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handoutMasterIdLst>
    <p:handoutMasterId r:id="rId27"/>
  </p:handoutMasterIdLst>
  <p:sldIdLst>
    <p:sldId id="256" r:id="rId4"/>
    <p:sldId id="363" r:id="rId5"/>
    <p:sldId id="338" r:id="rId6"/>
    <p:sldId id="339" r:id="rId7"/>
    <p:sldId id="342" r:id="rId8"/>
    <p:sldId id="352" r:id="rId9"/>
    <p:sldId id="364" r:id="rId10"/>
    <p:sldId id="349" r:id="rId11"/>
    <p:sldId id="350" r:id="rId12"/>
    <p:sldId id="351" r:id="rId13"/>
    <p:sldId id="36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45" r:id="rId23"/>
    <p:sldId id="346" r:id="rId24"/>
    <p:sldId id="34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9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7"/>
    <p:restoredTop sz="91730" autoAdjust="0"/>
  </p:normalViewPr>
  <p:slideViewPr>
    <p:cSldViewPr snapToGrid="0" snapToObjects="1" showGuides="1">
      <p:cViewPr varScale="1">
        <p:scale>
          <a:sx n="141" d="100"/>
          <a:sy n="141" d="100"/>
        </p:scale>
        <p:origin x="994" y="96"/>
      </p:cViewPr>
      <p:guideLst>
        <p:guide orient="horz" pos="143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6" d="100"/>
          <a:sy n="106" d="100"/>
        </p:scale>
        <p:origin x="373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38846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CS 377E: Design for Solving Global Grand Challenges</a:t>
            </a:r>
            <a:br>
              <a:rPr lang="en-US" dirty="0"/>
            </a:br>
            <a:r>
              <a:rPr lang="en-US" dirty="0"/>
              <a:t>Instructors: Landay and </a:t>
            </a:r>
            <a:r>
              <a:rPr lang="en-US" dirty="0" smtClean="0"/>
              <a:t>Stanford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Stanford University</a:t>
            </a:r>
            <a:br>
              <a:rPr lang="en-US" dirty="0"/>
            </a:br>
            <a:r>
              <a:rPr lang="en-US" dirty="0"/>
              <a:t>Spring </a:t>
            </a:r>
            <a:r>
              <a:rPr lang="en-US" dirty="0" smtClean="0"/>
              <a:t>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3/28/2016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C02C5-7156-B047-8117-8C628A5C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0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03CDB-8E78-744E-ADEB-44BFFCD1AEE1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6A69D-2B7C-4744-8A18-ED226159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607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4114800"/>
          </a:xfrm>
        </p:spPr>
      </p:sp>
    </p:spTree>
    <p:extLst>
      <p:ext uri="{BB962C8B-B14F-4D97-AF65-F5344CB8AC3E}">
        <p14:creationId xmlns:p14="http://schemas.microsoft.com/office/powerpoint/2010/main" val="415018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193DD0-9B2D-5740-A236-63F639692E8F}" type="slidenum">
              <a:rPr lang="en-US" sz="900"/>
              <a:pPr/>
              <a:t>21</a:t>
            </a:fld>
            <a:endParaRPr lang="en-US" sz="9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753" tIns="46655" rIns="91753" bIns="4665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3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BE5D99-ADF2-9241-A0B2-10519741F18E}" type="slidenum">
              <a:rPr lang="en-US" sz="900"/>
              <a:pPr/>
              <a:t>22</a:t>
            </a:fld>
            <a:endParaRPr lang="en-US" sz="9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4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6A69D-2B7C-4744-8A18-ED226159AA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25EB00-2A98-8841-8065-B21619A00D73}" type="slidenum">
              <a:rPr lang="en-US" sz="900"/>
              <a:pPr/>
              <a:t>4</a:t>
            </a:fld>
            <a:endParaRPr lang="en-US" sz="9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7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693" indent="-270267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067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494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5922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348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0776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202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629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4F194C-455D-8141-80E8-613DAE9243AE}" type="slidenum">
              <a:rPr lang="en-US" sz="900"/>
              <a:pPr/>
              <a:t>5</a:t>
            </a:fld>
            <a:endParaRPr lang="en-US" sz="9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745" tIns="46651" rIns="91745" bIns="4665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4146550" y="9120188"/>
            <a:ext cx="3168650" cy="481011"/>
          </a:xfrm>
          <a:prstGeom prst="rect">
            <a:avLst/>
          </a:prstGeom>
          <a:noFill/>
          <a:ln>
            <a:noFill/>
          </a:ln>
        </p:spPr>
        <p:txBody>
          <a:bodyPr lIns="19725" tIns="0" rIns="197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00" b="0" i="1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en-US" sz="1000" b="0" i="1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266825" y="725488"/>
            <a:ext cx="4783138" cy="3587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974725" y="4559301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6975" tIns="49300" rIns="96975" bIns="49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44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693" indent="-270267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067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494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5922" indent="-216214" defTabSz="929419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348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0776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202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629" indent="-216214" algn="ctr" defTabSz="9294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4F194C-455D-8141-80E8-613DAE9243AE}" type="slidenum">
              <a:rPr lang="en-US" sz="900"/>
              <a:pPr/>
              <a:t>7</a:t>
            </a:fld>
            <a:endParaRPr lang="en-US" sz="9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745" tIns="46651" rIns="91745" bIns="4665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1797050" cy="1347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You need to find a </a:t>
            </a:r>
            <a:r>
              <a:rPr lang="en-US" b="1" baseline="0" dirty="0" smtClean="0"/>
              <a:t>balance between:</a:t>
            </a:r>
            <a:endParaRPr lang="en-US" baseline="0" dirty="0" smtClean="0"/>
          </a:p>
          <a:p>
            <a:r>
              <a:rPr lang="en-US" b="1" baseline="0" dirty="0" smtClean="0"/>
              <a:t>   design &amp; technology</a:t>
            </a:r>
            <a:r>
              <a:rPr lang="en-US" b="0" baseline="0" dirty="0" smtClean="0"/>
              <a:t>, </a:t>
            </a:r>
            <a:r>
              <a:rPr lang="en-US" b="1" baseline="0" dirty="0" smtClean="0"/>
              <a:t>human-centered approaches &amp; CS approaches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Especially now HCI needs to find a balance between careful controlled experiments of existing technologies or minor tweaks on technology and building major new systems that can solve important world problems.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East: more family centric… west; individualistic… balance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35892" indent="-283035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32142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84998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37855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90711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43568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96425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49281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088C5A-3060-4CD7-844A-35BA8E2BD4DF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125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78B8C4-6506-4646-A1F7-CF628483F6D6}" type="slidenum">
              <a:rPr lang="en-US" sz="900"/>
              <a:pPr/>
              <a:t>20</a:t>
            </a:fld>
            <a:endParaRPr lang="en-US" sz="9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753" tIns="46655" rIns="91753" bIns="4665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0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56233"/>
            <a:ext cx="3962400" cy="365125"/>
          </a:xfrm>
        </p:spPr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99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74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188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8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06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44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779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12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0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01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87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523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2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61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62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90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79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88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4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7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32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39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28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4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5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6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2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03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62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456233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62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C027-F63C-004B-AB87-322CE1D2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9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5000" b="1" kern="1200" cap="small" spc="9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68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>
              <a:lumMod val="95000"/>
            </a:schemeClr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3/28/2016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CS377E: Designing Solutions to Global Grand Challenges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>
              <a:lumMod val="95000"/>
            </a:schemeClr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iazza.com/stanford/spring2016/cs377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77E-team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user38238387/review/121817185/b2c4480e49" TargetMode="External"/><Relationship Id="rId4" Type="http://schemas.openxmlformats.org/officeDocument/2006/relationships/hyperlink" Target="https://vimeo.com/user38238387/review/121817191/7605f2b13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r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933" y="976116"/>
            <a:ext cx="7984067" cy="7880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612151"/>
            <a:ext cx="5816243" cy="194077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06615" y="1820164"/>
            <a:ext cx="3753458" cy="3948097"/>
          </a:xfrm>
        </p:spPr>
        <p:txBody>
          <a:bodyPr>
            <a:noAutofit/>
          </a:bodyPr>
          <a:lstStyle/>
          <a:p>
            <a:pPr algn="r"/>
            <a:r>
              <a:rPr lang="en-US" sz="2000" b="1" spc="200" dirty="0" smtClean="0">
                <a:solidFill>
                  <a:schemeClr val="tx1"/>
                </a:solidFill>
              </a:rPr>
              <a:t>James A. Landay</a:t>
            </a:r>
          </a:p>
          <a:p>
            <a:pPr algn="r"/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Professor</a:t>
            </a:r>
            <a:b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</a:br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Computer Science</a:t>
            </a:r>
          </a:p>
          <a:p>
            <a:pPr algn="r"/>
            <a:r>
              <a:rPr lang="en-US" sz="1500" spc="3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@</a:t>
            </a:r>
            <a:r>
              <a:rPr lang="en-US" sz="1500" spc="3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landay</a:t>
            </a:r>
            <a:endParaRPr lang="en-US" sz="1500" spc="300" dirty="0" smtClean="0">
              <a:solidFill>
                <a:schemeClr val="accent5">
                  <a:lumMod val="60000"/>
                  <a:lumOff val="40000"/>
                </a:schemeClr>
              </a:solidFill>
              <a:latin typeface="Helvetica Light"/>
              <a:cs typeface="Helvetica Light"/>
            </a:endParaRPr>
          </a:p>
          <a:p>
            <a:pPr algn="r"/>
            <a:endParaRPr lang="en-US" sz="1600" spc="300" dirty="0" smtClean="0">
              <a:solidFill>
                <a:schemeClr val="tx1"/>
              </a:solidFill>
              <a:latin typeface="Helvetica Light"/>
              <a:cs typeface="Helvetica Light"/>
            </a:endParaRPr>
          </a:p>
          <a:p>
            <a:pPr algn="r"/>
            <a:r>
              <a:rPr lang="en-US" sz="2000" b="1" spc="200" dirty="0" smtClean="0">
                <a:solidFill>
                  <a:schemeClr val="tx1"/>
                </a:solidFill>
              </a:rPr>
              <a:t>Julie Stanford</a:t>
            </a:r>
            <a:endParaRPr lang="en-US" sz="2000" b="1" spc="200" dirty="0">
              <a:solidFill>
                <a:schemeClr val="tx1"/>
              </a:solidFill>
            </a:endParaRPr>
          </a:p>
          <a:p>
            <a:pPr algn="r"/>
            <a:r>
              <a:rPr lang="en-US" sz="1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Sliced Bread Design</a:t>
            </a:r>
          </a:p>
          <a:p>
            <a:pPr algn="r"/>
            <a:r>
              <a:rPr lang="en-US" sz="1500" spc="3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@jstanford1000</a:t>
            </a:r>
            <a:endParaRPr lang="en-US" sz="1500" spc="300" dirty="0">
              <a:solidFill>
                <a:schemeClr val="accent5">
                  <a:lumMod val="60000"/>
                  <a:lumOff val="40000"/>
                </a:schemeClr>
              </a:solidFill>
              <a:latin typeface="Helvetica Light"/>
              <a:cs typeface="Helvetica Light"/>
            </a:endParaRPr>
          </a:p>
          <a:p>
            <a:pPr algn="r"/>
            <a:endParaRPr lang="en-US" sz="1500" dirty="0">
              <a:solidFill>
                <a:schemeClr val="tx1"/>
              </a:solidFill>
              <a:latin typeface="Helvetica Light"/>
              <a:cs typeface="Helvetica Light"/>
            </a:endParaRPr>
          </a:p>
          <a:p>
            <a:pPr algn="r"/>
            <a:endParaRPr lang="en-US" sz="1500" dirty="0">
              <a:solidFill>
                <a:schemeClr val="tx1"/>
              </a:solidFill>
              <a:latin typeface="Helvetica Light"/>
              <a:cs typeface="Helvetica Light"/>
            </a:endParaRPr>
          </a:p>
          <a:p>
            <a:pPr algn="r"/>
            <a:r>
              <a:rPr lang="en-US" sz="1500" spc="200" dirty="0" smtClean="0">
                <a:solidFill>
                  <a:schemeClr val="tx1"/>
                </a:solidFill>
                <a:latin typeface="Helvetica Light"/>
                <a:cs typeface="Helvetica Light"/>
              </a:rPr>
              <a:t>CS377E</a:t>
            </a:r>
          </a:p>
          <a:p>
            <a:pPr algn="r"/>
            <a:r>
              <a:rPr lang="en-US" sz="1500" spc="200" dirty="0" smtClean="0">
                <a:solidFill>
                  <a:schemeClr val="tx1"/>
                </a:solidFill>
                <a:latin typeface="Helvetica Light"/>
                <a:cs typeface="Helvetica Light"/>
              </a:rPr>
              <a:t>Spring 2016</a:t>
            </a:r>
          </a:p>
          <a:p>
            <a:pPr algn="r"/>
            <a:r>
              <a:rPr lang="en-US" sz="1500" spc="200" dirty="0" smtClean="0">
                <a:solidFill>
                  <a:schemeClr val="tx1"/>
                </a:solidFill>
                <a:latin typeface="Helvetica Light"/>
                <a:cs typeface="Helvetica Light"/>
              </a:rPr>
              <a:t>March 28, 2016</a:t>
            </a:r>
            <a:endParaRPr lang="en-US" sz="1500" spc="2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07989" y="1389136"/>
            <a:ext cx="1815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刘哲明</a:t>
            </a:r>
            <a:endParaRPr lang="en-US" sz="2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31662" y="3078408"/>
            <a:ext cx="5419865" cy="2882758"/>
          </a:xfrm>
        </p:spPr>
        <p:txBody>
          <a:bodyPr/>
          <a:lstStyle/>
          <a:p>
            <a:r>
              <a:rPr lang="en-US" sz="2800" b="0" spc="200" dirty="0" smtClean="0">
                <a:latin typeface="Helvetica Light"/>
                <a:cs typeface="Helvetica Light"/>
              </a:rPr>
              <a:t>designing solutions to global grand challenges: </a:t>
            </a:r>
            <a:r>
              <a:rPr lang="en-US" sz="3300" b="0" spc="300" dirty="0" smtClean="0">
                <a:latin typeface="Helvetica Light"/>
                <a:cs typeface="Helvetica Light"/>
              </a:rPr>
              <a:t/>
            </a:r>
            <a:br>
              <a:rPr lang="en-US" sz="3300" b="0" spc="300" dirty="0" smtClean="0">
                <a:latin typeface="Helvetica Light"/>
                <a:cs typeface="Helvetica Light"/>
              </a:rPr>
            </a:br>
            <a:r>
              <a:rPr lang="en-US" sz="2400" b="0" i="1" spc="300" dirty="0" smtClean="0">
                <a:latin typeface="Helvetica Light"/>
                <a:cs typeface="Helvetica Light"/>
              </a:rPr>
              <a:t>the refugee crisis</a:t>
            </a:r>
            <a:endParaRPr lang="en-US" sz="2400" b="0" i="1" spc="300" dirty="0">
              <a:latin typeface="Helvetica Light"/>
              <a:cs typeface="Helvetica Light"/>
            </a:endParaRPr>
          </a:p>
        </p:txBody>
      </p:sp>
      <p:pic>
        <p:nvPicPr>
          <p:cNvPr id="3" name="Picture 2" descr="SUSig_White_Stac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74" y="6058058"/>
            <a:ext cx="1318141" cy="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0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Designing Solutions to Global Grand Challenges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578"/>
            <a:ext cx="9144000" cy="1143000"/>
          </a:xfrm>
        </p:spPr>
        <p:txBody>
          <a:bodyPr/>
          <a:lstStyle/>
          <a:p>
            <a:pPr eaLnBrk="1" hangingPunct="1"/>
            <a:r>
              <a:rPr lang="en-US" sz="4200" dirty="0" smtClean="0"/>
              <a:t>design doing timeline</a:t>
            </a: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 rot="-2700000">
            <a:off x="312645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1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4500172" y="2837980"/>
            <a:ext cx="1287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Medium-fi</a:t>
            </a:r>
          </a:p>
          <a:p>
            <a:pPr eaLnBrk="1" hangingPunct="1"/>
            <a:r>
              <a:rPr lang="en-US" sz="1800" dirty="0" smtClean="0">
                <a:latin typeface="Arial" charset="0"/>
              </a:rPr>
              <a:t>Prototypes</a:t>
            </a:r>
            <a:endParaRPr lang="en-US" sz="1800" dirty="0">
              <a:latin typeface="Arial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1334643" y="1461875"/>
            <a:ext cx="2247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 smtClean="0">
                <a:latin typeface="Arial" charset="0"/>
              </a:rPr>
              <a:t>Experience Prototypes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Point of View</a:t>
            </a:r>
          </a:p>
          <a:p>
            <a:pPr eaLnBrk="1" hangingPunct="1"/>
            <a:r>
              <a:rPr lang="en-US" sz="1600" dirty="0" smtClean="0">
                <a:latin typeface="Arial" charset="0"/>
              </a:rPr>
              <a:t>HMWs</a:t>
            </a:r>
            <a:endParaRPr lang="en-US" sz="1600" dirty="0">
              <a:latin typeface="Arial" charset="0"/>
            </a:endParaRP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 rot="-2700000">
            <a:off x="1110676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2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 rot="-2700000">
            <a:off x="1908707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3</a:t>
            </a: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 rot="-2700000">
            <a:off x="3504769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5</a:t>
            </a: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 rot="-2700000">
            <a:off x="4302800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6</a:t>
            </a:r>
            <a:endParaRPr lang="en-US" sz="1800" dirty="0">
              <a:latin typeface="Arial" charset="0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 rot="-2700000">
            <a:off x="5100831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7</a:t>
            </a:r>
            <a:endParaRPr lang="en-US" sz="1800" dirty="0">
              <a:latin typeface="Arial" charset="0"/>
            </a:endParaRP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 rot="-2700000">
            <a:off x="5898862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8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57" name="AutoShape 18"/>
          <p:cNvCxnSpPr>
            <a:cxnSpLocks noChangeShapeType="1"/>
            <a:stCxn id="10250" idx="2"/>
          </p:cNvCxnSpPr>
          <p:nvPr/>
        </p:nvCxnSpPr>
        <p:spPr bwMode="auto">
          <a:xfrm>
            <a:off x="2458509" y="2292872"/>
            <a:ext cx="142088" cy="2577952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58" name="AutoShape 19"/>
          <p:cNvCxnSpPr>
            <a:cxnSpLocks noChangeShapeType="1"/>
          </p:cNvCxnSpPr>
          <p:nvPr/>
        </p:nvCxnSpPr>
        <p:spPr bwMode="auto">
          <a:xfrm flipH="1">
            <a:off x="4839483" y="3484311"/>
            <a:ext cx="117862" cy="139556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0" name="Text Box 22"/>
          <p:cNvSpPr txBox="1">
            <a:spLocks noChangeArrowheads="1"/>
          </p:cNvSpPr>
          <p:nvPr/>
        </p:nvSpPr>
        <p:spPr bwMode="auto">
          <a:xfrm>
            <a:off x="1141363" y="3248401"/>
            <a:ext cx="14157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Unpack &amp;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Present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err="1" smtClean="0">
                <a:latin typeface="Arial" charset="0"/>
              </a:rPr>
              <a:t>Needfinding</a:t>
            </a:r>
            <a:r>
              <a:rPr lang="en-US" sz="1800" dirty="0" smtClean="0">
                <a:latin typeface="Arial" charset="0"/>
              </a:rPr>
              <a:t/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Results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61" name="AutoShape 23"/>
          <p:cNvCxnSpPr>
            <a:cxnSpLocks noChangeShapeType="1"/>
            <a:stCxn id="10260" idx="2"/>
          </p:cNvCxnSpPr>
          <p:nvPr/>
        </p:nvCxnSpPr>
        <p:spPr bwMode="auto">
          <a:xfrm flipH="1">
            <a:off x="1778144" y="4448730"/>
            <a:ext cx="71105" cy="407152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3608546" y="1461047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Low-fi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Prototyping &amp;</a:t>
            </a:r>
          </a:p>
          <a:p>
            <a:pPr eaLnBrk="1" hangingPunct="1"/>
            <a:r>
              <a:rPr lang="en-US" sz="1800" dirty="0" smtClean="0">
                <a:latin typeface="Arial" charset="0"/>
              </a:rPr>
              <a:t>Testing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63" name="AutoShape 25"/>
          <p:cNvCxnSpPr>
            <a:cxnSpLocks noChangeShapeType="1"/>
          </p:cNvCxnSpPr>
          <p:nvPr/>
        </p:nvCxnSpPr>
        <p:spPr bwMode="auto">
          <a:xfrm flipH="1">
            <a:off x="4012319" y="2384377"/>
            <a:ext cx="147007" cy="245656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4" name="Text Box 28"/>
          <p:cNvSpPr txBox="1">
            <a:spLocks noChangeArrowheads="1"/>
          </p:cNvSpPr>
          <p:nvPr/>
        </p:nvSpPr>
        <p:spPr bwMode="auto">
          <a:xfrm rot="-2700000">
            <a:off x="2706738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4</a:t>
            </a:r>
          </a:p>
        </p:txBody>
      </p:sp>
      <p:cxnSp>
        <p:nvCxnSpPr>
          <p:cNvPr id="10268" name="AutoShape 18"/>
          <p:cNvCxnSpPr>
            <a:cxnSpLocks noChangeShapeType="1"/>
            <a:stCxn id="10269" idx="2"/>
          </p:cNvCxnSpPr>
          <p:nvPr/>
        </p:nvCxnSpPr>
        <p:spPr bwMode="auto">
          <a:xfrm flipH="1">
            <a:off x="3361767" y="3761310"/>
            <a:ext cx="19323" cy="1094572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9" name="Text Box 9"/>
          <p:cNvSpPr txBox="1">
            <a:spLocks noChangeArrowheads="1"/>
          </p:cNvSpPr>
          <p:nvPr/>
        </p:nvSpPr>
        <p:spPr bwMode="auto">
          <a:xfrm>
            <a:off x="2673204" y="2837980"/>
            <a:ext cx="14157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Project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Solution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Brainstorms</a:t>
            </a:r>
            <a:endParaRPr lang="en-US" sz="1800" dirty="0">
              <a:latin typeface="Arial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57436" y="2837980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err="1" smtClean="0">
                <a:latin typeface="Arial" charset="0"/>
              </a:rPr>
              <a:t>Needfinding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1" name="AutoShape 23"/>
          <p:cNvCxnSpPr>
            <a:cxnSpLocks noChangeShapeType="1"/>
            <a:stCxn id="30" idx="2"/>
          </p:cNvCxnSpPr>
          <p:nvPr/>
        </p:nvCxnSpPr>
        <p:spPr bwMode="auto">
          <a:xfrm>
            <a:off x="865322" y="3207312"/>
            <a:ext cx="105864" cy="1663512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552576" y="1461047"/>
            <a:ext cx="16466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Project Fair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Hi-fi Prototype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#2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6" name="AutoShape 14"/>
          <p:cNvCxnSpPr>
            <a:cxnSpLocks noChangeShapeType="1"/>
          </p:cNvCxnSpPr>
          <p:nvPr/>
        </p:nvCxnSpPr>
        <p:spPr bwMode="auto">
          <a:xfrm flipH="1">
            <a:off x="7528383" y="2766660"/>
            <a:ext cx="345617" cy="205934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6495217" y="2333158"/>
            <a:ext cx="2086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Usability Testing</a:t>
            </a: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5470684" y="1461047"/>
            <a:ext cx="12618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Prototype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Evaluation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9" name="AutoShape 14"/>
          <p:cNvCxnSpPr>
            <a:cxnSpLocks noChangeShapeType="1"/>
          </p:cNvCxnSpPr>
          <p:nvPr/>
        </p:nvCxnSpPr>
        <p:spPr bwMode="auto">
          <a:xfrm flipH="1">
            <a:off x="5591405" y="2107378"/>
            <a:ext cx="326330" cy="273048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8900000">
            <a:off x="6696893" y="5295023"/>
            <a:ext cx="963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9</a:t>
            </a:r>
            <a:endParaRPr lang="en-US" sz="1800" dirty="0">
              <a:latin typeface="Arial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 rot="18900000">
            <a:off x="7499126" y="5295023"/>
            <a:ext cx="1091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10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78" name="AutoShape 14"/>
          <p:cNvCxnSpPr>
            <a:cxnSpLocks noChangeShapeType="1"/>
          </p:cNvCxnSpPr>
          <p:nvPr/>
        </p:nvCxnSpPr>
        <p:spPr bwMode="auto">
          <a:xfrm flipH="1">
            <a:off x="8330813" y="2228056"/>
            <a:ext cx="225294" cy="2609806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46" name="Line 3"/>
          <p:cNvSpPr>
            <a:spLocks noChangeShapeType="1"/>
          </p:cNvSpPr>
          <p:nvPr/>
        </p:nvSpPr>
        <p:spPr bwMode="auto">
          <a:xfrm flipV="1">
            <a:off x="597647" y="4840941"/>
            <a:ext cx="7903882" cy="35859"/>
          </a:xfrm>
          <a:prstGeom prst="line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176813" y="2837980"/>
            <a:ext cx="1646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Hi-fi Prototype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#1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41" name="AutoShape 19"/>
          <p:cNvCxnSpPr>
            <a:cxnSpLocks noChangeShapeType="1"/>
          </p:cNvCxnSpPr>
          <p:nvPr/>
        </p:nvCxnSpPr>
        <p:spPr bwMode="auto">
          <a:xfrm flipH="1">
            <a:off x="6607489" y="3433092"/>
            <a:ext cx="185453" cy="140477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95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15" y="2504681"/>
            <a:ext cx="7333751" cy="1362075"/>
          </a:xfrm>
        </p:spPr>
        <p:txBody>
          <a:bodyPr/>
          <a:lstStyle/>
          <a:p>
            <a:r>
              <a:rPr lang="en-US" dirty="0" smtClean="0"/>
              <a:t>Project partners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7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0"/>
            <a:ext cx="9144000" cy="9144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607553"/>
            <a:ext cx="9438925" cy="1752600"/>
          </a:xfrm>
        </p:spPr>
        <p:txBody>
          <a:bodyPr>
            <a:noAutofit/>
          </a:bodyPr>
          <a:lstStyle/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Connecting volunteers</a:t>
            </a:r>
          </a:p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with information </a:t>
            </a:r>
          </a:p>
          <a:p>
            <a:pPr algn="l"/>
            <a:endParaRPr lang="en-US" sz="6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6447" y="6245137"/>
            <a:ext cx="255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Disaster Tech Lab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7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2248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7553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Education for resettled young adult refugees</a:t>
            </a:r>
            <a:endParaRPr lang="en-US" sz="6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6447" y="6245137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Sea of Solidarity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0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18564" y="3429000"/>
            <a:ext cx="9702055" cy="2310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Increasing collaboration</a:t>
            </a:r>
            <a:b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between refugee tech</a:t>
            </a:r>
            <a:b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efforts in the US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96447" y="6245137"/>
            <a:ext cx="199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Hive, UNHCR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3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24674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816294"/>
            <a:ext cx="7403541" cy="1752600"/>
          </a:xfrm>
        </p:spPr>
        <p:txBody>
          <a:bodyPr>
            <a:noAutofit/>
          </a:bodyPr>
          <a:lstStyle/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Helping the local</a:t>
            </a:r>
          </a:p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refugee community</a:t>
            </a:r>
          </a:p>
          <a:p>
            <a:pPr algn="l"/>
            <a:endParaRPr lang="en-US" sz="6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4060" y="6245137"/>
            <a:ext cx="4528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International Refugee Committee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9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1276" y="0"/>
            <a:ext cx="11430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8" y="3816294"/>
            <a:ext cx="8458201" cy="1752600"/>
          </a:xfrm>
        </p:spPr>
        <p:txBody>
          <a:bodyPr>
            <a:noAutofit/>
          </a:bodyPr>
          <a:lstStyle/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Coordinating East  Bay refugee social 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4060" y="6245137"/>
            <a:ext cx="3485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East Bay Refugee Forum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7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-10618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7553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Refugee clinics</a:t>
            </a:r>
          </a:p>
          <a:p>
            <a:pPr algn="l"/>
            <a:r>
              <a:rPr lang="en-US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in Iraq</a:t>
            </a:r>
          </a:p>
          <a:p>
            <a:pPr algn="l"/>
            <a:endParaRPr lang="en-US" sz="6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7741" y="6260364"/>
            <a:ext cx="311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Iraqi Ministry of Health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Helvetica Neue Light"/>
                <a:cs typeface="Helvetica Neue Light"/>
              </a:rPr>
              <a:t>homework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Fill out the project selection form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You can start doing online research on the project(s) you are interested in – work on this topic has probably been done already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Google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Facebook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5286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Helvetica Neue Light"/>
                <a:cs typeface="Helvetica Neue Light"/>
              </a:rPr>
              <a:t>homework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7688" cy="4525963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Watch 2 </a:t>
            </a:r>
            <a:r>
              <a:rPr lang="en-US" dirty="0" err="1" smtClean="0">
                <a:latin typeface="Helvetica Neue Light"/>
                <a:cs typeface="Helvetica Neue Light"/>
              </a:rPr>
              <a:t>needfinding</a:t>
            </a:r>
            <a:r>
              <a:rPr lang="en-US" dirty="0" smtClean="0">
                <a:latin typeface="Helvetica Neue Light"/>
                <a:cs typeface="Helvetica Neue Light"/>
              </a:rPr>
              <a:t> videos (Piazza)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Take notes on </a:t>
            </a:r>
            <a:r>
              <a:rPr lang="en-US" dirty="0" err="1" smtClean="0">
                <a:latin typeface="Helvetica Neue Light"/>
                <a:cs typeface="Helvetica Neue Light"/>
              </a:rPr>
              <a:t>stickies</a:t>
            </a:r>
            <a:r>
              <a:rPr lang="en-US" dirty="0" smtClean="0">
                <a:latin typeface="Helvetica Neue Light"/>
                <a:cs typeface="Helvetica Neue Light"/>
              </a:rPr>
              <a:t> with a sharpie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Note what you notice about interviewing technique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Note interesting things in the interview that stick out to you such as contradictions, issues, concerns, things that the subject feels strongly about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929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Quick introductions</a:t>
            </a:r>
          </a:p>
          <a:p>
            <a:r>
              <a:rPr lang="en-US" dirty="0" smtClean="0"/>
              <a:t>Course Overview</a:t>
            </a:r>
          </a:p>
          <a:p>
            <a:r>
              <a:rPr lang="en-US" dirty="0" smtClean="0"/>
              <a:t>Detailed introductions</a:t>
            </a:r>
          </a:p>
          <a:p>
            <a:r>
              <a:rPr lang="en-US" dirty="0" smtClean="0"/>
              <a:t>DP0 - New City Experience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28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70662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A combination of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individual </a:t>
            </a:r>
            <a:r>
              <a:rPr lang="en-US" sz="2400" dirty="0">
                <a:latin typeface="Arial" charset="0"/>
              </a:rPr>
              <a:t>assignments </a:t>
            </a:r>
            <a:r>
              <a:rPr lang="en-US" sz="2400" dirty="0" smtClean="0">
                <a:latin typeface="Arial" charset="0"/>
              </a:rPr>
              <a:t>&amp; presentation (10%</a:t>
            </a:r>
            <a:r>
              <a:rPr lang="en-US" sz="2400" dirty="0">
                <a:latin typeface="Arial" charset="0"/>
              </a:rPr>
              <a:t>)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class/studio </a:t>
            </a:r>
            <a:r>
              <a:rPr lang="en-US" sz="2400" dirty="0">
                <a:latin typeface="Arial" charset="0"/>
              </a:rPr>
              <a:t>participation </a:t>
            </a:r>
            <a:r>
              <a:rPr lang="en-US" sz="2400" dirty="0" smtClean="0">
                <a:latin typeface="Arial" charset="0"/>
              </a:rPr>
              <a:t>(30%)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group </a:t>
            </a:r>
            <a:r>
              <a:rPr lang="en-US" sz="2400" dirty="0">
                <a:latin typeface="Arial" charset="0"/>
              </a:rPr>
              <a:t>project </a:t>
            </a:r>
            <a:r>
              <a:rPr lang="en-US" sz="2400" dirty="0" smtClean="0">
                <a:latin typeface="Arial" charset="0"/>
              </a:rPr>
              <a:t>(60%</a:t>
            </a:r>
            <a:r>
              <a:rPr lang="en-US" sz="2400" dirty="0">
                <a:latin typeface="Arial" charset="0"/>
              </a:rPr>
              <a:t>)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demos/presentations/poster (group component)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project write-</a:t>
            </a:r>
            <a:r>
              <a:rPr lang="en-US" sz="2000" dirty="0" smtClean="0">
                <a:latin typeface="Arial" charset="0"/>
              </a:rPr>
              <a:t>ups, exercises &amp; other deliverables</a:t>
            </a:r>
            <a:endParaRPr lang="en-US" sz="2000" dirty="0">
              <a:latin typeface="Arial" charset="0"/>
            </a:endParaRPr>
          </a:p>
          <a:p>
            <a:pPr eaLnBrk="1" hangingPunct="1"/>
            <a:endParaRPr lang="en-US" sz="2800" dirty="0" smtClean="0">
              <a:latin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</a:rPr>
              <a:t>No Exams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must present at project fair at end of quarter</a:t>
            </a:r>
            <a:endParaRPr lang="en-US" sz="2400" dirty="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tidbits</a:t>
            </a:r>
            <a:endParaRPr lang="en-US" dirty="0"/>
          </a:p>
        </p:txBody>
      </p:sp>
      <p:sp>
        <p:nvSpPr>
          <p:cNvPr id="71686" name="Rectangle 5"/>
          <p:cNvSpPr>
            <a:spLocks noGrp="1" noChangeArrowheads="1"/>
          </p:cNvSpPr>
          <p:nvPr>
            <p:ph idx="1"/>
          </p:nvPr>
        </p:nvSpPr>
        <p:spPr>
          <a:xfrm>
            <a:off x="513748" y="1600200"/>
            <a:ext cx="8630252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Web site online tomorrow</a:t>
            </a:r>
          </a:p>
          <a:p>
            <a:pPr>
              <a:lnSpc>
                <a:spcPct val="8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Sign up for the piazza site if you haven’t already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>
                <a:latin typeface="Arial" charset="0"/>
                <a:hlinkClick r:id="rId3"/>
              </a:rPr>
              <a:t>http://piazza.com/stanford/spring2016/cs377e</a:t>
            </a: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</a:t>
            </a:r>
            <a:r>
              <a:rPr lang="en-US" dirty="0" smtClean="0"/>
              <a:t>ext time</a:t>
            </a:r>
            <a:endParaRPr lang="en-US" dirty="0"/>
          </a:p>
        </p:txBody>
      </p:sp>
      <p:sp>
        <p:nvSpPr>
          <p:cNvPr id="75782" name="Rectangle 3"/>
          <p:cNvSpPr>
            <a:spLocks noGrp="1" noChangeArrowheads="1"/>
          </p:cNvSpPr>
          <p:nvPr>
            <p:ph idx="1"/>
          </p:nvPr>
        </p:nvSpPr>
        <p:spPr>
          <a:xfrm>
            <a:off x="585534" y="1420887"/>
            <a:ext cx="8424977" cy="5035346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 smtClean="0">
                <a:latin typeface="Arial" charset="0"/>
              </a:rPr>
              <a:t>Fill out this survey by Tuesday at noon (letting us know your project preferences)</a:t>
            </a:r>
            <a:endParaRPr lang="en-US" sz="2800" dirty="0">
              <a:latin typeface="Arial" charset="0"/>
            </a:endParaRPr>
          </a:p>
          <a:p>
            <a:pPr lvl="1"/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bit.ly/377E-teams</a:t>
            </a:r>
            <a:endParaRPr lang="en-US" sz="2400" dirty="0" smtClean="0"/>
          </a:p>
          <a:p>
            <a:pPr lvl="1"/>
            <a:r>
              <a:rPr lang="en-US" sz="2400" dirty="0" smtClean="0">
                <a:latin typeface="Arial" charset="0"/>
              </a:rPr>
              <a:t>we will create project teams by Wed.</a:t>
            </a:r>
            <a:r>
              <a:rPr lang="en-US" sz="2000" dirty="0" smtClean="0">
                <a:latin typeface="Arial" charset="0"/>
              </a:rPr>
              <a:t/>
            </a:r>
            <a:br>
              <a:rPr lang="en-US" sz="2000" dirty="0" smtClean="0">
                <a:latin typeface="Arial" charset="0"/>
              </a:rPr>
            </a:br>
            <a:endParaRPr lang="en-US" sz="2000" dirty="0" smtClean="0">
              <a:latin typeface="Arial" charset="0"/>
            </a:endParaRPr>
          </a:p>
          <a:p>
            <a:r>
              <a:rPr lang="en-US" sz="3200" dirty="0" smtClean="0">
                <a:latin typeface="Arial" charset="0"/>
              </a:rPr>
              <a:t>Lecture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Guest lecture (Mary Tran, Sea of Solidarity / Facebook)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Sarah Nader initial </a:t>
            </a:r>
            <a:r>
              <a:rPr lang="en-US" sz="2400" dirty="0" err="1" smtClean="0">
                <a:latin typeface="Arial" charset="0"/>
              </a:rPr>
              <a:t>needfinding</a:t>
            </a:r>
            <a:endParaRPr lang="en-US" sz="2400" dirty="0" smtClean="0">
              <a:latin typeface="Arial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In class </a:t>
            </a:r>
            <a:r>
              <a:rPr lang="en-US" sz="2400" dirty="0" err="1" smtClean="0">
                <a:latin typeface="Arial" charset="0"/>
              </a:rPr>
              <a:t>needfinding</a:t>
            </a:r>
            <a:r>
              <a:rPr lang="en-US" sz="2400" dirty="0" smtClean="0">
                <a:latin typeface="Arial" charset="0"/>
              </a:rPr>
              <a:t> exercise</a:t>
            </a:r>
          </a:p>
          <a:p>
            <a:pPr lvl="1"/>
            <a:endParaRPr lang="en-US" sz="2400" dirty="0" smtClean="0">
              <a:latin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</a:rPr>
              <a:t>Watch example </a:t>
            </a:r>
            <a:r>
              <a:rPr lang="en-US" sz="2800" dirty="0" err="1" smtClean="0">
                <a:latin typeface="Arial" charset="0"/>
              </a:rPr>
              <a:t>needfinding</a:t>
            </a:r>
            <a:r>
              <a:rPr lang="en-US" sz="2800" dirty="0" smtClean="0">
                <a:latin typeface="Arial" charset="0"/>
              </a:rPr>
              <a:t> videos</a:t>
            </a:r>
          </a:p>
          <a:p>
            <a:pPr lvl="1"/>
            <a:r>
              <a:rPr lang="en-US" sz="2200" dirty="0">
                <a:hlinkClick r:id="rId4"/>
              </a:rPr>
              <a:t>https://</a:t>
            </a:r>
            <a:r>
              <a:rPr lang="en-US" sz="2200" dirty="0" smtClean="0">
                <a:hlinkClick r:id="rId4"/>
              </a:rPr>
              <a:t>vimeo.com/user38238387/review/121817191/7605f2b138</a:t>
            </a:r>
            <a:endParaRPr lang="en-US" sz="2200" dirty="0" smtClean="0"/>
          </a:p>
          <a:p>
            <a:pPr lvl="1"/>
            <a:r>
              <a:rPr lang="en-US" sz="2200" dirty="0">
                <a:hlinkClick r:id="rId5"/>
              </a:rPr>
              <a:t>https://</a:t>
            </a:r>
            <a:r>
              <a:rPr lang="en-US" sz="2200" dirty="0" smtClean="0">
                <a:hlinkClick r:id="rId5"/>
              </a:rPr>
              <a:t>vimeo.com/user38238387/review/121817185/b2c4480e49</a:t>
            </a:r>
            <a:endParaRPr lang="en-US" dirty="0"/>
          </a:p>
          <a:p>
            <a:pPr lvl="1" fontAlgn="base"/>
            <a:r>
              <a:rPr lang="en-US" dirty="0" smtClean="0"/>
              <a:t>take </a:t>
            </a:r>
            <a:r>
              <a:rPr lang="en-US" dirty="0"/>
              <a:t>notes ON STICKIES of what you notice the interviewer does as they are conducting the interviewees</a:t>
            </a:r>
          </a:p>
          <a:p>
            <a:pPr lvl="1" fontAlgn="base"/>
            <a:r>
              <a:rPr lang="en-US" dirty="0"/>
              <a:t>t</a:t>
            </a:r>
            <a:r>
              <a:rPr lang="en-US" dirty="0" smtClean="0"/>
              <a:t>ake </a:t>
            </a:r>
            <a:r>
              <a:rPr lang="en-US" dirty="0"/>
              <a:t>notes ON STICKIES of interesting things that the subject says, stories you hear, contradictions, etc</a:t>
            </a:r>
            <a:r>
              <a:rPr lang="en-US" dirty="0" smtClean="0"/>
              <a:t>.</a:t>
            </a:r>
            <a:endParaRPr lang="en-US" sz="2500" dirty="0" smtClean="0"/>
          </a:p>
          <a:p>
            <a:pPr lvl="1"/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408" y="4573480"/>
            <a:ext cx="3823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Helvetica Light"/>
                <a:cs typeface="Helvetica Light"/>
              </a:rPr>
              <a:t>Who are We?</a:t>
            </a:r>
            <a:endParaRPr lang="en-US" sz="4800" dirty="0">
              <a:latin typeface="Helvetica Light"/>
              <a:cs typeface="Helvetica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47848" y="1919308"/>
            <a:ext cx="4648305" cy="2060286"/>
            <a:chOff x="2247848" y="1919308"/>
            <a:chExt cx="4648305" cy="2060286"/>
          </a:xfrm>
        </p:grpSpPr>
        <p:pic>
          <p:nvPicPr>
            <p:cNvPr id="6" name="Picture 5" descr="who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857" y="1919308"/>
              <a:ext cx="2060286" cy="206028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247848" y="2147661"/>
              <a:ext cx="4648305" cy="1603580"/>
              <a:chOff x="2201139" y="2147661"/>
              <a:chExt cx="4648305" cy="1603580"/>
            </a:xfrm>
          </p:grpSpPr>
          <p:pic>
            <p:nvPicPr>
              <p:cNvPr id="7" name="Picture 6" descr="who.png"/>
              <p:cNvPicPr>
                <a:picLocks noChangeAspect="1"/>
              </p:cNvPicPr>
              <p:nvPr/>
            </p:nvPicPr>
            <p:blipFill>
              <a:blip r:embed="rId4" cstate="email">
                <a:alphaModFix amt="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5864" y="2147661"/>
                <a:ext cx="1603580" cy="1603580"/>
              </a:xfrm>
              <a:prstGeom prst="rect">
                <a:avLst/>
              </a:prstGeom>
            </p:spPr>
          </p:pic>
          <p:pic>
            <p:nvPicPr>
              <p:cNvPr id="8" name="Picture 7" descr="who.png"/>
              <p:cNvPicPr>
                <a:picLocks noChangeAspect="1"/>
              </p:cNvPicPr>
              <p:nvPr/>
            </p:nvPicPr>
            <p:blipFill>
              <a:blip r:embed="rId4" cstate="email">
                <a:alphaModFix amt="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39" y="2147661"/>
                <a:ext cx="1603580" cy="1603580"/>
              </a:xfrm>
              <a:prstGeom prst="rect">
                <a:avLst/>
              </a:prstGeom>
            </p:spPr>
          </p:pic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Designing Solutions to Global Grand Challenges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Designing Solutions to Global Grand Challenges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77C-33E4-8D47-9FF8-A9983EC5D9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74" y="2383412"/>
            <a:ext cx="8820425" cy="4224303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Professor </a:t>
            </a:r>
            <a:r>
              <a:rPr lang="en-US" sz="2000" dirty="0">
                <a:latin typeface="Arial" charset="0"/>
              </a:rPr>
              <a:t>in </a:t>
            </a:r>
            <a:r>
              <a:rPr lang="en-US" sz="2000" dirty="0" smtClean="0">
                <a:latin typeface="Arial" charset="0"/>
              </a:rPr>
              <a:t>Computer Science </a:t>
            </a:r>
            <a:r>
              <a:rPr lang="en-US" sz="2000" dirty="0">
                <a:latin typeface="Arial" charset="0"/>
              </a:rPr>
              <a:t>at </a:t>
            </a:r>
            <a:r>
              <a:rPr lang="en-US" sz="2000" dirty="0" smtClean="0">
                <a:latin typeface="Arial" charset="0"/>
              </a:rPr>
              <a:t>Stanford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1800" dirty="0">
                <a:latin typeface="Arial" charset="0"/>
              </a:rPr>
              <a:t>formerly professor </a:t>
            </a:r>
            <a:r>
              <a:rPr lang="en-US" sz="1800" dirty="0" smtClean="0">
                <a:latin typeface="Arial" charset="0"/>
              </a:rPr>
              <a:t>in Information Science at Cornell NYC Tech,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CSE at the University of Washington &amp; EECS </a:t>
            </a:r>
            <a:r>
              <a:rPr lang="en-US" sz="1800" dirty="0">
                <a:latin typeface="Arial" charset="0"/>
              </a:rPr>
              <a:t>at UC Berkeley</a:t>
            </a:r>
          </a:p>
          <a:p>
            <a:pPr lvl="1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1800" dirty="0">
                <a:latin typeface="Arial" charset="0"/>
              </a:rPr>
              <a:t>spent 3 years as Director of Intel </a:t>
            </a:r>
            <a:r>
              <a:rPr lang="en-US" sz="1800" dirty="0" smtClean="0">
                <a:latin typeface="Arial" charset="0"/>
              </a:rPr>
              <a:t>Labs Seattle</a:t>
            </a:r>
          </a:p>
          <a:p>
            <a:pPr lvl="1" eaLnBrk="1" hangingPunct="1">
              <a:lnSpc>
                <a:spcPct val="120000"/>
              </a:lnSpc>
              <a:spcBef>
                <a:spcPts val="300"/>
              </a:spcBef>
            </a:pPr>
            <a:endParaRPr lang="en-US" sz="8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PhD </a:t>
            </a:r>
            <a:r>
              <a:rPr lang="en-US" sz="2000" dirty="0">
                <a:latin typeface="Arial" charset="0"/>
              </a:rPr>
              <a:t>in CS from Carnegie Mellon </a:t>
            </a:r>
            <a:r>
              <a:rPr lang="fr-FR" altLang="ja-JP" sz="2000" dirty="0" smtClean="0">
                <a:latin typeface="Arial" charset="0"/>
              </a:rPr>
              <a:t>’</a:t>
            </a:r>
            <a:r>
              <a:rPr lang="en-US" sz="2000" dirty="0" smtClean="0">
                <a:latin typeface="Arial" charset="0"/>
              </a:rPr>
              <a:t>96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endParaRPr lang="en-US" sz="8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Human Computer Interaction w</a:t>
            </a:r>
            <a:r>
              <a:rPr lang="en-US" sz="2000" dirty="0">
                <a:latin typeface="Arial" charset="0"/>
              </a:rPr>
              <a:t>/ focus on informal input (</a:t>
            </a:r>
            <a:r>
              <a:rPr lang="en-US" sz="2000" dirty="0" smtClean="0">
                <a:latin typeface="Arial" charset="0"/>
              </a:rPr>
              <a:t>pens &amp; speech), </a:t>
            </a:r>
            <a:r>
              <a:rPr lang="en-US" sz="2000" dirty="0" err="1" smtClean="0">
                <a:latin typeface="Arial" charset="0"/>
              </a:rPr>
              <a:t>crowdwork</a:t>
            </a:r>
            <a:r>
              <a:rPr lang="en-US" sz="2000" dirty="0" smtClean="0">
                <a:latin typeface="Arial" charset="0"/>
              </a:rPr>
              <a:t>, web </a:t>
            </a:r>
            <a:r>
              <a:rPr lang="en-US" sz="2000" dirty="0">
                <a:latin typeface="Arial" charset="0"/>
              </a:rPr>
              <a:t>design (</a:t>
            </a:r>
            <a:r>
              <a:rPr lang="en-US" sz="2000" dirty="0" smtClean="0">
                <a:latin typeface="Arial" charset="0"/>
              </a:rPr>
              <a:t>tools &amp; patterns) &amp; Ubiquitous Computing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endParaRPr lang="en-US" sz="800" dirty="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 smtClean="0">
                <a:latin typeface="Arial" charset="0"/>
              </a:rPr>
              <a:t>Office Hours: Mon. 2-3 PM &amp; Wed. 10-11 AM in 390 Gates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endParaRPr lang="en-US" sz="8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latin typeface="Arial" charset="0"/>
              </a:rPr>
              <a:t>Email: </a:t>
            </a:r>
            <a:r>
              <a:rPr lang="en-US" sz="2000" dirty="0" err="1" smtClean="0">
                <a:latin typeface="Arial" charset="0"/>
              </a:rPr>
              <a:t>landay</a:t>
            </a:r>
            <a:r>
              <a:rPr lang="en-US" sz="2000" dirty="0" smtClean="0">
                <a:latin typeface="Arial" charset="0"/>
              </a:rPr>
              <a:t>@[insert usual </a:t>
            </a:r>
            <a:r>
              <a:rPr lang="en-US" sz="2000" dirty="0" err="1" smtClean="0">
                <a:latin typeface="Arial" charset="0"/>
              </a:rPr>
              <a:t>stanford</a:t>
            </a:r>
            <a:r>
              <a:rPr lang="en-US" sz="2000" dirty="0" smtClean="0">
                <a:latin typeface="Arial" charset="0"/>
              </a:rPr>
              <a:t> email domain]</a:t>
            </a:r>
            <a:endParaRPr lang="en-US" sz="2000" dirty="0">
              <a:latin typeface="Arial" charset="0"/>
            </a:endParaRPr>
          </a:p>
        </p:txBody>
      </p:sp>
      <p:pic>
        <p:nvPicPr>
          <p:cNvPr id="8" name="Picture 7" descr="landay-headshot-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4" y="94275"/>
            <a:ext cx="2487896" cy="247543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06366" y="972894"/>
            <a:ext cx="6127518" cy="1033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kern="1200" cap="small" spc="9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james </a:t>
            </a:r>
            <a:br>
              <a:rPr lang="en-US" dirty="0" smtClean="0"/>
            </a:br>
            <a:r>
              <a:rPr lang="en-US" dirty="0" err="1" smtClean="0"/>
              <a:t>landay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86" r="19835"/>
          <a:stretch/>
        </p:blipFill>
        <p:spPr>
          <a:xfrm>
            <a:off x="463296" y="306719"/>
            <a:ext cx="2121408" cy="212140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06366" y="972894"/>
            <a:ext cx="6127518" cy="1033408"/>
          </a:xfrm>
        </p:spPr>
        <p:txBody>
          <a:bodyPr/>
          <a:lstStyle/>
          <a:p>
            <a:r>
              <a:rPr lang="en-US" dirty="0" err="1" smtClean="0"/>
              <a:t>julie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stanford</a:t>
            </a:r>
            <a:endParaRPr lang="en-US" dirty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533956" y="2676901"/>
            <a:ext cx="8610044" cy="38763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BS/MA Stanford in Symbolic Systems &amp; Communications w/ focus on Interaction Design</a:t>
            </a:r>
          </a:p>
          <a:p>
            <a:endParaRPr lang="en-US" dirty="0" smtClean="0"/>
          </a:p>
          <a:p>
            <a:r>
              <a:rPr lang="en-US" dirty="0" smtClean="0"/>
              <a:t>Founder &amp; Principal of Sliced Bread Design using design thinking to create compelling user experience for tech products</a:t>
            </a:r>
          </a:p>
          <a:p>
            <a:endParaRPr lang="en-US" dirty="0" smtClean="0"/>
          </a:p>
          <a:p>
            <a:r>
              <a:rPr lang="en-US" dirty="0" smtClean="0"/>
              <a:t>Office hours: By </a:t>
            </a:r>
            <a:r>
              <a:rPr lang="en-US" dirty="0" err="1" smtClean="0"/>
              <a:t>appt</a:t>
            </a:r>
            <a:r>
              <a:rPr lang="en-US" dirty="0"/>
              <a:t> </a:t>
            </a:r>
            <a:r>
              <a:rPr lang="en-US" sz="2600" dirty="0" err="1" smtClean="0"/>
              <a:t>julie@slicedbreaddesign.com</a:t>
            </a:r>
            <a:endParaRPr lang="en-US" sz="26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Designing Solutions to Global Grand Challenges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77C-33E4-8D47-9FF8-A9983EC5D9E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806366" y="918892"/>
            <a:ext cx="6127517" cy="10334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err="1" smtClean="0"/>
              <a:t>sarah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nader</a:t>
            </a:r>
            <a:endParaRPr lang="en-US" dirty="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31873" y="2616385"/>
            <a:ext cx="8412126" cy="39368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lnSpcReduction="10000"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r>
              <a:rPr lang="en-US" sz="3000" b="0" i="0" u="none" strike="noStrike" cap="none" baseline="0" dirty="0">
                <a:solidFill>
                  <a:schemeClr val="lt1"/>
                </a:solidFill>
                <a:ea typeface="Helvetica Neue"/>
                <a:sym typeface="Helvetica Neue"/>
              </a:rPr>
              <a:t>BS </a:t>
            </a:r>
            <a:r>
              <a:rPr lang="en-US" sz="3000" dirty="0"/>
              <a:t>&amp;</a:t>
            </a:r>
            <a:r>
              <a:rPr lang="en-US" sz="3000" b="0" i="0" u="none" strike="noStrike" cap="none" baseline="0" dirty="0">
                <a:solidFill>
                  <a:schemeClr val="lt1"/>
                </a:solidFill>
                <a:ea typeface="Helvetica Neue"/>
                <a:sym typeface="Helvetica Neue"/>
              </a:rPr>
              <a:t> MS in CS (HCI</a:t>
            </a:r>
            <a:r>
              <a:rPr lang="en-US" sz="3000" b="0" i="0" u="none" strike="noStrike" cap="none" baseline="0" dirty="0" smtClean="0">
                <a:solidFill>
                  <a:schemeClr val="lt1"/>
                </a:solidFill>
                <a:ea typeface="Helvetica Neue"/>
                <a:sym typeface="Helvetica Neue"/>
              </a:rPr>
              <a:t>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endParaRPr lang="en-US" sz="3000" b="0" i="0" u="none" strike="noStrike" cap="none" baseline="0" dirty="0">
              <a:solidFill>
                <a:schemeClr val="lt1"/>
              </a:solidFill>
              <a:ea typeface="Helvetica Neue"/>
              <a:sym typeface="Helvetica Neue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r>
              <a:rPr lang="en-US" sz="3000" dirty="0"/>
              <a:t>Visual design, ethnography, </a:t>
            </a:r>
            <a:r>
              <a:rPr lang="en-US" sz="3000" b="0" i="0" u="none" strike="noStrike" cap="none" baseline="0" dirty="0">
                <a:solidFill>
                  <a:schemeClr val="lt1"/>
                </a:solidFill>
                <a:ea typeface="Helvetica Neue"/>
                <a:sym typeface="Helvetica Neue"/>
              </a:rPr>
              <a:t>rapid ideation, user </a:t>
            </a:r>
            <a:r>
              <a:rPr lang="en-US" sz="3000" b="0" i="0" u="none" strike="noStrike" cap="none" baseline="0" dirty="0" smtClean="0">
                <a:solidFill>
                  <a:schemeClr val="lt1"/>
                </a:solidFill>
                <a:ea typeface="Helvetica Neue"/>
                <a:sym typeface="Helvetica Neue"/>
              </a:rPr>
              <a:t>testing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endParaRPr lang="en-US" sz="3000" b="0" i="0" u="none" strike="noStrike" cap="none" baseline="0" dirty="0">
              <a:solidFill>
                <a:schemeClr val="lt1"/>
              </a:solidFill>
              <a:ea typeface="Helvetica Neue"/>
              <a:sym typeface="Helvetica Neue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r>
              <a:rPr lang="en-US" sz="3000" b="0" i="0" u="none" strike="noStrike" cap="none" baseline="0" dirty="0">
                <a:solidFill>
                  <a:schemeClr val="lt1"/>
                </a:solidFill>
                <a:ea typeface="Helvetica Neue"/>
                <a:sym typeface="Helvetica Neue"/>
              </a:rPr>
              <a:t>I</a:t>
            </a:r>
            <a:r>
              <a:rPr lang="en-US" sz="3000" dirty="0"/>
              <a:t> hiked up Mount Fuji and slept on top</a:t>
            </a:r>
            <a:r>
              <a:rPr lang="en-US" sz="3000" dirty="0" smtClean="0"/>
              <a:t>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endParaRPr lang="en-US" sz="3000" dirty="0"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r>
              <a:rPr lang="en-US" sz="3000" b="0" i="0" u="none" strike="noStrike" cap="none" baseline="0" dirty="0">
                <a:solidFill>
                  <a:schemeClr val="lt1"/>
                </a:solidFill>
                <a:ea typeface="Helvetica Neue"/>
                <a:sym typeface="Helvetica Neue"/>
              </a:rPr>
              <a:t>Office </a:t>
            </a:r>
            <a:r>
              <a:rPr lang="en-US" sz="3000" b="0" i="0" u="none" strike="noStrike" cap="none" baseline="0" dirty="0" smtClean="0">
                <a:solidFill>
                  <a:schemeClr val="lt1"/>
                </a:solidFill>
                <a:ea typeface="Helvetica Neue"/>
                <a:sym typeface="Helvetica Neue"/>
              </a:rPr>
              <a:t>hours TBD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endParaRPr lang="en-US" dirty="0">
              <a:solidFill>
                <a:schemeClr val="lt1"/>
              </a:solidFill>
              <a:latin typeface="Arial" charset="0"/>
              <a:ea typeface="Helvetica Neue"/>
              <a:sym typeface="Helvetica Neue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ct val="98666"/>
              <a:buFont typeface="Helvetica Neue"/>
              <a:buChar char="•"/>
            </a:pPr>
            <a:r>
              <a:rPr lang="en-US" sz="3200" dirty="0" smtClean="0">
                <a:latin typeface="Arial" charset="0"/>
              </a:rPr>
              <a:t>Email</a:t>
            </a:r>
            <a:r>
              <a:rPr lang="en-US" sz="3200" dirty="0">
                <a:latin typeface="Arial" charset="0"/>
              </a:rPr>
              <a:t>: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500" dirty="0" smtClean="0">
                <a:latin typeface="Arial" charset="0"/>
              </a:rPr>
              <a:t>snader2@[</a:t>
            </a:r>
            <a:r>
              <a:rPr lang="en-US" sz="2500" dirty="0">
                <a:latin typeface="Arial" charset="0"/>
              </a:rPr>
              <a:t>insert usual </a:t>
            </a:r>
            <a:r>
              <a:rPr lang="en-US" sz="2500" dirty="0" err="1">
                <a:latin typeface="Arial" charset="0"/>
              </a:rPr>
              <a:t>stanford</a:t>
            </a:r>
            <a:r>
              <a:rPr lang="en-US" sz="2500" dirty="0">
                <a:latin typeface="Arial" charset="0"/>
              </a:rPr>
              <a:t> email domain</a:t>
            </a:r>
            <a:r>
              <a:rPr lang="en-US" sz="2500" dirty="0" smtClean="0">
                <a:latin typeface="Arial" charset="0"/>
              </a:rPr>
              <a:t>]</a:t>
            </a:r>
            <a:endParaRPr lang="en-US" sz="2500" dirty="0">
              <a:latin typeface="Arial" charset="0"/>
            </a:endParaRPr>
          </a:p>
        </p:txBody>
      </p:sp>
      <p:pic>
        <p:nvPicPr>
          <p:cNvPr id="129" name="Shape 12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7564" r="10289" b="11094"/>
          <a:stretch/>
        </p:blipFill>
        <p:spPr>
          <a:xfrm>
            <a:off x="544991" y="374892"/>
            <a:ext cx="2186915" cy="2121408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248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06366" y="972894"/>
            <a:ext cx="6127518" cy="1033408"/>
          </a:xfrm>
        </p:spPr>
        <p:txBody>
          <a:bodyPr/>
          <a:lstStyle/>
          <a:p>
            <a:r>
              <a:rPr lang="en-US" dirty="0"/>
              <a:t>j</a:t>
            </a:r>
            <a:r>
              <a:rPr lang="en-US" dirty="0" smtClean="0"/>
              <a:t>enny</a:t>
            </a:r>
            <a:br>
              <a:rPr lang="en-US" dirty="0" smtClean="0"/>
            </a:br>
            <a:r>
              <a:rPr lang="en-US" dirty="0" err="1"/>
              <a:t>m</a:t>
            </a:r>
            <a:r>
              <a:rPr lang="en-US" dirty="0" err="1" smtClean="0"/>
              <a:t>ailhot</a:t>
            </a:r>
            <a:endParaRPr lang="en-US" dirty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533956" y="2676901"/>
            <a:ext cx="8610044" cy="3876300"/>
          </a:xfrm>
        </p:spPr>
        <p:txBody>
          <a:bodyPr>
            <a:normAutofit/>
          </a:bodyPr>
          <a:lstStyle/>
          <a:p>
            <a:r>
              <a:rPr lang="en-US" dirty="0" smtClean="0"/>
              <a:t>BS</a:t>
            </a:r>
            <a:r>
              <a:rPr lang="en-US" dirty="0"/>
              <a:t> </a:t>
            </a:r>
            <a:r>
              <a:rPr lang="en-US" dirty="0" smtClean="0"/>
              <a:t>Stanford in Computer Science w/ focus on Interaction Design</a:t>
            </a:r>
          </a:p>
          <a:p>
            <a:endParaRPr lang="en-US" dirty="0" smtClean="0"/>
          </a:p>
          <a:p>
            <a:r>
              <a:rPr lang="en-US" dirty="0" smtClean="0"/>
              <a:t>Design Director at Sliced Bread Design</a:t>
            </a:r>
          </a:p>
          <a:p>
            <a:r>
              <a:rPr lang="en-US" dirty="0" smtClean="0"/>
              <a:t>Office hours: By </a:t>
            </a:r>
            <a:r>
              <a:rPr lang="en-US" dirty="0" err="1" smtClean="0"/>
              <a:t>appt</a:t>
            </a:r>
            <a:r>
              <a:rPr lang="en-US" dirty="0"/>
              <a:t> </a:t>
            </a:r>
            <a:r>
              <a:rPr lang="en-US" sz="2600" dirty="0" err="1" smtClean="0"/>
              <a:t>jenny@slicedbreaddesign.com</a:t>
            </a:r>
            <a:endParaRPr lang="en-US" sz="26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Designing Solutions to Global Grand Challenges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77C-33E4-8D47-9FF8-A9983EC5D9E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Designing Solutions to Global Grand Challenges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z="6600" cap="small" dirty="0" smtClean="0"/>
              <a:t>b a l a n c e </a:t>
            </a:r>
            <a:endParaRPr lang="en-US" sz="6600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-4343" y="1851152"/>
            <a:ext cx="377623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design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9361" y="1865848"/>
            <a:ext cx="664816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technology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pic>
        <p:nvPicPr>
          <p:cNvPr id="11" name="Picture 10" descr="DTinfini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69" y="2575362"/>
            <a:ext cx="6612662" cy="255760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365"/>
            <a:ext cx="9144000" cy="455928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Designing Solutions to Global Grand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1763"/>
      </p:ext>
    </p:extLst>
  </p:cSld>
  <p:clrMapOvr>
    <a:masterClrMapping/>
  </p:clrMapOvr>
</p:sld>
</file>

<file path=ppt/theme/theme1.xml><?xml version="1.0" encoding="utf-8"?>
<a:theme xmlns:a="http://schemas.openxmlformats.org/drawingml/2006/main" name="engelbart-20150312-new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FFF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chemeClr val="tx1">
                <a:lumMod val="65000"/>
                <a:lumOff val="35000"/>
              </a:schemeClr>
            </a:solidFill>
            <a:latin typeface="Segoe UI Ligh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chemeClr val="tx1">
                <a:lumMod val="65000"/>
                <a:lumOff val="35000"/>
              </a:schemeClr>
            </a:solidFill>
            <a:latin typeface="Segoe UI Light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engelbart-20150312-new.pptx</Template>
  <TotalTime>4264</TotalTime>
  <Words>625</Words>
  <Application>Microsoft Office PowerPoint</Application>
  <PresentationFormat>On-screen Show (4:3)</PresentationFormat>
  <Paragraphs>192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MS PGothic</vt:lpstr>
      <vt:lpstr>MS PGothic</vt:lpstr>
      <vt:lpstr>宋体</vt:lpstr>
      <vt:lpstr>Arial</vt:lpstr>
      <vt:lpstr>Calibri</vt:lpstr>
      <vt:lpstr>Helvetica</vt:lpstr>
      <vt:lpstr>Helvetica Light</vt:lpstr>
      <vt:lpstr>Helvetica Neue</vt:lpstr>
      <vt:lpstr>Helvetica Neue Light</vt:lpstr>
      <vt:lpstr>Segoe UI Light</vt:lpstr>
      <vt:lpstr>Times New Roman</vt:lpstr>
      <vt:lpstr>engelbart-20150312-new</vt:lpstr>
      <vt:lpstr>2_Office Theme</vt:lpstr>
      <vt:lpstr>3_Office Theme</vt:lpstr>
      <vt:lpstr>designing solutions to global grand challenges:  the refugee crisis</vt:lpstr>
      <vt:lpstr>outline</vt:lpstr>
      <vt:lpstr>PowerPoint Presentation</vt:lpstr>
      <vt:lpstr>PowerPoint Presentation</vt:lpstr>
      <vt:lpstr>julie stanford</vt:lpstr>
      <vt:lpstr>sarah nader</vt:lpstr>
      <vt:lpstr>jenny mailhot</vt:lpstr>
      <vt:lpstr>b a l a n c e </vt:lpstr>
      <vt:lpstr>design thinking</vt:lpstr>
      <vt:lpstr>design doing timeline</vt:lpstr>
      <vt:lpstr>Project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homework</vt:lpstr>
      <vt:lpstr>grading</vt:lpstr>
      <vt:lpstr>tidbits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Landay</dc:creator>
  <cp:lastModifiedBy>James Landay</cp:lastModifiedBy>
  <cp:revision>133</cp:revision>
  <cp:lastPrinted>2016-04-09T05:13:12Z</cp:lastPrinted>
  <dcterms:created xsi:type="dcterms:W3CDTF">2015-03-12T06:49:26Z</dcterms:created>
  <dcterms:modified xsi:type="dcterms:W3CDTF">2016-04-09T05:13:31Z</dcterms:modified>
</cp:coreProperties>
</file>