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976" r:id="rId3"/>
    <p:sldId id="839" r:id="rId4"/>
    <p:sldId id="374" r:id="rId5"/>
    <p:sldId id="474" r:id="rId6"/>
    <p:sldId id="1051" r:id="rId7"/>
    <p:sldId id="1052" r:id="rId8"/>
    <p:sldId id="1053" r:id="rId9"/>
    <p:sldId id="963" r:id="rId10"/>
    <p:sldId id="964" r:id="rId11"/>
    <p:sldId id="965" r:id="rId12"/>
    <p:sldId id="320" r:id="rId13"/>
    <p:sldId id="375" r:id="rId14"/>
    <p:sldId id="376" r:id="rId15"/>
    <p:sldId id="1054" r:id="rId16"/>
    <p:sldId id="475" r:id="rId17"/>
    <p:sldId id="368" r:id="rId18"/>
    <p:sldId id="977" r:id="rId19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Roboto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E0114E50-644C-4A4C-994F-15AFB6347DB6}">
          <p14:sldIdLst>
            <p14:sldId id="976"/>
            <p14:sldId id="839"/>
            <p14:sldId id="374"/>
            <p14:sldId id="474"/>
            <p14:sldId id="1051"/>
            <p14:sldId id="1052"/>
            <p14:sldId id="1053"/>
            <p14:sldId id="963"/>
            <p14:sldId id="964"/>
            <p14:sldId id="965"/>
            <p14:sldId id="320"/>
            <p14:sldId id="375"/>
            <p14:sldId id="376"/>
            <p14:sldId id="1054"/>
            <p14:sldId id="475"/>
            <p14:sldId id="368"/>
            <p14:sldId id="977"/>
          </p14:sldIdLst>
        </p14:section>
        <p14:section name="Backup" id="{72D6C129-B928-F04E-9ABC-6AA873555F4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3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24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rosoft Office User" initials="MOU" lastIdx="2" clrIdx="0"/>
  <p:cmAuthor id="1" name="Microsoft Office User" initials="" lastIdx="9" clrIdx="1"/>
  <p:cmAuthor id="2" name="James A. Landay" initials="JAL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9CBBD"/>
    <a:srgbClr val="D8B5A6"/>
    <a:srgbClr val="A6A6A6"/>
    <a:srgbClr val="9B5D6B"/>
    <a:srgbClr val="AC7979"/>
    <a:srgbClr val="FFFFFF"/>
    <a:srgbClr val="CC6666"/>
    <a:srgbClr val="7AF0FF"/>
    <a:srgbClr val="9A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02" autoAdjust="0"/>
    <p:restoredTop sz="89689" autoAdjust="0"/>
  </p:normalViewPr>
  <p:slideViewPr>
    <p:cSldViewPr snapToGrid="0">
      <p:cViewPr varScale="1">
        <p:scale>
          <a:sx n="148" d="100"/>
          <a:sy n="148" d="100"/>
        </p:scale>
        <p:origin x="296" y="184"/>
      </p:cViewPr>
      <p:guideLst>
        <p:guide orient="horz" pos="331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200" d="100"/>
        <a:sy n="200" d="100"/>
      </p:scale>
      <p:origin x="0" y="0"/>
    </p:cViewPr>
  </p:sorterViewPr>
  <p:notesViewPr>
    <p:cSldViewPr snapToObjects="1" showGuides="1">
      <p:cViewPr>
        <p:scale>
          <a:sx n="198" d="100"/>
          <a:sy n="198" d="100"/>
        </p:scale>
        <p:origin x="3584" y="-8"/>
      </p:cViewPr>
      <p:guideLst>
        <p:guide orient="horz" pos="2880"/>
        <p:guide pos="22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724400" cy="838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CS377E: Designing for Global Grand Challenges – Human-Centered AI</a:t>
            </a:r>
            <a:br>
              <a:rPr lang="en-US" dirty="0"/>
            </a:br>
            <a:r>
              <a:rPr lang="en-US" dirty="0"/>
              <a:t>Autumn 2020</a:t>
            </a:r>
          </a:p>
          <a:p>
            <a:r>
              <a:rPr lang="en-US" dirty="0"/>
              <a:t>Prof. James A. </a:t>
            </a:r>
            <a:r>
              <a:rPr lang="en-US" dirty="0" err="1"/>
              <a:t>Landay</a:t>
            </a:r>
            <a:endParaRPr lang="en-US" dirty="0"/>
          </a:p>
          <a:p>
            <a:r>
              <a:rPr lang="en-US" dirty="0"/>
              <a:t>Stanford University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7FC09-DBA3-44B1-9B6A-84DC8C01A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69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77650-047A-584C-AD85-46561548E130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6858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800602"/>
            <a:ext cx="5486400" cy="40307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74227-0107-4F44-AE45-A2676C9FD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39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02756" indent="-270291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9193DD0-9B2D-5740-A236-63F639692E8F}" type="slidenum">
              <a:rPr lang="en-US" sz="900"/>
              <a:pPr/>
              <a:t>1</a:t>
            </a:fld>
            <a:endParaRPr lang="en-US" sz="9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1"/>
            <a:ext cx="5030391" cy="4115405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53" tIns="46655" rIns="91753" bIns="46655"/>
          <a:lstStyle/>
          <a:p>
            <a:r>
              <a:rPr lang="en-US" dirty="0"/>
              <a:t>Thanks to for sponsoring the fair (our food and helping to defray the cost of the poster printing)</a:t>
            </a:r>
          </a:p>
        </p:txBody>
      </p:sp>
    </p:spTree>
    <p:extLst>
      <p:ext uri="{BB962C8B-B14F-4D97-AF65-F5344CB8AC3E}">
        <p14:creationId xmlns:p14="http://schemas.microsoft.com/office/powerpoint/2010/main" val="2605509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685800"/>
            <a:ext cx="73152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types of AI and UX questions I’m interested in moving forward</a:t>
            </a:r>
          </a:p>
          <a:p>
            <a:endParaRPr lang="en-US" dirty="0"/>
          </a:p>
          <a:p>
            <a:r>
              <a:rPr lang="en-US" dirty="0"/>
              <a:t>Image from https://</a:t>
            </a:r>
            <a:r>
              <a:rPr lang="en-US" dirty="0" err="1"/>
              <a:t>www.zwivel.com</a:t>
            </a:r>
            <a:r>
              <a:rPr lang="en-US" dirty="0"/>
              <a:t>/blog/</a:t>
            </a:r>
            <a:r>
              <a:rPr lang="en-US" dirty="0" err="1"/>
              <a:t>wp</a:t>
            </a:r>
            <a:r>
              <a:rPr lang="en-US" dirty="0"/>
              <a:t>-content/uploads/2017/03/skinvision2.jpg</a:t>
            </a:r>
          </a:p>
          <a:p>
            <a:endParaRPr lang="en-US" dirty="0"/>
          </a:p>
          <a:p>
            <a:r>
              <a:rPr lang="en-US" dirty="0"/>
              <a:t>Studies are starting to show AI-based skin cancer detection is close to that of an expert. Take these results with a grain of salt, but it may happen.</a:t>
            </a:r>
          </a:p>
          <a:p>
            <a:r>
              <a:rPr lang="en-US" dirty="0"/>
              <a:t>What is appropriate to show the patient?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6644B-06C0-A243-97D6-58C5EF5D6DB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24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2AF0362-6E19-EE4E-B8E0-8C4A2AD12FD1}" type="slidenum">
              <a:rPr lang="en-US" sz="1000"/>
              <a:pPr/>
              <a:t>11</a:t>
            </a:fld>
            <a:endParaRPr lang="en-US" sz="10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5488"/>
            <a:ext cx="6376988" cy="3587750"/>
          </a:xfrm>
          <a:ln cap="flat"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30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0306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35892" indent="-283035" defTabSz="940306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32142" indent="-226428" defTabSz="940306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84998" indent="-226428" defTabSz="940306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37855" indent="-226428" defTabSz="940306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490711" indent="-226428" defTabSz="9403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43568" indent="-226428" defTabSz="9403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396425" indent="-226428" defTabSz="9403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49281" indent="-226428" defTabSz="9403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53088C5A-3060-4CD7-844A-35BA8E2BD4DF}" type="slidenum">
              <a:rPr lang="en-US" sz="1000"/>
              <a:pPr/>
              <a:t>13</a:t>
            </a:fld>
            <a:endParaRPr lang="en-US" sz="10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6 four person teams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606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02756" indent="-270291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9193DD0-9B2D-5740-A236-63F639692E8F}" type="slidenum">
              <a:rPr lang="en-US" sz="900"/>
              <a:pPr/>
              <a:t>14</a:t>
            </a:fld>
            <a:endParaRPr lang="en-US" sz="9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1"/>
            <a:ext cx="5030391" cy="4115405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53" tIns="46655" rIns="91753" bIns="46655"/>
          <a:lstStyle/>
          <a:p>
            <a:r>
              <a:rPr lang="en-US" dirty="0"/>
              <a:t>Thanks to for sponsoring the fair (our food and helping to defray the cost of the poster printing)</a:t>
            </a:r>
          </a:p>
        </p:txBody>
      </p:sp>
    </p:spTree>
    <p:extLst>
      <p:ext uri="{BB962C8B-B14F-4D97-AF65-F5344CB8AC3E}">
        <p14:creationId xmlns:p14="http://schemas.microsoft.com/office/powerpoint/2010/main" val="3448725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45C761D-A4B9-2E49-BB58-E30157E4DE19}" type="slidenum">
              <a:rPr lang="en-US" sz="1000"/>
              <a:pPr/>
              <a:t>15</a:t>
            </a:fld>
            <a:endParaRPr lang="en-US" sz="10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5488"/>
            <a:ext cx="6376988" cy="3587750"/>
          </a:xfrm>
          <a:ln cap="flat"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21175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01" tIns="49323" rIns="97001" bIns="4932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4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02756" indent="-270291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BBE5D99-ADF2-9241-A0B2-10519741F18E}" type="slidenum">
              <a:rPr lang="en-US" sz="900"/>
              <a:pPr/>
              <a:t>16</a:t>
            </a:fld>
            <a:endParaRPr lang="en-US" sz="90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1"/>
            <a:ext cx="5030391" cy="4115405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Remind the judges to have your judging form open so you can take notes/make comments for the teams on the form.</a:t>
            </a:r>
          </a:p>
        </p:txBody>
      </p:sp>
    </p:spTree>
    <p:extLst>
      <p:ext uri="{BB962C8B-B14F-4D97-AF65-F5344CB8AC3E}">
        <p14:creationId xmlns:p14="http://schemas.microsoft.com/office/powerpoint/2010/main" val="134549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02756" indent="-270291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2950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2950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BBE5D99-ADF2-9241-A0B2-10519741F18E}" type="slidenum">
              <a:rPr lang="en-US" sz="900"/>
              <a:pPr/>
              <a:t>17</a:t>
            </a:fld>
            <a:endParaRPr lang="en-US" sz="90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1"/>
            <a:ext cx="5030391" cy="4115405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520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-228600" y="685800"/>
            <a:ext cx="7315200" cy="4114800"/>
          </a:xfrm>
        </p:spPr>
      </p:sp>
    </p:spTree>
    <p:extLst>
      <p:ext uri="{BB962C8B-B14F-4D97-AF65-F5344CB8AC3E}">
        <p14:creationId xmlns:p14="http://schemas.microsoft.com/office/powerpoint/2010/main" val="1444373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6A69D-2B7C-4744-8A18-ED226159AA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53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720725"/>
            <a:ext cx="2513012" cy="1414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You need to find a </a:t>
            </a:r>
            <a:r>
              <a:rPr lang="en-US" b="1" baseline="0" dirty="0"/>
              <a:t>balance between:</a:t>
            </a:r>
            <a:endParaRPr lang="en-US" baseline="0" dirty="0"/>
          </a:p>
          <a:p>
            <a:r>
              <a:rPr lang="en-US" b="1" baseline="0" dirty="0"/>
              <a:t>   design &amp; technology</a:t>
            </a:r>
            <a:r>
              <a:rPr lang="en-US" b="0" baseline="0" dirty="0"/>
              <a:t>, </a:t>
            </a:r>
            <a:r>
              <a:rPr lang="en-US" b="1" baseline="0" dirty="0"/>
              <a:t>human-centered approaches &amp; CS approaches </a:t>
            </a:r>
          </a:p>
          <a:p>
            <a:endParaRPr lang="en-US" b="1" baseline="0" dirty="0"/>
          </a:p>
          <a:p>
            <a:r>
              <a:rPr lang="en-US" b="1" baseline="0" dirty="0"/>
              <a:t>Especially now HCI needs to find a balance between careful controlled experiments of existing technologies or minor tweaks on technology and building major new systems that can solve important world problems.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At Stanford we’ve identified 3 big unanswered questions about the future of AI.</a:t>
            </a:r>
          </a:p>
        </p:txBody>
      </p:sp>
    </p:spTree>
    <p:extLst>
      <p:ext uri="{BB962C8B-B14F-4D97-AF65-F5344CB8AC3E}">
        <p14:creationId xmlns:p14="http://schemas.microsoft.com/office/powerpoint/2010/main" val="300936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 have recently started a new institute to Study what we call </a:t>
            </a:r>
            <a:r>
              <a:rPr lang="en-US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Human-Centered AI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it consists of three simple but powerful ideas.</a:t>
            </a:r>
          </a:p>
        </p:txBody>
      </p:sp>
    </p:spTree>
    <p:extLst>
      <p:ext uri="{BB962C8B-B14F-4D97-AF65-F5344CB8AC3E}">
        <p14:creationId xmlns:p14="http://schemas.microsoft.com/office/powerpoint/2010/main" val="2236118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My work is focused in this last focus area. How do we use AI to augment and enhance what people can do.</a:t>
            </a:r>
          </a:p>
          <a:p>
            <a:r>
              <a:rPr lang="en-US" b="1" dirty="0"/>
              <a:t>User Experience Design</a:t>
            </a:r>
            <a:r>
              <a:rPr lang="en-US" dirty="0"/>
              <a:t> is the human-centered </a:t>
            </a:r>
            <a:r>
              <a:rPr lang="en-US" b="1" dirty="0"/>
              <a:t>methodology</a:t>
            </a:r>
            <a:r>
              <a:rPr lang="en-US" dirty="0"/>
              <a:t> that we apply in our work</a:t>
            </a:r>
          </a:p>
          <a:p>
            <a:r>
              <a:rPr lang="en-US" b="1" dirty="0"/>
              <a:t>What will this mean in AI applications?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09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685800"/>
            <a:ext cx="73152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in algorithms of AI, especially computer vision.</a:t>
            </a:r>
          </a:p>
          <a:p>
            <a:r>
              <a:rPr lang="en-US" dirty="0"/>
              <a:t>But what should the user see on the dash board?</a:t>
            </a:r>
          </a:p>
          <a:p>
            <a:r>
              <a:rPr lang="en-US" dirty="0"/>
              <a:t>How should they control it from the large display screen?</a:t>
            </a:r>
          </a:p>
          <a:p>
            <a:r>
              <a:rPr lang="en-US" dirty="0"/>
              <a:t>What happens when things go wrong? Which they will (and already have)?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6644B-06C0-A243-97D6-58C5EF5D6DB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25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685800"/>
            <a:ext cx="73152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let us easily speak to our devices.</a:t>
            </a:r>
          </a:p>
          <a:p>
            <a:r>
              <a:rPr lang="en-US" dirty="0"/>
              <a:t>But as of now the conversations are unnatural. How do we make them more natural?</a:t>
            </a:r>
          </a:p>
          <a:p>
            <a:r>
              <a:rPr lang="en-US" dirty="0"/>
              <a:t>As they fit in with more of our computing ecosystem (</a:t>
            </a:r>
            <a:r>
              <a:rPr lang="en-US" dirty="0" err="1"/>
              <a:t>e.g</a:t>
            </a:r>
            <a:r>
              <a:rPr lang="en-US" dirty="0"/>
              <a:t>, the echo show with a screen and touch input or even computer vision), how do we design this multimodal input and output?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6644B-06C0-A243-97D6-58C5EF5D6DB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96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FE3D-C6CA-0E44-AD74-327626FD3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45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FE3D-C6CA-0E44-AD74-327626FD3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85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FE3D-C6CA-0E44-AD74-327626FD3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3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FE3D-C6CA-0E44-AD74-327626FD3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0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FE3D-C6CA-0E44-AD74-327626FD3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7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FE3D-C6CA-0E44-AD74-327626FD3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FE3D-C6CA-0E44-AD74-327626FD3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58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FE3D-C6CA-0E44-AD74-327626FD3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00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FE3D-C6CA-0E44-AD74-327626FD3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69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FE3D-C6CA-0E44-AD74-327626FD3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2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FE3D-C6CA-0E44-AD74-327626FD3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7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-7032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11/18/2020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0FE3D-C6CA-0E44-AD74-327626FD3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798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5000" b="1" kern="1200" cap="small" spc="25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-7032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11/18/2020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0FE3D-C6CA-0E44-AD74-327626FD3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38795"/>
      </p:ext>
    </p:extLst>
  </p:cSld>
  <p:clrMap bg1="dk1" tx1="lt1" bg2="dk2" tx2="lt2" accent1="accent1" accent2="accent2" accent3="accent3" accent4="accent4" accent5="accent5" accent6="accent6" hlink="hlink" folHlink="folHlink"/>
  <p:hf hdr="0"/>
  <p:txStyles>
    <p:titleStyle>
      <a:lvl1pPr algn="ctr" defTabSz="342900" rtl="0" eaLnBrk="1" latinLnBrk="0" hangingPunct="1">
        <a:spcBef>
          <a:spcPct val="0"/>
        </a:spcBef>
        <a:buNone/>
        <a:defRPr sz="3750" b="0" kern="0" cap="none" spc="0" baseline="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95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725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425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35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hci.stanford.edu/cs377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351AED9-E7C8-6F4A-AB17-E3186277B0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8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70322"/>
            <a:ext cx="12623800" cy="1143000"/>
          </a:xfrm>
        </p:spPr>
        <p:txBody>
          <a:bodyPr/>
          <a:lstStyle/>
          <a:p>
            <a:pPr eaLnBrk="1" hangingPunct="1"/>
            <a:r>
              <a:rPr lang="en-US" sz="4600" kern="1800" spc="1200" dirty="0">
                <a:solidFill>
                  <a:schemeClr val="bg1"/>
                </a:solidFill>
              </a:rPr>
              <a:t>thanks to our sponsors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2A56BF-7AB7-6E43-9BE0-D7FEF2236F0B}"/>
              </a:ext>
            </a:extLst>
          </p:cNvPr>
          <p:cNvSpPr txBox="1"/>
          <p:nvPr/>
        </p:nvSpPr>
        <p:spPr>
          <a:xfrm>
            <a:off x="8587150" y="4542325"/>
            <a:ext cx="1750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www.vituity.com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DEE9BF-6F9B-E043-807F-C1A53DE6D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556" y="2970438"/>
            <a:ext cx="8776138" cy="150156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0B7E26-9052-714A-BF95-6D5D46D2E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357AB-E09E-0E43-B5B6-BAF11640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4CB6B-C3A2-CE45-BA1D-FE00812DF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FE3D-C6CA-0E44-AD74-327626FD32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85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9B061-C4B6-C648-A338-F937E3504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70322"/>
            <a:ext cx="9144000" cy="1143000"/>
          </a:xfrm>
        </p:spPr>
        <p:txBody>
          <a:bodyPr/>
          <a:lstStyle/>
          <a:p>
            <a:r>
              <a:rPr lang="en-US" sz="3500" spc="300" dirty="0" err="1"/>
              <a:t>ai</a:t>
            </a:r>
            <a:r>
              <a:rPr lang="en-US" sz="3500" spc="300" dirty="0"/>
              <a:t> needs user experience (</a:t>
            </a:r>
            <a:r>
              <a:rPr lang="en-US" sz="3500" spc="300" dirty="0" err="1"/>
              <a:t>ux</a:t>
            </a:r>
            <a:r>
              <a:rPr lang="en-US" sz="3500" spc="300" dirty="0"/>
              <a:t>) design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DC004A-9B60-0C43-81FD-5D0D447205C6}"/>
              </a:ext>
            </a:extLst>
          </p:cNvPr>
          <p:cNvSpPr txBox="1"/>
          <p:nvPr/>
        </p:nvSpPr>
        <p:spPr>
          <a:xfrm>
            <a:off x="535459" y="4687965"/>
            <a:ext cx="97179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Light" panose="020B0403020202020204" pitchFamily="34" charset="0"/>
              </a:rPr>
              <a:t>What is appropriate to show a patient?</a:t>
            </a:r>
          </a:p>
          <a:p>
            <a:endParaRPr lang="en-US" sz="1400" dirty="0">
              <a:latin typeface="Helvetica Light" panose="020B0403020202020204" pitchFamily="34" charset="0"/>
            </a:endParaRPr>
          </a:p>
          <a:p>
            <a:r>
              <a:rPr lang="en-US" sz="2800" dirty="0">
                <a:latin typeface="Helvetica Light" panose="020B0403020202020204" pitchFamily="34" charset="0"/>
              </a:rPr>
              <a:t>What should be the interface for the doctor?</a:t>
            </a:r>
          </a:p>
          <a:p>
            <a:endParaRPr lang="en-US" sz="1400" dirty="0">
              <a:latin typeface="Helvetica Light" panose="020B0403020202020204" pitchFamily="34" charset="0"/>
            </a:endParaRPr>
          </a:p>
          <a:p>
            <a:r>
              <a:rPr lang="en-US" sz="2800" dirty="0">
                <a:latin typeface="Helvetica Light" panose="020B0403020202020204" pitchFamily="34" charset="0"/>
              </a:rPr>
              <a:t>Is there a set of design patterns for these Smart UIs?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503AC1-DE7F-2C48-BC63-5982631C9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5259"/>
            <a:ext cx="6510021" cy="34090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7D35DE-8986-2949-85E7-AD6EF9CE38AA}"/>
              </a:ext>
            </a:extLst>
          </p:cNvPr>
          <p:cNvSpPr txBox="1"/>
          <p:nvPr/>
        </p:nvSpPr>
        <p:spPr>
          <a:xfrm>
            <a:off x="7158930" y="2158216"/>
            <a:ext cx="423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Light" panose="020B0403020202020204" pitchFamily="34" charset="0"/>
              </a:rPr>
              <a:t>Computer vision-based skin cancer detection getting better and better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02C58-41FC-1B49-A6CE-CA797D3E7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7AC5F-4727-1542-BAC7-31534F9F7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838ED-818B-384D-A3E6-6E829063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FE3D-C6CA-0E44-AD74-327626FD32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3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format</a:t>
            </a:r>
          </a:p>
        </p:txBody>
      </p:sp>
      <p:sp>
        <p:nvSpPr>
          <p:cNvPr id="120837" name="Rectangle 5"/>
          <p:cNvSpPr>
            <a:spLocks noGrp="1" noChangeArrowheads="1"/>
          </p:cNvSpPr>
          <p:nvPr>
            <p:ph idx="1"/>
          </p:nvPr>
        </p:nvSpPr>
        <p:spPr>
          <a:xfrm>
            <a:off x="639233" y="1219200"/>
            <a:ext cx="11195715" cy="5105400"/>
          </a:xfrm>
        </p:spPr>
        <p:txBody>
          <a:bodyPr>
            <a:normAutofit/>
          </a:bodyPr>
          <a:lstStyle/>
          <a:p>
            <a:r>
              <a:rPr lang="en-US" dirty="0"/>
              <a:t>Project brief: human-centered AI applications for education</a:t>
            </a:r>
          </a:p>
          <a:p>
            <a:r>
              <a:rPr lang="en-US" dirty="0"/>
              <a:t>Quarter long, team project</a:t>
            </a:r>
          </a:p>
          <a:p>
            <a:r>
              <a:rPr lang="en-US" dirty="0"/>
              <a:t>Project presentations </a:t>
            </a:r>
          </a:p>
          <a:p>
            <a:r>
              <a:rPr lang="en-US" dirty="0"/>
              <a:t>Critiques of project work</a:t>
            </a:r>
          </a:p>
          <a:p>
            <a:r>
              <a:rPr lang="en-US" dirty="0"/>
              <a:t>Small number of lectures</a:t>
            </a:r>
          </a:p>
          <a:p>
            <a:r>
              <a:rPr lang="en-US" dirty="0"/>
              <a:t>All material is online</a:t>
            </a:r>
          </a:p>
          <a:p>
            <a:pPr lvl="1"/>
            <a:r>
              <a:rPr lang="en-US" dirty="0"/>
              <a:t>slides, assignments, readings, schedule</a:t>
            </a:r>
          </a:p>
          <a:p>
            <a:pPr lvl="1"/>
            <a:r>
              <a:rPr lang="en-US" dirty="0">
                <a:latin typeface="Arial" charset="0"/>
                <a:hlinkClick r:id="rId3"/>
              </a:rPr>
              <a:t>http://hci.stanford.edu/cs377e</a:t>
            </a:r>
            <a:endParaRPr lang="en-US" dirty="0">
              <a:latin typeface="Arial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5605-A621-BB48-A3A3-D0E7F43A8E8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19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thinking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500"/>
            <a:ext cx="12200530" cy="60833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12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</p:spTree>
    <p:extLst>
      <p:ext uri="{BB962C8B-B14F-4D97-AF65-F5344CB8AC3E}">
        <p14:creationId xmlns:p14="http://schemas.microsoft.com/office/powerpoint/2010/main" val="1725109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CS377E: Designing Solutions to Global Grand Challenges: Smart Education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4578"/>
            <a:ext cx="9144000" cy="1143000"/>
          </a:xfrm>
        </p:spPr>
        <p:txBody>
          <a:bodyPr/>
          <a:lstStyle/>
          <a:p>
            <a:pPr eaLnBrk="1" hangingPunct="1"/>
            <a:r>
              <a:rPr lang="en-US" sz="4200" dirty="0"/>
              <a:t>design doing timeline</a:t>
            </a:r>
          </a:p>
        </p:txBody>
      </p:sp>
      <p:sp>
        <p:nvSpPr>
          <p:cNvPr id="10247" name="Text Box 4"/>
          <p:cNvSpPr txBox="1">
            <a:spLocks noChangeArrowheads="1"/>
          </p:cNvSpPr>
          <p:nvPr/>
        </p:nvSpPr>
        <p:spPr bwMode="auto">
          <a:xfrm rot="-2700000">
            <a:off x="1836645" y="5286376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1</a:t>
            </a: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6024172" y="2837980"/>
            <a:ext cx="128753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Low-fi</a:t>
            </a:r>
            <a:br>
              <a:rPr lang="en-US" sz="1800" dirty="0">
                <a:latin typeface="Arial" charset="0"/>
              </a:rPr>
            </a:br>
            <a:r>
              <a:rPr lang="en-US" sz="1800" dirty="0">
                <a:latin typeface="Arial" charset="0"/>
              </a:rPr>
              <a:t>Prototypes</a:t>
            </a:r>
            <a:br>
              <a:rPr lang="en-US" sz="1800" dirty="0">
                <a:latin typeface="Arial" charset="0"/>
              </a:rPr>
            </a:br>
            <a:r>
              <a:rPr lang="en-US" sz="1800" dirty="0">
                <a:latin typeface="Arial" charset="0"/>
              </a:rPr>
              <a:t>&amp; Testing</a:t>
            </a:r>
          </a:p>
        </p:txBody>
      </p:sp>
      <p:sp>
        <p:nvSpPr>
          <p:cNvPr id="10250" name="Text Box 9"/>
          <p:cNvSpPr txBox="1">
            <a:spLocks noChangeArrowheads="1"/>
          </p:cNvSpPr>
          <p:nvPr/>
        </p:nvSpPr>
        <p:spPr bwMode="auto">
          <a:xfrm>
            <a:off x="2858643" y="1461876"/>
            <a:ext cx="14157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err="1">
                <a:latin typeface="Arial" charset="0"/>
              </a:rPr>
              <a:t>Needfinding</a:t>
            </a:r>
            <a:br>
              <a:rPr lang="en-US" sz="1800" dirty="0">
                <a:latin typeface="Arial" charset="0"/>
              </a:rPr>
            </a:br>
            <a:r>
              <a:rPr lang="en-US" sz="1800" dirty="0">
                <a:latin typeface="Arial" charset="0"/>
              </a:rPr>
              <a:t>Results</a:t>
            </a:r>
          </a:p>
        </p:txBody>
      </p:sp>
      <p:sp>
        <p:nvSpPr>
          <p:cNvPr id="10251" name="Text Box 10"/>
          <p:cNvSpPr txBox="1">
            <a:spLocks noChangeArrowheads="1"/>
          </p:cNvSpPr>
          <p:nvPr/>
        </p:nvSpPr>
        <p:spPr bwMode="auto">
          <a:xfrm rot="-2700000">
            <a:off x="2634676" y="5286376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Week 2</a:t>
            </a:r>
          </a:p>
        </p:txBody>
      </p:sp>
      <p:sp>
        <p:nvSpPr>
          <p:cNvPr id="10252" name="Text Box 11"/>
          <p:cNvSpPr txBox="1">
            <a:spLocks noChangeArrowheads="1"/>
          </p:cNvSpPr>
          <p:nvPr/>
        </p:nvSpPr>
        <p:spPr bwMode="auto">
          <a:xfrm rot="-2700000">
            <a:off x="3432707" y="5286376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3</a:t>
            </a:r>
          </a:p>
        </p:txBody>
      </p:sp>
      <p:sp>
        <p:nvSpPr>
          <p:cNvPr id="10253" name="Text Box 12"/>
          <p:cNvSpPr txBox="1">
            <a:spLocks noChangeArrowheads="1"/>
          </p:cNvSpPr>
          <p:nvPr/>
        </p:nvSpPr>
        <p:spPr bwMode="auto">
          <a:xfrm rot="-2700000">
            <a:off x="5028769" y="5286376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5</a:t>
            </a:r>
          </a:p>
        </p:txBody>
      </p:sp>
      <p:sp>
        <p:nvSpPr>
          <p:cNvPr id="10254" name="Text Box 13"/>
          <p:cNvSpPr txBox="1">
            <a:spLocks noChangeArrowheads="1"/>
          </p:cNvSpPr>
          <p:nvPr/>
        </p:nvSpPr>
        <p:spPr bwMode="auto">
          <a:xfrm rot="-2700000">
            <a:off x="5826800" y="5286376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6</a:t>
            </a:r>
          </a:p>
        </p:txBody>
      </p:sp>
      <p:sp>
        <p:nvSpPr>
          <p:cNvPr id="10255" name="Text Box 14"/>
          <p:cNvSpPr txBox="1">
            <a:spLocks noChangeArrowheads="1"/>
          </p:cNvSpPr>
          <p:nvPr/>
        </p:nvSpPr>
        <p:spPr bwMode="auto">
          <a:xfrm rot="-2700000">
            <a:off x="6624831" y="5286376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7</a:t>
            </a:r>
          </a:p>
        </p:txBody>
      </p:sp>
      <p:sp>
        <p:nvSpPr>
          <p:cNvPr id="10256" name="Text Box 15"/>
          <p:cNvSpPr txBox="1">
            <a:spLocks noChangeArrowheads="1"/>
          </p:cNvSpPr>
          <p:nvPr/>
        </p:nvSpPr>
        <p:spPr bwMode="auto">
          <a:xfrm rot="-2700000">
            <a:off x="7422862" y="5286376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8</a:t>
            </a:r>
          </a:p>
        </p:txBody>
      </p:sp>
      <p:cxnSp>
        <p:nvCxnSpPr>
          <p:cNvPr id="10257" name="AutoShape 18"/>
          <p:cNvCxnSpPr>
            <a:cxnSpLocks noChangeShapeType="1"/>
            <a:stCxn id="10250" idx="2"/>
          </p:cNvCxnSpPr>
          <p:nvPr/>
        </p:nvCxnSpPr>
        <p:spPr bwMode="auto">
          <a:xfrm>
            <a:off x="3566529" y="2108206"/>
            <a:ext cx="558068" cy="2762618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258" name="AutoShape 19"/>
          <p:cNvCxnSpPr>
            <a:cxnSpLocks noChangeShapeType="1"/>
          </p:cNvCxnSpPr>
          <p:nvPr/>
        </p:nvCxnSpPr>
        <p:spPr bwMode="auto">
          <a:xfrm flipH="1">
            <a:off x="6363484" y="3796331"/>
            <a:ext cx="86215" cy="1083549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262" name="Text Box 24"/>
          <p:cNvSpPr txBox="1">
            <a:spLocks noChangeArrowheads="1"/>
          </p:cNvSpPr>
          <p:nvPr/>
        </p:nvSpPr>
        <p:spPr bwMode="auto">
          <a:xfrm>
            <a:off x="5132546" y="1461047"/>
            <a:ext cx="14670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Experience</a:t>
            </a:r>
            <a:br>
              <a:rPr lang="en-US" sz="1800" dirty="0">
                <a:latin typeface="Arial" charset="0"/>
              </a:rPr>
            </a:br>
            <a:r>
              <a:rPr lang="en-US" sz="1800" dirty="0">
                <a:latin typeface="Arial" charset="0"/>
              </a:rPr>
              <a:t>Prototype</a:t>
            </a:r>
            <a:br>
              <a:rPr lang="en-US" sz="1800" dirty="0">
                <a:latin typeface="Arial" charset="0"/>
              </a:rPr>
            </a:br>
            <a:r>
              <a:rPr lang="en-US" sz="1800" dirty="0">
                <a:latin typeface="Arial" charset="0"/>
              </a:rPr>
              <a:t>Experiments</a:t>
            </a:r>
          </a:p>
        </p:txBody>
      </p:sp>
      <p:cxnSp>
        <p:nvCxnSpPr>
          <p:cNvPr id="10263" name="AutoShape 25"/>
          <p:cNvCxnSpPr>
            <a:cxnSpLocks noChangeShapeType="1"/>
          </p:cNvCxnSpPr>
          <p:nvPr/>
        </p:nvCxnSpPr>
        <p:spPr bwMode="auto">
          <a:xfrm flipH="1">
            <a:off x="5600161" y="2384378"/>
            <a:ext cx="83166" cy="2441623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264" name="Text Box 28"/>
          <p:cNvSpPr txBox="1">
            <a:spLocks noChangeArrowheads="1"/>
          </p:cNvSpPr>
          <p:nvPr/>
        </p:nvSpPr>
        <p:spPr bwMode="auto">
          <a:xfrm rot="-2700000">
            <a:off x="4230738" y="5286376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Week 4</a:t>
            </a:r>
          </a:p>
        </p:txBody>
      </p:sp>
      <p:cxnSp>
        <p:nvCxnSpPr>
          <p:cNvPr id="10268" name="AutoShape 18"/>
          <p:cNvCxnSpPr>
            <a:cxnSpLocks noChangeShapeType="1"/>
          </p:cNvCxnSpPr>
          <p:nvPr/>
        </p:nvCxnSpPr>
        <p:spPr bwMode="auto">
          <a:xfrm>
            <a:off x="4748916" y="4135478"/>
            <a:ext cx="136855" cy="72040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269" name="Text Box 9"/>
          <p:cNvSpPr txBox="1">
            <a:spLocks noChangeArrowheads="1"/>
          </p:cNvSpPr>
          <p:nvPr/>
        </p:nvSpPr>
        <p:spPr bwMode="auto">
          <a:xfrm>
            <a:off x="4197204" y="2837981"/>
            <a:ext cx="14652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 dirty="0">
                <a:latin typeface="Arial" charset="0"/>
              </a:rPr>
              <a:t>Point of View</a:t>
            </a:r>
            <a:br>
              <a:rPr lang="en-US" sz="1600" dirty="0">
                <a:latin typeface="Arial" charset="0"/>
              </a:rPr>
            </a:br>
            <a:r>
              <a:rPr lang="en-US" sz="1600" dirty="0">
                <a:latin typeface="Arial" charset="0"/>
              </a:rPr>
              <a:t>HMWs</a:t>
            </a:r>
          </a:p>
          <a:p>
            <a:pPr eaLnBrk="1" hangingPunct="1"/>
            <a:r>
              <a:rPr lang="en-US" sz="1600" dirty="0">
                <a:latin typeface="Arial" charset="0"/>
              </a:rPr>
              <a:t>Solutions</a:t>
            </a:r>
          </a:p>
          <a:p>
            <a:pPr eaLnBrk="1" hangingPunct="1"/>
            <a:r>
              <a:rPr lang="en-US" sz="1600" dirty="0">
                <a:latin typeface="Arial" charset="0"/>
              </a:rPr>
              <a:t>Experience Prototypes</a:t>
            </a:r>
          </a:p>
        </p:txBody>
      </p: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1681437" y="2837981"/>
            <a:ext cx="19415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err="1">
                <a:latin typeface="Arial" charset="0"/>
              </a:rPr>
              <a:t>Needfinding</a:t>
            </a:r>
            <a:r>
              <a:rPr lang="en-US" sz="1800" dirty="0">
                <a:latin typeface="Arial" charset="0"/>
              </a:rPr>
              <a:t> Plan</a:t>
            </a:r>
            <a:br>
              <a:rPr lang="en-US" sz="1800" dirty="0">
                <a:latin typeface="Arial" charset="0"/>
              </a:rPr>
            </a:br>
            <a:r>
              <a:rPr lang="en-US" sz="1800" dirty="0">
                <a:latin typeface="Arial" charset="0"/>
              </a:rPr>
              <a:t>&amp; Lit Review</a:t>
            </a:r>
          </a:p>
        </p:txBody>
      </p:sp>
      <p:cxnSp>
        <p:nvCxnSpPr>
          <p:cNvPr id="31" name="AutoShape 23"/>
          <p:cNvCxnSpPr>
            <a:cxnSpLocks noChangeShapeType="1"/>
          </p:cNvCxnSpPr>
          <p:nvPr/>
        </p:nvCxnSpPr>
        <p:spPr bwMode="auto">
          <a:xfrm>
            <a:off x="2816642" y="3549436"/>
            <a:ext cx="316530" cy="1321388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8946591" y="1479900"/>
            <a:ext cx="176202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Project Fair</a:t>
            </a:r>
          </a:p>
          <a:p>
            <a:pPr eaLnBrk="1" hangingPunct="1"/>
            <a:r>
              <a:rPr lang="en-US" sz="1800" dirty="0">
                <a:latin typeface="Arial" charset="0"/>
              </a:rPr>
              <a:t>Final Medium-fi</a:t>
            </a:r>
            <a:br>
              <a:rPr lang="en-US" sz="1800" dirty="0">
                <a:latin typeface="Arial" charset="0"/>
              </a:rPr>
            </a:br>
            <a:r>
              <a:rPr lang="en-US" sz="1800" dirty="0">
                <a:latin typeface="Arial" charset="0"/>
              </a:rPr>
              <a:t>Prototype</a:t>
            </a:r>
            <a:br>
              <a:rPr lang="en-US" sz="1800" dirty="0">
                <a:latin typeface="Arial" charset="0"/>
              </a:rPr>
            </a:br>
            <a:endParaRPr lang="en-US" sz="1800" dirty="0">
              <a:latin typeface="Arial" charset="0"/>
            </a:endParaRPr>
          </a:p>
        </p:txBody>
      </p:sp>
      <p:cxnSp>
        <p:nvCxnSpPr>
          <p:cNvPr id="36" name="AutoShape 14"/>
          <p:cNvCxnSpPr>
            <a:cxnSpLocks noChangeShapeType="1"/>
          </p:cNvCxnSpPr>
          <p:nvPr/>
        </p:nvCxnSpPr>
        <p:spPr bwMode="auto">
          <a:xfrm flipH="1">
            <a:off x="9052384" y="2766660"/>
            <a:ext cx="345617" cy="205934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8280549" y="2442717"/>
            <a:ext cx="17478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Medium-fi #3</a:t>
            </a:r>
          </a:p>
        </p:txBody>
      </p:sp>
      <p:sp>
        <p:nvSpPr>
          <p:cNvPr id="38" name="Text Box 26"/>
          <p:cNvSpPr txBox="1">
            <a:spLocks noChangeArrowheads="1"/>
          </p:cNvSpPr>
          <p:nvPr/>
        </p:nvSpPr>
        <p:spPr bwMode="auto">
          <a:xfrm>
            <a:off x="6994684" y="1461047"/>
            <a:ext cx="155683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Medium-fi</a:t>
            </a:r>
            <a:br>
              <a:rPr lang="en-US" sz="1800" dirty="0">
                <a:latin typeface="Arial" charset="0"/>
              </a:rPr>
            </a:br>
            <a:r>
              <a:rPr lang="en-US" sz="1800" dirty="0">
                <a:latin typeface="Arial" charset="0"/>
              </a:rPr>
              <a:t>Prototype #1 </a:t>
            </a:r>
            <a:br>
              <a:rPr lang="en-US" sz="1800" dirty="0">
                <a:latin typeface="Arial" charset="0"/>
              </a:rPr>
            </a:br>
            <a:r>
              <a:rPr lang="en-US" sz="1800" dirty="0">
                <a:latin typeface="Arial" charset="0"/>
              </a:rPr>
              <a:t>&amp; Evaluation</a:t>
            </a:r>
          </a:p>
        </p:txBody>
      </p:sp>
      <p:cxnSp>
        <p:nvCxnSpPr>
          <p:cNvPr id="39" name="AutoShape 14"/>
          <p:cNvCxnSpPr>
            <a:cxnSpLocks noChangeShapeType="1"/>
          </p:cNvCxnSpPr>
          <p:nvPr/>
        </p:nvCxnSpPr>
        <p:spPr bwMode="auto">
          <a:xfrm flipH="1">
            <a:off x="7115405" y="2384378"/>
            <a:ext cx="318224" cy="245348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2" name="Text Box 4"/>
          <p:cNvSpPr txBox="1">
            <a:spLocks noChangeArrowheads="1"/>
          </p:cNvSpPr>
          <p:nvPr/>
        </p:nvSpPr>
        <p:spPr bwMode="auto">
          <a:xfrm rot="18900000">
            <a:off x="8220894" y="5295023"/>
            <a:ext cx="963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9</a:t>
            </a: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 rot="18900000">
            <a:off x="9023127" y="5295023"/>
            <a:ext cx="10914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10</a:t>
            </a:r>
          </a:p>
        </p:txBody>
      </p:sp>
      <p:cxnSp>
        <p:nvCxnSpPr>
          <p:cNvPr id="78" name="AutoShape 14"/>
          <p:cNvCxnSpPr>
            <a:cxnSpLocks noChangeShapeType="1"/>
          </p:cNvCxnSpPr>
          <p:nvPr/>
        </p:nvCxnSpPr>
        <p:spPr bwMode="auto">
          <a:xfrm flipH="1">
            <a:off x="9854813" y="2228056"/>
            <a:ext cx="225294" cy="2609806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246" name="Line 3"/>
          <p:cNvSpPr>
            <a:spLocks noChangeShapeType="1"/>
          </p:cNvSpPr>
          <p:nvPr/>
        </p:nvSpPr>
        <p:spPr bwMode="auto">
          <a:xfrm flipV="1">
            <a:off x="2121647" y="4840942"/>
            <a:ext cx="7903882" cy="35859"/>
          </a:xfrm>
          <a:prstGeom prst="line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7700813" y="2837980"/>
            <a:ext cx="13484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 dirty="0">
                <a:latin typeface="Arial" charset="0"/>
              </a:rPr>
              <a:t>Medium-fi</a:t>
            </a:r>
            <a:br>
              <a:rPr lang="en-US" sz="1600" dirty="0">
                <a:latin typeface="Arial" charset="0"/>
              </a:rPr>
            </a:br>
            <a:r>
              <a:rPr lang="en-US" sz="1600" dirty="0">
                <a:latin typeface="Arial" charset="0"/>
              </a:rPr>
              <a:t>Prototype #2</a:t>
            </a:r>
          </a:p>
          <a:p>
            <a:pPr eaLnBrk="1" hangingPunct="1"/>
            <a:r>
              <a:rPr lang="en-US" sz="1600" dirty="0">
                <a:latin typeface="Arial" charset="0"/>
              </a:rPr>
              <a:t>&amp; Heuristic</a:t>
            </a:r>
            <a:br>
              <a:rPr lang="en-US" sz="1600" dirty="0">
                <a:latin typeface="Arial" charset="0"/>
              </a:rPr>
            </a:br>
            <a:r>
              <a:rPr lang="en-US" sz="1600" dirty="0">
                <a:latin typeface="Arial" charset="0"/>
              </a:rPr>
              <a:t>Evaluation</a:t>
            </a:r>
          </a:p>
        </p:txBody>
      </p:sp>
      <p:cxnSp>
        <p:nvCxnSpPr>
          <p:cNvPr id="41" name="AutoShape 19"/>
          <p:cNvCxnSpPr>
            <a:cxnSpLocks noChangeShapeType="1"/>
          </p:cNvCxnSpPr>
          <p:nvPr/>
        </p:nvCxnSpPr>
        <p:spPr bwMode="auto">
          <a:xfrm flipH="1">
            <a:off x="8131490" y="3885818"/>
            <a:ext cx="153804" cy="952044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</p:spTree>
    <p:extLst>
      <p:ext uri="{BB962C8B-B14F-4D97-AF65-F5344CB8AC3E}">
        <p14:creationId xmlns:p14="http://schemas.microsoft.com/office/powerpoint/2010/main" val="82777195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351AED9-E7C8-6F4A-AB17-E3186277B0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8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70322"/>
            <a:ext cx="12623800" cy="1143000"/>
          </a:xfrm>
        </p:spPr>
        <p:txBody>
          <a:bodyPr/>
          <a:lstStyle/>
          <a:p>
            <a:pPr eaLnBrk="1" hangingPunct="1"/>
            <a:r>
              <a:rPr lang="en-US" sz="4600" kern="1800" spc="1200" dirty="0">
                <a:solidFill>
                  <a:schemeClr val="bg1"/>
                </a:solidFill>
              </a:rPr>
              <a:t>thanks to our sponsors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2A56BF-7AB7-6E43-9BE0-D7FEF2236F0B}"/>
              </a:ext>
            </a:extLst>
          </p:cNvPr>
          <p:cNvSpPr txBox="1"/>
          <p:nvPr/>
        </p:nvSpPr>
        <p:spPr>
          <a:xfrm>
            <a:off x="8587150" y="4542325"/>
            <a:ext cx="1750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www.vituity.com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DEE9BF-6F9B-E043-807F-C1A53DE6D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556" y="2970438"/>
            <a:ext cx="8776138" cy="150156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0B7E26-9052-714A-BF95-6D5D46D2E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357AB-E09E-0E43-B5B6-BAF11640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4CB6B-C3A2-CE45-BA1D-FE00812DF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FE3D-C6CA-0E44-AD74-327626FD32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92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judges</a:t>
            </a:r>
          </a:p>
        </p:txBody>
      </p:sp>
      <p:sp>
        <p:nvSpPr>
          <p:cNvPr id="19462" name="Rectangle 5"/>
          <p:cNvSpPr>
            <a:spLocks noGrp="1" noChangeArrowheads="1"/>
          </p:cNvSpPr>
          <p:nvPr>
            <p:ph idx="1"/>
          </p:nvPr>
        </p:nvSpPr>
        <p:spPr>
          <a:xfrm>
            <a:off x="261257" y="1166949"/>
            <a:ext cx="6365965" cy="5157651"/>
          </a:xfrm>
        </p:spPr>
        <p:txBody>
          <a:bodyPr>
            <a:normAutofit/>
          </a:bodyPr>
          <a:lstStyle/>
          <a:p>
            <a:r>
              <a:rPr lang="en-US" sz="2400" dirty="0" err="1"/>
              <a:t>Siamak</a:t>
            </a:r>
            <a:r>
              <a:rPr lang="en-US" sz="2400" dirty="0"/>
              <a:t> Ashrafi, </a:t>
            </a:r>
            <a:r>
              <a:rPr lang="en-US" sz="2400" dirty="0" err="1"/>
              <a:t>ZoeWave</a:t>
            </a:r>
            <a:endParaRPr lang="en-US" sz="2400" dirty="0"/>
          </a:p>
          <a:p>
            <a:r>
              <a:rPr lang="en-US" sz="2400" dirty="0"/>
              <a:t>Francesca Barrientos, Cisco</a:t>
            </a:r>
          </a:p>
          <a:p>
            <a:r>
              <a:rPr lang="en-US" sz="2400" dirty="0"/>
              <a:t>Raju </a:t>
            </a:r>
            <a:r>
              <a:rPr lang="en-US" sz="2400" dirty="0" err="1"/>
              <a:t>Goteti</a:t>
            </a:r>
            <a:r>
              <a:rPr lang="en-US" sz="2400" dirty="0"/>
              <a:t>, Tata Consultancy Services</a:t>
            </a:r>
          </a:p>
          <a:p>
            <a:r>
              <a:rPr lang="en-US" sz="2400" dirty="0"/>
              <a:t>Karim </a:t>
            </a:r>
            <a:r>
              <a:rPr lang="en-US" sz="2400" dirty="0" err="1"/>
              <a:t>Guessous</a:t>
            </a:r>
            <a:r>
              <a:rPr lang="en-US" sz="2400" dirty="0"/>
              <a:t>, </a:t>
            </a:r>
            <a:r>
              <a:rPr lang="en-US" sz="2400" dirty="0" err="1"/>
              <a:t>Tradepal</a:t>
            </a:r>
            <a:endParaRPr lang="en-US" sz="2400" dirty="0"/>
          </a:p>
          <a:p>
            <a:r>
              <a:rPr lang="en-US" sz="2400" dirty="0"/>
              <a:t>Piyush Gupta, Sounding Board</a:t>
            </a:r>
          </a:p>
          <a:p>
            <a:r>
              <a:rPr lang="en-US" sz="2400" dirty="0" err="1"/>
              <a:t>Suyash</a:t>
            </a:r>
            <a:r>
              <a:rPr lang="en-US" sz="2400" dirty="0"/>
              <a:t> Joshi, SF Bay Area Interaction Design Meetup</a:t>
            </a:r>
          </a:p>
          <a:p>
            <a:r>
              <a:rPr lang="en-US" sz="2400" dirty="0"/>
              <a:t>Vince Kohli, Design Innovation</a:t>
            </a:r>
          </a:p>
          <a:p>
            <a:r>
              <a:rPr lang="en-US" sz="2400" dirty="0" err="1"/>
              <a:t>Chok</a:t>
            </a:r>
            <a:r>
              <a:rPr lang="en-US" sz="2400" dirty="0"/>
              <a:t> Fung Lai, NASA</a:t>
            </a:r>
          </a:p>
          <a:p>
            <a:r>
              <a:rPr lang="en-US" sz="2400" dirty="0"/>
              <a:t>Grace Lam, IDEO </a:t>
            </a:r>
            <a:r>
              <a:rPr lang="en-US" sz="2400" dirty="0" err="1"/>
              <a:t>CoLab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5605-A621-BB48-A3A3-D0E7F43A8E8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1BB43EA-019E-7442-9D84-227E074C6A4B}"/>
              </a:ext>
            </a:extLst>
          </p:cNvPr>
          <p:cNvSpPr txBox="1">
            <a:spLocks noChangeArrowheads="1"/>
          </p:cNvSpPr>
          <p:nvPr/>
        </p:nvSpPr>
        <p:spPr>
          <a:xfrm>
            <a:off x="6343346" y="1166949"/>
            <a:ext cx="5848653" cy="5157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9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Katya </a:t>
            </a:r>
            <a:r>
              <a:rPr lang="en-US" sz="2400" dirty="0" err="1"/>
              <a:t>Lavrenova</a:t>
            </a:r>
            <a:r>
              <a:rPr lang="en-US" sz="2400" dirty="0"/>
              <a:t>, Facebook</a:t>
            </a:r>
          </a:p>
          <a:p>
            <a:r>
              <a:rPr lang="en-US" sz="2400" dirty="0"/>
              <a:t>Brandon Lee, Intuit</a:t>
            </a:r>
          </a:p>
          <a:p>
            <a:r>
              <a:rPr lang="en-US" sz="2400" dirty="0" err="1"/>
              <a:t>Aikaterini</a:t>
            </a:r>
            <a:r>
              <a:rPr lang="en-US" sz="2400" dirty="0"/>
              <a:t> </a:t>
            </a:r>
            <a:r>
              <a:rPr lang="en-US" sz="2400" dirty="0" err="1"/>
              <a:t>Liakopoulou</a:t>
            </a:r>
            <a:r>
              <a:rPr lang="en-US" sz="2400" dirty="0"/>
              <a:t>, EIT Ventures</a:t>
            </a:r>
          </a:p>
          <a:p>
            <a:r>
              <a:rPr lang="en-US" sz="2400" dirty="0"/>
              <a:t>Edmond Macaluso, </a:t>
            </a:r>
            <a:r>
              <a:rPr lang="en-US" sz="2800" cap="small" dirty="0" err="1"/>
              <a:t>nguage</a:t>
            </a:r>
            <a:r>
              <a:rPr lang="en-US" sz="2400" dirty="0"/>
              <a:t> Ventures</a:t>
            </a:r>
          </a:p>
          <a:p>
            <a:r>
              <a:rPr lang="en-US" sz="2400" dirty="0"/>
              <a:t>Michael Murphy, </a:t>
            </a:r>
            <a:r>
              <a:rPr lang="en-US" sz="2400" dirty="0" err="1"/>
              <a:t>Kloa</a:t>
            </a:r>
            <a:endParaRPr lang="en-US" sz="2400" dirty="0"/>
          </a:p>
          <a:p>
            <a:r>
              <a:rPr lang="en-US" sz="2400" dirty="0"/>
              <a:t>Daniel Russell, Google</a:t>
            </a:r>
          </a:p>
          <a:p>
            <a:r>
              <a:rPr lang="en-US" sz="2400" dirty="0" err="1"/>
              <a:t>Suril</a:t>
            </a:r>
            <a:r>
              <a:rPr lang="en-US" sz="2400" dirty="0"/>
              <a:t> Shah, Google</a:t>
            </a:r>
          </a:p>
          <a:p>
            <a:r>
              <a:rPr lang="en-US" sz="2400" dirty="0"/>
              <a:t>Abhijit </a:t>
            </a:r>
            <a:r>
              <a:rPr lang="en-US" sz="2400" dirty="0" err="1"/>
              <a:t>Thosar</a:t>
            </a:r>
            <a:r>
              <a:rPr lang="en-US" sz="2400" dirty="0"/>
              <a:t>, </a:t>
            </a:r>
            <a:r>
              <a:rPr lang="en-US" sz="2400" dirty="0" err="1"/>
              <a:t>Vmware</a:t>
            </a:r>
            <a:endParaRPr lang="en-US" sz="2400" dirty="0"/>
          </a:p>
          <a:p>
            <a:r>
              <a:rPr lang="en-US" sz="2400" dirty="0" err="1"/>
              <a:t>Yifei</a:t>
            </a:r>
            <a:r>
              <a:rPr lang="en-US" sz="2400" dirty="0"/>
              <a:t> Wang, Cisco</a:t>
            </a:r>
          </a:p>
          <a:p>
            <a:r>
              <a:rPr lang="en-US" sz="2400" dirty="0"/>
              <a:t>Nina Wei, </a:t>
            </a:r>
            <a:r>
              <a:rPr lang="en-US" sz="2400" dirty="0" err="1"/>
              <a:t>Qokka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934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agenda</a:t>
            </a:r>
          </a:p>
        </p:txBody>
      </p:sp>
      <p:sp>
        <p:nvSpPr>
          <p:cNvPr id="7578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3200" dirty="0">
                <a:latin typeface="Arial" charset="0"/>
              </a:rPr>
              <a:t>12 Minute Talks + 3 Minutes Q&amp;A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err="1"/>
              <a:t>eduCulture</a:t>
            </a:r>
            <a:endParaRPr lang="en-US" sz="2800" dirty="0"/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err="1"/>
              <a:t>ask.in</a:t>
            </a:r>
            <a:endParaRPr lang="en-US" sz="2800" dirty="0"/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err="1"/>
              <a:t>wello</a:t>
            </a:r>
            <a:endParaRPr lang="en-US" sz="2800" dirty="0"/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err="1"/>
              <a:t>lecturely</a:t>
            </a:r>
            <a:endParaRPr lang="en-US" sz="2800" dirty="0"/>
          </a:p>
          <a:p>
            <a:pPr marL="971550" lvl="1" indent="-514350">
              <a:buFont typeface="+mj-lt"/>
              <a:buAutoNum type="arabicPeriod"/>
            </a:pPr>
            <a:endParaRPr lang="en-US" sz="4400" dirty="0">
              <a:latin typeface="Arial" charset="0"/>
            </a:endParaRPr>
          </a:p>
          <a:p>
            <a:r>
              <a:rPr lang="en-US" sz="3200" dirty="0">
                <a:latin typeface="Arial" charset="0"/>
              </a:rPr>
              <a:t>More Q&amp;A</a:t>
            </a:r>
          </a:p>
          <a:p>
            <a:r>
              <a:rPr lang="en-US" sz="3200" dirty="0">
                <a:latin typeface="Arial" charset="0"/>
              </a:rPr>
              <a:t>Awards</a:t>
            </a:r>
          </a:p>
          <a:p>
            <a:pPr lvl="1"/>
            <a:endParaRPr lang="en-US" sz="2800" dirty="0">
              <a:latin typeface="Arial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62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awards</a:t>
            </a:r>
          </a:p>
        </p:txBody>
      </p:sp>
      <p:sp>
        <p:nvSpPr>
          <p:cNvPr id="75782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1"/>
            <a:ext cx="10972800" cy="4756150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sz="3200" dirty="0">
                <a:latin typeface="Arial" charset="0"/>
              </a:rPr>
              <a:t>Best Presentation</a:t>
            </a:r>
          </a:p>
          <a:p>
            <a:pPr marL="457200" lvl="1" indent="0">
              <a:buNone/>
            </a:pPr>
            <a:r>
              <a:rPr lang="en-US" sz="4000" dirty="0" err="1">
                <a:solidFill>
                  <a:srgbClr val="FFC000"/>
                </a:solidFill>
                <a:latin typeface="Arial" charset="0"/>
              </a:rPr>
              <a:t>eduCulture</a:t>
            </a:r>
            <a:endParaRPr lang="en-US" sz="4000" dirty="0">
              <a:solidFill>
                <a:srgbClr val="FFC000"/>
              </a:solidFill>
              <a:latin typeface="Arial" charset="0"/>
            </a:endParaRPr>
          </a:p>
          <a:p>
            <a:pPr lvl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3200" dirty="0">
                <a:latin typeface="Arial" charset="0"/>
              </a:rPr>
              <a:t>Best Visual Design</a:t>
            </a:r>
          </a:p>
          <a:p>
            <a:pPr marL="457200" lvl="1" indent="0">
              <a:buNone/>
            </a:pPr>
            <a:r>
              <a:rPr lang="en-US" sz="4000" dirty="0" err="1">
                <a:solidFill>
                  <a:srgbClr val="FFC000"/>
                </a:solidFill>
                <a:latin typeface="Arial" charset="0"/>
              </a:rPr>
              <a:t>wello</a:t>
            </a:r>
            <a:endParaRPr lang="en-US" sz="4000" dirty="0">
              <a:solidFill>
                <a:srgbClr val="FFC000"/>
              </a:solidFill>
              <a:latin typeface="Arial" charset="0"/>
            </a:endParaRPr>
          </a:p>
          <a:p>
            <a:pPr marL="457200" lvl="1" indent="0">
              <a:buNone/>
            </a:pPr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3200" dirty="0">
                <a:latin typeface="Arial" charset="0"/>
              </a:rPr>
              <a:t>Best Potential Impact</a:t>
            </a:r>
          </a:p>
          <a:p>
            <a:pPr marL="457200" lvl="1" indent="0">
              <a:buNone/>
            </a:pPr>
            <a:r>
              <a:rPr lang="en-US" sz="4000" dirty="0" err="1">
                <a:solidFill>
                  <a:srgbClr val="FFC000"/>
                </a:solidFill>
                <a:latin typeface="Arial" charset="0"/>
              </a:rPr>
              <a:t>Lecturely</a:t>
            </a:r>
            <a:endParaRPr lang="en-US" sz="4000" dirty="0">
              <a:solidFill>
                <a:srgbClr val="FFC000"/>
              </a:solidFill>
              <a:latin typeface="Arial" charset="0"/>
            </a:endParaRPr>
          </a:p>
          <a:p>
            <a:pPr marL="457200" lvl="1" indent="0">
              <a:buNone/>
            </a:pPr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4200" dirty="0">
                <a:latin typeface="Arial" charset="0"/>
              </a:rPr>
              <a:t>Best Interaction Design (the most impressive project)</a:t>
            </a:r>
          </a:p>
          <a:p>
            <a:pPr marL="457200" lvl="1" indent="0">
              <a:buNone/>
            </a:pPr>
            <a:r>
              <a:rPr lang="en-US" sz="5200" dirty="0" err="1">
                <a:solidFill>
                  <a:srgbClr val="FFC000"/>
                </a:solidFill>
                <a:latin typeface="Arial" charset="0"/>
              </a:rPr>
              <a:t>ask.in</a:t>
            </a:r>
            <a:endParaRPr lang="en-US" sz="5200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11/18/2020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7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orld.png">
            <a:extLst>
              <a:ext uri="{FF2B5EF4-FFF2-40B4-BE49-F238E27FC236}">
                <a16:creationId xmlns:a16="http://schemas.microsoft.com/office/drawing/2014/main" id="{4D507CBA-8E75-4B6D-8279-925645A5F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8" y="976116"/>
            <a:ext cx="7984067" cy="78800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82F097D-B6CA-4EFF-905E-EDE6357ACB9C}"/>
              </a:ext>
            </a:extLst>
          </p:cNvPr>
          <p:cNvSpPr/>
          <p:nvPr/>
        </p:nvSpPr>
        <p:spPr>
          <a:xfrm>
            <a:off x="1888957" y="3552669"/>
            <a:ext cx="5282750" cy="194589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12F4F8AA-A112-47B0-9AA3-E335F16CD7F3}"/>
              </a:ext>
            </a:extLst>
          </p:cNvPr>
          <p:cNvSpPr txBox="1">
            <a:spLocks/>
          </p:cNvSpPr>
          <p:nvPr/>
        </p:nvSpPr>
        <p:spPr>
          <a:xfrm>
            <a:off x="2086511" y="3078408"/>
            <a:ext cx="5831537" cy="2882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b="1" kern="1200" cap="small" spc="25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600" b="0" spc="300" dirty="0">
                <a:latin typeface="Helvetica Light"/>
                <a:cs typeface="Helvetica Light"/>
              </a:rPr>
              <a:t>designing solutions to</a:t>
            </a:r>
            <a:br>
              <a:rPr lang="en-US" sz="2600" b="0" spc="300" dirty="0">
                <a:latin typeface="Helvetica Light"/>
                <a:cs typeface="Helvetica Light"/>
              </a:rPr>
            </a:br>
            <a:r>
              <a:rPr lang="en-US" sz="2600" b="0" spc="300" dirty="0">
                <a:latin typeface="Helvetica Light"/>
                <a:cs typeface="Helvetica Light"/>
              </a:rPr>
              <a:t>global grand challenges:</a:t>
            </a:r>
            <a:br>
              <a:rPr lang="en-US" sz="2600" b="0" spc="300" dirty="0">
                <a:latin typeface="Helvetica Light"/>
                <a:cs typeface="Helvetica Light"/>
              </a:rPr>
            </a:br>
            <a:r>
              <a:rPr lang="en-US" sz="2600" b="0" i="1" spc="300" dirty="0">
                <a:latin typeface="Helvetica Light"/>
                <a:cs typeface="Helvetica Light"/>
              </a:rPr>
              <a:t>smart education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7171707" y="1744393"/>
            <a:ext cx="4707421" cy="3875649"/>
          </a:xfrm>
        </p:spPr>
        <p:txBody>
          <a:bodyPr>
            <a:noAutofit/>
          </a:bodyPr>
          <a:lstStyle/>
          <a:p>
            <a:pPr algn="r"/>
            <a:r>
              <a:rPr lang="en-US" sz="2400" b="1" spc="300" dirty="0">
                <a:solidFill>
                  <a:schemeClr val="tx1"/>
                </a:solidFill>
              </a:rPr>
              <a:t>James A. Landay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  <a:latin typeface="Helvetica Light"/>
                <a:cs typeface="Helvetica Light"/>
              </a:rPr>
              <a:t>Professor</a:t>
            </a:r>
            <a:br>
              <a:rPr lang="en-US" sz="1800" dirty="0">
                <a:solidFill>
                  <a:schemeClr val="tx1"/>
                </a:solidFill>
                <a:latin typeface="Helvetica Light"/>
                <a:cs typeface="Helvetica Light"/>
              </a:rPr>
            </a:br>
            <a:r>
              <a:rPr lang="en-US" sz="1800" dirty="0">
                <a:solidFill>
                  <a:schemeClr val="tx1"/>
                </a:solidFill>
                <a:latin typeface="Helvetica Light"/>
                <a:cs typeface="Helvetica Light"/>
              </a:rPr>
              <a:t>Computer Science</a:t>
            </a:r>
          </a:p>
          <a:p>
            <a:pPr algn="r"/>
            <a:r>
              <a:rPr lang="en-US" sz="1800" spc="3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 Light"/>
                <a:cs typeface="Helvetica Light"/>
              </a:rPr>
              <a:t>@</a:t>
            </a:r>
            <a:r>
              <a:rPr lang="en-US" sz="1800" spc="3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Helvetica Light"/>
                <a:cs typeface="Helvetica Light"/>
              </a:rPr>
              <a:t>landay</a:t>
            </a:r>
            <a:endParaRPr lang="en-US" sz="1800" spc="300" dirty="0">
              <a:solidFill>
                <a:schemeClr val="accent5">
                  <a:lumMod val="60000"/>
                  <a:lumOff val="40000"/>
                </a:schemeClr>
              </a:solidFill>
              <a:latin typeface="Helvetica Light"/>
              <a:cs typeface="Helvetica Light"/>
            </a:endParaRPr>
          </a:p>
          <a:p>
            <a:pPr algn="r"/>
            <a:endParaRPr lang="en-US" sz="1800" spc="300" dirty="0">
              <a:solidFill>
                <a:schemeClr val="accent5">
                  <a:lumMod val="60000"/>
                  <a:lumOff val="40000"/>
                </a:schemeClr>
              </a:solidFill>
              <a:latin typeface="Helvetica Light"/>
              <a:cs typeface="Helvetica Light"/>
            </a:endParaRPr>
          </a:p>
          <a:p>
            <a:pPr algn="r"/>
            <a:r>
              <a:rPr lang="en-US" sz="2400" b="1" spc="300" dirty="0">
                <a:solidFill>
                  <a:schemeClr val="tx1"/>
                </a:solidFill>
              </a:rPr>
              <a:t>Chloe Thai</a:t>
            </a:r>
            <a:br>
              <a:rPr lang="en-US" sz="1800" spc="3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 Light"/>
                <a:cs typeface="Helvetica Light"/>
              </a:rPr>
            </a:br>
            <a:r>
              <a:rPr lang="en-US" sz="1800" dirty="0">
                <a:solidFill>
                  <a:schemeClr val="tx1"/>
                </a:solidFill>
                <a:latin typeface="Helvetica Light"/>
              </a:rPr>
              <a:t>Mechanical Engineering</a:t>
            </a:r>
          </a:p>
          <a:p>
            <a:pPr algn="r"/>
            <a:endParaRPr lang="en-US" sz="1800" dirty="0">
              <a:solidFill>
                <a:schemeClr val="tx1"/>
              </a:solidFill>
              <a:latin typeface="Helvetica Light"/>
            </a:endParaRPr>
          </a:p>
          <a:p>
            <a:pPr algn="r"/>
            <a:r>
              <a:rPr lang="en-US" sz="1800" dirty="0">
                <a:solidFill>
                  <a:schemeClr val="tx1"/>
                </a:solidFill>
                <a:latin typeface="Helvetica Light"/>
              </a:rPr>
              <a:t>CS377E</a:t>
            </a:r>
            <a:br>
              <a:rPr lang="en-US" sz="1800" dirty="0">
                <a:solidFill>
                  <a:schemeClr val="tx1"/>
                </a:solidFill>
                <a:latin typeface="Helvetica Light"/>
              </a:rPr>
            </a:br>
            <a:r>
              <a:rPr lang="en-US" sz="1800" dirty="0">
                <a:solidFill>
                  <a:schemeClr val="tx1"/>
                </a:solidFill>
                <a:latin typeface="Helvetica Light"/>
              </a:rPr>
              <a:t>Project Fair</a:t>
            </a:r>
            <a:br>
              <a:rPr lang="en-US" sz="1800" dirty="0">
                <a:solidFill>
                  <a:schemeClr val="tx1"/>
                </a:solidFill>
                <a:latin typeface="Helvetica Light"/>
              </a:rPr>
            </a:br>
            <a:r>
              <a:rPr lang="en-US" sz="1800" dirty="0">
                <a:solidFill>
                  <a:schemeClr val="tx1"/>
                </a:solidFill>
                <a:latin typeface="Helvetica Light"/>
              </a:rPr>
              <a:t>Autumn 2020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  <a:latin typeface="Helvetica Light"/>
                <a:cs typeface="Helvetica Light"/>
              </a:rPr>
              <a:t>November 18, 2020</a:t>
            </a:r>
            <a:endParaRPr lang="en-US" sz="2000" dirty="0">
              <a:solidFill>
                <a:schemeClr val="tx1"/>
              </a:solidFill>
              <a:latin typeface="Helvetica Light"/>
              <a:cs typeface="Helvetica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98309" y="1368776"/>
            <a:ext cx="1815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/>
              <a:t>刘哲明</a:t>
            </a:r>
            <a:endParaRPr lang="en-US" sz="2800" b="1" dirty="0"/>
          </a:p>
        </p:txBody>
      </p:sp>
      <p:pic>
        <p:nvPicPr>
          <p:cNvPr id="3" name="Picture 2" descr="SUSig_White_Stac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551" y="5816313"/>
            <a:ext cx="2102713" cy="938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715978" y="54985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2DF72-426D-1640-BD08-79081AD185AC}"/>
              </a:ext>
            </a:extLst>
          </p:cNvPr>
          <p:cNvSpPr txBox="1"/>
          <p:nvPr/>
        </p:nvSpPr>
        <p:spPr>
          <a:xfrm>
            <a:off x="-3425125" y="68502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61A6FA-A35C-744F-BB93-F64C67509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FE3D-C6CA-0E44-AD74-327626FD3276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41A59-5482-8342-A04D-76C46AFC4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3851835-8897-A041-AC9F-07C166077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</p:spTree>
    <p:extLst>
      <p:ext uri="{BB962C8B-B14F-4D97-AF65-F5344CB8AC3E}">
        <p14:creationId xmlns:p14="http://schemas.microsoft.com/office/powerpoint/2010/main" val="969825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overview</a:t>
            </a:r>
          </a:p>
          <a:p>
            <a:r>
              <a:rPr lang="en-US" dirty="0"/>
              <a:t>Team presentations (4 x 12 min. + 3 min questions)</a:t>
            </a:r>
          </a:p>
          <a:p>
            <a:r>
              <a:rPr lang="en-US" dirty="0"/>
              <a:t>More questions for any team</a:t>
            </a:r>
          </a:p>
          <a:p>
            <a:r>
              <a:rPr lang="en-US" dirty="0"/>
              <a:t>Award presentations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C027-F63C-004B-AB87-322CE1D2C1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63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1715732"/>
            <a:ext cx="3776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cap="small" spc="300" dirty="0">
                <a:latin typeface="Helvetica"/>
                <a:cs typeface="Helvetica"/>
              </a:rPr>
              <a:t>design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93339" y="1715732"/>
            <a:ext cx="4080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cap="small" spc="300" dirty="0">
                <a:latin typeface="Helvetica"/>
                <a:cs typeface="Helvetica"/>
              </a:rPr>
              <a:t>technology</a:t>
            </a:r>
          </a:p>
        </p:txBody>
      </p:sp>
      <p:pic>
        <p:nvPicPr>
          <p:cNvPr id="11" name="Picture 10" descr="DTinfinit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69" y="2575362"/>
            <a:ext cx="6612662" cy="255760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79668EB-437A-9443-8518-AA59FC9BA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11/18/2020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CS377E: Designing Solutions to Global Grand Challenges: Smart Education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DCA4-72D8-1847-88AD-275DB8B668D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67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E9548A-979C-514E-B241-65DA15414D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Pressing questions about AI"/>
          <p:cNvSpPr txBox="1"/>
          <p:nvPr/>
        </p:nvSpPr>
        <p:spPr>
          <a:xfrm>
            <a:off x="574261" y="3035883"/>
            <a:ext cx="4530086" cy="497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5800"/>
            </a:lvl1pPr>
          </a:lstStyle>
          <a:p>
            <a:pPr defTabSz="412750" hangingPunct="0"/>
            <a:r>
              <a:rPr sz="29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Pressing questions about AI</a:t>
            </a:r>
          </a:p>
        </p:txBody>
      </p:sp>
      <p:sp>
        <p:nvSpPr>
          <p:cNvPr id="244" name="Circle"/>
          <p:cNvSpPr/>
          <p:nvPr/>
        </p:nvSpPr>
        <p:spPr>
          <a:xfrm>
            <a:off x="8085095" y="648777"/>
            <a:ext cx="3137829" cy="3137829"/>
          </a:xfrm>
          <a:prstGeom prst="ellipse">
            <a:avLst/>
          </a:prstGeom>
          <a:solidFill>
            <a:srgbClr val="BA2E00">
              <a:alpha val="46171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>
                <a:solidFill>
                  <a:srgbClr val="FFFFFF"/>
                </a:solidFill>
              </a:defRPr>
            </a:pPr>
            <a:endParaRPr sz="2500" kern="0">
              <a:solidFill>
                <a:srgbClr val="FFFFFF"/>
              </a:solidFill>
              <a:latin typeface="Helvetica Neue Light"/>
              <a:ea typeface="Helvetica Neue Light"/>
              <a:sym typeface="Helvetica Neue Light"/>
            </a:endParaRPr>
          </a:p>
        </p:txBody>
      </p:sp>
      <p:sp>
        <p:nvSpPr>
          <p:cNvPr id="245" name="Circle"/>
          <p:cNvSpPr/>
          <p:nvPr/>
        </p:nvSpPr>
        <p:spPr>
          <a:xfrm>
            <a:off x="5419031" y="645141"/>
            <a:ext cx="3137829" cy="3137829"/>
          </a:xfrm>
          <a:prstGeom prst="ellipse">
            <a:avLst/>
          </a:prstGeom>
          <a:solidFill>
            <a:srgbClr val="A8FF95">
              <a:alpha val="56223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>
                <a:solidFill>
                  <a:srgbClr val="FFFFFF"/>
                </a:solidFill>
              </a:defRPr>
            </a:pPr>
            <a:endParaRPr sz="2500" kern="0">
              <a:solidFill>
                <a:srgbClr val="FFFFFF"/>
              </a:solidFill>
              <a:latin typeface="Helvetica Neue Light"/>
              <a:ea typeface="Helvetica Neue Light"/>
              <a:sym typeface="Helvetica Neue Light"/>
            </a:endParaRPr>
          </a:p>
        </p:txBody>
      </p:sp>
      <p:sp>
        <p:nvSpPr>
          <p:cNvPr id="246" name="Circle"/>
          <p:cNvSpPr/>
          <p:nvPr/>
        </p:nvSpPr>
        <p:spPr>
          <a:xfrm>
            <a:off x="6777026" y="2911795"/>
            <a:ext cx="3137829" cy="3137829"/>
          </a:xfrm>
          <a:prstGeom prst="ellipse">
            <a:avLst/>
          </a:prstGeom>
          <a:solidFill>
            <a:srgbClr val="386A7A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>
                <a:solidFill>
                  <a:srgbClr val="FFFFFF"/>
                </a:solidFill>
              </a:defRPr>
            </a:pPr>
            <a:endParaRPr sz="2500" kern="0">
              <a:solidFill>
                <a:srgbClr val="FFFFFF"/>
              </a:solidFill>
              <a:latin typeface="Helvetica Neue Light"/>
              <a:ea typeface="Helvetica Neue Light"/>
              <a:sym typeface="Helvetica Neue Light"/>
            </a:endParaRPr>
          </a:p>
        </p:txBody>
      </p:sp>
      <p:sp>
        <p:nvSpPr>
          <p:cNvPr id="248" name="How will AI technology affect humans and society?"/>
          <p:cNvSpPr txBox="1"/>
          <p:nvPr/>
        </p:nvSpPr>
        <p:spPr>
          <a:xfrm>
            <a:off x="5486052" y="1608990"/>
            <a:ext cx="2685818" cy="120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412750" hangingPunct="0"/>
            <a:r>
              <a:rPr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How will AI technology affect humans </a:t>
            </a:r>
            <a:r>
              <a:rPr lang="en-US"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&amp;</a:t>
            </a:r>
            <a:r>
              <a:rPr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 society?</a:t>
            </a:r>
          </a:p>
        </p:txBody>
      </p:sp>
      <p:sp>
        <p:nvSpPr>
          <p:cNvPr id="249" name="How should…"/>
          <p:cNvSpPr txBox="1"/>
          <p:nvPr/>
        </p:nvSpPr>
        <p:spPr>
          <a:xfrm>
            <a:off x="6820494" y="3876667"/>
            <a:ext cx="3016813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412750" hangingPunct="0"/>
            <a:r>
              <a:rPr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How should </a:t>
            </a:r>
          </a:p>
          <a:p>
            <a:pPr algn="ctr" defTabSz="412750" hangingPunct="0"/>
            <a:r>
              <a:rPr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AI technology be designed &amp;</a:t>
            </a:r>
            <a:r>
              <a:rPr lang="en-US"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 </a:t>
            </a:r>
            <a:r>
              <a:rPr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deployed?</a:t>
            </a:r>
          </a:p>
        </p:txBody>
      </p:sp>
      <p:sp>
        <p:nvSpPr>
          <p:cNvPr id="250" name="Line"/>
          <p:cNvSpPr/>
          <p:nvPr/>
        </p:nvSpPr>
        <p:spPr>
          <a:xfrm>
            <a:off x="576181" y="3612370"/>
            <a:ext cx="4570231" cy="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/>
            <a:endParaRPr sz="2500" kern="0">
              <a:solidFill>
                <a:srgbClr val="000000"/>
              </a:solidFill>
              <a:latin typeface="Helvetica Neue Light"/>
              <a:ea typeface="Helvetica Neue Light"/>
              <a:sym typeface="Helvetica Neue Light"/>
            </a:endParaRPr>
          </a:p>
        </p:txBody>
      </p:sp>
      <p:sp>
        <p:nvSpPr>
          <p:cNvPr id="247" name="What is the next generation of AI technology?"/>
          <p:cNvSpPr txBox="1"/>
          <p:nvPr/>
        </p:nvSpPr>
        <p:spPr>
          <a:xfrm>
            <a:off x="8451849" y="1608990"/>
            <a:ext cx="2639128" cy="120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412750" hangingPunct="0"/>
            <a:r>
              <a:rPr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What is the next generation of AI technology?</a:t>
            </a:r>
          </a:p>
        </p:txBody>
      </p:sp>
    </p:spTree>
    <p:extLst>
      <p:ext uri="{BB962C8B-B14F-4D97-AF65-F5344CB8AC3E}">
        <p14:creationId xmlns:p14="http://schemas.microsoft.com/office/powerpoint/2010/main" val="881032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892E125-DB26-E240-8E6F-277A8BB980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Circle"/>
          <p:cNvSpPr/>
          <p:nvPr/>
        </p:nvSpPr>
        <p:spPr>
          <a:xfrm>
            <a:off x="8085095" y="648777"/>
            <a:ext cx="3137829" cy="3137829"/>
          </a:xfrm>
          <a:prstGeom prst="ellipse">
            <a:avLst/>
          </a:prstGeom>
          <a:solidFill>
            <a:srgbClr val="BA2E00">
              <a:alpha val="46171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>
                <a:solidFill>
                  <a:srgbClr val="FFFFFF"/>
                </a:solidFill>
              </a:defRPr>
            </a:pPr>
            <a:endParaRPr sz="2500" kern="0">
              <a:solidFill>
                <a:srgbClr val="FFFFFF"/>
              </a:solidFill>
              <a:latin typeface="Helvetica Neue Light"/>
              <a:ea typeface="Helvetica Neue Light"/>
              <a:sym typeface="Helvetica Neue Light"/>
            </a:endParaRPr>
          </a:p>
        </p:txBody>
      </p:sp>
      <p:sp>
        <p:nvSpPr>
          <p:cNvPr id="255" name="Circle"/>
          <p:cNvSpPr/>
          <p:nvPr/>
        </p:nvSpPr>
        <p:spPr>
          <a:xfrm>
            <a:off x="5419031" y="645141"/>
            <a:ext cx="3137829" cy="3137829"/>
          </a:xfrm>
          <a:prstGeom prst="ellipse">
            <a:avLst/>
          </a:prstGeom>
          <a:solidFill>
            <a:srgbClr val="A8FF95">
              <a:alpha val="56223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>
                <a:solidFill>
                  <a:srgbClr val="FFFFFF"/>
                </a:solidFill>
              </a:defRPr>
            </a:pPr>
            <a:endParaRPr sz="2500" kern="0">
              <a:solidFill>
                <a:srgbClr val="FFFFFF"/>
              </a:solidFill>
              <a:latin typeface="Helvetica Neue Light"/>
              <a:ea typeface="Helvetica Neue Light"/>
              <a:sym typeface="Helvetica Neue Light"/>
            </a:endParaRPr>
          </a:p>
        </p:txBody>
      </p:sp>
      <p:sp>
        <p:nvSpPr>
          <p:cNvPr id="256" name="Circle"/>
          <p:cNvSpPr/>
          <p:nvPr/>
        </p:nvSpPr>
        <p:spPr>
          <a:xfrm>
            <a:off x="6777026" y="2911795"/>
            <a:ext cx="3137829" cy="3137829"/>
          </a:xfrm>
          <a:prstGeom prst="ellipse">
            <a:avLst/>
          </a:prstGeom>
          <a:solidFill>
            <a:srgbClr val="386A7A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>
                <a:solidFill>
                  <a:srgbClr val="FFFFFF"/>
                </a:solidFill>
              </a:defRPr>
            </a:pPr>
            <a:endParaRPr sz="2500" kern="0">
              <a:solidFill>
                <a:srgbClr val="FFFFFF"/>
              </a:solidFill>
              <a:latin typeface="Helvetica Neue Light"/>
              <a:ea typeface="Helvetica Neue Light"/>
              <a:sym typeface="Helvetica Neue Light"/>
            </a:endParaRPr>
          </a:p>
        </p:txBody>
      </p:sp>
      <p:sp>
        <p:nvSpPr>
          <p:cNvPr id="258" name="The development of AI must be guided by its human impact"/>
          <p:cNvSpPr txBox="1"/>
          <p:nvPr/>
        </p:nvSpPr>
        <p:spPr>
          <a:xfrm>
            <a:off x="5586177" y="1417772"/>
            <a:ext cx="2685818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412750" hangingPunct="0"/>
            <a:r>
              <a:rPr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The development of AI must be </a:t>
            </a:r>
            <a:r>
              <a:rPr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"/>
              </a:rPr>
              <a:t>guided</a:t>
            </a:r>
            <a:r>
              <a:rPr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 by its </a:t>
            </a:r>
            <a:r>
              <a:rPr sz="2500" kern="0" dirty="0">
                <a:solidFill>
                  <a:srgbClr val="C71B01"/>
                </a:solidFill>
                <a:latin typeface="Helvetica Neue"/>
                <a:ea typeface="Helvetica Neue"/>
                <a:cs typeface="Helvetica Neue"/>
                <a:sym typeface="Helvetica Neue Light"/>
              </a:rPr>
              <a:t>human impact</a:t>
            </a:r>
          </a:p>
        </p:txBody>
      </p:sp>
      <p:sp>
        <p:nvSpPr>
          <p:cNvPr id="259" name="Applications of AI should enhance and augment humans, not replace them"/>
          <p:cNvSpPr txBox="1"/>
          <p:nvPr/>
        </p:nvSpPr>
        <p:spPr>
          <a:xfrm>
            <a:off x="6802488" y="3876667"/>
            <a:ext cx="3016813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412750" hangingPunct="0"/>
            <a:r>
              <a:rPr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Applications of AI should </a:t>
            </a:r>
            <a:r>
              <a:rPr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"/>
              </a:rPr>
              <a:t>enhance</a:t>
            </a:r>
            <a:r>
              <a:rPr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 and </a:t>
            </a:r>
            <a:r>
              <a:rPr sz="2500" kern="0" dirty="0">
                <a:solidFill>
                  <a:srgbClr val="C71B0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augment</a:t>
            </a:r>
            <a:r>
              <a:rPr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 humans, not replace them</a:t>
            </a:r>
          </a:p>
        </p:txBody>
      </p:sp>
      <p:pic>
        <p:nvPicPr>
          <p:cNvPr id="10" name="Picture 9" descr="HAI - Stanford Human-Centered Artificial Intelligence">
            <a:extLst>
              <a:ext uri="{FF2B5EF4-FFF2-40B4-BE49-F238E27FC236}">
                <a16:creationId xmlns:a16="http://schemas.microsoft.com/office/drawing/2014/main" id="{F66C878D-1818-A941-826B-9F0BCBB3C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68" y="2956195"/>
            <a:ext cx="4740195" cy="3571605"/>
          </a:xfrm>
          <a:prstGeom prst="rect">
            <a:avLst/>
          </a:prstGeom>
        </p:spPr>
      </p:pic>
      <p:sp>
        <p:nvSpPr>
          <p:cNvPr id="257" name="AI technology should be inspired by human intelligence"/>
          <p:cNvSpPr txBox="1"/>
          <p:nvPr/>
        </p:nvSpPr>
        <p:spPr>
          <a:xfrm>
            <a:off x="8517378" y="1416630"/>
            <a:ext cx="2639128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412750" hangingPunct="0"/>
            <a:r>
              <a:rPr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AI technology should be </a:t>
            </a:r>
            <a:br>
              <a:rPr lang="en-US"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</a:br>
            <a:r>
              <a:rPr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"/>
              </a:rPr>
              <a:t>inspired</a:t>
            </a:r>
            <a:r>
              <a:rPr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 by human </a:t>
            </a:r>
            <a:r>
              <a:rPr sz="2500" kern="0" dirty="0">
                <a:solidFill>
                  <a:srgbClr val="C71B01"/>
                </a:solidFill>
                <a:latin typeface="Helvetica Neue"/>
                <a:ea typeface="Helvetica Neue"/>
                <a:cs typeface="Helvetica Neue"/>
                <a:sym typeface="Helvetica Neue Light"/>
              </a:rPr>
              <a:t>intelligence</a:t>
            </a:r>
          </a:p>
        </p:txBody>
      </p:sp>
    </p:spTree>
    <p:extLst>
      <p:ext uri="{BB962C8B-B14F-4D97-AF65-F5344CB8AC3E}">
        <p14:creationId xmlns:p14="http://schemas.microsoft.com/office/powerpoint/2010/main" val="1681984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443CA5C-3B95-7440-A4C2-C8EB144446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Circle"/>
          <p:cNvSpPr/>
          <p:nvPr/>
        </p:nvSpPr>
        <p:spPr>
          <a:xfrm>
            <a:off x="5419031" y="645141"/>
            <a:ext cx="3137829" cy="3137829"/>
          </a:xfrm>
          <a:prstGeom prst="ellipse">
            <a:avLst/>
          </a:prstGeom>
          <a:solidFill>
            <a:srgbClr val="A8FF95">
              <a:alpha val="9804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>
                <a:solidFill>
                  <a:srgbClr val="FFFFFF"/>
                </a:solidFill>
              </a:defRPr>
            </a:pPr>
            <a:endParaRPr sz="2500" kern="0" dirty="0">
              <a:solidFill>
                <a:srgbClr val="FFFFFF"/>
              </a:solidFill>
              <a:latin typeface="Helvetica Neue Light"/>
              <a:ea typeface="Helvetica Neue Light"/>
              <a:sym typeface="Helvetica Neue Light"/>
            </a:endParaRPr>
          </a:p>
        </p:txBody>
      </p:sp>
      <p:sp>
        <p:nvSpPr>
          <p:cNvPr id="265" name="Circle"/>
          <p:cNvSpPr/>
          <p:nvPr/>
        </p:nvSpPr>
        <p:spPr>
          <a:xfrm>
            <a:off x="8085095" y="648777"/>
            <a:ext cx="3137829" cy="3137829"/>
          </a:xfrm>
          <a:prstGeom prst="ellipse">
            <a:avLst/>
          </a:prstGeom>
          <a:solidFill>
            <a:srgbClr val="BA2E00">
              <a:alpha val="9749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>
                <a:solidFill>
                  <a:srgbClr val="FFFFFF"/>
                </a:solidFill>
              </a:defRPr>
            </a:pPr>
            <a:endParaRPr sz="2500" kern="0" dirty="0">
              <a:solidFill>
                <a:srgbClr val="FFFFFF"/>
              </a:solidFill>
              <a:latin typeface="Helvetica Neue Light"/>
              <a:ea typeface="Helvetica Neue Light"/>
              <a:sym typeface="Helvetica Neue Light"/>
            </a:endParaRPr>
          </a:p>
        </p:txBody>
      </p:sp>
      <p:pic>
        <p:nvPicPr>
          <p:cNvPr id="10" name="Picture 9" descr="HAI - Stanford Human-Centered Artificial Intelligence">
            <a:extLst>
              <a:ext uri="{FF2B5EF4-FFF2-40B4-BE49-F238E27FC236}">
                <a16:creationId xmlns:a16="http://schemas.microsoft.com/office/drawing/2014/main" id="{64A5DD7B-92E1-3048-8702-486822886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68" y="2956195"/>
            <a:ext cx="4740195" cy="3571605"/>
          </a:xfrm>
          <a:prstGeom prst="rect">
            <a:avLst/>
          </a:prstGeom>
        </p:spPr>
      </p:pic>
      <p:sp>
        <p:nvSpPr>
          <p:cNvPr id="11" name="Circle">
            <a:extLst>
              <a:ext uri="{FF2B5EF4-FFF2-40B4-BE49-F238E27FC236}">
                <a16:creationId xmlns:a16="http://schemas.microsoft.com/office/drawing/2014/main" id="{9F5C6E58-7C82-6D4C-BC15-4BB44F3FF8E9}"/>
              </a:ext>
            </a:extLst>
          </p:cNvPr>
          <p:cNvSpPr/>
          <p:nvPr/>
        </p:nvSpPr>
        <p:spPr>
          <a:xfrm>
            <a:off x="6777026" y="2911795"/>
            <a:ext cx="3137829" cy="3137829"/>
          </a:xfrm>
          <a:prstGeom prst="ellipse">
            <a:avLst/>
          </a:prstGeom>
          <a:solidFill>
            <a:srgbClr val="386A7A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>
                <a:solidFill>
                  <a:srgbClr val="FFFFFF"/>
                </a:solidFill>
              </a:defRPr>
            </a:pPr>
            <a:endParaRPr sz="2500" kern="0">
              <a:solidFill>
                <a:srgbClr val="FFFFFF"/>
              </a:solidFill>
              <a:latin typeface="Helvetica Neue Light"/>
              <a:ea typeface="Helvetica Neue Light"/>
              <a:sym typeface="Helvetica Neue Light"/>
            </a:endParaRPr>
          </a:p>
        </p:txBody>
      </p:sp>
      <p:sp>
        <p:nvSpPr>
          <p:cNvPr id="14" name="Applications of AI should enhance and augment humans, not replace them">
            <a:extLst>
              <a:ext uri="{FF2B5EF4-FFF2-40B4-BE49-F238E27FC236}">
                <a16:creationId xmlns:a16="http://schemas.microsoft.com/office/drawing/2014/main" id="{A258A83D-D947-2945-9424-89829B64F78D}"/>
              </a:ext>
            </a:extLst>
          </p:cNvPr>
          <p:cNvSpPr txBox="1"/>
          <p:nvPr/>
        </p:nvSpPr>
        <p:spPr>
          <a:xfrm>
            <a:off x="6802488" y="3876667"/>
            <a:ext cx="3016813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412750" hangingPunct="0"/>
            <a:r>
              <a:rPr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Applications of AI should </a:t>
            </a:r>
            <a:r>
              <a:rPr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"/>
              </a:rPr>
              <a:t>enhance</a:t>
            </a:r>
            <a:r>
              <a:rPr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 and </a:t>
            </a:r>
            <a:r>
              <a:rPr sz="2500" kern="0" dirty="0">
                <a:solidFill>
                  <a:srgbClr val="C71B0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augment</a:t>
            </a:r>
            <a:r>
              <a:rPr sz="2500" kern="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 humans, not replace them</a:t>
            </a:r>
          </a:p>
        </p:txBody>
      </p:sp>
      <p:sp>
        <p:nvSpPr>
          <p:cNvPr id="16" name="The development of AI must be guided by its human impact">
            <a:extLst>
              <a:ext uri="{FF2B5EF4-FFF2-40B4-BE49-F238E27FC236}">
                <a16:creationId xmlns:a16="http://schemas.microsoft.com/office/drawing/2014/main" id="{26360F93-C83F-5C4B-9D9B-85DDC83420B1}"/>
              </a:ext>
            </a:extLst>
          </p:cNvPr>
          <p:cNvSpPr txBox="1"/>
          <p:nvPr/>
        </p:nvSpPr>
        <p:spPr>
          <a:xfrm>
            <a:off x="5586177" y="1417772"/>
            <a:ext cx="2685818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412750" hangingPunct="0"/>
            <a:r>
              <a:rPr sz="2500" kern="0" dirty="0">
                <a:solidFill>
                  <a:srgbClr val="B7B7B7"/>
                </a:solidFill>
                <a:latin typeface="Helvetica Neue Light"/>
                <a:ea typeface="Helvetica Neue Light"/>
                <a:sym typeface="Helvetica Neue Light"/>
              </a:rPr>
              <a:t>The development of AI must be </a:t>
            </a:r>
            <a:r>
              <a:rPr sz="2500" kern="0" dirty="0">
                <a:solidFill>
                  <a:srgbClr val="B7B7B7"/>
                </a:solidFill>
                <a:latin typeface="Helvetica Neue Light"/>
                <a:ea typeface="Helvetica Neue Light"/>
                <a:sym typeface="Helvetica Neue"/>
              </a:rPr>
              <a:t>guided</a:t>
            </a:r>
            <a:r>
              <a:rPr sz="2500" kern="0" dirty="0">
                <a:solidFill>
                  <a:srgbClr val="B7B7B7"/>
                </a:solidFill>
                <a:latin typeface="Helvetica Neue Light"/>
                <a:ea typeface="Helvetica Neue Light"/>
                <a:sym typeface="Helvetica Neue Light"/>
              </a:rPr>
              <a:t> by its </a:t>
            </a:r>
            <a:r>
              <a:rPr sz="2500" kern="0" dirty="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 Light"/>
              </a:rPr>
              <a:t>human impact</a:t>
            </a:r>
          </a:p>
        </p:txBody>
      </p:sp>
      <p:sp>
        <p:nvSpPr>
          <p:cNvPr id="17" name="AI technology should be inspired by human intelligence">
            <a:extLst>
              <a:ext uri="{FF2B5EF4-FFF2-40B4-BE49-F238E27FC236}">
                <a16:creationId xmlns:a16="http://schemas.microsoft.com/office/drawing/2014/main" id="{01E3365B-9058-9C41-A455-4A532AF37372}"/>
              </a:ext>
            </a:extLst>
          </p:cNvPr>
          <p:cNvSpPr txBox="1"/>
          <p:nvPr/>
        </p:nvSpPr>
        <p:spPr>
          <a:xfrm>
            <a:off x="8517378" y="1416630"/>
            <a:ext cx="2639128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412750" hangingPunct="0"/>
            <a:r>
              <a:rPr sz="2500" kern="0" dirty="0">
                <a:solidFill>
                  <a:srgbClr val="B7B7B7"/>
                </a:solidFill>
                <a:latin typeface="Helvetica Neue Light"/>
                <a:ea typeface="Helvetica Neue Light"/>
                <a:sym typeface="Helvetica Neue Light"/>
              </a:rPr>
              <a:t>AI technology should be </a:t>
            </a:r>
            <a:br>
              <a:rPr lang="en-US" sz="2500" kern="0" dirty="0">
                <a:solidFill>
                  <a:srgbClr val="B7B7B7"/>
                </a:solidFill>
                <a:latin typeface="Helvetica Neue Light"/>
                <a:ea typeface="Helvetica Neue Light"/>
                <a:sym typeface="Helvetica Neue Light"/>
              </a:rPr>
            </a:br>
            <a:r>
              <a:rPr sz="2500" kern="0" dirty="0">
                <a:solidFill>
                  <a:srgbClr val="B7B7B7"/>
                </a:solidFill>
                <a:latin typeface="Helvetica Neue Light"/>
                <a:ea typeface="Helvetica Neue Light"/>
                <a:sym typeface="Helvetica Neue"/>
              </a:rPr>
              <a:t>inspired</a:t>
            </a:r>
            <a:r>
              <a:rPr sz="2500" kern="0" dirty="0">
                <a:solidFill>
                  <a:srgbClr val="B7B7B7"/>
                </a:solidFill>
                <a:latin typeface="Helvetica Neue Light"/>
                <a:ea typeface="Helvetica Neue Light"/>
                <a:sym typeface="Helvetica Neue Light"/>
              </a:rPr>
              <a:t> by human </a:t>
            </a:r>
            <a:r>
              <a:rPr sz="2500" kern="0" dirty="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 Light"/>
              </a:rPr>
              <a:t>intelligence</a:t>
            </a:r>
          </a:p>
        </p:txBody>
      </p:sp>
    </p:spTree>
    <p:extLst>
      <p:ext uri="{BB962C8B-B14F-4D97-AF65-F5344CB8AC3E}">
        <p14:creationId xmlns:p14="http://schemas.microsoft.com/office/powerpoint/2010/main" val="1395059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9B061-C4B6-C648-A338-F937E3504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70322"/>
            <a:ext cx="9144000" cy="1143000"/>
          </a:xfrm>
        </p:spPr>
        <p:txBody>
          <a:bodyPr/>
          <a:lstStyle/>
          <a:p>
            <a:r>
              <a:rPr lang="en-US" sz="3500" spc="300" dirty="0" err="1"/>
              <a:t>ai</a:t>
            </a:r>
            <a:r>
              <a:rPr lang="en-US" sz="3500" spc="300" dirty="0"/>
              <a:t> needs user experience (</a:t>
            </a:r>
            <a:r>
              <a:rPr lang="en-US" sz="3500" spc="300" dirty="0" err="1"/>
              <a:t>ux</a:t>
            </a:r>
            <a:r>
              <a:rPr lang="en-US" sz="3500" spc="300" dirty="0"/>
              <a:t>)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C666D-1199-1D49-8DAE-C2EEEB313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710" y="1281545"/>
            <a:ext cx="5922817" cy="2388394"/>
          </a:xfrm>
        </p:spPr>
        <p:txBody>
          <a:bodyPr>
            <a:normAutofit/>
          </a:bodyPr>
          <a:lstStyle/>
          <a:p>
            <a:pPr>
              <a:spcBef>
                <a:spcPts val="2200"/>
              </a:spcBef>
            </a:pPr>
            <a:r>
              <a:rPr lang="en-US" sz="2800" dirty="0">
                <a:latin typeface="Helvetica Light" panose="020B0403020202020204" pitchFamily="34" charset="0"/>
              </a:rPr>
              <a:t>Tesla Model S “Autopilot”</a:t>
            </a:r>
          </a:p>
          <a:p>
            <a:pPr>
              <a:spcBef>
                <a:spcPts val="2200"/>
              </a:spcBef>
            </a:pPr>
            <a:r>
              <a:rPr lang="en-US" sz="2800" dirty="0">
                <a:latin typeface="Helvetica Light" panose="020B0403020202020204" pitchFamily="34" charset="0"/>
              </a:rPr>
              <a:t>Future of autonomous cars</a:t>
            </a:r>
          </a:p>
          <a:p>
            <a:pPr>
              <a:spcBef>
                <a:spcPts val="2200"/>
              </a:spcBef>
            </a:pPr>
            <a:r>
              <a:rPr lang="en-US" sz="2800" dirty="0">
                <a:latin typeface="Helvetica Light" panose="020B0403020202020204" pitchFamily="34" charset="0"/>
              </a:rPr>
              <a:t>How do we design the UX?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AE90F3-2D3D-0842-9AD5-AEA1A4ECB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566" y="4012199"/>
            <a:ext cx="6435434" cy="4053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A4F741-6555-A04F-BCBD-EDDC8E17C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85" y="2482136"/>
            <a:ext cx="5973087" cy="4581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2BEA7-6747-B243-8B24-FC3B436643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92"/>
          <a:stretch/>
        </p:blipFill>
        <p:spPr>
          <a:xfrm>
            <a:off x="-20781" y="916314"/>
            <a:ext cx="5989983" cy="30958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EE909-B589-114F-BFDB-962105618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B631D-8668-9643-B9C0-DBAD28624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BBE87-413C-D341-B1A2-74B03A7FE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FE3D-C6CA-0E44-AD74-327626FD32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9B061-C4B6-C648-A338-F937E3504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2" y="-70322"/>
            <a:ext cx="9143999" cy="1143000"/>
          </a:xfrm>
        </p:spPr>
        <p:txBody>
          <a:bodyPr/>
          <a:lstStyle/>
          <a:p>
            <a:r>
              <a:rPr lang="en-US" sz="3500" spc="300" dirty="0" err="1"/>
              <a:t>ai</a:t>
            </a:r>
            <a:r>
              <a:rPr lang="en-US" sz="3500" spc="300" dirty="0"/>
              <a:t> needs user experience (</a:t>
            </a:r>
            <a:r>
              <a:rPr lang="en-US" sz="3500" spc="300" dirty="0" err="1"/>
              <a:t>ux</a:t>
            </a:r>
            <a:r>
              <a:rPr lang="en-US" sz="3500" spc="300" dirty="0"/>
              <a:t>) design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DC004A-9B60-0C43-81FD-5D0D447205C6}"/>
              </a:ext>
            </a:extLst>
          </p:cNvPr>
          <p:cNvSpPr txBox="1"/>
          <p:nvPr/>
        </p:nvSpPr>
        <p:spPr>
          <a:xfrm>
            <a:off x="261540" y="5141049"/>
            <a:ext cx="11898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Light" panose="020B0403020202020204" pitchFamily="34" charset="0"/>
              </a:rPr>
              <a:t>Amazon Echo, Google Home &amp; other Smart Speakers use Voice UI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12AB9F-0784-0141-B715-BF9F8ED05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01" y="650551"/>
            <a:ext cx="6277928" cy="4965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293BC4-58C5-AD4E-A9DA-5E9334381F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92" r="35247"/>
          <a:stretch/>
        </p:blipFill>
        <p:spPr>
          <a:xfrm>
            <a:off x="2442118" y="663138"/>
            <a:ext cx="1825082" cy="49672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D3697D-9E51-6043-AB76-B2E8EEE3C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260" y="1328898"/>
            <a:ext cx="3811005" cy="36356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5AA41F-5D50-8446-BDF1-6E635AC51255}"/>
              </a:ext>
            </a:extLst>
          </p:cNvPr>
          <p:cNvSpPr txBox="1"/>
          <p:nvPr/>
        </p:nvSpPr>
        <p:spPr>
          <a:xfrm>
            <a:off x="261540" y="5568957"/>
            <a:ext cx="11898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Light" panose="020B0403020202020204" pitchFamily="34" charset="0"/>
              </a:rPr>
              <a:t>How do we design them to deal with natural human conversation?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08C042-5F2C-5A42-88D1-54E6630370BB}"/>
              </a:ext>
            </a:extLst>
          </p:cNvPr>
          <p:cNvSpPr txBox="1"/>
          <p:nvPr/>
        </p:nvSpPr>
        <p:spPr>
          <a:xfrm>
            <a:off x="261540" y="6018602"/>
            <a:ext cx="12450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Light" panose="020B0403020202020204" pitchFamily="34" charset="0"/>
              </a:rPr>
              <a:t>How do we design to support multimodal input? (e.g., + screen or vision)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FAF62A-CCF3-C743-BD76-E85A18006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9A452C-48DA-3D41-A6EF-BF8457A3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CS377E: Designing Solutions to Global Grand Challenges: Smart Education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9FE4D9-11E1-6E46-813F-B55AA371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FE3D-C6CA-0E44-AD74-327626FD32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2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7DCF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2797</TotalTime>
  <Words>1145</Words>
  <Application>Microsoft Macintosh PowerPoint</Application>
  <PresentationFormat>Widescreen</PresentationFormat>
  <Paragraphs>204</Paragraphs>
  <Slides>17</Slides>
  <Notes>16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Helvetica</vt:lpstr>
      <vt:lpstr>Helvetica Neue Light</vt:lpstr>
      <vt:lpstr>Helvetica Neue</vt:lpstr>
      <vt:lpstr>Times New Roman</vt:lpstr>
      <vt:lpstr>Calibri</vt:lpstr>
      <vt:lpstr>Roboto</vt:lpstr>
      <vt:lpstr>Arial</vt:lpstr>
      <vt:lpstr>Helvetica Light</vt:lpstr>
      <vt:lpstr>Office Theme</vt:lpstr>
      <vt:lpstr>1_Office Theme</vt:lpstr>
      <vt:lpstr>thanks to our sponsors</vt:lpstr>
      <vt:lpstr>PowerPoint Presentation</vt:lpstr>
      <vt:lpstr>outline</vt:lpstr>
      <vt:lpstr>balance</vt:lpstr>
      <vt:lpstr>PowerPoint Presentation</vt:lpstr>
      <vt:lpstr>PowerPoint Presentation</vt:lpstr>
      <vt:lpstr>PowerPoint Presentation</vt:lpstr>
      <vt:lpstr>ai needs user experience (ux) design</vt:lpstr>
      <vt:lpstr>ai needs user experience (ux) design</vt:lpstr>
      <vt:lpstr>ai needs user experience (ux) design</vt:lpstr>
      <vt:lpstr>course format</vt:lpstr>
      <vt:lpstr>design thinking</vt:lpstr>
      <vt:lpstr>design doing timeline</vt:lpstr>
      <vt:lpstr>thanks to our sponsors</vt:lpstr>
      <vt:lpstr>the judges</vt:lpstr>
      <vt:lpstr>agenda</vt:lpstr>
      <vt:lpstr>awards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Landay</dc:creator>
  <cp:lastModifiedBy>James A Landay</cp:lastModifiedBy>
  <cp:revision>66</cp:revision>
  <dcterms:created xsi:type="dcterms:W3CDTF">2019-04-10T19:59:25Z</dcterms:created>
  <dcterms:modified xsi:type="dcterms:W3CDTF">2020-11-18T21:12:29Z</dcterms:modified>
</cp:coreProperties>
</file>