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4" r:id="rId1"/>
    <p:sldMasterId id="2147484437" r:id="rId2"/>
    <p:sldMasterId id="2147484442" r:id="rId3"/>
    <p:sldMasterId id="2147484491" r:id="rId4"/>
    <p:sldMasterId id="2147484466" r:id="rId5"/>
    <p:sldMasterId id="2147484471" r:id="rId6"/>
  </p:sldMasterIdLst>
  <p:notesMasterIdLst>
    <p:notesMasterId r:id="rId48"/>
  </p:notesMasterIdLst>
  <p:handoutMasterIdLst>
    <p:handoutMasterId r:id="rId49"/>
  </p:handoutMasterIdLst>
  <p:sldIdLst>
    <p:sldId id="1920" r:id="rId7"/>
    <p:sldId id="1921" r:id="rId8"/>
    <p:sldId id="2231" r:id="rId9"/>
    <p:sldId id="2211" r:id="rId10"/>
    <p:sldId id="2213" r:id="rId11"/>
    <p:sldId id="2281" r:id="rId12"/>
    <p:sldId id="2293" r:id="rId13"/>
    <p:sldId id="2312" r:id="rId14"/>
    <p:sldId id="2292" r:id="rId15"/>
    <p:sldId id="2282" r:id="rId16"/>
    <p:sldId id="2283" r:id="rId17"/>
    <p:sldId id="2288" r:id="rId18"/>
    <p:sldId id="2284" r:id="rId19"/>
    <p:sldId id="2285" r:id="rId20"/>
    <p:sldId id="2287" r:id="rId21"/>
    <p:sldId id="2286" r:id="rId22"/>
    <p:sldId id="2289" r:id="rId23"/>
    <p:sldId id="2313" r:id="rId24"/>
    <p:sldId id="2227" r:id="rId25"/>
    <p:sldId id="2215" r:id="rId26"/>
    <p:sldId id="2260" r:id="rId27"/>
    <p:sldId id="2244" r:id="rId28"/>
    <p:sldId id="2253" r:id="rId29"/>
    <p:sldId id="2280" r:id="rId30"/>
    <p:sldId id="2318" r:id="rId31"/>
    <p:sldId id="2319" r:id="rId32"/>
    <p:sldId id="2216" r:id="rId33"/>
    <p:sldId id="2224" r:id="rId34"/>
    <p:sldId id="2245" r:id="rId35"/>
    <p:sldId id="2218" r:id="rId36"/>
    <p:sldId id="2235" r:id="rId37"/>
    <p:sldId id="2255" r:id="rId38"/>
    <p:sldId id="2256" r:id="rId39"/>
    <p:sldId id="2254" r:id="rId40"/>
    <p:sldId id="2305" r:id="rId41"/>
    <p:sldId id="2317" r:id="rId42"/>
    <p:sldId id="2270" r:id="rId43"/>
    <p:sldId id="2230" r:id="rId44"/>
    <p:sldId id="2258" r:id="rId45"/>
    <p:sldId id="2222" r:id="rId46"/>
    <p:sldId id="2238" r:id="rId47"/>
  </p:sldIdLst>
  <p:sldSz cx="9144000" cy="5143500" type="screen16x9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67676"/>
    <a:srgbClr val="DE7914"/>
    <a:srgbClr val="D9D9D9"/>
    <a:srgbClr val="B2B2B2"/>
    <a:srgbClr val="663300"/>
    <a:srgbClr val="A6A6A6"/>
    <a:srgbClr val="674D34"/>
    <a:srgbClr val="544838"/>
    <a:srgbClr val="ED7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12" autoAdjust="0"/>
    <p:restoredTop sz="86569" autoAdjust="0"/>
  </p:normalViewPr>
  <p:slideViewPr>
    <p:cSldViewPr snapToGrid="0">
      <p:cViewPr varScale="1">
        <p:scale>
          <a:sx n="160" d="100"/>
          <a:sy n="160" d="100"/>
        </p:scale>
        <p:origin x="592" y="17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400" y="200"/>
      </p:cViewPr>
      <p:guideLst>
        <p:guide orient="horz" pos="2304"/>
        <p:guide pos="30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4786009" cy="6626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atin typeface="Helvetica Neue Light"/>
              </a:rPr>
              <a:t>CS377E </a:t>
            </a:r>
            <a:r>
              <a:rPr lang="mr-IN" dirty="0">
                <a:latin typeface="Helvetica Neue Light"/>
              </a:rPr>
              <a:t>–</a:t>
            </a:r>
            <a:r>
              <a:rPr lang="en-US" dirty="0">
                <a:latin typeface="Helvetica Neue Light"/>
              </a:rPr>
              <a:t> Designing for Global Grand Challenges, Spring 2019</a:t>
            </a:r>
          </a:p>
          <a:p>
            <a:pPr>
              <a:defRPr/>
            </a:pPr>
            <a:r>
              <a:rPr lang="en-US" dirty="0">
                <a:latin typeface="Helvetica Neue Light"/>
              </a:rPr>
              <a:t>Prof. James Landay</a:t>
            </a:r>
          </a:p>
          <a:p>
            <a:pPr>
              <a:defRPr/>
            </a:pPr>
            <a:r>
              <a:rPr lang="en-US" dirty="0">
                <a:latin typeface="Helvetica Neue Light"/>
              </a:rPr>
              <a:t>Stanford University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775" y="0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atin typeface="Helvetica Neue Light"/>
              </a:rPr>
              <a:t>2019/05/13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 Neue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775" y="6948488"/>
            <a:ext cx="41608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7D6505-7E51-435A-A374-427CEADE8ECC}" type="slidenum">
              <a:rPr lang="en-US">
                <a:latin typeface="Helvetica Neue Light"/>
              </a:rPr>
              <a:pPr>
                <a:defRPr/>
              </a:pPr>
              <a:t>‹#›</a:t>
            </a:fld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5572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119063"/>
            <a:ext cx="1597025" cy="89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413" y="966788"/>
            <a:ext cx="8883650" cy="622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8" tIns="47759" rIns="95518" bIns="47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43475" y="109538"/>
            <a:ext cx="41608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8" tIns="47759" rIns="95518" bIns="47759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>
                <a:latin typeface="Helvetica Neue Light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01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Helvetica Neue Ligh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61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http://52weeksofux.com/post/443828775/visual-hierarchy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1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reading order? how</a:t>
            </a:r>
            <a:r>
              <a:rPr lang="en-US" baseline="0" dirty="0"/>
              <a:t> is it achieved?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1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reading order? how</a:t>
            </a:r>
            <a:r>
              <a:rPr lang="en-US" baseline="0" dirty="0"/>
              <a:t> is it achieved?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analogy</a:t>
            </a:r>
          </a:p>
          <a:p>
            <a:r>
              <a:rPr lang="en-US" dirty="0"/>
              <a:t>Richard Saul </a:t>
            </a:r>
            <a:r>
              <a:rPr lang="en-US" dirty="0" err="1"/>
              <a:t>Wurman</a:t>
            </a:r>
            <a:r>
              <a:rPr lang="en-US" dirty="0"/>
              <a:t> – Information Anxiety</a:t>
            </a:r>
          </a:p>
          <a:p>
            <a:r>
              <a:rPr lang="en-US" dirty="0"/>
              <a:t>discuss example of each?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44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cognitive load</a:t>
            </a:r>
          </a:p>
          <a:p>
            <a:r>
              <a:rPr lang="en-US" dirty="0"/>
              <a:t>specific use case: repeated travel</a:t>
            </a:r>
            <a:r>
              <a:rPr lang="en-US" baseline="0" dirty="0"/>
              <a:t> for specific date and time, business traveler, not shopping around</a:t>
            </a:r>
            <a:endParaRPr lang="en-US" dirty="0"/>
          </a:p>
          <a:p>
            <a:r>
              <a:rPr lang="en-US" dirty="0"/>
              <a:t>once vs. repetitive</a:t>
            </a:r>
          </a:p>
          <a:p>
            <a:r>
              <a:rPr lang="en-US" dirty="0"/>
              <a:t>volume of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68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p.126-128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1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p.126-128, </a:t>
            </a:r>
            <a:r>
              <a:rPr lang="en-US" dirty="0">
                <a:solidFill>
                  <a:srgbClr val="FF0000"/>
                </a:solidFill>
              </a:rPr>
              <a:t>[example of bar charts from </a:t>
            </a:r>
            <a:r>
              <a:rPr lang="en-US" dirty="0" err="1">
                <a:solidFill>
                  <a:srgbClr val="FF0000"/>
                </a:solidFill>
              </a:rPr>
              <a:t>Tufte</a:t>
            </a:r>
            <a:r>
              <a:rPr lang="en-US" dirty="0">
                <a:solidFill>
                  <a:srgbClr val="FF0000"/>
                </a:solidFill>
              </a:rPr>
              <a:t> book]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sz="2000" dirty="0"/>
              <a:t>interaction design includes any aspects of the design that impact usability”????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6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4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Pareto – economist</a:t>
            </a:r>
            <a:r>
              <a:rPr lang="en-US" baseline="0" dirty="0"/>
              <a:t> who discovered Pareto’s principle in the early 20</a:t>
            </a:r>
            <a:r>
              <a:rPr lang="en-US" baseline="30000" dirty="0"/>
              <a:t>th</a:t>
            </a:r>
            <a:r>
              <a:rPr lang="en-US" baseline="0" dirty="0"/>
              <a:t> century looking at wealth distribution in Italy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Focus, simplification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9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Pareto – economist</a:t>
            </a:r>
            <a:r>
              <a:rPr lang="en-US" baseline="0" dirty="0"/>
              <a:t> who discovered Pareto’s principle in the early 20</a:t>
            </a:r>
            <a:r>
              <a:rPr lang="en-US" baseline="30000" dirty="0"/>
              <a:t>th</a:t>
            </a:r>
            <a:r>
              <a:rPr lang="en-US" baseline="0" dirty="0"/>
              <a:t> century looking at wealth distribution in Italy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94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Pareto – economist</a:t>
            </a:r>
            <a:r>
              <a:rPr lang="en-US" baseline="0" dirty="0"/>
              <a:t> who discovered Pareto’s principle in the early 20</a:t>
            </a:r>
            <a:r>
              <a:rPr lang="en-US" baseline="30000" dirty="0"/>
              <a:t>th</a:t>
            </a:r>
            <a:r>
              <a:rPr lang="en-US" baseline="0" dirty="0"/>
              <a:t> century looking at wealth distribution in Italy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94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1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proximity and spacing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2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maintain the focus of a user’s attention by reducing clutter, confusion, and cognitive</a:t>
            </a:r>
            <a:r>
              <a:rPr lang="en-US" baseline="0" dirty="0"/>
              <a:t> load. minimum data for the task at hand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6328F5-16DB-43F2-B2CA-34E13F538C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1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37363"/>
            <a:ext cx="9144000" cy="7031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="1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Add Title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13" y="5095876"/>
            <a:ext cx="1524000" cy="476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3098124"/>
            <a:ext cx="9142413" cy="7985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6000">
                <a:solidFill>
                  <a:schemeClr val="tx2"/>
                </a:solidFill>
                <a:latin typeface="Helvetica Neue Light"/>
              </a:defRPr>
            </a:lvl1pPr>
          </a:lstStyle>
          <a:p>
            <a:pPr lvl="0"/>
            <a:r>
              <a:rPr lang="en-US" dirty="0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37889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85374" y="139602"/>
            <a:ext cx="66103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200" baseline="0">
                <a:solidFill>
                  <a:schemeClr val="bg1">
                    <a:lumMod val="65000"/>
                  </a:schemeClr>
                </a:solidFill>
                <a:latin typeface="Helvetica Neue Ligh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403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d SBD Te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29184"/>
            <a:ext cx="7772400" cy="459943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4800" b="1" i="0" baseline="0">
                <a:solidFill>
                  <a:schemeClr val="bg1"/>
                </a:solidFill>
                <a:latin typeface="Helvetica Neue Light" charset="0"/>
                <a:cs typeface="Helvetica Neue Light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9939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5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aseline="0">
                <a:solidFill>
                  <a:srgbClr val="FFFFFF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3727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428" y="841426"/>
            <a:ext cx="3916371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63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C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2683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73315"/>
            <a:ext cx="9144000" cy="997153"/>
          </a:xfrm>
          <a:prstGeom prst="rect">
            <a:avLst/>
          </a:prstGeom>
          <a:solidFill>
            <a:schemeClr val="bg2">
              <a:lumMod val="10000"/>
              <a:alpha val="52000"/>
            </a:schemeClr>
          </a:solidFill>
        </p:spPr>
        <p:txBody>
          <a:bodyPr/>
          <a:lstStyle>
            <a:lvl1pPr marL="341313" indent="0" algn="l">
              <a:lnSpc>
                <a:spcPct val="100000"/>
              </a:lnSpc>
              <a:defRPr sz="4800" baseline="0">
                <a:solidFill>
                  <a:srgbClr val="FFFFFF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98521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5011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v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37363"/>
            <a:ext cx="9144000" cy="7031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="1">
                <a:solidFill>
                  <a:schemeClr val="bg2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Add Title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13" y="5095876"/>
            <a:ext cx="1524000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963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4pPr>
            <a:lvl5pPr>
              <a:defRPr lang="en-US" dirty="0">
                <a:solidFill>
                  <a:srgbClr val="767676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94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5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aseline="0">
                <a:solidFill>
                  <a:srgbClr val="FFFFFF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37604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987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Helvetica Neue Ligh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Helvetica Neue Ligh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Helvetica Neue Light"/>
              </a:defRPr>
            </a:lvl4pPr>
            <a:lvl5pPr>
              <a:defRPr lang="en-US" dirty="0">
                <a:solidFill>
                  <a:srgbClr val="767676"/>
                </a:solidFill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85374" y="139602"/>
            <a:ext cx="66103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200" baseline="0">
                <a:solidFill>
                  <a:schemeClr val="bg1">
                    <a:lumMod val="65000"/>
                  </a:schemeClr>
                </a:solidFill>
                <a:latin typeface="Helvetica Neue Ligh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300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5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7695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o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5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64115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90297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984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85374" y="139602"/>
            <a:ext cx="66103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200" baseline="0">
                <a:solidFill>
                  <a:schemeClr val="bg1">
                    <a:lumMod val="65000"/>
                  </a:schemeClr>
                </a:solidFill>
                <a:latin typeface="Helvetica Neue Ligh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989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C05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64764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77888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84923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8446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FB8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21619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3316"/>
            <a:ext cx="7772400" cy="11017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22173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Helvetica Neue Ligh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Helvetica Neue Ligh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Helvetica Neue Ligh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Helvetica Neue Light"/>
              </a:defRPr>
            </a:lvl4pPr>
            <a:lvl5pPr>
              <a:defRPr lang="en-US" dirty="0">
                <a:solidFill>
                  <a:srgbClr val="767676"/>
                </a:solidFill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2385374" y="139602"/>
            <a:ext cx="66103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200" baseline="0">
                <a:solidFill>
                  <a:schemeClr val="bg1">
                    <a:lumMod val="65000"/>
                  </a:schemeClr>
                </a:solidFill>
                <a:latin typeface="Helvetica Neue Ligh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078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 Cover with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1437362"/>
            <a:ext cx="8366760" cy="1004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6000" b="1" i="0">
                <a:solidFill>
                  <a:schemeClr val="bg2">
                    <a:lumMod val="50000"/>
                  </a:schemeClr>
                </a:solidFill>
                <a:latin typeface="Helvetica Neue Light" charset="0"/>
                <a:cs typeface="Helvetica Neue Light" charset="0"/>
              </a:defRPr>
            </a:lvl1pPr>
          </a:lstStyle>
          <a:p>
            <a:r>
              <a:rPr lang="en-US" dirty="0"/>
              <a:t>Add Title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8413" y="5095876"/>
            <a:ext cx="1524000" cy="476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4841" y="3098124"/>
            <a:ext cx="8365308" cy="79851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4800" b="0" i="0">
                <a:solidFill>
                  <a:schemeClr val="tx2"/>
                </a:solidFill>
                <a:latin typeface="Helvetica Neue Light" charset="0"/>
              </a:defRPr>
            </a:lvl1pPr>
          </a:lstStyle>
          <a:p>
            <a:pPr lvl="0"/>
            <a:r>
              <a:rPr lang="en-US" dirty="0"/>
              <a:t>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63149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73250" y="2015166"/>
            <a:ext cx="6248400" cy="2914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accent1">
                    <a:lumMod val="75000"/>
                  </a:schemeClr>
                </a:solidFill>
                <a:latin typeface="Helvetica Neue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who we are</a:t>
            </a:r>
          </a:p>
          <a:p>
            <a:pPr lvl="0"/>
            <a:r>
              <a:rPr lang="en-US" dirty="0"/>
              <a:t>before and after example</a:t>
            </a:r>
          </a:p>
          <a:p>
            <a:pPr lvl="0"/>
            <a:r>
              <a:rPr lang="en-US" dirty="0"/>
              <a:t>before example</a:t>
            </a:r>
          </a:p>
          <a:p>
            <a:pPr lvl="0"/>
            <a:r>
              <a:rPr lang="en-US" dirty="0"/>
              <a:t>after example</a:t>
            </a:r>
          </a:p>
          <a:p>
            <a:pPr lvl="0"/>
            <a:r>
              <a:rPr lang="en-US" dirty="0"/>
              <a:t>selected work</a:t>
            </a:r>
          </a:p>
          <a:p>
            <a:pPr lvl="0"/>
            <a:r>
              <a:rPr lang="en-US" dirty="0"/>
              <a:t>next steps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55258" y="87150"/>
            <a:ext cx="728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accent1">
                    <a:lumMod val="75000"/>
                  </a:schemeClr>
                </a:solidFill>
                <a:latin typeface="Helvetica Neue Light"/>
                <a:cs typeface="Helvetica Neue Ligh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883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90297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626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59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6550" y="1069183"/>
            <a:ext cx="8457826" cy="3661172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4pPr>
            <a:lvl5pPr>
              <a:defRPr lang="en-US" dirty="0">
                <a:solidFill>
                  <a:srgbClr val="767676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23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28230" y="1595767"/>
            <a:ext cx="6466146" cy="169346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lang="en-US" sz="2800" dirty="0" smtClean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  <a:lvl2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2pPr>
            <a:lvl3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3pPr>
            <a:lvl4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4pPr>
            <a:lvl5pPr>
              <a:defRPr>
                <a:ln>
                  <a:solidFill>
                    <a:srgbClr val="767676"/>
                  </a:solidFill>
                </a:ln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4300" y="-20472"/>
            <a:ext cx="8456494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200" b="0" baseline="0">
                <a:solidFill>
                  <a:srgbClr val="767676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4" name="Picture 3" descr="C:\Users\Mia\Desktop\quotes.gi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  <a14:imgEffect>
                      <a14:saturation sat="400000"/>
                    </a14:imgEffect>
                    <a14:imgEffect>
                      <a14:brightnessContrast bright="-69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82" y="1376888"/>
            <a:ext cx="514349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intyThing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1726"/>
            <a:ext cx="9144000" cy="3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58" r:id="rId3"/>
    <p:sldLayoutId id="214748453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a\Documents\sliced_bread\SBD_website\sbd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64" y="4876898"/>
            <a:ext cx="1702964" cy="19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ointyThi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826"/>
            <a:ext cx="9144000" cy="3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8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intyThing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9" t="-14020"/>
          <a:stretch/>
        </p:blipFill>
        <p:spPr>
          <a:xfrm>
            <a:off x="-1" y="488949"/>
            <a:ext cx="4827871" cy="453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5095876"/>
            <a:ext cx="1524000" cy="47625"/>
          </a:xfrm>
          <a:prstGeom prst="rect">
            <a:avLst/>
          </a:prstGeom>
        </p:spPr>
      </p:pic>
      <p:pic>
        <p:nvPicPr>
          <p:cNvPr id="4" name="Picture 3" descr="pointyThing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51879"/>
          <a:stretch/>
        </p:blipFill>
        <p:spPr>
          <a:xfrm>
            <a:off x="4795689" y="542242"/>
            <a:ext cx="4357193" cy="3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7" r:id="rId3"/>
    <p:sldLayoutId id="2147484448" r:id="rId4"/>
    <p:sldLayoutId id="2147484530" r:id="rId5"/>
    <p:sldLayoutId id="2147484581" r:id="rId6"/>
    <p:sldLayoutId id="214748458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 LT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5095876"/>
            <a:ext cx="1524000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7" r:id="rId2"/>
    <p:sldLayoutId id="2147484498" r:id="rId3"/>
    <p:sldLayoutId id="2147484500" r:id="rId4"/>
    <p:sldLayoutId id="2147484517" r:id="rId5"/>
    <p:sldLayoutId id="2147484518" r:id="rId6"/>
    <p:sldLayoutId id="2147484520" r:id="rId7"/>
    <p:sldLayoutId id="2147484522" r:id="rId8"/>
    <p:sldLayoutId id="2147484526" r:id="rId9"/>
    <p:sldLayoutId id="2147484527" r:id="rId10"/>
    <p:sldLayoutId id="2147484528" r:id="rId11"/>
    <p:sldLayoutId id="2147484529" r:id="rId12"/>
    <p:sldLayoutId id="214748458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 LT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 LT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79" r:id="rId2"/>
    <p:sldLayoutId id="214748448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80000"/>
        </a:lnSpc>
        <a:spcBef>
          <a:spcPct val="20000"/>
        </a:spcBef>
        <a:buFont typeface="Arial"/>
        <a:buNone/>
        <a:defRPr sz="4800" kern="1200" baseline="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15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82" r:id="rId2"/>
    <p:sldLayoutId id="2147484475" r:id="rId3"/>
    <p:sldLayoutId id="2147484477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99" r:id="rId11"/>
    <p:sldLayoutId id="214748453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Advanced Interaction Design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/>
              <a:t>CS377E Spring 2019</a:t>
            </a:r>
          </a:p>
          <a:p>
            <a:r>
              <a:rPr lang="en-US" sz="2800" dirty="0"/>
              <a:t>James Landay </a:t>
            </a:r>
          </a:p>
          <a:p>
            <a:r>
              <a:rPr lang="en-US" sz="1600" dirty="0"/>
              <a:t>*based on slides by Julie Stanford</a:t>
            </a:r>
          </a:p>
        </p:txBody>
      </p:sp>
    </p:spTree>
    <p:extLst>
      <p:ext uri="{BB962C8B-B14F-4D97-AF65-F5344CB8AC3E}">
        <p14:creationId xmlns:p14="http://schemas.microsoft.com/office/powerpoint/2010/main" val="5745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54000"/>
            <a:ext cx="61595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94468" y="1008174"/>
            <a:ext cx="5492332" cy="857250"/>
          </a:xfrm>
        </p:spPr>
        <p:txBody>
          <a:bodyPr/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“Sensing and computation need to be augmented with an understanding of the unstated expectations people have from our interactive counterparts.”</a:t>
            </a:r>
            <a:br>
              <a:rPr lang="en-US" sz="28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- Wendy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Ju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u="sng" dirty="0">
                <a:solidFill>
                  <a:schemeClr val="bg2">
                    <a:lumMod val="50000"/>
                  </a:schemeClr>
                </a:solidFill>
              </a:rPr>
              <a:t>The Design of Implicit Interactions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074" t="4489" r="33360" b="16957"/>
          <a:stretch/>
        </p:blipFill>
        <p:spPr>
          <a:xfrm>
            <a:off x="602975" y="923522"/>
            <a:ext cx="1945230" cy="183421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60909" y="923521"/>
            <a:ext cx="0" cy="324515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1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76091" y="4774168"/>
            <a:ext cx="3467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1400" i="1" dirty="0">
                <a:solidFill>
                  <a:srgbClr val="767676"/>
                </a:solidFill>
              </a:rPr>
              <a:t>Wendy </a:t>
            </a:r>
            <a:r>
              <a:rPr lang="en-US" sz="1400" i="1" dirty="0" err="1">
                <a:solidFill>
                  <a:srgbClr val="767676"/>
                </a:solidFill>
              </a:rPr>
              <a:t>Ju</a:t>
            </a:r>
            <a:r>
              <a:rPr lang="en-US" sz="1400" i="1" dirty="0">
                <a:solidFill>
                  <a:srgbClr val="767676"/>
                </a:solidFill>
              </a:rPr>
              <a:t>, Design of Implicit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42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68786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76091" y="4774168"/>
            <a:ext cx="3467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1400" i="1" dirty="0">
                <a:solidFill>
                  <a:srgbClr val="767676"/>
                </a:solidFill>
              </a:rPr>
              <a:t>Wendy </a:t>
            </a:r>
            <a:r>
              <a:rPr lang="en-US" sz="1400" i="1" dirty="0" err="1">
                <a:solidFill>
                  <a:srgbClr val="767676"/>
                </a:solidFill>
              </a:rPr>
              <a:t>Ju</a:t>
            </a:r>
            <a:r>
              <a:rPr lang="en-US" sz="1400" i="1" dirty="0">
                <a:solidFill>
                  <a:srgbClr val="767676"/>
                </a:solidFill>
              </a:rPr>
              <a:t>, Design of Implicit Interactions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4822" y="897868"/>
            <a:ext cx="3117492" cy="679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7222" y="3217978"/>
            <a:ext cx="3117492" cy="835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85156" y="3139497"/>
            <a:ext cx="3117492" cy="835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0777" y="752214"/>
            <a:ext cx="3117492" cy="835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4947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4598" y="4774168"/>
            <a:ext cx="3467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1400" i="1" dirty="0">
                <a:solidFill>
                  <a:srgbClr val="767676"/>
                </a:solidFill>
              </a:rPr>
              <a:t>Wendy </a:t>
            </a:r>
            <a:r>
              <a:rPr lang="en-US" sz="1400" i="1" dirty="0" err="1">
                <a:solidFill>
                  <a:srgbClr val="767676"/>
                </a:solidFill>
              </a:rPr>
              <a:t>Ju</a:t>
            </a:r>
            <a:r>
              <a:rPr lang="en-US" sz="1400" i="1" dirty="0">
                <a:solidFill>
                  <a:srgbClr val="767676"/>
                </a:solidFill>
              </a:rPr>
              <a:t>, Design of Implicit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21652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68786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76091" y="4774168"/>
            <a:ext cx="3467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1400" i="1" dirty="0">
                <a:solidFill>
                  <a:srgbClr val="767676"/>
                </a:solidFill>
              </a:rPr>
              <a:t>Wendy </a:t>
            </a:r>
            <a:r>
              <a:rPr lang="en-US" sz="1400" i="1" dirty="0" err="1">
                <a:solidFill>
                  <a:srgbClr val="767676"/>
                </a:solidFill>
              </a:rPr>
              <a:t>Ju</a:t>
            </a:r>
            <a:r>
              <a:rPr lang="en-US" sz="1400" i="1" dirty="0">
                <a:solidFill>
                  <a:srgbClr val="767676"/>
                </a:solidFill>
              </a:rPr>
              <a:t>, Design of Implicit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2717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68786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76091" y="4774168"/>
            <a:ext cx="3467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1400" i="1" dirty="0">
                <a:solidFill>
                  <a:srgbClr val="767676"/>
                </a:solidFill>
              </a:rPr>
              <a:t>Wendy </a:t>
            </a:r>
            <a:r>
              <a:rPr lang="en-US" sz="1400" i="1" dirty="0" err="1">
                <a:solidFill>
                  <a:srgbClr val="767676"/>
                </a:solidFill>
              </a:rPr>
              <a:t>Ju</a:t>
            </a:r>
            <a:r>
              <a:rPr lang="en-US" sz="1400" i="1" dirty="0">
                <a:solidFill>
                  <a:srgbClr val="767676"/>
                </a:solidFill>
              </a:rPr>
              <a:t>, Design of Implicit Interactions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4822" y="897868"/>
            <a:ext cx="3117492" cy="679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7222" y="3217978"/>
            <a:ext cx="3117492" cy="835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85156" y="3139497"/>
            <a:ext cx="3117492" cy="835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70777" y="752214"/>
            <a:ext cx="3117492" cy="835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2814" y="962363"/>
            <a:ext cx="2214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You use a DVR to 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record a show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38964" y="962363"/>
            <a:ext cx="2636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DVR suggests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 show you might like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2814" y="3178340"/>
            <a:ext cx="2736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DVR records a pre-set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weekly show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38964" y="3178340"/>
            <a:ext cx="3391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DVR pre-records shows you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might like on its own</a:t>
            </a:r>
          </a:p>
        </p:txBody>
      </p:sp>
    </p:spTree>
    <p:extLst>
      <p:ext uri="{BB962C8B-B14F-4D97-AF65-F5344CB8AC3E}">
        <p14:creationId xmlns:p14="http://schemas.microsoft.com/office/powerpoint/2010/main" val="36365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6550" y="928089"/>
            <a:ext cx="8457826" cy="3661172"/>
          </a:xfrm>
        </p:spPr>
        <p:txBody>
          <a:bodyPr/>
          <a:lstStyle/>
          <a:p>
            <a:r>
              <a:rPr lang="en-US" sz="2400" dirty="0">
                <a:solidFill>
                  <a:srgbClr val="ED7013"/>
                </a:solidFill>
              </a:rPr>
              <a:t>Think about all the potential ways the user is </a:t>
            </a:r>
            <a:r>
              <a:rPr lang="en-US" sz="2400" i="1" dirty="0">
                <a:solidFill>
                  <a:srgbClr val="ED7013"/>
                </a:solidFill>
              </a:rPr>
              <a:t>implicitly</a:t>
            </a:r>
            <a:r>
              <a:rPr lang="en-US" sz="2400" dirty="0">
                <a:solidFill>
                  <a:srgbClr val="ED7013"/>
                </a:solidFill>
              </a:rPr>
              <a:t> interacting with your experience.</a:t>
            </a:r>
            <a:br>
              <a:rPr lang="en-US" sz="2400" dirty="0">
                <a:solidFill>
                  <a:srgbClr val="ED7013"/>
                </a:solidFill>
              </a:rPr>
            </a:br>
            <a:br>
              <a:rPr lang="en-US" sz="3200" dirty="0">
                <a:solidFill>
                  <a:srgbClr val="ED7013"/>
                </a:solidFill>
              </a:rPr>
            </a:b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Example: Light switch state: On/Off </a:t>
            </a:r>
            <a:br>
              <a:rPr lang="en-US" sz="20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User’s State:</a:t>
            </a:r>
          </a:p>
          <a:p>
            <a:pPr marL="457200" indent="-457200">
              <a:buFontTx/>
              <a:buChar char="-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Can see the light is on</a:t>
            </a:r>
          </a:p>
          <a:p>
            <a:pPr marL="457200" indent="-457200">
              <a:buFontTx/>
              <a:buChar char="-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Sees the light is on but thinks it should be off</a:t>
            </a:r>
          </a:p>
          <a:p>
            <a:pPr marL="457200" indent="-457200">
              <a:buFontTx/>
              <a:buChar char="-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Doesn’t notice the light is on but would want it off</a:t>
            </a:r>
          </a:p>
          <a:p>
            <a:pPr marL="457200" indent="-457200">
              <a:buFontTx/>
              <a:buChar char="-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Might want to turn it off if it were clear how to</a:t>
            </a:r>
          </a:p>
          <a:p>
            <a:pPr marL="457200" indent="-457200">
              <a:buFontTx/>
              <a:buChar char="-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Doesn’t know if he is responsible for the light or not</a:t>
            </a:r>
          </a:p>
          <a:p>
            <a:pPr marL="457200" indent="-457200">
              <a:buFontTx/>
              <a:buChar char="-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your UIs?</a:t>
            </a:r>
          </a:p>
        </p:txBody>
      </p:sp>
    </p:spTree>
    <p:extLst>
      <p:ext uri="{BB962C8B-B14F-4D97-AF65-F5344CB8AC3E}">
        <p14:creationId xmlns:p14="http://schemas.microsoft.com/office/powerpoint/2010/main" val="28066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Consider ALL the mental states that the user might have when they are engaging with your interface (make a list!)</a:t>
            </a:r>
          </a:p>
          <a:p>
            <a:r>
              <a:rPr lang="en-US" dirty="0"/>
              <a:t>How will the interface react? What social cues will it use?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interactions how to</a:t>
            </a:r>
          </a:p>
        </p:txBody>
      </p:sp>
    </p:spTree>
    <p:extLst>
      <p:ext uri="{BB962C8B-B14F-4D97-AF65-F5344CB8AC3E}">
        <p14:creationId xmlns:p14="http://schemas.microsoft.com/office/powerpoint/2010/main" val="32245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 don’t forget the basics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1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the practice of designing interactive digital products, environments, systems, and services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interaction design?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8604" y="4676481"/>
            <a:ext cx="2785396" cy="46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06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3754" y="2437069"/>
            <a:ext cx="8550622" cy="216501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 high percentage of effects in any large system are caused by a low percentage of variables. Also know as Pareto’s Principle. – </a:t>
            </a:r>
            <a:r>
              <a:rPr lang="en-US" sz="2800" i="1" dirty="0"/>
              <a:t>Universal Principles of Design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dirty="0"/>
              <a:t>“Users use 20% of the features 80% of the time.”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80/20 rule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132"/>
            <a:ext cx="9144000" cy="1007269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2559235" y="1954224"/>
            <a:ext cx="4342865" cy="4828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32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8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0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2000" kern="1200" dirty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rgbClr val="DE7914"/>
                </a:solidFill>
              </a:rPr>
              <a:t>Ribbon in Microsoft Office 2007</a:t>
            </a:r>
          </a:p>
        </p:txBody>
      </p:sp>
    </p:spTree>
    <p:extLst>
      <p:ext uri="{BB962C8B-B14F-4D97-AF65-F5344CB8AC3E}">
        <p14:creationId xmlns:p14="http://schemas.microsoft.com/office/powerpoint/2010/main" val="15833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78129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80/20 rule: CS247 microwave redesign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35588" y="979396"/>
            <a:ext cx="4836602" cy="3661172"/>
          </a:xfrm>
        </p:spPr>
        <p:txBody>
          <a:bodyPr/>
          <a:lstStyle/>
          <a:p>
            <a:pPr marL="0" indent="0">
              <a:spcBef>
                <a:spcPts val="1968"/>
              </a:spcBef>
              <a:buNone/>
            </a:pPr>
            <a:r>
              <a:rPr lang="en-US" dirty="0"/>
              <a:t>removed unnecessary buttons</a:t>
            </a:r>
          </a:p>
          <a:p>
            <a:pPr marL="0" indent="0">
              <a:spcBef>
                <a:spcPts val="1968"/>
              </a:spcBef>
              <a:buNone/>
            </a:pPr>
            <a:r>
              <a:rPr lang="en-US" dirty="0"/>
              <a:t>only functionality to increase time</a:t>
            </a:r>
          </a:p>
          <a:p>
            <a:pPr marL="0" indent="0">
              <a:spcBef>
                <a:spcPts val="1968"/>
              </a:spcBef>
              <a:buNone/>
            </a:pPr>
            <a:r>
              <a:rPr lang="en-US" dirty="0"/>
              <a:t>most important buttons larger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7" y="908741"/>
            <a:ext cx="2332363" cy="41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80/20 rule: cross-platform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81" y="911889"/>
            <a:ext cx="7697510" cy="41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List all the things your user may want to do</a:t>
            </a:r>
          </a:p>
          <a:p>
            <a:r>
              <a:rPr lang="en-US" dirty="0"/>
              <a:t>Select 20% of them as the key things</a:t>
            </a:r>
          </a:p>
          <a:p>
            <a:r>
              <a:rPr lang="en-US" dirty="0"/>
              <a:t>Ensure those 20% of things are easy &amp; fast</a:t>
            </a:r>
          </a:p>
          <a:p>
            <a:r>
              <a:rPr lang="en-US" dirty="0"/>
              <a:t>Question your need for the other 80%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80/20 rule how to</a:t>
            </a:r>
          </a:p>
        </p:txBody>
      </p:sp>
    </p:spTree>
    <p:extLst>
      <p:ext uri="{BB962C8B-B14F-4D97-AF65-F5344CB8AC3E}">
        <p14:creationId xmlns:p14="http://schemas.microsoft.com/office/powerpoint/2010/main" val="39558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6" y="1000482"/>
            <a:ext cx="2148594" cy="3821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224" y="974827"/>
            <a:ext cx="2135765" cy="37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44" y="1117041"/>
            <a:ext cx="6635013" cy="393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6550" y="648393"/>
            <a:ext cx="8457826" cy="408196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relationship between controls and their movements or effects. Good mapping between controls and their effects results in greater ease of use. – </a:t>
            </a:r>
            <a:r>
              <a:rPr lang="en-US" sz="2400" i="1" dirty="0"/>
              <a:t>Universal Principles of Design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50" y="1926769"/>
            <a:ext cx="3899997" cy="29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-20472"/>
            <a:ext cx="9029700" cy="857250"/>
          </a:xfrm>
        </p:spPr>
        <p:txBody>
          <a:bodyPr/>
          <a:lstStyle/>
          <a:p>
            <a:r>
              <a:rPr lang="en-US" sz="3600" dirty="0"/>
              <a:t>mapping – which knob goes to each burner?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017"/>
            <a:ext cx="9144000" cy="57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mapping – better knob &amp; burner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93" y="805921"/>
            <a:ext cx="5926830" cy="433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36550" y="3591471"/>
            <a:ext cx="8457826" cy="143389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How much overlap?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design vs. visual design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8604" y="4676481"/>
            <a:ext cx="2785396" cy="46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55641" y="1077441"/>
            <a:ext cx="2245107" cy="2245107"/>
          </a:xfrm>
          <a:prstGeom prst="ellipse">
            <a:avLst/>
          </a:prstGeom>
          <a:noFill/>
          <a:ln>
            <a:solidFill>
              <a:srgbClr val="DE79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16618" y="1088747"/>
            <a:ext cx="2245107" cy="2245107"/>
          </a:xfrm>
          <a:prstGeom prst="ellipse">
            <a:avLst/>
          </a:prstGeom>
          <a:noFill/>
          <a:ln>
            <a:solidFill>
              <a:srgbClr val="DE791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8666" y="1819868"/>
            <a:ext cx="164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67676"/>
                </a:solidFill>
              </a:rPr>
              <a:t>interaction design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5640" y="1819868"/>
            <a:ext cx="164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67676"/>
                </a:solidFill>
              </a:rPr>
              <a:t>visual design</a:t>
            </a:r>
          </a:p>
        </p:txBody>
      </p:sp>
    </p:spTree>
    <p:extLst>
      <p:ext uri="{BB962C8B-B14F-4D97-AF65-F5344CB8AC3E}">
        <p14:creationId xmlns:p14="http://schemas.microsoft.com/office/powerpoint/2010/main" val="355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84E-6 L -0.09045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8.64198E-7 L -0.10659 0.016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progressive disclosure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867" y="974825"/>
            <a:ext cx="2264056" cy="402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531" y="974825"/>
            <a:ext cx="2315373" cy="41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hierarchy and reading order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525" y="4689574"/>
            <a:ext cx="884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67676"/>
                </a:solidFill>
              </a:rPr>
              <a:t>source: http://52weeksofux.com/post/443828775/visual-hierarchy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3" y="1089919"/>
            <a:ext cx="8928566" cy="26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097"/>
            <a:ext cx="9287577" cy="4938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0055"/>
            <a:ext cx="4511115" cy="239859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356" y="915263"/>
            <a:ext cx="3714020" cy="366117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000" dirty="0"/>
              <a:t>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color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layout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spacing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style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order pillars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701075"/>
            <a:ext cx="9018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67676"/>
                </a:solidFill>
              </a:rPr>
              <a:t>source: http://</a:t>
            </a:r>
            <a:r>
              <a:rPr lang="en-US" sz="1600" dirty="0" err="1">
                <a:solidFill>
                  <a:srgbClr val="767676"/>
                </a:solidFill>
              </a:rPr>
              <a:t>thenextweb.com</a:t>
            </a:r>
            <a:r>
              <a:rPr lang="en-US" sz="1600" dirty="0">
                <a:solidFill>
                  <a:srgbClr val="767676"/>
                </a:solidFill>
              </a:rPr>
              <a:t>/</a:t>
            </a:r>
            <a:r>
              <a:rPr lang="en-US" sz="1600" dirty="0" err="1">
                <a:solidFill>
                  <a:srgbClr val="767676"/>
                </a:solidFill>
              </a:rPr>
              <a:t>dd</a:t>
            </a:r>
            <a:r>
              <a:rPr lang="en-US" sz="1600" dirty="0">
                <a:solidFill>
                  <a:srgbClr val="767676"/>
                </a:solidFill>
              </a:rPr>
              <a:t>/2015/04/30/the-5-pillars-of-visual-hierarchy-in-web-design/#</a:t>
            </a:r>
            <a:r>
              <a:rPr lang="en-US" sz="1600" dirty="0" err="1">
                <a:solidFill>
                  <a:srgbClr val="767676"/>
                </a:solidFill>
              </a:rPr>
              <a:t>gref</a:t>
            </a:r>
            <a:endParaRPr lang="en-US" sz="1600" dirty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60908" y="1069183"/>
            <a:ext cx="6167790" cy="3661172"/>
          </a:xfrm>
        </p:spPr>
        <p:txBody>
          <a:bodyPr/>
          <a:lstStyle/>
          <a:p>
            <a:r>
              <a:rPr lang="en-US" dirty="0"/>
              <a:t>category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continuum</a:t>
            </a:r>
          </a:p>
          <a:p>
            <a:r>
              <a:rPr lang="en-US" dirty="0"/>
              <a:t>alphabet</a:t>
            </a:r>
          </a:p>
          <a:p>
            <a:pPr marL="0" indent="0">
              <a:buNone/>
            </a:pPr>
            <a:br>
              <a:rPr lang="en-US" sz="2800" dirty="0">
                <a:solidFill>
                  <a:srgbClr val="DE7914"/>
                </a:solidFill>
              </a:rPr>
            </a:br>
            <a:r>
              <a:rPr lang="en-US" sz="2800" dirty="0">
                <a:solidFill>
                  <a:srgbClr val="DE7914"/>
                </a:solidFill>
              </a:rPr>
              <a:t>The fallback order is alphabetical order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5 ways to organize information (five hat racks)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2" y="808081"/>
            <a:ext cx="2524302" cy="4335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7883" y="4743390"/>
            <a:ext cx="454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67676"/>
                </a:solidFill>
              </a:rPr>
              <a:t>Source: </a:t>
            </a:r>
            <a:r>
              <a:rPr lang="en-US" sz="2000" i="1" dirty="0">
                <a:solidFill>
                  <a:srgbClr val="767676"/>
                </a:solidFill>
              </a:rPr>
              <a:t>Universal Principles of Design</a:t>
            </a:r>
          </a:p>
        </p:txBody>
      </p:sp>
    </p:spTree>
    <p:extLst>
      <p:ext uri="{BB962C8B-B14F-4D97-AF65-F5344CB8AC3E}">
        <p14:creationId xmlns:p14="http://schemas.microsoft.com/office/powerpoint/2010/main" val="22938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combining it all</a:t>
            </a:r>
          </a:p>
        </p:txBody>
      </p:sp>
    </p:spTree>
    <p:extLst>
      <p:ext uri="{BB962C8B-B14F-4D97-AF65-F5344CB8AC3E}">
        <p14:creationId xmlns:p14="http://schemas.microsoft.com/office/powerpoint/2010/main" val="4127222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Timeline of use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Implicit interactions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Basics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/>
              <a:t>80/20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/>
              <a:t>consistency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/>
              <a:t>mapping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/>
              <a:t>progressive disclosure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/>
              <a:t>order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/>
              <a:t>hierarchy</a:t>
            </a:r>
            <a:endParaRPr lang="en-US" i="1" dirty="0"/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consider</a:t>
            </a:r>
          </a:p>
        </p:txBody>
      </p:sp>
    </p:spTree>
    <p:extLst>
      <p:ext uri="{BB962C8B-B14F-4D97-AF65-F5344CB8AC3E}">
        <p14:creationId xmlns:p14="http://schemas.microsoft.com/office/powerpoint/2010/main" val="26523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133449"/>
            <a:ext cx="8456494" cy="661806"/>
          </a:xfrm>
        </p:spPr>
        <p:txBody>
          <a:bodyPr/>
          <a:lstStyle/>
          <a:p>
            <a:r>
              <a:rPr lang="en-US" sz="3200" dirty="0"/>
              <a:t>Virgin America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302149" y="3493427"/>
            <a:ext cx="2841851" cy="14191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32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8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000" kern="1200" dirty="0" smtClean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2000" kern="1200" dirty="0">
                <a:solidFill>
                  <a:srgbClr val="767676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DE791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394"/>
            <a:ext cx="9144000" cy="47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Edward </a:t>
            </a:r>
            <a:r>
              <a:rPr lang="en-US" sz="3600" dirty="0" err="1"/>
              <a:t>Tufte</a:t>
            </a:r>
            <a:r>
              <a:rPr lang="en-US" sz="3600" dirty="0"/>
              <a:t> on visualizing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9312"/>
            <a:ext cx="9144000" cy="302418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08576" y="897868"/>
            <a:ext cx="3476708" cy="1680295"/>
          </a:xfrm>
          <a:prstGeom prst="wedgeEllipseCallout">
            <a:avLst>
              <a:gd name="adj1" fmla="val -21567"/>
              <a:gd name="adj2" fmla="val 59871"/>
            </a:avLst>
          </a:prstGeom>
          <a:solidFill>
            <a:srgbClr val="DE79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should I design a bar chart?</a:t>
            </a:r>
          </a:p>
        </p:txBody>
      </p:sp>
    </p:spTree>
    <p:extLst>
      <p:ext uri="{BB962C8B-B14F-4D97-AF65-F5344CB8AC3E}">
        <p14:creationId xmlns:p14="http://schemas.microsoft.com/office/powerpoint/2010/main" val="31232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795" y="4735735"/>
            <a:ext cx="8457826" cy="29232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i="1" dirty="0"/>
              <a:t>The Visual Display of Quantitative Information </a:t>
            </a:r>
            <a:r>
              <a:rPr lang="en-US" sz="1800" dirty="0"/>
              <a:t>by Edward R. </a:t>
            </a:r>
            <a:r>
              <a:rPr lang="en-US" sz="1800" dirty="0" err="1"/>
              <a:t>Tufte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Edward </a:t>
            </a:r>
            <a:r>
              <a:rPr lang="en-US" sz="3600" dirty="0" err="1"/>
              <a:t>Tufte</a:t>
            </a:r>
            <a:r>
              <a:rPr lang="en-US" sz="3600" dirty="0"/>
              <a:t> on visualizing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84" y="874011"/>
            <a:ext cx="2054511" cy="1467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908" y="876406"/>
            <a:ext cx="2015747" cy="1491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184" y="2384239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E7914"/>
                </a:solidFill>
              </a:rPr>
              <a:t>typical bar chart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9908" y="2384239"/>
            <a:ext cx="1085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E7914"/>
                </a:solidFill>
              </a:rPr>
              <a:t>erase box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591" y="1034048"/>
            <a:ext cx="1987320" cy="1333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2591" y="2384239"/>
            <a:ext cx="3012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E7914"/>
                </a:solidFill>
              </a:rPr>
              <a:t>erase vertical axis, except ticks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396" y="4196963"/>
            <a:ext cx="2420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E7914"/>
                </a:solidFill>
              </a:rPr>
              <a:t>add white grid to replace</a:t>
            </a:r>
          </a:p>
          <a:p>
            <a:r>
              <a:rPr lang="en-US" sz="1600" dirty="0">
                <a:solidFill>
                  <a:srgbClr val="DE7914"/>
                </a:solidFill>
              </a:rPr>
              <a:t>tick marks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01" y="2863406"/>
            <a:ext cx="2163052" cy="13412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908" y="2842732"/>
            <a:ext cx="1958892" cy="1361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591" y="2853069"/>
            <a:ext cx="1979567" cy="1351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7079" y="4196963"/>
            <a:ext cx="22605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E7914"/>
                </a:solidFill>
              </a:rPr>
              <a:t>erase baseline, bottom</a:t>
            </a:r>
          </a:p>
          <a:p>
            <a:r>
              <a:rPr lang="en-US" sz="1600" dirty="0">
                <a:solidFill>
                  <a:srgbClr val="DE7914"/>
                </a:solidFill>
              </a:rPr>
              <a:t>of bars define endpoint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92591" y="4196963"/>
            <a:ext cx="296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E7914"/>
                </a:solidFill>
              </a:rPr>
              <a:t>still, a thin baseline looks good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71103" y="1603331"/>
            <a:ext cx="359218" cy="0"/>
          </a:xfrm>
          <a:prstGeom prst="straightConnector1">
            <a:avLst/>
          </a:prstGeom>
          <a:ln w="444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99536" y="1614637"/>
            <a:ext cx="359218" cy="0"/>
          </a:xfrm>
          <a:prstGeom prst="straightConnector1">
            <a:avLst/>
          </a:prstGeom>
          <a:ln w="444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12362" y="3678213"/>
            <a:ext cx="359218" cy="0"/>
          </a:xfrm>
          <a:prstGeom prst="straightConnector1">
            <a:avLst/>
          </a:prstGeom>
          <a:ln w="444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57808" y="3678213"/>
            <a:ext cx="359218" cy="0"/>
          </a:xfrm>
          <a:prstGeom prst="straightConnector1">
            <a:avLst/>
          </a:prstGeom>
          <a:ln w="444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436473" y="3678213"/>
            <a:ext cx="359218" cy="0"/>
          </a:xfrm>
          <a:prstGeom prst="straightConnector1">
            <a:avLst/>
          </a:prstGeom>
          <a:ln w="444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5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it fit in the process?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8604" y="4676481"/>
            <a:ext cx="2785396" cy="46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grpSp>
        <p:nvGrpSpPr>
          <p:cNvPr id="6" name="Group 869"/>
          <p:cNvGrpSpPr/>
          <p:nvPr/>
        </p:nvGrpSpPr>
        <p:grpSpPr>
          <a:xfrm>
            <a:off x="628630" y="1160053"/>
            <a:ext cx="7839244" cy="3644750"/>
            <a:chOff x="642940" y="500610"/>
            <a:chExt cx="13551384" cy="6300532"/>
          </a:xfrm>
        </p:grpSpPr>
        <p:grpSp>
          <p:nvGrpSpPr>
            <p:cNvPr id="7" name="Group 856"/>
            <p:cNvGrpSpPr/>
            <p:nvPr/>
          </p:nvGrpSpPr>
          <p:grpSpPr>
            <a:xfrm>
              <a:off x="642940" y="500610"/>
              <a:ext cx="2899736" cy="3348747"/>
              <a:chOff x="642940" y="500610"/>
              <a:chExt cx="2899735" cy="3348745"/>
            </a:xfrm>
          </p:grpSpPr>
          <p:sp>
            <p:nvSpPr>
              <p:cNvPr id="21" name="Shape 854"/>
              <p:cNvSpPr/>
              <p:nvPr/>
            </p:nvSpPr>
            <p:spPr>
              <a:xfrm rot="1800000">
                <a:off x="642940" y="500610"/>
                <a:ext cx="2899735" cy="334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5385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2" name="Shape 855"/>
              <p:cNvSpPr/>
              <p:nvPr/>
            </p:nvSpPr>
            <p:spPr>
              <a:xfrm>
                <a:off x="779011" y="1869256"/>
                <a:ext cx="2630763" cy="638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3600" b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lvl="0" algn="ctr">
                  <a:defRPr sz="1800" b="0">
                    <a:solidFill>
                      <a:srgbClr val="000000"/>
                    </a:solidFill>
                  </a:defRPr>
                </a:pPr>
                <a:r>
                  <a:rPr sz="2400" dirty="0">
                    <a:latin typeface="Helvetica Light"/>
                    <a:cs typeface="Helvetica Light"/>
                  </a:rPr>
                  <a:t>Empathize</a:t>
                </a:r>
              </a:p>
            </p:txBody>
          </p:sp>
        </p:grpSp>
        <p:grpSp>
          <p:nvGrpSpPr>
            <p:cNvPr id="8" name="Group 859"/>
            <p:cNvGrpSpPr/>
            <p:nvPr/>
          </p:nvGrpSpPr>
          <p:grpSpPr>
            <a:xfrm>
              <a:off x="3305455" y="1966181"/>
              <a:ext cx="2899736" cy="3348747"/>
              <a:chOff x="642940" y="500610"/>
              <a:chExt cx="2899735" cy="3348745"/>
            </a:xfrm>
          </p:grpSpPr>
          <p:sp>
            <p:nvSpPr>
              <p:cNvPr id="19" name="Shape 857"/>
              <p:cNvSpPr/>
              <p:nvPr/>
            </p:nvSpPr>
            <p:spPr>
              <a:xfrm rot="1800000">
                <a:off x="642940" y="500610"/>
                <a:ext cx="2899735" cy="334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2C9D4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0" name="Shape 858"/>
              <p:cNvSpPr/>
              <p:nvPr/>
            </p:nvSpPr>
            <p:spPr>
              <a:xfrm>
                <a:off x="1217209" y="1862903"/>
                <a:ext cx="1762309" cy="638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3600" b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lvl="0" algn="ctr">
                  <a:defRPr sz="1800" b="0">
                    <a:solidFill>
                      <a:srgbClr val="000000"/>
                    </a:solidFill>
                  </a:defRPr>
                </a:pPr>
                <a:r>
                  <a:rPr sz="2400">
                    <a:latin typeface="Helvetica Light"/>
                    <a:cs typeface="Helvetica Light"/>
                  </a:rPr>
                  <a:t>Define</a:t>
                </a:r>
              </a:p>
            </p:txBody>
          </p:sp>
        </p:grpSp>
        <p:grpSp>
          <p:nvGrpSpPr>
            <p:cNvPr id="9" name="Group 862"/>
            <p:cNvGrpSpPr/>
            <p:nvPr/>
          </p:nvGrpSpPr>
          <p:grpSpPr>
            <a:xfrm>
              <a:off x="8652713" y="1966181"/>
              <a:ext cx="2899736" cy="3348747"/>
              <a:chOff x="642940" y="500610"/>
              <a:chExt cx="2899735" cy="3348745"/>
            </a:xfrm>
          </p:grpSpPr>
          <p:sp>
            <p:nvSpPr>
              <p:cNvPr id="17" name="Shape 860"/>
              <p:cNvSpPr/>
              <p:nvPr/>
            </p:nvSpPr>
            <p:spPr>
              <a:xfrm rot="1800000">
                <a:off x="642940" y="500610"/>
                <a:ext cx="2899735" cy="334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4B21"/>
              </a:solidFill>
              <a:ln w="1143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3600"/>
              </a:p>
            </p:txBody>
          </p:sp>
          <p:sp>
            <p:nvSpPr>
              <p:cNvPr id="18" name="Shape 861"/>
              <p:cNvSpPr/>
              <p:nvPr/>
            </p:nvSpPr>
            <p:spPr>
              <a:xfrm>
                <a:off x="667876" y="1862905"/>
                <a:ext cx="2860975" cy="638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3600" b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lvl="0" algn="ctr">
                  <a:defRPr sz="1800" b="0">
                    <a:solidFill>
                      <a:srgbClr val="000000"/>
                    </a:solidFill>
                  </a:defRPr>
                </a:pPr>
                <a:r>
                  <a:rPr sz="2400" dirty="0">
                    <a:latin typeface="Helvetica Light"/>
                    <a:cs typeface="Helvetica Light"/>
                  </a:rPr>
                  <a:t>Prototype</a:t>
                </a:r>
              </a:p>
            </p:txBody>
          </p:sp>
        </p:grpSp>
        <p:grpSp>
          <p:nvGrpSpPr>
            <p:cNvPr id="10" name="Group 865"/>
            <p:cNvGrpSpPr/>
            <p:nvPr/>
          </p:nvGrpSpPr>
          <p:grpSpPr>
            <a:xfrm>
              <a:off x="11294588" y="3452395"/>
              <a:ext cx="2899736" cy="3348747"/>
              <a:chOff x="642940" y="500610"/>
              <a:chExt cx="2899735" cy="3348745"/>
            </a:xfrm>
          </p:grpSpPr>
          <p:sp>
            <p:nvSpPr>
              <p:cNvPr id="14" name="Shape 863"/>
              <p:cNvSpPr/>
              <p:nvPr/>
            </p:nvSpPr>
            <p:spPr>
              <a:xfrm rot="1800000">
                <a:off x="642940" y="500610"/>
                <a:ext cx="2899735" cy="334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8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6" name="Shape 864"/>
              <p:cNvSpPr/>
              <p:nvPr/>
            </p:nvSpPr>
            <p:spPr>
              <a:xfrm>
                <a:off x="1466473" y="1862902"/>
                <a:ext cx="1244729" cy="638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3600" b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lvl="0" algn="ctr">
                  <a:defRPr sz="1800" b="0">
                    <a:solidFill>
                      <a:srgbClr val="000000"/>
                    </a:solidFill>
                  </a:defRPr>
                </a:pPr>
                <a:r>
                  <a:rPr sz="2400" dirty="0">
                    <a:latin typeface="Helvetica Light"/>
                    <a:cs typeface="Helvetica Light"/>
                  </a:rPr>
                  <a:t>Test</a:t>
                </a:r>
              </a:p>
            </p:txBody>
          </p:sp>
        </p:grpSp>
        <p:grpSp>
          <p:nvGrpSpPr>
            <p:cNvPr id="11" name="Group 868"/>
            <p:cNvGrpSpPr/>
            <p:nvPr/>
          </p:nvGrpSpPr>
          <p:grpSpPr>
            <a:xfrm>
              <a:off x="5972733" y="505373"/>
              <a:ext cx="2899736" cy="3348747"/>
              <a:chOff x="642940" y="500610"/>
              <a:chExt cx="2899735" cy="3348745"/>
            </a:xfrm>
          </p:grpSpPr>
          <p:sp>
            <p:nvSpPr>
              <p:cNvPr id="12" name="Shape 866"/>
              <p:cNvSpPr/>
              <p:nvPr/>
            </p:nvSpPr>
            <p:spPr>
              <a:xfrm rot="1800000">
                <a:off x="642940" y="500610"/>
                <a:ext cx="2899735" cy="3348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8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13" name="Shape 867"/>
              <p:cNvSpPr/>
              <p:nvPr/>
            </p:nvSpPr>
            <p:spPr>
              <a:xfrm>
                <a:off x="1244199" y="1862905"/>
                <a:ext cx="1686101" cy="6384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defRPr sz="3600" b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  <a:sym typeface="Lucida Grande"/>
                  </a:defRPr>
                </a:lvl1pPr>
              </a:lstStyle>
              <a:p>
                <a:pPr lvl="0" algn="ctr">
                  <a:defRPr sz="1800" b="0">
                    <a:solidFill>
                      <a:srgbClr val="000000"/>
                    </a:solidFill>
                  </a:defRPr>
                </a:pPr>
                <a:r>
                  <a:rPr sz="2400">
                    <a:latin typeface="Helvetica Light"/>
                    <a:cs typeface="Helvetica Light"/>
                  </a:rPr>
                  <a:t>Ideate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93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6549" y="1069183"/>
            <a:ext cx="8654137" cy="3661172"/>
          </a:xfrm>
        </p:spPr>
        <p:txBody>
          <a:bodyPr/>
          <a:lstStyle/>
          <a:p>
            <a:r>
              <a:rPr lang="en-US" i="1" dirty="0"/>
              <a:t>Universal Principles of Design </a:t>
            </a:r>
            <a:r>
              <a:rPr lang="en-US" dirty="0"/>
              <a:t>by </a:t>
            </a:r>
            <a:r>
              <a:rPr lang="en-US" dirty="0" err="1"/>
              <a:t>Lidwell</a:t>
            </a:r>
            <a:r>
              <a:rPr lang="en-US" dirty="0"/>
              <a:t>, Holden, and Butler</a:t>
            </a:r>
          </a:p>
          <a:p>
            <a:r>
              <a:rPr lang="en-US" i="1" dirty="0"/>
              <a:t>Designing for Interaction </a:t>
            </a:r>
            <a:r>
              <a:rPr lang="en-US" dirty="0"/>
              <a:t>by Dan </a:t>
            </a:r>
            <a:r>
              <a:rPr lang="en-US" dirty="0" err="1"/>
              <a:t>Saffer</a:t>
            </a:r>
            <a:endParaRPr lang="en-US" dirty="0"/>
          </a:p>
          <a:p>
            <a:r>
              <a:rPr lang="en-US" i="1" dirty="0"/>
              <a:t>The Non-Designer’s Design Book </a:t>
            </a:r>
            <a:r>
              <a:rPr lang="en-US" dirty="0"/>
              <a:t>by Robin Williams</a:t>
            </a:r>
          </a:p>
          <a:p>
            <a:r>
              <a:rPr lang="en-US" i="1" dirty="0"/>
              <a:t>Don’t Make Me Think </a:t>
            </a:r>
            <a:r>
              <a:rPr lang="en-US" dirty="0"/>
              <a:t>by Steve Krug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reference books</a:t>
            </a:r>
          </a:p>
        </p:txBody>
      </p:sp>
    </p:spTree>
    <p:extLst>
      <p:ext uri="{BB962C8B-B14F-4D97-AF65-F5344CB8AC3E}">
        <p14:creationId xmlns:p14="http://schemas.microsoft.com/office/powerpoint/2010/main" val="11005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inspiration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www.pinterest.com</a:t>
            </a:r>
            <a:r>
              <a:rPr lang="en-US" dirty="0"/>
              <a:t>/</a:t>
            </a:r>
            <a:r>
              <a:rPr lang="en-US" dirty="0" err="1"/>
              <a:t>timoa</a:t>
            </a:r>
            <a:endParaRPr lang="en-US" dirty="0"/>
          </a:p>
          <a:p>
            <a:pPr lvl="1"/>
            <a:r>
              <a:rPr lang="en-US" dirty="0"/>
              <a:t>http://</a:t>
            </a:r>
            <a:r>
              <a:rPr lang="en-US" dirty="0" err="1"/>
              <a:t>pttrns.com</a:t>
            </a:r>
            <a:r>
              <a:rPr lang="en-US" dirty="0"/>
              <a:t>/</a:t>
            </a:r>
          </a:p>
          <a:p>
            <a:r>
              <a:rPr lang="en-US" dirty="0"/>
              <a:t>icon resources</a:t>
            </a:r>
          </a:p>
          <a:p>
            <a:pPr lvl="1"/>
            <a:r>
              <a:rPr lang="en-US" dirty="0"/>
              <a:t>Noun Project</a:t>
            </a:r>
          </a:p>
          <a:p>
            <a:pPr lvl="1"/>
            <a:r>
              <a:rPr lang="en-US" dirty="0" err="1"/>
              <a:t>FontAwesome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 and resources</a:t>
            </a:r>
          </a:p>
        </p:txBody>
      </p:sp>
    </p:spTree>
    <p:extLst>
      <p:ext uri="{BB962C8B-B14F-4D97-AF65-F5344CB8AC3E}">
        <p14:creationId xmlns:p14="http://schemas.microsoft.com/office/powerpoint/2010/main" val="11164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3982"/>
            <a:ext cx="7772400" cy="1101725"/>
          </a:xfrm>
        </p:spPr>
        <p:txBody>
          <a:bodyPr/>
          <a:lstStyle/>
          <a:p>
            <a:r>
              <a:rPr lang="en-US" dirty="0"/>
              <a:t>what to think about when you are designing</a:t>
            </a:r>
          </a:p>
        </p:txBody>
      </p:sp>
    </p:spTree>
    <p:extLst>
      <p:ext uri="{BB962C8B-B14F-4D97-AF65-F5344CB8AC3E}">
        <p14:creationId xmlns:p14="http://schemas.microsoft.com/office/powerpoint/2010/main" val="242707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timeline of use</a:t>
            </a:r>
          </a:p>
        </p:txBody>
      </p:sp>
    </p:spTree>
    <p:extLst>
      <p:ext uri="{BB962C8B-B14F-4D97-AF65-F5344CB8AC3E}">
        <p14:creationId xmlns:p14="http://schemas.microsoft.com/office/powerpoint/2010/main" val="246262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00338" y="2013789"/>
            <a:ext cx="780014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84875" y="1782907"/>
            <a:ext cx="487509" cy="4875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2085" y="2398391"/>
            <a:ext cx="15068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67676"/>
                </a:solidFill>
              </a:rPr>
              <a:t>First use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Sign up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Explore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Taste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Excitement</a:t>
            </a:r>
          </a:p>
        </p:txBody>
      </p:sp>
      <p:sp>
        <p:nvSpPr>
          <p:cNvPr id="8" name="Oval 7"/>
          <p:cNvSpPr/>
          <p:nvPr/>
        </p:nvSpPr>
        <p:spPr>
          <a:xfrm>
            <a:off x="1897168" y="1730080"/>
            <a:ext cx="487509" cy="4875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1157" y="2398391"/>
            <a:ext cx="25908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67676"/>
                </a:solidFill>
              </a:rPr>
              <a:t>2</a:t>
            </a:r>
            <a:r>
              <a:rPr lang="en-US" sz="1400" baseline="30000" dirty="0">
                <a:solidFill>
                  <a:srgbClr val="767676"/>
                </a:solidFill>
              </a:rPr>
              <a:t>nd</a:t>
            </a:r>
            <a:r>
              <a:rPr lang="en-US" sz="1400" dirty="0">
                <a:solidFill>
                  <a:srgbClr val="767676"/>
                </a:solidFill>
              </a:rPr>
              <a:t> use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Repeat something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Try new area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Accomplish specific goal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Confirm assumptions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Getting comfortable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52937" y="2398391"/>
            <a:ext cx="3222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67676"/>
                </a:solidFill>
              </a:rPr>
              <a:t>5</a:t>
            </a:r>
            <a:r>
              <a:rPr lang="en-US" sz="1400" baseline="30000" dirty="0">
                <a:solidFill>
                  <a:srgbClr val="767676"/>
                </a:solidFill>
              </a:rPr>
              <a:t>th</a:t>
            </a:r>
            <a:r>
              <a:rPr lang="en-US" sz="1400" dirty="0">
                <a:solidFill>
                  <a:srgbClr val="767676"/>
                </a:solidFill>
              </a:rPr>
              <a:t> use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Habits/Ruts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Ignore updates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Effect of lack of novelty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Time period between use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67676"/>
                </a:solidFill>
              </a:rPr>
              <a:t>Requirement for user engagement</a:t>
            </a:r>
          </a:p>
        </p:txBody>
      </p:sp>
      <p:sp>
        <p:nvSpPr>
          <p:cNvPr id="13" name="Oval 12"/>
          <p:cNvSpPr/>
          <p:nvPr/>
        </p:nvSpPr>
        <p:spPr>
          <a:xfrm>
            <a:off x="5680227" y="1741386"/>
            <a:ext cx="487509" cy="4875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will use your UI over time</a:t>
            </a:r>
          </a:p>
        </p:txBody>
      </p:sp>
    </p:spTree>
    <p:extLst>
      <p:ext uri="{BB962C8B-B14F-4D97-AF65-F5344CB8AC3E}">
        <p14:creationId xmlns:p14="http://schemas.microsoft.com/office/powerpoint/2010/main" val="13429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Think about not just first use but 2</a:t>
            </a:r>
            <a:r>
              <a:rPr lang="en-US" baseline="30000" dirty="0"/>
              <a:t>nd</a:t>
            </a:r>
            <a:r>
              <a:rPr lang="en-US" dirty="0"/>
              <a:t> use, and 10</a:t>
            </a:r>
            <a:r>
              <a:rPr lang="en-US" baseline="30000" dirty="0"/>
              <a:t>th</a:t>
            </a:r>
            <a:r>
              <a:rPr lang="en-US" dirty="0"/>
              <a:t> use</a:t>
            </a:r>
            <a:r>
              <a:rPr lang="mr-IN" dirty="0"/>
              <a:t>…</a:t>
            </a:r>
            <a:r>
              <a:rPr lang="en-US" dirty="0"/>
              <a:t>how do things change? </a:t>
            </a:r>
          </a:p>
          <a:p>
            <a:r>
              <a:rPr lang="en-US" dirty="0"/>
              <a:t>What stays fresh? What becomes tedious?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how to</a:t>
            </a:r>
          </a:p>
        </p:txBody>
      </p:sp>
    </p:spTree>
    <p:extLst>
      <p:ext uri="{BB962C8B-B14F-4D97-AF65-F5344CB8AC3E}">
        <p14:creationId xmlns:p14="http://schemas.microsoft.com/office/powerpoint/2010/main" val="1001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implicit interactions</a:t>
            </a:r>
          </a:p>
        </p:txBody>
      </p:sp>
    </p:spTree>
    <p:extLst>
      <p:ext uri="{BB962C8B-B14F-4D97-AF65-F5344CB8AC3E}">
        <p14:creationId xmlns:p14="http://schemas.microsoft.com/office/powerpoint/2010/main" val="461500376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page">
  <a:themeElements>
    <a:clrScheme name="SBD new biz theme">
      <a:dk1>
        <a:srgbClr val="674D34"/>
      </a:dk1>
      <a:lt1>
        <a:srgbClr val="FFFFFF"/>
      </a:lt1>
      <a:dk2>
        <a:srgbClr val="DE7914"/>
      </a:dk2>
      <a:lt2>
        <a:srgbClr val="EDEDED"/>
      </a:lt2>
      <a:accent1>
        <a:srgbClr val="B2B2B2"/>
      </a:accent1>
      <a:accent2>
        <a:srgbClr val="000000"/>
      </a:accent2>
      <a:accent3>
        <a:srgbClr val="9BBB59"/>
      </a:accent3>
      <a:accent4>
        <a:srgbClr val="4F81BD"/>
      </a:accent4>
      <a:accent5>
        <a:srgbClr val="FFC000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genda - Opt1">
  <a:themeElements>
    <a:clrScheme name="SBD new biz theme">
      <a:dk1>
        <a:srgbClr val="674D34"/>
      </a:dk1>
      <a:lt1>
        <a:srgbClr val="FFFFFF"/>
      </a:lt1>
      <a:dk2>
        <a:srgbClr val="DE7914"/>
      </a:dk2>
      <a:lt2>
        <a:srgbClr val="EDEDED"/>
      </a:lt2>
      <a:accent1>
        <a:srgbClr val="B2B2B2"/>
      </a:accent1>
      <a:accent2>
        <a:srgbClr val="000000"/>
      </a:accent2>
      <a:accent3>
        <a:srgbClr val="9BBB59"/>
      </a:accent3>
      <a:accent4>
        <a:srgbClr val="4F81BD"/>
      </a:accent4>
      <a:accent5>
        <a:srgbClr val="FFC000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Content pages">
  <a:themeElements>
    <a:clrScheme name="SBD new biz theme">
      <a:dk1>
        <a:srgbClr val="674D34"/>
      </a:dk1>
      <a:lt1>
        <a:srgbClr val="FFFFFF"/>
      </a:lt1>
      <a:dk2>
        <a:srgbClr val="DE7914"/>
      </a:dk2>
      <a:lt2>
        <a:srgbClr val="EDEDED"/>
      </a:lt2>
      <a:accent1>
        <a:srgbClr val="B2B2B2"/>
      </a:accent1>
      <a:accent2>
        <a:srgbClr val="000000"/>
      </a:accent2>
      <a:accent3>
        <a:srgbClr val="9BBB59"/>
      </a:accent3>
      <a:accent4>
        <a:srgbClr val="4F81BD"/>
      </a:accent4>
      <a:accent5>
        <a:srgbClr val="FFC000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674D34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Content pages">
  <a:themeElements>
    <a:clrScheme name="SBD new biz theme">
      <a:dk1>
        <a:srgbClr val="674D34"/>
      </a:dk1>
      <a:lt1>
        <a:srgbClr val="FFFFFF"/>
      </a:lt1>
      <a:dk2>
        <a:srgbClr val="DE7914"/>
      </a:dk2>
      <a:lt2>
        <a:srgbClr val="EDEDED"/>
      </a:lt2>
      <a:accent1>
        <a:srgbClr val="B2B2B2"/>
      </a:accent1>
      <a:accent2>
        <a:srgbClr val="000000"/>
      </a:accent2>
      <a:accent3>
        <a:srgbClr val="9BBB59"/>
      </a:accent3>
      <a:accent4>
        <a:srgbClr val="4F81BD"/>
      </a:accent4>
      <a:accent5>
        <a:srgbClr val="FFC000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674D34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124908</TotalTime>
  <Words>862</Words>
  <Application>Microsoft Macintosh PowerPoint</Application>
  <PresentationFormat>On-screen Show (16:9)</PresentationFormat>
  <Paragraphs>171</Paragraphs>
  <Slides>41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Helvetica Light</vt:lpstr>
      <vt:lpstr>Helvetica Neue Light</vt:lpstr>
      <vt:lpstr>HelveticaNeue LT 55 Roman</vt:lpstr>
      <vt:lpstr>1_Cover page</vt:lpstr>
      <vt:lpstr>2_Agenda - Opt1</vt:lpstr>
      <vt:lpstr>2_Content pages</vt:lpstr>
      <vt:lpstr>3_Content pages</vt:lpstr>
      <vt:lpstr>Custom Design</vt:lpstr>
      <vt:lpstr>1_Custom Design</vt:lpstr>
      <vt:lpstr>Advanced Interaction Design</vt:lpstr>
      <vt:lpstr>what is interaction design?</vt:lpstr>
      <vt:lpstr>interaction design vs. visual design</vt:lpstr>
      <vt:lpstr>where does it fit in the process?</vt:lpstr>
      <vt:lpstr>what to think about when you are designing</vt:lpstr>
      <vt:lpstr>timeline of use</vt:lpstr>
      <vt:lpstr>People will use your UI over time</vt:lpstr>
      <vt:lpstr>timeline how to</vt:lpstr>
      <vt:lpstr>implicit interactions</vt:lpstr>
      <vt:lpstr>PowerPoint Presentation</vt:lpstr>
      <vt:lpstr>“Sensing and computation need to be augmented with an understanding of the unstated expectations people have from our interactive counterparts.” - Wendy Ju  The Design of Implicit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mean for your UIs?</vt:lpstr>
      <vt:lpstr>implicit interactions how to</vt:lpstr>
      <vt:lpstr>and don’t forget the basics…</vt:lpstr>
      <vt:lpstr>80/20 rule</vt:lpstr>
      <vt:lpstr>PowerPoint Presentation</vt:lpstr>
      <vt:lpstr>80/20 rule: CS247 microwave redesign</vt:lpstr>
      <vt:lpstr>80/20 rule: cross-platform design</vt:lpstr>
      <vt:lpstr>80/20 rule how to</vt:lpstr>
      <vt:lpstr>affordances</vt:lpstr>
      <vt:lpstr>consistency</vt:lpstr>
      <vt:lpstr>mapping</vt:lpstr>
      <vt:lpstr>mapping – which knob goes to each burner?</vt:lpstr>
      <vt:lpstr>mapping – better knob &amp; burner mapping</vt:lpstr>
      <vt:lpstr>progressive disclosure </vt:lpstr>
      <vt:lpstr>visual hierarchy and reading order</vt:lpstr>
      <vt:lpstr>PowerPoint Presentation</vt:lpstr>
      <vt:lpstr>reading order pillars</vt:lpstr>
      <vt:lpstr>5 ways to organize information (five hat racks)</vt:lpstr>
      <vt:lpstr>combining it all</vt:lpstr>
      <vt:lpstr>What to consider</vt:lpstr>
      <vt:lpstr>Virgin America</vt:lpstr>
      <vt:lpstr>Edward Tufte on visualizing information</vt:lpstr>
      <vt:lpstr>Edward Tufte on visualizing information</vt:lpstr>
      <vt:lpstr>other reference books</vt:lpstr>
      <vt:lpstr>inspiration and resources</vt:lpstr>
    </vt:vector>
  </TitlesOfParts>
  <Company>Sliced Bread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Cherian</dc:creator>
  <cp:lastModifiedBy>James A Landay</cp:lastModifiedBy>
  <cp:revision>2736</cp:revision>
  <cp:lastPrinted>2019-05-22T19:04:13Z</cp:lastPrinted>
  <dcterms:created xsi:type="dcterms:W3CDTF">2006-09-12T02:22:34Z</dcterms:created>
  <dcterms:modified xsi:type="dcterms:W3CDTF">2019-05-22T19:04:52Z</dcterms:modified>
</cp:coreProperties>
</file>