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9" r:id="rId1"/>
  </p:sldMasterIdLst>
  <p:notesMasterIdLst>
    <p:notesMasterId r:id="rId36"/>
  </p:notesMasterIdLst>
  <p:handoutMasterIdLst>
    <p:handoutMasterId r:id="rId37"/>
  </p:handoutMasterIdLst>
  <p:sldIdLst>
    <p:sldId id="715" r:id="rId2"/>
    <p:sldId id="578" r:id="rId3"/>
    <p:sldId id="777" r:id="rId4"/>
    <p:sldId id="778" r:id="rId5"/>
    <p:sldId id="779" r:id="rId6"/>
    <p:sldId id="780" r:id="rId7"/>
    <p:sldId id="781" r:id="rId8"/>
    <p:sldId id="782" r:id="rId9"/>
    <p:sldId id="783" r:id="rId10"/>
    <p:sldId id="784" r:id="rId11"/>
    <p:sldId id="702" r:id="rId12"/>
    <p:sldId id="776" r:id="rId13"/>
    <p:sldId id="657" r:id="rId14"/>
    <p:sldId id="465" r:id="rId15"/>
    <p:sldId id="472" r:id="rId16"/>
    <p:sldId id="470" r:id="rId17"/>
    <p:sldId id="478" r:id="rId18"/>
    <p:sldId id="576" r:id="rId19"/>
    <p:sldId id="633" r:id="rId20"/>
    <p:sldId id="639" r:id="rId21"/>
    <p:sldId id="640" r:id="rId22"/>
    <p:sldId id="641" r:id="rId23"/>
    <p:sldId id="642" r:id="rId24"/>
    <p:sldId id="682" r:id="rId25"/>
    <p:sldId id="473" r:id="rId26"/>
    <p:sldId id="474" r:id="rId27"/>
    <p:sldId id="475" r:id="rId28"/>
    <p:sldId id="542" r:id="rId29"/>
    <p:sldId id="716" r:id="rId30"/>
    <p:sldId id="693" r:id="rId31"/>
    <p:sldId id="477" r:id="rId32"/>
    <p:sldId id="713" r:id="rId33"/>
    <p:sldId id="714" r:id="rId34"/>
    <p:sldId id="520" r:id="rId35"/>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196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42" userDrawn="1">
          <p15:clr>
            <a:srgbClr val="A4A3A4"/>
          </p15:clr>
        </p15:guide>
        <p15:guide id="2" pos="302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2" clrIdx="0"/>
  <p:cmAuthor id="1" name="James Landay" initials="A" lastIdx="0" clrIdx="1"/>
  <p:cmAuthor id="2" name="James Landay"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D92D4"/>
    <a:srgbClr val="FFFFFF"/>
    <a:srgbClr val="0D0D0D"/>
    <a:srgbClr val="C5C5C5"/>
    <a:srgbClr val="000000"/>
    <a:srgbClr val="FBFBFB"/>
    <a:srgbClr val="F5F5F5"/>
    <a:srgbClr val="E7E7E7"/>
    <a:srgbClr val="C4C4C4"/>
    <a:srgbClr val="73A4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06" autoAdjust="0"/>
    <p:restoredTop sz="88166" autoAdjust="0"/>
  </p:normalViewPr>
  <p:slideViewPr>
    <p:cSldViewPr snapToGrid="0">
      <p:cViewPr varScale="1">
        <p:scale>
          <a:sx n="98" d="100"/>
          <a:sy n="98" d="100"/>
        </p:scale>
        <p:origin x="720" y="192"/>
      </p:cViewPr>
      <p:guideLst>
        <p:guide orient="horz" pos="196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4" d="100"/>
        <a:sy n="134" d="100"/>
      </p:scale>
      <p:origin x="0" y="-5568"/>
    </p:cViewPr>
  </p:sorterViewPr>
  <p:notesViewPr>
    <p:cSldViewPr snapToGrid="0">
      <p:cViewPr>
        <p:scale>
          <a:sx n="160" d="100"/>
          <a:sy n="160" d="100"/>
        </p:scale>
        <p:origin x="2080" y="144"/>
      </p:cViewPr>
      <p:guideLst>
        <p:guide orient="horz" pos="2242"/>
        <p:guide pos="302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4144635" y="9122102"/>
            <a:ext cx="2583935" cy="479098"/>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733" eaLnBrk="0" hangingPunct="0">
              <a:defRPr sz="1000" i="1"/>
            </a:lvl1pPr>
          </a:lstStyle>
          <a:p>
            <a:fld id="{458BF5A3-2350-4A06-91F7-52EF13FDD7C3}" type="slidenum">
              <a:rPr lang="en-US"/>
              <a:pPr/>
              <a:t>‹#›</a:t>
            </a:fld>
            <a:endParaRPr lang="en-US"/>
          </a:p>
        </p:txBody>
      </p:sp>
      <p:sp>
        <p:nvSpPr>
          <p:cNvPr id="4104" name="Rectangle 8"/>
          <p:cNvSpPr>
            <a:spLocks noGrp="1" noChangeArrowheads="1"/>
          </p:cNvSpPr>
          <p:nvPr>
            <p:ph type="hdr" sz="quarter"/>
          </p:nvPr>
        </p:nvSpPr>
        <p:spPr bwMode="auto">
          <a:xfrm>
            <a:off x="613890" y="203341"/>
            <a:ext cx="5032293" cy="663426"/>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992" eaLnBrk="0" hangingPunct="0">
              <a:defRPr sz="1000" i="1"/>
            </a:lvl1pPr>
          </a:lstStyle>
          <a:p>
            <a:r>
              <a:rPr lang="en-US" dirty="0"/>
              <a:t>CS377E: Designing for Global Grand Challenges – Human-Centered AI</a:t>
            </a:r>
            <a:br>
              <a:rPr lang="en-US" dirty="0"/>
            </a:br>
            <a:r>
              <a:rPr lang="en-US" dirty="0"/>
              <a:t>Spring 2019</a:t>
            </a:r>
          </a:p>
          <a:p>
            <a:r>
              <a:rPr lang="en-US" dirty="0"/>
              <a:t>Prof. James A. </a:t>
            </a:r>
            <a:r>
              <a:rPr lang="en-US" dirty="0" err="1"/>
              <a:t>Landay</a:t>
            </a:r>
            <a:endParaRPr lang="en-US" dirty="0"/>
          </a:p>
          <a:p>
            <a:r>
              <a:rPr lang="en-US" dirty="0"/>
              <a:t>Stanford University</a:t>
            </a:r>
          </a:p>
        </p:txBody>
      </p:sp>
      <p:sp>
        <p:nvSpPr>
          <p:cNvPr id="2" name="Date Placeholder 1">
            <a:extLst>
              <a:ext uri="{FF2B5EF4-FFF2-40B4-BE49-F238E27FC236}">
                <a16:creationId xmlns:a16="http://schemas.microsoft.com/office/drawing/2014/main" id="{C87ACD57-6902-C34D-8526-2B9EB71AE27C}"/>
              </a:ext>
            </a:extLst>
          </p:cNvPr>
          <p:cNvSpPr>
            <a:spLocks noGrp="1"/>
          </p:cNvSpPr>
          <p:nvPr>
            <p:ph type="dt" sz="quarter" idx="1"/>
          </p:nvPr>
        </p:nvSpPr>
        <p:spPr>
          <a:xfrm>
            <a:off x="4143375" y="203341"/>
            <a:ext cx="3170238" cy="481013"/>
          </a:xfrm>
          <a:prstGeom prst="rect">
            <a:avLst/>
          </a:prstGeom>
        </p:spPr>
        <p:txBody>
          <a:bodyPr vert="horz" lIns="91440" tIns="45720" rIns="91440" bIns="45720" rtlCol="0"/>
          <a:lstStyle>
            <a:lvl1pPr algn="r">
              <a:defRPr sz="1200"/>
            </a:lvl1pPr>
          </a:lstStyle>
          <a:p>
            <a:r>
              <a:rPr lang="en-US" sz="1000" dirty="0"/>
              <a:t>2019/04/29</a:t>
            </a:r>
          </a:p>
        </p:txBody>
      </p:sp>
    </p:spTree>
    <p:extLst>
      <p:ext uri="{BB962C8B-B14F-4D97-AF65-F5344CB8AC3E}">
        <p14:creationId xmlns:p14="http://schemas.microsoft.com/office/powerpoint/2010/main" val="3470265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1602"/>
            <a:ext cx="3170565" cy="480702"/>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733" eaLnBrk="0" hangingPunct="0">
              <a:defRPr sz="1000" i="1">
                <a:latin typeface="Times New Roman" pitchFamily="18"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4144635" y="-1602"/>
            <a:ext cx="3170565" cy="480702"/>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733" eaLnBrk="0" hangingPunct="0">
              <a:defRPr sz="1000" i="1">
                <a:latin typeface="Times New Roman" pitchFamily="18" charset="0"/>
                <a:ea typeface="+mn-ea"/>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471488" y="727075"/>
            <a:ext cx="6376987" cy="35877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4070" y="4558648"/>
            <a:ext cx="5367060" cy="4319899"/>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1" y="9122102"/>
            <a:ext cx="3170565" cy="479098"/>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733" eaLnBrk="0" hangingPunct="0">
              <a:defRPr sz="1000" i="1">
                <a:latin typeface="Times New Roman" pitchFamily="18"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4635" y="9122102"/>
            <a:ext cx="3170565" cy="479098"/>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733" eaLnBrk="0" hangingPunct="0">
              <a:defRPr sz="1000" i="1"/>
            </a:lvl1pPr>
          </a:lstStyle>
          <a:p>
            <a:fld id="{F15B023B-A5DD-4615-B2B5-95B18B13BE21}" type="slidenum">
              <a:rPr lang="en-US"/>
              <a:pPr/>
              <a:t>‹#›</a:t>
            </a:fld>
            <a:endParaRPr lang="en-US"/>
          </a:p>
        </p:txBody>
      </p:sp>
    </p:spTree>
    <p:extLst>
      <p:ext uri="{BB962C8B-B14F-4D97-AF65-F5344CB8AC3E}">
        <p14:creationId xmlns:p14="http://schemas.microsoft.com/office/powerpoint/2010/main" val="36937612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pitchFamily="18" charset="0"/>
                <a:ea typeface="ＭＳ Ｐゴシック" pitchFamily="34" charset="-128"/>
              </a:defRPr>
            </a:lvl1pPr>
            <a:lvl2pPr marL="742950" indent="-285750" defTabSz="977900" eaLnBrk="0" hangingPunct="0">
              <a:defRPr sz="2400">
                <a:solidFill>
                  <a:schemeClr val="tx1"/>
                </a:solidFill>
                <a:latin typeface="Times New Roman" pitchFamily="18" charset="0"/>
                <a:ea typeface="ＭＳ Ｐゴシック" pitchFamily="34" charset="-128"/>
              </a:defRPr>
            </a:lvl2pPr>
            <a:lvl3pPr marL="1143000" indent="-228600" defTabSz="977900" eaLnBrk="0" hangingPunct="0">
              <a:defRPr sz="2400">
                <a:solidFill>
                  <a:schemeClr val="tx1"/>
                </a:solidFill>
                <a:latin typeface="Times New Roman" pitchFamily="18" charset="0"/>
                <a:ea typeface="ＭＳ Ｐゴシック" pitchFamily="34" charset="-128"/>
              </a:defRPr>
            </a:lvl3pPr>
            <a:lvl4pPr marL="1600200" indent="-228600" defTabSz="977900" eaLnBrk="0" hangingPunct="0">
              <a:defRPr sz="2400">
                <a:solidFill>
                  <a:schemeClr val="tx1"/>
                </a:solidFill>
                <a:latin typeface="Times New Roman" pitchFamily="18" charset="0"/>
                <a:ea typeface="ＭＳ Ｐゴシック" pitchFamily="34" charset="-128"/>
              </a:defRPr>
            </a:lvl4pPr>
            <a:lvl5pPr marL="2057400" indent="-228600" defTabSz="977900" eaLnBrk="0" hangingPunct="0">
              <a:defRPr sz="2400">
                <a:solidFill>
                  <a:schemeClr val="tx1"/>
                </a:solidFill>
                <a:latin typeface="Times New Roman" pitchFamily="18" charset="0"/>
                <a:ea typeface="ＭＳ Ｐゴシック" pitchFamily="34" charset="-128"/>
              </a:defRPr>
            </a:lvl5pPr>
            <a:lvl6pPr marL="25146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779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B7606B1-5F71-48BA-BE55-049CC0F2DE87}" type="slidenum">
              <a:rPr lang="en-US" sz="1000"/>
              <a:pPr/>
              <a:t>1</a:t>
            </a:fld>
            <a:endParaRPr lang="en-US" sz="1000"/>
          </a:p>
        </p:txBody>
      </p:sp>
      <p:sp>
        <p:nvSpPr>
          <p:cNvPr id="38914" name="Rectangle 2"/>
          <p:cNvSpPr>
            <a:spLocks noGrp="1" noRot="1" noChangeAspect="1" noChangeArrowheads="1" noTextEdit="1"/>
          </p:cNvSpPr>
          <p:nvPr>
            <p:ph type="sldImg"/>
          </p:nvPr>
        </p:nvSpPr>
        <p:spPr>
          <a:xfrm>
            <a:off x="441325" y="719138"/>
            <a:ext cx="6319838" cy="3556000"/>
          </a:xfrm>
          <a:ln cap="flat"/>
        </p:spPr>
      </p:sp>
      <p:sp>
        <p:nvSpPr>
          <p:cNvPr id="38915"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dirty="0">
                <a:ea typeface="ＭＳ Ｐゴシック" pitchFamily="34" charset="-128"/>
              </a:rPr>
              <a:t>Goal 45 min plus 35 min to check in on teams (did it in 30 min)</a:t>
            </a:r>
          </a:p>
        </p:txBody>
      </p:sp>
    </p:spTree>
    <p:extLst>
      <p:ext uri="{BB962C8B-B14F-4D97-AF65-F5344CB8AC3E}">
        <p14:creationId xmlns:p14="http://schemas.microsoft.com/office/powerpoint/2010/main" val="92555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A608933-FC4D-4182-87E5-61C71E5EE46B}" type="slidenum">
              <a:rPr lang="en-US" sz="1000"/>
              <a:pPr/>
              <a:t>10</a:t>
            </a:fld>
            <a:endParaRPr lang="en-US" sz="10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616866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We have this continuum between saying</a:t>
            </a:r>
            <a:r>
              <a:rPr lang="en-US" baseline="0" dirty="0"/>
              <a:t> “What” and “how” to achieve it for Tasks to Task Flows.</a:t>
            </a:r>
          </a:p>
        </p:txBody>
      </p:sp>
      <p:sp>
        <p:nvSpPr>
          <p:cNvPr id="4" name="Slide Number Placeholder 3"/>
          <p:cNvSpPr>
            <a:spLocks noGrp="1"/>
          </p:cNvSpPr>
          <p:nvPr>
            <p:ph type="sldNum" sz="quarter" idx="10"/>
          </p:nvPr>
        </p:nvSpPr>
        <p:spPr/>
        <p:txBody>
          <a:bodyPr/>
          <a:lstStyle/>
          <a:p>
            <a:fld id="{F15B023B-A5DD-4615-B2B5-95B18B13BE21}" type="slidenum">
              <a:rPr lang="en-US" smtClean="0"/>
              <a:pPr/>
              <a:t>11</a:t>
            </a:fld>
            <a:endParaRPr lang="en-US" dirty="0"/>
          </a:p>
        </p:txBody>
      </p:sp>
    </p:spTree>
    <p:extLst>
      <p:ext uri="{BB962C8B-B14F-4D97-AF65-F5344CB8AC3E}">
        <p14:creationId xmlns:p14="http://schemas.microsoft.com/office/powerpoint/2010/main" val="427882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29A8F17A-F7A2-F74D-BA8D-172A92E38FB7}" type="slidenum">
              <a:rPr lang="en-US" sz="1100"/>
              <a:pPr/>
              <a:t>12</a:t>
            </a:fld>
            <a:endParaRPr lang="en-US" sz="1100"/>
          </a:p>
        </p:txBody>
      </p:sp>
      <p:sp>
        <p:nvSpPr>
          <p:cNvPr id="26627" name="Rectangle 2"/>
          <p:cNvSpPr>
            <a:spLocks noGrp="1" noRot="1" noChangeAspect="1" noChangeArrowheads="1" noTextEdit="1"/>
          </p:cNvSpPr>
          <p:nvPr>
            <p:ph type="sldImg"/>
          </p:nvPr>
        </p:nvSpPr>
        <p:spPr>
          <a:xfrm>
            <a:off x="471488" y="727075"/>
            <a:ext cx="6376987" cy="3587750"/>
          </a:xfrm>
          <a:ln/>
        </p:spPr>
      </p:sp>
      <p:sp>
        <p:nvSpPr>
          <p:cNvPr id="266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186">
              <a:spcBef>
                <a:spcPct val="0"/>
              </a:spcBef>
            </a:pPr>
            <a:endParaRPr kumimoji="0" lang="en-US" sz="2500" dirty="0">
              <a:latin typeface="Times New Roman" charset="0"/>
            </a:endParaRPr>
          </a:p>
        </p:txBody>
      </p:sp>
    </p:spTree>
    <p:extLst>
      <p:ext uri="{BB962C8B-B14F-4D97-AF65-F5344CB8AC3E}">
        <p14:creationId xmlns:p14="http://schemas.microsoft.com/office/powerpoint/2010/main" val="310098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charset="0"/>
                <a:ea typeface="ＭＳ Ｐゴシック" charset="0"/>
              </a:defRPr>
            </a:lvl1pPr>
            <a:lvl2pPr marL="751940" indent="-289208" defTabSz="989733" eaLnBrk="0" hangingPunct="0">
              <a:defRPr sz="2400">
                <a:solidFill>
                  <a:schemeClr val="tx1"/>
                </a:solidFill>
                <a:latin typeface="Times New Roman" charset="0"/>
                <a:ea typeface="ＭＳ Ｐゴシック" charset="0"/>
              </a:defRPr>
            </a:lvl2pPr>
            <a:lvl3pPr marL="1156830" indent="-231366" defTabSz="989733" eaLnBrk="0" hangingPunct="0">
              <a:defRPr sz="2400">
                <a:solidFill>
                  <a:schemeClr val="tx1"/>
                </a:solidFill>
                <a:latin typeface="Times New Roman" charset="0"/>
                <a:ea typeface="ＭＳ Ｐゴシック" charset="0"/>
              </a:defRPr>
            </a:lvl3pPr>
            <a:lvl4pPr marL="1619562" indent="-231366" defTabSz="989733" eaLnBrk="0" hangingPunct="0">
              <a:defRPr sz="2400">
                <a:solidFill>
                  <a:schemeClr val="tx1"/>
                </a:solidFill>
                <a:latin typeface="Times New Roman" charset="0"/>
                <a:ea typeface="ＭＳ Ｐゴシック" charset="0"/>
              </a:defRPr>
            </a:lvl4pPr>
            <a:lvl5pPr marL="2082295" indent="-231366" defTabSz="989733" eaLnBrk="0" hangingPunct="0">
              <a:defRPr sz="2400">
                <a:solidFill>
                  <a:schemeClr val="tx1"/>
                </a:solidFill>
                <a:latin typeface="Times New Roman" charset="0"/>
                <a:ea typeface="ＭＳ Ｐゴシック" charset="0"/>
              </a:defRPr>
            </a:lvl5pPr>
            <a:lvl6pPr marL="2545027" indent="-231366" defTabSz="989733" eaLnBrk="0" fontAlgn="base" hangingPunct="0">
              <a:spcBef>
                <a:spcPct val="0"/>
              </a:spcBef>
              <a:spcAft>
                <a:spcPct val="0"/>
              </a:spcAft>
              <a:defRPr sz="2400">
                <a:solidFill>
                  <a:schemeClr val="tx1"/>
                </a:solidFill>
                <a:latin typeface="Times New Roman" charset="0"/>
                <a:ea typeface="ＭＳ Ｐゴシック" charset="0"/>
              </a:defRPr>
            </a:lvl6pPr>
            <a:lvl7pPr marL="3007759" indent="-231366" defTabSz="989733" eaLnBrk="0" fontAlgn="base" hangingPunct="0">
              <a:spcBef>
                <a:spcPct val="0"/>
              </a:spcBef>
              <a:spcAft>
                <a:spcPct val="0"/>
              </a:spcAft>
              <a:defRPr sz="2400">
                <a:solidFill>
                  <a:schemeClr val="tx1"/>
                </a:solidFill>
                <a:latin typeface="Times New Roman" charset="0"/>
                <a:ea typeface="ＭＳ Ｐゴシック" charset="0"/>
              </a:defRPr>
            </a:lvl7pPr>
            <a:lvl8pPr marL="3470491" indent="-231366" defTabSz="989733" eaLnBrk="0" fontAlgn="base" hangingPunct="0">
              <a:spcBef>
                <a:spcPct val="0"/>
              </a:spcBef>
              <a:spcAft>
                <a:spcPct val="0"/>
              </a:spcAft>
              <a:defRPr sz="2400">
                <a:solidFill>
                  <a:schemeClr val="tx1"/>
                </a:solidFill>
                <a:latin typeface="Times New Roman" charset="0"/>
                <a:ea typeface="ＭＳ Ｐゴシック" charset="0"/>
              </a:defRPr>
            </a:lvl8pPr>
            <a:lvl9pPr marL="3933223" indent="-231366" defTabSz="989733" eaLnBrk="0" fontAlgn="base" hangingPunct="0">
              <a:spcBef>
                <a:spcPct val="0"/>
              </a:spcBef>
              <a:spcAft>
                <a:spcPct val="0"/>
              </a:spcAft>
              <a:defRPr sz="2400">
                <a:solidFill>
                  <a:schemeClr val="tx1"/>
                </a:solidFill>
                <a:latin typeface="Times New Roman" charset="0"/>
                <a:ea typeface="ＭＳ Ｐゴシック" charset="0"/>
              </a:defRPr>
            </a:lvl9pPr>
          </a:lstStyle>
          <a:p>
            <a:fld id="{F660D752-B4A0-2442-8FC5-09163C83399A}" type="slidenum">
              <a:rPr lang="en-US" sz="1000"/>
              <a:pPr/>
              <a:t>13</a:t>
            </a:fld>
            <a:endParaRPr lang="en-US" sz="1000"/>
          </a:p>
        </p:txBody>
      </p:sp>
      <p:sp>
        <p:nvSpPr>
          <p:cNvPr id="83971" name="Rectangle 2"/>
          <p:cNvSpPr>
            <a:spLocks noGrp="1" noRot="1" noChangeAspect="1" noChangeArrowheads="1" noTextEdit="1"/>
          </p:cNvSpPr>
          <p:nvPr>
            <p:ph type="sldImg"/>
          </p:nvPr>
        </p:nvSpPr>
        <p:spPr>
          <a:xfrm>
            <a:off x="471488" y="727075"/>
            <a:ext cx="6376987" cy="3587750"/>
          </a:xfrm>
          <a:ln/>
        </p:spPr>
      </p:sp>
      <p:sp>
        <p:nvSpPr>
          <p:cNvPr id="8397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Storyboard</a:t>
            </a:r>
            <a:r>
              <a:rPr lang="en-US" baseline="0" dirty="0">
                <a:latin typeface="Times New Roman" charset="0"/>
              </a:rPr>
              <a:t>s allow us to show interaction and time</a:t>
            </a:r>
          </a:p>
          <a:p>
            <a:endParaRPr lang="en-US" baseline="0" dirty="0">
              <a:latin typeface="Times New Roman" charset="0"/>
            </a:endParaRPr>
          </a:p>
          <a:p>
            <a:r>
              <a:rPr lang="en-US" baseline="0" dirty="0">
                <a:latin typeface="Times New Roman" charset="0"/>
              </a:rPr>
              <a:t>Task vs. task flow</a:t>
            </a:r>
          </a:p>
          <a:p>
            <a:endParaRPr lang="en-US" baseline="0" dirty="0">
              <a:latin typeface="Times New Roman" charset="0"/>
            </a:endParaRPr>
          </a:p>
          <a:p>
            <a:r>
              <a:rPr lang="en-US" baseline="0" dirty="0">
                <a:latin typeface="Times New Roman" charset="0"/>
              </a:rPr>
              <a:t>is this a form of prototype? Let’s define it more carefully</a:t>
            </a:r>
            <a:endParaRPr lang="en-US" dirty="0">
              <a:latin typeface="Times New Roman" charset="0"/>
            </a:endParaRPr>
          </a:p>
        </p:txBody>
      </p:sp>
    </p:spTree>
    <p:extLst>
      <p:ext uri="{BB962C8B-B14F-4D97-AF65-F5344CB8AC3E}">
        <p14:creationId xmlns:p14="http://schemas.microsoft.com/office/powerpoint/2010/main" val="3899292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5109659-F5D0-4D37-8AF6-F42F9EA4E7A9}" type="slidenum">
              <a:rPr lang="en-US" sz="1000"/>
              <a:pPr/>
              <a:t>14</a:t>
            </a:fld>
            <a:endParaRPr lang="en-US" sz="1000"/>
          </a:p>
        </p:txBody>
      </p:sp>
      <p:sp>
        <p:nvSpPr>
          <p:cNvPr id="49154" name="Rectangle 1026"/>
          <p:cNvSpPr>
            <a:spLocks noGrp="1" noRot="1" noChangeAspect="1" noChangeArrowheads="1" noTextEdit="1"/>
          </p:cNvSpPr>
          <p:nvPr>
            <p:ph type="sldImg"/>
          </p:nvPr>
        </p:nvSpPr>
        <p:spPr>
          <a:xfrm>
            <a:off x="471488" y="727075"/>
            <a:ext cx="6376987" cy="3587750"/>
          </a:xfrm>
          <a:ln/>
        </p:spPr>
      </p:sp>
      <p:sp>
        <p:nvSpPr>
          <p:cNvPr id="491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62732" lvl="1" indent="0"/>
            <a:endParaRPr lang="en-US">
              <a:ea typeface="ＭＳ Ｐゴシック" pitchFamily="34" charset="-128"/>
            </a:endParaRPr>
          </a:p>
          <a:p>
            <a:endParaRPr lang="en-US">
              <a:ea typeface="ＭＳ Ｐゴシック" pitchFamily="34" charset="-128"/>
            </a:endParaRPr>
          </a:p>
        </p:txBody>
      </p:sp>
    </p:spTree>
    <p:extLst>
      <p:ext uri="{BB962C8B-B14F-4D97-AF65-F5344CB8AC3E}">
        <p14:creationId xmlns:p14="http://schemas.microsoft.com/office/powerpoint/2010/main" val="283205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7FACDFD-F04B-44C1-8C1C-23657F07ED4D}" type="slidenum">
              <a:rPr lang="en-US" sz="1000"/>
              <a:pPr/>
              <a:t>15</a:t>
            </a:fld>
            <a:endParaRPr lang="en-US" sz="1000"/>
          </a:p>
        </p:txBody>
      </p:sp>
      <p:sp>
        <p:nvSpPr>
          <p:cNvPr id="53250" name="Rectangle 2"/>
          <p:cNvSpPr>
            <a:spLocks noGrp="1" noRot="1" noChangeAspect="1" noChangeArrowheads="1" noTextEdit="1"/>
          </p:cNvSpPr>
          <p:nvPr>
            <p:ph type="sldImg"/>
          </p:nvPr>
        </p:nvSpPr>
        <p:spPr>
          <a:xfrm>
            <a:off x="471488" y="727075"/>
            <a:ext cx="6376987" cy="3587750"/>
          </a:xfrm>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1247877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24B5FDA-F6D8-418A-A0ED-9E0EAC580EAA}" type="slidenum">
              <a:rPr lang="en-US" sz="1000"/>
              <a:pPr/>
              <a:t>16</a:t>
            </a:fld>
            <a:endParaRPr lang="en-US" sz="1000"/>
          </a:p>
        </p:txBody>
      </p:sp>
      <p:sp>
        <p:nvSpPr>
          <p:cNvPr id="51202" name="Rectangle 2"/>
          <p:cNvSpPr>
            <a:spLocks noGrp="1" noRot="1" noChangeAspect="1" noChangeArrowheads="1" noTextEdit="1"/>
          </p:cNvSpPr>
          <p:nvPr>
            <p:ph type="sldImg"/>
          </p:nvPr>
        </p:nvSpPr>
        <p:spPr>
          <a:xfrm>
            <a:off x="471488" y="727075"/>
            <a:ext cx="6376987" cy="358775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1492420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0E174B7-EF9C-4697-8F53-07F7ED315A1D}" type="slidenum">
              <a:rPr lang="en-US" sz="1000"/>
              <a:pPr/>
              <a:t>17</a:t>
            </a:fld>
            <a:endParaRPr lang="en-US" sz="1000"/>
          </a:p>
        </p:txBody>
      </p:sp>
      <p:sp>
        <p:nvSpPr>
          <p:cNvPr id="57346" name="Rectangle 2"/>
          <p:cNvSpPr>
            <a:spLocks noGrp="1" noRot="1" noChangeAspect="1" noChangeArrowheads="1" noTextEdit="1"/>
          </p:cNvSpPr>
          <p:nvPr>
            <p:ph type="sldImg"/>
          </p:nvPr>
        </p:nvSpPr>
        <p:spPr>
          <a:xfrm>
            <a:off x="471488" y="727075"/>
            <a:ext cx="6376987" cy="358775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126753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E58AD42-B29E-4286-B597-46463CFA985E}" type="slidenum">
              <a:rPr lang="en-US" sz="1000"/>
              <a:pPr/>
              <a:t>18</a:t>
            </a:fld>
            <a:endParaRPr lang="en-US" sz="1000"/>
          </a:p>
        </p:txBody>
      </p:sp>
      <p:sp>
        <p:nvSpPr>
          <p:cNvPr id="63490" name="Rectangle 2"/>
          <p:cNvSpPr>
            <a:spLocks noGrp="1" noRot="1" noChangeAspect="1" noChangeArrowheads="1" noTextEdit="1"/>
          </p:cNvSpPr>
          <p:nvPr>
            <p:ph type="sldImg"/>
          </p:nvPr>
        </p:nvSpPr>
        <p:spPr>
          <a:xfrm>
            <a:off x="471488" y="727075"/>
            <a:ext cx="6376987" cy="3587750"/>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3171596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19</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89979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29A8F17A-F7A2-F74D-BA8D-172A92E38FB7}" type="slidenum">
              <a:rPr lang="en-US" sz="1100"/>
              <a:pPr/>
              <a:t>2</a:t>
            </a:fld>
            <a:endParaRPr lang="en-US" sz="1100"/>
          </a:p>
        </p:txBody>
      </p:sp>
      <p:sp>
        <p:nvSpPr>
          <p:cNvPr id="26627" name="Rectangle 2"/>
          <p:cNvSpPr>
            <a:spLocks noGrp="1" noRot="1" noChangeAspect="1" noChangeArrowheads="1" noTextEdit="1"/>
          </p:cNvSpPr>
          <p:nvPr>
            <p:ph type="sldImg"/>
          </p:nvPr>
        </p:nvSpPr>
        <p:spPr>
          <a:xfrm>
            <a:off x="471488" y="727075"/>
            <a:ext cx="6376987" cy="3587750"/>
          </a:xfrm>
          <a:ln/>
        </p:spPr>
      </p:sp>
      <p:sp>
        <p:nvSpPr>
          <p:cNvPr id="266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186">
              <a:spcBef>
                <a:spcPct val="0"/>
              </a:spcBef>
            </a:pPr>
            <a:endParaRPr kumimoji="0" lang="en-US" sz="2500" dirty="0">
              <a:latin typeface="Times New Roman" charset="0"/>
            </a:endParaRPr>
          </a:p>
        </p:txBody>
      </p:sp>
    </p:spTree>
    <p:extLst>
      <p:ext uri="{BB962C8B-B14F-4D97-AF65-F5344CB8AC3E}">
        <p14:creationId xmlns:p14="http://schemas.microsoft.com/office/powerpoint/2010/main" val="3659860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20</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01615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21</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10485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22</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58358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23</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13558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24</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441994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4203A54-5467-4FB9-9601-81B306146844}" type="slidenum">
              <a:rPr lang="en-US" sz="1000"/>
              <a:pPr/>
              <a:t>25</a:t>
            </a:fld>
            <a:endParaRPr lang="en-US" sz="1000"/>
          </a:p>
        </p:txBody>
      </p:sp>
      <p:sp>
        <p:nvSpPr>
          <p:cNvPr id="65538" name="Rectangle 2"/>
          <p:cNvSpPr>
            <a:spLocks noGrp="1" noRot="1" noChangeAspect="1" noChangeArrowheads="1" noTextEdit="1"/>
          </p:cNvSpPr>
          <p:nvPr>
            <p:ph type="sldImg"/>
          </p:nvPr>
        </p:nvSpPr>
        <p:spPr>
          <a:xfrm>
            <a:off x="471488" y="727075"/>
            <a:ext cx="6376987" cy="3587750"/>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3515513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770F59F-D213-420E-8862-852B2FEFD6E9}" type="slidenum">
              <a:rPr lang="en-US" sz="1000"/>
              <a:pPr/>
              <a:t>26</a:t>
            </a:fld>
            <a:endParaRPr lang="en-US" sz="1000"/>
          </a:p>
        </p:txBody>
      </p:sp>
      <p:sp>
        <p:nvSpPr>
          <p:cNvPr id="77826" name="Rectangle 2"/>
          <p:cNvSpPr>
            <a:spLocks noGrp="1" noRot="1" noChangeAspect="1" noChangeArrowheads="1" noTextEdit="1"/>
          </p:cNvSpPr>
          <p:nvPr>
            <p:ph type="sldImg"/>
          </p:nvPr>
        </p:nvSpPr>
        <p:spPr>
          <a:xfrm>
            <a:off x="471488" y="727075"/>
            <a:ext cx="6376987" cy="358775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pitchFamily="34" charset="-128"/>
              </a:rPr>
              <a:t>At most 1 </a:t>
            </a:r>
            <a:r>
              <a:rPr lang="en-US" dirty="0" err="1">
                <a:ea typeface="ＭＳ Ｐゴシック" pitchFamily="34" charset="-128"/>
              </a:rPr>
              <a:t>stanford</a:t>
            </a:r>
            <a:r>
              <a:rPr lang="en-US" dirty="0">
                <a:ea typeface="ＭＳ Ｐゴシック" pitchFamily="34" charset="-128"/>
              </a:rPr>
              <a:t> student</a:t>
            </a:r>
          </a:p>
        </p:txBody>
      </p:sp>
    </p:spTree>
    <p:extLst>
      <p:ext uri="{BB962C8B-B14F-4D97-AF65-F5344CB8AC3E}">
        <p14:creationId xmlns:p14="http://schemas.microsoft.com/office/powerpoint/2010/main" val="3273165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11207CD-73CC-42AB-8B3B-D7B0E21F8920}" type="slidenum">
              <a:rPr lang="en-US" sz="1000"/>
              <a:pPr/>
              <a:t>27</a:t>
            </a:fld>
            <a:endParaRPr lang="en-US" sz="1000"/>
          </a:p>
        </p:txBody>
      </p:sp>
      <p:sp>
        <p:nvSpPr>
          <p:cNvPr id="79874" name="Rectangle 2"/>
          <p:cNvSpPr>
            <a:spLocks noGrp="1" noRot="1" noChangeAspect="1" noChangeArrowheads="1" noTextEdit="1"/>
          </p:cNvSpPr>
          <p:nvPr>
            <p:ph type="sldImg"/>
          </p:nvPr>
        </p:nvSpPr>
        <p:spPr>
          <a:xfrm>
            <a:off x="471488" y="727075"/>
            <a:ext cx="6376987" cy="3587750"/>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pitchFamily="34" charset="-128"/>
            </a:endParaRPr>
          </a:p>
        </p:txBody>
      </p:sp>
    </p:spTree>
    <p:extLst>
      <p:ext uri="{BB962C8B-B14F-4D97-AF65-F5344CB8AC3E}">
        <p14:creationId xmlns:p14="http://schemas.microsoft.com/office/powerpoint/2010/main" val="1898395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1950A6B-3CF6-440B-85BF-0E401AF1354D}" type="slidenum">
              <a:rPr lang="en-US" sz="1000"/>
              <a:pPr/>
              <a:t>28</a:t>
            </a:fld>
            <a:endParaRPr lang="en-US" sz="1000"/>
          </a:p>
        </p:txBody>
      </p:sp>
      <p:sp>
        <p:nvSpPr>
          <p:cNvPr id="81922" name="Rectangle 2"/>
          <p:cNvSpPr>
            <a:spLocks noGrp="1" noRot="1" noChangeAspect="1" noChangeArrowheads="1" noTextEdit="1"/>
          </p:cNvSpPr>
          <p:nvPr>
            <p:ph type="sldImg"/>
          </p:nvPr>
        </p:nvSpPr>
        <p:spPr>
          <a:xfrm>
            <a:off x="471488" y="727075"/>
            <a:ext cx="6376987" cy="358775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pitchFamily="34" charset="-128"/>
              </a:rPr>
              <a:t>Note USE REAL IMAGES in your reports (blur faces if you need to)</a:t>
            </a:r>
          </a:p>
        </p:txBody>
      </p:sp>
    </p:spTree>
    <p:extLst>
      <p:ext uri="{BB962C8B-B14F-4D97-AF65-F5344CB8AC3E}">
        <p14:creationId xmlns:p14="http://schemas.microsoft.com/office/powerpoint/2010/main" val="4236215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8374" eaLnBrk="0" hangingPunct="0">
              <a:defRPr sz="2500">
                <a:solidFill>
                  <a:schemeClr val="tx1"/>
                </a:solidFill>
                <a:latin typeface="Times New Roman" pitchFamily="18" charset="0"/>
                <a:ea typeface="MS PGothic" pitchFamily="34" charset="-128"/>
              </a:defRPr>
            </a:lvl1pPr>
            <a:lvl2pPr marL="765684" indent="-294494" defTabSz="978374" eaLnBrk="0" hangingPunct="0">
              <a:defRPr sz="2500">
                <a:solidFill>
                  <a:schemeClr val="tx1"/>
                </a:solidFill>
                <a:latin typeface="Times New Roman" pitchFamily="18" charset="0"/>
                <a:ea typeface="MS PGothic" pitchFamily="34" charset="-128"/>
              </a:defRPr>
            </a:lvl2pPr>
            <a:lvl3pPr marL="1177976" indent="-235595" defTabSz="978374" eaLnBrk="0" hangingPunct="0">
              <a:defRPr sz="2500">
                <a:solidFill>
                  <a:schemeClr val="tx1"/>
                </a:solidFill>
                <a:latin typeface="Times New Roman" pitchFamily="18" charset="0"/>
                <a:ea typeface="MS PGothic" pitchFamily="34" charset="-128"/>
              </a:defRPr>
            </a:lvl3pPr>
            <a:lvl4pPr marL="1649166" indent="-235595" defTabSz="978374" eaLnBrk="0" hangingPunct="0">
              <a:defRPr sz="2500">
                <a:solidFill>
                  <a:schemeClr val="tx1"/>
                </a:solidFill>
                <a:latin typeface="Times New Roman" pitchFamily="18" charset="0"/>
                <a:ea typeface="MS PGothic" pitchFamily="34" charset="-128"/>
              </a:defRPr>
            </a:lvl4pPr>
            <a:lvl5pPr marL="2120356" indent="-235595" defTabSz="978374" eaLnBrk="0" hangingPunct="0">
              <a:defRPr sz="2500">
                <a:solidFill>
                  <a:schemeClr val="tx1"/>
                </a:solidFill>
                <a:latin typeface="Times New Roman" pitchFamily="18" charset="0"/>
                <a:ea typeface="MS PGothic" pitchFamily="34" charset="-128"/>
              </a:defRPr>
            </a:lvl5pPr>
            <a:lvl6pPr marL="2591547"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62737"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33927"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05118" indent="-235595" defTabSz="978374"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29</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a:t>Wonderlust</a:t>
            </a:r>
            <a:r>
              <a:rPr lang="en-US" dirty="0"/>
              <a:t>, CS147, 2014au</a:t>
            </a:r>
          </a:p>
        </p:txBody>
      </p:sp>
    </p:spTree>
    <p:extLst>
      <p:ext uri="{BB962C8B-B14F-4D97-AF65-F5344CB8AC3E}">
        <p14:creationId xmlns:p14="http://schemas.microsoft.com/office/powerpoint/2010/main" val="160890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a:t>
            </a:fld>
            <a:endParaRPr lang="en-US" dirty="0"/>
          </a:p>
        </p:txBody>
      </p:sp>
    </p:spTree>
    <p:extLst>
      <p:ext uri="{BB962C8B-B14F-4D97-AF65-F5344CB8AC3E}">
        <p14:creationId xmlns:p14="http://schemas.microsoft.com/office/powerpoint/2010/main" val="235344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212" eaLnBrk="0" hangingPunct="0">
              <a:defRPr sz="2500">
                <a:solidFill>
                  <a:schemeClr val="tx1"/>
                </a:solidFill>
                <a:latin typeface="Times New Roman" pitchFamily="18" charset="0"/>
                <a:ea typeface="MS PGothic" pitchFamily="34" charset="-128"/>
              </a:defRPr>
            </a:lvl1pPr>
            <a:lvl2pPr marL="774949" indent="-298057" defTabSz="990212" eaLnBrk="0" hangingPunct="0">
              <a:defRPr sz="2500">
                <a:solidFill>
                  <a:schemeClr val="tx1"/>
                </a:solidFill>
                <a:latin typeface="Times New Roman" pitchFamily="18" charset="0"/>
                <a:ea typeface="MS PGothic" pitchFamily="34" charset="-128"/>
              </a:defRPr>
            </a:lvl2pPr>
            <a:lvl3pPr marL="1192230" indent="-238446" defTabSz="990212" eaLnBrk="0" hangingPunct="0">
              <a:defRPr sz="2500">
                <a:solidFill>
                  <a:schemeClr val="tx1"/>
                </a:solidFill>
                <a:latin typeface="Times New Roman" pitchFamily="18" charset="0"/>
                <a:ea typeface="MS PGothic" pitchFamily="34" charset="-128"/>
              </a:defRPr>
            </a:lvl3pPr>
            <a:lvl4pPr marL="1669121" indent="-238446" defTabSz="990212" eaLnBrk="0" hangingPunct="0">
              <a:defRPr sz="2500">
                <a:solidFill>
                  <a:schemeClr val="tx1"/>
                </a:solidFill>
                <a:latin typeface="Times New Roman" pitchFamily="18" charset="0"/>
                <a:ea typeface="MS PGothic" pitchFamily="34" charset="-128"/>
              </a:defRPr>
            </a:lvl4pPr>
            <a:lvl5pPr marL="2146012" indent="-238446" defTabSz="990212" eaLnBrk="0" hangingPunct="0">
              <a:defRPr sz="2500">
                <a:solidFill>
                  <a:schemeClr val="tx1"/>
                </a:solidFill>
                <a:latin typeface="Times New Roman" pitchFamily="18" charset="0"/>
                <a:ea typeface="MS PGothic" pitchFamily="34" charset="-128"/>
              </a:defRPr>
            </a:lvl5pPr>
            <a:lvl6pPr marL="2622905"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99796"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76688"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53580" indent="-238446" defTabSz="990212"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EAFF9021-5BB0-41CE-89BF-046FC9B769B0}" type="slidenum">
              <a:rPr lang="en-US" sz="1000"/>
              <a:pPr/>
              <a:t>30</a:t>
            </a:fld>
            <a:endParaRPr lang="en-US" sz="1000"/>
          </a:p>
        </p:txBody>
      </p:sp>
      <p:sp>
        <p:nvSpPr>
          <p:cNvPr id="41987" name="Rectangle 2"/>
          <p:cNvSpPr>
            <a:spLocks noGrp="1" noRot="1" noChangeAspect="1" noChangeArrowheads="1" noTextEdit="1"/>
          </p:cNvSpPr>
          <p:nvPr>
            <p:ph type="sldImg"/>
          </p:nvPr>
        </p:nvSpPr>
        <p:spPr>
          <a:xfrm>
            <a:off x="471488" y="727075"/>
            <a:ext cx="6376987" cy="358775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1:46</a:t>
            </a:r>
            <a:r>
              <a:rPr lang="en-US" baseline="0" dirty="0"/>
              <a:t> video</a:t>
            </a:r>
            <a:endParaRPr lang="en-US" dirty="0"/>
          </a:p>
        </p:txBody>
      </p:sp>
    </p:spTree>
    <p:extLst>
      <p:ext uri="{BB962C8B-B14F-4D97-AF65-F5344CB8AC3E}">
        <p14:creationId xmlns:p14="http://schemas.microsoft.com/office/powerpoint/2010/main" val="4038547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6F91B03-89EE-45BB-B645-E391363A890F}" type="slidenum">
              <a:rPr lang="en-US" sz="1000"/>
              <a:pPr/>
              <a:t>31</a:t>
            </a:fld>
            <a:endParaRPr lang="en-US" sz="1000"/>
          </a:p>
        </p:txBody>
      </p:sp>
      <p:sp>
        <p:nvSpPr>
          <p:cNvPr id="83970" name="Rectangle 2"/>
          <p:cNvSpPr>
            <a:spLocks noGrp="1" noRot="1" noChangeAspect="1" noChangeArrowheads="1" noTextEdit="1"/>
          </p:cNvSpPr>
          <p:nvPr>
            <p:ph type="sldImg"/>
          </p:nvPr>
        </p:nvSpPr>
        <p:spPr>
          <a:xfrm>
            <a:off x="471488" y="727075"/>
            <a:ext cx="6376987" cy="3587750"/>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pitchFamily="34" charset="-128"/>
            </a:endParaRPr>
          </a:p>
        </p:txBody>
      </p:sp>
    </p:spTree>
    <p:extLst>
      <p:ext uri="{BB962C8B-B14F-4D97-AF65-F5344CB8AC3E}">
        <p14:creationId xmlns:p14="http://schemas.microsoft.com/office/powerpoint/2010/main" val="2121917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5B023B-A5DD-4615-B2B5-95B18B13BE21}" type="slidenum">
              <a:rPr lang="en-US" smtClean="0"/>
              <a:pPr/>
              <a:t>32</a:t>
            </a:fld>
            <a:endParaRPr lang="en-US"/>
          </a:p>
        </p:txBody>
      </p:sp>
    </p:spTree>
    <p:extLst>
      <p:ext uri="{BB962C8B-B14F-4D97-AF65-F5344CB8AC3E}">
        <p14:creationId xmlns:p14="http://schemas.microsoft.com/office/powerpoint/2010/main" val="3769352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Medium-fi start to give us more realism. Most often tested on the target device and fonts,</a:t>
            </a:r>
            <a:r>
              <a:rPr lang="en-US" baseline="0" dirty="0"/>
              <a:t> colors, and interactive elements (widgets) look real to people.</a:t>
            </a:r>
          </a:p>
          <a:p>
            <a:endParaRPr lang="en-US" baseline="0" dirty="0"/>
          </a:p>
          <a:p>
            <a:r>
              <a:rPr lang="en-US" baseline="0" dirty="0"/>
              <a:t>Often harder to change as rapidly and can cause tunnel vision. So do NOT start with these.</a:t>
            </a:r>
          </a:p>
          <a:p>
            <a:endParaRPr lang="en-US" baseline="0" dirty="0"/>
          </a:p>
          <a:p>
            <a:r>
              <a:rPr lang="en-US" baseline="0" dirty="0"/>
              <a:t>This is where we start to use tools </a:t>
            </a:r>
            <a:r>
              <a:rPr lang="en-US" baseline="0"/>
              <a:t>like Sketch</a:t>
            </a:r>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33</a:t>
            </a:fld>
            <a:endParaRPr lang="en-US"/>
          </a:p>
        </p:txBody>
      </p:sp>
    </p:spTree>
    <p:extLst>
      <p:ext uri="{BB962C8B-B14F-4D97-AF65-F5344CB8AC3E}">
        <p14:creationId xmlns:p14="http://schemas.microsoft.com/office/powerpoint/2010/main" val="811010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34</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defTabSz="970452">
              <a:spcBef>
                <a:spcPct val="0"/>
              </a:spcBef>
            </a:pPr>
            <a:endParaRPr kumimoji="0" lang="en-US" sz="2500" dirty="0">
              <a:ea typeface="ＭＳ Ｐゴシック" pitchFamily="34" charset="-128"/>
            </a:endParaRPr>
          </a:p>
        </p:txBody>
      </p:sp>
    </p:spTree>
    <p:extLst>
      <p:ext uri="{BB962C8B-B14F-4D97-AF65-F5344CB8AC3E}">
        <p14:creationId xmlns:p14="http://schemas.microsoft.com/office/powerpoint/2010/main" val="214167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FB1A76-BE35-485C-B73E-DCA47D7252B7}" type="slidenum">
              <a:rPr lang="en-US" sz="1000"/>
              <a:pPr/>
              <a:t>4</a:t>
            </a:fld>
            <a:endParaRPr lang="en-US" sz="10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0936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5</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r>
              <a:rPr lang="en-US" dirty="0">
                <a:latin typeface="Verdana" pitchFamily="34" charset="0"/>
                <a:ea typeface="ＭＳ Ｐゴシック" pitchFamily="34" charset="-128"/>
              </a:rPr>
              <a:t>Tony</a:t>
            </a:r>
            <a:r>
              <a:rPr lang="en-US" baseline="0" dirty="0">
                <a:latin typeface="Verdana" pitchFamily="34" charset="0"/>
                <a:ea typeface="ＭＳ Ｐゴシック" pitchFamily="34" charset="-128"/>
              </a:rPr>
              <a:t> is visiting London and wants to find the pub that his friend told him about. He is walking down the street using his phone to navigate to the place that he has previously looked up (good) </a:t>
            </a:r>
            <a:r>
              <a:rPr lang="en-US" b="1" baseline="0" dirty="0">
                <a:latin typeface="Verdana" pitchFamily="34" charset="0"/>
                <a:ea typeface="ＭＳ Ｐゴシック" pitchFamily="34" charset="-128"/>
              </a:rPr>
              <a:t>TASK</a:t>
            </a:r>
          </a:p>
          <a:p>
            <a:pPr eaLnBrk="1" hangingPunct="1"/>
            <a:r>
              <a:rPr lang="en-US" baseline="0" dirty="0">
                <a:latin typeface="Verdana" pitchFamily="34" charset="0"/>
                <a:ea typeface="ＭＳ Ｐゴシック" pitchFamily="34" charset="-128"/>
              </a:rPr>
              <a:t>This is good. Now compare this task to this:</a:t>
            </a:r>
          </a:p>
          <a:p>
            <a:pPr eaLnBrk="1" hangingPunct="1"/>
            <a:r>
              <a:rPr lang="en-US" baseline="0" dirty="0">
                <a:latin typeface="Verdana" pitchFamily="34" charset="0"/>
                <a:ea typeface="ＭＳ Ｐゴシック" pitchFamily="34" charset="-128"/>
              </a:rPr>
              <a:t>[ADVANCE]</a:t>
            </a:r>
          </a:p>
        </p:txBody>
      </p:sp>
    </p:spTree>
    <p:extLst>
      <p:ext uri="{BB962C8B-B14F-4D97-AF65-F5344CB8AC3E}">
        <p14:creationId xmlns:p14="http://schemas.microsoft.com/office/powerpoint/2010/main" val="826111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6</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r>
              <a:rPr lang="en-US" baseline="0" dirty="0">
                <a:latin typeface="Verdana" pitchFamily="34" charset="0"/>
                <a:ea typeface="ＭＳ Ｐゴシック" pitchFamily="34" charset="-128"/>
              </a:rPr>
              <a:t>Tony clicks on the Charing Cross Pub  icon and selects “directions to” as he walks down the street (bad) </a:t>
            </a:r>
            <a:r>
              <a:rPr lang="en-US" b="1" baseline="0" dirty="0">
                <a:latin typeface="Verdana" pitchFamily="34" charset="0"/>
                <a:ea typeface="ＭＳ Ｐゴシック" pitchFamily="34" charset="-128"/>
              </a:rPr>
              <a:t>TASK FLOW (used to call Scenario)</a:t>
            </a:r>
            <a:endParaRPr lang="en-US" b="1" dirty="0">
              <a:latin typeface="Arial" pitchFamily="34" charset="0"/>
              <a:ea typeface="ＭＳ Ｐゴシック" pitchFamily="34" charset="-128"/>
            </a:endParaRPr>
          </a:p>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561332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7</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r>
              <a:rPr lang="ja-JP" altLang="en-US">
                <a:latin typeface="Verdana" pitchFamily="34" charset="0"/>
                <a:ea typeface="ＭＳ Ｐゴシック" pitchFamily="34" charset="-128"/>
              </a:rPr>
              <a:t>“</a:t>
            </a:r>
            <a:r>
              <a:rPr lang="en-US" altLang="ja-JP">
                <a:latin typeface="Verdana" pitchFamily="34" charset="0"/>
                <a:ea typeface="ＭＳ Ｐゴシック" pitchFamily="34" charset="-128"/>
              </a:rPr>
              <a:t>Wixon and colleagues were developing an interface for a file management system. It passed lab tests with flying colors, but bombed as soon as customers got it. The problem was that it had a scrolling file list that was (say) twenty characters wide, but the file names customers used were very long, and in fact often identical for more than twenty characters (the names were made up by concatenating various qualifiers, and for many names the first several qualifiers would be the same.) Customers were not amused by needing to select from a scrolling list of umpty-ump identical entries that stood for different files. And this wasn't an oddball case, it was in fact typical. How had it been missed in the lab tests? Nobody thought it would matter what specific file names you used for the test, so of course they were all short.</a:t>
            </a:r>
            <a:r>
              <a:rPr lang="ja-JP" altLang="en-US">
                <a:latin typeface="Verdana" pitchFamily="34" charset="0"/>
                <a:ea typeface="ＭＳ Ｐゴシック" pitchFamily="34" charset="-128"/>
              </a:rPr>
              <a:t>”</a:t>
            </a:r>
            <a:r>
              <a:rPr lang="en-US" altLang="ja-JP">
                <a:latin typeface="Verdana" pitchFamily="34" charset="0"/>
                <a:ea typeface="ＭＳ Ｐゴシック" pitchFamily="34" charset="-128"/>
              </a:rPr>
              <a:t> – from Chapter 2 of TASK-CENTERED USER INTERFACE DESIGN  A Practical Introduction  by Clayton Lewis and John Rieman.</a:t>
            </a:r>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16607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34DB016-9FB8-4FCB-9631-8DCCDD6A1F05}" type="slidenum">
              <a:rPr lang="en-US" sz="1000"/>
              <a:pPr/>
              <a:t>8</a:t>
            </a:fld>
            <a:endParaRPr lang="en-US" sz="10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91846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93E0531-E3C6-4B21-9112-77B04BAAC45F}" type="slidenum">
              <a:rPr lang="en-US" sz="1000"/>
              <a:pPr/>
              <a:t>9</a:t>
            </a:fld>
            <a:endParaRPr lang="en-US" sz="10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978584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5"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7" y="2102662"/>
            <a:ext cx="10769600" cy="1143000"/>
          </a:xfrm>
        </p:spPr>
        <p:txBody>
          <a:bodyPr/>
          <a:lstStyle>
            <a:lvl1pPr>
              <a:defRPr sz="4500">
                <a:solidFill>
                  <a:srgbClr val="5A5A5A"/>
                </a:solidFill>
              </a:defRPr>
            </a:lvl1pPr>
          </a:lstStyle>
          <a:p>
            <a:r>
              <a:rPr lang="en-US" dirty="0"/>
              <a:t>TITLE</a:t>
            </a:r>
          </a:p>
        </p:txBody>
      </p:sp>
      <p:sp>
        <p:nvSpPr>
          <p:cNvPr id="6" name="Text Box 3"/>
          <p:cNvSpPr txBox="1">
            <a:spLocks noChangeArrowheads="1"/>
          </p:cNvSpPr>
          <p:nvPr/>
        </p:nvSpPr>
        <p:spPr bwMode="auto">
          <a:xfrm>
            <a:off x="809387" y="4922794"/>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Spring 2019</a:t>
            </a:r>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a:p>
        </p:txBody>
      </p:sp>
      <p:sp>
        <p:nvSpPr>
          <p:cNvPr id="15" name="Rectangle 2">
            <a:extLst>
              <a:ext uri="{FF2B5EF4-FFF2-40B4-BE49-F238E27FC236}">
                <a16:creationId xmlns:a16="http://schemas.microsoft.com/office/drawing/2014/main" id="{3C9C3118-F72C-004B-9A9B-26D0796EF69F}"/>
              </a:ext>
            </a:extLst>
          </p:cNvPr>
          <p:cNvSpPr txBox="1">
            <a:spLocks noChangeArrowheads="1"/>
          </p:cNvSpPr>
          <p:nvPr userDrawn="1"/>
        </p:nvSpPr>
        <p:spPr bwMode="auto">
          <a:xfrm>
            <a:off x="809385" y="43544"/>
            <a:ext cx="11382615"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36" tIns="40818" rIns="81636" bIns="40818"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CS377E: DESIGNING SOLUTIONS TO GLOBAL GRAND CHALLENGES: </a:t>
            </a:r>
            <a:r>
              <a:rPr lang="en-US" sz="2000" i="1" baseline="0" dirty="0"/>
              <a:t>HUMAN-CENTERED AI</a:t>
            </a:r>
            <a:endParaRPr lang="en-US" sz="2000" i="1" dirty="0"/>
          </a:p>
        </p:txBody>
      </p:sp>
    </p:spTree>
    <p:extLst>
      <p:ext uri="{BB962C8B-B14F-4D97-AF65-F5344CB8AC3E}">
        <p14:creationId xmlns:p14="http://schemas.microsoft.com/office/powerpoint/2010/main" val="2083011442"/>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8" y="352428"/>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6" y="352428"/>
            <a:ext cx="8462433" cy="5972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60701831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914400" y="1600200"/>
            <a:ext cx="5080000" cy="4724400"/>
          </a:xfrm>
        </p:spPr>
        <p:txBody>
          <a:bodyPr/>
          <a:lstStyle/>
          <a:p>
            <a:pPr lvl="0"/>
            <a:r>
              <a:rPr lang="en-US" noProof="0"/>
              <a:t>Click icon to add chart</a:t>
            </a:r>
          </a:p>
        </p:txBody>
      </p:sp>
      <p:sp>
        <p:nvSpPr>
          <p:cNvPr id="4" name="Text Placeholder 3"/>
          <p:cNvSpPr>
            <a:spLocks noGrp="1"/>
          </p:cNvSpPr>
          <p:nvPr>
            <p:ph type="body" sz="half" idx="2"/>
          </p:nvPr>
        </p:nvSpPr>
        <p:spPr>
          <a:xfrm>
            <a:off x="61976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2908399234"/>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0"/>
            <a:ext cx="5080000"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2019/04/29</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286481856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5867899"/>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E87A40"/>
                </a:solidFill>
              </a:defRPr>
            </a:lvl1pPr>
          </a:lstStyle>
          <a:p>
            <a:r>
              <a:rPr lang="en-US" dirty="0"/>
              <a:t>Click to edit Master title style</a:t>
            </a:r>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2019/04/29</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010632642"/>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39235" y="352425"/>
            <a:ext cx="11552767"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9144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38600"/>
            <a:ext cx="5080000"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2019/04/29</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256189624"/>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40"/>
            <a:ext cx="11180233" cy="1116013"/>
          </a:xfrm>
          <a:prstGeom prst="rect">
            <a:avLst/>
          </a:prstGeom>
        </p:spPr>
        <p:txBody>
          <a:bodyPr/>
          <a:lstStyle>
            <a:lvl1pPr algn="ctr">
              <a:defRPr sz="6600"/>
            </a:lvl1pPr>
          </a:lstStyle>
          <a:p>
            <a:pPr lvl="0">
              <a:defRPr sz="1800">
                <a:solidFill>
                  <a:srgbClr val="000000"/>
                </a:solidFill>
                <a:uFillTx/>
              </a:defRPr>
            </a:pPr>
            <a:r>
              <a:rPr lang="en-US" sz="6600">
                <a:solidFill>
                  <a:srgbClr val="FFFFFF"/>
                </a:solidFill>
                <a:uFill>
                  <a:solidFill>
                    <a:srgbClr val="FFFFFF"/>
                  </a:solidFill>
                </a:uFill>
              </a:rPr>
              <a:t>Click to edit Master title style</a:t>
            </a:r>
            <a:endParaRPr sz="66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b="0" i="0" smtClean="0">
                <a:solidFill>
                  <a:srgbClr val="6D6D6D"/>
                </a:solidFill>
                <a:latin typeface="Helvetica Light"/>
                <a:ea typeface="+mn-ea"/>
                <a:cs typeface="Helvetica Light"/>
              </a:defRPr>
            </a:lvl1pPr>
          </a:lstStyle>
          <a:p>
            <a:pPr>
              <a:defRPr/>
            </a:pPr>
            <a:r>
              <a:rPr lang="en-US"/>
              <a:t>2019/04/29</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b="0" i="0" smtClean="0">
                <a:solidFill>
                  <a:srgbClr val="6D6D6D"/>
                </a:solidFill>
                <a:latin typeface="Helvetica Light"/>
                <a:ea typeface="+mn-ea"/>
                <a:cs typeface="Helvetica Light"/>
              </a:defRPr>
            </a:lvl1pPr>
          </a:lstStyle>
          <a:p>
            <a:pPr>
              <a:defRPr/>
            </a:pPr>
            <a:r>
              <a:rPr lang="en-US"/>
              <a:t>Designing Solutions to Global Grand Challenges: Human-Centered AI</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70601801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000">
                <a:solidFill>
                  <a:srgbClr val="FFFFFF"/>
                </a:solidFill>
                <a:uFill>
                  <a:solidFill>
                    <a:srgbClr val="FFFFFF"/>
                  </a:solidFill>
                </a:uFill>
              </a:rPr>
              <a:t>Click to edit Master title style</a:t>
            </a:r>
            <a:endParaRPr sz="300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20002" indent="-69232">
              <a:spcBef>
                <a:spcPts val="364"/>
              </a:spcBef>
              <a:defRPr sz="1725"/>
            </a:lvl2pPr>
            <a:lvl3pPr marL="343080" indent="-53847">
              <a:spcBef>
                <a:spcPts val="303"/>
              </a:spcBef>
              <a:defRPr sz="1575"/>
            </a:lvl3pPr>
            <a:lvl4pPr marL="481544" indent="-53847">
              <a:spcBef>
                <a:spcPts val="242"/>
              </a:spcBef>
              <a:defRPr sz="1275"/>
            </a:lvl4pPr>
            <a:lvl5pPr marL="620006" indent="-53847">
              <a:spcBef>
                <a:spcPts val="242"/>
              </a:spcBef>
              <a:defRPr sz="1275"/>
            </a:lvl5pPr>
          </a:lstStyle>
          <a:p>
            <a:pPr lvl="0">
              <a:defRPr sz="1800">
                <a:solidFill>
                  <a:srgbClr val="000000"/>
                </a:solidFill>
                <a:uFillTx/>
              </a:defRPr>
            </a:pPr>
            <a:r>
              <a:rPr lang="en-US" sz="2025">
                <a:solidFill>
                  <a:srgbClr val="FFFFFF"/>
                </a:solidFill>
                <a:uFill>
                  <a:solidFill>
                    <a:srgbClr val="FFFFFF"/>
                  </a:solidFill>
                </a:uFill>
              </a:rPr>
              <a:t>Edit Master text styles</a:t>
            </a:r>
          </a:p>
          <a:p>
            <a:pPr lvl="1">
              <a:defRPr sz="1800">
                <a:solidFill>
                  <a:srgbClr val="000000"/>
                </a:solidFill>
                <a:uFillTx/>
              </a:defRPr>
            </a:pPr>
            <a:r>
              <a:rPr lang="en-US" sz="2025">
                <a:solidFill>
                  <a:srgbClr val="FFFFFF"/>
                </a:solidFill>
                <a:uFill>
                  <a:solidFill>
                    <a:srgbClr val="FFFFFF"/>
                  </a:solidFill>
                </a:uFill>
              </a:rPr>
              <a:t>Second level</a:t>
            </a:r>
          </a:p>
          <a:p>
            <a:pPr lvl="2">
              <a:defRPr sz="1800">
                <a:solidFill>
                  <a:srgbClr val="000000"/>
                </a:solidFill>
                <a:uFillTx/>
              </a:defRPr>
            </a:pPr>
            <a:r>
              <a:rPr lang="en-US" sz="2025">
                <a:solidFill>
                  <a:srgbClr val="FFFFFF"/>
                </a:solidFill>
                <a:uFill>
                  <a:solidFill>
                    <a:srgbClr val="FFFFFF"/>
                  </a:solidFill>
                </a:uFill>
              </a:rPr>
              <a:t>Third level</a:t>
            </a:r>
          </a:p>
          <a:p>
            <a:pPr lvl="3">
              <a:defRPr sz="1800">
                <a:solidFill>
                  <a:srgbClr val="000000"/>
                </a:solidFill>
                <a:uFillTx/>
              </a:defRPr>
            </a:pPr>
            <a:r>
              <a:rPr lang="en-US" sz="2025">
                <a:solidFill>
                  <a:srgbClr val="FFFFFF"/>
                </a:solidFill>
                <a:uFill>
                  <a:solidFill>
                    <a:srgbClr val="FFFFFF"/>
                  </a:solidFill>
                </a:uFill>
              </a:rPr>
              <a:t>Fourth level</a:t>
            </a:r>
          </a:p>
          <a:p>
            <a:pPr lvl="4">
              <a:defRPr sz="1800">
                <a:solidFill>
                  <a:srgbClr val="000000"/>
                </a:solidFill>
                <a:uFillTx/>
              </a:defRPr>
            </a:pPr>
            <a:r>
              <a:rPr lang="en-US" sz="2025">
                <a:solidFill>
                  <a:srgbClr val="FFFFFF"/>
                </a:solidFill>
                <a:uFill>
                  <a:solidFill>
                    <a:srgbClr val="FFFFFF"/>
                  </a:solidFill>
                </a:uFill>
              </a:rPr>
              <a:t>Fifth level</a:t>
            </a:r>
            <a:endParaRPr sz="1275">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b="0" i="0" smtClean="0">
                <a:solidFill>
                  <a:srgbClr val="6D6D6D"/>
                </a:solidFill>
                <a:latin typeface="Helvetica Light"/>
                <a:ea typeface="+mn-ea"/>
                <a:cs typeface="Helvetica Light"/>
              </a:defRPr>
            </a:lvl1pPr>
          </a:lstStyle>
          <a:p>
            <a:pPr>
              <a:defRPr/>
            </a:pPr>
            <a:r>
              <a:rPr lang="en-US"/>
              <a:t>2019/04/29</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b="0" i="0" smtClean="0">
                <a:solidFill>
                  <a:srgbClr val="6D6D6D"/>
                </a:solidFill>
                <a:latin typeface="Helvetica Light"/>
                <a:ea typeface="+mn-ea"/>
                <a:cs typeface="Helvetica Light"/>
              </a:defRPr>
            </a:lvl1pPr>
          </a:lstStyle>
          <a:p>
            <a:pPr>
              <a:defRPr/>
            </a:pPr>
            <a:r>
              <a:rPr lang="en-US"/>
              <a:t>Designing Solutions to Global Grand Challenges: Human-Centered AI</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66069626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80"/>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2400" baseline="0">
                <a:solidFill>
                  <a:schemeClr val="bg1">
                    <a:lumMod val="65000"/>
                  </a:schemeClr>
                </a:solidFill>
                <a:latin typeface="+mn-lt"/>
              </a:defRPr>
            </a:lvl1pPr>
          </a:lstStyle>
          <a:p>
            <a:pPr lvl="0"/>
            <a:r>
              <a:rPr lang="en-US" dirty="0"/>
              <a:t>secondary title</a:t>
            </a:r>
          </a:p>
        </p:txBody>
      </p:sp>
      <p:sp>
        <p:nvSpPr>
          <p:cNvPr id="8" name="Title 1"/>
          <p:cNvSpPr>
            <a:spLocks noGrp="1"/>
          </p:cNvSpPr>
          <p:nvPr>
            <p:ph type="title" hasCustomPrompt="1"/>
          </p:nvPr>
        </p:nvSpPr>
        <p:spPr>
          <a:xfrm>
            <a:off x="152400" y="-27296"/>
            <a:ext cx="11275325" cy="1143000"/>
          </a:xfrm>
          <a:prstGeom prst="rect">
            <a:avLst/>
          </a:prstGeom>
        </p:spPr>
        <p:txBody>
          <a:bodyPr>
            <a:noAutofit/>
          </a:bodyPr>
          <a:lstStyle>
            <a:lvl1pPr algn="l">
              <a:defRPr sz="3150"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b="0" i="0" smtClean="0">
                <a:solidFill>
                  <a:srgbClr val="6D6D6D"/>
                </a:solidFill>
                <a:latin typeface="Helvetica Light"/>
                <a:ea typeface="+mn-ea"/>
                <a:cs typeface="Helvetica Light"/>
              </a:defRPr>
            </a:lvl1pPr>
          </a:lstStyle>
          <a:p>
            <a:pPr>
              <a:defRPr/>
            </a:pPr>
            <a:r>
              <a:rPr lang="en-US"/>
              <a:t>2019/04/29</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b="0" i="0" smtClean="0">
                <a:solidFill>
                  <a:srgbClr val="6D6D6D"/>
                </a:solidFill>
                <a:latin typeface="Helvetica Light"/>
                <a:ea typeface="+mn-ea"/>
                <a:cs typeface="Helvetica Light"/>
              </a:defRPr>
            </a:lvl1pPr>
          </a:lstStyle>
          <a:p>
            <a:pPr>
              <a:defRPr/>
            </a:pPr>
            <a:r>
              <a:rPr lang="en-US"/>
              <a:t>Designing Solutions to Global Grand Challenges: Human-Centered AI</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82143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7"/>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171439" indent="0" algn="ctr">
              <a:buNone/>
              <a:defRPr>
                <a:solidFill>
                  <a:schemeClr val="tx1">
                    <a:tint val="75000"/>
                  </a:schemeClr>
                </a:solidFill>
              </a:defRPr>
            </a:lvl2pPr>
            <a:lvl3pPr marL="342878" indent="0" algn="ctr">
              <a:buNone/>
              <a:defRPr>
                <a:solidFill>
                  <a:schemeClr val="tx1">
                    <a:tint val="75000"/>
                  </a:schemeClr>
                </a:solidFill>
              </a:defRPr>
            </a:lvl3pPr>
            <a:lvl4pPr marL="514316" indent="0" algn="ctr">
              <a:buNone/>
              <a:defRPr>
                <a:solidFill>
                  <a:schemeClr val="tx1">
                    <a:tint val="75000"/>
                  </a:schemeClr>
                </a:solidFill>
              </a:defRPr>
            </a:lvl4pPr>
            <a:lvl5pPr marL="685755" indent="0" algn="ctr">
              <a:buNone/>
              <a:defRPr>
                <a:solidFill>
                  <a:schemeClr val="tx1">
                    <a:tint val="75000"/>
                  </a:schemeClr>
                </a:solidFill>
              </a:defRPr>
            </a:lvl5pPr>
            <a:lvl6pPr marL="857194" indent="0" algn="ctr">
              <a:buNone/>
              <a:defRPr>
                <a:solidFill>
                  <a:schemeClr val="tx1">
                    <a:tint val="75000"/>
                  </a:schemeClr>
                </a:solidFill>
              </a:defRPr>
            </a:lvl6pPr>
            <a:lvl7pPr marL="1028633" indent="0" algn="ctr">
              <a:buNone/>
              <a:defRPr>
                <a:solidFill>
                  <a:schemeClr val="tx1">
                    <a:tint val="75000"/>
                  </a:schemeClr>
                </a:solidFill>
              </a:defRPr>
            </a:lvl7pPr>
            <a:lvl8pPr marL="1200072" indent="0" algn="ctr">
              <a:buNone/>
              <a:defRPr>
                <a:solidFill>
                  <a:schemeClr val="tx1">
                    <a:tint val="75000"/>
                  </a:schemeClr>
                </a:solidFill>
              </a:defRPr>
            </a:lvl8pPr>
            <a:lvl9pPr marL="1371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2019/04/29</a:t>
            </a:r>
            <a:endParaRPr lang="en-US" dirty="0"/>
          </a:p>
        </p:txBody>
      </p:sp>
      <p:sp>
        <p:nvSpPr>
          <p:cNvPr id="5" name="Footer Placeholder 4"/>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98684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3200"/>
            </a:lvl2pPr>
            <a:lvl3pPr>
              <a:buSzPct val="75000"/>
              <a:defRPr sz="2800"/>
            </a:lvl3pPr>
            <a:lvl4pPr>
              <a:defRPr sz="2600"/>
            </a:lvl4pPr>
            <a:lvl5pPr>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a:noFill/>
          </a:ln>
        </p:spPr>
        <p:txBody>
          <a:bodyPr/>
          <a:lstStyle>
            <a:lvl1pPr>
              <a:defRPr sz="1000"/>
            </a:lvl1pPr>
          </a:lstStyle>
          <a:p>
            <a:pPr>
              <a:defRPr/>
            </a:pPr>
            <a:r>
              <a:rPr lang="en-US"/>
              <a:t>2019/04/29</a:t>
            </a:r>
            <a:endParaRPr lang="en-US" dirty="0"/>
          </a:p>
        </p:txBody>
      </p:sp>
      <p:sp>
        <p:nvSpPr>
          <p:cNvPr id="5" name="Rectangle 6"/>
          <p:cNvSpPr>
            <a:spLocks noGrp="1" noChangeArrowheads="1"/>
          </p:cNvSpPr>
          <p:nvPr>
            <p:ph type="ftr" sz="quarter" idx="11"/>
          </p:nvPr>
        </p:nvSpPr>
        <p:spPr>
          <a:ln/>
        </p:spPr>
        <p:txBody>
          <a:bodyPr/>
          <a:lstStyle>
            <a:lvl1pPr>
              <a:defRPr sz="1000"/>
            </a:lvl1pPr>
          </a:lstStyle>
          <a:p>
            <a:pPr>
              <a:defRPr/>
            </a:pPr>
            <a:r>
              <a:rPr lang="en-US"/>
              <a:t>Designing Solutions to Global Grand Challenges: Human-Centered AI</a:t>
            </a:r>
            <a:endParaRPr lang="en-US" dirty="0"/>
          </a:p>
        </p:txBody>
      </p:sp>
      <p:sp>
        <p:nvSpPr>
          <p:cNvPr id="6" name="Rectangle 7"/>
          <p:cNvSpPr>
            <a:spLocks noGrp="1" noChangeArrowheads="1"/>
          </p:cNvSpPr>
          <p:nvPr>
            <p:ph type="sldNum" sz="quarter" idx="12"/>
          </p:nvPr>
        </p:nvSpPr>
        <p:spPr>
          <a:ln/>
        </p:spPr>
        <p:txBody>
          <a:bodyPr/>
          <a:lstStyle>
            <a:lvl1pPr>
              <a:defRPr sz="1000"/>
            </a:lvl1pPr>
          </a:lstStyle>
          <a:p>
            <a:pPr>
              <a:defRPr/>
            </a:pPr>
            <a:fld id="{0E1F3F99-1E68-4047-B307-0AAED4DA5926}" type="slidenum">
              <a:rPr lang="en-US" smtClean="0"/>
              <a:pPr>
                <a:defRPr/>
              </a:pPr>
              <a:t>‹#›</a:t>
            </a:fld>
            <a:endParaRPr lang="en-US" dirty="0"/>
          </a:p>
        </p:txBody>
      </p:sp>
    </p:spTree>
    <p:extLst>
      <p:ext uri="{BB962C8B-B14F-4D97-AF65-F5344CB8AC3E}">
        <p14:creationId xmlns:p14="http://schemas.microsoft.com/office/powerpoint/2010/main" val="459135592"/>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322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08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08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8" name="Rectangle 7"/>
          <p:cNvSpPr>
            <a:spLocks noGrp="1" noChangeArrowheads="1"/>
          </p:cNvSpPr>
          <p:nvPr>
            <p:ph type="sldNum" sz="quarter" idx="12"/>
          </p:nvPr>
        </p:nvSpPr>
        <p:spPr>
          <a:ln/>
        </p:spPr>
        <p:txBody>
          <a:bodyPr/>
          <a:lstStyle>
            <a:lvl1pPr>
              <a:defRPr/>
            </a:lvl1pPr>
          </a:lstStyle>
          <a:p>
            <a:fld id="{53D9908C-9638-4E46-AE12-AD37C0864331}" type="slidenum">
              <a:rPr lang="en-US"/>
              <a:pPr/>
              <a:t>‹#›</a:t>
            </a:fld>
            <a:endParaRPr lang="en-US"/>
          </a:p>
        </p:txBody>
      </p:sp>
    </p:spTree>
    <p:extLst>
      <p:ext uri="{BB962C8B-B14F-4D97-AF65-F5344CB8AC3E}">
        <p14:creationId xmlns:p14="http://schemas.microsoft.com/office/powerpoint/2010/main" val="615731647"/>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2019/04/29</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Tree>
    <p:extLst>
      <p:ext uri="{BB962C8B-B14F-4D97-AF65-F5344CB8AC3E}">
        <p14:creationId xmlns:p14="http://schemas.microsoft.com/office/powerpoint/2010/main" val="1870647531"/>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4240830792"/>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Tree>
    <p:extLst>
      <p:ext uri="{BB962C8B-B14F-4D97-AF65-F5344CB8AC3E}">
        <p14:creationId xmlns:p14="http://schemas.microsoft.com/office/powerpoint/2010/main" val="20525890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2019/04/29</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105751630"/>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852640695"/>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1016135507"/>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2019/04/29</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Designing Solutions to Global Grand Challenges: Human-Centered AI</a:t>
            </a:r>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220423789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30053BA-8A81-294E-B8BB-4F448E392A49}"/>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6965" name="Rectangle 5"/>
          <p:cNvSpPr>
            <a:spLocks noGrp="1" noChangeArrowheads="1"/>
          </p:cNvSpPr>
          <p:nvPr>
            <p:ph type="dt" sz="half" idx="2"/>
          </p:nvPr>
        </p:nvSpPr>
        <p:spPr bwMode="auto">
          <a:xfrm>
            <a:off x="2931"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smtClean="0">
                <a:solidFill>
                  <a:srgbClr val="6D6D6D"/>
                </a:solidFill>
                <a:latin typeface="Helvetica Light"/>
                <a:ea typeface="+mn-ea"/>
                <a:cs typeface="Helvetica Light"/>
              </a:defRPr>
            </a:lvl1pPr>
          </a:lstStyle>
          <a:p>
            <a:pPr>
              <a:defRPr/>
            </a:pPr>
            <a:r>
              <a:rPr lang="en-US"/>
              <a:t>2019/04/29</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smtClean="0">
                <a:solidFill>
                  <a:srgbClr val="6D6D6D"/>
                </a:solidFill>
                <a:latin typeface="Helvetica" pitchFamily="2" charset="0"/>
                <a:ea typeface="+mn-ea"/>
                <a:cs typeface="Helvetica" pitchFamily="2" charset="0"/>
              </a:defRPr>
            </a:lvl1pPr>
          </a:lstStyle>
          <a:p>
            <a:pPr>
              <a:defRPr/>
            </a:pPr>
            <a:r>
              <a:rPr lang="en-US" dirty="0">
                <a:ea typeface="Lucida Grande"/>
                <a:cs typeface="Lucida Grande"/>
              </a:rPr>
              <a:t>Designing Solutions to Global Grand Challenges: Human-Centered AI</a:t>
            </a:r>
            <a:endParaRPr lang="en-US" dirty="0"/>
          </a:p>
        </p:txBody>
      </p:sp>
      <p:sp>
        <p:nvSpPr>
          <p:cNvPr id="296967" name="Rectangle 7"/>
          <p:cNvSpPr>
            <a:spLocks noGrp="1" noChangeArrowheads="1"/>
          </p:cNvSpPr>
          <p:nvPr>
            <p:ph type="sldNum" sz="quarter" idx="4"/>
          </p:nvPr>
        </p:nvSpPr>
        <p:spPr bwMode="auto">
          <a:xfrm>
            <a:off x="10865343"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9"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9"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3900" dirty="0"/>
          </a:p>
        </p:txBody>
      </p:sp>
    </p:spTree>
    <p:extLst>
      <p:ext uri="{BB962C8B-B14F-4D97-AF65-F5344CB8AC3E}">
        <p14:creationId xmlns:p14="http://schemas.microsoft.com/office/powerpoint/2010/main" val="2318674433"/>
      </p:ext>
    </p:extLst>
  </p:cSld>
  <p:clrMap bg1="dk2" tx1="lt1" bg2="dk1"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Lst>
  <p:transition>
    <p:dissolve/>
  </p:transition>
  <p:hf hdr="0"/>
  <p:txStyles>
    <p:titleStyle>
      <a:lvl1pPr algn="l" rtl="0" eaLnBrk="1" fontAlgn="base" hangingPunct="1">
        <a:spcBef>
          <a:spcPct val="0"/>
        </a:spcBef>
        <a:spcAft>
          <a:spcPct val="0"/>
        </a:spcAft>
        <a:defRPr sz="44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2775">
          <a:solidFill>
            <a:srgbClr val="3E4E6C"/>
          </a:solidFill>
          <a:latin typeface="Arial Black" pitchFamily="34" charset="0"/>
          <a:ea typeface="ＭＳ Ｐゴシック" charset="0"/>
        </a:defRPr>
      </a:lvl2pPr>
      <a:lvl3pPr algn="l" rtl="0" eaLnBrk="1" fontAlgn="base" hangingPunct="1">
        <a:spcBef>
          <a:spcPct val="0"/>
        </a:spcBef>
        <a:spcAft>
          <a:spcPct val="0"/>
        </a:spcAft>
        <a:defRPr sz="2775">
          <a:solidFill>
            <a:srgbClr val="3E4E6C"/>
          </a:solidFill>
          <a:latin typeface="Arial Black" pitchFamily="34" charset="0"/>
          <a:ea typeface="ＭＳ Ｐゴシック" charset="0"/>
        </a:defRPr>
      </a:lvl3pPr>
      <a:lvl4pPr algn="l" rtl="0" eaLnBrk="1" fontAlgn="base" hangingPunct="1">
        <a:spcBef>
          <a:spcPct val="0"/>
        </a:spcBef>
        <a:spcAft>
          <a:spcPct val="0"/>
        </a:spcAft>
        <a:defRPr sz="2775">
          <a:solidFill>
            <a:srgbClr val="3E4E6C"/>
          </a:solidFill>
          <a:latin typeface="Arial Black" pitchFamily="34" charset="0"/>
          <a:ea typeface="ＭＳ Ｐゴシック" charset="0"/>
        </a:defRPr>
      </a:lvl4pPr>
      <a:lvl5pPr algn="l" rtl="0" eaLnBrk="1" fontAlgn="base" hangingPunct="1">
        <a:spcBef>
          <a:spcPct val="0"/>
        </a:spcBef>
        <a:spcAft>
          <a:spcPct val="0"/>
        </a:spcAft>
        <a:defRPr sz="2775">
          <a:solidFill>
            <a:srgbClr val="3E4E6C"/>
          </a:solidFill>
          <a:latin typeface="Arial Black" pitchFamily="34" charset="0"/>
          <a:ea typeface="ＭＳ Ｐゴシック" charset="0"/>
        </a:defRPr>
      </a:lvl5pPr>
      <a:lvl6pPr marL="342900" algn="l" rtl="0" eaLnBrk="1" fontAlgn="base" hangingPunct="1">
        <a:spcBef>
          <a:spcPct val="0"/>
        </a:spcBef>
        <a:spcAft>
          <a:spcPct val="0"/>
        </a:spcAft>
        <a:defRPr sz="2775">
          <a:solidFill>
            <a:srgbClr val="3E4E6C"/>
          </a:solidFill>
          <a:latin typeface="Arial Black" pitchFamily="34" charset="0"/>
        </a:defRPr>
      </a:lvl6pPr>
      <a:lvl7pPr marL="685800" algn="l" rtl="0" eaLnBrk="1" fontAlgn="base" hangingPunct="1">
        <a:spcBef>
          <a:spcPct val="0"/>
        </a:spcBef>
        <a:spcAft>
          <a:spcPct val="0"/>
        </a:spcAft>
        <a:defRPr sz="2775">
          <a:solidFill>
            <a:srgbClr val="3E4E6C"/>
          </a:solidFill>
          <a:latin typeface="Arial Black" pitchFamily="34" charset="0"/>
        </a:defRPr>
      </a:lvl7pPr>
      <a:lvl8pPr marL="1028700" algn="l" rtl="0" eaLnBrk="1" fontAlgn="base" hangingPunct="1">
        <a:spcBef>
          <a:spcPct val="0"/>
        </a:spcBef>
        <a:spcAft>
          <a:spcPct val="0"/>
        </a:spcAft>
        <a:defRPr sz="2775">
          <a:solidFill>
            <a:srgbClr val="3E4E6C"/>
          </a:solidFill>
          <a:latin typeface="Arial Black" pitchFamily="34" charset="0"/>
        </a:defRPr>
      </a:lvl8pPr>
      <a:lvl9pPr marL="1371600" algn="l" rtl="0" eaLnBrk="1" fontAlgn="base" hangingPunct="1">
        <a:spcBef>
          <a:spcPct val="0"/>
        </a:spcBef>
        <a:spcAft>
          <a:spcPct val="0"/>
        </a:spcAft>
        <a:defRPr sz="2775">
          <a:solidFill>
            <a:srgbClr val="3E4E6C"/>
          </a:solidFill>
          <a:latin typeface="Arial Black" pitchFamily="34" charset="0"/>
        </a:defRPr>
      </a:lvl9pPr>
    </p:titleStyle>
    <p:bodyStyle>
      <a:lvl1pPr marL="257175" indent="-257175" algn="l" rtl="0" eaLnBrk="1" fontAlgn="base" hangingPunct="1">
        <a:spcBef>
          <a:spcPct val="20000"/>
        </a:spcBef>
        <a:spcAft>
          <a:spcPct val="0"/>
        </a:spcAft>
        <a:buSzPct val="75000"/>
        <a:buChar char="•"/>
        <a:defRPr sz="3600" b="0" i="0">
          <a:solidFill>
            <a:schemeClr val="tx1"/>
          </a:solidFill>
          <a:latin typeface="Helvetica Light"/>
          <a:ea typeface="ＭＳ Ｐゴシック" charset="0"/>
          <a:cs typeface="Helvetica Light"/>
        </a:defRPr>
      </a:lvl1pPr>
      <a:lvl2pPr marL="557213" indent="-214313"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2pPr>
      <a:lvl3pPr marL="857250" indent="-171450" algn="l" rtl="0" eaLnBrk="1" fontAlgn="base" hangingPunct="1">
        <a:spcBef>
          <a:spcPct val="20000"/>
        </a:spcBef>
        <a:spcAft>
          <a:spcPct val="0"/>
        </a:spcAft>
        <a:buSzPct val="75000"/>
        <a:buChar char="•"/>
        <a:defRPr sz="2800" b="0" i="0">
          <a:solidFill>
            <a:schemeClr val="tx1"/>
          </a:solidFill>
          <a:latin typeface="Helvetica Light"/>
          <a:ea typeface="ＭＳ Ｐゴシック" charset="0"/>
          <a:cs typeface="Helvetica Light"/>
        </a:defRPr>
      </a:lvl3pPr>
      <a:lvl4pPr marL="1200150" indent="-1714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4pPr>
      <a:lvl5pPr marL="1543050" indent="-17145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1885950" indent="-171450" algn="l" rtl="0" eaLnBrk="1" fontAlgn="base" hangingPunct="1">
        <a:spcBef>
          <a:spcPct val="20000"/>
        </a:spcBef>
        <a:spcAft>
          <a:spcPct val="0"/>
        </a:spcAft>
        <a:buChar char="»"/>
        <a:defRPr sz="1500" b="1">
          <a:solidFill>
            <a:schemeClr val="tx1"/>
          </a:solidFill>
          <a:latin typeface="+mn-lt"/>
        </a:defRPr>
      </a:lvl6pPr>
      <a:lvl7pPr marL="2228850" indent="-171450" algn="l" rtl="0" eaLnBrk="1" fontAlgn="base" hangingPunct="1">
        <a:spcBef>
          <a:spcPct val="20000"/>
        </a:spcBef>
        <a:spcAft>
          <a:spcPct val="0"/>
        </a:spcAft>
        <a:buChar char="»"/>
        <a:defRPr sz="1500" b="1">
          <a:solidFill>
            <a:schemeClr val="tx1"/>
          </a:solidFill>
          <a:latin typeface="+mn-lt"/>
        </a:defRPr>
      </a:lvl7pPr>
      <a:lvl8pPr marL="2571750" indent="-171450" algn="l" rtl="0" eaLnBrk="1" fontAlgn="base" hangingPunct="1">
        <a:spcBef>
          <a:spcPct val="20000"/>
        </a:spcBef>
        <a:spcAft>
          <a:spcPct val="0"/>
        </a:spcAft>
        <a:buChar char="»"/>
        <a:defRPr sz="1500" b="1">
          <a:solidFill>
            <a:schemeClr val="tx1"/>
          </a:solidFill>
          <a:latin typeface="+mn-lt"/>
        </a:defRPr>
      </a:lvl8pPr>
      <a:lvl9pPr marL="2914650" indent="-171450" algn="l" rtl="0" eaLnBrk="1" fontAlgn="base" hangingPunct="1">
        <a:spcBef>
          <a:spcPct val="20000"/>
        </a:spcBef>
        <a:spcAft>
          <a:spcPct val="0"/>
        </a:spcAft>
        <a:buChar char="»"/>
        <a:defRPr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p:txBody>
          <a:bodyPr/>
          <a:lstStyle/>
          <a:p>
            <a:pPr eaLnBrk="1" hangingPunct="1"/>
            <a:r>
              <a:rPr lang="en-US" dirty="0">
                <a:ea typeface="ＭＳ Ｐゴシック" pitchFamily="34" charset="-128"/>
              </a:rPr>
              <a:t>Early Stage (lo-fi &amp; med-fi) Prototyping</a:t>
            </a:r>
            <a:endParaRPr lang="en-US" sz="3200" i="1" dirty="0">
              <a:ea typeface="ＭＳ Ｐゴシック" pitchFamily="34" charset="-128"/>
            </a:endParaRPr>
          </a:p>
        </p:txBody>
      </p:sp>
      <p:sp>
        <p:nvSpPr>
          <p:cNvPr id="37891" name="TextBox 1"/>
          <p:cNvSpPr txBox="1">
            <a:spLocks noChangeArrowheads="1"/>
          </p:cNvSpPr>
          <p:nvPr/>
        </p:nvSpPr>
        <p:spPr bwMode="auto">
          <a:xfrm>
            <a:off x="-2322513" y="68151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p>
        </p:txBody>
      </p:sp>
      <p:sp>
        <p:nvSpPr>
          <p:cNvPr id="5" name="Text Box 3"/>
          <p:cNvSpPr txBox="1">
            <a:spLocks noChangeArrowheads="1"/>
          </p:cNvSpPr>
          <p:nvPr/>
        </p:nvSpPr>
        <p:spPr bwMode="auto">
          <a:xfrm>
            <a:off x="809387" y="5682010"/>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April 29, 2019</a:t>
            </a:r>
          </a:p>
        </p:txBody>
      </p:sp>
    </p:spTree>
    <p:extLst>
      <p:ext uri="{BB962C8B-B14F-4D97-AF65-F5344CB8AC3E}">
        <p14:creationId xmlns:p14="http://schemas.microsoft.com/office/powerpoint/2010/main" val="1728314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US">
                <a:ea typeface="ＭＳ Ｐゴシック" pitchFamily="34" charset="-128"/>
              </a:rPr>
              <a:t>Task Flows Show How to Do the Task</a:t>
            </a:r>
            <a:endParaRPr lang="en-US" dirty="0">
              <a:ea typeface="ＭＳ Ｐゴシック" pitchFamily="34" charset="-128"/>
            </a:endParaRPr>
          </a:p>
        </p:txBody>
      </p:sp>
      <p:sp>
        <p:nvSpPr>
          <p:cNvPr id="134147" name="Rectangle 4"/>
          <p:cNvSpPr>
            <a:spLocks noGrp="1" noChangeArrowheads="1"/>
          </p:cNvSpPr>
          <p:nvPr>
            <p:ph idx="1"/>
          </p:nvPr>
        </p:nvSpPr>
        <p:spPr>
          <a:xfrm>
            <a:off x="639945" y="961217"/>
            <a:ext cx="11194257" cy="3409183"/>
          </a:xfrm>
        </p:spPr>
        <p:txBody>
          <a:bodyPr/>
          <a:lstStyle/>
          <a:p>
            <a:pPr eaLnBrk="1" hangingPunct="1"/>
            <a:r>
              <a:rPr lang="en-US" sz="3199" dirty="0">
                <a:ea typeface="ＭＳ Ｐゴシック" pitchFamily="34" charset="-128"/>
              </a:rPr>
              <a:t>Task Flows are </a:t>
            </a:r>
            <a:r>
              <a:rPr lang="en-US" sz="3199" b="1" i="1" dirty="0">
                <a:solidFill>
                  <a:srgbClr val="00B0F0"/>
                </a:solidFill>
                <a:ea typeface="ＭＳ Ｐゴシック" pitchFamily="34" charset="-128"/>
              </a:rPr>
              <a:t>design specific</a:t>
            </a:r>
            <a:r>
              <a:rPr lang="en-US" sz="3199" dirty="0">
                <a:ea typeface="ＭＳ Ｐゴシック" pitchFamily="34" charset="-128"/>
              </a:rPr>
              <a:t>, tasks aren’</a:t>
            </a:r>
            <a:r>
              <a:rPr lang="en-US" altLang="ja-JP" sz="3199" dirty="0">
                <a:ea typeface="ＭＳ Ｐゴシック" pitchFamily="34" charset="-128"/>
              </a:rPr>
              <a:t>t</a:t>
            </a:r>
          </a:p>
          <a:p>
            <a:pPr eaLnBrk="1" hangingPunct="1"/>
            <a:r>
              <a:rPr lang="en-US" sz="3199" dirty="0">
                <a:ea typeface="ＭＳ Ｐゴシック" pitchFamily="34" charset="-128"/>
              </a:rPr>
              <a:t>Task Flows force us to </a:t>
            </a:r>
          </a:p>
          <a:p>
            <a:pPr lvl="1" eaLnBrk="1" hangingPunct="1"/>
            <a:r>
              <a:rPr lang="en-US" sz="2799" dirty="0">
                <a:ea typeface="ＭＳ Ｐゴシック" pitchFamily="34" charset="-128"/>
              </a:rPr>
              <a:t>show how various features will work together</a:t>
            </a:r>
          </a:p>
          <a:p>
            <a:pPr lvl="1" eaLnBrk="1" hangingPunct="1"/>
            <a:r>
              <a:rPr lang="en-US" sz="2799" dirty="0">
                <a:ea typeface="ＭＳ Ｐゴシック" pitchFamily="34" charset="-128"/>
              </a:rPr>
              <a:t>settle design arguments by seeing examples</a:t>
            </a:r>
          </a:p>
          <a:p>
            <a:pPr eaLnBrk="1" hangingPunct="1"/>
            <a:r>
              <a:rPr lang="en-US" sz="3199" dirty="0">
                <a:ea typeface="ＭＳ Ｐゴシック" pitchFamily="34" charset="-128"/>
              </a:rPr>
              <a:t>Show users </a:t>
            </a:r>
            <a:r>
              <a:rPr lang="en-US" sz="3199" dirty="0" err="1">
                <a:ea typeface="ＭＳ Ｐゴシック" pitchFamily="34" charset="-128"/>
              </a:rPr>
              <a:t>taskflows</a:t>
            </a:r>
            <a:r>
              <a:rPr lang="en-US" sz="3199" dirty="0">
                <a:ea typeface="ＭＳ Ｐゴシック" pitchFamily="34" charset="-128"/>
              </a:rPr>
              <a:t> to get feedback</a:t>
            </a:r>
          </a:p>
        </p:txBody>
      </p:sp>
      <p:sp>
        <p:nvSpPr>
          <p:cNvPr id="8" name="Footer Placeholder 7"/>
          <p:cNvSpPr>
            <a:spLocks noGrp="1"/>
          </p:cNvSpPr>
          <p:nvPr>
            <p:ph type="ftr" sz="quarter" idx="11"/>
          </p:nvPr>
        </p:nvSpPr>
        <p:spPr/>
        <p:txBody>
          <a:bodyPr/>
          <a:lstStyle/>
          <a:p>
            <a:pPr>
              <a:defRPr/>
            </a:pPr>
            <a:r>
              <a:rPr lang="en-US"/>
              <a:t>Designing Solutions to Global Grand Challenges: Human-Centered AI</a:t>
            </a:r>
          </a:p>
        </p:txBody>
      </p:sp>
      <p:sp>
        <p:nvSpPr>
          <p:cNvPr id="134150" name="Slide Number Placeholder 2"/>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801" indent="-285693" eaLnBrk="0" hangingPunct="0">
              <a:defRPr sz="2400">
                <a:solidFill>
                  <a:schemeClr val="tx1"/>
                </a:solidFill>
                <a:latin typeface="Times New Roman" pitchFamily="18" charset="0"/>
                <a:ea typeface="ＭＳ Ｐゴシック" pitchFamily="34" charset="-128"/>
              </a:defRPr>
            </a:lvl2pPr>
            <a:lvl3pPr marL="1142771" indent="-228554" eaLnBrk="0" hangingPunct="0">
              <a:defRPr sz="2400">
                <a:solidFill>
                  <a:schemeClr val="tx1"/>
                </a:solidFill>
                <a:latin typeface="Times New Roman" pitchFamily="18" charset="0"/>
                <a:ea typeface="ＭＳ Ｐゴシック" pitchFamily="34" charset="-128"/>
              </a:defRPr>
            </a:lvl3pPr>
            <a:lvl4pPr marL="1599880" indent="-228554" eaLnBrk="0" hangingPunct="0">
              <a:defRPr sz="2400">
                <a:solidFill>
                  <a:schemeClr val="tx1"/>
                </a:solidFill>
                <a:latin typeface="Times New Roman" pitchFamily="18" charset="0"/>
                <a:ea typeface="ＭＳ Ｐゴシック" pitchFamily="34" charset="-128"/>
              </a:defRPr>
            </a:lvl4pPr>
            <a:lvl5pPr marL="2056989" indent="-228554" eaLnBrk="0" hangingPunct="0">
              <a:defRPr sz="2400">
                <a:solidFill>
                  <a:schemeClr val="tx1"/>
                </a:solidFill>
                <a:latin typeface="Times New Roman" pitchFamily="18" charset="0"/>
                <a:ea typeface="ＭＳ Ｐゴシック" pitchFamily="34" charset="-128"/>
              </a:defRPr>
            </a:lvl5pPr>
            <a:lvl6pPr marL="2514097"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206"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314"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423"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7955FBD-B253-45CC-8F4C-E3E7F9AA818B}" type="slidenum">
              <a:rPr lang="en-US" sz="1000">
                <a:solidFill>
                  <a:srgbClr val="6D6D6D"/>
                </a:solidFill>
                <a:latin typeface="Helvetica Light"/>
                <a:ea typeface="+mn-ea"/>
              </a:rPr>
              <a:pPr eaLnBrk="1" hangingPunct="1"/>
              <a:t>10</a:t>
            </a:fld>
            <a:endParaRPr lang="en-US" sz="1000" dirty="0">
              <a:solidFill>
                <a:srgbClr val="6D6D6D"/>
              </a:solidFill>
              <a:latin typeface="Helvetica Light"/>
              <a:ea typeface="+mn-ea"/>
            </a:endParaRPr>
          </a:p>
        </p:txBody>
      </p:sp>
      <p:pic>
        <p:nvPicPr>
          <p:cNvPr id="5" name="Picture 4">
            <a:extLst>
              <a:ext uri="{FF2B5EF4-FFF2-40B4-BE49-F238E27FC236}">
                <a16:creationId xmlns:a16="http://schemas.microsoft.com/office/drawing/2014/main" id="{8D2F611A-5447-2D43-BB0D-BAC8E5450F45}"/>
              </a:ext>
            </a:extLst>
          </p:cNvPr>
          <p:cNvPicPr>
            <a:picLocks noChangeAspect="1"/>
          </p:cNvPicPr>
          <p:nvPr/>
        </p:nvPicPr>
        <p:blipFill rotWithShape="1">
          <a:blip r:embed="rId3">
            <a:extLst>
              <a:ext uri="{28A0092B-C50C-407E-A947-70E740481C1C}">
                <a14:useLocalDpi xmlns:a14="http://schemas.microsoft.com/office/drawing/2010/main" val="0"/>
              </a:ext>
            </a:extLst>
          </a:blip>
          <a:srcRect t="2546" r="1526" b="44122"/>
          <a:stretch/>
        </p:blipFill>
        <p:spPr>
          <a:xfrm>
            <a:off x="2308309" y="3839634"/>
            <a:ext cx="6790805" cy="2758436"/>
          </a:xfrm>
          <a:prstGeom prst="rect">
            <a:avLst/>
          </a:prstGeom>
        </p:spPr>
      </p:pic>
      <p:sp>
        <p:nvSpPr>
          <p:cNvPr id="3" name="Date Placeholder 2">
            <a:extLst>
              <a:ext uri="{FF2B5EF4-FFF2-40B4-BE49-F238E27FC236}">
                <a16:creationId xmlns:a16="http://schemas.microsoft.com/office/drawing/2014/main" id="{0E6D9658-59C8-F344-9967-8D1D03CAF79F}"/>
              </a:ext>
            </a:extLst>
          </p:cNvPr>
          <p:cNvSpPr>
            <a:spLocks noGrp="1"/>
          </p:cNvSpPr>
          <p:nvPr>
            <p:ph type="dt" sz="half" idx="10"/>
          </p:nvPr>
        </p:nvSpPr>
        <p:spPr/>
        <p:txBody>
          <a:bodyPr/>
          <a:lstStyle/>
          <a:p>
            <a:pPr>
              <a:defRPr/>
            </a:pPr>
            <a:r>
              <a:rPr lang="en-US"/>
              <a:t>2019/04/29</a:t>
            </a:r>
            <a:endParaRPr lang="en-US" dirty="0"/>
          </a:p>
        </p:txBody>
      </p:sp>
    </p:spTree>
    <p:extLst>
      <p:ext uri="{BB962C8B-B14F-4D97-AF65-F5344CB8AC3E}">
        <p14:creationId xmlns:p14="http://schemas.microsoft.com/office/powerpoint/2010/main" val="795331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2019/04/29</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11</a:t>
            </a:fld>
            <a:endParaRPr lang="en-US"/>
          </a:p>
        </p:txBody>
      </p:sp>
      <p:grpSp>
        <p:nvGrpSpPr>
          <p:cNvPr id="19" name="Group 18"/>
          <p:cNvGrpSpPr/>
          <p:nvPr/>
        </p:nvGrpSpPr>
        <p:grpSpPr>
          <a:xfrm>
            <a:off x="2456486" y="878365"/>
            <a:ext cx="6796922" cy="646203"/>
            <a:chOff x="932011" y="504875"/>
            <a:chExt cx="6797808" cy="646287"/>
          </a:xfrm>
        </p:grpSpPr>
        <p:cxnSp>
          <p:nvCxnSpPr>
            <p:cNvPr id="8" name="Straight Arrow Connector 7"/>
            <p:cNvCxnSpPr/>
            <p:nvPr/>
          </p:nvCxnSpPr>
          <p:spPr bwMode="auto">
            <a:xfrm>
              <a:off x="2383972" y="790562"/>
              <a:ext cx="4088674" cy="0"/>
            </a:xfrm>
            <a:prstGeom prst="straightConnector1">
              <a:avLst/>
            </a:prstGeom>
            <a:solidFill>
              <a:schemeClr val="accent1"/>
            </a:solidFill>
            <a:ln w="57150" cap="flat" cmpd="sng" algn="ctr">
              <a:solidFill>
                <a:schemeClr val="tx1"/>
              </a:solidFill>
              <a:prstDash val="solid"/>
              <a:round/>
              <a:headEnd type="triangle"/>
              <a:tailEnd type="triangle"/>
            </a:ln>
            <a:effectLst/>
          </p:spPr>
        </p:cxnSp>
        <p:sp>
          <p:nvSpPr>
            <p:cNvPr id="9" name="TextBox 8"/>
            <p:cNvSpPr txBox="1"/>
            <p:nvPr/>
          </p:nvSpPr>
          <p:spPr>
            <a:xfrm>
              <a:off x="6570375" y="504875"/>
              <a:ext cx="1159444" cy="646287"/>
            </a:xfrm>
            <a:prstGeom prst="rect">
              <a:avLst/>
            </a:prstGeom>
            <a:noFill/>
          </p:spPr>
          <p:txBody>
            <a:bodyPr wrap="none" rtlCol="0">
              <a:spAutoFit/>
            </a:bodyPr>
            <a:lstStyle/>
            <a:p>
              <a:pPr algn="ctr"/>
              <a:r>
                <a:rPr lang="en-US" sz="3599" b="1" dirty="0">
                  <a:latin typeface="Helvetica" charset="0"/>
                  <a:ea typeface="Helvetica" charset="0"/>
                  <a:cs typeface="Helvetica" charset="0"/>
                </a:rPr>
                <a:t>How</a:t>
              </a:r>
            </a:p>
          </p:txBody>
        </p:sp>
        <p:sp>
          <p:nvSpPr>
            <p:cNvPr id="10" name="TextBox 9"/>
            <p:cNvSpPr txBox="1"/>
            <p:nvPr/>
          </p:nvSpPr>
          <p:spPr>
            <a:xfrm>
              <a:off x="932011" y="504875"/>
              <a:ext cx="1313352" cy="646287"/>
            </a:xfrm>
            <a:prstGeom prst="rect">
              <a:avLst/>
            </a:prstGeom>
            <a:noFill/>
          </p:spPr>
          <p:txBody>
            <a:bodyPr wrap="none" rtlCol="0">
              <a:spAutoFit/>
            </a:bodyPr>
            <a:lstStyle/>
            <a:p>
              <a:pPr algn="ctr"/>
              <a:r>
                <a:rPr lang="en-US" sz="3599" b="1" dirty="0">
                  <a:latin typeface="Helvetica" charset="0"/>
                  <a:ea typeface="Helvetica" charset="0"/>
                  <a:cs typeface="Helvetica" charset="0"/>
                </a:rPr>
                <a:t>What</a:t>
              </a:r>
            </a:p>
          </p:txBody>
        </p:sp>
      </p:grpSp>
      <p:grpSp>
        <p:nvGrpSpPr>
          <p:cNvPr id="18" name="Group 17"/>
          <p:cNvGrpSpPr/>
          <p:nvPr/>
        </p:nvGrpSpPr>
        <p:grpSpPr>
          <a:xfrm>
            <a:off x="2511982" y="2891295"/>
            <a:ext cx="6779898" cy="1200072"/>
            <a:chOff x="987515" y="1558370"/>
            <a:chExt cx="6780780" cy="1200228"/>
          </a:xfrm>
        </p:grpSpPr>
        <p:sp>
          <p:nvSpPr>
            <p:cNvPr id="11" name="TextBox 10"/>
            <p:cNvSpPr txBox="1"/>
            <p:nvPr/>
          </p:nvSpPr>
          <p:spPr>
            <a:xfrm>
              <a:off x="6531897" y="1558370"/>
              <a:ext cx="1236398" cy="1200228"/>
            </a:xfrm>
            <a:prstGeom prst="rect">
              <a:avLst/>
            </a:prstGeom>
            <a:noFill/>
          </p:spPr>
          <p:txBody>
            <a:bodyPr wrap="none" rtlCol="0">
              <a:spAutoFit/>
            </a:bodyPr>
            <a:lstStyle/>
            <a:p>
              <a:pPr algn="ctr"/>
              <a:r>
                <a:rPr lang="en-US" sz="3599" b="1" dirty="0">
                  <a:latin typeface="Helvetica" charset="0"/>
                  <a:ea typeface="Helvetica" charset="0"/>
                  <a:cs typeface="Helvetica" charset="0"/>
                </a:rPr>
                <a:t>Task</a:t>
              </a:r>
              <a:br>
                <a:rPr lang="en-US" sz="3599" b="1" dirty="0">
                  <a:latin typeface="Helvetica" charset="0"/>
                  <a:ea typeface="Helvetica" charset="0"/>
                  <a:cs typeface="Helvetica" charset="0"/>
                </a:rPr>
              </a:br>
              <a:r>
                <a:rPr lang="en-US" sz="3599" b="1" dirty="0">
                  <a:latin typeface="Helvetica" charset="0"/>
                  <a:ea typeface="Helvetica" charset="0"/>
                  <a:cs typeface="Helvetica" charset="0"/>
                </a:rPr>
                <a:t>Flow</a:t>
              </a:r>
            </a:p>
          </p:txBody>
        </p:sp>
        <p:sp>
          <p:nvSpPr>
            <p:cNvPr id="12" name="TextBox 11"/>
            <p:cNvSpPr txBox="1"/>
            <p:nvPr/>
          </p:nvSpPr>
          <p:spPr>
            <a:xfrm>
              <a:off x="987515" y="1558370"/>
              <a:ext cx="1202345" cy="646287"/>
            </a:xfrm>
            <a:prstGeom prst="rect">
              <a:avLst/>
            </a:prstGeom>
            <a:noFill/>
          </p:spPr>
          <p:txBody>
            <a:bodyPr wrap="none" rtlCol="0">
              <a:spAutoFit/>
            </a:bodyPr>
            <a:lstStyle/>
            <a:p>
              <a:pPr algn="ctr"/>
              <a:r>
                <a:rPr lang="en-US" sz="3599" b="1" dirty="0">
                  <a:latin typeface="Helvetica" charset="0"/>
                  <a:ea typeface="Helvetica" charset="0"/>
                  <a:cs typeface="Helvetica" charset="0"/>
                </a:rPr>
                <a:t>Task</a:t>
              </a:r>
            </a:p>
          </p:txBody>
        </p:sp>
        <p:cxnSp>
          <p:nvCxnSpPr>
            <p:cNvPr id="13" name="Straight Arrow Connector 12"/>
            <p:cNvCxnSpPr/>
            <p:nvPr/>
          </p:nvCxnSpPr>
          <p:spPr bwMode="auto">
            <a:xfrm>
              <a:off x="2383972" y="1831236"/>
              <a:ext cx="4088674" cy="0"/>
            </a:xfrm>
            <a:prstGeom prst="straightConnector1">
              <a:avLst/>
            </a:prstGeom>
            <a:solidFill>
              <a:schemeClr val="accent1"/>
            </a:solidFill>
            <a:ln w="57150" cap="flat" cmpd="sng" algn="ctr">
              <a:solidFill>
                <a:schemeClr val="tx1"/>
              </a:solidFill>
              <a:prstDash val="solid"/>
              <a:round/>
              <a:headEnd type="triangle"/>
              <a:tailEnd type="triangle"/>
            </a:ln>
            <a:effectLst/>
          </p:spPr>
        </p:cxnSp>
      </p:grpSp>
    </p:spTree>
    <p:extLst>
      <p:ext uri="{BB962C8B-B14F-4D97-AF65-F5344CB8AC3E}">
        <p14:creationId xmlns:p14="http://schemas.microsoft.com/office/powerpoint/2010/main" val="396162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869AF-FE6D-924D-B05A-17DDC2FC0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93"/>
          <a:stretch/>
        </p:blipFill>
        <p:spPr>
          <a:xfrm>
            <a:off x="1389888" y="0"/>
            <a:ext cx="9780422" cy="6616932"/>
          </a:xfrm>
          <a:prstGeom prst="rect">
            <a:avLst/>
          </a:prstGeom>
        </p:spPr>
      </p:pic>
      <p:sp>
        <p:nvSpPr>
          <p:cNvPr id="2" name="Title 1"/>
          <p:cNvSpPr>
            <a:spLocks noGrp="1"/>
          </p:cNvSpPr>
          <p:nvPr>
            <p:ph type="title"/>
          </p:nvPr>
        </p:nvSpPr>
        <p:spPr>
          <a:xfrm>
            <a:off x="7805318" y="0"/>
            <a:ext cx="4386684" cy="1143000"/>
          </a:xfrm>
        </p:spPr>
        <p:txBody>
          <a:bodyPr/>
          <a:lstStyle/>
          <a:p>
            <a:r>
              <a:rPr lang="en-US" dirty="0"/>
              <a:t>Tasks</a:t>
            </a:r>
          </a:p>
        </p:txBody>
      </p:sp>
      <p:sp>
        <p:nvSpPr>
          <p:cNvPr id="4" name="Date Placeholder 3"/>
          <p:cNvSpPr>
            <a:spLocks noGrp="1"/>
          </p:cNvSpPr>
          <p:nvPr>
            <p:ph type="dt" sz="half" idx="10"/>
          </p:nvPr>
        </p:nvSpPr>
        <p:spPr/>
        <p:txBody>
          <a:bodyPr/>
          <a:lstStyle/>
          <a:p>
            <a:r>
              <a:rPr lang="en-US"/>
              <a:t>2019/04/29</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3" name="Slide Number Placeholder 2"/>
          <p:cNvSpPr>
            <a:spLocks noGrp="1"/>
          </p:cNvSpPr>
          <p:nvPr>
            <p:ph type="sldNum" sz="quarter" idx="12"/>
          </p:nvPr>
        </p:nvSpPr>
        <p:spPr/>
        <p:txBody>
          <a:bodyPr/>
          <a:lstStyle/>
          <a:p>
            <a:fld id="{48573CA7-35FD-4F26-8712-3E7EAA6D8755}" type="slidenum">
              <a:rPr lang="en-US" smtClean="0"/>
              <a:pPr/>
              <a:t>12</a:t>
            </a:fld>
            <a:endParaRPr lang="en-US"/>
          </a:p>
        </p:txBody>
      </p:sp>
      <p:sp>
        <p:nvSpPr>
          <p:cNvPr id="9" name="Text Box 5">
            <a:extLst>
              <a:ext uri="{FF2B5EF4-FFF2-40B4-BE49-F238E27FC236}">
                <a16:creationId xmlns:a16="http://schemas.microsoft.com/office/drawing/2014/main" id="{3B0DBFD5-9F20-214C-801C-FF99C737C53C}"/>
              </a:ext>
            </a:extLst>
          </p:cNvPr>
          <p:cNvSpPr txBox="1">
            <a:spLocks noChangeArrowheads="1"/>
          </p:cNvSpPr>
          <p:nvPr/>
        </p:nvSpPr>
        <p:spPr bwMode="auto">
          <a:xfrm>
            <a:off x="7361946" y="6240519"/>
            <a:ext cx="38897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a:solidFill>
                  <a:schemeClr val="tx2">
                    <a:lumMod val="50000"/>
                  </a:schemeClr>
                </a:solidFill>
                <a:latin typeface="Helvetica" pitchFamily="34" charset="0"/>
              </a:rPr>
              <a:t>Sketch by </a:t>
            </a:r>
            <a:r>
              <a:rPr lang="en-US" sz="2000" dirty="0" err="1">
                <a:solidFill>
                  <a:schemeClr val="tx2">
                    <a:lumMod val="50000"/>
                  </a:schemeClr>
                </a:solidFill>
                <a:latin typeface="Helvetica" pitchFamily="34" charset="0"/>
              </a:rPr>
              <a:t>Trijeet</a:t>
            </a:r>
            <a:r>
              <a:rPr lang="en-US" sz="2000" dirty="0">
                <a:solidFill>
                  <a:schemeClr val="tx2">
                    <a:lumMod val="50000"/>
                  </a:schemeClr>
                </a:solidFill>
                <a:latin typeface="Helvetica" pitchFamily="34" charset="0"/>
              </a:rPr>
              <a:t> Mukhopadhyay</a:t>
            </a:r>
          </a:p>
        </p:txBody>
      </p:sp>
    </p:spTree>
    <p:extLst>
      <p:ext uri="{BB962C8B-B14F-4D97-AF65-F5344CB8AC3E}">
        <p14:creationId xmlns:p14="http://schemas.microsoft.com/office/powerpoint/2010/main" val="370912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050"/>
          <p:cNvSpPr>
            <a:spLocks noGrp="1" noChangeArrowheads="1"/>
          </p:cNvSpPr>
          <p:nvPr>
            <p:ph type="title"/>
          </p:nvPr>
        </p:nvSpPr>
        <p:spPr/>
        <p:txBody>
          <a:bodyPr/>
          <a:lstStyle/>
          <a:p>
            <a:r>
              <a:rPr lang="en-US" dirty="0"/>
              <a:t>Storyboards in UX Design</a:t>
            </a:r>
          </a:p>
        </p:txBody>
      </p:sp>
      <p:sp>
        <p:nvSpPr>
          <p:cNvPr id="2" name="Date Placeholder 1"/>
          <p:cNvSpPr>
            <a:spLocks noGrp="1"/>
          </p:cNvSpPr>
          <p:nvPr>
            <p:ph type="dt" sz="half" idx="10"/>
          </p:nvPr>
        </p:nvSpPr>
        <p:spPr/>
        <p:txBody>
          <a:bodyPr/>
          <a:lstStyle/>
          <a:p>
            <a:r>
              <a:rPr lang="en-US"/>
              <a:t>2019/04/29</a:t>
            </a:r>
          </a:p>
        </p:txBody>
      </p:sp>
      <p:sp>
        <p:nvSpPr>
          <p:cNvPr id="3" name="Footer Placeholder 2"/>
          <p:cNvSpPr>
            <a:spLocks noGrp="1"/>
          </p:cNvSpPr>
          <p:nvPr>
            <p:ph type="ftr" sz="quarter" idx="11"/>
          </p:nvPr>
        </p:nvSpPr>
        <p:spPr/>
        <p:txBody>
          <a:bodyPr/>
          <a:lstStyle/>
          <a:p>
            <a:r>
              <a:rPr lang="en-US"/>
              <a:t>Designing Solutions to Global Grand Challenges: Human-Centered AI</a:t>
            </a:r>
          </a:p>
        </p:txBody>
      </p:sp>
      <p:sp>
        <p:nvSpPr>
          <p:cNvPr id="4" name="Slide Number Placeholder 3"/>
          <p:cNvSpPr>
            <a:spLocks noGrp="1"/>
          </p:cNvSpPr>
          <p:nvPr>
            <p:ph type="sldNum" sz="quarter" idx="12"/>
          </p:nvPr>
        </p:nvSpPr>
        <p:spPr/>
        <p:txBody>
          <a:bodyPr/>
          <a:lstStyle/>
          <a:p>
            <a:fld id="{63AA7834-23CB-3344-B42F-BB3C863F1847}" type="slidenum">
              <a:rPr lang="en-US" smtClean="0"/>
              <a:pPr/>
              <a:t>13</a:t>
            </a:fld>
            <a:endParaRPr lang="en-US"/>
          </a:p>
        </p:txBody>
      </p:sp>
      <p:grpSp>
        <p:nvGrpSpPr>
          <p:cNvPr id="7" name="Group 6"/>
          <p:cNvGrpSpPr/>
          <p:nvPr/>
        </p:nvGrpSpPr>
        <p:grpSpPr>
          <a:xfrm>
            <a:off x="2181727" y="959846"/>
            <a:ext cx="7654679" cy="5497101"/>
            <a:chOff x="1611313" y="1644650"/>
            <a:chExt cx="6302375" cy="4525963"/>
          </a:xfrm>
        </p:grpSpPr>
        <p:pic>
          <p:nvPicPr>
            <p:cNvPr id="848901" name="Picture 2053" descr="low-fi-music-on-deman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11313" y="1644650"/>
              <a:ext cx="630237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bwMode="auto">
            <a:xfrm>
              <a:off x="1612175" y="1656272"/>
              <a:ext cx="2053087" cy="4744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r"/>
              <a:r>
                <a:rPr lang="en-US" sz="1800" dirty="0">
                  <a:solidFill>
                    <a:srgbClr val="0D0D0D"/>
                  </a:solidFill>
                  <a:latin typeface="Segoe Print" panose="02000600000000000000" pitchFamily="2" charset="0"/>
                </a:rPr>
                <a:t>	Task:</a:t>
              </a:r>
            </a:p>
            <a:p>
              <a:endParaRPr lang="en-US" sz="900" dirty="0">
                <a:solidFill>
                  <a:srgbClr val="0D0D0D"/>
                </a:solidFill>
                <a:latin typeface="Segoe Print" panose="02000600000000000000" pitchFamily="2" charset="0"/>
              </a:endParaRPr>
            </a:p>
            <a:p>
              <a:r>
                <a:rPr lang="en-US" sz="1800" dirty="0">
                  <a:solidFill>
                    <a:srgbClr val="0D0D0D"/>
                  </a:solidFill>
                  <a:latin typeface="Segoe Print" panose="02000600000000000000" pitchFamily="2" charset="0"/>
                </a:rPr>
                <a:t>Task Flow #1</a:t>
              </a: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8688" y="959845"/>
            <a:ext cx="4254050" cy="5884039"/>
          </a:xfrm>
          <a:prstGeom prst="rect">
            <a:avLst/>
          </a:prstGeom>
        </p:spPr>
      </p:pic>
    </p:spTree>
    <p:extLst>
      <p:ext uri="{BB962C8B-B14F-4D97-AF65-F5344CB8AC3E}">
        <p14:creationId xmlns:p14="http://schemas.microsoft.com/office/powerpoint/2010/main" val="55790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Rectangle 1036"/>
          <p:cNvSpPr>
            <a:spLocks noGrp="1" noChangeArrowheads="1"/>
          </p:cNvSpPr>
          <p:nvPr>
            <p:ph type="title"/>
          </p:nvPr>
        </p:nvSpPr>
        <p:spPr/>
        <p:txBody>
          <a:bodyPr/>
          <a:lstStyle/>
          <a:p>
            <a:r>
              <a:rPr lang="en-US" dirty="0"/>
              <a:t>Fidelity in Prototyping</a:t>
            </a:r>
          </a:p>
        </p:txBody>
      </p:sp>
      <p:sp>
        <p:nvSpPr>
          <p:cNvPr id="806925" name="Rectangle 1037"/>
          <p:cNvSpPr>
            <a:spLocks noGrp="1" noChangeArrowheads="1"/>
          </p:cNvSpPr>
          <p:nvPr>
            <p:ph sz="half" idx="1"/>
          </p:nvPr>
        </p:nvSpPr>
        <p:spPr>
          <a:xfrm>
            <a:off x="670995" y="1600200"/>
            <a:ext cx="6888479" cy="4724400"/>
          </a:xfrm>
        </p:spPr>
        <p:txBody>
          <a:bodyPr>
            <a:normAutofit fontScale="92500"/>
          </a:bodyPr>
          <a:lstStyle/>
          <a:p>
            <a:r>
              <a:rPr lang="en-US" dirty="0"/>
              <a:t>Fidelity refers to the level of detail</a:t>
            </a:r>
          </a:p>
          <a:p>
            <a:r>
              <a:rPr lang="en-US" dirty="0"/>
              <a:t>High fidelity?</a:t>
            </a:r>
          </a:p>
          <a:p>
            <a:pPr lvl="1"/>
            <a:r>
              <a:rPr lang="en-US" dirty="0"/>
              <a:t>prototypes look like the </a:t>
            </a:r>
            <a:br>
              <a:rPr lang="en-US" dirty="0"/>
            </a:br>
            <a:r>
              <a:rPr lang="en-US" dirty="0"/>
              <a:t>final product</a:t>
            </a:r>
          </a:p>
          <a:p>
            <a:endParaRPr lang="en-US" dirty="0"/>
          </a:p>
          <a:p>
            <a:r>
              <a:rPr lang="en-US" dirty="0"/>
              <a:t>Low fidelity?</a:t>
            </a:r>
          </a:p>
          <a:p>
            <a:pPr lvl="1"/>
            <a:r>
              <a:rPr lang="en-US" dirty="0"/>
              <a:t>artists renditions with </a:t>
            </a:r>
            <a:br>
              <a:rPr lang="en-US" dirty="0"/>
            </a:br>
            <a:r>
              <a:rPr lang="en-US" dirty="0"/>
              <a:t>many details missing</a:t>
            </a:r>
          </a:p>
        </p:txBody>
      </p:sp>
      <p:sp>
        <p:nvSpPr>
          <p:cNvPr id="6" name="Date Placeholder 5"/>
          <p:cNvSpPr>
            <a:spLocks noGrp="1"/>
          </p:cNvSpPr>
          <p:nvPr>
            <p:ph type="dt" sz="half" idx="10"/>
          </p:nvPr>
        </p:nvSpPr>
        <p:spPr/>
        <p:txBody>
          <a:bodyPr/>
          <a:lstStyle/>
          <a:p>
            <a:r>
              <a:rPr lang="en-US"/>
              <a:t>2019/04/29</a:t>
            </a:r>
          </a:p>
        </p:txBody>
      </p:sp>
      <p:sp>
        <p:nvSpPr>
          <p:cNvPr id="7" name="Footer Placeholder 6"/>
          <p:cNvSpPr>
            <a:spLocks noGrp="1"/>
          </p:cNvSpPr>
          <p:nvPr>
            <p:ph type="ftr" sz="quarter" idx="11"/>
          </p:nvPr>
        </p:nvSpPr>
        <p:spPr/>
        <p:txBody>
          <a:bodyPr/>
          <a:lstStyle/>
          <a:p>
            <a:r>
              <a:rPr lang="en-US"/>
              <a:t>Designing Solutions to Global Grand Challenges: Human-Centered AI</a:t>
            </a:r>
          </a:p>
        </p:txBody>
      </p:sp>
      <p:sp>
        <p:nvSpPr>
          <p:cNvPr id="11" name="Slide Number Placeholder 10"/>
          <p:cNvSpPr>
            <a:spLocks noGrp="1"/>
          </p:cNvSpPr>
          <p:nvPr>
            <p:ph type="sldNum" sz="quarter" idx="12"/>
          </p:nvPr>
        </p:nvSpPr>
        <p:spPr/>
        <p:txBody>
          <a:bodyPr/>
          <a:lstStyle/>
          <a:p>
            <a:fld id="{53D9908C-9638-4E46-AE12-AD37C0864331}" type="slidenum">
              <a:rPr lang="en-US" smtClean="0"/>
              <a:pPr/>
              <a:t>14</a:t>
            </a:fld>
            <a:endParaRPr lang="en-US"/>
          </a:p>
        </p:txBody>
      </p:sp>
      <p:pic>
        <p:nvPicPr>
          <p:cNvPr id="806917" name="Picture 1029" descr="low-fi-music-on-demand"/>
          <p:cNvPicPr>
            <a:picLocks noChangeAspect="1" noChangeArrowheads="1"/>
          </p:cNvPicPr>
          <p:nvPr/>
        </p:nvPicPr>
        <p:blipFill>
          <a:blip r:embed="rId3">
            <a:extLst>
              <a:ext uri="{28A0092B-C50C-407E-A947-70E740481C1C}">
                <a14:useLocalDpi xmlns:a14="http://schemas.microsoft.com/office/drawing/2010/main" val="0"/>
              </a:ext>
            </a:extLst>
          </a:blip>
          <a:srcRect l="44559" t="14171" r="19170" b="47105"/>
          <a:stretch>
            <a:fillRect/>
          </a:stretch>
        </p:blipFill>
        <p:spPr bwMode="auto">
          <a:xfrm>
            <a:off x="7766872" y="4065670"/>
            <a:ext cx="3236840" cy="248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6918" name="Picture 1030" descr="cvu-mock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6872" y="1327492"/>
            <a:ext cx="4425128" cy="2719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692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692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69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692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0692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6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25" grpId="0" uiExpand="1"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3"/>
          <p:cNvSpPr>
            <a:spLocks noGrp="1" noChangeArrowheads="1"/>
          </p:cNvSpPr>
          <p:nvPr>
            <p:ph type="title"/>
          </p:nvPr>
        </p:nvSpPr>
        <p:spPr/>
        <p:txBody>
          <a:bodyPr/>
          <a:lstStyle/>
          <a:p>
            <a:r>
              <a:rPr lang="en-US"/>
              <a:t>Hi-fi Prototypes Warp</a:t>
            </a:r>
          </a:p>
        </p:txBody>
      </p:sp>
      <p:sp>
        <p:nvSpPr>
          <p:cNvPr id="823300" name="Rectangle 4"/>
          <p:cNvSpPr>
            <a:spLocks noGrp="1" noChangeArrowheads="1"/>
          </p:cNvSpPr>
          <p:nvPr>
            <p:ph idx="1"/>
          </p:nvPr>
        </p:nvSpPr>
        <p:spPr/>
        <p:txBody>
          <a:bodyPr>
            <a:normAutofit lnSpcReduction="10000"/>
          </a:bodyPr>
          <a:lstStyle/>
          <a:p>
            <a:r>
              <a:rPr lang="en-US" dirty="0"/>
              <a:t>Perceptions of the tester/reviewer</a:t>
            </a:r>
          </a:p>
          <a:p>
            <a:pPr lvl="1"/>
            <a:r>
              <a:rPr lang="en-US" dirty="0"/>
              <a:t>representation communicates “</a:t>
            </a:r>
            <a:r>
              <a:rPr lang="en-US" altLang="ja-JP" dirty="0"/>
              <a:t>finished”</a:t>
            </a:r>
          </a:p>
          <a:p>
            <a:pPr lvl="2"/>
            <a:r>
              <a:rPr lang="en-US" dirty="0"/>
              <a:t>comments focus on color, fonts, &amp; alignment</a:t>
            </a:r>
          </a:p>
          <a:p>
            <a:r>
              <a:rPr lang="en-US" dirty="0"/>
              <a:t>Time</a:t>
            </a:r>
          </a:p>
          <a:p>
            <a:pPr lvl="1"/>
            <a:r>
              <a:rPr lang="en-US" dirty="0"/>
              <a:t>encourage precision</a:t>
            </a:r>
          </a:p>
          <a:p>
            <a:pPr lvl="2"/>
            <a:r>
              <a:rPr lang="en-US" dirty="0"/>
              <a:t>specifying details takes more time</a:t>
            </a:r>
          </a:p>
          <a:p>
            <a:r>
              <a:rPr lang="en-US" dirty="0"/>
              <a:t>Creativity</a:t>
            </a:r>
          </a:p>
          <a:p>
            <a:pPr lvl="1"/>
            <a:r>
              <a:rPr lang="en-US" dirty="0"/>
              <a:t>lose track of the big picture</a:t>
            </a:r>
          </a:p>
        </p:txBody>
      </p:sp>
      <p:sp>
        <p:nvSpPr>
          <p:cNvPr id="5" name="Date Placeholder 3"/>
          <p:cNvSpPr>
            <a:spLocks noGrp="1"/>
          </p:cNvSpPr>
          <p:nvPr>
            <p:ph type="dt" sz="half" idx="10"/>
          </p:nvPr>
        </p:nvSpPr>
        <p:spPr/>
        <p:txBody>
          <a:bodyPr/>
          <a:lstStyle/>
          <a:p>
            <a:r>
              <a:rPr lang="en-US"/>
              <a:t>2019/04/29</a:t>
            </a:r>
          </a:p>
        </p:txBody>
      </p:sp>
      <p:sp>
        <p:nvSpPr>
          <p:cNvPr id="6" name="Footer Placeholder 4"/>
          <p:cNvSpPr>
            <a:spLocks noGrp="1"/>
          </p:cNvSpPr>
          <p:nvPr>
            <p:ph type="ftr" sz="quarter" idx="11"/>
          </p:nvPr>
        </p:nvSpPr>
        <p:spPr/>
        <p:txBody>
          <a:bodyPr/>
          <a:lstStyle/>
          <a:p>
            <a:r>
              <a:rPr lang="en-US"/>
              <a:t>Designing Solutions to Global Grand Challenges: Human-Centered AI</a:t>
            </a:r>
          </a:p>
        </p:txBody>
      </p:sp>
      <p:sp>
        <p:nvSpPr>
          <p:cNvPr id="2" name="Slide Number Placeholder 1"/>
          <p:cNvSpPr>
            <a:spLocks noGrp="1"/>
          </p:cNvSpPr>
          <p:nvPr>
            <p:ph type="sldNum" sz="quarter" idx="12"/>
          </p:nvPr>
        </p:nvSpPr>
        <p:spPr/>
        <p:txBody>
          <a:bodyPr/>
          <a:lstStyle/>
          <a:p>
            <a:fld id="{48573CA7-35FD-4F26-8712-3E7EAA6D8755}" type="slidenum">
              <a:rPr lang="en-US" smtClean="0"/>
              <a:pPr/>
              <a:t>15</a:t>
            </a:fld>
            <a:endParaRPr lang="en-US"/>
          </a:p>
        </p:txBody>
      </p:sp>
      <p:pic>
        <p:nvPicPr>
          <p:cNvPr id="7" name="Picture 3" descr="emmenthaler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8281" y="3505812"/>
            <a:ext cx="3093720" cy="3093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3300">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3300">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330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330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3300">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 descr="http://img.ehowcdn.com/article-new/ehow/images/a07/fh/rj/kindergarten-cutting-activities-800x800.jpg"/>
          <p:cNvPicPr>
            <a:picLocks noChangeAspect="1" noChangeArrowheads="1"/>
          </p:cNvPicPr>
          <p:nvPr/>
        </p:nvPicPr>
        <p:blipFill>
          <a:blip r:embed="rId3">
            <a:duotone>
              <a:prstClr val="black"/>
              <a:srgbClr val="000000">
                <a:alpha val="18824"/>
                <a:tint val="45000"/>
                <a:satMod val="400000"/>
              </a:srgbClr>
            </a:duotone>
            <a:alphaModFix amt="56000"/>
            <a:extLst>
              <a:ext uri="{28A0092B-C50C-407E-A947-70E740481C1C}">
                <a14:useLocalDpi xmlns:a14="http://schemas.microsoft.com/office/drawing/2010/main" val="0"/>
              </a:ext>
            </a:extLst>
          </a:blip>
          <a:srcRect/>
          <a:stretch>
            <a:fillRect/>
          </a:stretch>
        </p:blipFill>
        <p:spPr bwMode="auto">
          <a:xfrm>
            <a:off x="2930" y="113639"/>
            <a:ext cx="12189069" cy="8960775"/>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50177" name="Rectangle 2"/>
          <p:cNvSpPr>
            <a:spLocks noGrp="1" noChangeArrowheads="1"/>
          </p:cNvSpPr>
          <p:nvPr>
            <p:ph type="title"/>
          </p:nvPr>
        </p:nvSpPr>
        <p:spPr/>
        <p:txBody>
          <a:bodyPr/>
          <a:lstStyle/>
          <a:p>
            <a:r>
              <a:rPr lang="en-US"/>
              <a:t>Why Use Low-fi Prototypes?</a:t>
            </a:r>
            <a:endParaRPr lang="en-US" dirty="0"/>
          </a:p>
        </p:txBody>
      </p:sp>
      <p:sp>
        <p:nvSpPr>
          <p:cNvPr id="819203" name="Rectangle 3"/>
          <p:cNvSpPr>
            <a:spLocks noGrp="1" noChangeArrowheads="1"/>
          </p:cNvSpPr>
          <p:nvPr>
            <p:ph idx="1"/>
          </p:nvPr>
        </p:nvSpPr>
        <p:spPr/>
        <p:txBody>
          <a:bodyPr/>
          <a:lstStyle/>
          <a:p>
            <a:r>
              <a:rPr lang="en-US" dirty="0"/>
              <a:t>Traditional methods take too long</a:t>
            </a:r>
          </a:p>
          <a:p>
            <a:pPr lvl="1"/>
            <a:r>
              <a:rPr lang="en-US" dirty="0"/>
              <a:t>sketches </a:t>
            </a:r>
            <a:r>
              <a:rPr lang="en-US" dirty="0">
                <a:sym typeface="Symbol" pitchFamily="18" charset="2"/>
              </a:rPr>
              <a:t>→</a:t>
            </a:r>
            <a:r>
              <a:rPr lang="en-US" dirty="0"/>
              <a:t> </a:t>
            </a:r>
            <a:r>
              <a:rPr lang="en-US" dirty="0">
                <a:solidFill>
                  <a:srgbClr val="00B0F0"/>
                </a:solidFill>
              </a:rPr>
              <a:t>prototype</a:t>
            </a:r>
            <a:r>
              <a:rPr lang="en-US" dirty="0"/>
              <a:t> </a:t>
            </a:r>
            <a:r>
              <a:rPr lang="en-US" dirty="0">
                <a:sym typeface="Symbol" pitchFamily="18" charset="2"/>
              </a:rPr>
              <a:t>→</a:t>
            </a:r>
            <a:r>
              <a:rPr lang="en-US" dirty="0"/>
              <a:t> evaluate </a:t>
            </a:r>
            <a:r>
              <a:rPr lang="en-US" dirty="0">
                <a:sym typeface="Symbol" pitchFamily="18" charset="2"/>
              </a:rPr>
              <a:t>→</a:t>
            </a:r>
            <a:r>
              <a:rPr lang="en-US" dirty="0"/>
              <a:t> iterate</a:t>
            </a:r>
          </a:p>
          <a:p>
            <a:r>
              <a:rPr lang="en-US" dirty="0"/>
              <a:t>Can instead simulate the prototype</a:t>
            </a:r>
          </a:p>
          <a:p>
            <a:pPr lvl="1"/>
            <a:r>
              <a:rPr lang="en-US" dirty="0"/>
              <a:t>sketches </a:t>
            </a:r>
            <a:r>
              <a:rPr lang="en-US" dirty="0">
                <a:sym typeface="Symbol" pitchFamily="18" charset="2"/>
              </a:rPr>
              <a:t>→</a:t>
            </a:r>
            <a:r>
              <a:rPr lang="en-US" dirty="0"/>
              <a:t> evaluate </a:t>
            </a:r>
            <a:r>
              <a:rPr lang="en-US" dirty="0">
                <a:sym typeface="Symbol" pitchFamily="18" charset="2"/>
              </a:rPr>
              <a:t>→</a:t>
            </a:r>
            <a:r>
              <a:rPr lang="en-US" dirty="0"/>
              <a:t> iterate</a:t>
            </a:r>
          </a:p>
          <a:p>
            <a:pPr lvl="1"/>
            <a:r>
              <a:rPr lang="en-US" dirty="0"/>
              <a:t>sketches act as prototypes</a:t>
            </a:r>
          </a:p>
          <a:p>
            <a:pPr lvl="2"/>
            <a:r>
              <a:rPr lang="en-US" dirty="0"/>
              <a:t>designer “</a:t>
            </a:r>
            <a:r>
              <a:rPr lang="en-US" altLang="ja-JP" dirty="0"/>
              <a:t>plays computer”; </a:t>
            </a:r>
            <a:r>
              <a:rPr lang="en-US" dirty="0"/>
              <a:t>others observe &amp; record</a:t>
            </a:r>
          </a:p>
          <a:p>
            <a:r>
              <a:rPr lang="en-US" dirty="0"/>
              <a:t>Kindergarten building skills</a:t>
            </a:r>
          </a:p>
          <a:p>
            <a:pPr lvl="1"/>
            <a:r>
              <a:rPr lang="en-US" dirty="0"/>
              <a:t>allows non-programmers to participate</a:t>
            </a:r>
          </a:p>
        </p:txBody>
      </p:sp>
      <p:sp>
        <p:nvSpPr>
          <p:cNvPr id="4" name="Date Placeholder 3"/>
          <p:cNvSpPr>
            <a:spLocks noGrp="1"/>
          </p:cNvSpPr>
          <p:nvPr>
            <p:ph type="dt" sz="half" idx="10"/>
          </p:nvPr>
        </p:nvSpPr>
        <p:spPr/>
        <p:txBody>
          <a:bodyPr/>
          <a:lstStyle/>
          <a:p>
            <a:r>
              <a:rPr lang="en-US"/>
              <a:t>2019/04/29</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2" name="Slide Number Placeholder 1"/>
          <p:cNvSpPr>
            <a:spLocks noGrp="1"/>
          </p:cNvSpPr>
          <p:nvPr>
            <p:ph type="sldNum" sz="quarter" idx="12"/>
          </p:nvPr>
        </p:nvSpPr>
        <p:spPr/>
        <p:txBody>
          <a:bodyPr/>
          <a:lstStyle/>
          <a:p>
            <a:fld id="{48573CA7-35FD-4F26-8712-3E7EAA6D8755}" type="slidenum">
              <a:rPr lang="en-US" smtClean="0"/>
              <a:pPr/>
              <a:t>16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2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2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20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20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92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1" name="Picture 3" descr="low-fi"/>
          <p:cNvPicPr>
            <a:picLocks noChangeAspect="1" noChangeArrowheads="1"/>
          </p:cNvPicPr>
          <p:nvPr/>
        </p:nvPicPr>
        <p:blipFill>
          <a:blip r:embed="rId3">
            <a:extLst>
              <a:ext uri="{28A0092B-C50C-407E-A947-70E740481C1C}">
                <a14:useLocalDpi xmlns:a14="http://schemas.microsoft.com/office/drawing/2010/main" val="0"/>
              </a:ext>
            </a:extLst>
          </a:blip>
          <a:srcRect t="1901" b="1141"/>
          <a:stretch>
            <a:fillRect/>
          </a:stretch>
        </p:blipFill>
        <p:spPr bwMode="auto">
          <a:xfrm>
            <a:off x="1784350" y="9526"/>
            <a:ext cx="8731250" cy="662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Text Box 4"/>
          <p:cNvSpPr txBox="1">
            <a:spLocks noChangeArrowheads="1"/>
          </p:cNvSpPr>
          <p:nvPr/>
        </p:nvSpPr>
        <p:spPr bwMode="auto">
          <a:xfrm>
            <a:off x="7964905" y="6256419"/>
            <a:ext cx="2526632"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ja-JP" altLang="en-US" sz="1050" dirty="0">
                <a:latin typeface="+mn-lt"/>
              </a:rPr>
              <a:t>“</a:t>
            </a:r>
            <a:r>
              <a:rPr lang="en-US" altLang="ja-JP" sz="1050" dirty="0">
                <a:latin typeface="+mn-lt"/>
              </a:rPr>
              <a:t>Prototyping for Tiny Fingers</a:t>
            </a:r>
            <a:r>
              <a:rPr lang="ja-JP" altLang="en-US" sz="1050" dirty="0">
                <a:latin typeface="+mn-lt"/>
              </a:rPr>
              <a:t>”</a:t>
            </a:r>
            <a:r>
              <a:rPr lang="en-US" altLang="ja-JP" sz="1050" dirty="0">
                <a:latin typeface="+mn-lt"/>
              </a:rPr>
              <a:t> by </a:t>
            </a:r>
            <a:r>
              <a:rPr lang="en-US" altLang="ja-JP" sz="1050" dirty="0" err="1">
                <a:latin typeface="+mn-lt"/>
              </a:rPr>
              <a:t>Rettig</a:t>
            </a:r>
            <a:endParaRPr lang="en-US" sz="1050" dirty="0">
              <a:latin typeface="+mn-lt"/>
            </a:endParaRPr>
          </a:p>
        </p:txBody>
      </p:sp>
      <p:sp>
        <p:nvSpPr>
          <p:cNvPr id="2" name="Date Placeholder 1"/>
          <p:cNvSpPr>
            <a:spLocks noGrp="1"/>
          </p:cNvSpPr>
          <p:nvPr>
            <p:ph type="dt" sz="half" idx="10"/>
          </p:nvPr>
        </p:nvSpPr>
        <p:spPr/>
        <p:txBody>
          <a:bodyPr/>
          <a:lstStyle/>
          <a:p>
            <a:pPr>
              <a:defRPr/>
            </a:pPr>
            <a:r>
              <a:rPr lang="en-US"/>
              <a:t>2019/04/29</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9" y="339726"/>
            <a:ext cx="8008937"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 name="Date Placeholder 1"/>
          <p:cNvSpPr>
            <a:spLocks noGrp="1"/>
          </p:cNvSpPr>
          <p:nvPr>
            <p:ph type="dt" sz="half" idx="10"/>
          </p:nvPr>
        </p:nvSpPr>
        <p:spPr/>
        <p:txBody>
          <a:bodyPr/>
          <a:lstStyle/>
          <a:p>
            <a:pPr>
              <a:defRPr/>
            </a:pPr>
            <a:r>
              <a:rPr lang="en-US"/>
              <a:t>2019/04/29</a:t>
            </a:r>
            <a:endParaRPr lang="en-US" dirty="0"/>
          </a:p>
        </p:txBody>
      </p:sp>
      <p:sp>
        <p:nvSpPr>
          <p:cNvPr id="3" name="Footer Placeholder 2"/>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19</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16" name="Shape 50"/>
          <p:cNvPicPr preferRelativeResize="0"/>
          <p:nvPr/>
        </p:nvPicPr>
        <p:blipFill>
          <a:blip r:embed="rId3">
            <a:alphaModFix/>
          </a:blip>
          <a:stretch>
            <a:fillRect/>
          </a:stretch>
        </p:blipFill>
        <p:spPr>
          <a:xfrm>
            <a:off x="3318720" y="-1"/>
            <a:ext cx="5605358" cy="6526339"/>
          </a:xfrm>
          <a:prstGeom prst="rect">
            <a:avLst/>
          </a:prstGeom>
          <a:noFill/>
          <a:ln>
            <a:noFill/>
          </a:ln>
        </p:spPr>
      </p:pic>
    </p:spTree>
    <p:extLst>
      <p:ext uri="{BB962C8B-B14F-4D97-AF65-F5344CB8AC3E}">
        <p14:creationId xmlns:p14="http://schemas.microsoft.com/office/powerpoint/2010/main" val="25422023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7174" name="Rectangle 5"/>
          <p:cNvSpPr>
            <a:spLocks noGrp="1" noChangeArrowheads="1"/>
          </p:cNvSpPr>
          <p:nvPr>
            <p:ph idx="1"/>
          </p:nvPr>
        </p:nvSpPr>
        <p:spPr/>
        <p:txBody>
          <a:bodyPr/>
          <a:lstStyle/>
          <a:p>
            <a:r>
              <a:rPr lang="en-US" dirty="0"/>
              <a:t>Selecting tasks</a:t>
            </a:r>
          </a:p>
          <a:p>
            <a:r>
              <a:rPr lang="en-US" dirty="0"/>
              <a:t>Storyboarding</a:t>
            </a:r>
          </a:p>
          <a:p>
            <a:r>
              <a:rPr lang="en-US" dirty="0"/>
              <a:t>Low-fi prototyping</a:t>
            </a:r>
          </a:p>
          <a:p>
            <a:r>
              <a:rPr lang="en-US" dirty="0"/>
              <a:t>Conducting a low-fi test</a:t>
            </a:r>
          </a:p>
          <a:p>
            <a:r>
              <a:rPr lang="en-US" dirty="0"/>
              <a:t>Medium-fi prototyping</a:t>
            </a:r>
          </a:p>
        </p:txBody>
      </p:sp>
      <p:sp>
        <p:nvSpPr>
          <p:cNvPr id="4" name="Date Placeholder 3"/>
          <p:cNvSpPr>
            <a:spLocks noGrp="1"/>
          </p:cNvSpPr>
          <p:nvPr>
            <p:ph type="dt" sz="half" idx="10"/>
          </p:nvPr>
        </p:nvSpPr>
        <p:spPr/>
        <p:txBody>
          <a:bodyPr/>
          <a:lstStyle/>
          <a:p>
            <a:r>
              <a:rPr lang="en-US"/>
              <a:t>2019/04/29</a:t>
            </a:r>
          </a:p>
        </p:txBody>
      </p:sp>
      <p:sp>
        <p:nvSpPr>
          <p:cNvPr id="5" name="Footer Placeholder 4"/>
          <p:cNvSpPr>
            <a:spLocks noGrp="1"/>
          </p:cNvSpPr>
          <p:nvPr>
            <p:ph type="ftr" sz="quarter" idx="11"/>
          </p:nvPr>
        </p:nvSpPr>
        <p:spPr/>
        <p:txBody>
          <a:bodyPr/>
          <a:lstStyle/>
          <a:p>
            <a:r>
              <a:rPr lang="en-US"/>
              <a:t>Designing Solutions to Global Grand Challenges: Human-Centered AI</a:t>
            </a:r>
            <a:endParaRPr lang="en-US" dirty="0"/>
          </a:p>
        </p:txBody>
      </p:sp>
      <p:sp>
        <p:nvSpPr>
          <p:cNvPr id="3" name="Slide Number Placeholder 2"/>
          <p:cNvSpPr>
            <a:spLocks noGrp="1"/>
          </p:cNvSpPr>
          <p:nvPr>
            <p:ph type="sldNum" sz="quarter" idx="12"/>
          </p:nvPr>
        </p:nvSpPr>
        <p:spPr/>
        <p:txBody>
          <a:bodyPr/>
          <a:lstStyle/>
          <a:p>
            <a:fld id="{48573CA7-35FD-4F26-8712-3E7EAA6D8755}" type="slidenum">
              <a:rPr lang="en-US" smtClean="0"/>
              <a:pPr/>
              <a:t>2</a:t>
            </a:fld>
            <a:endParaRPr lang="en-US"/>
          </a:p>
        </p:txBody>
      </p:sp>
    </p:spTree>
    <p:extLst>
      <p:ext uri="{BB962C8B-B14F-4D97-AF65-F5344CB8AC3E}">
        <p14:creationId xmlns:p14="http://schemas.microsoft.com/office/powerpoint/2010/main" val="261658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20</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7" name="Shape 56"/>
          <p:cNvPicPr preferRelativeResize="0"/>
          <p:nvPr/>
        </p:nvPicPr>
        <p:blipFill>
          <a:blip r:embed="rId3">
            <a:alphaModFix/>
          </a:blip>
          <a:stretch>
            <a:fillRect/>
          </a:stretch>
        </p:blipFill>
        <p:spPr>
          <a:xfrm>
            <a:off x="3589459" y="0"/>
            <a:ext cx="6318867" cy="6400800"/>
          </a:xfrm>
          <a:prstGeom prst="rect">
            <a:avLst/>
          </a:prstGeom>
          <a:noFill/>
          <a:ln>
            <a:noFill/>
          </a:ln>
        </p:spPr>
      </p:pic>
    </p:spTree>
    <p:extLst>
      <p:ext uri="{BB962C8B-B14F-4D97-AF65-F5344CB8AC3E}">
        <p14:creationId xmlns:p14="http://schemas.microsoft.com/office/powerpoint/2010/main" val="425821715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21</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6" name="Shape 62"/>
          <p:cNvPicPr preferRelativeResize="0"/>
          <p:nvPr/>
        </p:nvPicPr>
        <p:blipFill>
          <a:blip r:embed="rId3">
            <a:alphaModFix/>
          </a:blip>
          <a:stretch>
            <a:fillRect/>
          </a:stretch>
        </p:blipFill>
        <p:spPr>
          <a:xfrm>
            <a:off x="4408928" y="0"/>
            <a:ext cx="2682549" cy="6400800"/>
          </a:xfrm>
          <a:prstGeom prst="rect">
            <a:avLst/>
          </a:prstGeom>
          <a:noFill/>
          <a:ln>
            <a:noFill/>
          </a:ln>
        </p:spPr>
      </p:pic>
    </p:spTree>
    <p:extLst>
      <p:ext uri="{BB962C8B-B14F-4D97-AF65-F5344CB8AC3E}">
        <p14:creationId xmlns:p14="http://schemas.microsoft.com/office/powerpoint/2010/main" val="19581394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22</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6" name="Shape 68"/>
          <p:cNvPicPr preferRelativeResize="0"/>
          <p:nvPr/>
        </p:nvPicPr>
        <p:blipFill>
          <a:blip r:embed="rId3">
            <a:alphaModFix/>
          </a:blip>
          <a:stretch>
            <a:fillRect/>
          </a:stretch>
        </p:blipFill>
        <p:spPr>
          <a:xfrm>
            <a:off x="4232886" y="0"/>
            <a:ext cx="2682549" cy="6400800"/>
          </a:xfrm>
          <a:prstGeom prst="rect">
            <a:avLst/>
          </a:prstGeom>
          <a:noFill/>
          <a:ln>
            <a:noFill/>
          </a:ln>
        </p:spPr>
      </p:pic>
    </p:spTree>
    <p:extLst>
      <p:ext uri="{BB962C8B-B14F-4D97-AF65-F5344CB8AC3E}">
        <p14:creationId xmlns:p14="http://schemas.microsoft.com/office/powerpoint/2010/main" val="37930032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7A008F18-8DDE-4A5D-A25F-2DAA7E170AE5}" type="slidenum">
              <a:rPr lang="en-US" smtClean="0"/>
              <a:pPr>
                <a:defRPr/>
              </a:pPr>
              <a:t>23</a:t>
            </a:fld>
            <a:endParaRPr lang="en-US"/>
          </a:p>
        </p:txBody>
      </p:sp>
      <p:sp>
        <p:nvSpPr>
          <p:cNvPr id="18436" name="Text Box 5"/>
          <p:cNvSpPr txBox="1">
            <a:spLocks noChangeArrowheads="1"/>
          </p:cNvSpPr>
          <p:nvPr/>
        </p:nvSpPr>
        <p:spPr bwMode="auto">
          <a:xfrm>
            <a:off x="1894115" y="5987497"/>
            <a:ext cx="126832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Cookable</a:t>
            </a:r>
            <a:endParaRPr lang="en-US" sz="2000" dirty="0">
              <a:latin typeface="Helvetica" pitchFamily="34" charset="0"/>
            </a:endParaRPr>
          </a:p>
        </p:txBody>
      </p:sp>
      <p:pic>
        <p:nvPicPr>
          <p:cNvPr id="6" name="Shape 74"/>
          <p:cNvPicPr preferRelativeResize="0"/>
          <p:nvPr/>
        </p:nvPicPr>
        <p:blipFill>
          <a:blip r:embed="rId3">
            <a:alphaModFix/>
          </a:blip>
          <a:stretch>
            <a:fillRect/>
          </a:stretch>
        </p:blipFill>
        <p:spPr>
          <a:xfrm>
            <a:off x="3987231" y="0"/>
            <a:ext cx="2721172" cy="6400800"/>
          </a:xfrm>
          <a:prstGeom prst="rect">
            <a:avLst/>
          </a:prstGeom>
          <a:noFill/>
          <a:ln>
            <a:noFill/>
          </a:ln>
        </p:spPr>
      </p:pic>
    </p:spTree>
    <p:extLst>
      <p:ext uri="{BB962C8B-B14F-4D97-AF65-F5344CB8AC3E}">
        <p14:creationId xmlns:p14="http://schemas.microsoft.com/office/powerpoint/2010/main" val="426570510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xfrm>
            <a:off x="3965955" y="6553200"/>
            <a:ext cx="6239612" cy="457200"/>
          </a:xfrm>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xfrm>
            <a:off x="9580893" y="6553200"/>
            <a:ext cx="990600" cy="457200"/>
          </a:xfrm>
          <a:prstGeom prst="rect">
            <a:avLst/>
          </a:prstGeom>
        </p:spPr>
        <p:txBody>
          <a:bodyPr/>
          <a:lstStyle/>
          <a:p>
            <a:pPr>
              <a:defRPr/>
            </a:pPr>
            <a:fld id="{7A008F18-8DDE-4A5D-A25F-2DAA7E170AE5}" type="slidenum">
              <a:rPr lang="en-US" smtClean="0"/>
              <a:pPr>
                <a:defRPr/>
              </a:pPr>
              <a:t>24</a:t>
            </a:fld>
            <a:endParaRPr lang="en-US" dirty="0"/>
          </a:p>
        </p:txBody>
      </p:sp>
      <p:sp>
        <p:nvSpPr>
          <p:cNvPr id="18436" name="Text Box 5"/>
          <p:cNvSpPr txBox="1">
            <a:spLocks noChangeArrowheads="1"/>
          </p:cNvSpPr>
          <p:nvPr/>
        </p:nvSpPr>
        <p:spPr bwMode="auto">
          <a:xfrm>
            <a:off x="1649306" y="5987497"/>
            <a:ext cx="166694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a:latin typeface="Helvetica" pitchFamily="34" charset="0"/>
              </a:rPr>
              <a:t>Who is </a:t>
            </a:r>
            <a:r>
              <a:rPr lang="en-US" sz="2000" dirty="0" err="1">
                <a:latin typeface="Helvetica" pitchFamily="34" charset="0"/>
              </a:rPr>
              <a:t>Zuki</a:t>
            </a:r>
            <a:r>
              <a:rPr lang="en-US" sz="2000" dirty="0">
                <a:latin typeface="Helvetica" pitchFamily="34" charset="0"/>
              </a:rPr>
              <a:t>?</a:t>
            </a:r>
          </a:p>
        </p:txBody>
      </p:sp>
      <p:pic>
        <p:nvPicPr>
          <p:cNvPr id="7" name="Picture 6" descr="PaperPrototypes_Print.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290" y="109229"/>
            <a:ext cx="5035583" cy="6516636"/>
          </a:xfrm>
          <a:prstGeom prst="rect">
            <a:avLst/>
          </a:prstGeom>
        </p:spPr>
      </p:pic>
      <p:pic>
        <p:nvPicPr>
          <p:cNvPr id="8" name="Picture 7" descr="PaperPrototypes_Print.pdf"/>
          <p:cNvPicPr>
            <a:picLocks noChangeAspect="1"/>
          </p:cNvPicPr>
          <p:nvPr/>
        </p:nvPicPr>
        <p:blipFill rotWithShape="1">
          <a:blip r:embed="rId4" cstate="print">
            <a:extLst>
              <a:ext uri="{28A0092B-C50C-407E-A947-70E740481C1C}">
                <a14:useLocalDpi xmlns:a14="http://schemas.microsoft.com/office/drawing/2010/main" val="0"/>
              </a:ext>
            </a:extLst>
          </a:blip>
          <a:srcRect t="2305" b="4662"/>
          <a:stretch/>
        </p:blipFill>
        <p:spPr>
          <a:xfrm>
            <a:off x="4003796" y="286734"/>
            <a:ext cx="5035583" cy="6062622"/>
          </a:xfrm>
          <a:prstGeom prst="rect">
            <a:avLst/>
          </a:prstGeom>
        </p:spPr>
      </p:pic>
      <p:pic>
        <p:nvPicPr>
          <p:cNvPr id="10" name="Picture 9" descr="PaperPrototypes_Print.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3555" y="81919"/>
            <a:ext cx="5035583" cy="6516636"/>
          </a:xfrm>
          <a:prstGeom prst="rect">
            <a:avLst/>
          </a:prstGeom>
        </p:spPr>
      </p:pic>
      <p:pic>
        <p:nvPicPr>
          <p:cNvPr id="11" name="Picture 10" descr="PaperPrototypes_Print.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6877" y="109229"/>
            <a:ext cx="5035583" cy="6516636"/>
          </a:xfrm>
          <a:prstGeom prst="rect">
            <a:avLst/>
          </a:prstGeom>
        </p:spPr>
      </p:pic>
      <p:pic>
        <p:nvPicPr>
          <p:cNvPr id="12" name="Picture 11" descr="PaperPrototypes_Print.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4849" y="109229"/>
            <a:ext cx="5035583" cy="6516636"/>
          </a:xfrm>
          <a:prstGeom prst="rect">
            <a:avLst/>
          </a:prstGeom>
        </p:spPr>
      </p:pic>
      <p:pic>
        <p:nvPicPr>
          <p:cNvPr id="13" name="Picture 12" descr="PaperPrototypes_Print.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0030" y="109229"/>
            <a:ext cx="5035583" cy="6516636"/>
          </a:xfrm>
          <a:prstGeom prst="rect">
            <a:avLst/>
          </a:prstGeom>
        </p:spPr>
      </p:pic>
      <p:pic>
        <p:nvPicPr>
          <p:cNvPr id="14" name="Picture 13" descr="PaperPrototypes_Print.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4221" y="109229"/>
            <a:ext cx="5035583" cy="6516636"/>
          </a:xfrm>
          <a:prstGeom prst="rect">
            <a:avLst/>
          </a:prstGeom>
        </p:spPr>
      </p:pic>
    </p:spTree>
    <p:extLst>
      <p:ext uri="{BB962C8B-B14F-4D97-AF65-F5344CB8AC3E}">
        <p14:creationId xmlns:p14="http://schemas.microsoft.com/office/powerpoint/2010/main" val="3229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2"/>
          <p:cNvSpPr>
            <a:spLocks noGrp="1"/>
          </p:cNvSpPr>
          <p:nvPr>
            <p:ph type="title"/>
          </p:nvPr>
        </p:nvSpPr>
        <p:spPr/>
        <p:txBody>
          <a:bodyPr/>
          <a:lstStyle/>
          <a:p>
            <a:r>
              <a:rPr lang="en-US"/>
              <a:t>Constructing the Model</a:t>
            </a:r>
            <a:endParaRPr lang="en-US" dirty="0"/>
          </a:p>
        </p:txBody>
      </p:sp>
      <p:sp>
        <p:nvSpPr>
          <p:cNvPr id="64514" name="Rectangle 3"/>
          <p:cNvSpPr>
            <a:spLocks noGrp="1" noChangeArrowheads="1"/>
          </p:cNvSpPr>
          <p:nvPr>
            <p:ph idx="1"/>
          </p:nvPr>
        </p:nvSpPr>
        <p:spPr>
          <a:xfrm>
            <a:off x="639233" y="1143000"/>
            <a:ext cx="11195715" cy="5181600"/>
          </a:xfrm>
        </p:spPr>
        <p:txBody>
          <a:bodyPr/>
          <a:lstStyle/>
          <a:p>
            <a:r>
              <a:rPr lang="en-US" dirty="0"/>
              <a:t>Set a deadline</a:t>
            </a:r>
          </a:p>
          <a:p>
            <a:pPr lvl="1"/>
            <a:r>
              <a:rPr lang="en-US" dirty="0"/>
              <a:t>don’</a:t>
            </a:r>
            <a:r>
              <a:rPr lang="en-US" altLang="ja-JP" dirty="0"/>
              <a:t>t think too long - </a:t>
            </a:r>
            <a:r>
              <a:rPr lang="en-US" altLang="ja-JP" b="1" i="1" dirty="0">
                <a:solidFill>
                  <a:srgbClr val="2D92D4"/>
                </a:solidFill>
              </a:rPr>
              <a:t>build it!</a:t>
            </a:r>
          </a:p>
          <a:p>
            <a:r>
              <a:rPr lang="en-US" dirty="0"/>
              <a:t>Draw a window frame on large paper</a:t>
            </a:r>
          </a:p>
          <a:p>
            <a:r>
              <a:rPr lang="en-US" dirty="0"/>
              <a:t>Put different screen regions on cards</a:t>
            </a:r>
          </a:p>
          <a:p>
            <a:pPr lvl="1"/>
            <a:r>
              <a:rPr lang="en-US" dirty="0"/>
              <a:t>anything that moves, changes, appears/disappears</a:t>
            </a:r>
          </a:p>
          <a:p>
            <a:r>
              <a:rPr lang="en-US" dirty="0"/>
              <a:t>Ready response for any user action</a:t>
            </a:r>
          </a:p>
          <a:p>
            <a:pPr lvl="1"/>
            <a:r>
              <a:rPr lang="en-US" dirty="0"/>
              <a:t>e.g., have those pop-up dialogs, etc. already made</a:t>
            </a:r>
          </a:p>
          <a:p>
            <a:r>
              <a:rPr lang="en-US" dirty="0"/>
              <a:t>Use photocopier/printer to make many versions</a:t>
            </a:r>
          </a:p>
        </p:txBody>
      </p:sp>
      <p:sp>
        <p:nvSpPr>
          <p:cNvPr id="4" name="Date Placeholder 3"/>
          <p:cNvSpPr>
            <a:spLocks noGrp="1"/>
          </p:cNvSpPr>
          <p:nvPr>
            <p:ph type="dt" sz="half" idx="10"/>
          </p:nvPr>
        </p:nvSpPr>
        <p:spPr/>
        <p:txBody>
          <a:bodyPr/>
          <a:lstStyle/>
          <a:p>
            <a:r>
              <a:rPr lang="en-US"/>
              <a:t>2019/04/29</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2" name="Slide Number Placeholder 1"/>
          <p:cNvSpPr>
            <a:spLocks noGrp="1"/>
          </p:cNvSpPr>
          <p:nvPr>
            <p:ph type="sldNum" sz="quarter" idx="12"/>
          </p:nvPr>
        </p:nvSpPr>
        <p:spPr/>
        <p:txBody>
          <a:bodyPr/>
          <a:lstStyle/>
          <a:p>
            <a:fld id="{48573CA7-35FD-4F26-8712-3E7EAA6D8755}" type="slidenum">
              <a:rPr lang="en-US" smtClean="0"/>
              <a:pPr/>
              <a:t>25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a:t>Preparing for a Test</a:t>
            </a:r>
          </a:p>
        </p:txBody>
      </p:sp>
      <p:sp>
        <p:nvSpPr>
          <p:cNvPr id="826371" name="Rectangle 3"/>
          <p:cNvSpPr>
            <a:spLocks noGrp="1" noChangeArrowheads="1"/>
          </p:cNvSpPr>
          <p:nvPr>
            <p:ph idx="1"/>
          </p:nvPr>
        </p:nvSpPr>
        <p:spPr>
          <a:xfrm>
            <a:off x="639233" y="1219200"/>
            <a:ext cx="11195715" cy="5425440"/>
          </a:xfrm>
        </p:spPr>
        <p:txBody>
          <a:bodyPr/>
          <a:lstStyle/>
          <a:p>
            <a:r>
              <a:rPr lang="en-US" dirty="0"/>
              <a:t>Select your “</a:t>
            </a:r>
            <a:r>
              <a:rPr lang="en-US" altLang="ja-JP" dirty="0"/>
              <a:t>customers”</a:t>
            </a:r>
          </a:p>
          <a:p>
            <a:pPr lvl="1"/>
            <a:r>
              <a:rPr lang="en-US" dirty="0"/>
              <a:t>understand background of intended users</a:t>
            </a:r>
          </a:p>
          <a:p>
            <a:pPr lvl="1"/>
            <a:r>
              <a:rPr lang="en-US" dirty="0"/>
              <a:t>use a questionnaire to get the people you need</a:t>
            </a:r>
          </a:p>
          <a:p>
            <a:pPr lvl="1"/>
            <a:r>
              <a:rPr lang="en-US" dirty="0"/>
              <a:t>don’</a:t>
            </a:r>
            <a:r>
              <a:rPr lang="en-US" altLang="ja-JP" dirty="0"/>
              <a:t>t use friends or family</a:t>
            </a:r>
            <a:br>
              <a:rPr lang="en-US" altLang="ja-JP" dirty="0"/>
            </a:br>
            <a:endParaRPr lang="en-US" altLang="ja-JP" sz="1800" dirty="0"/>
          </a:p>
          <a:p>
            <a:r>
              <a:rPr lang="en-US" dirty="0"/>
              <a:t>Prepare scenarios that are</a:t>
            </a:r>
          </a:p>
          <a:p>
            <a:pPr lvl="1"/>
            <a:r>
              <a:rPr lang="en-US" dirty="0"/>
              <a:t>typical of the product during actual use</a:t>
            </a:r>
          </a:p>
          <a:p>
            <a:pPr lvl="1"/>
            <a:r>
              <a:rPr lang="en-US" dirty="0"/>
              <a:t>make prototype support these (small, yet broad)</a:t>
            </a:r>
            <a:br>
              <a:rPr lang="en-US" dirty="0"/>
            </a:br>
            <a:endParaRPr lang="en-US" sz="1800" dirty="0"/>
          </a:p>
          <a:p>
            <a:r>
              <a:rPr lang="en-US" dirty="0"/>
              <a:t>Practice to avoid </a:t>
            </a:r>
            <a:r>
              <a:rPr lang="en-US" altLang="ja-JP" dirty="0"/>
              <a:t>“bugs”</a:t>
            </a:r>
            <a:endParaRPr lang="en-US" dirty="0"/>
          </a:p>
        </p:txBody>
      </p:sp>
      <p:sp>
        <p:nvSpPr>
          <p:cNvPr id="4" name="Date Placeholder 2"/>
          <p:cNvSpPr>
            <a:spLocks noGrp="1"/>
          </p:cNvSpPr>
          <p:nvPr>
            <p:ph type="dt" sz="half" idx="10"/>
          </p:nvPr>
        </p:nvSpPr>
        <p:spPr/>
        <p:txBody>
          <a:bodyPr/>
          <a:lstStyle/>
          <a:p>
            <a:r>
              <a:rPr lang="en-US"/>
              <a:t>2019/04/29</a:t>
            </a:r>
          </a:p>
        </p:txBody>
      </p:sp>
      <p:sp>
        <p:nvSpPr>
          <p:cNvPr id="5" name="Footer Placeholder 3"/>
          <p:cNvSpPr>
            <a:spLocks noGrp="1"/>
          </p:cNvSpPr>
          <p:nvPr>
            <p:ph type="ftr" sz="quarter" idx="11"/>
          </p:nvPr>
        </p:nvSpPr>
        <p:spPr/>
        <p:txBody>
          <a:bodyPr/>
          <a:lstStyle/>
          <a:p>
            <a:r>
              <a:rPr lang="en-US"/>
              <a:t>Designing Solutions to Global Grand Challenges: Human-Centered AI</a:t>
            </a:r>
          </a:p>
        </p:txBody>
      </p:sp>
      <p:sp>
        <p:nvSpPr>
          <p:cNvPr id="2" name="Slide Number Placeholder 1"/>
          <p:cNvSpPr>
            <a:spLocks noGrp="1"/>
          </p:cNvSpPr>
          <p:nvPr>
            <p:ph type="sldNum" sz="quarter" idx="12"/>
          </p:nvPr>
        </p:nvSpPr>
        <p:spPr/>
        <p:txBody>
          <a:bodyPr/>
          <a:lstStyle/>
          <a:p>
            <a:fld id="{FB6652A6-79DF-483A-BD26-0F50B98E5330}" type="slidenum">
              <a:rPr lang="en-US" smtClean="0"/>
              <a:pPr/>
              <a:t>26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637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637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6371">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6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371"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2"/>
          <p:cNvSpPr>
            <a:spLocks noGrp="1"/>
          </p:cNvSpPr>
          <p:nvPr>
            <p:ph type="title"/>
          </p:nvPr>
        </p:nvSpPr>
        <p:spPr/>
        <p:txBody>
          <a:bodyPr/>
          <a:lstStyle/>
          <a:p>
            <a:r>
              <a:rPr lang="en-US" dirty="0"/>
              <a:t>Conducting a Test</a:t>
            </a:r>
            <a:br>
              <a:rPr lang="en-US" dirty="0"/>
            </a:br>
            <a:r>
              <a:rPr lang="en-US" sz="3200" i="1" dirty="0"/>
              <a:t>Four Roles</a:t>
            </a:r>
            <a:endParaRPr lang="en-US" i="1" dirty="0"/>
          </a:p>
        </p:txBody>
      </p:sp>
      <p:sp>
        <p:nvSpPr>
          <p:cNvPr id="78850" name="Rectangle 3"/>
          <p:cNvSpPr>
            <a:spLocks noGrp="1" noChangeArrowheads="1"/>
          </p:cNvSpPr>
          <p:nvPr>
            <p:ph idx="1"/>
          </p:nvPr>
        </p:nvSpPr>
        <p:spPr>
          <a:xfrm>
            <a:off x="639233" y="1272844"/>
            <a:ext cx="11195715" cy="2751703"/>
          </a:xfrm>
        </p:spPr>
        <p:txBody>
          <a:bodyPr>
            <a:normAutofit fontScale="85000" lnSpcReduction="20000"/>
          </a:bodyPr>
          <a:lstStyle/>
          <a:p>
            <a:r>
              <a:rPr lang="en-US" dirty="0"/>
              <a:t>Greeter – puts users at ease &amp; gets data</a:t>
            </a:r>
          </a:p>
          <a:p>
            <a:r>
              <a:rPr lang="en-US" dirty="0"/>
              <a:t>Facilitator – only team member who speaks</a:t>
            </a:r>
          </a:p>
          <a:p>
            <a:pPr lvl="1"/>
            <a:r>
              <a:rPr lang="en-US" dirty="0"/>
              <a:t>gives instructions &amp; encourages thoughts, opinions</a:t>
            </a:r>
          </a:p>
          <a:p>
            <a:r>
              <a:rPr lang="en-US" dirty="0"/>
              <a:t>Computer – knows application logic &amp; controls it</a:t>
            </a:r>
          </a:p>
          <a:p>
            <a:pPr lvl="1"/>
            <a:r>
              <a:rPr lang="en-US" dirty="0"/>
              <a:t>always simulates the response, w/o explanation</a:t>
            </a:r>
          </a:p>
          <a:p>
            <a:r>
              <a:rPr lang="en-US" dirty="0"/>
              <a:t>Observers – take notes &amp; recommendations</a:t>
            </a:r>
          </a:p>
        </p:txBody>
      </p:sp>
      <p:sp>
        <p:nvSpPr>
          <p:cNvPr id="4" name="Date Placeholder 3"/>
          <p:cNvSpPr>
            <a:spLocks noGrp="1"/>
          </p:cNvSpPr>
          <p:nvPr>
            <p:ph type="dt" sz="half" idx="10"/>
          </p:nvPr>
        </p:nvSpPr>
        <p:spPr/>
        <p:txBody>
          <a:bodyPr/>
          <a:lstStyle/>
          <a:p>
            <a:r>
              <a:rPr lang="en-US"/>
              <a:t>2019/04/29</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2" name="Slide Number Placeholder 1"/>
          <p:cNvSpPr>
            <a:spLocks noGrp="1"/>
          </p:cNvSpPr>
          <p:nvPr>
            <p:ph type="sldNum" sz="quarter" idx="12"/>
          </p:nvPr>
        </p:nvSpPr>
        <p:spPr/>
        <p:txBody>
          <a:bodyPr/>
          <a:lstStyle/>
          <a:p>
            <a:fld id="{48573CA7-35FD-4F26-8712-3E7EAA6D8755}" type="slidenum">
              <a:rPr lang="en-US" smtClean="0"/>
              <a:pPr/>
              <a:t>27</a:t>
            </a:fld>
            <a:endParaRPr lang="en-US"/>
          </a:p>
        </p:txBody>
      </p:sp>
      <p:pic>
        <p:nvPicPr>
          <p:cNvPr id="9" name="Picture 8">
            <a:extLst>
              <a:ext uri="{FF2B5EF4-FFF2-40B4-BE49-F238E27FC236}">
                <a16:creationId xmlns:a16="http://schemas.microsoft.com/office/drawing/2014/main" id="{B44D1C6F-56FB-F34D-9CC7-DEC957D91282}"/>
              </a:ext>
            </a:extLst>
          </p:cNvPr>
          <p:cNvPicPr>
            <a:picLocks noChangeAspect="1"/>
          </p:cNvPicPr>
          <p:nvPr/>
        </p:nvPicPr>
        <p:blipFill rotWithShape="1">
          <a:blip r:embed="rId3"/>
          <a:srcRect l="6023" r="3119"/>
          <a:stretch/>
        </p:blipFill>
        <p:spPr>
          <a:xfrm>
            <a:off x="2574360" y="4025597"/>
            <a:ext cx="6161160" cy="2527602"/>
          </a:xfrm>
          <a:prstGeom prst="rect">
            <a:avLst/>
          </a:prstGeom>
        </p:spPr>
      </p:pic>
      <p:pic>
        <p:nvPicPr>
          <p:cNvPr id="10" name="Picture 9">
            <a:extLst>
              <a:ext uri="{FF2B5EF4-FFF2-40B4-BE49-F238E27FC236}">
                <a16:creationId xmlns:a16="http://schemas.microsoft.com/office/drawing/2014/main" id="{EE1418AA-CE4C-7E40-9EF5-BF7CEB04DD7F}"/>
              </a:ext>
            </a:extLst>
          </p:cNvPr>
          <p:cNvPicPr>
            <a:picLocks noChangeAspect="1"/>
          </p:cNvPicPr>
          <p:nvPr/>
        </p:nvPicPr>
        <p:blipFill rotWithShape="1">
          <a:blip r:embed="rId3"/>
          <a:srcRect l="6023" r="46420"/>
          <a:stretch/>
        </p:blipFill>
        <p:spPr>
          <a:xfrm>
            <a:off x="2576475" y="4025597"/>
            <a:ext cx="3224852" cy="252760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pPr>
              <a:defRPr/>
            </a:pPr>
            <a:r>
              <a:rPr lang="en-US"/>
              <a:t>2019/04/29</a:t>
            </a:r>
          </a:p>
        </p:txBody>
      </p:sp>
      <p:sp>
        <p:nvSpPr>
          <p:cNvPr id="5" name="Footer Placeholder 3"/>
          <p:cNvSpPr>
            <a:spLocks noGrp="1"/>
          </p:cNvSpPr>
          <p:nvPr>
            <p:ph type="ftr" sz="quarter" idx="11"/>
          </p:nvPr>
        </p:nvSpPr>
        <p:spPr/>
        <p:txBody>
          <a:bodyPr/>
          <a:lstStyle/>
          <a:p>
            <a:pPr>
              <a:defRPr/>
            </a:pPr>
            <a:r>
              <a:rPr lang="en-US"/>
              <a:t>Designing Solutions to Global Grand Challenges: Human-Centered AI</a:t>
            </a:r>
          </a:p>
        </p:txBody>
      </p:sp>
      <p:sp>
        <p:nvSpPr>
          <p:cNvPr id="80900"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72A07C8-6E72-4D96-8B1E-140477248C6F}" type="slidenum">
              <a:rPr lang="en-US" sz="1100">
                <a:solidFill>
                  <a:srgbClr val="D4E8F4"/>
                </a:solidFill>
                <a:latin typeface="Arial" pitchFamily="34" charset="0"/>
              </a:rPr>
              <a:pPr eaLnBrk="1" hangingPunct="1"/>
              <a:t>28</a:t>
            </a:fld>
            <a:endParaRPr lang="en-US" sz="1100">
              <a:solidFill>
                <a:srgbClr val="D4E8F4"/>
              </a:solidFill>
              <a:latin typeface="Arial" pitchFamily="34" charset="0"/>
            </a:endParaRPr>
          </a:p>
        </p:txBody>
      </p:sp>
      <p:pic>
        <p:nvPicPr>
          <p:cNvPr id="80901" name="Picture 5" descr="P0002641-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1" y="-584392"/>
            <a:ext cx="12303031" cy="8235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174C9412-06A3-B14F-9825-9ADE33597B28}"/>
              </a:ext>
            </a:extLst>
          </p:cNvPr>
          <p:cNvSpPr/>
          <p:nvPr/>
        </p:nvSpPr>
        <p:spPr bwMode="auto">
          <a:xfrm>
            <a:off x="-111032" y="0"/>
            <a:ext cx="12303031" cy="1143000"/>
          </a:xfrm>
          <a:prstGeom prst="rect">
            <a:avLst/>
          </a:prstGeom>
          <a:solidFill>
            <a:schemeClr val="tx1">
              <a:lumMod val="75000"/>
              <a:alpha val="50196"/>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 name="Title 2"/>
          <p:cNvSpPr>
            <a:spLocks noGrp="1"/>
          </p:cNvSpPr>
          <p:nvPr>
            <p:ph type="title"/>
          </p:nvPr>
        </p:nvSpPr>
        <p:spPr>
          <a:xfrm>
            <a:off x="1750066" y="0"/>
            <a:ext cx="8917935" cy="1143000"/>
          </a:xfrm>
        </p:spPr>
        <p:txBody>
          <a:bodyPr/>
          <a:lstStyle/>
          <a:p>
            <a:r>
              <a:rPr lang="en-US" dirty="0"/>
              <a:t>Conducting a Test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xfrm>
            <a:off x="3965955" y="6553200"/>
            <a:ext cx="6239612" cy="457200"/>
          </a:xfrm>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xfrm>
            <a:off x="9580893" y="6553200"/>
            <a:ext cx="990600" cy="457200"/>
          </a:xfrm>
          <a:prstGeom prst="rect">
            <a:avLst/>
          </a:prstGeom>
        </p:spPr>
        <p:txBody>
          <a:bodyPr/>
          <a:lstStyle/>
          <a:p>
            <a:pPr>
              <a:defRPr/>
            </a:pPr>
            <a:fld id="{7A008F18-8DDE-4A5D-A25F-2DAA7E170AE5}" type="slidenum">
              <a:rPr lang="en-US" smtClean="0"/>
              <a:pPr>
                <a:defRPr/>
              </a:pPr>
              <a:t>29</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445"/>
          <a:stretch/>
        </p:blipFill>
        <p:spPr>
          <a:xfrm>
            <a:off x="2667000" y="0"/>
            <a:ext cx="6858000" cy="6553200"/>
          </a:xfrm>
          <a:prstGeom prst="rect">
            <a:avLst/>
          </a:prstGeom>
        </p:spPr>
      </p:pic>
      <p:sp>
        <p:nvSpPr>
          <p:cNvPr id="18436" name="Text Box 5"/>
          <p:cNvSpPr txBox="1">
            <a:spLocks noChangeArrowheads="1"/>
          </p:cNvSpPr>
          <p:nvPr/>
        </p:nvSpPr>
        <p:spPr bwMode="auto">
          <a:xfrm>
            <a:off x="478352" y="6153090"/>
            <a:ext cx="14771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err="1">
                <a:latin typeface="Helvetica" pitchFamily="34" charset="0"/>
              </a:rPr>
              <a:t>Wonderlust</a:t>
            </a:r>
            <a:endParaRPr lang="en-US" sz="2000" dirty="0">
              <a:latin typeface="Helvetica" pitchFamily="34" charset="0"/>
            </a:endParaRPr>
          </a:p>
        </p:txBody>
      </p:sp>
    </p:spTree>
    <p:extLst>
      <p:ext uri="{BB962C8B-B14F-4D97-AF65-F5344CB8AC3E}">
        <p14:creationId xmlns:p14="http://schemas.microsoft.com/office/powerpoint/2010/main" val="7508908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Designing Solutions to Global Grand Challenges: Human-Centered AI</a:t>
            </a:r>
          </a:p>
        </p:txBody>
      </p:sp>
      <p:sp>
        <p:nvSpPr>
          <p:cNvPr id="5" name="Slide Number Placeholder 4"/>
          <p:cNvSpPr>
            <a:spLocks noGrp="1"/>
          </p:cNvSpPr>
          <p:nvPr>
            <p:ph type="sldNum" sz="quarter" idx="12"/>
          </p:nvPr>
        </p:nvSpPr>
        <p:spPr/>
        <p:txBody>
          <a:bodyPr/>
          <a:lstStyle/>
          <a:p>
            <a:fld id="{E9FE5C6A-93CB-440C-B05E-F3950C24966F}" type="slidenum">
              <a:rPr lang="en-US" smtClean="0"/>
              <a:pPr/>
              <a:t>3</a:t>
            </a:fld>
            <a:endParaRPr lang="en-US"/>
          </a:p>
        </p:txBody>
      </p:sp>
      <p:sp>
        <p:nvSpPr>
          <p:cNvPr id="6" name="TextBox 5"/>
          <p:cNvSpPr txBox="1"/>
          <p:nvPr/>
        </p:nvSpPr>
        <p:spPr>
          <a:xfrm>
            <a:off x="1273558" y="1109217"/>
            <a:ext cx="10041594" cy="3785011"/>
          </a:xfrm>
          <a:prstGeom prst="rect">
            <a:avLst/>
          </a:prstGeom>
          <a:noFill/>
        </p:spPr>
        <p:txBody>
          <a:bodyPr wrap="square" rtlCol="0">
            <a:spAutoFit/>
          </a:bodyPr>
          <a:lstStyle/>
          <a:p>
            <a:r>
              <a:rPr lang="en-US" sz="4799" b="1" i="1" dirty="0">
                <a:latin typeface="Helvetica" charset="0"/>
                <a:ea typeface="Helvetica" charset="0"/>
                <a:cs typeface="Helvetica" charset="0"/>
              </a:rPr>
              <a:t>Task. </a:t>
            </a:r>
            <a:r>
              <a:rPr lang="en-US" sz="4799" dirty="0">
                <a:latin typeface="Helvetica" charset="0"/>
                <a:ea typeface="Helvetica" charset="0"/>
                <a:cs typeface="Helvetica" charset="0"/>
              </a:rPr>
              <a:t>The structured set of activities or high-level actions required to achieve a high level user goal. </a:t>
            </a:r>
          </a:p>
          <a:p>
            <a:endParaRPr lang="en-US" sz="4799" dirty="0">
              <a:latin typeface="Helvetica" charset="0"/>
              <a:ea typeface="Helvetica" charset="0"/>
              <a:cs typeface="Helvetica" charset="0"/>
            </a:endParaRPr>
          </a:p>
          <a:p>
            <a:r>
              <a:rPr lang="en-US" sz="4799" b="1" i="1" dirty="0">
                <a:latin typeface="Helvetica" charset="0"/>
                <a:ea typeface="Helvetica" charset="0"/>
                <a:cs typeface="Helvetica" charset="0"/>
              </a:rPr>
              <a:t>what</a:t>
            </a:r>
            <a:r>
              <a:rPr lang="en-US" sz="4799" dirty="0">
                <a:latin typeface="Helvetica" charset="0"/>
                <a:ea typeface="Helvetica" charset="0"/>
                <a:cs typeface="Helvetica" charset="0"/>
              </a:rPr>
              <a:t> a user wants to do</a:t>
            </a:r>
          </a:p>
        </p:txBody>
      </p:sp>
      <p:sp>
        <p:nvSpPr>
          <p:cNvPr id="2" name="Date Placeholder 1">
            <a:extLst>
              <a:ext uri="{FF2B5EF4-FFF2-40B4-BE49-F238E27FC236}">
                <a16:creationId xmlns:a16="http://schemas.microsoft.com/office/drawing/2014/main" id="{38F1CCC2-2A0B-9447-9112-02D77EE0451B}"/>
              </a:ext>
            </a:extLst>
          </p:cNvPr>
          <p:cNvSpPr>
            <a:spLocks noGrp="1"/>
          </p:cNvSpPr>
          <p:nvPr>
            <p:ph type="dt" sz="half" idx="10"/>
          </p:nvPr>
        </p:nvSpPr>
        <p:spPr/>
        <p:txBody>
          <a:bodyPr/>
          <a:lstStyle/>
          <a:p>
            <a:pPr>
              <a:defRPr/>
            </a:pPr>
            <a:r>
              <a:rPr lang="en-US"/>
              <a:t>2019/04/29</a:t>
            </a:r>
            <a:endParaRPr lang="en-US" dirty="0"/>
          </a:p>
        </p:txBody>
      </p:sp>
    </p:spTree>
    <p:extLst>
      <p:ext uri="{BB962C8B-B14F-4D97-AF65-F5344CB8AC3E}">
        <p14:creationId xmlns:p14="http://schemas.microsoft.com/office/powerpoint/2010/main" val="2775422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prstGeom prst="rect">
            <a:avLst/>
          </a:prstGeom>
        </p:spPr>
        <p:txBody>
          <a:bodyPr/>
          <a:lstStyle/>
          <a:p>
            <a:pPr>
              <a:defRPr/>
            </a:pPr>
            <a:r>
              <a:rPr lang="en-US"/>
              <a:t>2019/04/29</a:t>
            </a:r>
          </a:p>
        </p:txBody>
      </p:sp>
      <p:sp>
        <p:nvSpPr>
          <p:cNvPr id="3" name="Footer Placeholder 2"/>
          <p:cNvSpPr>
            <a:spLocks noGrp="1"/>
          </p:cNvSpPr>
          <p:nvPr>
            <p:ph type="ftr" sz="quarter" idx="11"/>
          </p:nvPr>
        </p:nvSpPr>
        <p:spPr>
          <a:xfrm>
            <a:off x="3965955" y="6553200"/>
            <a:ext cx="6239612" cy="457200"/>
          </a:xfrm>
          <a:prstGeom prst="rect">
            <a:avLst/>
          </a:prstGeom>
        </p:spPr>
        <p:txBody>
          <a:bodyPr/>
          <a:lstStyle/>
          <a:p>
            <a:pPr>
              <a:defRPr/>
            </a:pPr>
            <a:r>
              <a:rPr lang="en-US"/>
              <a:t>Designing Solutions to Global Grand Challenges: Human-Centered AI</a:t>
            </a:r>
            <a:endParaRPr lang="en-US" dirty="0"/>
          </a:p>
        </p:txBody>
      </p:sp>
      <p:sp>
        <p:nvSpPr>
          <p:cNvPr id="4" name="Slide Number Placeholder 3"/>
          <p:cNvSpPr>
            <a:spLocks noGrp="1"/>
          </p:cNvSpPr>
          <p:nvPr>
            <p:ph type="sldNum" sz="quarter" idx="12"/>
          </p:nvPr>
        </p:nvSpPr>
        <p:spPr>
          <a:xfrm>
            <a:off x="9580893" y="6553200"/>
            <a:ext cx="990600" cy="457200"/>
          </a:xfrm>
          <a:prstGeom prst="rect">
            <a:avLst/>
          </a:prstGeom>
        </p:spPr>
        <p:txBody>
          <a:bodyPr/>
          <a:lstStyle/>
          <a:p>
            <a:pPr>
              <a:defRPr/>
            </a:pPr>
            <a:fld id="{7A008F18-8DDE-4A5D-A25F-2DAA7E170AE5}" type="slidenum">
              <a:rPr lang="en-US" smtClean="0"/>
              <a:pPr>
                <a:defRPr/>
              </a:pPr>
              <a:t>30</a:t>
            </a:fld>
            <a:endParaRPr lang="en-US" dirty="0"/>
          </a:p>
        </p:txBody>
      </p:sp>
      <p:sp>
        <p:nvSpPr>
          <p:cNvPr id="18436" name="Text Box 5"/>
          <p:cNvSpPr txBox="1">
            <a:spLocks noChangeArrowheads="1"/>
          </p:cNvSpPr>
          <p:nvPr/>
        </p:nvSpPr>
        <p:spPr bwMode="auto">
          <a:xfrm>
            <a:off x="1649306" y="5987497"/>
            <a:ext cx="166694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dirty="0">
                <a:latin typeface="Helvetica" pitchFamily="34" charset="0"/>
              </a:rPr>
              <a:t>Who is </a:t>
            </a:r>
            <a:r>
              <a:rPr lang="en-US" sz="2000" dirty="0" err="1">
                <a:latin typeface="Helvetica" pitchFamily="34" charset="0"/>
              </a:rPr>
              <a:t>Zuki</a:t>
            </a:r>
            <a:r>
              <a:rPr lang="en-US" sz="2000" dirty="0">
                <a:latin typeface="Helvetica" pitchFamily="34" charset="0"/>
              </a:rPr>
              <a:t>?</a:t>
            </a:r>
          </a:p>
        </p:txBody>
      </p:sp>
      <p:pic>
        <p:nvPicPr>
          <p:cNvPr id="6" name="zuki_paper_prototype_joy_kim_2finish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4014" y="0"/>
            <a:ext cx="3863975" cy="6858000"/>
          </a:xfrm>
          <a:prstGeom prst="rect">
            <a:avLst/>
          </a:prstGeom>
        </p:spPr>
      </p:pic>
    </p:spTree>
    <p:extLst>
      <p:ext uri="{BB962C8B-B14F-4D97-AF65-F5344CB8AC3E}">
        <p14:creationId xmlns:p14="http://schemas.microsoft.com/office/powerpoint/2010/main" val="3489785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en-US" sz="4400" dirty="0"/>
              <a:t>Evaluating Results</a:t>
            </a:r>
          </a:p>
        </p:txBody>
      </p:sp>
      <p:sp>
        <p:nvSpPr>
          <p:cNvPr id="82946" name="Rectangle 3"/>
          <p:cNvSpPr>
            <a:spLocks noGrp="1" noChangeArrowheads="1"/>
          </p:cNvSpPr>
          <p:nvPr>
            <p:ph idx="1"/>
          </p:nvPr>
        </p:nvSpPr>
        <p:spPr>
          <a:xfrm>
            <a:off x="639233" y="1280160"/>
            <a:ext cx="11195715" cy="5044440"/>
          </a:xfrm>
        </p:spPr>
        <p:txBody>
          <a:bodyPr>
            <a:normAutofit fontScale="92500" lnSpcReduction="10000"/>
          </a:bodyPr>
          <a:lstStyle/>
          <a:p>
            <a:r>
              <a:rPr lang="en-US" sz="3200" dirty="0"/>
              <a:t>High level questions about your design</a:t>
            </a:r>
          </a:p>
          <a:p>
            <a:pPr lvl="1"/>
            <a:r>
              <a:rPr lang="en-US" sz="3200" dirty="0"/>
              <a:t>does it </a:t>
            </a:r>
            <a:r>
              <a:rPr lang="en-US" sz="3200" dirty="0">
                <a:solidFill>
                  <a:srgbClr val="00B0F0"/>
                </a:solidFill>
              </a:rPr>
              <a:t>address the problem </a:t>
            </a:r>
            <a:r>
              <a:rPr lang="en-US" sz="3200" dirty="0"/>
              <a:t>you want to solve?</a:t>
            </a:r>
          </a:p>
          <a:p>
            <a:pPr lvl="1"/>
            <a:r>
              <a:rPr lang="en-US" sz="3200" dirty="0"/>
              <a:t>is this the </a:t>
            </a:r>
            <a:r>
              <a:rPr lang="en-US" sz="3200" dirty="0">
                <a:solidFill>
                  <a:srgbClr val="00B0F0"/>
                </a:solidFill>
              </a:rPr>
              <a:t>right realization </a:t>
            </a:r>
            <a:r>
              <a:rPr lang="en-US" sz="3200" dirty="0"/>
              <a:t>of your solution?</a:t>
            </a:r>
          </a:p>
          <a:p>
            <a:endParaRPr lang="en-US" sz="3200" dirty="0"/>
          </a:p>
          <a:p>
            <a:r>
              <a:rPr lang="en-US" sz="3200" dirty="0"/>
              <a:t>Sort &amp; prioritize observations</a:t>
            </a:r>
          </a:p>
          <a:p>
            <a:pPr lvl="1"/>
            <a:r>
              <a:rPr lang="en-US" sz="3200" dirty="0"/>
              <a:t>what was important?</a:t>
            </a:r>
          </a:p>
          <a:p>
            <a:pPr lvl="1"/>
            <a:r>
              <a:rPr lang="en-US" sz="3200" dirty="0"/>
              <a:t>lots of problems in the same area?</a:t>
            </a:r>
            <a:br>
              <a:rPr lang="en-US" sz="3200" dirty="0"/>
            </a:br>
            <a:endParaRPr lang="en-US" sz="3200" dirty="0"/>
          </a:p>
          <a:p>
            <a:r>
              <a:rPr lang="en-US" sz="3200" dirty="0"/>
              <a:t>Make changes &amp; iterate</a:t>
            </a:r>
          </a:p>
          <a:p>
            <a:pPr lvl="1"/>
            <a:r>
              <a:rPr lang="en-US" sz="3200" dirty="0"/>
              <a:t>even iterate between tests</a:t>
            </a:r>
            <a:endParaRPr lang="en-US" sz="2800" dirty="0"/>
          </a:p>
        </p:txBody>
      </p:sp>
      <p:sp>
        <p:nvSpPr>
          <p:cNvPr id="4" name="Date Placeholder 3"/>
          <p:cNvSpPr>
            <a:spLocks noGrp="1"/>
          </p:cNvSpPr>
          <p:nvPr>
            <p:ph type="dt" sz="half" idx="10"/>
          </p:nvPr>
        </p:nvSpPr>
        <p:spPr/>
        <p:txBody>
          <a:bodyPr/>
          <a:lstStyle/>
          <a:p>
            <a:r>
              <a:rPr lang="en-US"/>
              <a:t>2019/04/29</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Fidelity in Prototyping:</a:t>
            </a:r>
            <a:br>
              <a:rPr lang="en-US" dirty="0"/>
            </a:br>
            <a:r>
              <a:rPr lang="en-US" sz="2800" dirty="0" err="1"/>
              <a:t>Instagator</a:t>
            </a:r>
            <a:endParaRPr lang="en-US" dirty="0"/>
          </a:p>
        </p:txBody>
      </p:sp>
      <p:sp>
        <p:nvSpPr>
          <p:cNvPr id="4" name="Date Placeholder 3"/>
          <p:cNvSpPr>
            <a:spLocks noGrp="1"/>
          </p:cNvSpPr>
          <p:nvPr>
            <p:ph type="dt" sz="half" idx="10"/>
          </p:nvPr>
        </p:nvSpPr>
        <p:spPr/>
        <p:txBody>
          <a:bodyPr/>
          <a:lstStyle/>
          <a:p>
            <a:pPr>
              <a:defRPr/>
            </a:pPr>
            <a:r>
              <a:rPr lang="en-US"/>
              <a:t>2019/04/29</a:t>
            </a:r>
          </a:p>
        </p:txBody>
      </p:sp>
      <p:sp>
        <p:nvSpPr>
          <p:cNvPr id="5" name="Footer Placeholder 4"/>
          <p:cNvSpPr>
            <a:spLocks noGrp="1"/>
          </p:cNvSpPr>
          <p:nvPr>
            <p:ph type="ftr" sz="quarter" idx="11"/>
          </p:nvPr>
        </p:nvSpPr>
        <p:spPr/>
        <p:txBody>
          <a:bodyPr/>
          <a:lstStyle/>
          <a:p>
            <a:pPr>
              <a:defRPr/>
            </a:pPr>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E9FE5C6A-93CB-440C-B05E-F3950C24966F}" type="slidenum">
              <a:rPr lang="en-US" smtClean="0"/>
              <a:pPr/>
              <a:t>32</a:t>
            </a:fld>
            <a:endParaRPr lang="en-US"/>
          </a:p>
        </p:txBody>
      </p:sp>
      <p:pic>
        <p:nvPicPr>
          <p:cNvPr id="8" name="Picture 7"/>
          <p:cNvPicPr>
            <a:picLocks noChangeAspect="1"/>
          </p:cNvPicPr>
          <p:nvPr/>
        </p:nvPicPr>
        <p:blipFill>
          <a:blip r:embed="rId3"/>
          <a:stretch>
            <a:fillRect/>
          </a:stretch>
        </p:blipFill>
        <p:spPr>
          <a:xfrm>
            <a:off x="3184602" y="1035206"/>
            <a:ext cx="5822795" cy="5822795"/>
          </a:xfrm>
          <a:prstGeom prst="rect">
            <a:avLst/>
          </a:prstGeom>
        </p:spPr>
      </p:pic>
    </p:spTree>
    <p:extLst>
      <p:ext uri="{BB962C8B-B14F-4D97-AF65-F5344CB8AC3E}">
        <p14:creationId xmlns:p14="http://schemas.microsoft.com/office/powerpoint/2010/main" val="2073218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3426" y="-64670"/>
            <a:ext cx="8664575" cy="1143000"/>
          </a:xfrm>
        </p:spPr>
        <p:txBody>
          <a:bodyPr/>
          <a:lstStyle/>
          <a:p>
            <a:r>
              <a:rPr lang="en-US" dirty="0"/>
              <a:t>Fidelity in Prototyping</a:t>
            </a:r>
            <a:br>
              <a:rPr lang="en-US" dirty="0"/>
            </a:br>
            <a:r>
              <a:rPr lang="en-US" sz="2000" dirty="0"/>
              <a:t>Task 1: Take a Destination Poll</a:t>
            </a:r>
          </a:p>
        </p:txBody>
      </p:sp>
      <p:sp>
        <p:nvSpPr>
          <p:cNvPr id="4" name="Date Placeholder 3"/>
          <p:cNvSpPr>
            <a:spLocks noGrp="1"/>
          </p:cNvSpPr>
          <p:nvPr>
            <p:ph type="dt" sz="half" idx="10"/>
          </p:nvPr>
        </p:nvSpPr>
        <p:spPr/>
        <p:txBody>
          <a:bodyPr/>
          <a:lstStyle/>
          <a:p>
            <a:pPr>
              <a:defRPr/>
            </a:pPr>
            <a:r>
              <a:rPr lang="en-US"/>
              <a:t>2019/04/29</a:t>
            </a:r>
          </a:p>
        </p:txBody>
      </p:sp>
      <p:sp>
        <p:nvSpPr>
          <p:cNvPr id="5" name="Footer Placeholder 4"/>
          <p:cNvSpPr>
            <a:spLocks noGrp="1"/>
          </p:cNvSpPr>
          <p:nvPr>
            <p:ph type="ftr" sz="quarter" idx="11"/>
          </p:nvPr>
        </p:nvSpPr>
        <p:spPr/>
        <p:txBody>
          <a:bodyPr/>
          <a:lstStyle/>
          <a:p>
            <a:pPr>
              <a:defRPr/>
            </a:pPr>
            <a:r>
              <a:rPr lang="en-US"/>
              <a:t>Designing Solutions to Global Grand Challenges: Human-Centered AI</a:t>
            </a:r>
          </a:p>
        </p:txBody>
      </p:sp>
      <p:sp>
        <p:nvSpPr>
          <p:cNvPr id="6" name="Slide Number Placeholder 5"/>
          <p:cNvSpPr>
            <a:spLocks noGrp="1"/>
          </p:cNvSpPr>
          <p:nvPr>
            <p:ph type="sldNum" sz="quarter" idx="12"/>
          </p:nvPr>
        </p:nvSpPr>
        <p:spPr/>
        <p:txBody>
          <a:bodyPr/>
          <a:lstStyle/>
          <a:p>
            <a:fld id="{E9FE5C6A-93CB-440C-B05E-F3950C24966F}" type="slidenum">
              <a:rPr lang="en-US" smtClean="0"/>
              <a:pPr/>
              <a:t>33</a:t>
            </a:fld>
            <a:endParaRPr lang="en-US"/>
          </a:p>
        </p:txBody>
      </p:sp>
      <p:pic>
        <p:nvPicPr>
          <p:cNvPr id="3" name="Picture 2"/>
          <p:cNvPicPr>
            <a:picLocks noChangeAspect="1"/>
          </p:cNvPicPr>
          <p:nvPr/>
        </p:nvPicPr>
        <p:blipFill rotWithShape="1">
          <a:blip r:embed="rId3"/>
          <a:srcRect b="52938"/>
          <a:stretch/>
        </p:blipFill>
        <p:spPr>
          <a:xfrm>
            <a:off x="1703891" y="962724"/>
            <a:ext cx="8549268" cy="2759560"/>
          </a:xfrm>
          <a:prstGeom prst="rect">
            <a:avLst/>
          </a:prstGeom>
        </p:spPr>
      </p:pic>
      <p:pic>
        <p:nvPicPr>
          <p:cNvPr id="8" name="Picture 7"/>
          <p:cNvPicPr>
            <a:picLocks noChangeAspect="1"/>
          </p:cNvPicPr>
          <p:nvPr/>
        </p:nvPicPr>
        <p:blipFill rotWithShape="1">
          <a:blip r:embed="rId3"/>
          <a:srcRect t="47448"/>
          <a:stretch/>
        </p:blipFill>
        <p:spPr>
          <a:xfrm>
            <a:off x="1741045" y="3581155"/>
            <a:ext cx="8549268" cy="3081472"/>
          </a:xfrm>
          <a:prstGeom prst="rect">
            <a:avLst/>
          </a:prstGeom>
        </p:spPr>
      </p:pic>
      <p:sp>
        <p:nvSpPr>
          <p:cNvPr id="2" name="TextBox 1"/>
          <p:cNvSpPr txBox="1"/>
          <p:nvPr/>
        </p:nvSpPr>
        <p:spPr>
          <a:xfrm>
            <a:off x="2931" y="2191769"/>
            <a:ext cx="12189069" cy="769441"/>
          </a:xfrm>
          <a:prstGeom prst="rect">
            <a:avLst/>
          </a:prstGeom>
          <a:solidFill>
            <a:srgbClr val="C5C5C5">
              <a:alpha val="56078"/>
            </a:srgbClr>
          </a:solidFill>
        </p:spPr>
        <p:txBody>
          <a:bodyPr wrap="square" rtlCol="0">
            <a:spAutoFit/>
          </a:bodyPr>
          <a:lstStyle/>
          <a:p>
            <a:pPr algn="ctr"/>
            <a:r>
              <a:rPr lang="en-US" sz="4400" dirty="0">
                <a:solidFill>
                  <a:srgbClr val="0D0D0D"/>
                </a:solidFill>
                <a:latin typeface="Helvetica" charset="0"/>
                <a:ea typeface="Helvetica" charset="0"/>
                <a:cs typeface="Helvetica" charset="0"/>
              </a:rPr>
              <a:t>Low-fi</a:t>
            </a:r>
          </a:p>
        </p:txBody>
      </p:sp>
      <p:sp>
        <p:nvSpPr>
          <p:cNvPr id="9" name="TextBox 8"/>
          <p:cNvSpPr txBox="1"/>
          <p:nvPr/>
        </p:nvSpPr>
        <p:spPr>
          <a:xfrm>
            <a:off x="-1" y="5399039"/>
            <a:ext cx="12186143" cy="769441"/>
          </a:xfrm>
          <a:prstGeom prst="rect">
            <a:avLst/>
          </a:prstGeom>
          <a:solidFill>
            <a:srgbClr val="C5C5C5">
              <a:alpha val="56078"/>
            </a:srgbClr>
          </a:solidFill>
        </p:spPr>
        <p:txBody>
          <a:bodyPr wrap="square" rtlCol="0">
            <a:spAutoFit/>
          </a:bodyPr>
          <a:lstStyle/>
          <a:p>
            <a:pPr algn="ctr"/>
            <a:r>
              <a:rPr lang="en-US" sz="4400" dirty="0">
                <a:solidFill>
                  <a:srgbClr val="0D0D0D"/>
                </a:solidFill>
                <a:latin typeface="Helvetica" charset="0"/>
                <a:ea typeface="Helvetica" charset="0"/>
                <a:cs typeface="Helvetica" charset="0"/>
              </a:rPr>
              <a:t>Medium-fi</a:t>
            </a:r>
          </a:p>
        </p:txBody>
      </p:sp>
    </p:spTree>
    <p:extLst>
      <p:ext uri="{BB962C8B-B14F-4D97-AF65-F5344CB8AC3E}">
        <p14:creationId xmlns:p14="http://schemas.microsoft.com/office/powerpoint/2010/main" val="3181250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r>
              <a:rPr lang="en-US"/>
              <a:t>Summary</a:t>
            </a:r>
            <a:endParaRPr lang="en-US" dirty="0"/>
          </a:p>
        </p:txBody>
      </p:sp>
      <p:sp>
        <p:nvSpPr>
          <p:cNvPr id="93186" name="Rectangle 3"/>
          <p:cNvSpPr>
            <a:spLocks noGrp="1" noChangeArrowheads="1"/>
          </p:cNvSpPr>
          <p:nvPr>
            <p:ph idx="1"/>
          </p:nvPr>
        </p:nvSpPr>
        <p:spPr/>
        <p:txBody>
          <a:bodyPr/>
          <a:lstStyle/>
          <a:p>
            <a:r>
              <a:rPr lang="en-US"/>
              <a:t>Prototypes are a concrete representation of a design or final product</a:t>
            </a:r>
            <a:br>
              <a:rPr lang="en-US"/>
            </a:br>
            <a:endParaRPr lang="en-US"/>
          </a:p>
          <a:p>
            <a:r>
              <a:rPr lang="en-US"/>
              <a:t>Low-fi testing allows us to quickly iterate</a:t>
            </a:r>
          </a:p>
          <a:p>
            <a:pPr lvl="1"/>
            <a:r>
              <a:rPr lang="en-US"/>
              <a:t>get feedback from users &amp; change right away</a:t>
            </a:r>
            <a:endParaRPr lang="en-US" dirty="0"/>
          </a:p>
        </p:txBody>
      </p:sp>
      <p:sp>
        <p:nvSpPr>
          <p:cNvPr id="4" name="Date Placeholder 3"/>
          <p:cNvSpPr>
            <a:spLocks noGrp="1"/>
          </p:cNvSpPr>
          <p:nvPr>
            <p:ph type="dt" sz="half" idx="10"/>
          </p:nvPr>
        </p:nvSpPr>
        <p:spPr/>
        <p:txBody>
          <a:bodyPr/>
          <a:lstStyle/>
          <a:p>
            <a:r>
              <a:rPr lang="en-US"/>
              <a:t>2019/04/29</a:t>
            </a:r>
          </a:p>
        </p:txBody>
      </p:sp>
      <p:sp>
        <p:nvSpPr>
          <p:cNvPr id="5" name="Footer Placeholder 4"/>
          <p:cNvSpPr>
            <a:spLocks noGrp="1"/>
          </p:cNvSpPr>
          <p:nvPr>
            <p:ph type="ftr" sz="quarter" idx="11"/>
          </p:nvPr>
        </p:nvSpPr>
        <p:spPr/>
        <p:txBody>
          <a:bodyPr/>
          <a:lstStyle/>
          <a:p>
            <a:r>
              <a:rPr lang="en-US"/>
              <a:t>Designing Solutions to Global Grand Challenges: Human-Centered AI</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r>
              <a:rPr lang="en-US"/>
              <a:t>Task-based Design &amp; Evaluation</a:t>
            </a:r>
            <a:endParaRPr lang="en-US" dirty="0"/>
          </a:p>
        </p:txBody>
      </p:sp>
      <p:sp>
        <p:nvSpPr>
          <p:cNvPr id="125954" name="Rectangle 3"/>
          <p:cNvSpPr>
            <a:spLocks noGrp="1" noChangeArrowheads="1"/>
          </p:cNvSpPr>
          <p:nvPr>
            <p:ph idx="1"/>
          </p:nvPr>
        </p:nvSpPr>
        <p:spPr/>
        <p:txBody>
          <a:bodyPr>
            <a:normAutofit fontScale="92500" lnSpcReduction="10000"/>
          </a:bodyPr>
          <a:lstStyle/>
          <a:p>
            <a:r>
              <a:rPr lang="en-US" dirty="0"/>
              <a:t>Real tasks customers have faced / will face</a:t>
            </a:r>
          </a:p>
          <a:p>
            <a:pPr lvl="1"/>
            <a:r>
              <a:rPr lang="en-US" dirty="0"/>
              <a:t>collect any necessary materials</a:t>
            </a:r>
          </a:p>
          <a:p>
            <a:pPr lvl="1"/>
            <a:endParaRPr lang="en-US" dirty="0"/>
          </a:p>
          <a:p>
            <a:r>
              <a:rPr lang="en-US" dirty="0"/>
              <a:t>Do your tasks support the problem you are solving?</a:t>
            </a:r>
          </a:p>
          <a:p>
            <a:pPr lvl="1"/>
            <a:endParaRPr lang="en-US" dirty="0"/>
          </a:p>
          <a:p>
            <a:r>
              <a:rPr lang="en-US" dirty="0"/>
              <a:t>Mixture of simple &amp; complex tasks</a:t>
            </a:r>
          </a:p>
          <a:p>
            <a:pPr lvl="1"/>
            <a:r>
              <a:rPr lang="en-US" dirty="0"/>
              <a:t>simple task (common or introductory)</a:t>
            </a:r>
          </a:p>
          <a:p>
            <a:pPr lvl="1"/>
            <a:r>
              <a:rPr lang="en-US" dirty="0"/>
              <a:t>moderate task</a:t>
            </a:r>
          </a:p>
          <a:p>
            <a:pPr lvl="1"/>
            <a:r>
              <a:rPr lang="en-US" dirty="0"/>
              <a:t>complex task (infrequent or for power customers)</a:t>
            </a:r>
          </a:p>
          <a:p>
            <a:endParaRPr lang="en-US" dirty="0"/>
          </a:p>
        </p:txBody>
      </p:sp>
      <p:sp>
        <p:nvSpPr>
          <p:cNvPr id="7" name="Footer Placeholder 6"/>
          <p:cNvSpPr>
            <a:spLocks noGrp="1"/>
          </p:cNvSpPr>
          <p:nvPr>
            <p:ph type="ftr" sz="quarter" idx="11"/>
          </p:nvPr>
        </p:nvSpPr>
        <p:spPr/>
        <p:txBody>
          <a:bodyPr/>
          <a:lstStyle/>
          <a:p>
            <a:r>
              <a:rPr lang="en-US"/>
              <a:t>Designing Solutions to Global Grand Challenges: Human-Centered AI</a:t>
            </a:r>
          </a:p>
        </p:txBody>
      </p:sp>
      <p:sp>
        <p:nvSpPr>
          <p:cNvPr id="9" name="Slide Number Placeholder 5"/>
          <p:cNvSpPr>
            <a:spLocks noGrp="1"/>
          </p:cNvSpPr>
          <p:nvPr>
            <p:ph type="sldNum" sz="quarter" idx="12"/>
          </p:nvPr>
        </p:nvSpPr>
        <p:spPr/>
        <p:txBody>
          <a:bodyPr/>
          <a:lstStyle>
            <a:lvl1pPr eaLnBrk="0" hangingPunct="0">
              <a:defRPr sz="2400">
                <a:solidFill>
                  <a:schemeClr val="tx1"/>
                </a:solidFill>
                <a:latin typeface="Times New Roman" pitchFamily="18" charset="0"/>
              </a:defRPr>
            </a:lvl1pPr>
            <a:lvl2pPr marL="742801" indent="-285693" eaLnBrk="0" hangingPunct="0">
              <a:defRPr sz="2400">
                <a:solidFill>
                  <a:schemeClr val="tx1"/>
                </a:solidFill>
                <a:latin typeface="Times New Roman" pitchFamily="18" charset="0"/>
              </a:defRPr>
            </a:lvl2pPr>
            <a:lvl3pPr marL="1142771" indent="-228554" eaLnBrk="0" hangingPunct="0">
              <a:defRPr sz="2400">
                <a:solidFill>
                  <a:schemeClr val="tx1"/>
                </a:solidFill>
                <a:latin typeface="Times New Roman" pitchFamily="18" charset="0"/>
              </a:defRPr>
            </a:lvl3pPr>
            <a:lvl4pPr marL="1599880" indent="-228554" eaLnBrk="0" hangingPunct="0">
              <a:defRPr sz="2400">
                <a:solidFill>
                  <a:schemeClr val="tx1"/>
                </a:solidFill>
                <a:latin typeface="Times New Roman" pitchFamily="18" charset="0"/>
              </a:defRPr>
            </a:lvl4pPr>
            <a:lvl5pPr marL="2056989" indent="-228554" eaLnBrk="0" hangingPunct="0">
              <a:defRPr sz="2400">
                <a:solidFill>
                  <a:schemeClr val="tx1"/>
                </a:solidFill>
                <a:latin typeface="Times New Roman" pitchFamily="18" charset="0"/>
              </a:defRPr>
            </a:lvl5pPr>
            <a:lvl6pPr marL="2514097" indent="-228554" eaLnBrk="0" fontAlgn="base" hangingPunct="0">
              <a:spcBef>
                <a:spcPct val="0"/>
              </a:spcBef>
              <a:spcAft>
                <a:spcPct val="0"/>
              </a:spcAft>
              <a:defRPr sz="2400">
                <a:solidFill>
                  <a:schemeClr val="tx1"/>
                </a:solidFill>
                <a:latin typeface="Times New Roman" pitchFamily="18" charset="0"/>
              </a:defRPr>
            </a:lvl6pPr>
            <a:lvl7pPr marL="2971206" indent="-228554" eaLnBrk="0" fontAlgn="base" hangingPunct="0">
              <a:spcBef>
                <a:spcPct val="0"/>
              </a:spcBef>
              <a:spcAft>
                <a:spcPct val="0"/>
              </a:spcAft>
              <a:defRPr sz="2400">
                <a:solidFill>
                  <a:schemeClr val="tx1"/>
                </a:solidFill>
                <a:latin typeface="Times New Roman" pitchFamily="18" charset="0"/>
              </a:defRPr>
            </a:lvl7pPr>
            <a:lvl8pPr marL="3428314" indent="-228554" eaLnBrk="0" fontAlgn="base" hangingPunct="0">
              <a:spcBef>
                <a:spcPct val="0"/>
              </a:spcBef>
              <a:spcAft>
                <a:spcPct val="0"/>
              </a:spcAft>
              <a:defRPr sz="2400">
                <a:solidFill>
                  <a:schemeClr val="tx1"/>
                </a:solidFill>
                <a:latin typeface="Times New Roman" pitchFamily="18" charset="0"/>
              </a:defRPr>
            </a:lvl8pPr>
            <a:lvl9pPr marL="3885423" indent="-228554" eaLnBrk="0" fontAlgn="base" hangingPunct="0">
              <a:spcBef>
                <a:spcPct val="0"/>
              </a:spcBef>
              <a:spcAft>
                <a:spcPct val="0"/>
              </a:spcAft>
              <a:defRPr sz="2400">
                <a:solidFill>
                  <a:schemeClr val="tx1"/>
                </a:solidFill>
                <a:latin typeface="Times New Roman" pitchFamily="18" charset="0"/>
              </a:defRPr>
            </a:lvl9pPr>
          </a:lstStyle>
          <a:p>
            <a:fld id="{561C6F80-1AE7-4892-8FD9-BFABD716406A}" type="slidenum">
              <a:rPr lang="en-US" smtClean="0"/>
              <a:pPr/>
              <a:t>4</a:t>
            </a:fld>
            <a:endParaRPr lang="en-US"/>
          </a:p>
        </p:txBody>
      </p:sp>
      <p:sp>
        <p:nvSpPr>
          <p:cNvPr id="3" name="Date Placeholder 2">
            <a:extLst>
              <a:ext uri="{FF2B5EF4-FFF2-40B4-BE49-F238E27FC236}">
                <a16:creationId xmlns:a16="http://schemas.microsoft.com/office/drawing/2014/main" id="{3DDF4E07-2083-664C-87F3-2BA5194A871E}"/>
              </a:ext>
            </a:extLst>
          </p:cNvPr>
          <p:cNvSpPr>
            <a:spLocks noGrp="1"/>
          </p:cNvSpPr>
          <p:nvPr>
            <p:ph type="dt" sz="half" idx="10"/>
          </p:nvPr>
        </p:nvSpPr>
        <p:spPr/>
        <p:txBody>
          <a:bodyPr/>
          <a:lstStyle/>
          <a:p>
            <a:pPr>
              <a:defRPr/>
            </a:pPr>
            <a:r>
              <a:rPr lang="en-US"/>
              <a:t>2019/04/29</a:t>
            </a:r>
            <a:endParaRPr lang="en-US" dirty="0"/>
          </a:p>
        </p:txBody>
      </p:sp>
    </p:spTree>
    <p:extLst>
      <p:ext uri="{BB962C8B-B14F-4D97-AF65-F5344CB8AC3E}">
        <p14:creationId xmlns:p14="http://schemas.microsoft.com/office/powerpoint/2010/main" val="2733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dirty="0"/>
              <a:t>What Should Tasks Look Like?</a:t>
            </a:r>
          </a:p>
        </p:txBody>
      </p:sp>
      <p:sp>
        <p:nvSpPr>
          <p:cNvPr id="6" name="Footer Placeholder 5"/>
          <p:cNvSpPr>
            <a:spLocks noGrp="1"/>
          </p:cNvSpPr>
          <p:nvPr>
            <p:ph type="ftr" sz="quarter" idx="11"/>
          </p:nvPr>
        </p:nvSpPr>
        <p:spPr/>
        <p:txBody>
          <a:bodyPr/>
          <a:lstStyle/>
          <a:p>
            <a:r>
              <a:rPr lang="en-US"/>
              <a:t>Designing Solutions to Global Grand Challenges: Human-Centered AI</a:t>
            </a:r>
          </a:p>
        </p:txBody>
      </p:sp>
      <p:sp>
        <p:nvSpPr>
          <p:cNvPr id="7" name="Slide Number Placeholder 6"/>
          <p:cNvSpPr>
            <a:spLocks noGrp="1"/>
          </p:cNvSpPr>
          <p:nvPr>
            <p:ph type="sldNum" sz="quarter" idx="12"/>
          </p:nvPr>
        </p:nvSpPr>
        <p:spPr/>
        <p:txBody>
          <a:bodyPr/>
          <a:lstStyle/>
          <a:p>
            <a:fld id="{6C4F84B1-3F38-E843-B494-F12B29A0060D}" type="slidenum">
              <a:rPr lang="en-US" smtClean="0"/>
              <a:pPr/>
              <a:t>5</a:t>
            </a:fld>
            <a:endParaRPr lang="en-US"/>
          </a:p>
        </p:txBody>
      </p:sp>
      <p:pic>
        <p:nvPicPr>
          <p:cNvPr id="17" name="Picture 2">
            <a:extLst>
              <a:ext uri="{FF2B5EF4-FFF2-40B4-BE49-F238E27FC236}">
                <a16:creationId xmlns:a16="http://schemas.microsoft.com/office/drawing/2014/main" id="{CAC85861-2DE7-BC4F-95AA-83BB92C2553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59830"/>
          <a:stretch/>
        </p:blipFill>
        <p:spPr bwMode="auto">
          <a:xfrm>
            <a:off x="1138429" y="2690542"/>
            <a:ext cx="2652497" cy="3912364"/>
          </a:xfrm>
          <a:prstGeom prst="rect">
            <a:avLst/>
          </a:prstGeom>
          <a:noFill/>
          <a:ln>
            <a:noFill/>
          </a:ln>
          <a:effectLst>
            <a:innerShdw blurRad="63500" dist="50800" dir="16200000">
              <a:prstClr val="black">
                <a:alpha val="50000"/>
              </a:prstClr>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8002" name="Rectangle 3"/>
          <p:cNvSpPr>
            <a:spLocks noGrp="1" noChangeArrowheads="1"/>
          </p:cNvSpPr>
          <p:nvPr>
            <p:ph idx="1"/>
          </p:nvPr>
        </p:nvSpPr>
        <p:spPr>
          <a:xfrm>
            <a:off x="639946" y="1029012"/>
            <a:ext cx="11194257" cy="4723785"/>
          </a:xfrm>
        </p:spPr>
        <p:txBody>
          <a:bodyPr/>
          <a:lstStyle/>
          <a:p>
            <a:r>
              <a:rPr lang="en-US" sz="3199" dirty="0"/>
              <a:t>Say what customer </a:t>
            </a:r>
            <a:r>
              <a:rPr lang="en-US" sz="3199" dirty="0">
                <a:solidFill>
                  <a:srgbClr val="00B0F0"/>
                </a:solidFill>
              </a:rPr>
              <a:t>wants to do</a:t>
            </a:r>
            <a:r>
              <a:rPr lang="en-US" sz="3199" dirty="0"/>
              <a:t>, but </a:t>
            </a:r>
            <a:r>
              <a:rPr lang="en-US" sz="3199" dirty="0">
                <a:solidFill>
                  <a:srgbClr val="00B0F0"/>
                </a:solidFill>
              </a:rPr>
              <a:t>not how </a:t>
            </a:r>
          </a:p>
          <a:p>
            <a:pPr lvl="1"/>
            <a:r>
              <a:rPr lang="en-US" sz="2799" dirty="0"/>
              <a:t>allows comparing different design alternatives</a:t>
            </a:r>
          </a:p>
        </p:txBody>
      </p:sp>
      <p:sp>
        <p:nvSpPr>
          <p:cNvPr id="19" name="TextBox 18">
            <a:extLst>
              <a:ext uri="{FF2B5EF4-FFF2-40B4-BE49-F238E27FC236}">
                <a16:creationId xmlns:a16="http://schemas.microsoft.com/office/drawing/2014/main" id="{203C9C40-9941-5043-900D-41ECC8F8C897}"/>
              </a:ext>
            </a:extLst>
          </p:cNvPr>
          <p:cNvSpPr txBox="1"/>
          <p:nvPr/>
        </p:nvSpPr>
        <p:spPr>
          <a:xfrm>
            <a:off x="1589164" y="2335597"/>
            <a:ext cx="2316746" cy="400110"/>
          </a:xfrm>
          <a:prstGeom prst="rect">
            <a:avLst/>
          </a:prstGeom>
          <a:noFill/>
        </p:spPr>
        <p:txBody>
          <a:bodyPr wrap="square" rtlCol="0">
            <a:spAutoFit/>
          </a:bodyPr>
          <a:lstStyle/>
          <a:p>
            <a:r>
              <a:rPr lang="en-US" sz="2000" dirty="0">
                <a:latin typeface="Helvetica"/>
                <a:cs typeface="Helvetica"/>
              </a:rPr>
              <a:t>Good (Task)</a:t>
            </a:r>
          </a:p>
        </p:txBody>
      </p:sp>
      <p:sp>
        <p:nvSpPr>
          <p:cNvPr id="2" name="TextBox 1">
            <a:extLst>
              <a:ext uri="{FF2B5EF4-FFF2-40B4-BE49-F238E27FC236}">
                <a16:creationId xmlns:a16="http://schemas.microsoft.com/office/drawing/2014/main" id="{7B18A371-6117-BB48-8507-4A6047EE03D9}"/>
              </a:ext>
            </a:extLst>
          </p:cNvPr>
          <p:cNvSpPr txBox="1"/>
          <p:nvPr/>
        </p:nvSpPr>
        <p:spPr>
          <a:xfrm>
            <a:off x="4289411" y="2690543"/>
            <a:ext cx="7544793" cy="2246128"/>
          </a:xfrm>
          <a:prstGeom prst="rect">
            <a:avLst/>
          </a:prstGeom>
          <a:noFill/>
        </p:spPr>
        <p:txBody>
          <a:bodyPr wrap="square" rtlCol="0">
            <a:spAutoFit/>
          </a:bodyPr>
          <a:lstStyle/>
          <a:p>
            <a:r>
              <a:rPr lang="en-US" sz="2799" dirty="0">
                <a:latin typeface="Helvetica" pitchFamily="2" charset="0"/>
              </a:rPr>
              <a:t>Tony is visiting London and wants to find the pub that his friend told him about. He is walking down the street using his phone to navigate to the place that he has previously looked up.</a:t>
            </a:r>
          </a:p>
        </p:txBody>
      </p:sp>
      <p:sp>
        <p:nvSpPr>
          <p:cNvPr id="3" name="Date Placeholder 2">
            <a:extLst>
              <a:ext uri="{FF2B5EF4-FFF2-40B4-BE49-F238E27FC236}">
                <a16:creationId xmlns:a16="http://schemas.microsoft.com/office/drawing/2014/main" id="{22656079-7E28-8D42-8D12-18172D9D8F68}"/>
              </a:ext>
            </a:extLst>
          </p:cNvPr>
          <p:cNvSpPr>
            <a:spLocks noGrp="1"/>
          </p:cNvSpPr>
          <p:nvPr>
            <p:ph type="dt" sz="half" idx="10"/>
          </p:nvPr>
        </p:nvSpPr>
        <p:spPr/>
        <p:txBody>
          <a:bodyPr/>
          <a:lstStyle/>
          <a:p>
            <a:pPr>
              <a:defRPr/>
            </a:pPr>
            <a:r>
              <a:rPr lang="en-US"/>
              <a:t>2019/04/29</a:t>
            </a:r>
            <a:endParaRPr lang="en-US" dirty="0"/>
          </a:p>
        </p:txBody>
      </p:sp>
    </p:spTree>
    <p:extLst>
      <p:ext uri="{BB962C8B-B14F-4D97-AF65-F5344CB8AC3E}">
        <p14:creationId xmlns:p14="http://schemas.microsoft.com/office/powerpoint/2010/main" val="1147227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dirty="0"/>
              <a:t>What Should Tasks Look Like?</a:t>
            </a:r>
          </a:p>
        </p:txBody>
      </p:sp>
      <p:sp>
        <p:nvSpPr>
          <p:cNvPr id="6" name="Footer Placeholder 5"/>
          <p:cNvSpPr>
            <a:spLocks noGrp="1"/>
          </p:cNvSpPr>
          <p:nvPr>
            <p:ph type="ftr" sz="quarter" idx="11"/>
          </p:nvPr>
        </p:nvSpPr>
        <p:spPr/>
        <p:txBody>
          <a:bodyPr/>
          <a:lstStyle/>
          <a:p>
            <a:r>
              <a:rPr lang="en-US"/>
              <a:t>Designing Solutions to Global Grand Challenges: Human-Centered AI</a:t>
            </a:r>
          </a:p>
        </p:txBody>
      </p:sp>
      <p:sp>
        <p:nvSpPr>
          <p:cNvPr id="7" name="Slide Number Placeholder 6"/>
          <p:cNvSpPr>
            <a:spLocks noGrp="1"/>
          </p:cNvSpPr>
          <p:nvPr>
            <p:ph type="sldNum" sz="quarter" idx="12"/>
          </p:nvPr>
        </p:nvSpPr>
        <p:spPr/>
        <p:txBody>
          <a:bodyPr/>
          <a:lstStyle/>
          <a:p>
            <a:fld id="{6C4F84B1-3F38-E843-B494-F12B29A0060D}" type="slidenum">
              <a:rPr lang="en-US" smtClean="0"/>
              <a:pPr/>
              <a:t>6</a:t>
            </a:fld>
            <a:endParaRPr lang="en-US"/>
          </a:p>
        </p:txBody>
      </p:sp>
      <p:pic>
        <p:nvPicPr>
          <p:cNvPr id="18" name="Picture 3">
            <a:extLst>
              <a:ext uri="{FF2B5EF4-FFF2-40B4-BE49-F238E27FC236}">
                <a16:creationId xmlns:a16="http://schemas.microsoft.com/office/drawing/2014/main" id="{F309E121-542F-8149-B62F-9090A4B67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46" y="2690091"/>
            <a:ext cx="6263081" cy="3909027"/>
          </a:xfrm>
          <a:prstGeom prst="rect">
            <a:avLst/>
          </a:prstGeom>
          <a:noFill/>
          <a:ln>
            <a:noFill/>
          </a:ln>
          <a:effectLst>
            <a:innerShdw blurRad="63500" dist="50800" dir="16200000">
              <a:prstClr val="black">
                <a:alpha val="50000"/>
              </a:prstClr>
            </a:inn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8002" name="Rectangle 3"/>
          <p:cNvSpPr>
            <a:spLocks noGrp="1" noChangeArrowheads="1"/>
          </p:cNvSpPr>
          <p:nvPr>
            <p:ph idx="1"/>
          </p:nvPr>
        </p:nvSpPr>
        <p:spPr>
          <a:xfrm>
            <a:off x="639946" y="1029012"/>
            <a:ext cx="11194257" cy="4723785"/>
          </a:xfrm>
        </p:spPr>
        <p:txBody>
          <a:bodyPr/>
          <a:lstStyle/>
          <a:p>
            <a:r>
              <a:rPr lang="en-US" sz="3199" dirty="0"/>
              <a:t>Say what customer </a:t>
            </a:r>
            <a:r>
              <a:rPr lang="en-US" sz="3199" dirty="0">
                <a:solidFill>
                  <a:srgbClr val="00B0F0"/>
                </a:solidFill>
              </a:rPr>
              <a:t>wants to do</a:t>
            </a:r>
            <a:r>
              <a:rPr lang="en-US" sz="3199" dirty="0"/>
              <a:t>, but </a:t>
            </a:r>
            <a:r>
              <a:rPr lang="en-US" sz="3199" dirty="0">
                <a:solidFill>
                  <a:srgbClr val="00B0F0"/>
                </a:solidFill>
              </a:rPr>
              <a:t>not how </a:t>
            </a:r>
          </a:p>
          <a:p>
            <a:pPr lvl="1"/>
            <a:r>
              <a:rPr lang="en-US" sz="2799" dirty="0"/>
              <a:t>allows comparing different design alternatives</a:t>
            </a:r>
          </a:p>
        </p:txBody>
      </p:sp>
      <p:sp>
        <p:nvSpPr>
          <p:cNvPr id="11" name="TextBox 10">
            <a:extLst>
              <a:ext uri="{FF2B5EF4-FFF2-40B4-BE49-F238E27FC236}">
                <a16:creationId xmlns:a16="http://schemas.microsoft.com/office/drawing/2014/main" id="{4ABAF6EA-1B3C-D545-B0C9-103961AF90DB}"/>
              </a:ext>
            </a:extLst>
          </p:cNvPr>
          <p:cNvSpPr txBox="1"/>
          <p:nvPr/>
        </p:nvSpPr>
        <p:spPr>
          <a:xfrm>
            <a:off x="7051605" y="2690543"/>
            <a:ext cx="4943315" cy="1815369"/>
          </a:xfrm>
          <a:prstGeom prst="rect">
            <a:avLst/>
          </a:prstGeom>
          <a:noFill/>
        </p:spPr>
        <p:txBody>
          <a:bodyPr wrap="square" rtlCol="0">
            <a:spAutoFit/>
          </a:bodyPr>
          <a:lstStyle/>
          <a:p>
            <a:r>
              <a:rPr lang="en-US" sz="2799" dirty="0">
                <a:latin typeface="Verdana" pitchFamily="34" charset="0"/>
              </a:rPr>
              <a:t>Tony clicks on the Charing Cross Pub icon and selects “directions to” as he walks down the street.</a:t>
            </a:r>
            <a:endParaRPr lang="en-US" sz="2799" dirty="0">
              <a:latin typeface="Helvetica" pitchFamily="2" charset="0"/>
            </a:endParaRPr>
          </a:p>
        </p:txBody>
      </p:sp>
      <p:sp>
        <p:nvSpPr>
          <p:cNvPr id="2" name="Date Placeholder 1">
            <a:extLst>
              <a:ext uri="{FF2B5EF4-FFF2-40B4-BE49-F238E27FC236}">
                <a16:creationId xmlns:a16="http://schemas.microsoft.com/office/drawing/2014/main" id="{35425597-0291-9C4D-8DF7-5C36C6DE664C}"/>
              </a:ext>
            </a:extLst>
          </p:cNvPr>
          <p:cNvSpPr>
            <a:spLocks noGrp="1"/>
          </p:cNvSpPr>
          <p:nvPr>
            <p:ph type="dt" sz="half" idx="10"/>
          </p:nvPr>
        </p:nvSpPr>
        <p:spPr/>
        <p:txBody>
          <a:bodyPr/>
          <a:lstStyle/>
          <a:p>
            <a:pPr>
              <a:defRPr/>
            </a:pPr>
            <a:r>
              <a:rPr lang="en-US"/>
              <a:t>2019/04/29</a:t>
            </a:r>
            <a:endParaRPr lang="en-US" dirty="0"/>
          </a:p>
        </p:txBody>
      </p:sp>
      <p:sp>
        <p:nvSpPr>
          <p:cNvPr id="12" name="TextBox 11">
            <a:extLst>
              <a:ext uri="{FF2B5EF4-FFF2-40B4-BE49-F238E27FC236}">
                <a16:creationId xmlns:a16="http://schemas.microsoft.com/office/drawing/2014/main" id="{952EB8EB-04A6-D749-809B-02503E3E3CDB}"/>
              </a:ext>
            </a:extLst>
          </p:cNvPr>
          <p:cNvSpPr txBox="1"/>
          <p:nvPr/>
        </p:nvSpPr>
        <p:spPr>
          <a:xfrm>
            <a:off x="1589164" y="2335597"/>
            <a:ext cx="3764804" cy="400110"/>
          </a:xfrm>
          <a:prstGeom prst="rect">
            <a:avLst/>
          </a:prstGeom>
          <a:noFill/>
        </p:spPr>
        <p:txBody>
          <a:bodyPr wrap="square" rtlCol="0">
            <a:spAutoFit/>
          </a:bodyPr>
          <a:lstStyle/>
          <a:p>
            <a:r>
              <a:rPr lang="en-US" sz="2000" dirty="0">
                <a:latin typeface="Helvetica"/>
                <a:cs typeface="Helvetica"/>
              </a:rPr>
              <a:t>Bad (this is a </a:t>
            </a:r>
            <a:r>
              <a:rPr lang="en-US" sz="2000" b="1" i="1" dirty="0" err="1">
                <a:latin typeface="Helvetica"/>
                <a:cs typeface="Helvetica"/>
              </a:rPr>
              <a:t>Taskflow</a:t>
            </a:r>
            <a:r>
              <a:rPr lang="en-US" sz="2000" dirty="0">
                <a:latin typeface="Helvetica"/>
                <a:cs typeface="Helvetica"/>
              </a:rPr>
              <a:t>)</a:t>
            </a:r>
          </a:p>
        </p:txBody>
      </p:sp>
    </p:spTree>
    <p:extLst>
      <p:ext uri="{BB962C8B-B14F-4D97-AF65-F5344CB8AC3E}">
        <p14:creationId xmlns:p14="http://schemas.microsoft.com/office/powerpoint/2010/main" val="178940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r>
              <a:rPr lang="en-US"/>
              <a:t>What Should Tasks Look Like?</a:t>
            </a:r>
            <a:endParaRPr lang="en-US" dirty="0"/>
          </a:p>
        </p:txBody>
      </p:sp>
      <p:sp>
        <p:nvSpPr>
          <p:cNvPr id="128002" name="Rectangle 3"/>
          <p:cNvSpPr>
            <a:spLocks noGrp="1" noChangeArrowheads="1"/>
          </p:cNvSpPr>
          <p:nvPr>
            <p:ph idx="1"/>
          </p:nvPr>
        </p:nvSpPr>
        <p:spPr>
          <a:xfrm>
            <a:off x="639946" y="1029012"/>
            <a:ext cx="11194257" cy="4723785"/>
          </a:xfrm>
        </p:spPr>
        <p:txBody>
          <a:bodyPr/>
          <a:lstStyle/>
          <a:p>
            <a:r>
              <a:rPr lang="en-US" sz="3199" dirty="0"/>
              <a:t>Say what customer </a:t>
            </a:r>
            <a:r>
              <a:rPr lang="en-US" sz="3199" dirty="0">
                <a:solidFill>
                  <a:srgbClr val="00B0F0"/>
                </a:solidFill>
              </a:rPr>
              <a:t>wants to do</a:t>
            </a:r>
            <a:r>
              <a:rPr lang="en-US" sz="3199" dirty="0"/>
              <a:t>, but </a:t>
            </a:r>
            <a:r>
              <a:rPr lang="en-US" sz="3199" dirty="0">
                <a:solidFill>
                  <a:srgbClr val="00B0F0"/>
                </a:solidFill>
              </a:rPr>
              <a:t>not how </a:t>
            </a:r>
          </a:p>
          <a:p>
            <a:pPr lvl="1"/>
            <a:r>
              <a:rPr lang="en-US" sz="2799" dirty="0"/>
              <a:t>allows comparing different design alternatives</a:t>
            </a:r>
          </a:p>
          <a:p>
            <a:r>
              <a:rPr lang="en-US" sz="3199" dirty="0"/>
              <a:t>Be specific – stories </a:t>
            </a:r>
            <a:r>
              <a:rPr lang="en-US" sz="3199" dirty="0">
                <a:solidFill>
                  <a:srgbClr val="00B0F0"/>
                </a:solidFill>
              </a:rPr>
              <a:t>based on facts</a:t>
            </a:r>
            <a:r>
              <a:rPr lang="en-US" sz="3199" dirty="0"/>
              <a:t>!</a:t>
            </a:r>
          </a:p>
          <a:p>
            <a:pPr lvl="1"/>
            <a:r>
              <a:rPr lang="en-US" sz="2799" dirty="0"/>
              <a:t>say who customers are (use personas or profiles)</a:t>
            </a:r>
          </a:p>
          <a:p>
            <a:pPr lvl="2"/>
            <a:r>
              <a:rPr lang="en-US" sz="2400" dirty="0"/>
              <a:t>design can really differ depending on who</a:t>
            </a:r>
          </a:p>
          <a:p>
            <a:pPr lvl="2"/>
            <a:r>
              <a:rPr lang="en-US" sz="2400" dirty="0"/>
              <a:t>name names (allows getting more info later)</a:t>
            </a:r>
          </a:p>
          <a:p>
            <a:pPr lvl="2"/>
            <a:r>
              <a:rPr lang="en-US" sz="2400" dirty="0"/>
              <a:t>characteristics of customers (job, expertise, etc.)</a:t>
            </a:r>
          </a:p>
          <a:p>
            <a:pPr lvl="1"/>
            <a:r>
              <a:rPr lang="en-US" sz="2799" dirty="0"/>
              <a:t>forces us to fill out description w/ relevant details</a:t>
            </a:r>
          </a:p>
          <a:p>
            <a:r>
              <a:rPr lang="en-US" sz="3199" dirty="0"/>
              <a:t>Some should describe a </a:t>
            </a:r>
            <a:r>
              <a:rPr lang="en-US" sz="3199" dirty="0">
                <a:solidFill>
                  <a:srgbClr val="00B0F0"/>
                </a:solidFill>
              </a:rPr>
              <a:t>complete goal</a:t>
            </a:r>
          </a:p>
          <a:p>
            <a:pPr lvl="1"/>
            <a:r>
              <a:rPr lang="en-US" sz="2799" dirty="0"/>
              <a:t>forces us to consider how features work together</a:t>
            </a:r>
          </a:p>
          <a:p>
            <a:pPr lvl="2"/>
            <a:r>
              <a:rPr lang="en-US" sz="2400" dirty="0"/>
              <a:t>example: phone-in bank functions</a:t>
            </a:r>
            <a:endParaRPr lang="en-US" dirty="0"/>
          </a:p>
        </p:txBody>
      </p:sp>
      <p:sp>
        <p:nvSpPr>
          <p:cNvPr id="6" name="Footer Placeholder 5"/>
          <p:cNvSpPr>
            <a:spLocks noGrp="1"/>
          </p:cNvSpPr>
          <p:nvPr>
            <p:ph type="ftr" sz="quarter" idx="11"/>
          </p:nvPr>
        </p:nvSpPr>
        <p:spPr/>
        <p:txBody>
          <a:bodyPr/>
          <a:lstStyle/>
          <a:p>
            <a:r>
              <a:rPr lang="en-US"/>
              <a:t>Designing Solutions to Global Grand Challenges: Human-Centered AI</a:t>
            </a:r>
          </a:p>
        </p:txBody>
      </p:sp>
      <p:sp>
        <p:nvSpPr>
          <p:cNvPr id="7" name="Slide Number Placeholder 6"/>
          <p:cNvSpPr>
            <a:spLocks noGrp="1"/>
          </p:cNvSpPr>
          <p:nvPr>
            <p:ph type="sldNum" sz="quarter" idx="12"/>
          </p:nvPr>
        </p:nvSpPr>
        <p:spPr/>
        <p:txBody>
          <a:bodyPr/>
          <a:lstStyle/>
          <a:p>
            <a:fld id="{6C4F84B1-3F38-E843-B494-F12B29A0060D}" type="slidenum">
              <a:rPr lang="en-US" smtClean="0"/>
              <a:pPr/>
              <a:t>7</a:t>
            </a:fld>
            <a:endParaRPr lang="en-US"/>
          </a:p>
        </p:txBody>
      </p:sp>
      <p:sp>
        <p:nvSpPr>
          <p:cNvPr id="2" name="Date Placeholder 1">
            <a:extLst>
              <a:ext uri="{FF2B5EF4-FFF2-40B4-BE49-F238E27FC236}">
                <a16:creationId xmlns:a16="http://schemas.microsoft.com/office/drawing/2014/main" id="{143CEA79-44C0-6E41-AE5D-D62ACFAD67B3}"/>
              </a:ext>
            </a:extLst>
          </p:cNvPr>
          <p:cNvSpPr>
            <a:spLocks noGrp="1"/>
          </p:cNvSpPr>
          <p:nvPr>
            <p:ph type="dt" sz="half" idx="10"/>
          </p:nvPr>
        </p:nvSpPr>
        <p:spPr/>
        <p:txBody>
          <a:bodyPr/>
          <a:lstStyle/>
          <a:p>
            <a:pPr>
              <a:defRPr/>
            </a:pPr>
            <a:r>
              <a:rPr lang="en-US"/>
              <a:t>2019/04/29</a:t>
            </a:r>
            <a:endParaRPr lang="en-US" dirty="0"/>
          </a:p>
        </p:txBody>
      </p:sp>
    </p:spTree>
    <p:extLst>
      <p:ext uri="{BB962C8B-B14F-4D97-AF65-F5344CB8AC3E}">
        <p14:creationId xmlns:p14="http://schemas.microsoft.com/office/powerpoint/2010/main" val="2147125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0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00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00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2003959" y="348064"/>
            <a:ext cx="8663447" cy="1142851"/>
          </a:xfrm>
        </p:spPr>
        <p:txBody>
          <a:bodyPr/>
          <a:lstStyle/>
          <a:p>
            <a:pPr eaLnBrk="1" hangingPunct="1"/>
            <a:r>
              <a:rPr lang="en-US">
                <a:ea typeface="ＭＳ Ｐゴシック" pitchFamily="34" charset="-128"/>
              </a:rPr>
              <a:t>Using Tasks in Design</a:t>
            </a:r>
          </a:p>
        </p:txBody>
      </p:sp>
      <p:sp>
        <p:nvSpPr>
          <p:cNvPr id="130051" name="Rectangle 4"/>
          <p:cNvSpPr>
            <a:spLocks noGrp="1" noChangeArrowheads="1"/>
          </p:cNvSpPr>
          <p:nvPr>
            <p:ph idx="1"/>
          </p:nvPr>
        </p:nvSpPr>
        <p:spPr/>
        <p:txBody>
          <a:bodyPr/>
          <a:lstStyle/>
          <a:p>
            <a:pPr eaLnBrk="1" hangingPunct="1"/>
            <a:r>
              <a:rPr lang="en-US" sz="2799">
                <a:ea typeface="ＭＳ Ｐゴシック" pitchFamily="34" charset="-128"/>
              </a:rPr>
              <a:t>Write up a description of tasks</a:t>
            </a:r>
          </a:p>
          <a:p>
            <a:pPr lvl="1" eaLnBrk="1" hangingPunct="1"/>
            <a:r>
              <a:rPr lang="en-US" sz="2400">
                <a:ea typeface="ＭＳ Ｐゴシック" pitchFamily="34" charset="-128"/>
              </a:rPr>
              <a:t>formally or informally</a:t>
            </a:r>
          </a:p>
          <a:p>
            <a:pPr lvl="1" eaLnBrk="1" hangingPunct="1"/>
            <a:r>
              <a:rPr lang="en-US" sz="2400">
                <a:ea typeface="ＭＳ Ｐゴシック" pitchFamily="34" charset="-128"/>
              </a:rPr>
              <a:t>run by customers and rest of the design team</a:t>
            </a:r>
          </a:p>
          <a:p>
            <a:pPr lvl="1" eaLnBrk="1" hangingPunct="1"/>
            <a:r>
              <a:rPr lang="en-US" sz="2400">
                <a:ea typeface="ＭＳ Ｐゴシック" pitchFamily="34" charset="-128"/>
              </a:rPr>
              <a:t>get more information where needed</a:t>
            </a:r>
          </a:p>
          <a:p>
            <a:pPr eaLnBrk="1" hangingPunct="1"/>
            <a:endParaRPr lang="en-US" sz="2799">
              <a:ea typeface="ＭＳ Ｐゴシック" pitchFamily="34" charset="-128"/>
            </a:endParaRPr>
          </a:p>
        </p:txBody>
      </p:sp>
      <p:sp>
        <p:nvSpPr>
          <p:cNvPr id="8" name="Footer Placeholder 7"/>
          <p:cNvSpPr>
            <a:spLocks noGrp="1"/>
          </p:cNvSpPr>
          <p:nvPr>
            <p:ph type="ftr" sz="quarter" idx="11"/>
          </p:nvPr>
        </p:nvSpPr>
        <p:spPr/>
        <p:txBody>
          <a:bodyPr/>
          <a:lstStyle/>
          <a:p>
            <a:pPr>
              <a:defRPr/>
            </a:pPr>
            <a:r>
              <a:rPr lang="en-US"/>
              <a:t>Designing Solutions to Global Grand Challenges: Human-Centered AI</a:t>
            </a:r>
            <a:endParaRPr lang="en-US" dirty="0"/>
          </a:p>
        </p:txBody>
      </p:sp>
      <p:sp>
        <p:nvSpPr>
          <p:cNvPr id="10"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801" indent="-285693" eaLnBrk="0" hangingPunct="0">
              <a:defRPr sz="2400">
                <a:solidFill>
                  <a:schemeClr val="tx1"/>
                </a:solidFill>
                <a:latin typeface="Times New Roman" pitchFamily="18" charset="0"/>
              </a:defRPr>
            </a:lvl2pPr>
            <a:lvl3pPr marL="1142771" indent="-228554" eaLnBrk="0" hangingPunct="0">
              <a:defRPr sz="2400">
                <a:solidFill>
                  <a:schemeClr val="tx1"/>
                </a:solidFill>
                <a:latin typeface="Times New Roman" pitchFamily="18" charset="0"/>
              </a:defRPr>
            </a:lvl3pPr>
            <a:lvl4pPr marL="1599880" indent="-228554" eaLnBrk="0" hangingPunct="0">
              <a:defRPr sz="2400">
                <a:solidFill>
                  <a:schemeClr val="tx1"/>
                </a:solidFill>
                <a:latin typeface="Times New Roman" pitchFamily="18" charset="0"/>
              </a:defRPr>
            </a:lvl4pPr>
            <a:lvl5pPr marL="2056989" indent="-228554" eaLnBrk="0" hangingPunct="0">
              <a:defRPr sz="2400">
                <a:solidFill>
                  <a:schemeClr val="tx1"/>
                </a:solidFill>
                <a:latin typeface="Times New Roman" pitchFamily="18" charset="0"/>
              </a:defRPr>
            </a:lvl5pPr>
            <a:lvl6pPr marL="2514097" indent="-228554" eaLnBrk="0" fontAlgn="base" hangingPunct="0">
              <a:spcBef>
                <a:spcPct val="0"/>
              </a:spcBef>
              <a:spcAft>
                <a:spcPct val="0"/>
              </a:spcAft>
              <a:defRPr sz="2400">
                <a:solidFill>
                  <a:schemeClr val="tx1"/>
                </a:solidFill>
                <a:latin typeface="Times New Roman" pitchFamily="18" charset="0"/>
              </a:defRPr>
            </a:lvl6pPr>
            <a:lvl7pPr marL="2971206" indent="-228554" eaLnBrk="0" fontAlgn="base" hangingPunct="0">
              <a:spcBef>
                <a:spcPct val="0"/>
              </a:spcBef>
              <a:spcAft>
                <a:spcPct val="0"/>
              </a:spcAft>
              <a:defRPr sz="2400">
                <a:solidFill>
                  <a:schemeClr val="tx1"/>
                </a:solidFill>
                <a:latin typeface="Times New Roman" pitchFamily="18" charset="0"/>
              </a:defRPr>
            </a:lvl7pPr>
            <a:lvl8pPr marL="3428314" indent="-228554" eaLnBrk="0" fontAlgn="base" hangingPunct="0">
              <a:spcBef>
                <a:spcPct val="0"/>
              </a:spcBef>
              <a:spcAft>
                <a:spcPct val="0"/>
              </a:spcAft>
              <a:defRPr sz="2400">
                <a:solidFill>
                  <a:schemeClr val="tx1"/>
                </a:solidFill>
                <a:latin typeface="Times New Roman" pitchFamily="18" charset="0"/>
              </a:defRPr>
            </a:lvl8pPr>
            <a:lvl9pPr marL="3885423" indent="-228554"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8</a:t>
            </a:fld>
            <a:endParaRPr lang="en-US" sz="1100" dirty="0">
              <a:solidFill>
                <a:schemeClr val="tx1">
                  <a:lumMod val="50000"/>
                </a:schemeClr>
              </a:solidFill>
              <a:latin typeface="Helvetica Light"/>
            </a:endParaRPr>
          </a:p>
        </p:txBody>
      </p:sp>
      <p:sp>
        <p:nvSpPr>
          <p:cNvPr id="411651" name="Text Box 3"/>
          <p:cNvSpPr txBox="1">
            <a:spLocks noChangeArrowheads="1"/>
          </p:cNvSpPr>
          <p:nvPr/>
        </p:nvSpPr>
        <p:spPr bwMode="auto">
          <a:xfrm>
            <a:off x="779221" y="3770011"/>
            <a:ext cx="10936766" cy="2061590"/>
          </a:xfrm>
          <a:prstGeom prst="rect">
            <a:avLst/>
          </a:prstGeom>
          <a:solidFill>
            <a:schemeClr val="folHlink">
              <a:alpha val="50195"/>
            </a:schemeClr>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sz="3199" b="1" dirty="0">
                <a:latin typeface="Tahoma" pitchFamily="34" charset="0"/>
              </a:rPr>
              <a:t>Let my friends know where I am</a:t>
            </a:r>
            <a:br>
              <a:rPr lang="en-US" sz="3199" dirty="0">
                <a:latin typeface="Tahoma" pitchFamily="34" charset="0"/>
              </a:rPr>
            </a:br>
            <a:r>
              <a:rPr lang="en-US" sz="3199" dirty="0">
                <a:latin typeface="Tahoma" pitchFamily="34" charset="0"/>
              </a:rPr>
              <a:t>Manny is in the city at a club that he wasn’t planning to go to and would like to let his girlfriend, Sherry, know where he is and be notified when she is about to get to the club.</a:t>
            </a:r>
          </a:p>
        </p:txBody>
      </p:sp>
      <p:sp>
        <p:nvSpPr>
          <p:cNvPr id="2" name="Date Placeholder 1">
            <a:extLst>
              <a:ext uri="{FF2B5EF4-FFF2-40B4-BE49-F238E27FC236}">
                <a16:creationId xmlns:a16="http://schemas.microsoft.com/office/drawing/2014/main" id="{D17A6713-E773-CA4D-B131-3014728ED9B6}"/>
              </a:ext>
            </a:extLst>
          </p:cNvPr>
          <p:cNvSpPr>
            <a:spLocks noGrp="1"/>
          </p:cNvSpPr>
          <p:nvPr>
            <p:ph type="dt" sz="half" idx="10"/>
          </p:nvPr>
        </p:nvSpPr>
        <p:spPr/>
        <p:txBody>
          <a:bodyPr/>
          <a:lstStyle/>
          <a:p>
            <a:pPr>
              <a:defRPr/>
            </a:pPr>
            <a:r>
              <a:rPr lang="en-US"/>
              <a:t>2019/04/29</a:t>
            </a:r>
            <a:endParaRPr lang="en-US" dirty="0"/>
          </a:p>
        </p:txBody>
      </p:sp>
    </p:spTree>
    <p:extLst>
      <p:ext uri="{BB962C8B-B14F-4D97-AF65-F5344CB8AC3E}">
        <p14:creationId xmlns:p14="http://schemas.microsoft.com/office/powerpoint/2010/main" val="2194916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r>
              <a:rPr lang="en-US"/>
              <a:t>Using Tasks in Design (cont.)</a:t>
            </a:r>
          </a:p>
        </p:txBody>
      </p:sp>
      <p:sp>
        <p:nvSpPr>
          <p:cNvPr id="413699" name="Rectangle 3"/>
          <p:cNvSpPr>
            <a:spLocks noGrp="1" noChangeArrowheads="1"/>
          </p:cNvSpPr>
          <p:nvPr>
            <p:ph idx="1"/>
          </p:nvPr>
        </p:nvSpPr>
        <p:spPr>
          <a:xfrm>
            <a:off x="639945" y="1143298"/>
            <a:ext cx="11194257" cy="5180925"/>
          </a:xfrm>
        </p:spPr>
        <p:txBody>
          <a:bodyPr>
            <a:normAutofit fontScale="92500" lnSpcReduction="10000"/>
          </a:bodyPr>
          <a:lstStyle/>
          <a:p>
            <a:r>
              <a:rPr lang="en-US" dirty="0"/>
              <a:t>Rough out an interface design</a:t>
            </a:r>
          </a:p>
          <a:p>
            <a:pPr lvl="1"/>
            <a:r>
              <a:rPr lang="en-US" dirty="0"/>
              <a:t>discard features that don’</a:t>
            </a:r>
            <a:r>
              <a:rPr lang="en-US" altLang="ja-JP" dirty="0"/>
              <a:t>t support your tasks </a:t>
            </a:r>
          </a:p>
          <a:p>
            <a:pPr lvl="2"/>
            <a:r>
              <a:rPr lang="en-US" dirty="0"/>
              <a:t>or add a real task that exercises that feature </a:t>
            </a:r>
          </a:p>
          <a:p>
            <a:pPr lvl="1"/>
            <a:r>
              <a:rPr lang="en-US" dirty="0"/>
              <a:t>major screens &amp; functions (not too detailed)</a:t>
            </a:r>
          </a:p>
          <a:p>
            <a:pPr lvl="1"/>
            <a:r>
              <a:rPr lang="en-US" dirty="0"/>
              <a:t>hand sketched</a:t>
            </a:r>
          </a:p>
          <a:p>
            <a:r>
              <a:rPr lang="en-US" dirty="0"/>
              <a:t>Produce task flows for each task</a:t>
            </a:r>
          </a:p>
          <a:p>
            <a:pPr lvl="1"/>
            <a:r>
              <a:rPr lang="en-US" dirty="0"/>
              <a:t>what customer has to do &amp; what they would see</a:t>
            </a:r>
          </a:p>
          <a:p>
            <a:pPr lvl="1"/>
            <a:r>
              <a:rPr lang="en-US" dirty="0"/>
              <a:t>step-by-step performance of task</a:t>
            </a:r>
          </a:p>
          <a:p>
            <a:pPr lvl="1"/>
            <a:r>
              <a:rPr lang="en-US" dirty="0"/>
              <a:t>illustrate using storyboards</a:t>
            </a:r>
          </a:p>
          <a:p>
            <a:pPr lvl="2"/>
            <a:r>
              <a:rPr lang="en-US" dirty="0"/>
              <a:t>sequences of sketches showing screens &amp; transitions</a:t>
            </a:r>
          </a:p>
        </p:txBody>
      </p:sp>
      <p:sp>
        <p:nvSpPr>
          <p:cNvPr id="7" name="Footer Placeholder 6"/>
          <p:cNvSpPr>
            <a:spLocks noGrp="1"/>
          </p:cNvSpPr>
          <p:nvPr>
            <p:ph type="ftr" sz="quarter" idx="11"/>
          </p:nvPr>
        </p:nvSpPr>
        <p:spPr/>
        <p:txBody>
          <a:bodyPr/>
          <a:lstStyle/>
          <a:p>
            <a:r>
              <a:rPr lang="en-US"/>
              <a:t>Designing Solutions to Global Grand Challenges: Human-Centered AI</a:t>
            </a:r>
          </a:p>
        </p:txBody>
      </p:sp>
      <p:sp>
        <p:nvSpPr>
          <p:cNvPr id="132101" name="Slide Number Placeholder 2"/>
          <p:cNvSpPr>
            <a:spLocks noGrp="1"/>
          </p:cNvSpPr>
          <p:nvPr>
            <p:ph type="sldNum" sz="quarter" idx="12"/>
          </p:nvPr>
        </p:nvSpPr>
        <p:spPr/>
        <p:txBody>
          <a:bodyPr/>
          <a:lstStyle>
            <a:lvl1pPr eaLnBrk="0" hangingPunct="0">
              <a:defRPr sz="2400">
                <a:solidFill>
                  <a:schemeClr val="tx1"/>
                </a:solidFill>
                <a:latin typeface="Times New Roman" pitchFamily="18" charset="0"/>
                <a:ea typeface="ＭＳ Ｐゴシック" pitchFamily="34" charset="-128"/>
              </a:defRPr>
            </a:lvl1pPr>
            <a:lvl2pPr marL="742801" indent="-285693" eaLnBrk="0" hangingPunct="0">
              <a:defRPr sz="2400">
                <a:solidFill>
                  <a:schemeClr val="tx1"/>
                </a:solidFill>
                <a:latin typeface="Times New Roman" pitchFamily="18" charset="0"/>
                <a:ea typeface="ＭＳ Ｐゴシック" pitchFamily="34" charset="-128"/>
              </a:defRPr>
            </a:lvl2pPr>
            <a:lvl3pPr marL="1142771" indent="-228554" eaLnBrk="0" hangingPunct="0">
              <a:defRPr sz="2400">
                <a:solidFill>
                  <a:schemeClr val="tx1"/>
                </a:solidFill>
                <a:latin typeface="Times New Roman" pitchFamily="18" charset="0"/>
                <a:ea typeface="ＭＳ Ｐゴシック" pitchFamily="34" charset="-128"/>
              </a:defRPr>
            </a:lvl3pPr>
            <a:lvl4pPr marL="1599880" indent="-228554" eaLnBrk="0" hangingPunct="0">
              <a:defRPr sz="2400">
                <a:solidFill>
                  <a:schemeClr val="tx1"/>
                </a:solidFill>
                <a:latin typeface="Times New Roman" pitchFamily="18" charset="0"/>
                <a:ea typeface="ＭＳ Ｐゴシック" pitchFamily="34" charset="-128"/>
              </a:defRPr>
            </a:lvl4pPr>
            <a:lvl5pPr marL="2056989" indent="-228554" eaLnBrk="0" hangingPunct="0">
              <a:defRPr sz="2400">
                <a:solidFill>
                  <a:schemeClr val="tx1"/>
                </a:solidFill>
                <a:latin typeface="Times New Roman" pitchFamily="18" charset="0"/>
                <a:ea typeface="ＭＳ Ｐゴシック" pitchFamily="34" charset="-128"/>
              </a:defRPr>
            </a:lvl5pPr>
            <a:lvl6pPr marL="2514097"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206"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8314"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5423" indent="-228554"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DA2E52B-91EC-41CB-99AD-3683CD5687F3}" type="slidenum">
              <a:rPr lang="en-US" smtClean="0"/>
              <a:pPr/>
              <a:t>9</a:t>
            </a:fld>
            <a:endParaRPr lang="en-US" dirty="0"/>
          </a:p>
        </p:txBody>
      </p:sp>
      <p:sp>
        <p:nvSpPr>
          <p:cNvPr id="3" name="Date Placeholder 2">
            <a:extLst>
              <a:ext uri="{FF2B5EF4-FFF2-40B4-BE49-F238E27FC236}">
                <a16:creationId xmlns:a16="http://schemas.microsoft.com/office/drawing/2014/main" id="{9D572764-2085-0448-B43A-1E018B5700E2}"/>
              </a:ext>
            </a:extLst>
          </p:cNvPr>
          <p:cNvSpPr>
            <a:spLocks noGrp="1"/>
          </p:cNvSpPr>
          <p:nvPr>
            <p:ph type="dt" sz="half" idx="10"/>
          </p:nvPr>
        </p:nvSpPr>
        <p:spPr/>
        <p:txBody>
          <a:bodyPr/>
          <a:lstStyle/>
          <a:p>
            <a:pPr>
              <a:defRPr/>
            </a:pPr>
            <a:r>
              <a:rPr lang="en-US"/>
              <a:t>2019/04/29</a:t>
            </a:r>
            <a:endParaRPr lang="en-US" dirty="0"/>
          </a:p>
        </p:txBody>
      </p:sp>
    </p:spTree>
    <p:extLst>
      <p:ext uri="{BB962C8B-B14F-4D97-AF65-F5344CB8AC3E}">
        <p14:creationId xmlns:p14="http://schemas.microsoft.com/office/powerpoint/2010/main" val="1448800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369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69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369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369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6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Summer HCI">
  <a:themeElements>
    <a:clrScheme name="Custom 6">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42A0F3"/>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22783</TotalTime>
  <Words>1609</Words>
  <Application>Microsoft Macintosh PowerPoint</Application>
  <PresentationFormat>Widescreen</PresentationFormat>
  <Paragraphs>308</Paragraphs>
  <Slides>34</Slides>
  <Notes>34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Arial Black</vt:lpstr>
      <vt:lpstr>Gill Sans Light</vt:lpstr>
      <vt:lpstr>Helvetica</vt:lpstr>
      <vt:lpstr>Helvetica Light</vt:lpstr>
      <vt:lpstr>Segoe Print</vt:lpstr>
      <vt:lpstr>Tahoma</vt:lpstr>
      <vt:lpstr>Times New Roman</vt:lpstr>
      <vt:lpstr>Verdana</vt:lpstr>
      <vt:lpstr>2_Summer HCI</vt:lpstr>
      <vt:lpstr>Early Stage (lo-fi &amp; med-fi) Prototyping</vt:lpstr>
      <vt:lpstr>Outline</vt:lpstr>
      <vt:lpstr>PowerPoint Presentation</vt:lpstr>
      <vt:lpstr>Task-based Design &amp; Evaluation</vt:lpstr>
      <vt:lpstr>What Should Tasks Look Like?</vt:lpstr>
      <vt:lpstr>What Should Tasks Look Like?</vt:lpstr>
      <vt:lpstr>What Should Tasks Look Like?</vt:lpstr>
      <vt:lpstr>Using Tasks in Design</vt:lpstr>
      <vt:lpstr>Using Tasks in Design (cont.)</vt:lpstr>
      <vt:lpstr>Task Flows Show How to Do the Task</vt:lpstr>
      <vt:lpstr>PowerPoint Presentation</vt:lpstr>
      <vt:lpstr>Tasks</vt:lpstr>
      <vt:lpstr>Storyboards in UX Design</vt:lpstr>
      <vt:lpstr>Fidelity in Prototyping</vt:lpstr>
      <vt:lpstr>Hi-fi Prototypes Warp</vt:lpstr>
      <vt:lpstr>Why Use Low-fi Prototypes?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Constructing the Model</vt:lpstr>
      <vt:lpstr>Preparing for a Test</vt:lpstr>
      <vt:lpstr>Conducting a Test Four Roles</vt:lpstr>
      <vt:lpstr>Conducting a Test</vt:lpstr>
      <vt:lpstr>PowerPoint Presentation</vt:lpstr>
      <vt:lpstr>PowerPoint Presentation</vt:lpstr>
      <vt:lpstr>Evaluating Results</vt:lpstr>
      <vt:lpstr>Fidelity in Prototyping: Instagator</vt:lpstr>
      <vt:lpstr>Fidelity in Prototyping Task 1: Take a Destination Poll</vt:lpstr>
      <vt:lpstr>Summary</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Stage Prototyping</dc:title>
  <dc:subject>User Interface Design, Prototyping, and Evaluation</dc:subject>
  <dc:creator>James Landay</dc:creator>
  <cp:lastModifiedBy>James A Landay</cp:lastModifiedBy>
  <cp:revision>657</cp:revision>
  <cp:lastPrinted>2018-10-17T22:24:53Z</cp:lastPrinted>
  <dcterms:created xsi:type="dcterms:W3CDTF">1997-02-10T23:02:31Z</dcterms:created>
  <dcterms:modified xsi:type="dcterms:W3CDTF">2019-04-30T22:15:25Z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