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8" r:id="rId1"/>
  </p:sldMasterIdLst>
  <p:notesMasterIdLst>
    <p:notesMasterId r:id="rId70"/>
  </p:notesMasterIdLst>
  <p:handoutMasterIdLst>
    <p:handoutMasterId r:id="rId71"/>
  </p:handoutMasterIdLst>
  <p:sldIdLst>
    <p:sldId id="377" r:id="rId2"/>
    <p:sldId id="310" r:id="rId3"/>
    <p:sldId id="257" r:id="rId4"/>
    <p:sldId id="259" r:id="rId5"/>
    <p:sldId id="258" r:id="rId6"/>
    <p:sldId id="260" r:id="rId7"/>
    <p:sldId id="261" r:id="rId8"/>
    <p:sldId id="262" r:id="rId9"/>
    <p:sldId id="263" r:id="rId10"/>
    <p:sldId id="294" r:id="rId11"/>
    <p:sldId id="295" r:id="rId12"/>
    <p:sldId id="296" r:id="rId13"/>
    <p:sldId id="297" r:id="rId14"/>
    <p:sldId id="512" r:id="rId15"/>
    <p:sldId id="513" r:id="rId16"/>
    <p:sldId id="514" r:id="rId17"/>
    <p:sldId id="515" r:id="rId18"/>
    <p:sldId id="301" r:id="rId19"/>
    <p:sldId id="302" r:id="rId20"/>
    <p:sldId id="303" r:id="rId21"/>
    <p:sldId id="304" r:id="rId22"/>
    <p:sldId id="533" r:id="rId23"/>
    <p:sldId id="274" r:id="rId24"/>
    <p:sldId id="534" r:id="rId25"/>
    <p:sldId id="536" r:id="rId26"/>
    <p:sldId id="537" r:id="rId27"/>
    <p:sldId id="538" r:id="rId28"/>
    <p:sldId id="539" r:id="rId29"/>
    <p:sldId id="540" r:id="rId30"/>
    <p:sldId id="541" r:id="rId31"/>
    <p:sldId id="542" r:id="rId32"/>
    <p:sldId id="543" r:id="rId33"/>
    <p:sldId id="544" r:id="rId34"/>
    <p:sldId id="546" r:id="rId35"/>
    <p:sldId id="503" r:id="rId36"/>
    <p:sldId id="383" r:id="rId37"/>
    <p:sldId id="403" r:id="rId38"/>
    <p:sldId id="404" r:id="rId39"/>
    <p:sldId id="405" r:id="rId40"/>
    <p:sldId id="406" r:id="rId41"/>
    <p:sldId id="407" r:id="rId42"/>
    <p:sldId id="408" r:id="rId43"/>
    <p:sldId id="410" r:id="rId44"/>
    <p:sldId id="411" r:id="rId45"/>
    <p:sldId id="412" r:id="rId46"/>
    <p:sldId id="413" r:id="rId47"/>
    <p:sldId id="425" r:id="rId48"/>
    <p:sldId id="414" r:id="rId49"/>
    <p:sldId id="415" r:id="rId50"/>
    <p:sldId id="424" r:id="rId51"/>
    <p:sldId id="426" r:id="rId52"/>
    <p:sldId id="525" r:id="rId53"/>
    <p:sldId id="428" r:id="rId54"/>
    <p:sldId id="436" r:id="rId55"/>
    <p:sldId id="470" r:id="rId56"/>
    <p:sldId id="471" r:id="rId57"/>
    <p:sldId id="472" r:id="rId58"/>
    <p:sldId id="473" r:id="rId59"/>
    <p:sldId id="532" r:id="rId60"/>
    <p:sldId id="547" r:id="rId61"/>
    <p:sldId id="427" r:id="rId62"/>
    <p:sldId id="548" r:id="rId63"/>
    <p:sldId id="462" r:id="rId64"/>
    <p:sldId id="474" r:id="rId65"/>
    <p:sldId id="475" r:id="rId66"/>
    <p:sldId id="478" r:id="rId67"/>
    <p:sldId id="499" r:id="rId68"/>
    <p:sldId id="500" r:id="rId69"/>
  </p:sldIdLst>
  <p:sldSz cx="24384000" cy="13716000"/>
  <p:notesSz cx="6858000" cy="9144000"/>
  <p:defaultTextStyle>
    <a:lvl1pPr algn="ctr">
      <a:defRPr sz="5700">
        <a:latin typeface="Gill Sans"/>
        <a:ea typeface="Gill Sans"/>
        <a:cs typeface="Gill Sans"/>
        <a:sym typeface="Gill Sans"/>
      </a:defRPr>
    </a:lvl1pPr>
    <a:lvl2pPr indent="457171" algn="ctr">
      <a:defRPr sz="5700">
        <a:latin typeface="Gill Sans"/>
        <a:ea typeface="Gill Sans"/>
        <a:cs typeface="Gill Sans"/>
        <a:sym typeface="Gill Sans"/>
      </a:defRPr>
    </a:lvl2pPr>
    <a:lvl3pPr indent="914342" algn="ctr">
      <a:defRPr sz="5700">
        <a:latin typeface="Gill Sans"/>
        <a:ea typeface="Gill Sans"/>
        <a:cs typeface="Gill Sans"/>
        <a:sym typeface="Gill Sans"/>
      </a:defRPr>
    </a:lvl3pPr>
    <a:lvl4pPr indent="1371508" algn="ctr">
      <a:defRPr sz="5700">
        <a:latin typeface="Gill Sans"/>
        <a:ea typeface="Gill Sans"/>
        <a:cs typeface="Gill Sans"/>
        <a:sym typeface="Gill Sans"/>
      </a:defRPr>
    </a:lvl4pPr>
    <a:lvl5pPr indent="1828679" algn="ctr">
      <a:defRPr sz="5700">
        <a:latin typeface="Gill Sans"/>
        <a:ea typeface="Gill Sans"/>
        <a:cs typeface="Gill Sans"/>
        <a:sym typeface="Gill Sans"/>
      </a:defRPr>
    </a:lvl5pPr>
    <a:lvl6pPr indent="2285850" algn="ctr">
      <a:defRPr sz="5700">
        <a:latin typeface="Gill Sans"/>
        <a:ea typeface="Gill Sans"/>
        <a:cs typeface="Gill Sans"/>
        <a:sym typeface="Gill Sans"/>
      </a:defRPr>
    </a:lvl6pPr>
    <a:lvl7pPr indent="2743021" algn="ctr">
      <a:defRPr sz="5700">
        <a:latin typeface="Gill Sans"/>
        <a:ea typeface="Gill Sans"/>
        <a:cs typeface="Gill Sans"/>
        <a:sym typeface="Gill Sans"/>
      </a:defRPr>
    </a:lvl7pPr>
    <a:lvl8pPr indent="3200191" algn="ctr">
      <a:defRPr sz="5700">
        <a:latin typeface="Gill Sans"/>
        <a:ea typeface="Gill Sans"/>
        <a:cs typeface="Gill Sans"/>
        <a:sym typeface="Gill Sans"/>
      </a:defRPr>
    </a:lvl8pPr>
    <a:lvl9pPr indent="3657358" algn="ctr">
      <a:defRPr sz="5700">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p15:clr>
            <a:srgbClr val="A4A3A4"/>
          </p15:clr>
        </p15:guide>
        <p15:guide id="2" pos="99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D9D9D9"/>
    <a:srgbClr val="000000"/>
    <a:srgbClr val="D5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8F2"/>
          </a:solidFill>
        </a:fill>
      </a:tcStyle>
    </a:wholeTbl>
    <a:band2H>
      <a:tcTxStyle/>
      <a:tcStyle>
        <a:tcBdr/>
        <a:fill>
          <a:solidFill>
            <a:srgbClr val="E9EDF9"/>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Row>
  </a:tblStyle>
  <a:tblStyle styleId="{C7B018BB-80A7-4F77-B60F-C8B233D01FF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CF821DB8-F4EB-4A41-A1BA-3FCAFE7338EE}" styleName="">
    <a:tblBg/>
    <a:wholeTbl>
      <a:tcTxStyle b="on" i="on">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85DE"/>
          </a:solidFill>
        </a:fill>
      </a:tcStyle>
    </a:firstCol>
    <a:lastRow>
      <a:tcTxStyle b="on" i="on">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385DE"/>
          </a:solidFill>
        </a:fill>
      </a:tcStyle>
    </a:firstRow>
  </a:tblStyle>
  <a:tblStyle styleId="{33BA23B1-9221-436E-865A-0063620EA4FD}"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5" autoAdjust="0"/>
    <p:restoredTop sz="73881" autoAdjust="0"/>
  </p:normalViewPr>
  <p:slideViewPr>
    <p:cSldViewPr snapToGrid="0" snapToObjects="1" showGuides="1">
      <p:cViewPr varScale="1">
        <p:scale>
          <a:sx n="76" d="100"/>
          <a:sy n="76" d="100"/>
        </p:scale>
        <p:origin x="3360" y="224"/>
      </p:cViewPr>
      <p:guideLst>
        <p:guide orient="horz" pos="4320"/>
        <p:guide pos="9925"/>
      </p:guideLst>
    </p:cSldViewPr>
  </p:slideViewPr>
  <p:notesTextViewPr>
    <p:cViewPr>
      <p:scale>
        <a:sx n="100" d="100"/>
        <a:sy n="100" d="100"/>
      </p:scale>
      <p:origin x="0" y="0"/>
    </p:cViewPr>
  </p:notesTextViewPr>
  <p:sorterViewPr>
    <p:cViewPr>
      <p:scale>
        <a:sx n="97" d="100"/>
        <a:sy n="97" d="100"/>
      </p:scale>
      <p:origin x="0" y="0"/>
    </p:cViewPr>
  </p:sorterViewPr>
  <p:notesViewPr>
    <p:cSldViewPr snapToGrid="0" snapToObjects="1" showGuides="1">
      <p:cViewPr varScale="1">
        <p:scale>
          <a:sx n="162" d="100"/>
          <a:sy n="162" d="100"/>
        </p:scale>
        <p:origin x="6664"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045749" cy="920580"/>
          </a:xfrm>
          <a:prstGeom prst="rect">
            <a:avLst/>
          </a:prstGeom>
        </p:spPr>
        <p:txBody>
          <a:bodyPr vert="horz" lIns="91440" tIns="45720" rIns="91440" bIns="45720" rtlCol="0"/>
          <a:lstStyle>
            <a:lvl1pPr algn="l">
              <a:defRPr sz="1200"/>
            </a:lvl1pPr>
          </a:lstStyle>
          <a:p>
            <a:r>
              <a:rPr lang="en-US" sz="1050" i="1" dirty="0"/>
              <a:t>CS377E: Designing for Global Grand Challenges – Human-Centered AI</a:t>
            </a:r>
            <a:br>
              <a:rPr lang="en-US" sz="1050" i="1" dirty="0"/>
            </a:br>
            <a:r>
              <a:rPr lang="en-US" sz="1050" dirty="0"/>
              <a:t>Spring 2019</a:t>
            </a:r>
          </a:p>
          <a:p>
            <a:r>
              <a:rPr lang="en-US" sz="1050" dirty="0"/>
              <a:t>Prof. James A. Landay</a:t>
            </a:r>
          </a:p>
          <a:p>
            <a:r>
              <a:rPr lang="en-US" sz="1050" dirty="0"/>
              <a:t>Stanford University</a:t>
            </a:r>
          </a:p>
          <a:p>
            <a:endParaRPr lang="en-US" dirty="0"/>
          </a:p>
        </p:txBody>
      </p:sp>
      <p:sp>
        <p:nvSpPr>
          <p:cNvPr id="3" name="Date Placeholder 2"/>
          <p:cNvSpPr>
            <a:spLocks noGrp="1"/>
          </p:cNvSpPr>
          <p:nvPr>
            <p:ph type="dt" sz="quarter" idx="1"/>
          </p:nvPr>
        </p:nvSpPr>
        <p:spPr>
          <a:xfrm>
            <a:off x="5045748" y="0"/>
            <a:ext cx="1363718" cy="457200"/>
          </a:xfrm>
          <a:prstGeom prst="rect">
            <a:avLst/>
          </a:prstGeom>
        </p:spPr>
        <p:txBody>
          <a:bodyPr vert="horz" lIns="91440" tIns="45720" rIns="91440" bIns="45720" rtlCol="0"/>
          <a:lstStyle>
            <a:lvl1pPr algn="r">
              <a:defRPr sz="1200"/>
            </a:lvl1pPr>
          </a:lstStyle>
          <a:p>
            <a:r>
              <a:rPr lang="en-US" sz="1050" i="1" dirty="0"/>
              <a:t>2019/04/17</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1FF82D-B2E3-A148-8E3B-227A073C5CFA}" type="slidenum">
              <a:rPr lang="en-US" smtClean="0"/>
              <a:t>‹#›</a:t>
            </a:fld>
            <a:endParaRPr lang="en-US"/>
          </a:p>
        </p:txBody>
      </p:sp>
    </p:spTree>
    <p:extLst>
      <p:ext uri="{BB962C8B-B14F-4D97-AF65-F5344CB8AC3E}">
        <p14:creationId xmlns:p14="http://schemas.microsoft.com/office/powerpoint/2010/main" val="3152521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47" name="Shape 8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564609239"/>
      </p:ext>
    </p:extLst>
  </p:cSld>
  <p:clrMap bg1="lt1" tx1="dk1" bg2="lt2" tx2="dk2" accent1="accent1" accent2="accent2" accent3="accent3" accent4="accent4" accent5="accent5" accent6="accent6" hlink="hlink" folHlink="folHlink"/>
  <p:hf hdr="0" ftr="0" dt="0"/>
  <p:notesStyle>
    <a:lvl1pPr defTabSz="457171">
      <a:lnSpc>
        <a:spcPct val="117999"/>
      </a:lnSpc>
      <a:defRPr sz="2100">
        <a:latin typeface="+mn-lt"/>
        <a:ea typeface="+mn-ea"/>
        <a:cs typeface="+mn-cs"/>
        <a:sym typeface="Helvetica Neue"/>
      </a:defRPr>
    </a:lvl1pPr>
    <a:lvl2pPr indent="228585" defTabSz="457171">
      <a:lnSpc>
        <a:spcPct val="117999"/>
      </a:lnSpc>
      <a:defRPr sz="2100">
        <a:latin typeface="+mn-lt"/>
        <a:ea typeface="+mn-ea"/>
        <a:cs typeface="+mn-cs"/>
        <a:sym typeface="Helvetica Neue"/>
      </a:defRPr>
    </a:lvl2pPr>
    <a:lvl3pPr indent="457171" defTabSz="457171">
      <a:lnSpc>
        <a:spcPct val="117999"/>
      </a:lnSpc>
      <a:defRPr sz="2100">
        <a:latin typeface="+mn-lt"/>
        <a:ea typeface="+mn-ea"/>
        <a:cs typeface="+mn-cs"/>
        <a:sym typeface="Helvetica Neue"/>
      </a:defRPr>
    </a:lvl3pPr>
    <a:lvl4pPr indent="685756" defTabSz="457171">
      <a:lnSpc>
        <a:spcPct val="117999"/>
      </a:lnSpc>
      <a:defRPr sz="2100">
        <a:latin typeface="+mn-lt"/>
        <a:ea typeface="+mn-ea"/>
        <a:cs typeface="+mn-cs"/>
        <a:sym typeface="Helvetica Neue"/>
      </a:defRPr>
    </a:lvl4pPr>
    <a:lvl5pPr indent="914342" defTabSz="457171">
      <a:lnSpc>
        <a:spcPct val="117999"/>
      </a:lnSpc>
      <a:defRPr sz="2100">
        <a:latin typeface="+mn-lt"/>
        <a:ea typeface="+mn-ea"/>
        <a:cs typeface="+mn-cs"/>
        <a:sym typeface="Helvetica Neue"/>
      </a:defRPr>
    </a:lvl5pPr>
    <a:lvl6pPr indent="1142925" defTabSz="457171">
      <a:lnSpc>
        <a:spcPct val="117999"/>
      </a:lnSpc>
      <a:defRPr sz="2100">
        <a:latin typeface="+mn-lt"/>
        <a:ea typeface="+mn-ea"/>
        <a:cs typeface="+mn-cs"/>
        <a:sym typeface="Helvetica Neue"/>
      </a:defRPr>
    </a:lvl6pPr>
    <a:lvl7pPr indent="1371508" defTabSz="457171">
      <a:lnSpc>
        <a:spcPct val="117999"/>
      </a:lnSpc>
      <a:defRPr sz="2100">
        <a:latin typeface="+mn-lt"/>
        <a:ea typeface="+mn-ea"/>
        <a:cs typeface="+mn-cs"/>
        <a:sym typeface="Helvetica Neue"/>
      </a:defRPr>
    </a:lvl7pPr>
    <a:lvl8pPr indent="1600093" defTabSz="457171">
      <a:lnSpc>
        <a:spcPct val="117999"/>
      </a:lnSpc>
      <a:defRPr sz="2100">
        <a:latin typeface="+mn-lt"/>
        <a:ea typeface="+mn-ea"/>
        <a:cs typeface="+mn-cs"/>
        <a:sym typeface="Helvetica Neue"/>
      </a:defRPr>
    </a:lvl8pPr>
    <a:lvl9pPr indent="1828679" defTabSz="457171">
      <a:lnSpc>
        <a:spcPct val="117999"/>
      </a:lnSpc>
      <a:defRPr sz="2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Spoke fast but got through entire deck in class period including two </a:t>
            </a:r>
            <a:r>
              <a:rPr lang="en-US"/>
              <a:t>5-minute exercises</a:t>
            </a:r>
          </a:p>
          <a:p>
            <a:endParaRPr lang="en-US" dirty="0"/>
          </a:p>
          <a:p>
            <a:endParaRPr lang="en-US" dirty="0"/>
          </a:p>
        </p:txBody>
      </p:sp>
    </p:spTree>
    <p:extLst>
      <p:ext uri="{BB962C8B-B14F-4D97-AF65-F5344CB8AC3E}">
        <p14:creationId xmlns:p14="http://schemas.microsoft.com/office/powerpoint/2010/main" val="102128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100" dirty="0">
                <a:latin typeface="+mn-lt"/>
                <a:ea typeface="+mn-ea"/>
                <a:cs typeface="+mn-cs"/>
                <a:sym typeface="Helvetica Neue"/>
              </a:rPr>
              <a:t>Another example</a:t>
            </a:r>
          </a:p>
          <a:p>
            <a:endParaRPr lang="en-US" sz="2100" dirty="0">
              <a:latin typeface="+mn-lt"/>
              <a:ea typeface="+mn-ea"/>
              <a:cs typeface="+mn-cs"/>
              <a:sym typeface="Helvetica Neue"/>
            </a:endParaRPr>
          </a:p>
          <a:p>
            <a:r>
              <a:rPr lang="en-US" sz="2100" dirty="0">
                <a:latin typeface="+mn-lt"/>
                <a:ea typeface="+mn-ea"/>
                <a:cs typeface="+mn-cs"/>
                <a:sym typeface="Helvetica Neue"/>
              </a:rPr>
              <a:t>Ethan Appleby (graduate DTBC in March 2013)</a:t>
            </a:r>
            <a:endParaRPr lang="en-US" dirty="0"/>
          </a:p>
        </p:txBody>
      </p:sp>
    </p:spTree>
    <p:extLst>
      <p:ext uri="{BB962C8B-B14F-4D97-AF65-F5344CB8AC3E}">
        <p14:creationId xmlns:p14="http://schemas.microsoft.com/office/powerpoint/2010/main" val="250772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was interested in figuring how to make art accessible to his generation of young</a:t>
            </a:r>
            <a:r>
              <a:rPr lang="en-US" baseline="0" dirty="0"/>
              <a:t> professionals. </a:t>
            </a:r>
          </a:p>
          <a:p>
            <a:r>
              <a:rPr lang="en-US" baseline="0" dirty="0"/>
              <a:t>People who now had some money, but didn’t know how to buy art.</a:t>
            </a:r>
            <a:endParaRPr lang="en-US" dirty="0"/>
          </a:p>
        </p:txBody>
      </p:sp>
    </p:spTree>
    <p:extLst>
      <p:ext uri="{BB962C8B-B14F-4D97-AF65-F5344CB8AC3E}">
        <p14:creationId xmlns:p14="http://schemas.microsoft.com/office/powerpoint/2010/main" val="346317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leap here was</a:t>
            </a:r>
            <a:r>
              <a:rPr lang="is-IS" dirty="0"/>
              <a:t>…</a:t>
            </a:r>
            <a:endParaRPr lang="en-US" dirty="0"/>
          </a:p>
        </p:txBody>
      </p:sp>
    </p:spTree>
    <p:extLst>
      <p:ext uri="{BB962C8B-B14F-4D97-AF65-F5344CB8AC3E}">
        <p14:creationId xmlns:p14="http://schemas.microsoft.com/office/powerpoint/2010/main" val="1164575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305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phase is about</a:t>
            </a:r>
            <a:r>
              <a:rPr lang="en-US" baseline="0" dirty="0"/>
              <a:t> making realizations and then creating a focus for your work</a:t>
            </a:r>
            <a:endParaRPr lang="en-US" dirty="0"/>
          </a:p>
        </p:txBody>
      </p:sp>
    </p:spTree>
    <p:extLst>
      <p:ext uri="{BB962C8B-B14F-4D97-AF65-F5344CB8AC3E}">
        <p14:creationId xmlns:p14="http://schemas.microsoft.com/office/powerpoint/2010/main" val="38877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this by</a:t>
            </a:r>
            <a:r>
              <a:rPr lang="is-IS" dirty="0"/>
              <a:t>…</a:t>
            </a:r>
            <a:endParaRPr lang="en-US" dirty="0"/>
          </a:p>
        </p:txBody>
      </p:sp>
    </p:spTree>
    <p:extLst>
      <p:ext uri="{BB962C8B-B14F-4D97-AF65-F5344CB8AC3E}">
        <p14:creationId xmlns:p14="http://schemas.microsoft.com/office/powerpoint/2010/main" val="3846089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741678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a:latin typeface="Lucida Grande"/>
                <a:ea typeface="Lucida Grande"/>
                <a:cs typeface="Lucida Grande"/>
                <a:sym typeface="Lucida Grande"/>
              </a:rPr>
              <a:t>3 straight-forward sentences.</a:t>
            </a:r>
            <a:endParaRPr lang="en-US" sz="1200" dirty="0">
              <a:latin typeface="Gill Sans"/>
              <a:ea typeface="Gill Sans"/>
              <a:cs typeface="Gill Sans"/>
              <a:sym typeface="Gill Sans"/>
            </a:endParaRPr>
          </a:p>
          <a:p>
            <a:pPr lvl="0" defTabSz="914400">
              <a:lnSpc>
                <a:spcPct val="100000"/>
              </a:lnSpc>
              <a:defRPr sz="1800"/>
            </a:pPr>
            <a:endParaRPr lang="en-US" sz="1200" dirty="0">
              <a:latin typeface="Lucida Grande"/>
              <a:ea typeface="Lucida Grande"/>
              <a:cs typeface="Lucida Grande"/>
              <a:sym typeface="Lucida Grande"/>
            </a:endParaRPr>
          </a:p>
          <a:p>
            <a:pPr lvl="0" defTabSz="914400">
              <a:lnSpc>
                <a:spcPct val="100000"/>
              </a:lnSpc>
              <a:defRPr sz="1800"/>
            </a:pPr>
            <a:r>
              <a:rPr lang="en-US" sz="1200" dirty="0">
                <a:latin typeface="Lucida Grande"/>
                <a:ea typeface="Lucida Grande"/>
                <a:cs typeface="Lucida Grande"/>
                <a:sym typeface="Lucida Grande"/>
              </a:rPr>
              <a:t>(We met): </a:t>
            </a:r>
            <a:r>
              <a:rPr lang="en-US" sz="1200" dirty="0">
                <a:latin typeface="Arial"/>
                <a:ea typeface="Arial"/>
                <a:cs typeface="Arial"/>
                <a:sym typeface="Arial"/>
              </a:rPr>
              <a:t>“</a:t>
            </a:r>
            <a:r>
              <a:rPr lang="en-US" sz="1200" dirty="0">
                <a:latin typeface="Lucida Grande"/>
                <a:ea typeface="Lucida Grande"/>
                <a:cs typeface="Lucida Grande"/>
                <a:sym typeface="Lucida Grande"/>
              </a:rPr>
              <a:t>What specific person did you meet that inspires your work?</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dirty="0">
                <a:latin typeface="Lucida Grande"/>
                <a:ea typeface="Lucida Grande"/>
                <a:cs typeface="Lucida Grande"/>
                <a:sym typeface="Lucida Grande"/>
              </a:rPr>
              <a:t>(We were amazed to realize:)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insight.  Tell us something we didn</a:t>
            </a:r>
            <a:r>
              <a:rPr lang="en-US" sz="1200" dirty="0">
                <a:latin typeface="Arial"/>
                <a:ea typeface="Arial"/>
                <a:cs typeface="Arial"/>
                <a:sym typeface="Arial"/>
              </a:rPr>
              <a:t>’</a:t>
            </a:r>
            <a:r>
              <a:rPr lang="en-US" sz="1200" dirty="0">
                <a:latin typeface="Lucida Grande"/>
                <a:ea typeface="Lucida Grande"/>
                <a:cs typeface="Lucida Grande"/>
                <a:sym typeface="Lucida Grande"/>
              </a:rPr>
              <a:t>t know or wouldn</a:t>
            </a:r>
            <a:r>
              <a:rPr lang="en-US" sz="1200" dirty="0">
                <a:latin typeface="Arial"/>
                <a:ea typeface="Arial"/>
                <a:cs typeface="Arial"/>
                <a:sym typeface="Arial"/>
              </a:rPr>
              <a:t>’</a:t>
            </a:r>
            <a:r>
              <a:rPr lang="en-US" sz="1200" dirty="0">
                <a:latin typeface="Lucida Grande"/>
                <a:ea typeface="Lucida Grande"/>
                <a:cs typeface="Lucida Grande"/>
                <a:sym typeface="Lucida Grande"/>
              </a:rPr>
              <a:t>t have thought about before we started this project.  What unique new perspective do you have now?</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dirty="0">
                <a:latin typeface="Lucida Grande"/>
                <a:ea typeface="Lucida Grande"/>
                <a:cs typeface="Lucida Grande"/>
                <a:sym typeface="Lucida Grande"/>
              </a:rPr>
              <a:t>(It would be game-changing to:)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call to action.  Build on your insight and take an aspirational stance on what you can do as a team.  This isn</a:t>
            </a:r>
            <a:r>
              <a:rPr lang="en-US" sz="1200" dirty="0">
                <a:latin typeface="Arial"/>
                <a:ea typeface="Arial"/>
                <a:cs typeface="Arial"/>
                <a:sym typeface="Arial"/>
              </a:rPr>
              <a:t>’</a:t>
            </a:r>
            <a:r>
              <a:rPr lang="en-US" sz="1200" dirty="0">
                <a:latin typeface="Lucida Grande"/>
                <a:ea typeface="Lucida Grande"/>
                <a:cs typeface="Lucida Grande"/>
                <a:sym typeface="Lucida Grande"/>
              </a:rPr>
              <a:t>t your solution -- it is the problem to be solved.  A problem with a more informed perspective.</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75337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2014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sketches for “Art Two Fifty”</a:t>
            </a:r>
          </a:p>
          <a:p>
            <a:endParaRPr lang="en-US" dirty="0"/>
          </a:p>
          <a:p>
            <a:r>
              <a:rPr lang="en-US" dirty="0"/>
              <a:t>“hang it” shows up on</a:t>
            </a:r>
            <a:r>
              <a:rPr lang="en-US" baseline="0" dirty="0"/>
              <a:t> 3 of these 4 screens as a key feature he added in</a:t>
            </a:r>
            <a:endParaRPr lang="en-US" dirty="0"/>
          </a:p>
        </p:txBody>
      </p:sp>
    </p:spTree>
    <p:extLst>
      <p:ext uri="{BB962C8B-B14F-4D97-AF65-F5344CB8AC3E}">
        <p14:creationId xmlns:p14="http://schemas.microsoft.com/office/powerpoint/2010/main" val="345764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084" y="8684664"/>
            <a:ext cx="2972405" cy="45781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545" tIns="43772" rIns="87545" bIns="43772"/>
          <a:lstStyle>
            <a:lvl1pPr defTabSz="936241" eaLnBrk="0" hangingPunct="0">
              <a:defRPr sz="2300">
                <a:solidFill>
                  <a:schemeClr val="tx1"/>
                </a:solidFill>
                <a:latin typeface="Times New Roman" charset="0"/>
                <a:ea typeface="ＭＳ Ｐゴシック" charset="0"/>
              </a:defRPr>
            </a:lvl1pPr>
            <a:lvl2pPr marL="711300" indent="-273577" defTabSz="936241" eaLnBrk="0" hangingPunct="0">
              <a:defRPr sz="2300">
                <a:solidFill>
                  <a:schemeClr val="tx1"/>
                </a:solidFill>
                <a:latin typeface="Times New Roman" charset="0"/>
                <a:ea typeface="ＭＳ Ｐゴシック" charset="0"/>
              </a:defRPr>
            </a:lvl2pPr>
            <a:lvl3pPr marL="1094308" indent="-218862" defTabSz="936241" eaLnBrk="0" hangingPunct="0">
              <a:defRPr sz="2300">
                <a:solidFill>
                  <a:schemeClr val="tx1"/>
                </a:solidFill>
                <a:latin typeface="Times New Roman" charset="0"/>
                <a:ea typeface="ＭＳ Ｐゴシック" charset="0"/>
              </a:defRPr>
            </a:lvl3pPr>
            <a:lvl4pPr marL="1532031" indent="-218862" defTabSz="936241" eaLnBrk="0" hangingPunct="0">
              <a:defRPr sz="2300">
                <a:solidFill>
                  <a:schemeClr val="tx1"/>
                </a:solidFill>
                <a:latin typeface="Times New Roman" charset="0"/>
                <a:ea typeface="ＭＳ Ｐゴシック" charset="0"/>
              </a:defRPr>
            </a:lvl4pPr>
            <a:lvl5pPr marL="1969755" indent="-218862" defTabSz="936241" eaLnBrk="0" hangingPunct="0">
              <a:defRPr sz="2300">
                <a:solidFill>
                  <a:schemeClr val="tx1"/>
                </a:solidFill>
                <a:latin typeface="Times New Roman" charset="0"/>
                <a:ea typeface="ＭＳ Ｐゴシック" charset="0"/>
              </a:defRPr>
            </a:lvl5pPr>
            <a:lvl6pPr marL="2407478" indent="-218862" defTabSz="936241" eaLnBrk="0" fontAlgn="base" hangingPunct="0">
              <a:spcBef>
                <a:spcPct val="0"/>
              </a:spcBef>
              <a:spcAft>
                <a:spcPct val="0"/>
              </a:spcAft>
              <a:defRPr sz="2300">
                <a:solidFill>
                  <a:schemeClr val="tx1"/>
                </a:solidFill>
                <a:latin typeface="Times New Roman" charset="0"/>
                <a:ea typeface="ＭＳ Ｐゴシック" charset="0"/>
              </a:defRPr>
            </a:lvl6pPr>
            <a:lvl7pPr marL="2845201" indent="-218862" defTabSz="936241" eaLnBrk="0" fontAlgn="base" hangingPunct="0">
              <a:spcBef>
                <a:spcPct val="0"/>
              </a:spcBef>
              <a:spcAft>
                <a:spcPct val="0"/>
              </a:spcAft>
              <a:defRPr sz="2300">
                <a:solidFill>
                  <a:schemeClr val="tx1"/>
                </a:solidFill>
                <a:latin typeface="Times New Roman" charset="0"/>
                <a:ea typeface="ＭＳ Ｐゴシック" charset="0"/>
              </a:defRPr>
            </a:lvl7pPr>
            <a:lvl8pPr marL="3282925" indent="-218862" defTabSz="936241" eaLnBrk="0" fontAlgn="base" hangingPunct="0">
              <a:spcBef>
                <a:spcPct val="0"/>
              </a:spcBef>
              <a:spcAft>
                <a:spcPct val="0"/>
              </a:spcAft>
              <a:defRPr sz="2300">
                <a:solidFill>
                  <a:schemeClr val="tx1"/>
                </a:solidFill>
                <a:latin typeface="Times New Roman" charset="0"/>
                <a:ea typeface="ＭＳ Ｐゴシック" charset="0"/>
              </a:defRPr>
            </a:lvl8pPr>
            <a:lvl9pPr marL="3720648" indent="-218862" defTabSz="936241" eaLnBrk="0" fontAlgn="base" hangingPunct="0">
              <a:spcBef>
                <a:spcPct val="0"/>
              </a:spcBef>
              <a:spcAft>
                <a:spcPct val="0"/>
              </a:spcAft>
              <a:defRPr sz="2300">
                <a:solidFill>
                  <a:schemeClr val="tx1"/>
                </a:solidFill>
                <a:latin typeface="Times New Roman" charset="0"/>
                <a:ea typeface="ＭＳ Ｐゴシック" charset="0"/>
              </a:defRPr>
            </a:lvl9pPr>
          </a:lstStyle>
          <a:p>
            <a:fld id="{AFBCB93E-F4EA-724D-9AD2-D35B9053D5DD}" type="slidenum">
              <a:rPr lang="en-US" sz="1000"/>
              <a:pPr/>
              <a:t>2</a:t>
            </a:fld>
            <a:endParaRPr lang="en-US" sz="10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545" tIns="43772" rIns="87545" bIns="43772"/>
          <a:lstStyle/>
          <a:p>
            <a:pPr defTabSz="904325">
              <a:spcBef>
                <a:spcPct val="0"/>
              </a:spcBef>
            </a:pPr>
            <a:endParaRPr lang="en-US" sz="2400" dirty="0">
              <a:latin typeface="Times New Roman" charset="0"/>
            </a:endParaRPr>
          </a:p>
        </p:txBody>
      </p:sp>
    </p:spTree>
    <p:extLst>
      <p:ext uri="{BB962C8B-B14F-4D97-AF65-F5344CB8AC3E}">
        <p14:creationId xmlns:p14="http://schemas.microsoft.com/office/powerpoint/2010/main" val="57660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turned into</a:t>
            </a:r>
          </a:p>
        </p:txBody>
      </p:sp>
    </p:spTree>
    <p:extLst>
      <p:ext uri="{BB962C8B-B14F-4D97-AF65-F5344CB8AC3E}">
        <p14:creationId xmlns:p14="http://schemas.microsoft.com/office/powerpoint/2010/main" val="98955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it costs $250 (removes price consideration)</a:t>
            </a:r>
          </a:p>
          <a:p>
            <a:endParaRPr lang="en-US" dirty="0"/>
          </a:p>
          <a:p>
            <a:r>
              <a:rPr lang="en-US" dirty="0"/>
              <a:t>See</a:t>
            </a:r>
            <a:r>
              <a:rPr lang="en-US" baseline="0" dirty="0"/>
              <a:t> what it looks like in your space</a:t>
            </a:r>
          </a:p>
          <a:p>
            <a:endParaRPr lang="en-US" baseline="0" dirty="0"/>
          </a:p>
          <a:p>
            <a:r>
              <a:rPr lang="en-US" baseline="0"/>
              <a:t>Free RETURNS</a:t>
            </a:r>
            <a:endParaRPr lang="en-US"/>
          </a:p>
        </p:txBody>
      </p:sp>
    </p:spTree>
    <p:extLst>
      <p:ext uri="{BB962C8B-B14F-4D97-AF65-F5344CB8AC3E}">
        <p14:creationId xmlns:p14="http://schemas.microsoft.com/office/powerpoint/2010/main" val="429018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restarted at 1:15 in (12:45)</a:t>
            </a:r>
          </a:p>
        </p:txBody>
      </p:sp>
    </p:spTree>
    <p:extLst>
      <p:ext uri="{BB962C8B-B14F-4D97-AF65-F5344CB8AC3E}">
        <p14:creationId xmlns:p14="http://schemas.microsoft.com/office/powerpoint/2010/main" val="2789055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8039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200" dirty="0"/>
              <a:t>An Empathy Map is one tool to help you synthesize your observations and draw out unexpected insights.</a:t>
            </a:r>
          </a:p>
          <a:p>
            <a:pPr lvl="0">
              <a:defRPr sz="1800"/>
            </a:pPr>
            <a:r>
              <a:rPr lang="en-US" sz="1200" dirty="0"/>
              <a:t>On The Left are observations and on the right on inferences</a:t>
            </a:r>
          </a:p>
          <a:p>
            <a:pPr lvl="0">
              <a:defRPr sz="1800"/>
            </a:pPr>
            <a:r>
              <a:rPr lang="en-US" sz="1200" dirty="0"/>
              <a:t>Use your notes, audio, &amp; video from your fieldwork</a:t>
            </a:r>
            <a:r>
              <a:rPr lang="en-US" sz="1200" baseline="0" dirty="0"/>
              <a:t> to fill out the 4 quadrants</a:t>
            </a:r>
            <a:r>
              <a:rPr lang="en-US" sz="1200" dirty="0"/>
              <a:t> </a:t>
            </a:r>
          </a:p>
          <a:p>
            <a:pPr lvl="0">
              <a:defRPr sz="1800"/>
            </a:pPr>
            <a:r>
              <a:rPr lang="en-US" sz="1200" dirty="0"/>
              <a:t>SAY: What are some quotes and defining words your user said?</a:t>
            </a:r>
          </a:p>
          <a:p>
            <a:pPr lvl="0">
              <a:defRPr sz="1800"/>
            </a:pPr>
            <a:r>
              <a:rPr lang="en-US" sz="1200" dirty="0"/>
              <a:t>DO: What actions and behaviors did you notice?</a:t>
            </a:r>
          </a:p>
          <a:p>
            <a:pPr lvl="0">
              <a:defRPr sz="1800"/>
            </a:pPr>
            <a:r>
              <a:rPr lang="en-US" sz="1200" dirty="0"/>
              <a:t>THINK: What might your user be thinking? What does this tell you about his or her beliefs?</a:t>
            </a:r>
          </a:p>
          <a:p>
            <a:pPr lvl="0">
              <a:defRPr sz="1800"/>
            </a:pPr>
            <a:r>
              <a:rPr lang="en-US" sz="1200" dirty="0"/>
              <a:t>FEEL: What emotions might your subject be feeling? </a:t>
            </a:r>
          </a:p>
        </p:txBody>
      </p:sp>
    </p:spTree>
    <p:extLst>
      <p:ext uri="{BB962C8B-B14F-4D97-AF65-F5344CB8AC3E}">
        <p14:creationId xmlns:p14="http://schemas.microsoft.com/office/powerpoint/2010/main" val="4037248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200" dirty="0"/>
              <a:t>As we unpack we look for Tensions, Contractions, and Surprises – put them to the side!</a:t>
            </a:r>
          </a:p>
          <a:p>
            <a:pPr lvl="0">
              <a:defRPr sz="1800"/>
            </a:pPr>
            <a:r>
              <a:rPr lang="en-US" sz="1200" dirty="0"/>
              <a:t>We use these to help identify Needs and Insights</a:t>
            </a:r>
          </a:p>
          <a:p>
            <a:pPr lvl="0">
              <a:defRPr sz="1800"/>
            </a:pPr>
            <a:r>
              <a:rPr lang="en-US" sz="1200" dirty="0"/>
              <a:t>Needs are human emotional or physical necessities</a:t>
            </a:r>
            <a:r>
              <a:rPr lang="en-US" sz="1200" baseline="0" dirty="0"/>
              <a:t> -- </a:t>
            </a:r>
            <a:r>
              <a:rPr lang="en-US" sz="1200" dirty="0"/>
              <a:t>verbs (activities and desires with which your user could use help)</a:t>
            </a:r>
          </a:p>
          <a:p>
            <a:pPr lvl="0">
              <a:defRPr sz="1800"/>
            </a:pPr>
            <a:r>
              <a:rPr lang="en-US" sz="1200" dirty="0"/>
              <a:t>An “Insight” is a remarkable realization that you could leverage to better respond to a design challenge</a:t>
            </a:r>
            <a:endParaRPr sz="1200" dirty="0"/>
          </a:p>
        </p:txBody>
      </p:sp>
    </p:spTree>
    <p:extLst>
      <p:ext uri="{BB962C8B-B14F-4D97-AF65-F5344CB8AC3E}">
        <p14:creationId xmlns:p14="http://schemas.microsoft.com/office/powerpoint/2010/main" val="331851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800" b="0" i="0" dirty="0">
                <a:effectLst/>
                <a:latin typeface="Lucida Grande"/>
                <a:ea typeface="Lucida Grande"/>
                <a:cs typeface="Lucida Grande"/>
                <a:sym typeface="Lucida Grande"/>
              </a:rPr>
              <a:t>Now, a lot of peoples initial reactions would be things like a ladder, more books, or even an elastic arm so she can reach the top shelves </a:t>
            </a:r>
          </a:p>
          <a:p>
            <a:pPr lvl="0">
              <a:defRPr sz="1800"/>
            </a:pPr>
            <a:r>
              <a:rPr lang="en-US" sz="1800" b="0" i="0" dirty="0">
                <a:effectLst/>
                <a:latin typeface="Lucida Grande"/>
                <a:ea typeface="Lucida Grande"/>
                <a:cs typeface="Lucida Grande"/>
                <a:sym typeface="Lucida Grande"/>
              </a:rPr>
              <a:t>In those suggested “needs” is already the solution and no innovation is required. </a:t>
            </a:r>
          </a:p>
          <a:p>
            <a:pPr lvl="0">
              <a:defRPr sz="1800"/>
            </a:pPr>
            <a:r>
              <a:rPr lang="en-US" sz="1800" b="0" i="0" dirty="0">
                <a:effectLst/>
                <a:latin typeface="Lucida Grande"/>
                <a:ea typeface="Lucida Grande"/>
                <a:cs typeface="Lucida Grande"/>
                <a:sym typeface="Lucida Grande"/>
              </a:rPr>
              <a:t>Where I would challenge you is to dig deeper to find out why she is reaching for those books in the first place. </a:t>
            </a:r>
          </a:p>
          <a:p>
            <a:pPr lvl="0">
              <a:defRPr sz="1800"/>
            </a:pPr>
            <a:r>
              <a:rPr lang="en-US" sz="1800" b="0" i="0" dirty="0">
                <a:effectLst/>
                <a:latin typeface="Lucida Grande"/>
                <a:ea typeface="Lucida Grande"/>
                <a:cs typeface="Lucida Grande"/>
                <a:sym typeface="Lucida Grande"/>
              </a:rPr>
              <a:t>[ADVANCE]</a:t>
            </a:r>
          </a:p>
          <a:p>
            <a:pPr lvl="0">
              <a:defRPr sz="1800"/>
            </a:pPr>
            <a:r>
              <a:rPr lang="en-US" sz="1800" b="0" i="0" dirty="0">
                <a:effectLst/>
                <a:latin typeface="Lucida Grande"/>
                <a:ea typeface="Lucida Grande"/>
                <a:cs typeface="Lucida Grande"/>
                <a:sym typeface="Lucida Grande"/>
              </a:rPr>
              <a:t>Maybe her need is “acknowledgement from her student peers that she is a hard worker”, maybe her need is “a strong voice in this world driven by knowledge and education” or maybe its even “more social time with her father through reading books together”. You can feel how much more powerful that inspires you as a designer. Pull these types of needs out of your empathy.</a:t>
            </a:r>
            <a:endParaRPr sz="1200" dirty="0"/>
          </a:p>
        </p:txBody>
      </p:sp>
    </p:spTree>
    <p:extLst>
      <p:ext uri="{BB962C8B-B14F-4D97-AF65-F5344CB8AC3E}">
        <p14:creationId xmlns:p14="http://schemas.microsoft.com/office/powerpoint/2010/main" val="483219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use the tensions, contradictions, and surprises to make insights?</a:t>
            </a:r>
          </a:p>
        </p:txBody>
      </p:sp>
    </p:spTree>
    <p:extLst>
      <p:ext uri="{BB962C8B-B14F-4D97-AF65-F5344CB8AC3E}">
        <p14:creationId xmlns:p14="http://schemas.microsoft.com/office/powerpoint/2010/main" val="3045485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13" name="Shape 1013"/>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200" dirty="0"/>
              <a:t>Ask yourself</a:t>
            </a:r>
            <a:r>
              <a:rPr lang="is-IS" sz="1200" dirty="0"/>
              <a:t>… I wonder if this means?</a:t>
            </a:r>
            <a:endParaRPr sz="1200" dirty="0"/>
          </a:p>
        </p:txBody>
      </p:sp>
    </p:spTree>
    <p:extLst>
      <p:ext uri="{BB962C8B-B14F-4D97-AF65-F5344CB8AC3E}">
        <p14:creationId xmlns:p14="http://schemas.microsoft.com/office/powerpoint/2010/main" val="4002753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a:cs typeface="ＭＳ Ｐゴシック"/>
              </a:rPr>
              <a:t>Categorize (and rephrase) your discoveries as USER ATTRIBUTES, NEEDS, and INSIGHTS.</a:t>
            </a:r>
          </a:p>
          <a:p>
            <a:r>
              <a:rPr lang="en-US" altLang="en-US" dirty="0">
                <a:ea typeface="ＭＳ Ｐゴシック"/>
                <a:cs typeface="ＭＳ Ｐゴシック"/>
              </a:rPr>
              <a:t>"Look back to your User Empathy Map and the Tensions, Contradictions, and Surprises you captured -- and now list User Attributes (what's important about your user when you design for her?), Needs (remember, use verbs), and insights (synthesize and </a:t>
            </a:r>
            <a:r>
              <a:rPr lang="en-US" altLang="en-US" dirty="0" err="1">
                <a:ea typeface="ＭＳ Ｐゴシック"/>
                <a:cs typeface="ＭＳ Ｐゴシック"/>
              </a:rPr>
              <a:t>intepret</a:t>
            </a:r>
            <a:r>
              <a:rPr lang="en-US" altLang="en-US" dirty="0">
                <a:ea typeface="ＭＳ Ｐゴシック"/>
                <a:cs typeface="ＭＳ Ｐゴシック"/>
              </a:rPr>
              <a:t> what's on the board to get to novel, useful assertions.”</a:t>
            </a:r>
          </a:p>
        </p:txBody>
      </p:sp>
    </p:spTree>
    <p:extLst>
      <p:ext uri="{BB962C8B-B14F-4D97-AF65-F5344CB8AC3E}">
        <p14:creationId xmlns:p14="http://schemas.microsoft.com/office/powerpoint/2010/main" val="32167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now gone in the field and done some great initial needfinding</a:t>
            </a:r>
            <a:r>
              <a:rPr lang="en-US" baseline="0" dirty="0"/>
              <a:t>. This allows you to Empathize with your target customers and to see things from their perspective.</a:t>
            </a:r>
            <a:endParaRPr lang="en-US" dirty="0"/>
          </a:p>
        </p:txBody>
      </p:sp>
    </p:spTree>
    <p:extLst>
      <p:ext uri="{BB962C8B-B14F-4D97-AF65-F5344CB8AC3E}">
        <p14:creationId xmlns:p14="http://schemas.microsoft.com/office/powerpoint/2010/main" val="187278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a:ln/>
        </p:spPr>
      </p:sp>
      <p:sp>
        <p:nvSpPr>
          <p:cNvPr id="18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ea typeface="ＭＳ Ｐゴシック"/>
              <a:cs typeface="ＭＳ Ｐゴシック"/>
            </a:endParaRPr>
          </a:p>
        </p:txBody>
      </p:sp>
    </p:spTree>
    <p:extLst>
      <p:ext uri="{BB962C8B-B14F-4D97-AF65-F5344CB8AC3E}">
        <p14:creationId xmlns:p14="http://schemas.microsoft.com/office/powerpoint/2010/main" val="420556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a:ln/>
        </p:spPr>
      </p:sp>
      <p:sp>
        <p:nvSpPr>
          <p:cNvPr id="18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a:cs typeface="ＭＳ Ｐゴシック"/>
              </a:rPr>
              <a:t>“Select and combine elements to create your point-of-view.  Often the easiest way to start is to select your most compelling user.  You could also start with a compelling insight or need you want to work with.”</a:t>
            </a:r>
          </a:p>
        </p:txBody>
      </p:sp>
    </p:spTree>
    <p:extLst>
      <p:ext uri="{BB962C8B-B14F-4D97-AF65-F5344CB8AC3E}">
        <p14:creationId xmlns:p14="http://schemas.microsoft.com/office/powerpoint/2010/main" val="1294266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6920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defTabSz="914400">
              <a:lnSpc>
                <a:spcPct val="100000"/>
              </a:lnSpc>
              <a:defRPr sz="1800"/>
            </a:pPr>
            <a:r>
              <a:rPr lang="en-US" sz="2400" dirty="0">
                <a:latin typeface="Lucida Grande"/>
                <a:ea typeface="Lucida Grande"/>
                <a:cs typeface="Lucida Grande"/>
                <a:sym typeface="Lucida Grande"/>
              </a:rPr>
              <a:t>Focus your work by writing a Point of View.  Three straight-forward sentences.</a:t>
            </a:r>
          </a:p>
          <a:p>
            <a:pPr lvl="0" defTabSz="914400">
              <a:lnSpc>
                <a:spcPct val="100000"/>
              </a:lnSpc>
              <a:defRPr sz="1800"/>
            </a:pPr>
            <a:r>
              <a:rPr lang="en-US" sz="2400" dirty="0">
                <a:latin typeface="Lucida Grande"/>
                <a:ea typeface="Gill Sans"/>
                <a:cs typeface="Gill Sans"/>
                <a:sym typeface="Lucida Grande"/>
              </a:rPr>
              <a:t>We use the user, their need, and the insight to write the Point of View.</a:t>
            </a:r>
            <a:endParaRPr lang="en-US" sz="2400" dirty="0">
              <a:latin typeface="Gill Sans"/>
              <a:ea typeface="Gill Sans"/>
              <a:cs typeface="Gill Sans"/>
              <a:sym typeface="Gill Sans"/>
            </a:endParaRPr>
          </a:p>
          <a:p>
            <a:pPr lvl="0" defTabSz="914400">
              <a:lnSpc>
                <a:spcPct val="100000"/>
              </a:lnSpc>
              <a:defRPr sz="1800"/>
            </a:pPr>
            <a:endParaRPr lang="en-US" sz="2400" dirty="0">
              <a:latin typeface="Lucida Grande"/>
              <a:ea typeface="Lucida Grande"/>
              <a:cs typeface="Lucida Grande"/>
              <a:sym typeface="Lucida Grande"/>
            </a:endParaRPr>
          </a:p>
          <a:p>
            <a:pPr lvl="0" defTabSz="914400">
              <a:lnSpc>
                <a:spcPct val="100000"/>
              </a:lnSpc>
              <a:defRPr sz="1800"/>
            </a:pPr>
            <a:r>
              <a:rPr lang="en-US" sz="2400" dirty="0">
                <a:latin typeface="Lucida Grande"/>
                <a:ea typeface="Lucida Grande"/>
                <a:cs typeface="Lucida Grande"/>
                <a:sym typeface="Lucida Grande"/>
              </a:rPr>
              <a:t>(We met): </a:t>
            </a:r>
            <a:r>
              <a:rPr lang="en-US" sz="2400" dirty="0">
                <a:latin typeface="Arial"/>
                <a:ea typeface="Arial"/>
                <a:cs typeface="Arial"/>
                <a:sym typeface="Arial"/>
              </a:rPr>
              <a:t>“</a:t>
            </a:r>
            <a:r>
              <a:rPr lang="en-US" sz="2400" dirty="0">
                <a:latin typeface="Lucida Grande"/>
                <a:ea typeface="Lucida Grande"/>
                <a:cs typeface="Lucida Grande"/>
                <a:sym typeface="Lucida Grande"/>
              </a:rPr>
              <a:t>What specific person did you meet that inspires your work?</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lvl="0" defTabSz="914400">
              <a:lnSpc>
                <a:spcPct val="100000"/>
              </a:lnSpc>
              <a:defRPr sz="1800"/>
            </a:pPr>
            <a:r>
              <a:rPr lang="en-US" sz="2400" dirty="0">
                <a:latin typeface="Lucida Grande"/>
                <a:ea typeface="Lucida Grande"/>
                <a:cs typeface="Lucida Grande"/>
                <a:sym typeface="Lucida Grande"/>
              </a:rPr>
              <a:t>(We were amazed to realize:)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insight.  Tell us something we didn</a:t>
            </a:r>
            <a:r>
              <a:rPr lang="en-US" sz="2400" dirty="0">
                <a:latin typeface="Arial"/>
                <a:ea typeface="Arial"/>
                <a:cs typeface="Arial"/>
                <a:sym typeface="Arial"/>
              </a:rPr>
              <a:t>’</a:t>
            </a:r>
            <a:r>
              <a:rPr lang="en-US" sz="2400" dirty="0">
                <a:latin typeface="Lucida Grande"/>
                <a:ea typeface="Lucida Grande"/>
                <a:cs typeface="Lucida Grande"/>
                <a:sym typeface="Lucida Grande"/>
              </a:rPr>
              <a:t>t know or wouldn</a:t>
            </a:r>
            <a:r>
              <a:rPr lang="en-US" sz="2400" dirty="0">
                <a:latin typeface="Arial"/>
                <a:ea typeface="Arial"/>
                <a:cs typeface="Arial"/>
                <a:sym typeface="Arial"/>
              </a:rPr>
              <a:t>’</a:t>
            </a:r>
            <a:r>
              <a:rPr lang="en-US" sz="2400" dirty="0">
                <a:latin typeface="Lucida Grande"/>
                <a:ea typeface="Lucida Grande"/>
                <a:cs typeface="Lucida Grande"/>
                <a:sym typeface="Lucida Grande"/>
              </a:rPr>
              <a:t>t have thought about before we started this project.  What unique new perspective do you have now?</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lvl="0" defTabSz="914400">
              <a:lnSpc>
                <a:spcPct val="100000"/>
              </a:lnSpc>
              <a:defRPr sz="1800"/>
            </a:pPr>
            <a:r>
              <a:rPr lang="en-US" sz="2400" dirty="0">
                <a:latin typeface="Lucida Grande"/>
                <a:ea typeface="Lucida Grande"/>
                <a:cs typeface="Lucida Grande"/>
                <a:sym typeface="Lucida Grande"/>
              </a:rPr>
              <a:t>(A game-changer would be to:)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call to action.  Build on your insight and take an aspirational stance on what you can do as a team.  This isn</a:t>
            </a:r>
            <a:r>
              <a:rPr lang="en-US" sz="2400" dirty="0">
                <a:latin typeface="Arial"/>
                <a:ea typeface="Arial"/>
                <a:cs typeface="Arial"/>
                <a:sym typeface="Arial"/>
              </a:rPr>
              <a:t>’</a:t>
            </a:r>
            <a:r>
              <a:rPr lang="en-US" sz="2400" dirty="0">
                <a:latin typeface="Lucida Grande"/>
                <a:ea typeface="Lucida Grande"/>
                <a:cs typeface="Lucida Grande"/>
                <a:sym typeface="Lucida Grande"/>
              </a:rPr>
              <a:t>t your solution -- it is the problem to be solved.  A problem with a more informed perspective.</a:t>
            </a:r>
            <a:r>
              <a:rPr lang="en-US" sz="2400" dirty="0">
                <a:latin typeface="Arial"/>
                <a:ea typeface="Arial"/>
                <a:cs typeface="Arial"/>
                <a:sym typeface="Arial"/>
              </a:rPr>
              <a:t>”</a:t>
            </a:r>
          </a:p>
          <a:p>
            <a:pPr lvl="0" defTabSz="914400">
              <a:lnSpc>
                <a:spcPct val="100000"/>
              </a:lnSpc>
              <a:defRPr sz="1800"/>
            </a:pPr>
            <a:endParaRPr lang="en-US" sz="2400" dirty="0">
              <a:latin typeface="Arial"/>
              <a:ea typeface="Arial"/>
              <a:cs typeface="Arial"/>
              <a:sym typeface="Arial"/>
            </a:endParaRPr>
          </a:p>
          <a:p>
            <a:pPr lvl="0" defTabSz="914400">
              <a:lnSpc>
                <a:spcPct val="100000"/>
              </a:lnSpc>
              <a:defRPr sz="1800"/>
            </a:pPr>
            <a:r>
              <a:rPr lang="en-US" sz="2400" dirty="0"/>
              <a:t>As a test, a good point of view (POV) is one that: • Provides focus and frames the problem • Inspires your team • Provides a reference for evaluating competing ideas • Empowers your team to make decisions independently in parallel • Fuels brainstorms by suggesting “how might we” statements • Captures the hearts and minds of people you meet • Saves you from the impossible task of developing concepts that are all things to all people • Is something you revisit and reformulate as you learn by doing • Guides your innovation efforts </a:t>
            </a:r>
            <a:endParaRPr lang="en-US" sz="2400" dirty="0">
              <a:latin typeface="Lucida Grande"/>
              <a:ea typeface="Lucida Grande"/>
              <a:cs typeface="Lucida Grande"/>
              <a:sym typeface="Lucida Grande"/>
            </a:endParaRPr>
          </a:p>
        </p:txBody>
      </p:sp>
    </p:spTree>
    <p:extLst>
      <p:ext uri="{BB962C8B-B14F-4D97-AF65-F5344CB8AC3E}">
        <p14:creationId xmlns:p14="http://schemas.microsoft.com/office/powerpoint/2010/main" val="2210366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381000" y="685800"/>
            <a:ext cx="6096000" cy="3429000"/>
          </a:xfrm>
          <a:prstGeom prst="rect">
            <a:avLst/>
          </a:prstGeom>
        </p:spPr>
        <p:txBody>
          <a:bodyPr lIns="86493" tIns="43247" rIns="86493" bIns="43247"/>
          <a:lstStyle/>
          <a:p>
            <a:pPr lvl="0"/>
            <a:endParaRPr/>
          </a:p>
        </p:txBody>
      </p:sp>
      <p:sp>
        <p:nvSpPr>
          <p:cNvPr id="1024" name="Shape 1024"/>
          <p:cNvSpPr>
            <a:spLocks noGrp="1"/>
          </p:cNvSpPr>
          <p:nvPr>
            <p:ph type="body" sz="quarter" idx="1"/>
          </p:nvPr>
        </p:nvSpPr>
        <p:spPr>
          <a:prstGeom prst="rect">
            <a:avLst/>
          </a:prstGeom>
        </p:spPr>
        <p:txBody>
          <a:bodyPr lIns="86493" tIns="43247" rIns="86493" bIns="43247"/>
          <a:lstStyle>
            <a:lvl1pPr defTabSz="914400">
              <a:lnSpc>
                <a:spcPct val="100000"/>
              </a:lnSpc>
              <a:defRPr sz="1200">
                <a:latin typeface="Lucida Grande"/>
                <a:ea typeface="Lucida Grande"/>
                <a:cs typeface="Lucida Grande"/>
                <a:sym typeface="Lucida Grande"/>
              </a:defRPr>
            </a:lvl1pPr>
          </a:lstStyle>
          <a:p>
            <a:pPr lvl="0">
              <a:defRPr sz="1800"/>
            </a:pPr>
            <a:endParaRPr lang="en-US" dirty="0"/>
          </a:p>
          <a:p>
            <a:pPr lvl="0">
              <a:defRPr sz="1800"/>
            </a:pPr>
            <a:r>
              <a:rPr lang="en-US" dirty="0"/>
              <a:t>spend 5 minutes with your team trying to develop at POV</a:t>
            </a:r>
          </a:p>
          <a:p>
            <a:pPr lvl="0">
              <a:defRPr sz="1800"/>
            </a:pPr>
            <a:endParaRPr lang="en-US" dirty="0"/>
          </a:p>
          <a:p>
            <a:pPr lvl="0">
              <a:defRPr sz="1800"/>
            </a:pPr>
            <a:r>
              <a:rPr lang="en-US" dirty="0"/>
              <a:t>Share out at the end</a:t>
            </a:r>
            <a:endParaRPr dirty="0"/>
          </a:p>
        </p:txBody>
      </p:sp>
    </p:spTree>
    <p:extLst>
      <p:ext uri="{BB962C8B-B14F-4D97-AF65-F5344CB8AC3E}">
        <p14:creationId xmlns:p14="http://schemas.microsoft.com/office/powerpoint/2010/main" val="2991480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6493" tIns="43247" rIns="86493" bIns="43247"/>
          <a:lstStyle/>
          <a:p>
            <a:pPr defTabSz="914318">
              <a:lnSpc>
                <a:spcPct val="100000"/>
              </a:lnSpc>
              <a:defRPr sz="1800"/>
            </a:pPr>
            <a:r>
              <a:rPr lang="en-US" sz="2400" dirty="0">
                <a:latin typeface="Lucida Grande"/>
                <a:ea typeface="Gill Sans"/>
                <a:cs typeface="Gill Sans"/>
                <a:sym typeface="Lucida Grande"/>
              </a:rPr>
              <a:t>We use the user, their need, and the insight to write the Point of View.</a:t>
            </a:r>
            <a:endParaRPr lang="en-US" sz="2400" dirty="0">
              <a:latin typeface="Gill Sans"/>
              <a:ea typeface="Gill Sans"/>
              <a:cs typeface="Gill Sans"/>
              <a:sym typeface="Gill Sans"/>
            </a:endParaRPr>
          </a:p>
          <a:p>
            <a:pPr defTabSz="914318">
              <a:lnSpc>
                <a:spcPct val="100000"/>
              </a:lnSpc>
              <a:defRPr sz="1800"/>
            </a:pPr>
            <a:endParaRPr lang="en-US" sz="2400" dirty="0">
              <a:latin typeface="Lucida Grande"/>
              <a:ea typeface="Lucida Grande"/>
              <a:cs typeface="Lucida Grande"/>
              <a:sym typeface="Lucida Grande"/>
            </a:endParaRPr>
          </a:p>
          <a:p>
            <a:pPr defTabSz="914318">
              <a:lnSpc>
                <a:spcPct val="100000"/>
              </a:lnSpc>
              <a:defRPr sz="1800"/>
            </a:pPr>
            <a:r>
              <a:rPr lang="en-US" sz="2400" dirty="0">
                <a:latin typeface="Lucida Grande"/>
                <a:ea typeface="Lucida Grande"/>
                <a:cs typeface="Lucida Grande"/>
                <a:sym typeface="Lucida Grande"/>
              </a:rPr>
              <a:t>(We met): </a:t>
            </a:r>
            <a:r>
              <a:rPr lang="en-US" sz="2400" dirty="0">
                <a:latin typeface="Arial"/>
                <a:ea typeface="Arial"/>
                <a:cs typeface="Arial"/>
                <a:sym typeface="Arial"/>
              </a:rPr>
              <a:t>“</a:t>
            </a:r>
            <a:r>
              <a:rPr lang="en-US" sz="2400" dirty="0">
                <a:latin typeface="Lucida Grande"/>
                <a:ea typeface="Lucida Grande"/>
                <a:cs typeface="Lucida Grande"/>
                <a:sym typeface="Lucida Grande"/>
              </a:rPr>
              <a:t>What specific person did you meet that inspires your work?</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defTabSz="914318">
              <a:lnSpc>
                <a:spcPct val="100000"/>
              </a:lnSpc>
              <a:defRPr sz="1800"/>
            </a:pPr>
            <a:r>
              <a:rPr lang="en-US" sz="2400" dirty="0">
                <a:latin typeface="Lucida Grande"/>
                <a:ea typeface="Lucida Grande"/>
                <a:cs typeface="Lucida Grande"/>
                <a:sym typeface="Lucida Grande"/>
              </a:rPr>
              <a:t>(We were amazed to realize:)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insight.  Tell us something we didn</a:t>
            </a:r>
            <a:r>
              <a:rPr lang="en-US" sz="2400" dirty="0">
                <a:latin typeface="Arial"/>
                <a:ea typeface="Arial"/>
                <a:cs typeface="Arial"/>
                <a:sym typeface="Arial"/>
              </a:rPr>
              <a:t>’</a:t>
            </a:r>
            <a:r>
              <a:rPr lang="en-US" sz="2400" dirty="0">
                <a:latin typeface="Lucida Grande"/>
                <a:ea typeface="Lucida Grande"/>
                <a:cs typeface="Lucida Grande"/>
                <a:sym typeface="Lucida Grande"/>
              </a:rPr>
              <a:t>t know or wouldn</a:t>
            </a:r>
            <a:r>
              <a:rPr lang="en-US" sz="2400" dirty="0">
                <a:latin typeface="Arial"/>
                <a:ea typeface="Arial"/>
                <a:cs typeface="Arial"/>
                <a:sym typeface="Arial"/>
              </a:rPr>
              <a:t>’</a:t>
            </a:r>
            <a:r>
              <a:rPr lang="en-US" sz="2400" dirty="0">
                <a:latin typeface="Lucida Grande"/>
                <a:ea typeface="Lucida Grande"/>
                <a:cs typeface="Lucida Grande"/>
                <a:sym typeface="Lucida Grande"/>
              </a:rPr>
              <a:t>t have thought about before we started this project.  What unique new perspective do you have now?</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defTabSz="914318">
              <a:lnSpc>
                <a:spcPct val="100000"/>
              </a:lnSpc>
              <a:defRPr sz="1800"/>
            </a:pPr>
            <a:r>
              <a:rPr lang="en-US" sz="2400" dirty="0">
                <a:latin typeface="Lucida Grande"/>
                <a:ea typeface="Lucida Grande"/>
                <a:cs typeface="Lucida Grande"/>
                <a:sym typeface="Lucida Grande"/>
              </a:rPr>
              <a:t>(A game-changer would be to:)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call to action.  Build on your insight and take an aspirational stance on what you can do as a team.  This isn</a:t>
            </a:r>
            <a:r>
              <a:rPr lang="en-US" sz="2400" dirty="0">
                <a:latin typeface="Arial"/>
                <a:ea typeface="Arial"/>
                <a:cs typeface="Arial"/>
                <a:sym typeface="Arial"/>
              </a:rPr>
              <a:t>’</a:t>
            </a:r>
            <a:r>
              <a:rPr lang="en-US" sz="2400" dirty="0">
                <a:latin typeface="Lucida Grande"/>
                <a:ea typeface="Lucida Grande"/>
                <a:cs typeface="Lucida Grande"/>
                <a:sym typeface="Lucida Grande"/>
              </a:rPr>
              <a:t>t your solution -- it is the problem to be solved.  A problem with a more informed perspective</a:t>
            </a:r>
            <a:endParaRPr lang="en-US" sz="2400" dirty="0">
              <a:latin typeface="Arial"/>
              <a:ea typeface="Arial"/>
              <a:cs typeface="Arial"/>
              <a:sym typeface="Arial"/>
            </a:endParaRPr>
          </a:p>
        </p:txBody>
      </p:sp>
    </p:spTree>
    <p:extLst>
      <p:ext uri="{BB962C8B-B14F-4D97-AF65-F5344CB8AC3E}">
        <p14:creationId xmlns:p14="http://schemas.microsoft.com/office/powerpoint/2010/main" val="122571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892923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319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822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33" name="Shape 1033"/>
          <p:cNvSpPr>
            <a:spLocks noGrp="1"/>
          </p:cNvSpPr>
          <p:nvPr>
            <p:ph type="body" sz="quarter" idx="1"/>
          </p:nvPr>
        </p:nvSpPr>
        <p:spPr>
          <a:prstGeom prst="rect">
            <a:avLst/>
          </a:prstGeom>
        </p:spPr>
        <p:txBody>
          <a:bodyPr/>
          <a:lstStyle/>
          <a:p>
            <a:pPr defTabSz="530294">
              <a:lnSpc>
                <a:spcPct val="100000"/>
              </a:lnSpc>
              <a:spcBef>
                <a:spcPts val="634"/>
              </a:spcBef>
              <a:defRPr sz="1800"/>
            </a:pPr>
            <a:r>
              <a:rPr dirty="0">
                <a:latin typeface="Calibri"/>
                <a:ea typeface="Calibri"/>
                <a:cs typeface="Calibri"/>
                <a:sym typeface="Calibri"/>
              </a:rPr>
              <a:t>Ideate is about building innovation potential – </a:t>
            </a:r>
            <a:r>
              <a:rPr b="1" dirty="0">
                <a:latin typeface="Calibri"/>
                <a:ea typeface="Calibri"/>
                <a:cs typeface="Calibri"/>
                <a:sym typeface="Calibri"/>
              </a:rPr>
              <a:t>not necessar</a:t>
            </a:r>
            <a:r>
              <a:rPr lang="en-US" b="1" dirty="0">
                <a:latin typeface="Calibri"/>
                <a:ea typeface="Calibri"/>
                <a:cs typeface="Calibri"/>
                <a:sym typeface="Calibri"/>
              </a:rPr>
              <a:t>ily</a:t>
            </a:r>
            <a:r>
              <a:rPr b="1" dirty="0">
                <a:latin typeface="Calibri"/>
                <a:ea typeface="Calibri"/>
                <a:cs typeface="Calibri"/>
                <a:sym typeface="Calibri"/>
              </a:rPr>
              <a:t> about finding that one great idea</a:t>
            </a:r>
            <a:r>
              <a:rPr dirty="0">
                <a:latin typeface="Calibri"/>
                <a:ea typeface="Calibri"/>
                <a:cs typeface="Calibri"/>
                <a:sym typeface="Calibri"/>
              </a:rPr>
              <a:t>.</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Brainstorming gets </a:t>
            </a:r>
            <a:r>
              <a:rPr b="1" dirty="0">
                <a:latin typeface="Calibri"/>
                <a:ea typeface="Calibri"/>
                <a:cs typeface="Calibri"/>
                <a:sym typeface="Calibri"/>
              </a:rPr>
              <a:t>you the seed of what </a:t>
            </a:r>
            <a:r>
              <a:rPr dirty="0">
                <a:latin typeface="Calibri"/>
                <a:ea typeface="Calibri"/>
                <a:cs typeface="Calibri"/>
                <a:sym typeface="Calibri"/>
              </a:rPr>
              <a:t>can become innovative solutions (through prototyping and iteration).</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We will use </a:t>
            </a:r>
            <a:r>
              <a:rPr b="1" dirty="0">
                <a:latin typeface="Calibri"/>
                <a:ea typeface="Calibri"/>
                <a:cs typeface="Calibri"/>
                <a:sym typeface="Calibri"/>
              </a:rPr>
              <a:t>brainstorming for ideation</a:t>
            </a:r>
            <a:r>
              <a:rPr dirty="0">
                <a:latin typeface="Calibri"/>
                <a:ea typeface="Calibri"/>
                <a:cs typeface="Calibri"/>
                <a:sym typeface="Calibri"/>
              </a:rPr>
              <a:t>.</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(Regardless of what ideation technique you use), the </a:t>
            </a:r>
            <a:r>
              <a:rPr b="1" dirty="0">
                <a:latin typeface="Calibri"/>
                <a:ea typeface="Calibri"/>
                <a:cs typeface="Calibri"/>
                <a:sym typeface="Calibri"/>
              </a:rPr>
              <a:t>core principle is to separate idea generation and evaluation</a:t>
            </a:r>
            <a:r>
              <a:rPr dirty="0">
                <a:latin typeface="Calibri"/>
                <a:ea typeface="Calibri"/>
                <a:cs typeface="Calibri"/>
                <a:sym typeface="Calibri"/>
              </a:rPr>
              <a:t>.</a:t>
            </a:r>
          </a:p>
          <a:p>
            <a:pPr defTabSz="530294">
              <a:lnSpc>
                <a:spcPct val="100000"/>
              </a:lnSpc>
              <a:spcBef>
                <a:spcPts val="634"/>
              </a:spcBef>
              <a:defRPr sz="1800"/>
            </a:pPr>
            <a:r>
              <a:rPr dirty="0">
                <a:latin typeface="Calibri"/>
                <a:ea typeface="Calibri"/>
                <a:cs typeface="Calibri"/>
                <a:sym typeface="Calibri"/>
              </a:rPr>
              <a:t>Let yourself and your team </a:t>
            </a:r>
            <a:r>
              <a:rPr b="1" dirty="0">
                <a:latin typeface="Calibri"/>
                <a:ea typeface="Calibri"/>
                <a:cs typeface="Calibri"/>
                <a:sym typeface="Calibri"/>
              </a:rPr>
              <a:t>explore</a:t>
            </a:r>
            <a:r>
              <a:rPr dirty="0">
                <a:latin typeface="Calibri"/>
                <a:ea typeface="Calibri"/>
                <a:cs typeface="Calibri"/>
                <a:sym typeface="Calibri"/>
              </a:rPr>
              <a:t>, and </a:t>
            </a:r>
            <a:r>
              <a:rPr b="1" dirty="0">
                <a:latin typeface="Calibri"/>
                <a:ea typeface="Calibri"/>
                <a:cs typeface="Calibri"/>
                <a:sym typeface="Calibri"/>
              </a:rPr>
              <a:t>turn off the critical part of your brain </a:t>
            </a:r>
            <a:r>
              <a:rPr dirty="0">
                <a:latin typeface="Calibri"/>
                <a:ea typeface="Calibri"/>
                <a:cs typeface="Calibri"/>
                <a:sym typeface="Calibri"/>
              </a:rPr>
              <a:t>for just this period of time.</a:t>
            </a:r>
          </a:p>
        </p:txBody>
      </p:sp>
    </p:spTree>
    <p:extLst>
      <p:ext uri="{BB962C8B-B14F-4D97-AF65-F5344CB8AC3E}">
        <p14:creationId xmlns:p14="http://schemas.microsoft.com/office/powerpoint/2010/main" val="159730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remember, the design process has areas where we flare and then we focus. This is often repeated. We flare by doing needfinding but then we try to use it to focus.</a:t>
            </a:r>
          </a:p>
        </p:txBody>
      </p:sp>
    </p:spTree>
    <p:extLst>
      <p:ext uri="{BB962C8B-B14F-4D97-AF65-F5344CB8AC3E}">
        <p14:creationId xmlns:p14="http://schemas.microsoft.com/office/powerpoint/2010/main" val="2028562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148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words “How </a:t>
            </a:r>
            <a:r>
              <a:rPr lang="en-US" sz="2200" b="1" dirty="0"/>
              <a:t>might</a:t>
            </a:r>
            <a:r>
              <a:rPr lang="en-US" sz="2200" dirty="0"/>
              <a:t> we” are important</a:t>
            </a:r>
          </a:p>
          <a:p>
            <a:r>
              <a:rPr lang="en-US" sz="2200" dirty="0"/>
              <a:t>As soon as you start using words like </a:t>
            </a:r>
            <a:r>
              <a:rPr lang="en-US" sz="2200" b="1" dirty="0"/>
              <a:t>can</a:t>
            </a:r>
            <a:r>
              <a:rPr lang="en-US" sz="2200" dirty="0"/>
              <a:t> and </a:t>
            </a:r>
            <a:r>
              <a:rPr lang="en-US" sz="2200" b="1" dirty="0"/>
              <a:t>should</a:t>
            </a:r>
            <a:r>
              <a:rPr lang="en-US" sz="2200" dirty="0"/>
              <a:t>, you’re implying judgment: Can we really do it? And should we?” </a:t>
            </a:r>
          </a:p>
          <a:p>
            <a:endParaRPr lang="en-US" sz="2200" dirty="0"/>
          </a:p>
          <a:p>
            <a:r>
              <a:rPr lang="en-US" sz="2200" dirty="0"/>
              <a:t>These</a:t>
            </a:r>
            <a:r>
              <a:rPr lang="en-US" sz="2200" baseline="0" dirty="0"/>
              <a:t> still aren’t solutions, but are more specific problems that are </a:t>
            </a:r>
            <a:r>
              <a:rPr lang="en-US" sz="2200" b="1" baseline="0" dirty="0"/>
              <a:t>directions for solutions</a:t>
            </a:r>
            <a:endParaRPr lang="en-US" sz="2200" b="1" dirty="0"/>
          </a:p>
        </p:txBody>
      </p:sp>
    </p:spTree>
    <p:extLst>
      <p:ext uri="{BB962C8B-B14F-4D97-AF65-F5344CB8AC3E}">
        <p14:creationId xmlns:p14="http://schemas.microsoft.com/office/powerpoint/2010/main" val="3357800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“you’re able to defer judgment, which helps people to create options more freely, and opens up more possibilities.”</a:t>
            </a:r>
            <a:endParaRPr lang="en-US" dirty="0"/>
          </a:p>
        </p:txBody>
      </p:sp>
    </p:spTree>
    <p:extLst>
      <p:ext uri="{BB962C8B-B14F-4D97-AF65-F5344CB8AC3E}">
        <p14:creationId xmlns:p14="http://schemas.microsoft.com/office/powerpoint/2010/main" val="3731590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5">
              <a:defRPr/>
            </a:pPr>
            <a:r>
              <a:rPr lang="en-US" dirty="0"/>
              <a:t>How do we take that POV and find “How Might We” statements that are directions for solutions</a:t>
            </a:r>
          </a:p>
          <a:p>
            <a:pPr defTabSz="483275">
              <a:defRPr/>
            </a:pPr>
            <a:endParaRPr lang="en-US" dirty="0"/>
          </a:p>
          <a:p>
            <a:r>
              <a:rPr lang="en-US" dirty="0"/>
              <a:t>We have some tools that help you turn a POV into HMWs</a:t>
            </a:r>
          </a:p>
          <a:p>
            <a:endParaRPr lang="en-US" dirty="0"/>
          </a:p>
          <a:p>
            <a:r>
              <a:rPr lang="en-US" dirty="0"/>
              <a:t>MODIFY this POV to be in </a:t>
            </a:r>
            <a:r>
              <a:rPr lang="en-US"/>
              <a:t>th</a:t>
            </a:r>
            <a:r>
              <a:rPr lang="en-US" baseline="0"/>
              <a:t>e standard format</a:t>
            </a:r>
            <a:endParaRPr lang="en-US" dirty="0"/>
          </a:p>
        </p:txBody>
      </p:sp>
    </p:spTree>
    <p:extLst>
      <p:ext uri="{BB962C8B-B14F-4D97-AF65-F5344CB8AC3E}">
        <p14:creationId xmlns:p14="http://schemas.microsoft.com/office/powerpoint/2010/main" val="1717235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take that POV and find “How Might We” statements that are directions for solutions</a:t>
            </a:r>
          </a:p>
          <a:p>
            <a:endParaRPr lang="en-US" dirty="0"/>
          </a:p>
          <a:p>
            <a:r>
              <a:rPr lang="en-US" dirty="0"/>
              <a:t>8 How Might We Generators!</a:t>
            </a:r>
          </a:p>
        </p:txBody>
      </p:sp>
    </p:spTree>
    <p:extLst>
      <p:ext uri="{BB962C8B-B14F-4D97-AF65-F5344CB8AC3E}">
        <p14:creationId xmlns:p14="http://schemas.microsoft.com/office/powerpoint/2010/main" val="3359199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generators might overlap, but that is OK. You are just trying to find new </a:t>
            </a:r>
            <a:r>
              <a:rPr lang="en-US" b="1" dirty="0"/>
              <a:t>solution spaces.</a:t>
            </a:r>
          </a:p>
          <a:p>
            <a:endParaRPr lang="en-US" dirty="0"/>
          </a:p>
          <a:p>
            <a:r>
              <a:rPr lang="en-US" dirty="0"/>
              <a:t>Again, these are </a:t>
            </a:r>
            <a:r>
              <a:rPr lang="en-US" b="1" dirty="0"/>
              <a:t>NOT the solutions themselves, but more specific problems </a:t>
            </a:r>
            <a:r>
              <a:rPr lang="en-US" b="1" baseline="0" dirty="0"/>
              <a:t>that if you solve, might make the breakthrough for your customer.</a:t>
            </a:r>
            <a:endParaRPr lang="en-US" b="1" dirty="0"/>
          </a:p>
        </p:txBody>
      </p:sp>
    </p:spTree>
    <p:extLst>
      <p:ext uri="{BB962C8B-B14F-4D97-AF65-F5344CB8AC3E}">
        <p14:creationId xmlns:p14="http://schemas.microsoft.com/office/powerpoint/2010/main" val="2475989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119048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55" name="Shape 1055"/>
          <p:cNvSpPr>
            <a:spLocks noGrp="1"/>
          </p:cNvSpPr>
          <p:nvPr>
            <p:ph type="body" sz="quarter" idx="1"/>
          </p:nvPr>
        </p:nvSpPr>
        <p:spPr>
          <a:prstGeom prst="rect">
            <a:avLst/>
          </a:prstGeom>
        </p:spPr>
        <p:txBody>
          <a:bodyPr/>
          <a:lstStyle>
            <a:lvl1pPr defTabSz="501650">
              <a:lnSpc>
                <a:spcPct val="100000"/>
              </a:lnSpc>
              <a:spcBef>
                <a:spcPts val="600"/>
              </a:spcBef>
              <a:defRPr sz="1800">
                <a:latin typeface="Calibri"/>
                <a:ea typeface="Calibri"/>
                <a:cs typeface="Calibri"/>
                <a:sym typeface="Calibri"/>
              </a:defRPr>
            </a:lvl1pPr>
          </a:lstStyle>
          <a:p>
            <a:pPr lvl="0"/>
            <a:r>
              <a:rPr dirty="0"/>
              <a:t>“ . . . This is one of the few times in a design process when we have rules laid out.  It may seem counter-intuitive to have rules for a mind-blowing-free-for-all-idea-fest.  But these rules are actually to help be your best as a brainstorming team.”</a:t>
            </a:r>
          </a:p>
        </p:txBody>
      </p:sp>
    </p:spTree>
    <p:extLst>
      <p:ext uri="{BB962C8B-B14F-4D97-AF65-F5344CB8AC3E}">
        <p14:creationId xmlns:p14="http://schemas.microsoft.com/office/powerpoint/2010/main" val="1081970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p:txBody>
      </p:sp>
    </p:spTree>
    <p:extLst>
      <p:ext uri="{BB962C8B-B14F-4D97-AF65-F5344CB8AC3E}">
        <p14:creationId xmlns:p14="http://schemas.microsoft.com/office/powerpoint/2010/main" val="2930255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to generate HMW</a:t>
            </a:r>
          </a:p>
          <a:p>
            <a:r>
              <a:rPr lang="en-US" dirty="0"/>
              <a:t>10 minutes and report out</a:t>
            </a:r>
          </a:p>
          <a:p>
            <a:endParaRPr lang="en-US" dirty="0"/>
          </a:p>
        </p:txBody>
      </p:sp>
    </p:spTree>
    <p:extLst>
      <p:ext uri="{BB962C8B-B14F-4D97-AF65-F5344CB8AC3E}">
        <p14:creationId xmlns:p14="http://schemas.microsoft.com/office/powerpoint/2010/main" val="3230300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use that information to focus in on a problem.</a:t>
            </a:r>
          </a:p>
        </p:txBody>
      </p:sp>
    </p:spTree>
    <p:extLst>
      <p:ext uri="{BB962C8B-B14F-4D97-AF65-F5344CB8AC3E}">
        <p14:creationId xmlns:p14="http://schemas.microsoft.com/office/powerpoint/2010/main" val="3844707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a homeless guy on a fishing boat, who just a year ago was given a second chance at life</a:t>
            </a:r>
          </a:p>
          <a:p>
            <a:endParaRPr lang="en-US" dirty="0"/>
          </a:p>
          <a:p>
            <a:r>
              <a:rPr lang="en-US" dirty="0"/>
              <a:t>We were amazed to realize that thanks to the boat owner’s mentorship, trust, and display of the fishing lifestyle and connection to nature, he has</a:t>
            </a:r>
            <a:r>
              <a:rPr lang="en-US" baseline="0" dirty="0"/>
              <a:t> turned around his life from drug addict without a job to someone with  success and compassion</a:t>
            </a:r>
          </a:p>
          <a:p>
            <a:endParaRPr lang="en-US" baseline="0" dirty="0"/>
          </a:p>
          <a:p>
            <a:r>
              <a:rPr lang="en-US" baseline="0" dirty="0"/>
              <a:t>It would be game-changing if all of us could take a risk to see a spark in others and nurture it into a purposeful transformation.</a:t>
            </a:r>
            <a:endParaRPr lang="en-US" dirty="0"/>
          </a:p>
        </p:txBody>
      </p:sp>
    </p:spTree>
    <p:extLst>
      <p:ext uri="{BB962C8B-B14F-4D97-AF65-F5344CB8AC3E}">
        <p14:creationId xmlns:p14="http://schemas.microsoft.com/office/powerpoint/2010/main" val="15964606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it!</a:t>
            </a:r>
          </a:p>
        </p:txBody>
      </p:sp>
    </p:spTree>
    <p:extLst>
      <p:ext uri="{BB962C8B-B14F-4D97-AF65-F5344CB8AC3E}">
        <p14:creationId xmlns:p14="http://schemas.microsoft.com/office/powerpoint/2010/main" val="2927736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r>
              <a:rPr lang="en-US" dirty="0">
                <a:latin typeface="Neutra Text" charset="0"/>
              </a:rPr>
              <a:t>I like this framework (maybe combined with the last one)</a:t>
            </a:r>
          </a:p>
        </p:txBody>
      </p:sp>
    </p:spTree>
    <p:extLst>
      <p:ext uri="{BB962C8B-B14F-4D97-AF65-F5344CB8AC3E}">
        <p14:creationId xmlns:p14="http://schemas.microsoft.com/office/powerpoint/2010/main" val="602415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29957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54</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endParaRPr lang="en-US" dirty="0">
              <a:latin typeface="Times New Roman" charset="0"/>
            </a:endParaRPr>
          </a:p>
        </p:txBody>
      </p:sp>
    </p:spTree>
    <p:extLst>
      <p:ext uri="{BB962C8B-B14F-4D97-AF65-F5344CB8AC3E}">
        <p14:creationId xmlns:p14="http://schemas.microsoft.com/office/powerpoint/2010/main" val="3393044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55</a:t>
            </a:fld>
            <a:endParaRPr lang="en-US"/>
          </a:p>
        </p:txBody>
      </p:sp>
    </p:spTree>
    <p:extLst>
      <p:ext uri="{BB962C8B-B14F-4D97-AF65-F5344CB8AC3E}">
        <p14:creationId xmlns:p14="http://schemas.microsoft.com/office/powerpoint/2010/main" val="1315301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56</a:t>
            </a:fld>
            <a:endParaRPr lang="en-US"/>
          </a:p>
        </p:txBody>
      </p:sp>
    </p:spTree>
    <p:extLst>
      <p:ext uri="{BB962C8B-B14F-4D97-AF65-F5344CB8AC3E}">
        <p14:creationId xmlns:p14="http://schemas.microsoft.com/office/powerpoint/2010/main" val="516928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57</a:t>
            </a:fld>
            <a:endParaRPr lang="en-US"/>
          </a:p>
        </p:txBody>
      </p:sp>
    </p:spTree>
    <p:extLst>
      <p:ext uri="{BB962C8B-B14F-4D97-AF65-F5344CB8AC3E}">
        <p14:creationId xmlns:p14="http://schemas.microsoft.com/office/powerpoint/2010/main" val="896538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 From a resources and project management point of view: Prototyping reduces risk! Early failures are much cheaper (time and $) than late failures!</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58</a:t>
            </a:fld>
            <a:endParaRPr lang="en-US"/>
          </a:p>
        </p:txBody>
      </p:sp>
    </p:spTree>
    <p:extLst>
      <p:ext uri="{BB962C8B-B14F-4D97-AF65-F5344CB8AC3E}">
        <p14:creationId xmlns:p14="http://schemas.microsoft.com/office/powerpoint/2010/main" val="1517003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3884414" y="8685895"/>
            <a:ext cx="2972098" cy="45659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86" tIns="43243" rIns="86486" bIns="43243"/>
          <a:lstStyle>
            <a:lvl1pPr defTabSz="929419" eaLnBrk="0" hangingPunct="0">
              <a:defRPr sz="2300">
                <a:solidFill>
                  <a:schemeClr val="tx1"/>
                </a:solidFill>
                <a:latin typeface="Times New Roman" pitchFamily="18" charset="0"/>
              </a:defRPr>
            </a:lvl1pPr>
            <a:lvl2pPr marL="702693" indent="-270267" defTabSz="929419" eaLnBrk="0" hangingPunct="0">
              <a:defRPr sz="2300">
                <a:solidFill>
                  <a:schemeClr val="tx1"/>
                </a:solidFill>
                <a:latin typeface="Times New Roman" pitchFamily="18" charset="0"/>
              </a:defRPr>
            </a:lvl2pPr>
            <a:lvl3pPr marL="1081067" indent="-216214" defTabSz="929419" eaLnBrk="0" hangingPunct="0">
              <a:defRPr sz="2300">
                <a:solidFill>
                  <a:schemeClr val="tx1"/>
                </a:solidFill>
                <a:latin typeface="Times New Roman" pitchFamily="18" charset="0"/>
              </a:defRPr>
            </a:lvl3pPr>
            <a:lvl4pPr marL="1513494" indent="-216214" defTabSz="929419" eaLnBrk="0" hangingPunct="0">
              <a:defRPr sz="2300">
                <a:solidFill>
                  <a:schemeClr val="tx1"/>
                </a:solidFill>
                <a:latin typeface="Times New Roman" pitchFamily="18" charset="0"/>
              </a:defRPr>
            </a:lvl4pPr>
            <a:lvl5pPr marL="1945922" indent="-216214" defTabSz="929419" eaLnBrk="0" hangingPunct="0">
              <a:defRPr sz="2300">
                <a:solidFill>
                  <a:schemeClr val="tx1"/>
                </a:solidFill>
                <a:latin typeface="Times New Roman" pitchFamily="18" charset="0"/>
              </a:defRPr>
            </a:lvl5pPr>
            <a:lvl6pPr marL="2378348" indent="-216214" defTabSz="929419" eaLnBrk="0" fontAlgn="base" hangingPunct="0">
              <a:spcBef>
                <a:spcPct val="0"/>
              </a:spcBef>
              <a:spcAft>
                <a:spcPct val="0"/>
              </a:spcAft>
              <a:defRPr sz="2300">
                <a:solidFill>
                  <a:schemeClr val="tx1"/>
                </a:solidFill>
                <a:latin typeface="Times New Roman" pitchFamily="18" charset="0"/>
              </a:defRPr>
            </a:lvl6pPr>
            <a:lvl7pPr marL="2810776" indent="-216214" defTabSz="929419" eaLnBrk="0" fontAlgn="base" hangingPunct="0">
              <a:spcBef>
                <a:spcPct val="0"/>
              </a:spcBef>
              <a:spcAft>
                <a:spcPct val="0"/>
              </a:spcAft>
              <a:defRPr sz="2300">
                <a:solidFill>
                  <a:schemeClr val="tx1"/>
                </a:solidFill>
                <a:latin typeface="Times New Roman" pitchFamily="18" charset="0"/>
              </a:defRPr>
            </a:lvl7pPr>
            <a:lvl8pPr marL="3243202" indent="-216214" defTabSz="929419" eaLnBrk="0" fontAlgn="base" hangingPunct="0">
              <a:spcBef>
                <a:spcPct val="0"/>
              </a:spcBef>
              <a:spcAft>
                <a:spcPct val="0"/>
              </a:spcAft>
              <a:defRPr sz="2300">
                <a:solidFill>
                  <a:schemeClr val="tx1"/>
                </a:solidFill>
                <a:latin typeface="Times New Roman" pitchFamily="18" charset="0"/>
              </a:defRPr>
            </a:lvl8pPr>
            <a:lvl9pPr marL="3675629" indent="-216214" defTabSz="929419" eaLnBrk="0" fontAlgn="base" hangingPunct="0">
              <a:spcBef>
                <a:spcPct val="0"/>
              </a:spcBef>
              <a:spcAft>
                <a:spcPct val="0"/>
              </a:spcAft>
              <a:defRPr sz="2300">
                <a:solidFill>
                  <a:schemeClr val="tx1"/>
                </a:solidFill>
                <a:latin typeface="Times New Roman" pitchFamily="18" charset="0"/>
              </a:defRPr>
            </a:lvl9pPr>
          </a:lstStyle>
          <a:p>
            <a:fld id="{193272EF-A0E8-4122-BCF3-FCA4B172AC73}" type="slidenum">
              <a:rPr lang="en-US" sz="1000"/>
              <a:pPr/>
              <a:t>59</a:t>
            </a:fld>
            <a:endParaRPr lang="en-US" sz="100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86" tIns="43243" rIns="86486" bIns="43243"/>
          <a:lstStyle/>
          <a:p>
            <a:endParaRPr lang="en-US" dirty="0"/>
          </a:p>
        </p:txBody>
      </p:sp>
    </p:spTree>
    <p:extLst>
      <p:ext uri="{BB962C8B-B14F-4D97-AF65-F5344CB8AC3E}">
        <p14:creationId xmlns:p14="http://schemas.microsoft.com/office/powerpoint/2010/main" val="139347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a:t>
            </a:r>
            <a:r>
              <a:rPr lang="en-US" baseline="0" dirty="0"/>
              <a:t> to realize what is happening from our </a:t>
            </a:r>
            <a:r>
              <a:rPr lang="en-US" baseline="0" dirty="0" err="1"/>
              <a:t>needfinding</a:t>
            </a:r>
            <a:r>
              <a:rPr lang="en-US" baseline="0" dirty="0"/>
              <a:t> with potential customers and use that to find a focus</a:t>
            </a:r>
            <a:endParaRPr lang="en-US" dirty="0"/>
          </a:p>
        </p:txBody>
      </p:sp>
    </p:spTree>
    <p:extLst>
      <p:ext uri="{BB962C8B-B14F-4D97-AF65-F5344CB8AC3E}">
        <p14:creationId xmlns:p14="http://schemas.microsoft.com/office/powerpoint/2010/main" val="2307686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0" name="Shape 60"/>
          <p:cNvSpPr>
            <a:spLocks noGrp="1"/>
          </p:cNvSpPr>
          <p:nvPr>
            <p:ph type="body" sz="quarter" idx="1"/>
          </p:nvPr>
        </p:nvSpPr>
        <p:spPr>
          <a:prstGeom prst="rect">
            <a:avLst/>
          </a:prstGeom>
        </p:spPr>
        <p:txBody>
          <a:bodyPr lIns="87537" tIns="43768" rIns="87537" bIns="43768"/>
          <a:lstStyle/>
          <a:p>
            <a:pPr lvl="0">
              <a:defRPr sz="1800"/>
            </a:pPr>
            <a:r>
              <a:rPr lang="en-US" sz="2400" b="1" dirty="0"/>
              <a:t>Interacts </a:t>
            </a:r>
            <a:r>
              <a:rPr lang="en-US" sz="2400" baseline="0" dirty="0"/>
              <a:t>like</a:t>
            </a:r>
          </a:p>
          <a:p>
            <a:pPr marL="0" marR="0" lvl="0" indent="0" defTabSz="457171" eaLnBrk="1" fontAlgn="auto" latinLnBrk="0" hangingPunct="1">
              <a:lnSpc>
                <a:spcPct val="117999"/>
              </a:lnSpc>
              <a:spcBef>
                <a:spcPts val="0"/>
              </a:spcBef>
              <a:spcAft>
                <a:spcPts val="0"/>
              </a:spcAft>
              <a:buClrTx/>
              <a:buSzTx/>
              <a:buFontTx/>
              <a:buNone/>
              <a:tabLst/>
              <a:defRPr sz="1800"/>
            </a:pPr>
            <a:r>
              <a:rPr lang="en-US" sz="2400" dirty="0"/>
              <a:t>So how can we get from all the ideas we generated in our brainstorm to making a prototype that helps us learn from users</a:t>
            </a:r>
          </a:p>
          <a:p>
            <a:pPr lvl="0">
              <a:defRPr sz="1800"/>
            </a:pPr>
            <a:r>
              <a:rPr lang="en-US" sz="2400" dirty="0"/>
              <a:t>You can also prototype what something INTERACTS like. We also call these EXPERIENCE prototypes. In these, we test how users interact with our ideas– what they think and how they feel during that experience.</a:t>
            </a:r>
          </a:p>
          <a:p>
            <a:pPr lvl="0">
              <a:defRPr sz="1800"/>
            </a:pPr>
            <a:endParaRPr lang="en-US" sz="2400" dirty="0"/>
          </a:p>
          <a:p>
            <a:pPr lvl="0">
              <a:defRPr sz="1800"/>
            </a:pPr>
            <a:r>
              <a:rPr lang="en-US" sz="2400" dirty="0"/>
              <a:t>This is a picture of a team testing a new fast food counter concept.  They are actually letting the users experience the process the team has developed.</a:t>
            </a:r>
          </a:p>
          <a:p>
            <a:pPr lvl="0">
              <a:defRPr sz="1800"/>
            </a:pPr>
            <a:r>
              <a:rPr lang="en-US" sz="2400" dirty="0"/>
              <a:t>Don’t just tell users about an idea that you have—a prototype is an opportunity for you to create an experience for your user.</a:t>
            </a:r>
          </a:p>
          <a:p>
            <a:pPr lvl="0">
              <a:defRPr sz="1800"/>
            </a:pPr>
            <a:r>
              <a:rPr lang="en-US" sz="2400" dirty="0"/>
              <a:t>You get to observe how the user acts, and also ask them about the experience they had.</a:t>
            </a:r>
          </a:p>
          <a:p>
            <a:pPr lvl="0">
              <a:defRPr sz="1800"/>
            </a:pPr>
            <a:r>
              <a:rPr lang="en-US" sz="2400" dirty="0"/>
              <a:t>Let the user react to something they are doing, rather than just intellectually judging something you describe.</a:t>
            </a:r>
          </a:p>
          <a:p>
            <a:pPr marL="0" marR="0" lvl="0" indent="0" defTabSz="457171" eaLnBrk="1" fontAlgn="auto" latinLnBrk="0" hangingPunct="1">
              <a:lnSpc>
                <a:spcPct val="117999"/>
              </a:lnSpc>
              <a:spcBef>
                <a:spcPts val="0"/>
              </a:spcBef>
              <a:spcAft>
                <a:spcPts val="0"/>
              </a:spcAft>
              <a:buClrTx/>
              <a:buSzTx/>
              <a:buFontTx/>
              <a:buNone/>
              <a:tabLst/>
              <a:defRPr sz="1800"/>
            </a:pPr>
            <a:endParaRPr lang="en-US" sz="2400" dirty="0"/>
          </a:p>
          <a:p>
            <a:pPr lvl="0">
              <a:defRPr sz="1800"/>
            </a:pPr>
            <a:endParaRPr sz="2400" dirty="0"/>
          </a:p>
        </p:txBody>
      </p:sp>
    </p:spTree>
    <p:extLst>
      <p:ext uri="{BB962C8B-B14F-4D97-AF65-F5344CB8AC3E}">
        <p14:creationId xmlns:p14="http://schemas.microsoft.com/office/powerpoint/2010/main" val="1403357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0" name="Shape 60"/>
          <p:cNvSpPr>
            <a:spLocks noGrp="1"/>
          </p:cNvSpPr>
          <p:nvPr>
            <p:ph type="body" sz="quarter" idx="1"/>
          </p:nvPr>
        </p:nvSpPr>
        <p:spPr>
          <a:prstGeom prst="rect">
            <a:avLst/>
          </a:prstGeom>
        </p:spPr>
        <p:txBody>
          <a:bodyPr lIns="87537" tIns="43768" rIns="87537" bIns="43768"/>
          <a:lstStyle/>
          <a:p>
            <a:pPr lvl="0">
              <a:defRPr sz="1800"/>
            </a:pPr>
            <a:r>
              <a:rPr lang="en-US" sz="2400" b="1" dirty="0"/>
              <a:t>Interacts </a:t>
            </a:r>
            <a:r>
              <a:rPr lang="en-US" sz="2400" baseline="0" dirty="0"/>
              <a:t>like</a:t>
            </a:r>
          </a:p>
          <a:p>
            <a:pPr marL="0" marR="0" lvl="0" indent="0" defTabSz="457171" eaLnBrk="1" fontAlgn="auto" latinLnBrk="0" hangingPunct="1">
              <a:lnSpc>
                <a:spcPct val="117999"/>
              </a:lnSpc>
              <a:spcBef>
                <a:spcPts val="0"/>
              </a:spcBef>
              <a:spcAft>
                <a:spcPts val="0"/>
              </a:spcAft>
              <a:buClrTx/>
              <a:buSzTx/>
              <a:buFontTx/>
              <a:buNone/>
              <a:tabLst/>
              <a:defRPr sz="1800"/>
            </a:pPr>
            <a:r>
              <a:rPr lang="en-US" sz="2400" dirty="0"/>
              <a:t>So how can we get from all the ideas we generated in our brainstorm to making a prototype that helps us learn from users</a:t>
            </a:r>
          </a:p>
          <a:p>
            <a:pPr lvl="0">
              <a:defRPr sz="1800"/>
            </a:pPr>
            <a:endParaRPr sz="2400" dirty="0"/>
          </a:p>
        </p:txBody>
      </p:sp>
    </p:spTree>
    <p:extLst>
      <p:ext uri="{BB962C8B-B14F-4D97-AF65-F5344CB8AC3E}">
        <p14:creationId xmlns:p14="http://schemas.microsoft.com/office/powerpoint/2010/main" val="2820930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4" name="Shape 64"/>
          <p:cNvSpPr>
            <a:spLocks noGrp="1"/>
          </p:cNvSpPr>
          <p:nvPr>
            <p:ph type="body" sz="quarter" idx="1"/>
          </p:nvPr>
        </p:nvSpPr>
        <p:spPr>
          <a:prstGeom prst="rect">
            <a:avLst/>
          </a:prstGeom>
        </p:spPr>
        <p:txBody>
          <a:bodyPr lIns="87537" tIns="43768" rIns="87537" bIns="43768"/>
          <a:lstStyle/>
          <a:p>
            <a:pPr lvl="0">
              <a:defRPr sz="1800"/>
            </a:pPr>
            <a:r>
              <a:rPr sz="2400"/>
              <a:t>We need to think about the various components of the interacts-like prototype. Think about it like a developing a play.</a:t>
            </a:r>
          </a:p>
          <a:p>
            <a:pPr lvl="0">
              <a:defRPr sz="1800"/>
            </a:pPr>
            <a:endParaRPr sz="2400"/>
          </a:p>
          <a:p>
            <a:pPr lvl="0">
              <a:defRPr sz="1800"/>
            </a:pPr>
            <a:r>
              <a:rPr sz="2400"/>
              <a:t>You’ve got the props – i.e. the physical objects.  These could be the things you are actually testing (the prototype itself) – or they could be objects in the larger prototype.</a:t>
            </a:r>
          </a:p>
          <a:p>
            <a:pPr lvl="0">
              <a:defRPr sz="1800"/>
            </a:pPr>
            <a:endParaRPr sz="2400"/>
          </a:p>
          <a:p>
            <a:pPr lvl="0">
              <a:defRPr sz="1800"/>
            </a:pPr>
            <a:r>
              <a:rPr sz="2400"/>
              <a:t>Then, you have the scene or scenario surrounding the objects – you’re not just giving things to people in a vacuum.  You are helping people imagine and experience the possible situation they are in.</a:t>
            </a:r>
          </a:p>
          <a:p>
            <a:pPr lvl="0">
              <a:defRPr sz="1800"/>
            </a:pPr>
            <a:endParaRPr sz="2400"/>
          </a:p>
          <a:p>
            <a:pPr lvl="0">
              <a:defRPr sz="1800"/>
            </a:pPr>
            <a:r>
              <a:rPr sz="2400"/>
              <a:t>And finally, you may have roles that you play within the prototype – you become part of the prototype.</a:t>
            </a:r>
          </a:p>
        </p:txBody>
      </p:sp>
    </p:spTree>
    <p:extLst>
      <p:ext uri="{BB962C8B-B14F-4D97-AF65-F5344CB8AC3E}">
        <p14:creationId xmlns:p14="http://schemas.microsoft.com/office/powerpoint/2010/main" val="3894335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both of these aspects. Especially the “need” at this point of our projects</a:t>
            </a:r>
          </a:p>
          <a:p>
            <a:r>
              <a:rPr lang="en-US" dirty="0"/>
              <a:t>What assumptions do we have a bout need that we are basing our solution on?</a:t>
            </a:r>
          </a:p>
        </p:txBody>
      </p:sp>
      <p:sp>
        <p:nvSpPr>
          <p:cNvPr id="4" name="Slide Number Placeholder 3"/>
          <p:cNvSpPr>
            <a:spLocks noGrp="1"/>
          </p:cNvSpPr>
          <p:nvPr>
            <p:ph type="sldNum" sz="quarter" idx="10"/>
          </p:nvPr>
        </p:nvSpPr>
        <p:spPr>
          <a:xfrm>
            <a:off x="4079875" y="9037638"/>
            <a:ext cx="3121025" cy="474662"/>
          </a:xfrm>
          <a:prstGeom prst="rect">
            <a:avLst/>
          </a:prstGeom>
        </p:spPr>
        <p:txBody>
          <a:bodyPr/>
          <a:lstStyle/>
          <a:p>
            <a:fld id="{A300C090-F137-A747-947F-59586F962920}" type="slidenum">
              <a:rPr lang="en-US" smtClean="0"/>
              <a:pPr/>
              <a:t>63</a:t>
            </a:fld>
            <a:endParaRPr lang="en-US"/>
          </a:p>
        </p:txBody>
      </p:sp>
    </p:spTree>
    <p:extLst>
      <p:ext uri="{BB962C8B-B14F-4D97-AF65-F5344CB8AC3E}">
        <p14:creationId xmlns:p14="http://schemas.microsoft.com/office/powerpoint/2010/main" val="1312389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you do this.</a:t>
            </a:r>
          </a:p>
        </p:txBody>
      </p:sp>
      <p:sp>
        <p:nvSpPr>
          <p:cNvPr id="4" name="Slide Number Placeholder 3"/>
          <p:cNvSpPr>
            <a:spLocks noGrp="1"/>
          </p:cNvSpPr>
          <p:nvPr>
            <p:ph type="sldNum" sz="quarter" idx="10"/>
          </p:nvPr>
        </p:nvSpPr>
        <p:spPr>
          <a:xfrm>
            <a:off x="4079875" y="9037638"/>
            <a:ext cx="3121025" cy="474662"/>
          </a:xfrm>
          <a:prstGeom prst="rect">
            <a:avLst/>
          </a:prstGeom>
        </p:spPr>
        <p:txBody>
          <a:bodyPr/>
          <a:lstStyle/>
          <a:p>
            <a:fld id="{A300C090-F137-A747-947F-59586F962920}" type="slidenum">
              <a:rPr lang="en-US" smtClean="0"/>
              <a:pPr/>
              <a:t>64</a:t>
            </a:fld>
            <a:endParaRPr lang="en-US"/>
          </a:p>
        </p:txBody>
      </p:sp>
    </p:spTree>
    <p:extLst>
      <p:ext uri="{BB962C8B-B14F-4D97-AF65-F5344CB8AC3E}">
        <p14:creationId xmlns:p14="http://schemas.microsoft.com/office/powerpoint/2010/main" val="18706218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79875" y="9037638"/>
            <a:ext cx="3121025" cy="474662"/>
          </a:xfrm>
          <a:prstGeom prst="rect">
            <a:avLst/>
          </a:prstGeom>
        </p:spPr>
        <p:txBody>
          <a:bodyPr/>
          <a:lstStyle/>
          <a:p>
            <a:fld id="{A300C090-F137-A747-947F-59586F962920}" type="slidenum">
              <a:rPr lang="en-US" smtClean="0"/>
              <a:pPr/>
              <a:t>65</a:t>
            </a:fld>
            <a:endParaRPr lang="en-US"/>
          </a:p>
        </p:txBody>
      </p:sp>
    </p:spTree>
    <p:extLst>
      <p:ext uri="{BB962C8B-B14F-4D97-AF65-F5344CB8AC3E}">
        <p14:creationId xmlns:p14="http://schemas.microsoft.com/office/powerpoint/2010/main" val="1729774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79875" y="9037638"/>
            <a:ext cx="3121025" cy="474662"/>
          </a:xfrm>
          <a:prstGeom prst="rect">
            <a:avLst/>
          </a:prstGeom>
        </p:spPr>
        <p:txBody>
          <a:bodyPr/>
          <a:lstStyle/>
          <a:p>
            <a:fld id="{A300C090-F137-A747-947F-59586F962920}" type="slidenum">
              <a:rPr lang="en-US" smtClean="0"/>
              <a:pPr/>
              <a:t>66</a:t>
            </a:fld>
            <a:endParaRPr lang="en-US"/>
          </a:p>
        </p:txBody>
      </p:sp>
    </p:spTree>
    <p:extLst>
      <p:ext uri="{BB962C8B-B14F-4D97-AF65-F5344CB8AC3E}">
        <p14:creationId xmlns:p14="http://schemas.microsoft.com/office/powerpoint/2010/main" val="1201170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67</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a:latin typeface="Times New Roman" charset="0"/>
            </a:endParaRPr>
          </a:p>
        </p:txBody>
      </p:sp>
    </p:spTree>
    <p:extLst>
      <p:ext uri="{BB962C8B-B14F-4D97-AF65-F5344CB8AC3E}">
        <p14:creationId xmlns:p14="http://schemas.microsoft.com/office/powerpoint/2010/main" val="22074373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68</a:t>
            </a:fld>
            <a:endParaRPr lang="en-US" sz="1100"/>
          </a:p>
        </p:txBody>
      </p:sp>
      <p:sp>
        <p:nvSpPr>
          <p:cNvPr id="79875" name="Rectangle 2"/>
          <p:cNvSpPr>
            <a:spLocks noGrp="1" noRot="1" noChangeAspect="1" noChangeArrowheads="1" noTextEdit="1"/>
          </p:cNvSpPr>
          <p:nvPr>
            <p:ph type="sldImg"/>
          </p:nvPr>
        </p:nvSpPr>
        <p:spPr>
          <a:xfrm>
            <a:off x="419100" y="720725"/>
            <a:ext cx="6316663"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225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Shape 89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94" name="Shape 894"/>
          <p:cNvSpPr>
            <a:spLocks noGrp="1"/>
          </p:cNvSpPr>
          <p:nvPr>
            <p:ph type="body" sz="quarter" idx="1"/>
          </p:nvPr>
        </p:nvSpPr>
        <p:spPr>
          <a:prstGeom prst="rect">
            <a:avLst/>
          </a:prstGeom>
        </p:spPr>
        <p:txBody>
          <a:bodyPr/>
          <a:lstStyle/>
          <a:p>
            <a:pPr lvl="0" defTabSz="914400">
              <a:lnSpc>
                <a:spcPct val="100000"/>
              </a:lnSpc>
              <a:defRPr sz="1800"/>
            </a:pPr>
            <a:r>
              <a:rPr sz="1200" dirty="0">
                <a:latin typeface="Lucida Grande"/>
                <a:ea typeface="Lucida Grande"/>
                <a:cs typeface="Lucida Grande"/>
                <a:sym typeface="Lucida Grande"/>
              </a:rPr>
              <a:t>It</a:t>
            </a:r>
            <a:r>
              <a:rPr sz="1200" dirty="0">
                <a:latin typeface="Arial"/>
                <a:ea typeface="Arial"/>
                <a:cs typeface="Arial"/>
                <a:sym typeface="Arial"/>
              </a:rPr>
              <a:t>’</a:t>
            </a:r>
            <a:r>
              <a:rPr sz="1200" dirty="0">
                <a:latin typeface="Lucida Grande"/>
                <a:ea typeface="Lucida Grande"/>
                <a:cs typeface="Lucida Grande"/>
                <a:sym typeface="Lucida Grande"/>
              </a:rPr>
              <a:t>s about making meaning.  Make sense of your empathy work to get to useful and actionable insights.  Insights uncover opportunities and help you think about the problem in </a:t>
            </a:r>
            <a:r>
              <a:rPr lang="en-US" sz="1200" dirty="0">
                <a:latin typeface="Lucida Grande"/>
                <a:ea typeface="Lucida Grande"/>
                <a:cs typeface="Lucida Grande"/>
                <a:sym typeface="Lucida Grande"/>
              </a:rPr>
              <a:t>a </a:t>
            </a:r>
            <a:r>
              <a:rPr sz="1200" dirty="0">
                <a:latin typeface="Lucida Grande"/>
                <a:ea typeface="Lucida Grande"/>
                <a:cs typeface="Lucida Grande"/>
                <a:sym typeface="Lucida Grande"/>
              </a:rPr>
              <a:t>different way.</a:t>
            </a:r>
            <a:endParaRPr sz="1200" dirty="0">
              <a:latin typeface="Gill Sans"/>
              <a:ea typeface="Gill Sans"/>
              <a:cs typeface="Gill Sans"/>
              <a:sym typeface="Gill Sans"/>
            </a:endParaRPr>
          </a:p>
          <a:p>
            <a:pPr lvl="0" defTabSz="914400">
              <a:lnSpc>
                <a:spcPct val="100000"/>
              </a:lnSpc>
              <a:defRPr sz="1800"/>
            </a:pPr>
            <a:r>
              <a:rPr sz="1200" dirty="0">
                <a:latin typeface="Lucida Grande"/>
                <a:ea typeface="Lucida Grande"/>
                <a:cs typeface="Lucida Grande"/>
                <a:sym typeface="Lucida Grande"/>
              </a:rPr>
              <a:t>This leads to more exciting, novel and relevant solutions (once you get into ideation).</a:t>
            </a:r>
          </a:p>
        </p:txBody>
      </p:sp>
    </p:spTree>
    <p:extLst>
      <p:ext uri="{BB962C8B-B14F-4D97-AF65-F5344CB8AC3E}">
        <p14:creationId xmlns:p14="http://schemas.microsoft.com/office/powerpoint/2010/main" val="222449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inference is a LEAP</a:t>
            </a:r>
            <a:endParaRPr lang="en-US" dirty="0"/>
          </a:p>
        </p:txBody>
      </p:sp>
    </p:spTree>
    <p:extLst>
      <p:ext uri="{BB962C8B-B14F-4D97-AF65-F5344CB8AC3E}">
        <p14:creationId xmlns:p14="http://schemas.microsoft.com/office/powerpoint/2010/main" val="3500247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18" name="Shape 918"/>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sz="1200"/>
              <a:t>Take a LEAP of inference</a:t>
            </a:r>
          </a:p>
        </p:txBody>
      </p:sp>
    </p:spTree>
    <p:extLst>
      <p:ext uri="{BB962C8B-B14F-4D97-AF65-F5344CB8AC3E}">
        <p14:creationId xmlns:p14="http://schemas.microsoft.com/office/powerpoint/2010/main" val="1731638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24384000" cy="928016"/>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2010660" y="7785436"/>
            <a:ext cx="20760045" cy="2851312"/>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Computer Science Department</a:t>
            </a:r>
          </a:p>
          <a:p>
            <a:pPr algn="l">
              <a:defRPr/>
            </a:pPr>
            <a:r>
              <a:rPr lang="en-US" dirty="0">
                <a:solidFill>
                  <a:srgbClr val="6D6D6D"/>
                </a:solidFill>
                <a:latin typeface="Helvetica"/>
                <a:ea typeface="+mn-ea"/>
                <a:cs typeface="Helvetica"/>
              </a:rPr>
              <a:t>Stanford </a:t>
            </a:r>
            <a:r>
              <a:rPr lang="en-US" baseline="0" dirty="0">
                <a:solidFill>
                  <a:srgbClr val="6D6D6D"/>
                </a:solidFill>
                <a:latin typeface="Helvetica"/>
                <a:ea typeface="+mn-ea"/>
                <a:cs typeface="Helvetica"/>
              </a:rPr>
              <a:t>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2010661" y="4205324"/>
            <a:ext cx="21539200" cy="2286000"/>
          </a:xfrm>
        </p:spPr>
        <p:txBody>
          <a:bodyPr/>
          <a:lstStyle>
            <a:lvl1pPr>
              <a:defRPr>
                <a:solidFill>
                  <a:srgbClr val="5A5A5A"/>
                </a:solidFill>
              </a:defRPr>
            </a:lvl1pPr>
          </a:lstStyle>
          <a:p>
            <a:r>
              <a:rPr lang="en-US"/>
              <a:t>Click to edit Master title style</a:t>
            </a:r>
            <a:endParaRPr lang="en-US" dirty="0"/>
          </a:p>
        </p:txBody>
      </p:sp>
      <p:sp>
        <p:nvSpPr>
          <p:cNvPr id="6" name="Text Box 3"/>
          <p:cNvSpPr txBox="1">
            <a:spLocks noChangeArrowheads="1"/>
          </p:cNvSpPr>
          <p:nvPr/>
        </p:nvSpPr>
        <p:spPr bwMode="auto">
          <a:xfrm>
            <a:off x="2010665" y="10455191"/>
            <a:ext cx="15956408" cy="1096985"/>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Spring 2019</a:t>
            </a:r>
          </a:p>
        </p:txBody>
      </p:sp>
      <p:sp>
        <p:nvSpPr>
          <p:cNvPr id="10" name="Rectangle 2"/>
          <p:cNvSpPr txBox="1">
            <a:spLocks noChangeArrowheads="1"/>
          </p:cNvSpPr>
          <p:nvPr userDrawn="1"/>
        </p:nvSpPr>
        <p:spPr bwMode="auto">
          <a:xfrm>
            <a:off x="2010660" y="87088"/>
            <a:ext cx="22373340" cy="81820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17695" tIns="108848" rIns="217695" bIns="10884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3600" baseline="0" dirty="0"/>
              <a:t>CS377E: DESIGNING SOLUTIONS TO GLOBAL GRAND CHALLENGES: </a:t>
            </a:r>
            <a:r>
              <a:rPr lang="en-US" sz="3600" i="1" baseline="0" dirty="0"/>
              <a:t>HUMAN-CENTERED AI</a:t>
            </a:r>
            <a:endParaRPr lang="en-US" sz="3600" i="1" dirty="0"/>
          </a:p>
        </p:txBody>
      </p:sp>
    </p:spTree>
    <p:extLst>
      <p:ext uri="{BB962C8B-B14F-4D97-AF65-F5344CB8AC3E}">
        <p14:creationId xmlns:p14="http://schemas.microsoft.com/office/powerpoint/2010/main" val="280454778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09733" y="704857"/>
            <a:ext cx="5774267" cy="1194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8476" y="704857"/>
            <a:ext cx="16924867" cy="1194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1828800" y="3200400"/>
            <a:ext cx="10160000" cy="9448800"/>
          </a:xfrm>
        </p:spPr>
        <p:txBody>
          <a:bodyPr/>
          <a:lstStyle/>
          <a:p>
            <a:pPr lvl="0"/>
            <a:r>
              <a:rPr lang="en-US" noProof="0"/>
              <a:t>Click icon to add chart</a:t>
            </a:r>
          </a:p>
        </p:txBody>
      </p:sp>
      <p:sp>
        <p:nvSpPr>
          <p:cNvPr id="4" name="Text Placeholder 3"/>
          <p:cNvSpPr>
            <a:spLocks noGrp="1"/>
          </p:cNvSpPr>
          <p:nvPr>
            <p:ph type="body" sz="half" idx="2"/>
          </p:nvPr>
        </p:nvSpPr>
        <p:spPr>
          <a:xfrm>
            <a:off x="123952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12395200" y="3200400"/>
            <a:ext cx="10160000" cy="94488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2019/04/15</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8288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395200" y="32004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395200" y="80772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2019/04/15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1828800" y="32004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395200" y="32004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828800" y="80772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2395200" y="80772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2019/04/15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08" indent="0" algn="ctr">
              <a:buNone/>
              <a:defRPr>
                <a:solidFill>
                  <a:schemeClr val="tx1">
                    <a:tint val="75000"/>
                  </a:schemeClr>
                </a:solidFill>
              </a:defRPr>
            </a:lvl4pPr>
            <a:lvl5pPr marL="1828679" indent="0" algn="ctr">
              <a:buNone/>
              <a:defRPr>
                <a:solidFill>
                  <a:schemeClr val="tx1">
                    <a:tint val="75000"/>
                  </a:schemeClr>
                </a:solidFill>
              </a:defRPr>
            </a:lvl5pPr>
            <a:lvl6pPr marL="2285850" indent="0" algn="ctr">
              <a:buNone/>
              <a:defRPr>
                <a:solidFill>
                  <a:schemeClr val="tx1">
                    <a:tint val="75000"/>
                  </a:schemeClr>
                </a:solidFill>
              </a:defRPr>
            </a:lvl6pPr>
            <a:lvl7pPr marL="2743021" indent="0" algn="ctr">
              <a:buNone/>
              <a:defRPr>
                <a:solidFill>
                  <a:schemeClr val="tx1">
                    <a:tint val="75000"/>
                  </a:schemeClr>
                </a:solidFill>
              </a:defRPr>
            </a:lvl7pPr>
            <a:lvl8pPr marL="3200191" indent="0" algn="ctr">
              <a:buNone/>
              <a:defRPr>
                <a:solidFill>
                  <a:schemeClr val="tx1">
                    <a:tint val="75000"/>
                  </a:schemeClr>
                </a:solidFill>
              </a:defRPr>
            </a:lvl8pPr>
            <a:lvl9pPr marL="3657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2019/04/15</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58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2019/04/15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3" y="3070226"/>
            <a:ext cx="10778067"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6743"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2019/04/15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a:t>Click to edit Master title style</a:t>
            </a:r>
          </a:p>
        </p:txBody>
      </p:sp>
      <p:sp>
        <p:nvSpPr>
          <p:cNvPr id="3" name="Content Placeholder 2"/>
          <p:cNvSpPr>
            <a:spLocks noGrp="1"/>
          </p:cNvSpPr>
          <p:nvPr>
            <p:ph idx="1"/>
          </p:nvPr>
        </p:nvSpPr>
        <p:spPr>
          <a:xfrm>
            <a:off x="9533467" y="546107"/>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76" indent="0">
              <a:buNone/>
              <a:defRPr sz="6700"/>
            </a:lvl2pPr>
            <a:lvl3pPr marL="2176952" indent="0">
              <a:buNone/>
              <a:defRPr sz="5700"/>
            </a:lvl3pPr>
            <a:lvl4pPr marL="3265428" indent="0">
              <a:buNone/>
              <a:defRPr sz="4800"/>
            </a:lvl4pPr>
            <a:lvl5pPr marL="4353904" indent="0">
              <a:buNone/>
              <a:defRPr sz="4800"/>
            </a:lvl5pPr>
            <a:lvl6pPr marL="5442380" indent="0">
              <a:buNone/>
              <a:defRPr sz="4800"/>
            </a:lvl6pPr>
            <a:lvl7pPr marL="6530856" indent="0">
              <a:buNone/>
              <a:defRPr sz="4800"/>
            </a:lvl7pPr>
            <a:lvl8pPr marL="7619325" indent="0">
              <a:buNone/>
              <a:defRPr sz="4800"/>
            </a:lvl8pPr>
            <a:lvl9pPr marL="8707806" indent="0">
              <a:buNone/>
              <a:defRPr sz="4800"/>
            </a:lvl9pPr>
          </a:lstStyle>
          <a:p>
            <a:pPr lvl="0"/>
            <a:r>
              <a:rPr lang="en-US" noProof="0"/>
              <a:t>Drag picture to placeholder or click icon to add</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1278476" y="0"/>
            <a:ext cx="23105533" cy="2286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17695" tIns="108848" rIns="217695" bIns="108848"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1828800" y="3200400"/>
            <a:ext cx="20726400" cy="9448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17695" tIns="108848" rIns="217695" bIns="1088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0" y="13106400"/>
            <a:ext cx="50800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defRPr sz="2400" b="0" i="0" smtClean="0">
                <a:solidFill>
                  <a:srgbClr val="6D6D6D"/>
                </a:solidFill>
                <a:latin typeface="Helvetica Light"/>
                <a:ea typeface="+mn-ea"/>
                <a:cs typeface="Helvetica Light"/>
              </a:defRPr>
            </a:lvl1pPr>
          </a:lstStyle>
          <a:p>
            <a:pPr>
              <a:defRPr/>
            </a:pPr>
            <a:r>
              <a:rPr lang="en-US"/>
              <a:t>2019/04/15</a:t>
            </a:r>
            <a:endParaRPr lang="en-US" dirty="0"/>
          </a:p>
        </p:txBody>
      </p:sp>
      <p:sp>
        <p:nvSpPr>
          <p:cNvPr id="296966" name="Rectangle 6"/>
          <p:cNvSpPr>
            <a:spLocks noGrp="1" noChangeArrowheads="1"/>
          </p:cNvSpPr>
          <p:nvPr>
            <p:ph type="ftr" sz="quarter" idx="3"/>
          </p:nvPr>
        </p:nvSpPr>
        <p:spPr bwMode="auto">
          <a:xfrm>
            <a:off x="5091718" y="13106400"/>
            <a:ext cx="16638965"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ctr">
              <a:defRPr sz="2400" b="0" i="0" smtClean="0">
                <a:solidFill>
                  <a:schemeClr val="bg2"/>
                </a:solidFill>
                <a:latin typeface="Helvetica Light"/>
                <a:ea typeface="+mn-ea"/>
                <a:cs typeface="Helvetica Light"/>
              </a:defRPr>
            </a:lvl1pPr>
          </a:lstStyle>
          <a:p>
            <a:pPr>
              <a:defRPr/>
            </a:pPr>
            <a:r>
              <a:rPr lang="en-US">
                <a:latin typeface="Lucida Grande"/>
                <a:ea typeface="Lucida Grande"/>
                <a:cs typeface="Lucida Grande"/>
              </a:rPr>
              <a:t>Designing Solutions to Global Grand Challenges: Human-Centered AI</a:t>
            </a:r>
            <a:endParaRPr lang="en-US" dirty="0"/>
          </a:p>
        </p:txBody>
      </p:sp>
      <p:sp>
        <p:nvSpPr>
          <p:cNvPr id="296967" name="Rectangle 7"/>
          <p:cNvSpPr>
            <a:spLocks noGrp="1" noChangeArrowheads="1"/>
          </p:cNvSpPr>
          <p:nvPr>
            <p:ph type="sldNum" sz="quarter" idx="4"/>
          </p:nvPr>
        </p:nvSpPr>
        <p:spPr bwMode="auto">
          <a:xfrm>
            <a:off x="21742400" y="13106402"/>
            <a:ext cx="26416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r">
              <a:defRPr sz="2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ransition>
    <p:dissolve/>
  </p:transition>
  <p:hf hdr="0"/>
  <p:txStyles>
    <p:titleStyle>
      <a:lvl1pPr algn="l" rtl="0" eaLnBrk="1" fontAlgn="base" hangingPunct="1">
        <a:spcBef>
          <a:spcPct val="0"/>
        </a:spcBef>
        <a:spcAft>
          <a:spcPct val="0"/>
        </a:spcAft>
        <a:defRPr sz="88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8800">
          <a:solidFill>
            <a:srgbClr val="3E4E6C"/>
          </a:solidFill>
          <a:latin typeface="Arial Black" pitchFamily="34" charset="0"/>
          <a:ea typeface="ＭＳ Ｐゴシック" charset="0"/>
        </a:defRPr>
      </a:lvl2pPr>
      <a:lvl3pPr algn="l" rtl="0" eaLnBrk="1" fontAlgn="base" hangingPunct="1">
        <a:spcBef>
          <a:spcPct val="0"/>
        </a:spcBef>
        <a:spcAft>
          <a:spcPct val="0"/>
        </a:spcAft>
        <a:defRPr sz="8800">
          <a:solidFill>
            <a:srgbClr val="3E4E6C"/>
          </a:solidFill>
          <a:latin typeface="Arial Black" pitchFamily="34" charset="0"/>
          <a:ea typeface="ＭＳ Ｐゴシック" charset="0"/>
        </a:defRPr>
      </a:lvl3pPr>
      <a:lvl4pPr algn="l" rtl="0" eaLnBrk="1" fontAlgn="base" hangingPunct="1">
        <a:spcBef>
          <a:spcPct val="0"/>
        </a:spcBef>
        <a:spcAft>
          <a:spcPct val="0"/>
        </a:spcAft>
        <a:defRPr sz="8800">
          <a:solidFill>
            <a:srgbClr val="3E4E6C"/>
          </a:solidFill>
          <a:latin typeface="Arial Black" pitchFamily="34" charset="0"/>
          <a:ea typeface="ＭＳ Ｐゴシック" charset="0"/>
        </a:defRPr>
      </a:lvl4pPr>
      <a:lvl5pPr algn="l" rtl="0" eaLnBrk="1" fontAlgn="base" hangingPunct="1">
        <a:spcBef>
          <a:spcPct val="0"/>
        </a:spcBef>
        <a:spcAft>
          <a:spcPct val="0"/>
        </a:spcAft>
        <a:defRPr sz="8800">
          <a:solidFill>
            <a:srgbClr val="3E4E6C"/>
          </a:solidFill>
          <a:latin typeface="Arial Black" pitchFamily="34" charset="0"/>
          <a:ea typeface="ＭＳ Ｐゴシック" charset="0"/>
        </a:defRPr>
      </a:lvl5pPr>
      <a:lvl6pPr marL="1088476" algn="l" rtl="0" eaLnBrk="1" fontAlgn="base" hangingPunct="1">
        <a:spcBef>
          <a:spcPct val="0"/>
        </a:spcBef>
        <a:spcAft>
          <a:spcPct val="0"/>
        </a:spcAft>
        <a:defRPr sz="8800">
          <a:solidFill>
            <a:srgbClr val="3E4E6C"/>
          </a:solidFill>
          <a:latin typeface="Arial Black" pitchFamily="34" charset="0"/>
        </a:defRPr>
      </a:lvl6pPr>
      <a:lvl7pPr marL="2176952" algn="l" rtl="0" eaLnBrk="1" fontAlgn="base" hangingPunct="1">
        <a:spcBef>
          <a:spcPct val="0"/>
        </a:spcBef>
        <a:spcAft>
          <a:spcPct val="0"/>
        </a:spcAft>
        <a:defRPr sz="8800">
          <a:solidFill>
            <a:srgbClr val="3E4E6C"/>
          </a:solidFill>
          <a:latin typeface="Arial Black" pitchFamily="34" charset="0"/>
        </a:defRPr>
      </a:lvl7pPr>
      <a:lvl8pPr marL="3265428" algn="l" rtl="0" eaLnBrk="1" fontAlgn="base" hangingPunct="1">
        <a:spcBef>
          <a:spcPct val="0"/>
        </a:spcBef>
        <a:spcAft>
          <a:spcPct val="0"/>
        </a:spcAft>
        <a:defRPr sz="8800">
          <a:solidFill>
            <a:srgbClr val="3E4E6C"/>
          </a:solidFill>
          <a:latin typeface="Arial Black" pitchFamily="34" charset="0"/>
        </a:defRPr>
      </a:lvl8pPr>
      <a:lvl9pPr marL="4353904" algn="l" rtl="0" eaLnBrk="1" fontAlgn="base" hangingPunct="1">
        <a:spcBef>
          <a:spcPct val="0"/>
        </a:spcBef>
        <a:spcAft>
          <a:spcPct val="0"/>
        </a:spcAft>
        <a:defRPr sz="8800">
          <a:solidFill>
            <a:srgbClr val="3E4E6C"/>
          </a:solidFill>
          <a:latin typeface="Arial Black" pitchFamily="34" charset="0"/>
        </a:defRPr>
      </a:lvl9pPr>
    </p:titleStyle>
    <p:body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p:bodyStyle>
    <p:otherStyle>
      <a:defPPr>
        <a:defRPr lang="en-US"/>
      </a:defPPr>
      <a:lvl1pPr marL="0" algn="l" defTabSz="2176952" rtl="0" eaLnBrk="1" latinLnBrk="0" hangingPunct="1">
        <a:defRPr sz="4300" kern="1200">
          <a:solidFill>
            <a:schemeClr val="tx1"/>
          </a:solidFill>
          <a:latin typeface="+mn-lt"/>
          <a:ea typeface="+mn-ea"/>
          <a:cs typeface="+mn-cs"/>
        </a:defRPr>
      </a:lvl1pPr>
      <a:lvl2pPr marL="1088476" algn="l" defTabSz="2176952" rtl="0" eaLnBrk="1" latinLnBrk="0" hangingPunct="1">
        <a:defRPr sz="4300" kern="1200">
          <a:solidFill>
            <a:schemeClr val="tx1"/>
          </a:solidFill>
          <a:latin typeface="+mn-lt"/>
          <a:ea typeface="+mn-ea"/>
          <a:cs typeface="+mn-cs"/>
        </a:defRPr>
      </a:lvl2pPr>
      <a:lvl3pPr marL="2176952" algn="l" defTabSz="2176952" rtl="0" eaLnBrk="1" latinLnBrk="0" hangingPunct="1">
        <a:defRPr sz="4300" kern="1200">
          <a:solidFill>
            <a:schemeClr val="tx1"/>
          </a:solidFill>
          <a:latin typeface="+mn-lt"/>
          <a:ea typeface="+mn-ea"/>
          <a:cs typeface="+mn-cs"/>
        </a:defRPr>
      </a:lvl3pPr>
      <a:lvl4pPr marL="3265428" algn="l" defTabSz="2176952" rtl="0" eaLnBrk="1" latinLnBrk="0" hangingPunct="1">
        <a:defRPr sz="4300" kern="1200">
          <a:solidFill>
            <a:schemeClr val="tx1"/>
          </a:solidFill>
          <a:latin typeface="+mn-lt"/>
          <a:ea typeface="+mn-ea"/>
          <a:cs typeface="+mn-cs"/>
        </a:defRPr>
      </a:lvl4pPr>
      <a:lvl5pPr marL="4353904" algn="l" defTabSz="2176952" rtl="0" eaLnBrk="1" latinLnBrk="0" hangingPunct="1">
        <a:defRPr sz="4300" kern="1200">
          <a:solidFill>
            <a:schemeClr val="tx1"/>
          </a:solidFill>
          <a:latin typeface="+mn-lt"/>
          <a:ea typeface="+mn-ea"/>
          <a:cs typeface="+mn-cs"/>
        </a:defRPr>
      </a:lvl5pPr>
      <a:lvl6pPr marL="5442380" algn="l" defTabSz="2176952" rtl="0" eaLnBrk="1" latinLnBrk="0" hangingPunct="1">
        <a:defRPr sz="4300" kern="1200">
          <a:solidFill>
            <a:schemeClr val="tx1"/>
          </a:solidFill>
          <a:latin typeface="+mn-lt"/>
          <a:ea typeface="+mn-ea"/>
          <a:cs typeface="+mn-cs"/>
        </a:defRPr>
      </a:lvl6pPr>
      <a:lvl7pPr marL="6530856" algn="l" defTabSz="2176952" rtl="0" eaLnBrk="1" latinLnBrk="0" hangingPunct="1">
        <a:defRPr sz="4300" kern="1200">
          <a:solidFill>
            <a:schemeClr val="tx1"/>
          </a:solidFill>
          <a:latin typeface="+mn-lt"/>
          <a:ea typeface="+mn-ea"/>
          <a:cs typeface="+mn-cs"/>
        </a:defRPr>
      </a:lvl7pPr>
      <a:lvl8pPr marL="7619325" algn="l" defTabSz="2176952" rtl="0" eaLnBrk="1" latinLnBrk="0" hangingPunct="1">
        <a:defRPr sz="4300" kern="1200">
          <a:solidFill>
            <a:schemeClr val="tx1"/>
          </a:solidFill>
          <a:latin typeface="+mn-lt"/>
          <a:ea typeface="+mn-ea"/>
          <a:cs typeface="+mn-cs"/>
        </a:defRPr>
      </a:lvl8pPr>
      <a:lvl9pPr marL="8707806" algn="l" defTabSz="2176952"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dschool.stanford.edu/wp-content/uploads/2011/03/BootcampBootleg2010v2SLIM.pdf" TargetMode="External"/><Relationship Id="rId4" Type="http://schemas.openxmlformats.org/officeDocument/2006/relationships/hyperlink" Target="https://dschool.stanford.edu/groups/dleadership/wiki/59f08/dleadership_2015.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dschool.stanford.edu/wp-content/uploads/2011/03/BootcampBootleg2010v2SLIM.pdf" TargetMode="External"/><Relationship Id="rId4" Type="http://schemas.openxmlformats.org/officeDocument/2006/relationships/hyperlink" Target="https://dschool.stanford.edu/groups/dleadership/wiki/59f08/dleadership_2015.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www.k9ventures.com/blog/2015/02/10/finding-problem-worth-solvin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creativecommons.org/licenses/by-nc-sa/3.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a:t>Define</a:t>
            </a:r>
          </a:p>
        </p:txBody>
      </p:sp>
      <p:sp>
        <p:nvSpPr>
          <p:cNvPr id="2" name="TextBox 1"/>
          <p:cNvSpPr txBox="1"/>
          <p:nvPr/>
        </p:nvSpPr>
        <p:spPr>
          <a:xfrm>
            <a:off x="2144341" y="11622584"/>
            <a:ext cx="6025786" cy="861774"/>
          </a:xfrm>
          <a:prstGeom prst="rect">
            <a:avLst/>
          </a:prstGeom>
          <a:noFill/>
        </p:spPr>
        <p:txBody>
          <a:bodyPr wrap="square" rtlCol="0">
            <a:spAutoFit/>
          </a:bodyPr>
          <a:lstStyle/>
          <a:p>
            <a:pPr algn="l"/>
            <a:r>
              <a:rPr lang="en-US" sz="5000" dirty="0">
                <a:solidFill>
                  <a:srgbClr val="6D6D6D"/>
                </a:solidFill>
              </a:rPr>
              <a:t>2019/04/17</a:t>
            </a:r>
          </a:p>
        </p:txBody>
      </p:sp>
    </p:spTree>
    <p:extLst>
      <p:ext uri="{BB962C8B-B14F-4D97-AF65-F5344CB8AC3E}">
        <p14:creationId xmlns:p14="http://schemas.microsoft.com/office/powerpoint/2010/main" val="178364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2143552" y="2489200"/>
            <a:ext cx="1339008" cy="1261882"/>
          </a:xfrm>
          <a:prstGeom prst="rect">
            <a:avLst/>
          </a:prstGeom>
          <a:noFill/>
        </p:spPr>
        <p:txBody>
          <a:bodyPr wrap="none" lIns="0" tIns="0" rIns="0" bIns="45718" rtlCol="0">
            <a:spAutoFit/>
          </a:bodyPr>
          <a:lstStyle/>
          <a:p>
            <a:pPr>
              <a:lnSpc>
                <a:spcPts val="9600"/>
              </a:lnSpc>
            </a:pPr>
            <a:r>
              <a:rPr lang="en-US" altLang="zh-CN" sz="7400" dirty="0">
                <a:solidFill>
                  <a:srgbClr val="FFFFFF"/>
                </a:solidFill>
                <a:latin typeface="Gotham Black" pitchFamily="18" charset="0"/>
                <a:cs typeface="Gotham Black" pitchFamily="18" charset="0"/>
              </a:rPr>
              <a:t>AL</a:t>
            </a:r>
          </a:p>
        </p:txBody>
      </p:sp>
      <p:sp>
        <p:nvSpPr>
          <p:cNvPr id="7" name="TextBox 1"/>
          <p:cNvSpPr txBox="1"/>
          <p:nvPr/>
        </p:nvSpPr>
        <p:spPr>
          <a:xfrm>
            <a:off x="2585319" y="3467105"/>
            <a:ext cx="1319079" cy="1240509"/>
          </a:xfrm>
          <a:prstGeom prst="rect">
            <a:avLst/>
          </a:prstGeom>
          <a:noFill/>
        </p:spPr>
        <p:txBody>
          <a:bodyPr wrap="none" lIns="0" tIns="0" rIns="0" bIns="45718" rtlCol="0">
            <a:spAutoFit/>
          </a:bodyPr>
          <a:lstStyle/>
          <a:p>
            <a:pPr>
              <a:lnSpc>
                <a:spcPts val="9400"/>
              </a:lnSpc>
            </a:pPr>
            <a:r>
              <a:rPr lang="en-US" altLang="zh-CN" sz="7400" dirty="0">
                <a:solidFill>
                  <a:srgbClr val="FFFFFF"/>
                </a:solidFill>
                <a:latin typeface="Gotham Black" pitchFamily="18" charset="0"/>
                <a:cs typeface="Gotham Black" pitchFamily="18" charset="0"/>
              </a:rPr>
              <a:t>CT</a:t>
            </a:r>
          </a:p>
        </p:txBody>
      </p:sp>
      <p:sp>
        <p:nvSpPr>
          <p:cNvPr id="8" name="TextBox 1"/>
          <p:cNvSpPr txBox="1"/>
          <p:nvPr/>
        </p:nvSpPr>
        <p:spPr>
          <a:xfrm>
            <a:off x="3863800" y="3238500"/>
            <a:ext cx="1098916" cy="1165702"/>
          </a:xfrm>
          <a:prstGeom prst="rect">
            <a:avLst/>
          </a:prstGeom>
          <a:noFill/>
        </p:spPr>
        <p:txBody>
          <a:bodyPr wrap="none" lIns="0" tIns="0" rIns="0" bIns="45718" rtlCol="0">
            <a:spAutoFit/>
          </a:bodyPr>
          <a:lstStyle/>
          <a:p>
            <a:pPr>
              <a:lnSpc>
                <a:spcPts val="8700"/>
              </a:lnSpc>
            </a:pPr>
            <a:r>
              <a:rPr lang="en-US" altLang="zh-CN" sz="7400" dirty="0">
                <a:solidFill>
                  <a:srgbClr val="FFFFFF"/>
                </a:solidFill>
                <a:latin typeface="Gotham Black" pitchFamily="18" charset="0"/>
                <a:cs typeface="Gotham Black" pitchFamily="18" charset="0"/>
              </a:rPr>
              <a:t>IO</a:t>
            </a:r>
          </a:p>
        </p:txBody>
      </p:sp>
      <p:sp>
        <p:nvSpPr>
          <p:cNvPr id="9" name="TextBox 1"/>
          <p:cNvSpPr txBox="1"/>
          <p:nvPr/>
        </p:nvSpPr>
        <p:spPr>
          <a:xfrm>
            <a:off x="3394086" y="2222505"/>
            <a:ext cx="1543038" cy="1251195"/>
          </a:xfrm>
          <a:prstGeom prst="rect">
            <a:avLst/>
          </a:prstGeom>
          <a:noFill/>
        </p:spPr>
        <p:txBody>
          <a:bodyPr wrap="none" lIns="0" tIns="0" rIns="0" bIns="45718" rtlCol="0">
            <a:spAutoFit/>
          </a:bodyPr>
          <a:lstStyle/>
          <a:p>
            <a:pPr>
              <a:lnSpc>
                <a:spcPts val="9500"/>
              </a:lnSpc>
            </a:pPr>
            <a:r>
              <a:rPr lang="en-US" altLang="zh-CN" sz="7400" dirty="0">
                <a:solidFill>
                  <a:srgbClr val="FFFFFF"/>
                </a:solidFill>
                <a:latin typeface="Gotham Black" pitchFamily="18" charset="0"/>
                <a:cs typeface="Gotham Black" pitchFamily="18" charset="0"/>
              </a:rPr>
              <a:t>UM</a:t>
            </a:r>
          </a:p>
        </p:txBody>
      </p:sp>
      <p:sp>
        <p:nvSpPr>
          <p:cNvPr id="10" name="TextBox 1"/>
          <p:cNvSpPr txBox="1"/>
          <p:nvPr/>
        </p:nvSpPr>
        <p:spPr>
          <a:xfrm>
            <a:off x="1915138" y="3835400"/>
            <a:ext cx="75443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A</a:t>
            </a:r>
          </a:p>
        </p:txBody>
      </p:sp>
      <p:sp>
        <p:nvSpPr>
          <p:cNvPr id="11" name="TextBox 1"/>
          <p:cNvSpPr txBox="1"/>
          <p:nvPr/>
        </p:nvSpPr>
        <p:spPr>
          <a:xfrm>
            <a:off x="4923436" y="3086100"/>
            <a:ext cx="74494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N</a:t>
            </a:r>
          </a:p>
        </p:txBody>
      </p:sp>
      <p:sp>
        <p:nvSpPr>
          <p:cNvPr id="12" name="Date Placeholder 11"/>
          <p:cNvSpPr>
            <a:spLocks noGrp="1"/>
          </p:cNvSpPr>
          <p:nvPr>
            <p:ph type="dt" sz="half" idx="10"/>
          </p:nvPr>
        </p:nvSpPr>
        <p:spPr/>
        <p:txBody>
          <a:bodyPr/>
          <a:lstStyle/>
          <a:p>
            <a:r>
              <a:rPr lang="en-US"/>
              <a:t>2019/04/15</a:t>
            </a:r>
          </a:p>
        </p:txBody>
      </p:sp>
      <p:sp>
        <p:nvSpPr>
          <p:cNvPr id="13" name="Footer Placeholder 12"/>
          <p:cNvSpPr>
            <a:spLocks noGrp="1"/>
          </p:cNvSpPr>
          <p:nvPr>
            <p:ph type="ftr" sz="quarter" idx="11"/>
          </p:nvPr>
        </p:nvSpPr>
        <p:spPr/>
        <p:txBody>
          <a:bodyPr/>
          <a:lstStyle/>
          <a:p>
            <a:r>
              <a:rPr lang="en-US"/>
              <a:t>Designing Solutions to Global Grand Challenges: Human-Centered AI</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1147804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7" name="Title 6"/>
          <p:cNvSpPr>
            <a:spLocks noGrp="1"/>
          </p:cNvSpPr>
          <p:nvPr>
            <p:ph type="title"/>
          </p:nvPr>
        </p:nvSpPr>
        <p:spPr>
          <a:xfrm>
            <a:off x="0" y="0"/>
            <a:ext cx="24384009" cy="2286000"/>
          </a:xfrm>
          <a:solidFill>
            <a:srgbClr val="6D6D6D">
              <a:alpha val="34902"/>
            </a:srgbClr>
          </a:solidFill>
        </p:spPr>
        <p:txBody>
          <a:bodyPr/>
          <a:lstStyle/>
          <a:p>
            <a:pPr algn="ctr"/>
            <a:r>
              <a:rPr lang="en-US" sz="8400" dirty="0"/>
              <a:t>Making Art Accessible to Young Professionals</a:t>
            </a:r>
          </a:p>
        </p:txBody>
      </p:sp>
      <p:sp>
        <p:nvSpPr>
          <p:cNvPr id="3" name="Date Placeholder 2"/>
          <p:cNvSpPr>
            <a:spLocks noGrp="1"/>
          </p:cNvSpPr>
          <p:nvPr>
            <p:ph type="dt" sz="half" idx="10"/>
          </p:nvPr>
        </p:nvSpPr>
        <p:spPr/>
        <p:txBody>
          <a:bodyPr/>
          <a:lstStyle/>
          <a:p>
            <a:r>
              <a:rPr lang="en-US"/>
              <a:t>2019/04/15</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51339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6" name="Freeform 3"/>
          <p:cNvSpPr/>
          <p:nvPr/>
        </p:nvSpPr>
        <p:spPr>
          <a:xfrm>
            <a:off x="7" y="0"/>
            <a:ext cx="8597901" cy="6680200"/>
          </a:xfrm>
          <a:custGeom>
            <a:avLst/>
            <a:gdLst>
              <a:gd name="connsiteX0" fmla="*/ 0 w 8597900"/>
              <a:gd name="connsiteY0" fmla="*/ 0 h 6680200"/>
              <a:gd name="connsiteX1" fmla="*/ 8597900 w 8597900"/>
              <a:gd name="connsiteY1" fmla="*/ 0 h 6680200"/>
              <a:gd name="connsiteX2" fmla="*/ 8597900 w 8597900"/>
              <a:gd name="connsiteY2" fmla="*/ 6680200 h 6680200"/>
              <a:gd name="connsiteX3" fmla="*/ 0 w 8597900"/>
              <a:gd name="connsiteY3" fmla="*/ 6680200 h 6680200"/>
              <a:gd name="connsiteX4" fmla="*/ 0 w 8597900"/>
              <a:gd name="connsiteY4" fmla="*/ 0 h 6680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597900" h="6680200">
                <a:moveTo>
                  <a:pt x="0" y="0"/>
                </a:moveTo>
                <a:lnTo>
                  <a:pt x="8597900" y="0"/>
                </a:lnTo>
                <a:lnTo>
                  <a:pt x="8597900" y="6680200"/>
                </a:lnTo>
                <a:lnTo>
                  <a:pt x="0" y="66802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7" name="Freeform 3"/>
          <p:cNvSpPr/>
          <p:nvPr/>
        </p:nvSpPr>
        <p:spPr>
          <a:xfrm>
            <a:off x="17068800" y="0"/>
            <a:ext cx="7315200" cy="6819900"/>
          </a:xfrm>
          <a:custGeom>
            <a:avLst/>
            <a:gdLst>
              <a:gd name="connsiteX0" fmla="*/ 0 w 7315200"/>
              <a:gd name="connsiteY0" fmla="*/ 0 h 6819900"/>
              <a:gd name="connsiteX1" fmla="*/ 7315200 w 7315200"/>
              <a:gd name="connsiteY1" fmla="*/ 0 h 6819900"/>
              <a:gd name="connsiteX2" fmla="*/ 7315200 w 7315200"/>
              <a:gd name="connsiteY2" fmla="*/ 6819900 h 6819900"/>
              <a:gd name="connsiteX3" fmla="*/ 0 w 7315200"/>
              <a:gd name="connsiteY3" fmla="*/ 6819900 h 6819900"/>
              <a:gd name="connsiteX4" fmla="*/ 0 w 7315200"/>
              <a:gd name="connsiteY4" fmla="*/ 0 h 6819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15200" h="6819900">
                <a:moveTo>
                  <a:pt x="0" y="0"/>
                </a:moveTo>
                <a:lnTo>
                  <a:pt x="7315200" y="0"/>
                </a:lnTo>
                <a:lnTo>
                  <a:pt x="7315200" y="6819900"/>
                </a:lnTo>
                <a:lnTo>
                  <a:pt x="0" y="68199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16692797" y="1117605"/>
            <a:ext cx="6682920" cy="6227344"/>
          </a:xfrm>
          <a:prstGeom prst="rect">
            <a:avLst/>
          </a:prstGeom>
          <a:noFill/>
        </p:spPr>
        <p:txBody>
          <a:bodyPr wrap="none" lIns="0" tIns="0" rIns="0" bIns="45718" rtlCol="0">
            <a:spAutoFit/>
          </a:bodyPr>
          <a:lstStyle/>
          <a:p>
            <a:pPr algn="l">
              <a:lnSpc>
                <a:spcPts val="6800"/>
              </a:lnSpc>
            </a:pPr>
            <a:r>
              <a:rPr lang="en-US" altLang="zh-CN" sz="7000" dirty="0">
                <a:solidFill>
                  <a:srgbClr val="FFFFFF"/>
                </a:solidFill>
                <a:latin typeface="Lucida Grande"/>
                <a:cs typeface="Gotham" pitchFamily="18" charset="0"/>
              </a:rPr>
              <a:t>We think of</a:t>
            </a:r>
          </a:p>
          <a:p>
            <a:pPr algn="l">
              <a:lnSpc>
                <a:spcPts val="6900"/>
              </a:lnSpc>
            </a:pPr>
            <a:r>
              <a:rPr lang="en-US" altLang="zh-CN" sz="7000" dirty="0">
                <a:solidFill>
                  <a:srgbClr val="FFFFFF"/>
                </a:solidFill>
                <a:latin typeface="Lucida Grande"/>
                <a:cs typeface="Gotham" pitchFamily="18" charset="0"/>
              </a:rPr>
              <a:t>collecting art as</a:t>
            </a:r>
          </a:p>
          <a:p>
            <a:pPr algn="l">
              <a:lnSpc>
                <a:spcPts val="6900"/>
              </a:lnSpc>
            </a:pPr>
            <a:r>
              <a:rPr lang="en-US" altLang="zh-CN" sz="7000" dirty="0">
                <a:solidFill>
                  <a:srgbClr val="FFFFFF"/>
                </a:solidFill>
                <a:latin typeface="Lucida Grande"/>
                <a:cs typeface="Gotham" pitchFamily="18" charset="0"/>
              </a:rPr>
              <a:t>deeply personal,</a:t>
            </a:r>
          </a:p>
          <a:p>
            <a:pPr algn="l">
              <a:lnSpc>
                <a:spcPts val="6900"/>
              </a:lnSpc>
            </a:pPr>
            <a:r>
              <a:rPr lang="en-US" altLang="zh-CN" sz="7000" dirty="0">
                <a:solidFill>
                  <a:srgbClr val="FFFFFF"/>
                </a:solidFill>
                <a:latin typeface="Lucida Grande"/>
                <a:cs typeface="Gotham" pitchFamily="18" charset="0"/>
              </a:rPr>
              <a:t>but in fact for</a:t>
            </a:r>
          </a:p>
          <a:p>
            <a:pPr algn="l">
              <a:lnSpc>
                <a:spcPts val="6900"/>
              </a:lnSpc>
            </a:pPr>
            <a:r>
              <a:rPr lang="en-US" altLang="zh-CN" sz="7000" dirty="0">
                <a:solidFill>
                  <a:srgbClr val="FFFFFF"/>
                </a:solidFill>
                <a:latin typeface="Lucida Grande"/>
                <a:cs typeface="Gotham" pitchFamily="18" charset="0"/>
              </a:rPr>
              <a:t>them art is about</a:t>
            </a:r>
          </a:p>
          <a:p>
            <a:pPr algn="l">
              <a:lnSpc>
                <a:spcPts val="6900"/>
              </a:lnSpc>
            </a:pPr>
            <a:r>
              <a:rPr lang="en-US" altLang="zh-CN" sz="7000" dirty="0">
                <a:solidFill>
                  <a:srgbClr val="FFFFFF"/>
                </a:solidFill>
                <a:latin typeface="Lucida Grande"/>
                <a:cs typeface="Gotham" pitchFamily="18" charset="0"/>
              </a:rPr>
              <a:t>what others are</a:t>
            </a:r>
          </a:p>
          <a:p>
            <a:pPr algn="l">
              <a:lnSpc>
                <a:spcPts val="6900"/>
              </a:lnSpc>
            </a:pPr>
            <a:r>
              <a:rPr lang="en-US" altLang="zh-CN" sz="7000" dirty="0">
                <a:solidFill>
                  <a:srgbClr val="FFFFFF"/>
                </a:solidFill>
                <a:latin typeface="Lucida Grande"/>
                <a:cs typeface="Gotham" pitchFamily="18" charset="0"/>
              </a:rPr>
              <a:t>going to think.</a:t>
            </a:r>
          </a:p>
        </p:txBody>
      </p:sp>
      <p:sp>
        <p:nvSpPr>
          <p:cNvPr id="8" name="TextBox 1"/>
          <p:cNvSpPr txBox="1"/>
          <p:nvPr/>
        </p:nvSpPr>
        <p:spPr>
          <a:xfrm>
            <a:off x="1978474" y="1206500"/>
            <a:ext cx="10436264" cy="5791327"/>
          </a:xfrm>
          <a:prstGeom prst="rect">
            <a:avLst/>
          </a:prstGeom>
          <a:noFill/>
        </p:spPr>
        <p:txBody>
          <a:bodyPr wrap="square" lIns="0" tIns="0" rIns="0" bIns="45718" rtlCol="0">
            <a:spAutoFit/>
          </a:bodyPr>
          <a:lstStyle/>
          <a:p>
            <a:pPr algn="l">
              <a:lnSpc>
                <a:spcPts val="3900"/>
              </a:lnSpc>
              <a:tabLst>
                <a:tab pos="88893" algn="l"/>
              </a:tabLst>
            </a:pPr>
            <a:r>
              <a:rPr lang="en-US" altLang="zh-CN" dirty="0"/>
              <a:t>	</a:t>
            </a:r>
            <a:r>
              <a:rPr lang="en-US" altLang="zh-CN" sz="3600" dirty="0">
                <a:solidFill>
                  <a:srgbClr val="FFFFFF"/>
                </a:solidFill>
                <a:latin typeface="Lucida Grande"/>
                <a:cs typeface="Gotham" pitchFamily="18" charset="0"/>
              </a:rPr>
              <a:t>We</a:t>
            </a:r>
            <a:r>
              <a:rPr lang="en-US" altLang="zh-CN" sz="3600" dirty="0">
                <a:latin typeface="Lucida Grande"/>
                <a:cs typeface="Times New Roman" pitchFamily="18" charset="0"/>
              </a:rPr>
              <a:t> </a:t>
            </a:r>
            <a:r>
              <a:rPr lang="en-US" altLang="zh-CN" sz="3600" dirty="0">
                <a:solidFill>
                  <a:srgbClr val="FFFFFF"/>
                </a:solidFill>
                <a:latin typeface="Lucida Grande"/>
                <a:cs typeface="Gotham" pitchFamily="18" charset="0"/>
              </a:rPr>
              <a:t>heard:</a:t>
            </a:r>
          </a:p>
          <a:p>
            <a:pPr algn="l">
              <a:lnSpc>
                <a:spcPts val="5600"/>
              </a:lnSpc>
              <a:tabLst>
                <a:tab pos="88893" algn="l"/>
              </a:tabLst>
            </a:pPr>
            <a:r>
              <a:rPr lang="en-US" altLang="zh-CN" dirty="0">
                <a:latin typeface="Lucida Grande"/>
              </a:rPr>
              <a:t>	</a:t>
            </a:r>
            <a:r>
              <a:rPr lang="en-US" altLang="zh-CN" sz="5200" dirty="0">
                <a:solidFill>
                  <a:srgbClr val="FFFFFF"/>
                </a:solidFill>
                <a:latin typeface="Lucida Grande"/>
                <a:cs typeface="Gotham" pitchFamily="18" charset="0"/>
              </a:rPr>
              <a:t>“I</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don’t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understand.</a:t>
            </a:r>
          </a:p>
          <a:p>
            <a:pPr algn="l">
              <a:lnSpc>
                <a:spcPts val="5600"/>
              </a:lnSpc>
              <a:tabLst>
                <a:tab pos="88893" algn="l"/>
              </a:tabLst>
            </a:pPr>
            <a:r>
              <a:rPr lang="en-US" altLang="zh-CN" sz="5200" dirty="0">
                <a:solidFill>
                  <a:srgbClr val="FFFFFF"/>
                </a:solidFill>
                <a:latin typeface="Lucida Grande"/>
                <a:cs typeface="Gotham" pitchFamily="18" charset="0"/>
              </a:rPr>
              <a:t>Why</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this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and</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this</a:t>
            </a:r>
            <a:r>
              <a:rPr lang="en-US" altLang="zh-CN" sz="5200" dirty="0">
                <a:latin typeface="Lucida Grande"/>
                <a:cs typeface="Gotham" pitchFamily="18" charset="0"/>
              </a:rPr>
              <a:t> </a:t>
            </a:r>
            <a:r>
              <a:rPr lang="en-US" altLang="zh-CN" sz="5200" dirty="0">
                <a:solidFill>
                  <a:srgbClr val="FFFFFF"/>
                </a:solidFill>
                <a:latin typeface="Lucida Grande"/>
                <a:cs typeface="Gotham" pitchFamily="18" charset="0"/>
              </a:rPr>
              <a:t>$5000.</a:t>
            </a:r>
            <a:br>
              <a:rPr lang="en-US" altLang="zh-CN" sz="5200" dirty="0">
                <a:solidFill>
                  <a:srgbClr val="FFFFFF"/>
                </a:solidFill>
                <a:latin typeface="Lucida Grande"/>
                <a:cs typeface="Gotham" pitchFamily="18" charset="0"/>
              </a:rPr>
            </a:br>
            <a:r>
              <a:rPr lang="en-US" altLang="zh-CN" sz="5200" dirty="0">
                <a:solidFill>
                  <a:srgbClr val="FFFFFF"/>
                </a:solidFill>
                <a:latin typeface="Lucida Grande"/>
                <a:cs typeface="Gotham" pitchFamily="18" charset="0"/>
              </a:rPr>
              <a:t>I</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actually</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like the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one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more,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but maybe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it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sucks.”</a:t>
            </a: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6500"/>
              </a:lnSpc>
              <a:tabLst>
                <a:tab pos="88893" algn="l"/>
              </a:tabLst>
            </a:pPr>
            <a:r>
              <a:rPr lang="en-US" altLang="zh-CN" sz="5200" dirty="0">
                <a:solidFill>
                  <a:srgbClr val="FFFFFF"/>
                </a:solidFill>
                <a:latin typeface="Lucida Grande"/>
                <a:cs typeface="Gotham" pitchFamily="18" charset="0"/>
              </a:rPr>
              <a:t>“What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my</a:t>
            </a:r>
          </a:p>
          <a:p>
            <a:pPr algn="l">
              <a:lnSpc>
                <a:spcPts val="5700"/>
              </a:lnSpc>
              <a:tabLst>
                <a:tab pos="88893" algn="l"/>
              </a:tabLst>
            </a:pPr>
            <a:r>
              <a:rPr lang="en-US" altLang="zh-CN" sz="5200" dirty="0">
                <a:solidFill>
                  <a:srgbClr val="FFFFFF"/>
                </a:solidFill>
                <a:latin typeface="Lucida Grande"/>
                <a:cs typeface="Gotham" pitchFamily="18" charset="0"/>
              </a:rPr>
              <a:t>friends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like?”</a:t>
            </a:r>
          </a:p>
        </p:txBody>
      </p:sp>
      <p:sp>
        <p:nvSpPr>
          <p:cNvPr id="9" name="Date Placeholder 8"/>
          <p:cNvSpPr>
            <a:spLocks noGrp="1"/>
          </p:cNvSpPr>
          <p:nvPr>
            <p:ph type="dt" sz="half" idx="10"/>
          </p:nvPr>
        </p:nvSpPr>
        <p:spPr/>
        <p:txBody>
          <a:bodyPr/>
          <a:lstStyle/>
          <a:p>
            <a:r>
              <a:rPr lang="en-US"/>
              <a:t>2019/04/15</a:t>
            </a:r>
          </a:p>
        </p:txBody>
      </p:sp>
      <p:sp>
        <p:nvSpPr>
          <p:cNvPr id="10" name="Footer Placeholder 9"/>
          <p:cNvSpPr>
            <a:spLocks noGrp="1"/>
          </p:cNvSpPr>
          <p:nvPr>
            <p:ph type="ftr" sz="quarter" idx="11"/>
          </p:nvPr>
        </p:nvSpPr>
        <p:spPr/>
        <p:txBody>
          <a:bodyPr/>
          <a:lstStyle/>
          <a:p>
            <a:r>
              <a:rPr lang="en-US"/>
              <a:t>Designing Solutions to Global Grand Challenges: Human-Centered AI</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9833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6934200"/>
          </a:xfrm>
          <a:custGeom>
            <a:avLst/>
            <a:gdLst>
              <a:gd name="connsiteX0" fmla="*/ 0 w 24384000"/>
              <a:gd name="connsiteY0" fmla="*/ 0 h 6934200"/>
              <a:gd name="connsiteX1" fmla="*/ 24384000 w 24384000"/>
              <a:gd name="connsiteY1" fmla="*/ 0 h 6934200"/>
              <a:gd name="connsiteX2" fmla="*/ 24384000 w 24384000"/>
              <a:gd name="connsiteY2" fmla="*/ 6934200 h 6934200"/>
              <a:gd name="connsiteX3" fmla="*/ 0 w 24384000"/>
              <a:gd name="connsiteY3" fmla="*/ 6934200 h 6934200"/>
              <a:gd name="connsiteX4" fmla="*/ 0 w 24384000"/>
              <a:gd name="connsiteY4" fmla="*/ 0 h 6934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6934200">
                <a:moveTo>
                  <a:pt x="0" y="0"/>
                </a:moveTo>
                <a:lnTo>
                  <a:pt x="24384000" y="0"/>
                </a:lnTo>
                <a:lnTo>
                  <a:pt x="24384000" y="6934200"/>
                </a:lnTo>
                <a:lnTo>
                  <a:pt x="0" y="69342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TextBox 1"/>
          <p:cNvSpPr txBox="1"/>
          <p:nvPr/>
        </p:nvSpPr>
        <p:spPr>
          <a:xfrm>
            <a:off x="2130676" y="4241800"/>
            <a:ext cx="6432050" cy="714296"/>
          </a:xfrm>
          <a:prstGeom prst="rect">
            <a:avLst/>
          </a:prstGeom>
          <a:noFill/>
        </p:spPr>
        <p:txBody>
          <a:bodyPr wrap="none" lIns="0" tIns="0" rIns="0" bIns="45718" rtlCol="0">
            <a:spAutoFit/>
          </a:bodyPr>
          <a:lstStyle/>
          <a:p>
            <a:pPr>
              <a:lnSpc>
                <a:spcPts val="5100"/>
              </a:lnSpc>
            </a:pPr>
            <a:r>
              <a:rPr lang="en-US" altLang="zh-CN" sz="4800" dirty="0">
                <a:solidFill>
                  <a:srgbClr val="FFFFFF"/>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presumed</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mindset:</a:t>
            </a:r>
          </a:p>
        </p:txBody>
      </p:sp>
      <p:sp>
        <p:nvSpPr>
          <p:cNvPr id="6" name="TextBox 1"/>
          <p:cNvSpPr txBox="1"/>
          <p:nvPr/>
        </p:nvSpPr>
        <p:spPr>
          <a:xfrm>
            <a:off x="2157558" y="4927600"/>
            <a:ext cx="16385896" cy="1379863"/>
          </a:xfrm>
          <a:prstGeom prst="rect">
            <a:avLst/>
          </a:prstGeom>
          <a:noFill/>
        </p:spPr>
        <p:txBody>
          <a:bodyPr wrap="none" lIns="0" tIns="0" rIns="0" bIns="45718" rtlCol="0">
            <a:spAutoFit/>
          </a:bodyPr>
          <a:lstStyle/>
          <a:p>
            <a:pPr>
              <a:lnSpc>
                <a:spcPts val="10400"/>
              </a:lnSpc>
            </a:pPr>
            <a:r>
              <a:rPr lang="en-US" altLang="zh-CN" sz="9500" dirty="0">
                <a:solidFill>
                  <a:srgbClr val="FFFFFF"/>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DEEPLY</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PERSONAL.</a:t>
            </a:r>
          </a:p>
        </p:txBody>
      </p:sp>
      <p:sp>
        <p:nvSpPr>
          <p:cNvPr id="7" name="TextBox 1"/>
          <p:cNvSpPr txBox="1"/>
          <p:nvPr/>
        </p:nvSpPr>
        <p:spPr>
          <a:xfrm>
            <a:off x="2000078" y="7556500"/>
            <a:ext cx="4191352" cy="714296"/>
          </a:xfrm>
          <a:prstGeom prst="rect">
            <a:avLst/>
          </a:prstGeom>
          <a:noFill/>
        </p:spPr>
        <p:txBody>
          <a:bodyPr wrap="none" lIns="0" tIns="0" rIns="0" bIns="45718" rtlCol="0">
            <a:spAutoFit/>
          </a:bodyPr>
          <a:lstStyle/>
          <a:p>
            <a:pPr>
              <a:lnSpc>
                <a:spcPts val="5100"/>
              </a:lnSpc>
            </a:pPr>
            <a:r>
              <a:rPr lang="en-US" altLang="zh-CN" sz="4800" dirty="0">
                <a:solidFill>
                  <a:srgbClr val="000000"/>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000000"/>
                </a:solidFill>
                <a:latin typeface="Helvetica Light"/>
                <a:cs typeface="Gotham Book " pitchFamily="18" charset="0"/>
              </a:rPr>
              <a:t>realization:</a:t>
            </a:r>
          </a:p>
        </p:txBody>
      </p:sp>
      <p:sp>
        <p:nvSpPr>
          <p:cNvPr id="8" name="TextBox 1"/>
          <p:cNvSpPr txBox="1"/>
          <p:nvPr/>
        </p:nvSpPr>
        <p:spPr>
          <a:xfrm>
            <a:off x="2472223" y="8242300"/>
            <a:ext cx="18614070" cy="1379863"/>
          </a:xfrm>
          <a:prstGeom prst="rect">
            <a:avLst/>
          </a:prstGeom>
          <a:noFill/>
        </p:spPr>
        <p:txBody>
          <a:bodyPr wrap="none" lIns="0" tIns="0" rIns="0" bIns="45718" rtlCol="0">
            <a:spAutoFit/>
          </a:bodyPr>
          <a:lstStyle/>
          <a:p>
            <a:pPr>
              <a:lnSpc>
                <a:spcPts val="10400"/>
              </a:lnSpc>
            </a:pPr>
            <a:r>
              <a:rPr lang="en-US" altLang="zh-CN" sz="9500" dirty="0">
                <a:solidFill>
                  <a:srgbClr val="000000"/>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FASHION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THE</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WALL.</a:t>
            </a:r>
          </a:p>
        </p:txBody>
      </p:sp>
      <p:sp>
        <p:nvSpPr>
          <p:cNvPr id="9" name="Date Placeholder 8"/>
          <p:cNvSpPr>
            <a:spLocks noGrp="1"/>
          </p:cNvSpPr>
          <p:nvPr>
            <p:ph type="dt" sz="half" idx="10"/>
          </p:nvPr>
        </p:nvSpPr>
        <p:spPr/>
        <p:txBody>
          <a:bodyPr/>
          <a:lstStyle/>
          <a:p>
            <a:r>
              <a:rPr lang="en-US"/>
              <a:t>2019/04/15</a:t>
            </a:r>
          </a:p>
        </p:txBody>
      </p:sp>
      <p:sp>
        <p:nvSpPr>
          <p:cNvPr id="10" name="Footer Placeholder 9"/>
          <p:cNvSpPr>
            <a:spLocks noGrp="1"/>
          </p:cNvSpPr>
          <p:nvPr>
            <p:ph type="ftr" sz="quarter" idx="11"/>
          </p:nvPr>
        </p:nvSpPr>
        <p:spPr/>
        <p:txBody>
          <a:bodyPr/>
          <a:lstStyle/>
          <a:p>
            <a:r>
              <a:rPr lang="en-US"/>
              <a:t>Designing Solutions to Global Grand Challenges: Human-Centered AI</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42272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 name="Group 944"/>
          <p:cNvGrpSpPr/>
          <p:nvPr/>
        </p:nvGrpSpPr>
        <p:grpSpPr>
          <a:xfrm>
            <a:off x="9499284" y="3603631"/>
            <a:ext cx="5636269" cy="6507166"/>
            <a:chOff x="1249232" y="973169"/>
            <a:chExt cx="5636269" cy="6507164"/>
          </a:xfrm>
        </p:grpSpPr>
        <p:sp>
          <p:nvSpPr>
            <p:cNvPr id="942" name="Shape 942"/>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943" name="Shape 943"/>
            <p:cNvSpPr/>
            <p:nvPr/>
          </p:nvSpPr>
          <p:spPr>
            <a:xfrm>
              <a:off x="2362880" y="3694734"/>
              <a:ext cx="3428026" cy="1092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945" name="Shape 945"/>
          <p:cNvSpPr/>
          <p:nvPr/>
        </p:nvSpPr>
        <p:spPr>
          <a:xfrm>
            <a:off x="3823664" y="3879135"/>
            <a:ext cx="4668495"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dirty="0">
                <a:solidFill>
                  <a:srgbClr val="FFFFFF"/>
                </a:solidFill>
                <a:latin typeface="Lucida Grande"/>
                <a:ea typeface="Lucida Grande"/>
                <a:cs typeface="Lucida Grande"/>
                <a:sym typeface="Lucida Grande"/>
              </a:rPr>
              <a:t>REALIZE</a:t>
            </a:r>
            <a:r>
              <a:rPr sz="7100" dirty="0">
                <a:solidFill>
                  <a:srgbClr val="FFFFFF"/>
                </a:solidFill>
                <a:latin typeface="Lucida Grande"/>
                <a:ea typeface="Lucida Grande"/>
                <a:cs typeface="Lucida Grande"/>
                <a:sym typeface="Lucida Grande"/>
              </a:rPr>
              <a:t> </a:t>
            </a:r>
          </a:p>
        </p:txBody>
      </p:sp>
      <p:sp>
        <p:nvSpPr>
          <p:cNvPr id="946" name="Shape 946"/>
          <p:cNvSpPr/>
          <p:nvPr/>
        </p:nvSpPr>
        <p:spPr>
          <a:xfrm>
            <a:off x="15746712" y="8501935"/>
            <a:ext cx="3942761"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a:solidFill>
                  <a:srgbClr val="FFFFFF"/>
                </a:solidFill>
                <a:latin typeface="Lucida Grande"/>
                <a:ea typeface="Lucida Grande"/>
                <a:cs typeface="Lucida Grande"/>
                <a:sym typeface="Lucida Grande"/>
              </a:rPr>
              <a:t>FOCUS</a:t>
            </a:r>
            <a:r>
              <a:rPr sz="7100">
                <a:solidFill>
                  <a:srgbClr val="FFFFFF"/>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14</a:t>
            </a:fld>
            <a:endParaRPr lang="en-US" dirty="0"/>
          </a:p>
        </p:txBody>
      </p:sp>
    </p:spTree>
    <p:extLst>
      <p:ext uri="{BB962C8B-B14F-4D97-AF65-F5344CB8AC3E}">
        <p14:creationId xmlns:p14="http://schemas.microsoft.com/office/powerpoint/2010/main" val="66840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p:nvPr/>
        </p:nvSpPr>
        <p:spPr>
          <a:xfrm>
            <a:off x="2060576" y="2405505"/>
            <a:ext cx="18643600" cy="89050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FOCUS </a:t>
            </a:r>
          </a:p>
          <a:p>
            <a:pPr lvl="0" algn="l">
              <a:lnSpc>
                <a:spcPct val="90000"/>
              </a:lnSpc>
              <a:defRPr sz="1800"/>
            </a:pPr>
            <a:r>
              <a:rPr sz="16000" dirty="0">
                <a:solidFill>
                  <a:srgbClr val="FFFFFF"/>
                </a:solidFill>
                <a:latin typeface="Lucida Grande"/>
                <a:ea typeface="Lucida Grande"/>
                <a:cs typeface="Lucida Grande"/>
                <a:sym typeface="Lucida Grande"/>
              </a:rPr>
              <a:t>ON </a:t>
            </a:r>
            <a:r>
              <a:rPr sz="16000" b="1" i="1" dirty="0">
                <a:solidFill>
                  <a:srgbClr val="FFFFFF"/>
                </a:solidFill>
                <a:latin typeface="Lucida Grande"/>
                <a:ea typeface="Lucida Grande"/>
                <a:cs typeface="Lucida Grande"/>
                <a:sym typeface="Lucida Grande"/>
              </a:rPr>
              <a:t>ONE</a:t>
            </a:r>
            <a:r>
              <a:rPr sz="16000" dirty="0">
                <a:solidFill>
                  <a:srgbClr val="FFFFFF"/>
                </a:solidFill>
                <a:latin typeface="Lucida Grande"/>
                <a:ea typeface="Lucida Grande"/>
                <a:cs typeface="Lucida Grande"/>
                <a:sym typeface="Lucida Grande"/>
              </a:rPr>
              <a:t> MEANINGFUL CHALLENGE </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15</a:t>
            </a:fld>
            <a:endParaRPr lang="en-US" dirty="0"/>
          </a:p>
        </p:txBody>
      </p:sp>
    </p:spTree>
    <p:extLst>
      <p:ext uri="{BB962C8B-B14F-4D97-AF65-F5344CB8AC3E}">
        <p14:creationId xmlns:p14="http://schemas.microsoft.com/office/powerpoint/2010/main" val="116874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endParaRPr lang="en-US" sz="7100" dirty="0">
              <a:solidFill>
                <a:srgbClr val="FFFFFF"/>
              </a:solidFill>
              <a:ea typeface="Lucida Grande"/>
              <a:sym typeface="Lucida Grande"/>
            </a:endParaRPr>
          </a:p>
          <a:p>
            <a:pPr marL="0" indent="0">
              <a:buNone/>
              <a:defRPr sz="1800"/>
            </a:pPr>
            <a:endParaRPr lang="en-US" sz="7100" dirty="0">
              <a:solidFill>
                <a:srgbClr val="FFFFFF"/>
              </a:solidFill>
              <a:ea typeface="Lucida Grande"/>
              <a:sym typeface="Lucida Grande"/>
            </a:endParaRPr>
          </a:p>
          <a:p>
            <a:pPr marL="0" indent="0">
              <a:buNone/>
              <a:defRPr sz="1800"/>
            </a:pPr>
            <a:r>
              <a:rPr lang="en-US" sz="8400" dirty="0">
                <a:solidFill>
                  <a:srgbClr val="FFFFFF"/>
                </a:solidFill>
                <a:ea typeface="Lucida Grande"/>
                <a:sym typeface="Lucida Grande"/>
              </a:rPr>
              <a:t>A </a:t>
            </a:r>
            <a:r>
              <a:rPr lang="en-US" sz="8400" b="1" dirty="0">
                <a:solidFill>
                  <a:srgbClr val="FFFFFF"/>
                </a:solidFill>
                <a:ea typeface="Lucida Grande"/>
                <a:sym typeface="Lucida Grande"/>
              </a:rPr>
              <a:t>unique, concise reframing </a:t>
            </a:r>
            <a:r>
              <a:rPr lang="en-US" sz="8400" dirty="0">
                <a:solidFill>
                  <a:srgbClr val="FFFFFF"/>
                </a:solidFill>
                <a:ea typeface="Lucida Grande"/>
                <a:sym typeface="Lucida Grande"/>
              </a:rPr>
              <a:t>of the problem that is </a:t>
            </a:r>
            <a:r>
              <a:rPr lang="en-US" sz="8400" b="1" dirty="0">
                <a:solidFill>
                  <a:srgbClr val="FFFFFF"/>
                </a:solidFill>
                <a:ea typeface="Lucida Grande"/>
                <a:sym typeface="Lucida Grande"/>
              </a:rPr>
              <a:t>grounded in user needs &amp; insights</a:t>
            </a:r>
            <a:r>
              <a:rPr lang="en-US" sz="8400" dirty="0">
                <a:solidFill>
                  <a:srgbClr val="FFFFFF"/>
                </a:solidFill>
                <a:ea typeface="Lucida Grande"/>
                <a:sym typeface="Lucida Grande"/>
              </a:rPr>
              <a:t>.</a:t>
            </a:r>
            <a:endParaRPr lang="en-US" sz="8400" dirty="0"/>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16</a:t>
            </a:fld>
            <a:endParaRPr lang="en-US" dirty="0"/>
          </a:p>
        </p:txBody>
      </p:sp>
    </p:spTree>
    <p:extLst>
      <p:ext uri="{BB962C8B-B14F-4D97-AF65-F5344CB8AC3E}">
        <p14:creationId xmlns:p14="http://schemas.microsoft.com/office/powerpoint/2010/main" val="397211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r>
              <a:rPr lang="en-US" sz="7100" dirty="0">
                <a:solidFill>
                  <a:srgbClr val="FFFFFF"/>
                </a:solidFill>
                <a:ea typeface="Lucida Grande"/>
                <a:sym typeface="Lucida Grande"/>
              </a:rPr>
              <a:t>WE MET . . .</a:t>
            </a:r>
          </a:p>
          <a:p>
            <a:pPr marL="0" indent="0">
              <a:buNone/>
              <a:defRPr sz="1800"/>
            </a:pPr>
            <a:r>
              <a:rPr lang="en-US" sz="6700" dirty="0">
                <a:solidFill>
                  <a:srgbClr val="FFFFFF"/>
                </a:solidFill>
                <a:ea typeface="Lucida Grande"/>
                <a:sym typeface="Lucida Grande"/>
              </a:rPr>
              <a:t>(user you are inspired by)</a:t>
            </a: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a:solidFill>
                  <a:srgbClr val="FFFFFF"/>
                </a:solidFill>
                <a:ea typeface="Lucida Grande"/>
                <a:sym typeface="Lucida Grande"/>
              </a:rPr>
              <a:t>WE WERE AMAZED TO REALIZE. . .</a:t>
            </a:r>
          </a:p>
          <a:p>
            <a:pPr marL="0" indent="0">
              <a:buNone/>
              <a:defRPr sz="1800"/>
            </a:pPr>
            <a:r>
              <a:rPr lang="en-US" sz="6700" dirty="0">
                <a:solidFill>
                  <a:srgbClr val="FFFFFF"/>
                </a:solidFill>
                <a:ea typeface="Lucida Grande"/>
                <a:sym typeface="Lucida Grande"/>
              </a:rPr>
              <a:t>(insight—verb reflecting user needs)</a:t>
            </a: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a:solidFill>
                  <a:srgbClr val="FFFFFF"/>
                </a:solidFill>
                <a:ea typeface="Lucida Grande"/>
                <a:sym typeface="Lucida Grande"/>
              </a:rPr>
              <a:t>IT WOULD BE GAME-CHANGING TO. . .</a:t>
            </a:r>
          </a:p>
          <a:p>
            <a:pPr marL="0" indent="0">
              <a:buNone/>
              <a:defRPr sz="1800"/>
            </a:pPr>
            <a:r>
              <a:rPr lang="en-US" sz="6000" dirty="0">
                <a:solidFill>
                  <a:srgbClr val="FFFFFF"/>
                </a:solidFill>
                <a:ea typeface="Lucida Grande"/>
                <a:sym typeface="Lucida Grande"/>
              </a:rPr>
              <a:t>(Synthesized statement to leverage in designing solution. </a:t>
            </a:r>
          </a:p>
          <a:p>
            <a:pPr marL="0" indent="0">
              <a:buNone/>
              <a:defRPr sz="1800"/>
            </a:pPr>
            <a:r>
              <a:rPr lang="en-US" sz="6000" dirty="0">
                <a:solidFill>
                  <a:srgbClr val="FFFFFF"/>
                </a:solidFill>
                <a:ea typeface="Lucida Grande"/>
                <a:sym typeface="Lucida Grande"/>
              </a:rPr>
              <a:t>NOT just a reason for the need! )</a:t>
            </a:r>
          </a:p>
          <a:p>
            <a:endParaRPr lang="en-US" sz="6000" dirty="0"/>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17</a:t>
            </a:fld>
            <a:endParaRPr lang="en-US" dirty="0"/>
          </a:p>
        </p:txBody>
      </p:sp>
    </p:spTree>
    <p:extLst>
      <p:ext uri="{BB962C8B-B14F-4D97-AF65-F5344CB8AC3E}">
        <p14:creationId xmlns:p14="http://schemas.microsoft.com/office/powerpoint/2010/main" val="298953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247925" y="2882905"/>
            <a:ext cx="19037263"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guy</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his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twenties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with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good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job</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and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p>
          <a:p>
            <a:pPr>
              <a:lnSpc>
                <a:spcPts val="7800"/>
              </a:lnSpc>
            </a:pP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apartment</a:t>
            </a:r>
          </a:p>
        </p:txBody>
      </p:sp>
      <p:sp>
        <p:nvSpPr>
          <p:cNvPr id="7" name="TextBox 1"/>
          <p:cNvSpPr txBox="1"/>
          <p:nvPr/>
        </p:nvSpPr>
        <p:spPr>
          <a:xfrm>
            <a:off x="2273090" y="6972305"/>
            <a:ext cx="18428122"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art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fashion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wall:</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it’s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about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what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other</a:t>
            </a:r>
          </a:p>
          <a:p>
            <a:pPr>
              <a:lnSpc>
                <a:spcPts val="7800"/>
              </a:lnSpc>
            </a:pPr>
            <a:r>
              <a:rPr lang="en-US" altLang="zh-CN" sz="7100" dirty="0">
                <a:solidFill>
                  <a:srgbClr val="FFFFFF"/>
                </a:solidFill>
                <a:latin typeface="Helvetica Light"/>
                <a:cs typeface="Gotham" pitchFamily="18" charset="0"/>
              </a:rPr>
              <a:t>people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are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going</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to</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think</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you</a:t>
            </a:r>
          </a:p>
        </p:txBody>
      </p:sp>
      <p:sp>
        <p:nvSpPr>
          <p:cNvPr id="9" name="TextBox 1"/>
          <p:cNvSpPr txBox="1"/>
          <p:nvPr/>
        </p:nvSpPr>
        <p:spPr>
          <a:xfrm>
            <a:off x="2284987" y="11239923"/>
            <a:ext cx="18429725" cy="1046438"/>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help</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buyers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cut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through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paralysis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doubt</a:t>
            </a:r>
          </a:p>
        </p:txBody>
      </p:sp>
      <p:sp>
        <p:nvSpPr>
          <p:cNvPr id="10" name="Date Placeholder 9"/>
          <p:cNvSpPr>
            <a:spLocks noGrp="1"/>
          </p:cNvSpPr>
          <p:nvPr>
            <p:ph type="dt" sz="half" idx="10"/>
          </p:nvPr>
        </p:nvSpPr>
        <p:spPr/>
        <p:txBody>
          <a:bodyPr/>
          <a:lstStyle/>
          <a:p>
            <a:r>
              <a:rPr lang="en-US"/>
              <a:t>2019/04/15</a:t>
            </a:r>
          </a:p>
        </p:txBody>
      </p:sp>
      <p:sp>
        <p:nvSpPr>
          <p:cNvPr id="11" name="Footer Placeholder 10"/>
          <p:cNvSpPr>
            <a:spLocks noGrp="1"/>
          </p:cNvSpPr>
          <p:nvPr>
            <p:ph type="ftr" sz="quarter" idx="11"/>
          </p:nvPr>
        </p:nvSpPr>
        <p:spPr/>
        <p:txBody>
          <a:bodyPr/>
          <a:lstStyle/>
          <a:p>
            <a:r>
              <a:rPr lang="en-US"/>
              <a:t>Designing Solutions to Global Grand Challenges: Human-Centered AI</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18</a:t>
            </a:fld>
            <a:endParaRPr lang="en-US"/>
          </a:p>
        </p:txBody>
      </p:sp>
      <p:sp>
        <p:nvSpPr>
          <p:cNvPr id="13" name="TextBox 12"/>
          <p:cNvSpPr txBox="1"/>
          <p:nvPr/>
        </p:nvSpPr>
        <p:spPr>
          <a:xfrm>
            <a:off x="1492622" y="1658147"/>
            <a:ext cx="6580364"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MET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4" name="TextBox 1"/>
          <p:cNvSpPr txBox="1"/>
          <p:nvPr/>
        </p:nvSpPr>
        <p:spPr>
          <a:xfrm>
            <a:off x="1492622" y="5531647"/>
            <a:ext cx="1932259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WERE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AMAZED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REALIZE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5" name="TextBox 1"/>
          <p:cNvSpPr txBox="1"/>
          <p:nvPr/>
        </p:nvSpPr>
        <p:spPr>
          <a:xfrm>
            <a:off x="1492622" y="9796996"/>
            <a:ext cx="2120131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IT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WOULD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BE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GAME-CHANGING</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Tree>
    <p:extLst>
      <p:ext uri="{BB962C8B-B14F-4D97-AF65-F5344CB8AC3E}">
        <p14:creationId xmlns:p14="http://schemas.microsoft.com/office/powerpoint/2010/main" val="6982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3949705" y="482600"/>
            <a:ext cx="16484600" cy="12750800"/>
          </a:xfrm>
          <a:prstGeom prst="rect">
            <a:avLst/>
          </a:prstGeom>
          <a:noFill/>
        </p:spPr>
      </p:pic>
      <p:pic>
        <p:nvPicPr>
          <p:cNvPr id="3" name="Picture 3"/>
          <p:cNvPicPr>
            <a:picLocks noChangeAspect="1" noChangeArrowheads="1"/>
          </p:cNvPicPr>
          <p:nvPr/>
        </p:nvPicPr>
        <p:blipFill>
          <a:blip r:embed="rId4"/>
          <a:srcRect/>
          <a:stretch>
            <a:fillRect/>
          </a:stretch>
        </p:blipFill>
        <p:spPr bwMode="auto">
          <a:xfrm>
            <a:off x="3441705" y="0"/>
            <a:ext cx="17500600" cy="13716000"/>
          </a:xfrm>
          <a:prstGeom prst="rect">
            <a:avLst/>
          </a:prstGeom>
          <a:noFill/>
        </p:spPr>
      </p:pic>
      <p:sp>
        <p:nvSpPr>
          <p:cNvPr id="5" name="Date Placeholder 4"/>
          <p:cNvSpPr>
            <a:spLocks noGrp="1"/>
          </p:cNvSpPr>
          <p:nvPr>
            <p:ph type="dt" sz="half" idx="10"/>
          </p:nvPr>
        </p:nvSpPr>
        <p:spPr/>
        <p:txBody>
          <a:bodyPr/>
          <a:lstStyle/>
          <a:p>
            <a:r>
              <a:rPr lang="en-US"/>
              <a:t>2019/04/15</a:t>
            </a:r>
          </a:p>
        </p:txBody>
      </p:sp>
      <p:sp>
        <p:nvSpPr>
          <p:cNvPr id="6" name="Footer Placeholder 5"/>
          <p:cNvSpPr>
            <a:spLocks noGrp="1"/>
          </p:cNvSpPr>
          <p:nvPr>
            <p:ph type="ftr" sz="quarter" idx="11"/>
          </p:nvPr>
        </p:nvSpPr>
        <p:spPr/>
        <p:txBody>
          <a:bodyPr/>
          <a:lstStyle/>
          <a:p>
            <a:r>
              <a:rPr lang="en-US"/>
              <a:t>Designing Solutions to Global Grand Challenges: Human-Centered AI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96349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a:t>Outline</a:t>
            </a:r>
            <a:endParaRPr lang="en-US" dirty="0"/>
          </a:p>
        </p:txBody>
      </p:sp>
      <p:sp>
        <p:nvSpPr>
          <p:cNvPr id="12294" name="Rectangle 9"/>
          <p:cNvSpPr>
            <a:spLocks noGrp="1" noChangeArrowheads="1"/>
          </p:cNvSpPr>
          <p:nvPr>
            <p:ph idx="1"/>
          </p:nvPr>
        </p:nvSpPr>
        <p:spPr/>
        <p:txBody>
          <a:bodyPr/>
          <a:lstStyle/>
          <a:p>
            <a:r>
              <a:rPr lang="en-US" dirty="0"/>
              <a:t>Inferring insights</a:t>
            </a:r>
          </a:p>
          <a:p>
            <a:r>
              <a:rPr lang="en-US" dirty="0"/>
              <a:t>Point of views</a:t>
            </a:r>
          </a:p>
        </p:txBody>
      </p:sp>
      <p:sp>
        <p:nvSpPr>
          <p:cNvPr id="2" name="Date Placeholder 1"/>
          <p:cNvSpPr>
            <a:spLocks noGrp="1"/>
          </p:cNvSpPr>
          <p:nvPr>
            <p:ph type="dt" sz="half" idx="10"/>
          </p:nvPr>
        </p:nvSpPr>
        <p:spPr/>
        <p:txBody>
          <a:bodyPr/>
          <a:lstStyle/>
          <a:p>
            <a:r>
              <a:rPr lang="en-US"/>
              <a:t>2019/04/15</a:t>
            </a:r>
            <a:endParaRPr lang="en-US" dirty="0"/>
          </a:p>
        </p:txBody>
      </p:sp>
      <p:sp>
        <p:nvSpPr>
          <p:cNvPr id="5" name="Footer Placeholder 4"/>
          <p:cNvSpPr>
            <a:spLocks noGrp="1"/>
          </p:cNvSpPr>
          <p:nvPr>
            <p:ph type="ftr" sz="quarter" idx="11"/>
          </p:nvPr>
        </p:nvSpPr>
        <p:spPr/>
        <p:txBody>
          <a:bodyPr/>
          <a:lstStyle/>
          <a:p>
            <a:r>
              <a:rPr lang="en-US"/>
              <a:t>Designing Solutions to Global Grand Challenges: Human-Centered AI</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2</a:t>
            </a:fld>
            <a:endParaRPr lang="en-US"/>
          </a:p>
        </p:txBody>
      </p:sp>
    </p:spTree>
    <p:extLst>
      <p:ext uri="{BB962C8B-B14F-4D97-AF65-F5344CB8AC3E}">
        <p14:creationId xmlns:p14="http://schemas.microsoft.com/office/powerpoint/2010/main" val="39479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4013200" y="381000"/>
            <a:ext cx="16357600" cy="13335000"/>
          </a:xfrm>
          <a:prstGeom prst="rect">
            <a:avLst/>
          </a:prstGeom>
          <a:noFill/>
        </p:spPr>
      </p:pic>
      <p:sp>
        <p:nvSpPr>
          <p:cNvPr id="3" name="Date Placeholder 2"/>
          <p:cNvSpPr>
            <a:spLocks noGrp="1"/>
          </p:cNvSpPr>
          <p:nvPr>
            <p:ph type="dt" sz="half" idx="10"/>
          </p:nvPr>
        </p:nvSpPr>
        <p:spPr/>
        <p:txBody>
          <a:bodyPr/>
          <a:lstStyle/>
          <a:p>
            <a:r>
              <a:rPr lang="en-US"/>
              <a:t>2019/04/15</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85828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889000"/>
            <a:ext cx="24384000" cy="11938000"/>
          </a:xfrm>
          <a:prstGeom prst="rect">
            <a:avLst/>
          </a:prstGeom>
          <a:noFill/>
        </p:spPr>
      </p:pic>
      <p:sp>
        <p:nvSpPr>
          <p:cNvPr id="3" name="Date Placeholder 2"/>
          <p:cNvSpPr>
            <a:spLocks noGrp="1"/>
          </p:cNvSpPr>
          <p:nvPr>
            <p:ph type="dt" sz="half" idx="10"/>
          </p:nvPr>
        </p:nvSpPr>
        <p:spPr/>
        <p:txBody>
          <a:bodyPr/>
          <a:lstStyle/>
          <a:p>
            <a:r>
              <a:rPr lang="en-US"/>
              <a:t>2019/04/15</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028672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Point of View: How?</a:t>
            </a:r>
            <a:endParaRPr lang="en-US" dirty="0"/>
          </a:p>
        </p:txBody>
      </p:sp>
      <p:sp>
        <p:nvSpPr>
          <p:cNvPr id="11" name="Content Placeholder 10"/>
          <p:cNvSpPr>
            <a:spLocks noGrp="1"/>
          </p:cNvSpPr>
          <p:nvPr>
            <p:ph idx="1"/>
          </p:nvPr>
        </p:nvSpPr>
        <p:spPr/>
        <p:txBody>
          <a:bodyPr/>
          <a:lstStyle/>
          <a:p>
            <a:r>
              <a:rPr lang="en-US" b="1" dirty="0">
                <a:sym typeface="Lucida Grande"/>
              </a:rPr>
              <a:t>Unpack</a:t>
            </a:r>
            <a:r>
              <a:rPr lang="en-US" dirty="0">
                <a:sym typeface="Lucida Grande"/>
              </a:rPr>
              <a:t> your empathy work</a:t>
            </a:r>
          </a:p>
          <a:p>
            <a:r>
              <a:rPr lang="en-US" dirty="0">
                <a:sym typeface="Lucida Grande"/>
              </a:rPr>
              <a:t>Leap from observations to identifying </a:t>
            </a:r>
            <a:r>
              <a:rPr lang="en-US" b="1" dirty="0">
                <a:sym typeface="Lucida Grande"/>
              </a:rPr>
              <a:t>user</a:t>
            </a:r>
            <a:r>
              <a:rPr lang="en-US" dirty="0">
                <a:sym typeface="Lucida Grande"/>
              </a:rPr>
              <a:t>, </a:t>
            </a:r>
            <a:r>
              <a:rPr lang="en-US" b="1" dirty="0">
                <a:sym typeface="Lucida Grande"/>
              </a:rPr>
              <a:t>needs</a:t>
            </a:r>
            <a:r>
              <a:rPr lang="en-US" dirty="0">
                <a:sym typeface="Lucida Grande"/>
              </a:rPr>
              <a:t>, &amp; </a:t>
            </a:r>
            <a:r>
              <a:rPr lang="en-US" b="1" dirty="0">
                <a:sym typeface="Lucida Grande"/>
              </a:rPr>
              <a:t>insights</a:t>
            </a:r>
          </a:p>
          <a:p>
            <a:r>
              <a:rPr lang="en-US" b="1" dirty="0">
                <a:sym typeface="Lucida Grande"/>
              </a:rPr>
              <a:t>Reframe</a:t>
            </a:r>
            <a:r>
              <a:rPr lang="en-US" dirty="0">
                <a:sym typeface="Lucida Grande"/>
              </a:rPr>
              <a:t> the problem as a POV</a:t>
            </a:r>
          </a:p>
        </p:txBody>
      </p:sp>
      <p:sp>
        <p:nvSpPr>
          <p:cNvPr id="2" name="Date Placeholder 1"/>
          <p:cNvSpPr>
            <a:spLocks noGrp="1"/>
          </p:cNvSpPr>
          <p:nvPr>
            <p:ph type="dt" sz="half" idx="10"/>
          </p:nvPr>
        </p:nvSpPr>
        <p:spPr/>
        <p:txBody>
          <a:bodyPr/>
          <a:lstStyle/>
          <a:p>
            <a:r>
              <a:rPr lang="en-US"/>
              <a:t>2019/04/15</a:t>
            </a:r>
            <a:endParaRPr lang="en-US" dirty="0"/>
          </a:p>
        </p:txBody>
      </p:sp>
      <p:sp>
        <p:nvSpPr>
          <p:cNvPr id="3" name="Footer Placeholder 2"/>
          <p:cNvSpPr>
            <a:spLocks noGrp="1"/>
          </p:cNvSpPr>
          <p:nvPr>
            <p:ph type="ftr" sz="quarter" idx="11"/>
          </p:nvPr>
        </p:nvSpPr>
        <p:spPr/>
        <p:txBody>
          <a:bodyPr/>
          <a:lstStyle/>
          <a:p>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0E1F3F99-1E68-4047-B307-0AAED4DA5926}" type="slidenum">
              <a:rPr lang="en-US" smtClean="0"/>
              <a:pPr/>
              <a:t>22</a:t>
            </a:fld>
            <a:endParaRPr lang="en-US" dirty="0"/>
          </a:p>
        </p:txBody>
      </p:sp>
    </p:spTree>
    <p:extLst>
      <p:ext uri="{BB962C8B-B14F-4D97-AF65-F5344CB8AC3E}">
        <p14:creationId xmlns:p14="http://schemas.microsoft.com/office/powerpoint/2010/main" val="3305444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p:nvPr/>
        </p:nvSpPr>
        <p:spPr>
          <a:xfrm>
            <a:off x="-5575295" y="4282960"/>
            <a:ext cx="34759901" cy="1117600"/>
          </a:xfrm>
          <a:prstGeom prst="rect">
            <a:avLst/>
          </a:prstGeom>
          <a:solidFill>
            <a:srgbClr val="CCCCCC"/>
          </a:solidFill>
          <a:ln w="12700">
            <a:miter lim="400000"/>
          </a:ln>
        </p:spPr>
        <p:txBody>
          <a:bodyPr lIns="0" tIns="0" rIns="0" bIns="0"/>
          <a:lstStyle/>
          <a:p>
            <a:pPr lvl="0"/>
            <a:endParaRPr/>
          </a:p>
        </p:txBody>
      </p:sp>
      <p:sp>
        <p:nvSpPr>
          <p:cNvPr id="967" name="Shape 967"/>
          <p:cNvSpPr/>
          <p:nvPr/>
        </p:nvSpPr>
        <p:spPr>
          <a:xfrm>
            <a:off x="1727201" y="1308100"/>
            <a:ext cx="21412200" cy="7067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sz="14300" dirty="0">
                <a:latin typeface="Lucida Grande"/>
                <a:ea typeface="Lucida Grande"/>
                <a:cs typeface="Lucida Grande"/>
                <a:sym typeface="Lucida Grande"/>
              </a:rPr>
              <a:t> </a:t>
            </a:r>
          </a:p>
          <a:p>
            <a:pPr lvl="0" algn="l">
              <a:lnSpc>
                <a:spcPct val="130000"/>
              </a:lnSpc>
              <a:defRPr sz="1800"/>
            </a:pPr>
            <a:r>
              <a:rPr sz="7100" dirty="0">
                <a:latin typeface="Lucida Grande"/>
                <a:ea typeface="Lucida Grande"/>
                <a:cs typeface="Lucida Grande"/>
                <a:sym typeface="Lucida Grande"/>
              </a:rPr>
              <a:t>UNPACK</a:t>
            </a:r>
          </a:p>
          <a:p>
            <a:pPr lvl="0" algn="l">
              <a:lnSpc>
                <a:spcPct val="130000"/>
              </a:lnSpc>
              <a:defRPr sz="1800"/>
            </a:pPr>
            <a:r>
              <a:rPr sz="7100" dirty="0">
                <a:latin typeface="Lucida Grande"/>
                <a:ea typeface="Lucida Grande"/>
                <a:cs typeface="Lucida Grande"/>
                <a:sym typeface="Lucida Grande"/>
              </a:rPr>
              <a:t>INSIGHTS</a:t>
            </a:r>
          </a:p>
          <a:p>
            <a:pPr lvl="0" algn="l">
              <a:lnSpc>
                <a:spcPct val="130000"/>
              </a:lnSpc>
              <a:defRPr sz="1800"/>
            </a:pPr>
            <a:r>
              <a:rPr sz="7100" dirty="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23</a:t>
            </a:fld>
            <a:endParaRPr lang="en-US" dirty="0"/>
          </a:p>
        </p:txBody>
      </p:sp>
    </p:spTree>
    <p:extLst>
      <p:ext uri="{BB962C8B-B14F-4D97-AF65-F5344CB8AC3E}">
        <p14:creationId xmlns:p14="http://schemas.microsoft.com/office/powerpoint/2010/main" val="15797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 name="image14.png"/>
          <p:cNvPicPr/>
          <p:nvPr/>
        </p:nvPicPr>
        <p:blipFill>
          <a:blip r:embed="rId3">
            <a:extLst/>
          </a:blip>
          <a:stretch>
            <a:fillRect/>
          </a:stretch>
        </p:blipFill>
        <p:spPr>
          <a:xfrm>
            <a:off x="977899" y="3469877"/>
            <a:ext cx="13652501" cy="8131176"/>
          </a:xfrm>
          <a:prstGeom prst="rect">
            <a:avLst/>
          </a:prstGeom>
          <a:ln w="12700">
            <a:miter lim="400000"/>
          </a:ln>
        </p:spPr>
      </p:pic>
      <p:sp>
        <p:nvSpPr>
          <p:cNvPr id="973" name="Shape 973"/>
          <p:cNvSpPr/>
          <p:nvPr/>
        </p:nvSpPr>
        <p:spPr>
          <a:xfrm>
            <a:off x="3530601" y="2277464"/>
            <a:ext cx="17526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dirty="0">
                <a:solidFill>
                  <a:srgbClr val="FFFFFF"/>
                </a:solidFill>
              </a:rPr>
              <a:t>say</a:t>
            </a:r>
          </a:p>
        </p:txBody>
      </p:sp>
      <p:sp>
        <p:nvSpPr>
          <p:cNvPr id="974" name="Shape 974"/>
          <p:cNvSpPr/>
          <p:nvPr/>
        </p:nvSpPr>
        <p:spPr>
          <a:xfrm>
            <a:off x="3695705" y="11675464"/>
            <a:ext cx="17526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do</a:t>
            </a:r>
          </a:p>
        </p:txBody>
      </p:sp>
      <p:sp>
        <p:nvSpPr>
          <p:cNvPr id="975" name="Shape 975"/>
          <p:cNvSpPr/>
          <p:nvPr/>
        </p:nvSpPr>
        <p:spPr>
          <a:xfrm>
            <a:off x="10007600" y="2277464"/>
            <a:ext cx="2933701"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think</a:t>
            </a:r>
          </a:p>
        </p:txBody>
      </p:sp>
      <p:sp>
        <p:nvSpPr>
          <p:cNvPr id="976" name="Shape 976"/>
          <p:cNvSpPr/>
          <p:nvPr/>
        </p:nvSpPr>
        <p:spPr>
          <a:xfrm>
            <a:off x="10388600" y="11675464"/>
            <a:ext cx="28448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feel</a:t>
            </a:r>
          </a:p>
        </p:txBody>
      </p:sp>
      <p:sp>
        <p:nvSpPr>
          <p:cNvPr id="5" name="Title 4"/>
          <p:cNvSpPr>
            <a:spLocks noGrp="1"/>
          </p:cNvSpPr>
          <p:nvPr>
            <p:ph type="title"/>
          </p:nvPr>
        </p:nvSpPr>
        <p:spPr/>
        <p:txBody>
          <a:bodyPr/>
          <a:lstStyle/>
          <a:p>
            <a:r>
              <a:rPr lang="en-US" dirty="0"/>
              <a:t>Empathy Map to Help Synthesize</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24</a:t>
            </a:fld>
            <a:endParaRPr lang="en-US" dirty="0"/>
          </a:p>
        </p:txBody>
      </p:sp>
      <p:grpSp>
        <p:nvGrpSpPr>
          <p:cNvPr id="8" name="Group 7"/>
          <p:cNvGrpSpPr/>
          <p:nvPr/>
        </p:nvGrpSpPr>
        <p:grpSpPr>
          <a:xfrm>
            <a:off x="977899" y="3522354"/>
            <a:ext cx="6756400" cy="8078699"/>
            <a:chOff x="977899" y="3522354"/>
            <a:chExt cx="6756400" cy="8078699"/>
          </a:xfrm>
        </p:grpSpPr>
        <p:sp>
          <p:nvSpPr>
            <p:cNvPr id="6" name="Rectangle 5"/>
            <p:cNvSpPr/>
            <p:nvPr/>
          </p:nvSpPr>
          <p:spPr bwMode="auto">
            <a:xfrm>
              <a:off x="977899" y="3522354"/>
              <a:ext cx="6756400" cy="8078699"/>
            </a:xfrm>
            <a:prstGeom prst="rect">
              <a:avLst/>
            </a:prstGeom>
            <a:solidFill>
              <a:srgbClr val="D9D9D9">
                <a:alpha val="8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 name="TextBox 6"/>
            <p:cNvSpPr txBox="1"/>
            <p:nvPr/>
          </p:nvSpPr>
          <p:spPr>
            <a:xfrm>
              <a:off x="2086347" y="6908800"/>
              <a:ext cx="4158511" cy="969496"/>
            </a:xfrm>
            <a:prstGeom prst="rect">
              <a:avLst/>
            </a:prstGeom>
            <a:noFill/>
          </p:spPr>
          <p:txBody>
            <a:bodyPr wrap="none" rtlCol="0">
              <a:spAutoFit/>
            </a:bodyPr>
            <a:lstStyle/>
            <a:p>
              <a:r>
                <a:rPr lang="en-US" dirty="0"/>
                <a:t>Observations</a:t>
              </a:r>
            </a:p>
          </p:txBody>
        </p:sp>
      </p:grpSp>
      <p:grpSp>
        <p:nvGrpSpPr>
          <p:cNvPr id="14" name="Group 13"/>
          <p:cNvGrpSpPr/>
          <p:nvPr/>
        </p:nvGrpSpPr>
        <p:grpSpPr>
          <a:xfrm>
            <a:off x="7734299" y="3522354"/>
            <a:ext cx="6756400" cy="8078699"/>
            <a:chOff x="977899" y="3522354"/>
            <a:chExt cx="6756400" cy="8078699"/>
          </a:xfrm>
          <a:solidFill>
            <a:srgbClr val="D9D9D9">
              <a:alpha val="80000"/>
            </a:srgbClr>
          </a:solidFill>
        </p:grpSpPr>
        <p:sp>
          <p:nvSpPr>
            <p:cNvPr id="15" name="Rectangle 14"/>
            <p:cNvSpPr/>
            <p:nvPr/>
          </p:nvSpPr>
          <p:spPr bwMode="auto">
            <a:xfrm>
              <a:off x="977899" y="3522354"/>
              <a:ext cx="6756400" cy="8078699"/>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6" name="TextBox 15"/>
            <p:cNvSpPr txBox="1"/>
            <p:nvPr/>
          </p:nvSpPr>
          <p:spPr>
            <a:xfrm>
              <a:off x="3112720" y="6908800"/>
              <a:ext cx="3220754" cy="969496"/>
            </a:xfrm>
            <a:prstGeom prst="rect">
              <a:avLst/>
            </a:prstGeom>
            <a:grpFill/>
          </p:spPr>
          <p:txBody>
            <a:bodyPr wrap="none" rtlCol="0">
              <a:spAutoFit/>
            </a:bodyPr>
            <a:lstStyle/>
            <a:p>
              <a:r>
                <a:rPr lang="en-US" dirty="0"/>
                <a:t>Inferences</a:t>
              </a:r>
            </a:p>
          </p:txBody>
        </p:sp>
      </p:grpSp>
    </p:spTree>
    <p:extLst>
      <p:ext uri="{BB962C8B-B14F-4D97-AF65-F5344CB8AC3E}">
        <p14:creationId xmlns:p14="http://schemas.microsoft.com/office/powerpoint/2010/main" val="294961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 name="image14.png"/>
          <p:cNvPicPr/>
          <p:nvPr/>
        </p:nvPicPr>
        <p:blipFill>
          <a:blip r:embed="rId3">
            <a:extLst/>
          </a:blip>
          <a:stretch>
            <a:fillRect/>
          </a:stretch>
        </p:blipFill>
        <p:spPr>
          <a:xfrm>
            <a:off x="977899" y="3469877"/>
            <a:ext cx="13652501" cy="8131176"/>
          </a:xfrm>
          <a:prstGeom prst="rect">
            <a:avLst/>
          </a:prstGeom>
          <a:ln w="12700">
            <a:miter lim="400000"/>
          </a:ln>
        </p:spPr>
      </p:pic>
      <p:sp>
        <p:nvSpPr>
          <p:cNvPr id="972" name="Shape 972"/>
          <p:cNvSpPr/>
          <p:nvPr/>
        </p:nvSpPr>
        <p:spPr>
          <a:xfrm>
            <a:off x="15417805" y="3670287"/>
            <a:ext cx="8676688" cy="143116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3100" dirty="0">
                <a:solidFill>
                  <a:srgbClr val="FFFFFF"/>
                </a:solidFill>
              </a:rPr>
              <a:t>KEEP A LIST OF</a:t>
            </a:r>
          </a:p>
          <a:p>
            <a:pPr lvl="0">
              <a:defRPr sz="1800"/>
            </a:pPr>
            <a:endParaRPr lang="en-US" sz="3100" dirty="0">
              <a:solidFill>
                <a:srgbClr val="FFFFFF"/>
              </a:solidFill>
            </a:endParaRPr>
          </a:p>
          <a:p>
            <a:pPr lvl="0">
              <a:defRPr sz="1800"/>
            </a:pPr>
            <a:r>
              <a:rPr sz="3100" dirty="0">
                <a:solidFill>
                  <a:srgbClr val="FFFFFF"/>
                </a:solidFill>
              </a:rPr>
              <a:t>TENSIONS, CONTRADICTIONS,  SURPRISES</a:t>
            </a:r>
          </a:p>
        </p:txBody>
      </p:sp>
      <p:sp>
        <p:nvSpPr>
          <p:cNvPr id="973" name="Shape 973"/>
          <p:cNvSpPr/>
          <p:nvPr/>
        </p:nvSpPr>
        <p:spPr>
          <a:xfrm>
            <a:off x="3530601" y="2277464"/>
            <a:ext cx="17526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dirty="0">
                <a:solidFill>
                  <a:srgbClr val="FFFFFF"/>
                </a:solidFill>
              </a:rPr>
              <a:t>say</a:t>
            </a:r>
          </a:p>
        </p:txBody>
      </p:sp>
      <p:sp>
        <p:nvSpPr>
          <p:cNvPr id="974" name="Shape 974"/>
          <p:cNvSpPr/>
          <p:nvPr/>
        </p:nvSpPr>
        <p:spPr>
          <a:xfrm>
            <a:off x="3695705" y="11675464"/>
            <a:ext cx="17526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do</a:t>
            </a:r>
          </a:p>
        </p:txBody>
      </p:sp>
      <p:sp>
        <p:nvSpPr>
          <p:cNvPr id="975" name="Shape 975"/>
          <p:cNvSpPr/>
          <p:nvPr/>
        </p:nvSpPr>
        <p:spPr>
          <a:xfrm>
            <a:off x="10007600" y="2277464"/>
            <a:ext cx="2933701"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think</a:t>
            </a:r>
          </a:p>
        </p:txBody>
      </p:sp>
      <p:sp>
        <p:nvSpPr>
          <p:cNvPr id="976" name="Shape 976"/>
          <p:cNvSpPr/>
          <p:nvPr/>
        </p:nvSpPr>
        <p:spPr>
          <a:xfrm>
            <a:off x="10388600" y="11675464"/>
            <a:ext cx="28448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feel</a:t>
            </a:r>
          </a:p>
        </p:txBody>
      </p:sp>
      <p:pic>
        <p:nvPicPr>
          <p:cNvPr id="977" name="image15.png"/>
          <p:cNvPicPr/>
          <p:nvPr/>
        </p:nvPicPr>
        <p:blipFill>
          <a:blip r:embed="rId4">
            <a:extLst/>
          </a:blip>
          <a:stretch>
            <a:fillRect/>
          </a:stretch>
        </p:blipFill>
        <p:spPr>
          <a:xfrm>
            <a:off x="19316705" y="6532168"/>
            <a:ext cx="990600" cy="962026"/>
          </a:xfrm>
          <a:prstGeom prst="rect">
            <a:avLst/>
          </a:prstGeom>
          <a:ln w="12700">
            <a:miter lim="400000"/>
          </a:ln>
        </p:spPr>
      </p:pic>
      <p:pic>
        <p:nvPicPr>
          <p:cNvPr id="978" name="image15.png"/>
          <p:cNvPicPr/>
          <p:nvPr/>
        </p:nvPicPr>
        <p:blipFill>
          <a:blip r:embed="rId4">
            <a:extLst/>
          </a:blip>
          <a:stretch>
            <a:fillRect/>
          </a:stretch>
        </p:blipFill>
        <p:spPr>
          <a:xfrm>
            <a:off x="20650201" y="7573566"/>
            <a:ext cx="990600" cy="962026"/>
          </a:xfrm>
          <a:prstGeom prst="rect">
            <a:avLst/>
          </a:prstGeom>
          <a:ln w="12700">
            <a:miter lim="400000"/>
          </a:ln>
        </p:spPr>
      </p:pic>
      <p:pic>
        <p:nvPicPr>
          <p:cNvPr id="979" name="image15.png"/>
          <p:cNvPicPr/>
          <p:nvPr/>
        </p:nvPicPr>
        <p:blipFill>
          <a:blip r:embed="rId4">
            <a:extLst/>
          </a:blip>
          <a:stretch>
            <a:fillRect/>
          </a:stretch>
        </p:blipFill>
        <p:spPr>
          <a:xfrm>
            <a:off x="15697201" y="6176568"/>
            <a:ext cx="990600" cy="962026"/>
          </a:xfrm>
          <a:prstGeom prst="rect">
            <a:avLst/>
          </a:prstGeom>
          <a:ln w="12700">
            <a:miter lim="400000"/>
          </a:ln>
        </p:spPr>
      </p:pic>
      <p:pic>
        <p:nvPicPr>
          <p:cNvPr id="980" name="image15.png"/>
          <p:cNvPicPr/>
          <p:nvPr/>
        </p:nvPicPr>
        <p:blipFill>
          <a:blip r:embed="rId4">
            <a:extLst/>
          </a:blip>
          <a:stretch>
            <a:fillRect/>
          </a:stretch>
        </p:blipFill>
        <p:spPr>
          <a:xfrm>
            <a:off x="15697201" y="9389668"/>
            <a:ext cx="990600" cy="962026"/>
          </a:xfrm>
          <a:prstGeom prst="rect">
            <a:avLst/>
          </a:prstGeom>
          <a:ln w="12700">
            <a:miter lim="400000"/>
          </a:ln>
        </p:spPr>
      </p:pic>
      <p:pic>
        <p:nvPicPr>
          <p:cNvPr id="981" name="image15.png"/>
          <p:cNvPicPr/>
          <p:nvPr/>
        </p:nvPicPr>
        <p:blipFill>
          <a:blip r:embed="rId4">
            <a:extLst/>
          </a:blip>
          <a:stretch>
            <a:fillRect/>
          </a:stretch>
        </p:blipFill>
        <p:spPr>
          <a:xfrm>
            <a:off x="20002505" y="9021368"/>
            <a:ext cx="990600" cy="962026"/>
          </a:xfrm>
          <a:prstGeom prst="rect">
            <a:avLst/>
          </a:prstGeom>
          <a:ln w="12700">
            <a:miter lim="400000"/>
          </a:ln>
        </p:spPr>
      </p:pic>
      <p:pic>
        <p:nvPicPr>
          <p:cNvPr id="982" name="image15.png"/>
          <p:cNvPicPr/>
          <p:nvPr/>
        </p:nvPicPr>
        <p:blipFill>
          <a:blip r:embed="rId4">
            <a:extLst/>
          </a:blip>
          <a:stretch>
            <a:fillRect/>
          </a:stretch>
        </p:blipFill>
        <p:spPr>
          <a:xfrm>
            <a:off x="17424401" y="7052868"/>
            <a:ext cx="990600" cy="962026"/>
          </a:xfrm>
          <a:prstGeom prst="rect">
            <a:avLst/>
          </a:prstGeom>
          <a:ln w="12700">
            <a:miter lim="400000"/>
          </a:ln>
        </p:spPr>
      </p:pic>
      <p:pic>
        <p:nvPicPr>
          <p:cNvPr id="983" name="image15.png"/>
          <p:cNvPicPr/>
          <p:nvPr/>
        </p:nvPicPr>
        <p:blipFill>
          <a:blip r:embed="rId4">
            <a:extLst/>
          </a:blip>
          <a:stretch>
            <a:fillRect/>
          </a:stretch>
        </p:blipFill>
        <p:spPr>
          <a:xfrm>
            <a:off x="17843505" y="8767368"/>
            <a:ext cx="990600" cy="962026"/>
          </a:xfrm>
          <a:prstGeom prst="rect">
            <a:avLst/>
          </a:prstGeom>
          <a:ln w="12700">
            <a:miter lim="400000"/>
          </a:ln>
        </p:spPr>
      </p:pic>
      <p:sp>
        <p:nvSpPr>
          <p:cNvPr id="5" name="Title 4"/>
          <p:cNvSpPr>
            <a:spLocks noGrp="1"/>
          </p:cNvSpPr>
          <p:nvPr>
            <p:ph type="title"/>
          </p:nvPr>
        </p:nvSpPr>
        <p:spPr/>
        <p:txBody>
          <a:bodyPr/>
          <a:lstStyle/>
          <a:p>
            <a:r>
              <a:rPr lang="en-US" dirty="0"/>
              <a:t>Empathy Map to Help Synthesize</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25</a:t>
            </a:fld>
            <a:endParaRPr lang="en-US" dirty="0"/>
          </a:p>
        </p:txBody>
      </p:sp>
      <p:sp>
        <p:nvSpPr>
          <p:cNvPr id="19" name="Shape 972"/>
          <p:cNvSpPr/>
          <p:nvPr/>
        </p:nvSpPr>
        <p:spPr>
          <a:xfrm>
            <a:off x="15417805" y="10787834"/>
            <a:ext cx="8676688" cy="9541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3100" dirty="0">
                <a:solidFill>
                  <a:srgbClr val="FFFFFF"/>
                </a:solidFill>
              </a:rPr>
              <a:t>USE TO FIND NEEDS &amp; INSIGHTS</a:t>
            </a:r>
          </a:p>
          <a:p>
            <a:pPr lvl="0">
              <a:defRPr sz="1800"/>
            </a:pPr>
            <a:endParaRPr lang="en-US" sz="3100" dirty="0">
              <a:solidFill>
                <a:srgbClr val="FFFFFF"/>
              </a:solidFill>
            </a:endParaRPr>
          </a:p>
        </p:txBody>
      </p:sp>
    </p:spTree>
    <p:extLst>
      <p:ext uri="{BB962C8B-B14F-4D97-AF65-F5344CB8AC3E}">
        <p14:creationId xmlns:p14="http://schemas.microsoft.com/office/powerpoint/2010/main" val="157299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p:nvPr/>
        </p:nvSpPr>
        <p:spPr>
          <a:xfrm>
            <a:off x="10170570" y="2158370"/>
            <a:ext cx="13414175"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6000" dirty="0">
                <a:solidFill>
                  <a:srgbClr val="FFFFFF"/>
                </a:solidFill>
              </a:rPr>
              <a:t>WHAT DOES SHE NEED?</a:t>
            </a:r>
            <a:endParaRPr sz="6000" dirty="0">
              <a:solidFill>
                <a:srgbClr val="FFFFFF"/>
              </a:solidFill>
            </a:endParaRPr>
          </a:p>
        </p:txBody>
      </p:sp>
      <p:sp>
        <p:nvSpPr>
          <p:cNvPr id="5" name="Title 4"/>
          <p:cNvSpPr>
            <a:spLocks noGrp="1"/>
          </p:cNvSpPr>
          <p:nvPr>
            <p:ph type="title"/>
          </p:nvPr>
        </p:nvSpPr>
        <p:spPr/>
        <p:txBody>
          <a:bodyPr/>
          <a:lstStyle/>
          <a:p>
            <a:r>
              <a:rPr lang="en-US" dirty="0"/>
              <a:t>Identifying Needs</a:t>
            </a:r>
          </a:p>
        </p:txBody>
      </p:sp>
      <p:sp>
        <p:nvSpPr>
          <p:cNvPr id="9" name="Content Placeholder 8"/>
          <p:cNvSpPr>
            <a:spLocks noGrp="1"/>
          </p:cNvSpPr>
          <p:nvPr>
            <p:ph sz="half" idx="2"/>
          </p:nvPr>
        </p:nvSpPr>
        <p:spPr>
          <a:xfrm>
            <a:off x="9939867" y="3962400"/>
            <a:ext cx="13766799" cy="9144000"/>
          </a:xfrm>
        </p:spPr>
        <p:txBody>
          <a:bodyPr>
            <a:normAutofit fontScale="77500" lnSpcReduction="20000"/>
          </a:bodyPr>
          <a:lstStyle/>
          <a:p>
            <a:r>
              <a:rPr lang="en-US" dirty="0"/>
              <a:t>A ladder, more books, </a:t>
            </a:r>
            <a:r>
              <a:rPr lang="mr-IN" dirty="0"/>
              <a:t>…</a:t>
            </a:r>
            <a:endParaRPr lang="en-US" dirty="0"/>
          </a:p>
          <a:p>
            <a:pPr lvl="1"/>
            <a:r>
              <a:rPr lang="en-US" dirty="0"/>
              <a:t>NO, these are solutions</a:t>
            </a:r>
          </a:p>
          <a:p>
            <a:pPr lvl="1"/>
            <a:endParaRPr lang="en-US" dirty="0"/>
          </a:p>
          <a:p>
            <a:r>
              <a:rPr lang="en-US" dirty="0"/>
              <a:t>Acknowledgement from her peers that she is a hard worker?</a:t>
            </a:r>
          </a:p>
          <a:p>
            <a:r>
              <a:rPr lang="en-US" dirty="0"/>
              <a:t>A strong voice driven by knowledge &amp; education?</a:t>
            </a:r>
          </a:p>
          <a:p>
            <a:r>
              <a:rPr lang="en-US" dirty="0"/>
              <a:t>More social time with her father through reading together?</a:t>
            </a:r>
          </a:p>
          <a:p>
            <a:endParaRPr lang="en-US" dirty="0"/>
          </a:p>
          <a:p>
            <a:r>
              <a:rPr lang="en-US" dirty="0"/>
              <a:t>These needs are more </a:t>
            </a:r>
            <a:r>
              <a:rPr lang="en-US" b="1" dirty="0"/>
              <a:t>powerful</a:t>
            </a:r>
            <a:r>
              <a:rPr lang="en-US" dirty="0"/>
              <a:t> &amp; </a:t>
            </a:r>
            <a:r>
              <a:rPr lang="en-US" b="1" dirty="0"/>
              <a:t>inspiring</a:t>
            </a:r>
            <a:r>
              <a:rPr lang="en-US" dirty="0"/>
              <a:t> for design</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26</a:t>
            </a:fld>
            <a:endParaRPr lang="en-US" dirty="0"/>
          </a:p>
        </p:txBody>
      </p:sp>
      <p:pic>
        <p:nvPicPr>
          <p:cNvPr id="9218" name="Picture 2" descr="https://joeyaquino.files.wordpress.com/2012/06/elementary_student_reaching_for_book_in_library_42-17318054.jpeg?w=280&amp;h=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2061768"/>
            <a:ext cx="7004686" cy="10807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191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p:nvPr/>
        </p:nvSpPr>
        <p:spPr>
          <a:xfrm>
            <a:off x="-5626095" y="5697993"/>
            <a:ext cx="34759901" cy="1117600"/>
          </a:xfrm>
          <a:prstGeom prst="rect">
            <a:avLst/>
          </a:prstGeom>
          <a:solidFill>
            <a:srgbClr val="CCCCCC"/>
          </a:solidFill>
          <a:ln w="12700">
            <a:miter lim="400000"/>
          </a:ln>
        </p:spPr>
        <p:txBody>
          <a:bodyPr lIns="0" tIns="0" rIns="0" bIns="0"/>
          <a:lstStyle/>
          <a:p>
            <a:pPr lvl="0"/>
            <a:endParaRPr/>
          </a:p>
        </p:txBody>
      </p:sp>
      <p:sp>
        <p:nvSpPr>
          <p:cNvPr id="988" name="Shape 988"/>
          <p:cNvSpPr/>
          <p:nvPr/>
        </p:nvSpPr>
        <p:spPr>
          <a:xfrm>
            <a:off x="1727201" y="1308100"/>
            <a:ext cx="21412200" cy="7067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sz="14300">
                <a:latin typeface="Lucida Grande"/>
                <a:ea typeface="Lucida Grande"/>
                <a:cs typeface="Lucida Grande"/>
                <a:sym typeface="Lucida Grande"/>
              </a:rPr>
              <a:t> </a:t>
            </a:r>
          </a:p>
          <a:p>
            <a:pPr lvl="0" algn="l">
              <a:lnSpc>
                <a:spcPct val="130000"/>
              </a:lnSpc>
              <a:defRPr sz="1800"/>
            </a:pPr>
            <a:r>
              <a:rPr sz="7100">
                <a:latin typeface="Lucida Grande"/>
                <a:ea typeface="Lucida Grande"/>
                <a:cs typeface="Lucida Grande"/>
                <a:sym typeface="Lucida Grande"/>
              </a:rPr>
              <a:t>UNPACK</a:t>
            </a:r>
          </a:p>
          <a:p>
            <a:pPr lvl="0" algn="l">
              <a:lnSpc>
                <a:spcPct val="130000"/>
              </a:lnSpc>
              <a:defRPr sz="1800"/>
            </a:pPr>
            <a:r>
              <a:rPr sz="7100">
                <a:latin typeface="Lucida Grande"/>
                <a:ea typeface="Lucida Grande"/>
                <a:cs typeface="Lucida Grande"/>
                <a:sym typeface="Lucida Grande"/>
              </a:rPr>
              <a:t>INSIGHTS</a:t>
            </a:r>
          </a:p>
          <a:p>
            <a:pPr lvl="0" algn="l">
              <a:lnSpc>
                <a:spcPct val="130000"/>
              </a:lnSpc>
              <a:defRPr sz="1800"/>
            </a:pPr>
            <a:r>
              <a:rPr sz="710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27</a:t>
            </a:fld>
            <a:endParaRPr lang="en-US" dirty="0"/>
          </a:p>
        </p:txBody>
      </p:sp>
    </p:spTree>
    <p:extLst>
      <p:ext uri="{BB962C8B-B14F-4D97-AF65-F5344CB8AC3E}">
        <p14:creationId xmlns:p14="http://schemas.microsoft.com/office/powerpoint/2010/main" val="204441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p:nvPr/>
        </p:nvSpPr>
        <p:spPr>
          <a:xfrm>
            <a:off x="-4991095" y="0"/>
            <a:ext cx="34759901" cy="14846300"/>
          </a:xfrm>
          <a:prstGeom prst="rect">
            <a:avLst/>
          </a:prstGeom>
          <a:solidFill>
            <a:srgbClr val="0080FF"/>
          </a:solidFill>
          <a:ln w="12700">
            <a:miter lim="400000"/>
          </a:ln>
        </p:spPr>
        <p:txBody>
          <a:bodyPr lIns="0" tIns="0" rIns="0" bIns="0"/>
          <a:lstStyle/>
          <a:p>
            <a:pPr lvl="0"/>
            <a:endParaRPr/>
          </a:p>
        </p:txBody>
      </p:sp>
      <p:sp>
        <p:nvSpPr>
          <p:cNvPr id="991" name="Shape 991"/>
          <p:cNvSpPr/>
          <p:nvPr/>
        </p:nvSpPr>
        <p:spPr>
          <a:xfrm>
            <a:off x="14058906" y="6731000"/>
            <a:ext cx="15405101" cy="7721600"/>
          </a:xfrm>
          <a:prstGeom prst="rect">
            <a:avLst/>
          </a:prstGeom>
          <a:solidFill>
            <a:srgbClr val="FFFFFF"/>
          </a:solidFill>
          <a:ln w="12700">
            <a:miter lim="400000"/>
          </a:ln>
        </p:spPr>
        <p:txBody>
          <a:bodyPr lIns="0" tIns="0" rIns="0" bIns="0"/>
          <a:lstStyle/>
          <a:p>
            <a:pPr lvl="0"/>
            <a:endParaRPr/>
          </a:p>
        </p:txBody>
      </p:sp>
      <p:sp>
        <p:nvSpPr>
          <p:cNvPr id="992" name="Shape 992"/>
          <p:cNvSpPr/>
          <p:nvPr/>
        </p:nvSpPr>
        <p:spPr>
          <a:xfrm>
            <a:off x="-6502400" y="6731000"/>
            <a:ext cx="17868901" cy="7721600"/>
          </a:xfrm>
          <a:prstGeom prst="rect">
            <a:avLst/>
          </a:prstGeom>
          <a:solidFill>
            <a:srgbClr val="FFFFFF"/>
          </a:solidFill>
          <a:ln w="12700">
            <a:miter lim="400000"/>
          </a:ln>
        </p:spPr>
        <p:txBody>
          <a:bodyPr lIns="0" tIns="0" rIns="0" bIns="0"/>
          <a:lstStyle/>
          <a:p>
            <a:pPr lvl="0"/>
            <a:endParaRPr/>
          </a:p>
        </p:txBody>
      </p:sp>
      <p:pic>
        <p:nvPicPr>
          <p:cNvPr id="993" name="image14.png"/>
          <p:cNvPicPr/>
          <p:nvPr/>
        </p:nvPicPr>
        <p:blipFill>
          <a:blip r:embed="rId3">
            <a:extLst/>
          </a:blip>
          <a:stretch>
            <a:fillRect/>
          </a:stretch>
        </p:blipFill>
        <p:spPr>
          <a:xfrm>
            <a:off x="-4724399" y="7332664"/>
            <a:ext cx="9201149" cy="5480052"/>
          </a:xfrm>
          <a:prstGeom prst="rect">
            <a:avLst/>
          </a:prstGeom>
          <a:ln w="12700">
            <a:miter lim="400000"/>
          </a:ln>
        </p:spPr>
      </p:pic>
      <p:sp>
        <p:nvSpPr>
          <p:cNvPr id="994" name="Shape 994"/>
          <p:cNvSpPr/>
          <p:nvPr/>
        </p:nvSpPr>
        <p:spPr>
          <a:xfrm>
            <a:off x="16357601" y="7245149"/>
            <a:ext cx="51562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t>INSIGHTS</a:t>
            </a:r>
          </a:p>
        </p:txBody>
      </p:sp>
      <p:pic>
        <p:nvPicPr>
          <p:cNvPr id="995" name="image15.png"/>
          <p:cNvPicPr/>
          <p:nvPr/>
        </p:nvPicPr>
        <p:blipFill>
          <a:blip r:embed="rId4">
            <a:extLst/>
          </a:blip>
          <a:stretch>
            <a:fillRect/>
          </a:stretch>
        </p:blipFill>
        <p:spPr>
          <a:xfrm>
            <a:off x="15697201" y="8874131"/>
            <a:ext cx="801688" cy="781050"/>
          </a:xfrm>
          <a:prstGeom prst="rect">
            <a:avLst/>
          </a:prstGeom>
          <a:ln w="12700">
            <a:miter lim="400000"/>
          </a:ln>
        </p:spPr>
      </p:pic>
      <p:pic>
        <p:nvPicPr>
          <p:cNvPr id="996" name="image15.png"/>
          <p:cNvPicPr/>
          <p:nvPr/>
        </p:nvPicPr>
        <p:blipFill>
          <a:blip r:embed="rId4">
            <a:extLst/>
          </a:blip>
          <a:stretch>
            <a:fillRect/>
          </a:stretch>
        </p:blipFill>
        <p:spPr>
          <a:xfrm>
            <a:off x="18964281" y="8874131"/>
            <a:ext cx="801688" cy="781050"/>
          </a:xfrm>
          <a:prstGeom prst="rect">
            <a:avLst/>
          </a:prstGeom>
          <a:ln w="12700">
            <a:miter lim="400000"/>
          </a:ln>
        </p:spPr>
      </p:pic>
      <p:pic>
        <p:nvPicPr>
          <p:cNvPr id="997" name="image15.png"/>
          <p:cNvPicPr/>
          <p:nvPr/>
        </p:nvPicPr>
        <p:blipFill>
          <a:blip r:embed="rId4">
            <a:extLst/>
          </a:blip>
          <a:stretch>
            <a:fillRect/>
          </a:stretch>
        </p:blipFill>
        <p:spPr>
          <a:xfrm>
            <a:off x="17678401" y="10113964"/>
            <a:ext cx="801688" cy="779464"/>
          </a:xfrm>
          <a:prstGeom prst="rect">
            <a:avLst/>
          </a:prstGeom>
          <a:ln w="12700">
            <a:miter lim="400000"/>
          </a:ln>
        </p:spPr>
      </p:pic>
      <p:pic>
        <p:nvPicPr>
          <p:cNvPr id="998" name="image16.png"/>
          <p:cNvPicPr/>
          <p:nvPr/>
        </p:nvPicPr>
        <p:blipFill>
          <a:blip r:embed="rId5">
            <a:extLst/>
          </a:blip>
          <a:srcRect l="35031" t="11044" r="43857" b="68951"/>
          <a:stretch>
            <a:fillRect/>
          </a:stretch>
        </p:blipFill>
        <p:spPr>
          <a:xfrm rot="1858000">
            <a:off x="10517189" y="4703767"/>
            <a:ext cx="4978400" cy="3629026"/>
          </a:xfrm>
          <a:prstGeom prst="rect">
            <a:avLst/>
          </a:prstGeom>
          <a:ln w="12700">
            <a:miter lim="400000"/>
          </a:ln>
        </p:spPr>
      </p:pic>
      <p:pic>
        <p:nvPicPr>
          <p:cNvPr id="999" name="image15.png"/>
          <p:cNvPicPr/>
          <p:nvPr/>
        </p:nvPicPr>
        <p:blipFill>
          <a:blip r:embed="rId4">
            <a:extLst/>
          </a:blip>
          <a:stretch>
            <a:fillRect/>
          </a:stretch>
        </p:blipFill>
        <p:spPr>
          <a:xfrm>
            <a:off x="8712200" y="9732964"/>
            <a:ext cx="763589" cy="742952"/>
          </a:xfrm>
          <a:prstGeom prst="rect">
            <a:avLst/>
          </a:prstGeom>
          <a:ln w="12700">
            <a:miter lim="400000"/>
          </a:ln>
        </p:spPr>
      </p:pic>
      <p:pic>
        <p:nvPicPr>
          <p:cNvPr id="1000" name="image15.png"/>
          <p:cNvPicPr/>
          <p:nvPr/>
        </p:nvPicPr>
        <p:blipFill>
          <a:blip r:embed="rId4">
            <a:extLst/>
          </a:blip>
          <a:stretch>
            <a:fillRect/>
          </a:stretch>
        </p:blipFill>
        <p:spPr>
          <a:xfrm>
            <a:off x="6442075" y="9629781"/>
            <a:ext cx="763589" cy="742950"/>
          </a:xfrm>
          <a:prstGeom prst="rect">
            <a:avLst/>
          </a:prstGeom>
          <a:ln w="12700">
            <a:miter lim="400000"/>
          </a:ln>
        </p:spPr>
      </p:pic>
      <p:pic>
        <p:nvPicPr>
          <p:cNvPr id="1001" name="image15.png"/>
          <p:cNvPicPr/>
          <p:nvPr/>
        </p:nvPicPr>
        <p:blipFill>
          <a:blip r:embed="rId4">
            <a:extLst/>
          </a:blip>
          <a:stretch>
            <a:fillRect/>
          </a:stretch>
        </p:blipFill>
        <p:spPr>
          <a:xfrm>
            <a:off x="5441950" y="10787064"/>
            <a:ext cx="763589" cy="742952"/>
          </a:xfrm>
          <a:prstGeom prst="rect">
            <a:avLst/>
          </a:prstGeom>
          <a:ln w="12700">
            <a:miter lim="400000"/>
          </a:ln>
        </p:spPr>
      </p:pic>
      <p:pic>
        <p:nvPicPr>
          <p:cNvPr id="1002" name="image15.png"/>
          <p:cNvPicPr/>
          <p:nvPr/>
        </p:nvPicPr>
        <p:blipFill>
          <a:blip r:embed="rId4">
            <a:extLst/>
          </a:blip>
          <a:stretch>
            <a:fillRect/>
          </a:stretch>
        </p:blipFill>
        <p:spPr>
          <a:xfrm>
            <a:off x="9774238" y="11296655"/>
            <a:ext cx="763589" cy="742950"/>
          </a:xfrm>
          <a:prstGeom prst="rect">
            <a:avLst/>
          </a:prstGeom>
          <a:ln w="12700">
            <a:miter lim="400000"/>
          </a:ln>
        </p:spPr>
      </p:pic>
      <p:pic>
        <p:nvPicPr>
          <p:cNvPr id="1003" name="image15.png"/>
          <p:cNvPicPr/>
          <p:nvPr/>
        </p:nvPicPr>
        <p:blipFill>
          <a:blip r:embed="rId4">
            <a:extLst/>
          </a:blip>
          <a:stretch>
            <a:fillRect/>
          </a:stretch>
        </p:blipFill>
        <p:spPr>
          <a:xfrm>
            <a:off x="8709025" y="14392279"/>
            <a:ext cx="765176" cy="742950"/>
          </a:xfrm>
          <a:prstGeom prst="rect">
            <a:avLst/>
          </a:prstGeom>
          <a:ln w="12700">
            <a:miter lim="400000"/>
          </a:ln>
        </p:spPr>
      </p:pic>
      <p:pic>
        <p:nvPicPr>
          <p:cNvPr id="1004" name="image15.png"/>
          <p:cNvPicPr/>
          <p:nvPr/>
        </p:nvPicPr>
        <p:blipFill>
          <a:blip r:embed="rId4">
            <a:extLst/>
          </a:blip>
          <a:stretch>
            <a:fillRect/>
          </a:stretch>
        </p:blipFill>
        <p:spPr>
          <a:xfrm>
            <a:off x="7997825" y="10885488"/>
            <a:ext cx="765176" cy="742952"/>
          </a:xfrm>
          <a:prstGeom prst="rect">
            <a:avLst/>
          </a:prstGeom>
          <a:ln w="12700">
            <a:miter lim="400000"/>
          </a:ln>
        </p:spPr>
      </p:pic>
      <p:pic>
        <p:nvPicPr>
          <p:cNvPr id="1005" name="image15.png"/>
          <p:cNvPicPr/>
          <p:nvPr/>
        </p:nvPicPr>
        <p:blipFill>
          <a:blip r:embed="rId4">
            <a:extLst/>
          </a:blip>
          <a:stretch>
            <a:fillRect/>
          </a:stretch>
        </p:blipFill>
        <p:spPr>
          <a:xfrm>
            <a:off x="6746881" y="12042781"/>
            <a:ext cx="765176" cy="742950"/>
          </a:xfrm>
          <a:prstGeom prst="rect">
            <a:avLst/>
          </a:prstGeom>
          <a:ln w="12700">
            <a:miter lim="400000"/>
          </a:ln>
        </p:spPr>
      </p:pic>
      <p:pic>
        <p:nvPicPr>
          <p:cNvPr id="1006" name="image15.png"/>
          <p:cNvPicPr/>
          <p:nvPr/>
        </p:nvPicPr>
        <p:blipFill>
          <a:blip r:embed="rId4">
            <a:extLst/>
          </a:blip>
          <a:stretch>
            <a:fillRect/>
          </a:stretch>
        </p:blipFill>
        <p:spPr>
          <a:xfrm>
            <a:off x="20726401" y="9613900"/>
            <a:ext cx="801688" cy="779464"/>
          </a:xfrm>
          <a:prstGeom prst="rect">
            <a:avLst/>
          </a:prstGeom>
          <a:ln w="12700">
            <a:miter lim="400000"/>
          </a:ln>
        </p:spPr>
      </p:pic>
      <p:pic>
        <p:nvPicPr>
          <p:cNvPr id="1007" name="image8.png"/>
          <p:cNvPicPr/>
          <p:nvPr/>
        </p:nvPicPr>
        <p:blipFill>
          <a:blip r:embed="rId6">
            <a:extLst/>
          </a:blip>
          <a:srcRect t="20288" b="46243"/>
          <a:stretch>
            <a:fillRect/>
          </a:stretch>
        </p:blipFill>
        <p:spPr>
          <a:xfrm>
            <a:off x="-1583" y="-279400"/>
            <a:ext cx="25296813" cy="6096000"/>
          </a:xfrm>
          <a:prstGeom prst="rect">
            <a:avLst/>
          </a:prstGeom>
          <a:ln w="12700">
            <a:miter lim="400000"/>
          </a:ln>
        </p:spPr>
      </p:pic>
      <p:sp>
        <p:nvSpPr>
          <p:cNvPr id="1008" name="Shape 1008"/>
          <p:cNvSpPr/>
          <p:nvPr/>
        </p:nvSpPr>
        <p:spPr>
          <a:xfrm>
            <a:off x="3873505" y="2765175"/>
            <a:ext cx="18211800" cy="136575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nSpc>
                <a:spcPct val="130000"/>
              </a:lnSpc>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100"/>
              <a:t>I wonder if this means . . .</a:t>
            </a:r>
          </a:p>
        </p:txBody>
      </p:sp>
      <p:sp>
        <p:nvSpPr>
          <p:cNvPr id="1009" name="Shape 1009"/>
          <p:cNvSpPr/>
          <p:nvPr/>
        </p:nvSpPr>
        <p:spPr>
          <a:xfrm>
            <a:off x="1828800" y="7532304"/>
            <a:ext cx="29337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t>think</a:t>
            </a:r>
          </a:p>
        </p:txBody>
      </p:sp>
      <p:sp>
        <p:nvSpPr>
          <p:cNvPr id="1010" name="Shape 1010"/>
          <p:cNvSpPr/>
          <p:nvPr/>
        </p:nvSpPr>
        <p:spPr>
          <a:xfrm>
            <a:off x="1917699" y="12390054"/>
            <a:ext cx="29337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t>feel</a:t>
            </a:r>
          </a:p>
        </p:txBody>
      </p:sp>
      <p:sp>
        <p:nvSpPr>
          <p:cNvPr id="1011" name="Shape 1011"/>
          <p:cNvSpPr/>
          <p:nvPr/>
        </p:nvSpPr>
        <p:spPr>
          <a:xfrm>
            <a:off x="5054607" y="6918405"/>
            <a:ext cx="8191501" cy="22159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4800" dirty="0">
                <a:latin typeface="Lucida Grande"/>
                <a:ea typeface="Lucida Grande"/>
                <a:cs typeface="Lucida Grande"/>
                <a:sym typeface="Lucida Grande"/>
              </a:rPr>
              <a:t>TENSIONS, </a:t>
            </a:r>
          </a:p>
          <a:p>
            <a:pPr lvl="0" algn="l">
              <a:defRPr sz="1800"/>
            </a:pPr>
            <a:r>
              <a:rPr sz="4800" dirty="0">
                <a:latin typeface="Lucida Grande"/>
                <a:ea typeface="Lucida Grande"/>
                <a:cs typeface="Lucida Grande"/>
                <a:sym typeface="Lucida Grande"/>
              </a:rPr>
              <a:t>CONTRADICTIONS, </a:t>
            </a:r>
          </a:p>
          <a:p>
            <a:pPr lvl="0" algn="l">
              <a:defRPr sz="1800"/>
            </a:pPr>
            <a:r>
              <a:rPr sz="4800" dirty="0">
                <a:latin typeface="Lucida Grande"/>
                <a:ea typeface="Lucida Grande"/>
                <a:cs typeface="Lucida Grande"/>
                <a:sym typeface="Lucida Grande"/>
              </a:rPr>
              <a:t>SURPRISES</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28</a:t>
            </a:fld>
            <a:endParaRPr lang="en-US" dirty="0"/>
          </a:p>
        </p:txBody>
      </p:sp>
    </p:spTree>
    <p:extLst>
      <p:ext uri="{BB962C8B-B14F-4D97-AF65-F5344CB8AC3E}">
        <p14:creationId xmlns:p14="http://schemas.microsoft.com/office/powerpoint/2010/main" val="122201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5"/>
          <p:cNvSpPr>
            <a:spLocks/>
          </p:cNvSpPr>
          <p:nvPr/>
        </p:nvSpPr>
        <p:spPr bwMode="auto">
          <a:xfrm>
            <a:off x="5703959" y="1864592"/>
            <a:ext cx="12211676" cy="100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identify user, needs, and insights</a:t>
            </a:r>
            <a:endParaRPr lang="en-US" altLang="en-US" sz="6546" dirty="0">
              <a:solidFill>
                <a:srgbClr val="499F3B"/>
              </a:solidFill>
              <a:latin typeface="Helvetica Light"/>
              <a:sym typeface="Neutra Text TF-Bold" charset="0"/>
            </a:endParaRPr>
          </a:p>
        </p:txBody>
      </p:sp>
      <p:sp>
        <p:nvSpPr>
          <p:cNvPr id="175106" name="Rectangle 33"/>
          <p:cNvSpPr>
            <a:spLocks/>
          </p:cNvSpPr>
          <p:nvPr/>
        </p:nvSpPr>
        <p:spPr bwMode="auto">
          <a:xfrm>
            <a:off x="6941705" y="4753842"/>
            <a:ext cx="1090042"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75107" name="Rectangle 34"/>
          <p:cNvSpPr>
            <a:spLocks/>
          </p:cNvSpPr>
          <p:nvPr/>
        </p:nvSpPr>
        <p:spPr bwMode="auto">
          <a:xfrm>
            <a:off x="11083637" y="4779818"/>
            <a:ext cx="1452321"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75108" name="Rectangle 35"/>
          <p:cNvSpPr>
            <a:spLocks/>
          </p:cNvSpPr>
          <p:nvPr/>
        </p:nvSpPr>
        <p:spPr bwMode="auto">
          <a:xfrm>
            <a:off x="15173615" y="4779818"/>
            <a:ext cx="1691169"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75109" name="Group 6"/>
          <p:cNvGrpSpPr>
            <a:grpSpLocks/>
          </p:cNvGrpSpPr>
          <p:nvPr/>
        </p:nvGrpSpPr>
        <p:grpSpPr bwMode="auto">
          <a:xfrm>
            <a:off x="6100753" y="6058479"/>
            <a:ext cx="640773" cy="617682"/>
            <a:chOff x="0" y="0"/>
            <a:chExt cx="224" cy="216"/>
          </a:xfrm>
        </p:grpSpPr>
        <p:sp>
          <p:nvSpPr>
            <p:cNvPr id="88"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62"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0" name="Group 9"/>
          <p:cNvGrpSpPr>
            <a:grpSpLocks/>
          </p:cNvGrpSpPr>
          <p:nvPr/>
        </p:nvGrpSpPr>
        <p:grpSpPr bwMode="auto">
          <a:xfrm>
            <a:off x="6992640" y="6058479"/>
            <a:ext cx="640773" cy="617682"/>
            <a:chOff x="0" y="0"/>
            <a:chExt cx="224" cy="216"/>
          </a:xfrm>
        </p:grpSpPr>
        <p:sp>
          <p:nvSpPr>
            <p:cNvPr id="91"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60"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1" name="Group 12"/>
          <p:cNvGrpSpPr>
            <a:grpSpLocks/>
          </p:cNvGrpSpPr>
          <p:nvPr/>
        </p:nvGrpSpPr>
        <p:grpSpPr bwMode="auto">
          <a:xfrm>
            <a:off x="7884525" y="6058479"/>
            <a:ext cx="640773" cy="617682"/>
            <a:chOff x="0" y="0"/>
            <a:chExt cx="224" cy="216"/>
          </a:xfrm>
        </p:grpSpPr>
        <p:sp>
          <p:nvSpPr>
            <p:cNvPr id="94"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8"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2" name="Group 15"/>
          <p:cNvGrpSpPr>
            <a:grpSpLocks/>
          </p:cNvGrpSpPr>
          <p:nvPr/>
        </p:nvGrpSpPr>
        <p:grpSpPr bwMode="auto">
          <a:xfrm>
            <a:off x="7038822" y="6904183"/>
            <a:ext cx="640773" cy="617682"/>
            <a:chOff x="0" y="0"/>
            <a:chExt cx="224" cy="216"/>
          </a:xfrm>
        </p:grpSpPr>
        <p:sp>
          <p:nvSpPr>
            <p:cNvPr id="97"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6"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3" name="Group 18"/>
          <p:cNvGrpSpPr>
            <a:grpSpLocks/>
          </p:cNvGrpSpPr>
          <p:nvPr/>
        </p:nvGrpSpPr>
        <p:grpSpPr bwMode="auto">
          <a:xfrm>
            <a:off x="6100753" y="7749888"/>
            <a:ext cx="640773" cy="617682"/>
            <a:chOff x="0" y="0"/>
            <a:chExt cx="224" cy="216"/>
          </a:xfrm>
        </p:grpSpPr>
        <p:sp>
          <p:nvSpPr>
            <p:cNvPr id="100"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4"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4" name="Group 21"/>
          <p:cNvGrpSpPr>
            <a:grpSpLocks/>
          </p:cNvGrpSpPr>
          <p:nvPr/>
        </p:nvGrpSpPr>
        <p:grpSpPr bwMode="auto">
          <a:xfrm>
            <a:off x="11838844" y="6904183"/>
            <a:ext cx="640773" cy="617682"/>
            <a:chOff x="0" y="0"/>
            <a:chExt cx="224" cy="216"/>
          </a:xfrm>
        </p:grpSpPr>
        <p:sp>
          <p:nvSpPr>
            <p:cNvPr id="103"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2"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5" name="Group 24"/>
          <p:cNvGrpSpPr>
            <a:grpSpLocks/>
          </p:cNvGrpSpPr>
          <p:nvPr/>
        </p:nvGrpSpPr>
        <p:grpSpPr bwMode="auto">
          <a:xfrm>
            <a:off x="10946958" y="6058479"/>
            <a:ext cx="640773" cy="617682"/>
            <a:chOff x="0" y="0"/>
            <a:chExt cx="224" cy="216"/>
          </a:xfrm>
        </p:grpSpPr>
        <p:sp>
          <p:nvSpPr>
            <p:cNvPr id="106"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0"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6" name="Group 27"/>
          <p:cNvGrpSpPr>
            <a:grpSpLocks/>
          </p:cNvGrpSpPr>
          <p:nvPr/>
        </p:nvGrpSpPr>
        <p:grpSpPr bwMode="auto">
          <a:xfrm>
            <a:off x="11838844" y="6058479"/>
            <a:ext cx="640773" cy="617682"/>
            <a:chOff x="0" y="0"/>
            <a:chExt cx="224" cy="216"/>
          </a:xfrm>
        </p:grpSpPr>
        <p:sp>
          <p:nvSpPr>
            <p:cNvPr id="109"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8"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7" name="Group 30"/>
          <p:cNvGrpSpPr>
            <a:grpSpLocks/>
          </p:cNvGrpSpPr>
          <p:nvPr/>
        </p:nvGrpSpPr>
        <p:grpSpPr bwMode="auto">
          <a:xfrm>
            <a:off x="10993140" y="6904183"/>
            <a:ext cx="640773" cy="617682"/>
            <a:chOff x="0" y="0"/>
            <a:chExt cx="224" cy="216"/>
          </a:xfrm>
        </p:grpSpPr>
        <p:sp>
          <p:nvSpPr>
            <p:cNvPr id="112"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6"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8" name="Group 33"/>
          <p:cNvGrpSpPr>
            <a:grpSpLocks/>
          </p:cNvGrpSpPr>
          <p:nvPr/>
        </p:nvGrpSpPr>
        <p:grpSpPr bwMode="auto">
          <a:xfrm>
            <a:off x="11016231" y="7749888"/>
            <a:ext cx="640773" cy="617682"/>
            <a:chOff x="0" y="0"/>
            <a:chExt cx="224" cy="216"/>
          </a:xfrm>
        </p:grpSpPr>
        <p:sp>
          <p:nvSpPr>
            <p:cNvPr id="115"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4"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9" name="Group 36"/>
          <p:cNvGrpSpPr>
            <a:grpSpLocks/>
          </p:cNvGrpSpPr>
          <p:nvPr/>
        </p:nvGrpSpPr>
        <p:grpSpPr bwMode="auto">
          <a:xfrm>
            <a:off x="15495867" y="6904183"/>
            <a:ext cx="640773" cy="617682"/>
            <a:chOff x="0" y="0"/>
            <a:chExt cx="224" cy="216"/>
          </a:xfrm>
        </p:grpSpPr>
        <p:sp>
          <p:nvSpPr>
            <p:cNvPr id="118"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2"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0" name="Group 39"/>
          <p:cNvGrpSpPr>
            <a:grpSpLocks/>
          </p:cNvGrpSpPr>
          <p:nvPr/>
        </p:nvGrpSpPr>
        <p:grpSpPr bwMode="auto">
          <a:xfrm>
            <a:off x="14606868" y="6058479"/>
            <a:ext cx="637885" cy="617682"/>
            <a:chOff x="0" y="0"/>
            <a:chExt cx="224" cy="216"/>
          </a:xfrm>
        </p:grpSpPr>
        <p:sp>
          <p:nvSpPr>
            <p:cNvPr id="121"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0"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1" name="Group 42"/>
          <p:cNvGrpSpPr>
            <a:grpSpLocks/>
          </p:cNvGrpSpPr>
          <p:nvPr/>
        </p:nvGrpSpPr>
        <p:grpSpPr bwMode="auto">
          <a:xfrm>
            <a:off x="16298277" y="6058479"/>
            <a:ext cx="637885" cy="617682"/>
            <a:chOff x="0" y="0"/>
            <a:chExt cx="224" cy="216"/>
          </a:xfrm>
        </p:grpSpPr>
        <p:sp>
          <p:nvSpPr>
            <p:cNvPr id="124"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8"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2" name="Group 45"/>
          <p:cNvGrpSpPr>
            <a:grpSpLocks/>
          </p:cNvGrpSpPr>
          <p:nvPr/>
        </p:nvGrpSpPr>
        <p:grpSpPr bwMode="auto">
          <a:xfrm>
            <a:off x="14650162" y="6904183"/>
            <a:ext cx="640773" cy="617682"/>
            <a:chOff x="0" y="0"/>
            <a:chExt cx="224" cy="216"/>
          </a:xfrm>
        </p:grpSpPr>
        <p:sp>
          <p:nvSpPr>
            <p:cNvPr id="127"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6"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3" name="Group 48"/>
          <p:cNvGrpSpPr>
            <a:grpSpLocks/>
          </p:cNvGrpSpPr>
          <p:nvPr/>
        </p:nvGrpSpPr>
        <p:grpSpPr bwMode="auto">
          <a:xfrm>
            <a:off x="16298277" y="7749888"/>
            <a:ext cx="637885" cy="617682"/>
            <a:chOff x="0" y="0"/>
            <a:chExt cx="224" cy="216"/>
          </a:xfrm>
        </p:grpSpPr>
        <p:sp>
          <p:nvSpPr>
            <p:cNvPr id="130"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4"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4" name="Group 54"/>
          <p:cNvGrpSpPr>
            <a:grpSpLocks/>
          </p:cNvGrpSpPr>
          <p:nvPr/>
        </p:nvGrpSpPr>
        <p:grpSpPr bwMode="auto">
          <a:xfrm>
            <a:off x="7038822" y="8687955"/>
            <a:ext cx="640773" cy="614796"/>
            <a:chOff x="0" y="0"/>
            <a:chExt cx="224" cy="216"/>
          </a:xfrm>
        </p:grpSpPr>
        <p:sp>
          <p:nvSpPr>
            <p:cNvPr id="133"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2"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5" name="Group 57"/>
          <p:cNvGrpSpPr>
            <a:grpSpLocks/>
          </p:cNvGrpSpPr>
          <p:nvPr/>
        </p:nvGrpSpPr>
        <p:grpSpPr bwMode="auto">
          <a:xfrm>
            <a:off x="11016231" y="8687955"/>
            <a:ext cx="640773" cy="614796"/>
            <a:chOff x="0" y="0"/>
            <a:chExt cx="224" cy="216"/>
          </a:xfrm>
        </p:grpSpPr>
        <p:sp>
          <p:nvSpPr>
            <p:cNvPr id="136"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0"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6" name="Group 60"/>
          <p:cNvGrpSpPr>
            <a:grpSpLocks/>
          </p:cNvGrpSpPr>
          <p:nvPr/>
        </p:nvGrpSpPr>
        <p:grpSpPr bwMode="auto">
          <a:xfrm>
            <a:off x="16298277" y="8687955"/>
            <a:ext cx="637885" cy="614796"/>
            <a:chOff x="0" y="0"/>
            <a:chExt cx="224" cy="216"/>
          </a:xfrm>
        </p:grpSpPr>
        <p:sp>
          <p:nvSpPr>
            <p:cNvPr id="139"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28"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29</a:t>
            </a:fld>
            <a:endParaRPr lang="en-US"/>
          </a:p>
        </p:txBody>
      </p:sp>
    </p:spTree>
    <p:extLst>
      <p:ext uri="{BB962C8B-B14F-4D97-AF65-F5344CB8AC3E}">
        <p14:creationId xmlns:p14="http://schemas.microsoft.com/office/powerpoint/2010/main" val="3486262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00276" y="1851268"/>
                <a:ext cx="1762309"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5"/>
          <p:cNvSpPr>
            <a:spLocks/>
          </p:cNvSpPr>
          <p:nvPr/>
        </p:nvSpPr>
        <p:spPr bwMode="auto">
          <a:xfrm>
            <a:off x="5682551" y="1864592"/>
            <a:ext cx="11557651" cy="100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combine to create point of view</a:t>
            </a:r>
            <a:endParaRPr lang="en-US" altLang="en-US" sz="6546" dirty="0">
              <a:solidFill>
                <a:srgbClr val="499F3B"/>
              </a:solidFill>
              <a:latin typeface="Helvetica Light"/>
              <a:sym typeface="Neutra Text TF-Bold" charset="0"/>
            </a:endParaRPr>
          </a:p>
        </p:txBody>
      </p:sp>
      <p:sp>
        <p:nvSpPr>
          <p:cNvPr id="179202" name="Rectangle 33"/>
          <p:cNvSpPr>
            <a:spLocks/>
          </p:cNvSpPr>
          <p:nvPr/>
        </p:nvSpPr>
        <p:spPr bwMode="auto">
          <a:xfrm>
            <a:off x="6941705" y="4753842"/>
            <a:ext cx="1090042"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79203" name="Rectangle 34"/>
          <p:cNvSpPr>
            <a:spLocks/>
          </p:cNvSpPr>
          <p:nvPr/>
        </p:nvSpPr>
        <p:spPr bwMode="auto">
          <a:xfrm>
            <a:off x="11083637" y="4779818"/>
            <a:ext cx="1452321"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79204" name="Rectangle 35"/>
          <p:cNvSpPr>
            <a:spLocks/>
          </p:cNvSpPr>
          <p:nvPr/>
        </p:nvSpPr>
        <p:spPr bwMode="auto">
          <a:xfrm>
            <a:off x="15173615" y="4779818"/>
            <a:ext cx="1691169"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79205" name="Group 6"/>
          <p:cNvGrpSpPr>
            <a:grpSpLocks/>
          </p:cNvGrpSpPr>
          <p:nvPr/>
        </p:nvGrpSpPr>
        <p:grpSpPr bwMode="auto">
          <a:xfrm>
            <a:off x="6093115" y="6058479"/>
            <a:ext cx="640773" cy="617682"/>
            <a:chOff x="0" y="0"/>
            <a:chExt cx="224" cy="216"/>
          </a:xfrm>
        </p:grpSpPr>
        <p:sp>
          <p:nvSpPr>
            <p:cNvPr id="61"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73"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6" name="Group 9"/>
          <p:cNvGrpSpPr>
            <a:grpSpLocks/>
          </p:cNvGrpSpPr>
          <p:nvPr/>
        </p:nvGrpSpPr>
        <p:grpSpPr bwMode="auto">
          <a:xfrm>
            <a:off x="6985001" y="6058479"/>
            <a:ext cx="640773" cy="617682"/>
            <a:chOff x="0" y="0"/>
            <a:chExt cx="224" cy="216"/>
          </a:xfrm>
        </p:grpSpPr>
        <p:sp>
          <p:nvSpPr>
            <p:cNvPr id="64"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71"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7" name="Group 12"/>
          <p:cNvGrpSpPr>
            <a:grpSpLocks/>
          </p:cNvGrpSpPr>
          <p:nvPr/>
        </p:nvGrpSpPr>
        <p:grpSpPr bwMode="auto">
          <a:xfrm>
            <a:off x="7876888" y="6058479"/>
            <a:ext cx="640773" cy="617682"/>
            <a:chOff x="0" y="0"/>
            <a:chExt cx="224" cy="216"/>
          </a:xfrm>
        </p:grpSpPr>
        <p:sp>
          <p:nvSpPr>
            <p:cNvPr id="67"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9"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8" name="Group 15"/>
          <p:cNvGrpSpPr>
            <a:grpSpLocks/>
          </p:cNvGrpSpPr>
          <p:nvPr/>
        </p:nvGrpSpPr>
        <p:grpSpPr bwMode="auto">
          <a:xfrm>
            <a:off x="7031183" y="6904183"/>
            <a:ext cx="640773" cy="617682"/>
            <a:chOff x="0" y="0"/>
            <a:chExt cx="224" cy="216"/>
          </a:xfrm>
        </p:grpSpPr>
        <p:sp>
          <p:nvSpPr>
            <p:cNvPr id="70"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7"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9" name="Group 18"/>
          <p:cNvGrpSpPr>
            <a:grpSpLocks/>
          </p:cNvGrpSpPr>
          <p:nvPr/>
        </p:nvGrpSpPr>
        <p:grpSpPr bwMode="auto">
          <a:xfrm>
            <a:off x="6093115" y="7749888"/>
            <a:ext cx="640773" cy="617682"/>
            <a:chOff x="0" y="0"/>
            <a:chExt cx="224" cy="216"/>
          </a:xfrm>
        </p:grpSpPr>
        <p:sp>
          <p:nvSpPr>
            <p:cNvPr id="73"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5"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0" name="Group 21"/>
          <p:cNvGrpSpPr>
            <a:grpSpLocks/>
          </p:cNvGrpSpPr>
          <p:nvPr/>
        </p:nvGrpSpPr>
        <p:grpSpPr bwMode="auto">
          <a:xfrm>
            <a:off x="11831206" y="6904183"/>
            <a:ext cx="640773" cy="617682"/>
            <a:chOff x="0" y="0"/>
            <a:chExt cx="224" cy="216"/>
          </a:xfrm>
        </p:grpSpPr>
        <p:sp>
          <p:nvSpPr>
            <p:cNvPr id="76"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3"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1" name="Group 24"/>
          <p:cNvGrpSpPr>
            <a:grpSpLocks/>
          </p:cNvGrpSpPr>
          <p:nvPr/>
        </p:nvGrpSpPr>
        <p:grpSpPr bwMode="auto">
          <a:xfrm>
            <a:off x="10939319" y="6058479"/>
            <a:ext cx="640773" cy="617682"/>
            <a:chOff x="0" y="0"/>
            <a:chExt cx="224" cy="216"/>
          </a:xfrm>
        </p:grpSpPr>
        <p:sp>
          <p:nvSpPr>
            <p:cNvPr id="79"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1"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2" name="Group 27"/>
          <p:cNvGrpSpPr>
            <a:grpSpLocks/>
          </p:cNvGrpSpPr>
          <p:nvPr/>
        </p:nvGrpSpPr>
        <p:grpSpPr bwMode="auto">
          <a:xfrm>
            <a:off x="11831206" y="6058479"/>
            <a:ext cx="640773" cy="617682"/>
            <a:chOff x="0" y="0"/>
            <a:chExt cx="224" cy="216"/>
          </a:xfrm>
        </p:grpSpPr>
        <p:sp>
          <p:nvSpPr>
            <p:cNvPr id="82"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9"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3" name="Group 30"/>
          <p:cNvGrpSpPr>
            <a:grpSpLocks/>
          </p:cNvGrpSpPr>
          <p:nvPr/>
        </p:nvGrpSpPr>
        <p:grpSpPr bwMode="auto">
          <a:xfrm>
            <a:off x="10985501" y="6904183"/>
            <a:ext cx="640773" cy="617682"/>
            <a:chOff x="0" y="0"/>
            <a:chExt cx="224" cy="216"/>
          </a:xfrm>
        </p:grpSpPr>
        <p:sp>
          <p:nvSpPr>
            <p:cNvPr id="85"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7"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4" name="Group 33"/>
          <p:cNvGrpSpPr>
            <a:grpSpLocks/>
          </p:cNvGrpSpPr>
          <p:nvPr/>
        </p:nvGrpSpPr>
        <p:grpSpPr bwMode="auto">
          <a:xfrm>
            <a:off x="11008592" y="7749888"/>
            <a:ext cx="640773" cy="617682"/>
            <a:chOff x="0" y="0"/>
            <a:chExt cx="224" cy="216"/>
          </a:xfrm>
        </p:grpSpPr>
        <p:sp>
          <p:nvSpPr>
            <p:cNvPr id="90"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5"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5" name="Group 36"/>
          <p:cNvGrpSpPr>
            <a:grpSpLocks/>
          </p:cNvGrpSpPr>
          <p:nvPr/>
        </p:nvGrpSpPr>
        <p:grpSpPr bwMode="auto">
          <a:xfrm>
            <a:off x="15488228" y="6904183"/>
            <a:ext cx="640773" cy="617682"/>
            <a:chOff x="0" y="0"/>
            <a:chExt cx="224" cy="216"/>
          </a:xfrm>
        </p:grpSpPr>
        <p:sp>
          <p:nvSpPr>
            <p:cNvPr id="99"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3"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6" name="Group 39"/>
          <p:cNvGrpSpPr>
            <a:grpSpLocks/>
          </p:cNvGrpSpPr>
          <p:nvPr/>
        </p:nvGrpSpPr>
        <p:grpSpPr bwMode="auto">
          <a:xfrm>
            <a:off x="14599227" y="6058479"/>
            <a:ext cx="637887" cy="617682"/>
            <a:chOff x="0" y="0"/>
            <a:chExt cx="224" cy="216"/>
          </a:xfrm>
        </p:grpSpPr>
        <p:sp>
          <p:nvSpPr>
            <p:cNvPr id="108"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1"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7" name="Group 42"/>
          <p:cNvGrpSpPr>
            <a:grpSpLocks/>
          </p:cNvGrpSpPr>
          <p:nvPr/>
        </p:nvGrpSpPr>
        <p:grpSpPr bwMode="auto">
          <a:xfrm>
            <a:off x="16290637" y="6058479"/>
            <a:ext cx="637887" cy="617682"/>
            <a:chOff x="0" y="0"/>
            <a:chExt cx="224" cy="216"/>
          </a:xfrm>
        </p:grpSpPr>
        <p:sp>
          <p:nvSpPr>
            <p:cNvPr id="117"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9"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8" name="Group 45"/>
          <p:cNvGrpSpPr>
            <a:grpSpLocks/>
          </p:cNvGrpSpPr>
          <p:nvPr/>
        </p:nvGrpSpPr>
        <p:grpSpPr bwMode="auto">
          <a:xfrm>
            <a:off x="14642524" y="6904183"/>
            <a:ext cx="640773" cy="617682"/>
            <a:chOff x="0" y="0"/>
            <a:chExt cx="224" cy="216"/>
          </a:xfrm>
        </p:grpSpPr>
        <p:sp>
          <p:nvSpPr>
            <p:cNvPr id="126"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7"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9" name="Group 48"/>
          <p:cNvGrpSpPr>
            <a:grpSpLocks/>
          </p:cNvGrpSpPr>
          <p:nvPr/>
        </p:nvGrpSpPr>
        <p:grpSpPr bwMode="auto">
          <a:xfrm>
            <a:off x="16290637" y="7749888"/>
            <a:ext cx="637887" cy="617682"/>
            <a:chOff x="0" y="0"/>
            <a:chExt cx="224" cy="216"/>
          </a:xfrm>
        </p:grpSpPr>
        <p:sp>
          <p:nvSpPr>
            <p:cNvPr id="135"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5"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0" name="Group 54"/>
          <p:cNvGrpSpPr>
            <a:grpSpLocks/>
          </p:cNvGrpSpPr>
          <p:nvPr/>
        </p:nvGrpSpPr>
        <p:grpSpPr bwMode="auto">
          <a:xfrm>
            <a:off x="7031183" y="8687955"/>
            <a:ext cx="640773" cy="614796"/>
            <a:chOff x="0" y="0"/>
            <a:chExt cx="224" cy="216"/>
          </a:xfrm>
        </p:grpSpPr>
        <p:sp>
          <p:nvSpPr>
            <p:cNvPr id="142"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3"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1" name="Group 57"/>
          <p:cNvGrpSpPr>
            <a:grpSpLocks/>
          </p:cNvGrpSpPr>
          <p:nvPr/>
        </p:nvGrpSpPr>
        <p:grpSpPr bwMode="auto">
          <a:xfrm>
            <a:off x="11008592" y="8687955"/>
            <a:ext cx="640773" cy="614796"/>
            <a:chOff x="0" y="0"/>
            <a:chExt cx="224" cy="216"/>
          </a:xfrm>
        </p:grpSpPr>
        <p:sp>
          <p:nvSpPr>
            <p:cNvPr id="145"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1"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2" name="Group 60"/>
          <p:cNvGrpSpPr>
            <a:grpSpLocks/>
          </p:cNvGrpSpPr>
          <p:nvPr/>
        </p:nvGrpSpPr>
        <p:grpSpPr bwMode="auto">
          <a:xfrm>
            <a:off x="16290637" y="8687955"/>
            <a:ext cx="637887" cy="614796"/>
            <a:chOff x="0" y="0"/>
            <a:chExt cx="224" cy="216"/>
          </a:xfrm>
        </p:grpSpPr>
        <p:sp>
          <p:nvSpPr>
            <p:cNvPr id="148"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39"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179223" name="Rectangle 63"/>
          <p:cNvSpPr>
            <a:spLocks/>
          </p:cNvSpPr>
          <p:nvPr/>
        </p:nvSpPr>
        <p:spPr bwMode="auto">
          <a:xfrm>
            <a:off x="6967682" y="8630227"/>
            <a:ext cx="730251"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4" name="Rectangle 64"/>
          <p:cNvSpPr>
            <a:spLocks/>
          </p:cNvSpPr>
          <p:nvPr/>
        </p:nvSpPr>
        <p:spPr bwMode="auto">
          <a:xfrm>
            <a:off x="6052706" y="7715252"/>
            <a:ext cx="730249"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5" name="Rectangle 65"/>
          <p:cNvSpPr>
            <a:spLocks/>
          </p:cNvSpPr>
          <p:nvPr/>
        </p:nvSpPr>
        <p:spPr bwMode="auto">
          <a:xfrm>
            <a:off x="7813388" y="6000752"/>
            <a:ext cx="730249"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6" name="Rectangle 66"/>
          <p:cNvSpPr>
            <a:spLocks/>
          </p:cNvSpPr>
          <p:nvPr/>
        </p:nvSpPr>
        <p:spPr bwMode="auto">
          <a:xfrm>
            <a:off x="10968182" y="6823364"/>
            <a:ext cx="730251" cy="707160"/>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7" name="Rectangle 68"/>
          <p:cNvSpPr>
            <a:spLocks/>
          </p:cNvSpPr>
          <p:nvPr/>
        </p:nvSpPr>
        <p:spPr bwMode="auto">
          <a:xfrm>
            <a:off x="14558818" y="6070024"/>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8" name="Rectangle 69"/>
          <p:cNvSpPr>
            <a:spLocks/>
          </p:cNvSpPr>
          <p:nvPr/>
        </p:nvSpPr>
        <p:spPr bwMode="auto">
          <a:xfrm>
            <a:off x="11767706" y="6070024"/>
            <a:ext cx="730249"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9" name="Rectangle 70"/>
          <p:cNvSpPr>
            <a:spLocks/>
          </p:cNvSpPr>
          <p:nvPr/>
        </p:nvSpPr>
        <p:spPr bwMode="auto">
          <a:xfrm>
            <a:off x="10991273" y="7692161"/>
            <a:ext cx="730251"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0" name="Rectangle 71"/>
          <p:cNvSpPr>
            <a:spLocks/>
          </p:cNvSpPr>
          <p:nvPr/>
        </p:nvSpPr>
        <p:spPr bwMode="auto">
          <a:xfrm>
            <a:off x="10945091" y="8653318"/>
            <a:ext cx="730251"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1" name="Rectangle 72"/>
          <p:cNvSpPr>
            <a:spLocks/>
          </p:cNvSpPr>
          <p:nvPr/>
        </p:nvSpPr>
        <p:spPr bwMode="auto">
          <a:xfrm>
            <a:off x="16227136" y="8653318"/>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2" name="Rectangle 73"/>
          <p:cNvSpPr>
            <a:spLocks/>
          </p:cNvSpPr>
          <p:nvPr/>
        </p:nvSpPr>
        <p:spPr bwMode="auto">
          <a:xfrm>
            <a:off x="15404523" y="6892636"/>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3" name="Rectangle 75"/>
          <p:cNvSpPr>
            <a:spLocks/>
          </p:cNvSpPr>
          <p:nvPr/>
        </p:nvSpPr>
        <p:spPr bwMode="auto">
          <a:xfrm>
            <a:off x="6052706" y="6000752"/>
            <a:ext cx="730249"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4" name="Rectangle 76"/>
          <p:cNvSpPr>
            <a:spLocks/>
          </p:cNvSpPr>
          <p:nvPr/>
        </p:nvSpPr>
        <p:spPr bwMode="auto">
          <a:xfrm>
            <a:off x="11767706" y="6823364"/>
            <a:ext cx="730249" cy="707160"/>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5" name="Rectangle 77"/>
          <p:cNvSpPr>
            <a:spLocks/>
          </p:cNvSpPr>
          <p:nvPr/>
        </p:nvSpPr>
        <p:spPr bwMode="auto">
          <a:xfrm>
            <a:off x="6944591" y="6046933"/>
            <a:ext cx="730251"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6" name="Rectangle 72"/>
          <p:cNvSpPr>
            <a:spLocks/>
          </p:cNvSpPr>
          <p:nvPr/>
        </p:nvSpPr>
        <p:spPr bwMode="auto">
          <a:xfrm>
            <a:off x="14685818" y="6858000"/>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7" name="Rectangle 72"/>
          <p:cNvSpPr>
            <a:spLocks/>
          </p:cNvSpPr>
          <p:nvPr/>
        </p:nvSpPr>
        <p:spPr bwMode="auto">
          <a:xfrm>
            <a:off x="16209818" y="6026727"/>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30</a:t>
            </a:fld>
            <a:endParaRPr lang="en-US"/>
          </a:p>
        </p:txBody>
      </p:sp>
    </p:spTree>
    <p:extLst>
      <p:ext uri="{BB962C8B-B14F-4D97-AF65-F5344CB8AC3E}">
        <p14:creationId xmlns:p14="http://schemas.microsoft.com/office/powerpoint/2010/main" val="679303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3"/>
          <p:cNvSpPr>
            <a:spLocks/>
          </p:cNvSpPr>
          <p:nvPr/>
        </p:nvSpPr>
        <p:spPr bwMode="auto">
          <a:xfrm>
            <a:off x="6941705" y="4753842"/>
            <a:ext cx="1090042"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81251" name="Rectangle 34"/>
          <p:cNvSpPr>
            <a:spLocks/>
          </p:cNvSpPr>
          <p:nvPr/>
        </p:nvSpPr>
        <p:spPr bwMode="auto">
          <a:xfrm>
            <a:off x="11083637" y="4779818"/>
            <a:ext cx="1452321"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81252" name="Rectangle 35"/>
          <p:cNvSpPr>
            <a:spLocks/>
          </p:cNvSpPr>
          <p:nvPr/>
        </p:nvSpPr>
        <p:spPr bwMode="auto">
          <a:xfrm>
            <a:off x="15173615" y="4779818"/>
            <a:ext cx="1691169" cy="6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81253" name="Group 6"/>
          <p:cNvGrpSpPr>
            <a:grpSpLocks/>
          </p:cNvGrpSpPr>
          <p:nvPr/>
        </p:nvGrpSpPr>
        <p:grpSpPr bwMode="auto">
          <a:xfrm>
            <a:off x="6093115" y="6058479"/>
            <a:ext cx="640773" cy="617682"/>
            <a:chOff x="0" y="0"/>
            <a:chExt cx="224" cy="216"/>
          </a:xfrm>
        </p:grpSpPr>
        <p:sp>
          <p:nvSpPr>
            <p:cNvPr id="61"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23"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4" name="Group 9"/>
          <p:cNvGrpSpPr>
            <a:grpSpLocks/>
          </p:cNvGrpSpPr>
          <p:nvPr/>
        </p:nvGrpSpPr>
        <p:grpSpPr bwMode="auto">
          <a:xfrm>
            <a:off x="6985001" y="6058479"/>
            <a:ext cx="640773" cy="617682"/>
            <a:chOff x="0" y="0"/>
            <a:chExt cx="224" cy="216"/>
          </a:xfrm>
        </p:grpSpPr>
        <p:sp>
          <p:nvSpPr>
            <p:cNvPr id="64"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21"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5" name="Group 12"/>
          <p:cNvGrpSpPr>
            <a:grpSpLocks/>
          </p:cNvGrpSpPr>
          <p:nvPr/>
        </p:nvGrpSpPr>
        <p:grpSpPr bwMode="auto">
          <a:xfrm>
            <a:off x="7876888" y="6058479"/>
            <a:ext cx="640773" cy="617682"/>
            <a:chOff x="0" y="0"/>
            <a:chExt cx="224" cy="216"/>
          </a:xfrm>
        </p:grpSpPr>
        <p:sp>
          <p:nvSpPr>
            <p:cNvPr id="67"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9"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6" name="Group 15"/>
          <p:cNvGrpSpPr>
            <a:grpSpLocks/>
          </p:cNvGrpSpPr>
          <p:nvPr/>
        </p:nvGrpSpPr>
        <p:grpSpPr bwMode="auto">
          <a:xfrm>
            <a:off x="8295410" y="11430001"/>
            <a:ext cx="640773" cy="617682"/>
            <a:chOff x="0" y="0"/>
            <a:chExt cx="224" cy="216"/>
          </a:xfrm>
        </p:grpSpPr>
        <p:sp>
          <p:nvSpPr>
            <p:cNvPr id="70"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7"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7" name="Group 18"/>
          <p:cNvGrpSpPr>
            <a:grpSpLocks/>
          </p:cNvGrpSpPr>
          <p:nvPr/>
        </p:nvGrpSpPr>
        <p:grpSpPr bwMode="auto">
          <a:xfrm>
            <a:off x="6093115" y="7749888"/>
            <a:ext cx="640773" cy="617682"/>
            <a:chOff x="0" y="0"/>
            <a:chExt cx="224" cy="216"/>
          </a:xfrm>
        </p:grpSpPr>
        <p:sp>
          <p:nvSpPr>
            <p:cNvPr id="73"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5"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8" name="Group 21"/>
          <p:cNvGrpSpPr>
            <a:grpSpLocks/>
          </p:cNvGrpSpPr>
          <p:nvPr/>
        </p:nvGrpSpPr>
        <p:grpSpPr bwMode="auto">
          <a:xfrm>
            <a:off x="11831206" y="6904183"/>
            <a:ext cx="640773" cy="617682"/>
            <a:chOff x="0" y="0"/>
            <a:chExt cx="224" cy="216"/>
          </a:xfrm>
        </p:grpSpPr>
        <p:sp>
          <p:nvSpPr>
            <p:cNvPr id="76"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3"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9" name="Group 24"/>
          <p:cNvGrpSpPr>
            <a:grpSpLocks/>
          </p:cNvGrpSpPr>
          <p:nvPr/>
        </p:nvGrpSpPr>
        <p:grpSpPr bwMode="auto">
          <a:xfrm>
            <a:off x="11499274" y="11430001"/>
            <a:ext cx="640773" cy="617682"/>
            <a:chOff x="0" y="0"/>
            <a:chExt cx="224" cy="216"/>
          </a:xfrm>
        </p:grpSpPr>
        <p:sp>
          <p:nvSpPr>
            <p:cNvPr id="79"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1"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0" name="Group 27"/>
          <p:cNvGrpSpPr>
            <a:grpSpLocks/>
          </p:cNvGrpSpPr>
          <p:nvPr/>
        </p:nvGrpSpPr>
        <p:grpSpPr bwMode="auto">
          <a:xfrm>
            <a:off x="11831206" y="6058479"/>
            <a:ext cx="640773" cy="617682"/>
            <a:chOff x="0" y="0"/>
            <a:chExt cx="224" cy="216"/>
          </a:xfrm>
        </p:grpSpPr>
        <p:sp>
          <p:nvSpPr>
            <p:cNvPr id="82"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9"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1" name="Group 30"/>
          <p:cNvGrpSpPr>
            <a:grpSpLocks/>
          </p:cNvGrpSpPr>
          <p:nvPr/>
        </p:nvGrpSpPr>
        <p:grpSpPr bwMode="auto">
          <a:xfrm>
            <a:off x="10985501" y="6904183"/>
            <a:ext cx="640773" cy="617682"/>
            <a:chOff x="0" y="0"/>
            <a:chExt cx="224" cy="216"/>
          </a:xfrm>
        </p:grpSpPr>
        <p:sp>
          <p:nvSpPr>
            <p:cNvPr id="85"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7"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2" name="Group 33"/>
          <p:cNvGrpSpPr>
            <a:grpSpLocks/>
          </p:cNvGrpSpPr>
          <p:nvPr/>
        </p:nvGrpSpPr>
        <p:grpSpPr bwMode="auto">
          <a:xfrm>
            <a:off x="11008592" y="7749888"/>
            <a:ext cx="640773" cy="617682"/>
            <a:chOff x="0" y="0"/>
            <a:chExt cx="224" cy="216"/>
          </a:xfrm>
        </p:grpSpPr>
        <p:sp>
          <p:nvSpPr>
            <p:cNvPr id="90"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5"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3" name="Group 36"/>
          <p:cNvGrpSpPr>
            <a:grpSpLocks/>
          </p:cNvGrpSpPr>
          <p:nvPr/>
        </p:nvGrpSpPr>
        <p:grpSpPr bwMode="auto">
          <a:xfrm>
            <a:off x="15488228" y="6904183"/>
            <a:ext cx="640773" cy="617682"/>
            <a:chOff x="0" y="0"/>
            <a:chExt cx="224" cy="216"/>
          </a:xfrm>
        </p:grpSpPr>
        <p:sp>
          <p:nvSpPr>
            <p:cNvPr id="99"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3"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4" name="Group 39"/>
          <p:cNvGrpSpPr>
            <a:grpSpLocks/>
          </p:cNvGrpSpPr>
          <p:nvPr/>
        </p:nvGrpSpPr>
        <p:grpSpPr bwMode="auto">
          <a:xfrm>
            <a:off x="14599227" y="6058479"/>
            <a:ext cx="637887" cy="617682"/>
            <a:chOff x="0" y="0"/>
            <a:chExt cx="224" cy="216"/>
          </a:xfrm>
        </p:grpSpPr>
        <p:sp>
          <p:nvSpPr>
            <p:cNvPr id="108"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1"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5" name="Group 42"/>
          <p:cNvGrpSpPr>
            <a:grpSpLocks/>
          </p:cNvGrpSpPr>
          <p:nvPr/>
        </p:nvGrpSpPr>
        <p:grpSpPr bwMode="auto">
          <a:xfrm>
            <a:off x="16290637" y="6058479"/>
            <a:ext cx="637887" cy="617682"/>
            <a:chOff x="0" y="0"/>
            <a:chExt cx="224" cy="216"/>
          </a:xfrm>
        </p:grpSpPr>
        <p:sp>
          <p:nvSpPr>
            <p:cNvPr id="117"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9"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6" name="Group 45"/>
          <p:cNvGrpSpPr>
            <a:grpSpLocks/>
          </p:cNvGrpSpPr>
          <p:nvPr/>
        </p:nvGrpSpPr>
        <p:grpSpPr bwMode="auto">
          <a:xfrm>
            <a:off x="14642524" y="6904183"/>
            <a:ext cx="640773" cy="617682"/>
            <a:chOff x="0" y="0"/>
            <a:chExt cx="224" cy="216"/>
          </a:xfrm>
        </p:grpSpPr>
        <p:sp>
          <p:nvSpPr>
            <p:cNvPr id="126"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7"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7" name="Group 48"/>
          <p:cNvGrpSpPr>
            <a:grpSpLocks/>
          </p:cNvGrpSpPr>
          <p:nvPr/>
        </p:nvGrpSpPr>
        <p:grpSpPr bwMode="auto">
          <a:xfrm>
            <a:off x="14674273" y="11430001"/>
            <a:ext cx="637887" cy="617682"/>
            <a:chOff x="0" y="0"/>
            <a:chExt cx="224" cy="216"/>
          </a:xfrm>
        </p:grpSpPr>
        <p:sp>
          <p:nvSpPr>
            <p:cNvPr id="135"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5"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8" name="Group 54"/>
          <p:cNvGrpSpPr>
            <a:grpSpLocks/>
          </p:cNvGrpSpPr>
          <p:nvPr/>
        </p:nvGrpSpPr>
        <p:grpSpPr bwMode="auto">
          <a:xfrm>
            <a:off x="7031183" y="8687955"/>
            <a:ext cx="640773" cy="614796"/>
            <a:chOff x="0" y="0"/>
            <a:chExt cx="224" cy="216"/>
          </a:xfrm>
        </p:grpSpPr>
        <p:sp>
          <p:nvSpPr>
            <p:cNvPr id="142"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3"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9" name="Group 57"/>
          <p:cNvGrpSpPr>
            <a:grpSpLocks/>
          </p:cNvGrpSpPr>
          <p:nvPr/>
        </p:nvGrpSpPr>
        <p:grpSpPr bwMode="auto">
          <a:xfrm>
            <a:off x="11008592" y="8687955"/>
            <a:ext cx="640773" cy="614796"/>
            <a:chOff x="0" y="0"/>
            <a:chExt cx="224" cy="216"/>
          </a:xfrm>
        </p:grpSpPr>
        <p:sp>
          <p:nvSpPr>
            <p:cNvPr id="145"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1"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70" name="Group 60"/>
          <p:cNvGrpSpPr>
            <a:grpSpLocks/>
          </p:cNvGrpSpPr>
          <p:nvPr/>
        </p:nvGrpSpPr>
        <p:grpSpPr bwMode="auto">
          <a:xfrm>
            <a:off x="16290637" y="8687955"/>
            <a:ext cx="637887" cy="614796"/>
            <a:chOff x="0" y="0"/>
            <a:chExt cx="224" cy="216"/>
          </a:xfrm>
        </p:grpSpPr>
        <p:sp>
          <p:nvSpPr>
            <p:cNvPr id="148"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89"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181271" name="Rectangle 63"/>
          <p:cNvSpPr>
            <a:spLocks/>
          </p:cNvSpPr>
          <p:nvPr/>
        </p:nvSpPr>
        <p:spPr bwMode="auto">
          <a:xfrm>
            <a:off x="6967682" y="8630227"/>
            <a:ext cx="730251"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2" name="Rectangle 64"/>
          <p:cNvSpPr>
            <a:spLocks/>
          </p:cNvSpPr>
          <p:nvPr/>
        </p:nvSpPr>
        <p:spPr bwMode="auto">
          <a:xfrm>
            <a:off x="6052706" y="7715252"/>
            <a:ext cx="730249"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3" name="Rectangle 65"/>
          <p:cNvSpPr>
            <a:spLocks/>
          </p:cNvSpPr>
          <p:nvPr/>
        </p:nvSpPr>
        <p:spPr bwMode="auto">
          <a:xfrm>
            <a:off x="7813388" y="6000752"/>
            <a:ext cx="730249"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4" name="Rectangle 66"/>
          <p:cNvSpPr>
            <a:spLocks/>
          </p:cNvSpPr>
          <p:nvPr/>
        </p:nvSpPr>
        <p:spPr bwMode="auto">
          <a:xfrm>
            <a:off x="10968182" y="6823364"/>
            <a:ext cx="730251" cy="707160"/>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5" name="Rectangle 68"/>
          <p:cNvSpPr>
            <a:spLocks/>
          </p:cNvSpPr>
          <p:nvPr/>
        </p:nvSpPr>
        <p:spPr bwMode="auto">
          <a:xfrm>
            <a:off x="14558818" y="6070024"/>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6" name="Rectangle 69"/>
          <p:cNvSpPr>
            <a:spLocks/>
          </p:cNvSpPr>
          <p:nvPr/>
        </p:nvSpPr>
        <p:spPr bwMode="auto">
          <a:xfrm>
            <a:off x="11767706" y="6070024"/>
            <a:ext cx="730249"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7" name="Rectangle 70"/>
          <p:cNvSpPr>
            <a:spLocks/>
          </p:cNvSpPr>
          <p:nvPr/>
        </p:nvSpPr>
        <p:spPr bwMode="auto">
          <a:xfrm>
            <a:off x="10991273" y="7692161"/>
            <a:ext cx="730251"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8" name="Rectangle 71"/>
          <p:cNvSpPr>
            <a:spLocks/>
          </p:cNvSpPr>
          <p:nvPr/>
        </p:nvSpPr>
        <p:spPr bwMode="auto">
          <a:xfrm>
            <a:off x="10945091" y="8653318"/>
            <a:ext cx="730251"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9" name="Rectangle 72"/>
          <p:cNvSpPr>
            <a:spLocks/>
          </p:cNvSpPr>
          <p:nvPr/>
        </p:nvSpPr>
        <p:spPr bwMode="auto">
          <a:xfrm>
            <a:off x="16227136" y="8653318"/>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0" name="Rectangle 73"/>
          <p:cNvSpPr>
            <a:spLocks/>
          </p:cNvSpPr>
          <p:nvPr/>
        </p:nvSpPr>
        <p:spPr bwMode="auto">
          <a:xfrm>
            <a:off x="15404523" y="6892636"/>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1" name="Rectangle 75"/>
          <p:cNvSpPr>
            <a:spLocks/>
          </p:cNvSpPr>
          <p:nvPr/>
        </p:nvSpPr>
        <p:spPr bwMode="auto">
          <a:xfrm>
            <a:off x="6052706" y="6000752"/>
            <a:ext cx="730249" cy="707158"/>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2" name="Rectangle 76"/>
          <p:cNvSpPr>
            <a:spLocks/>
          </p:cNvSpPr>
          <p:nvPr/>
        </p:nvSpPr>
        <p:spPr bwMode="auto">
          <a:xfrm>
            <a:off x="11767706" y="6823364"/>
            <a:ext cx="730249" cy="707160"/>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3" name="Rectangle 77"/>
          <p:cNvSpPr>
            <a:spLocks/>
          </p:cNvSpPr>
          <p:nvPr/>
        </p:nvSpPr>
        <p:spPr bwMode="auto">
          <a:xfrm>
            <a:off x="6944591" y="6046933"/>
            <a:ext cx="730251"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4" name="Rectangle 78"/>
          <p:cNvSpPr>
            <a:spLocks/>
          </p:cNvSpPr>
          <p:nvPr/>
        </p:nvSpPr>
        <p:spPr bwMode="auto">
          <a:xfrm rot="-2305083">
            <a:off x="7683831" y="11386556"/>
            <a:ext cx="4857099" cy="44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2909" dirty="0">
                <a:solidFill>
                  <a:schemeClr val="tx1"/>
                </a:solidFill>
                <a:latin typeface="Century Gothic" panose="020B0502020202020204" pitchFamily="34" charset="0"/>
                <a:sym typeface="Neutra Display-Drafting" charset="0"/>
              </a:rPr>
              <a:t>…SURPISED TO DISCOVER...</a:t>
            </a:r>
          </a:p>
        </p:txBody>
      </p:sp>
      <p:sp>
        <p:nvSpPr>
          <p:cNvPr id="181285" name="Rectangle 79"/>
          <p:cNvSpPr>
            <a:spLocks/>
          </p:cNvSpPr>
          <p:nvPr/>
        </p:nvSpPr>
        <p:spPr bwMode="auto">
          <a:xfrm rot="-2305083">
            <a:off x="11558627" y="11262078"/>
            <a:ext cx="4720844" cy="44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r>
              <a:rPr lang="en-US" altLang="en-US" sz="2909" dirty="0">
                <a:solidFill>
                  <a:schemeClr val="tx1"/>
                </a:solidFill>
                <a:latin typeface="Century Gothic" panose="020B0502020202020204" pitchFamily="34" charset="0"/>
                <a:sym typeface="Neutra Display-Drafting" charset="0"/>
              </a:rPr>
              <a:t>…GAME-CHANGING TO…</a:t>
            </a:r>
          </a:p>
        </p:txBody>
      </p:sp>
      <p:sp>
        <p:nvSpPr>
          <p:cNvPr id="181286" name="Rectangle 72"/>
          <p:cNvSpPr>
            <a:spLocks/>
          </p:cNvSpPr>
          <p:nvPr/>
        </p:nvSpPr>
        <p:spPr bwMode="auto">
          <a:xfrm>
            <a:off x="14685818" y="6858000"/>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7" name="Rectangle 72"/>
          <p:cNvSpPr>
            <a:spLocks/>
          </p:cNvSpPr>
          <p:nvPr/>
        </p:nvSpPr>
        <p:spPr bwMode="auto">
          <a:xfrm>
            <a:off x="16209818" y="6026727"/>
            <a:ext cx="727364" cy="704273"/>
          </a:xfrm>
          <a:prstGeom prst="rect">
            <a:avLst/>
          </a:prstGeom>
          <a:solidFill>
            <a:schemeClr val="accent1">
              <a:alpha val="74901"/>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77" name="Rectangle 5"/>
          <p:cNvSpPr>
            <a:spLocks/>
          </p:cNvSpPr>
          <p:nvPr/>
        </p:nvSpPr>
        <p:spPr bwMode="auto">
          <a:xfrm>
            <a:off x="5682551" y="1864592"/>
            <a:ext cx="11557651" cy="100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combine to create point of view</a:t>
            </a:r>
            <a:endParaRPr lang="en-US" altLang="en-US" sz="6546" dirty="0">
              <a:solidFill>
                <a:srgbClr val="499F3B"/>
              </a:solidFill>
              <a:latin typeface="Helvetica Light"/>
              <a:sym typeface="Neutra Text TF-Bold" charset="0"/>
            </a:endParaRP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31</a:t>
            </a:fld>
            <a:endParaRPr lang="en-US"/>
          </a:p>
        </p:txBody>
      </p:sp>
    </p:spTree>
    <p:extLst>
      <p:ext uri="{BB962C8B-B14F-4D97-AF65-F5344CB8AC3E}">
        <p14:creationId xmlns:p14="http://schemas.microsoft.com/office/powerpoint/2010/main" val="1843075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5740399" y="7102395"/>
            <a:ext cx="34759901" cy="1117600"/>
          </a:xfrm>
          <a:prstGeom prst="rect">
            <a:avLst/>
          </a:prstGeom>
          <a:solidFill>
            <a:srgbClr val="CCCCCC"/>
          </a:solidFill>
          <a:ln w="12700">
            <a:miter lim="400000"/>
          </a:ln>
        </p:spPr>
        <p:txBody>
          <a:bodyPr lIns="0" tIns="0" rIns="0" bIns="0"/>
          <a:lstStyle/>
          <a:p>
            <a:pPr lvl="0"/>
            <a:endParaRPr/>
          </a:p>
        </p:txBody>
      </p:sp>
      <p:sp>
        <p:nvSpPr>
          <p:cNvPr id="1016" name="Shape 1016"/>
          <p:cNvSpPr/>
          <p:nvPr/>
        </p:nvSpPr>
        <p:spPr>
          <a:xfrm>
            <a:off x="1727201" y="1308100"/>
            <a:ext cx="21412200" cy="7067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sz="14300">
                <a:latin typeface="Lucida Grande"/>
                <a:ea typeface="Lucida Grande"/>
                <a:cs typeface="Lucida Grande"/>
                <a:sym typeface="Lucida Grande"/>
              </a:rPr>
              <a:t> </a:t>
            </a:r>
          </a:p>
          <a:p>
            <a:pPr lvl="0" algn="l">
              <a:lnSpc>
                <a:spcPct val="130000"/>
              </a:lnSpc>
              <a:defRPr sz="1800"/>
            </a:pPr>
            <a:r>
              <a:rPr sz="7100">
                <a:latin typeface="Lucida Grande"/>
                <a:ea typeface="Lucida Grande"/>
                <a:cs typeface="Lucida Grande"/>
                <a:sym typeface="Lucida Grande"/>
              </a:rPr>
              <a:t>UNPACK</a:t>
            </a:r>
          </a:p>
          <a:p>
            <a:pPr lvl="0" algn="l">
              <a:lnSpc>
                <a:spcPct val="130000"/>
              </a:lnSpc>
              <a:defRPr sz="1800"/>
            </a:pPr>
            <a:r>
              <a:rPr sz="7100">
                <a:latin typeface="Lucida Grande"/>
                <a:ea typeface="Lucida Grande"/>
                <a:cs typeface="Lucida Grande"/>
                <a:sym typeface="Lucida Grande"/>
              </a:rPr>
              <a:t>INSIGHTS</a:t>
            </a:r>
          </a:p>
          <a:p>
            <a:pPr lvl="0" algn="l">
              <a:lnSpc>
                <a:spcPct val="130000"/>
              </a:lnSpc>
              <a:defRPr sz="1800"/>
            </a:pPr>
            <a:r>
              <a:rPr sz="710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32</a:t>
            </a:fld>
            <a:endParaRPr lang="en-US" dirty="0"/>
          </a:p>
        </p:txBody>
      </p:sp>
    </p:spTree>
    <p:extLst>
      <p:ext uri="{BB962C8B-B14F-4D97-AF65-F5344CB8AC3E}">
        <p14:creationId xmlns:p14="http://schemas.microsoft.com/office/powerpoint/2010/main" val="237423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596" y="2286000"/>
            <a:ext cx="6145852"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MET . . .</a:t>
            </a:r>
          </a:p>
        </p:txBody>
      </p:sp>
      <p:sp>
        <p:nvSpPr>
          <p:cNvPr id="5" name="TextBox 1"/>
          <p:cNvSpPr txBox="1"/>
          <p:nvPr/>
        </p:nvSpPr>
        <p:spPr>
          <a:xfrm>
            <a:off x="1669596" y="3492500"/>
            <a:ext cx="12237930"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(extreme user you are inspired by)</a:t>
            </a:r>
          </a:p>
        </p:txBody>
      </p:sp>
      <p:sp>
        <p:nvSpPr>
          <p:cNvPr id="6" name="TextBox 1"/>
          <p:cNvSpPr txBox="1"/>
          <p:nvPr/>
        </p:nvSpPr>
        <p:spPr>
          <a:xfrm>
            <a:off x="1669594" y="6159500"/>
            <a:ext cx="18624838"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WERE AMAZED TO REALIZE . . .</a:t>
            </a:r>
          </a:p>
        </p:txBody>
      </p:sp>
      <p:sp>
        <p:nvSpPr>
          <p:cNvPr id="7" name="TextBox 1"/>
          <p:cNvSpPr txBox="1"/>
          <p:nvPr/>
        </p:nvSpPr>
        <p:spPr>
          <a:xfrm>
            <a:off x="1669596" y="7366000"/>
            <a:ext cx="18303087" cy="918198"/>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(what did you learn that’s new? What is their need?)</a:t>
            </a:r>
          </a:p>
        </p:txBody>
      </p:sp>
      <p:sp>
        <p:nvSpPr>
          <p:cNvPr id="8" name="TextBox 1"/>
          <p:cNvSpPr txBox="1"/>
          <p:nvPr/>
        </p:nvSpPr>
        <p:spPr>
          <a:xfrm>
            <a:off x="1669598" y="9931400"/>
            <a:ext cx="20881850"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IT WOULD BE GAME-CHANGING TO . . .</a:t>
            </a:r>
          </a:p>
        </p:txBody>
      </p:sp>
      <p:sp>
        <p:nvSpPr>
          <p:cNvPr id="9" name="TextBox 1"/>
          <p:cNvSpPr txBox="1"/>
          <p:nvPr/>
        </p:nvSpPr>
        <p:spPr>
          <a:xfrm>
            <a:off x="1485249" y="11176000"/>
            <a:ext cx="18671779" cy="1649167"/>
          </a:xfrm>
          <a:prstGeom prst="rect">
            <a:avLst/>
          </a:prstGeom>
          <a:noFill/>
        </p:spPr>
        <p:txBody>
          <a:bodyPr wrap="none" lIns="0" tIns="0" rIns="0" bIns="45718" rtlCol="0">
            <a:spAutoFit/>
          </a:bodyPr>
          <a:lstStyle/>
          <a:p>
            <a:pPr>
              <a:lnSpc>
                <a:spcPts val="6200"/>
              </a:lnSpc>
            </a:pPr>
            <a:r>
              <a:rPr lang="en-US" altLang="zh-CN" dirty="0">
                <a:solidFill>
                  <a:schemeClr val="tx1"/>
                </a:solidFill>
                <a:latin typeface="Helvetica Light"/>
                <a:cs typeface="Helvetica Light"/>
              </a:rPr>
              <a:t>(frame up an inspired challenge for yourself – the insight.)</a:t>
            </a:r>
          </a:p>
          <a:p>
            <a:pPr>
              <a:lnSpc>
                <a:spcPts val="6300"/>
              </a:lnSpc>
            </a:pPr>
            <a:r>
              <a:rPr lang="en-US" altLang="zh-CN" dirty="0">
                <a:solidFill>
                  <a:schemeClr val="tx1"/>
                </a:solidFill>
                <a:latin typeface="Helvetica Light"/>
                <a:cs typeface="Helvetica Light"/>
              </a:rPr>
              <a:t>(don’t dictate the solution.)</a:t>
            </a:r>
          </a:p>
        </p:txBody>
      </p:sp>
      <p:sp>
        <p:nvSpPr>
          <p:cNvPr id="3" name="Title 2"/>
          <p:cNvSpPr>
            <a:spLocks noGrp="1"/>
          </p:cNvSpPr>
          <p:nvPr>
            <p:ph type="title"/>
          </p:nvPr>
        </p:nvSpPr>
        <p:spPr/>
        <p:txBody>
          <a:bodyPr/>
          <a:lstStyle/>
          <a:p>
            <a:r>
              <a:rPr lang="en-US" dirty="0"/>
              <a:t>Point of View</a:t>
            </a:r>
          </a:p>
        </p:txBody>
      </p:sp>
      <p:sp>
        <p:nvSpPr>
          <p:cNvPr id="10" name="Date Placeholder 9"/>
          <p:cNvSpPr>
            <a:spLocks noGrp="1"/>
          </p:cNvSpPr>
          <p:nvPr>
            <p:ph type="dt" sz="half" idx="10"/>
          </p:nvPr>
        </p:nvSpPr>
        <p:spPr/>
        <p:txBody>
          <a:bodyPr/>
          <a:lstStyle/>
          <a:p>
            <a:r>
              <a:rPr lang="en-US"/>
              <a:t>2019/04/15</a:t>
            </a:r>
          </a:p>
        </p:txBody>
      </p:sp>
      <p:sp>
        <p:nvSpPr>
          <p:cNvPr id="11" name="Footer Placeholder 10"/>
          <p:cNvSpPr>
            <a:spLocks noGrp="1"/>
          </p:cNvSpPr>
          <p:nvPr>
            <p:ph type="ftr" sz="quarter" idx="11"/>
          </p:nvPr>
        </p:nvSpPr>
        <p:spPr/>
        <p:txBody>
          <a:bodyPr/>
          <a:lstStyle/>
          <a:p>
            <a:r>
              <a:rPr lang="en-US"/>
              <a:t>Designing Solutions to Global Grand Challenges: Human-Centered AI</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591063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p:nvPr/>
        </p:nvSpPr>
        <p:spPr>
          <a:xfrm>
            <a:off x="2571750" y="166062"/>
            <a:ext cx="23310850" cy="126441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UNPACK: </a:t>
            </a:r>
            <a:r>
              <a:rPr lang="en-US" sz="7100" dirty="0">
                <a:solidFill>
                  <a:srgbClr val="FFFFFF"/>
                </a:solidFill>
                <a:latin typeface="Lucida Grande"/>
                <a:ea typeface="Lucida Grande"/>
                <a:cs typeface="Lucida Grande"/>
                <a:sym typeface="Lucida Grande"/>
              </a:rPr>
              <a:t>done – use this to get to needs</a:t>
            </a:r>
            <a:endParaRPr sz="7100" dirty="0">
              <a:solidFill>
                <a:srgbClr val="FF0000"/>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INSIGHTS: </a:t>
            </a:r>
            <a:r>
              <a:rPr lang="en-US" sz="7100" dirty="0">
                <a:solidFill>
                  <a:srgbClr val="FFFFFF"/>
                </a:solidFill>
                <a:latin typeface="Lucida Grande"/>
                <a:ea typeface="Lucida Grande"/>
                <a:cs typeface="Lucida Grande"/>
                <a:sym typeface="Lucida Grande"/>
              </a:rPr>
              <a:t>infer challenge from your needs</a:t>
            </a:r>
          </a:p>
          <a:p>
            <a:pPr lvl="0" algn="l">
              <a:lnSpc>
                <a:spcPct val="130000"/>
              </a:lnSpc>
              <a:defRPr sz="1800"/>
            </a:pPr>
            <a:r>
              <a:rPr sz="7100" dirty="0">
                <a:solidFill>
                  <a:srgbClr val="FFFFFF"/>
                </a:solidFill>
                <a:latin typeface="Lucida Grande"/>
                <a:ea typeface="Lucida Grande"/>
                <a:cs typeface="Lucida Grande"/>
                <a:sym typeface="Lucida Grande"/>
              </a:rPr>
              <a:t>POINT OF VIEW: </a:t>
            </a:r>
            <a:r>
              <a:rPr lang="en-US" sz="7100" dirty="0">
                <a:solidFill>
                  <a:srgbClr val="FFFFFF"/>
                </a:solidFill>
                <a:latin typeface="Lucida Grande"/>
                <a:ea typeface="Lucida Grande"/>
                <a:cs typeface="Lucida Grande"/>
                <a:sym typeface="Lucida Grande"/>
              </a:rPr>
              <a:t>1 written sentence</a:t>
            </a:r>
          </a:p>
          <a:p>
            <a:pPr lvl="0" algn="l">
              <a:lnSpc>
                <a:spcPct val="130000"/>
              </a:lnSpc>
              <a:defRPr sz="1800"/>
            </a:pPr>
            <a:endParaRPr lang="en-US" sz="7100" dirty="0">
              <a:solidFill>
                <a:srgbClr val="FFFFFF"/>
              </a:solidFill>
              <a:latin typeface="Lucida Grande"/>
              <a:ea typeface="Lucida Grande"/>
              <a:cs typeface="Lucida Grande"/>
              <a:sym typeface="Lucida Grande"/>
            </a:endParaRPr>
          </a:p>
          <a:p>
            <a:pPr lvl="0" algn="l">
              <a:lnSpc>
                <a:spcPct val="130000"/>
              </a:lnSpc>
              <a:defRPr sz="1800"/>
            </a:pPr>
            <a:r>
              <a:rPr lang="en-US" sz="7100" dirty="0">
                <a:solidFill>
                  <a:srgbClr val="FFFFFF"/>
                </a:solidFill>
                <a:latin typeface="Lucida Grande"/>
                <a:ea typeface="Lucida Grande"/>
                <a:cs typeface="Lucida Grande"/>
                <a:sym typeface="Lucida Grande"/>
              </a:rPr>
              <a:t>We met X</a:t>
            </a:r>
          </a:p>
          <a:p>
            <a:pPr lvl="0" algn="l">
              <a:lnSpc>
                <a:spcPct val="130000"/>
              </a:lnSpc>
              <a:defRPr sz="1800"/>
            </a:pPr>
            <a:r>
              <a:rPr lang="en-US" sz="7100" dirty="0">
                <a:solidFill>
                  <a:srgbClr val="FFFFFF"/>
                </a:solidFill>
                <a:latin typeface="Lucida Grande"/>
                <a:ea typeface="Lucida Grande"/>
                <a:cs typeface="Lucida Grande"/>
                <a:sym typeface="Lucida Grande"/>
              </a:rPr>
              <a:t>We were amazed to realize…</a:t>
            </a:r>
          </a:p>
          <a:p>
            <a:pPr lvl="0" algn="l">
              <a:lnSpc>
                <a:spcPct val="130000"/>
              </a:lnSpc>
              <a:defRPr sz="1800"/>
            </a:pPr>
            <a:r>
              <a:rPr lang="en-US" sz="7100" dirty="0">
                <a:solidFill>
                  <a:srgbClr val="FFFFFF"/>
                </a:solidFill>
                <a:latin typeface="Lucida Grande"/>
                <a:ea typeface="Lucida Grande"/>
                <a:cs typeface="Lucida Grande"/>
                <a:sym typeface="Lucida Grande"/>
              </a:rPr>
              <a:t>It would be game-changing to…</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34</a:t>
            </a:fld>
            <a:endParaRPr lang="en-US" dirty="0"/>
          </a:p>
        </p:txBody>
      </p:sp>
    </p:spTree>
    <p:extLst>
      <p:ext uri="{BB962C8B-B14F-4D97-AF65-F5344CB8AC3E}">
        <p14:creationId xmlns:p14="http://schemas.microsoft.com/office/powerpoint/2010/main" val="101172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596" y="2286000"/>
            <a:ext cx="6145852"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MET . . .</a:t>
            </a:r>
          </a:p>
        </p:txBody>
      </p:sp>
      <p:sp>
        <p:nvSpPr>
          <p:cNvPr id="5" name="TextBox 1"/>
          <p:cNvSpPr txBox="1"/>
          <p:nvPr/>
        </p:nvSpPr>
        <p:spPr>
          <a:xfrm>
            <a:off x="1669596" y="3492500"/>
            <a:ext cx="12237930"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(extreme user you are inspired by)</a:t>
            </a:r>
          </a:p>
        </p:txBody>
      </p:sp>
      <p:sp>
        <p:nvSpPr>
          <p:cNvPr id="6" name="TextBox 1"/>
          <p:cNvSpPr txBox="1"/>
          <p:nvPr/>
        </p:nvSpPr>
        <p:spPr>
          <a:xfrm>
            <a:off x="1669594" y="6159500"/>
            <a:ext cx="18624838"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WERE AMAZED TO REALIZE . . .</a:t>
            </a:r>
          </a:p>
        </p:txBody>
      </p:sp>
      <p:sp>
        <p:nvSpPr>
          <p:cNvPr id="7" name="TextBox 1"/>
          <p:cNvSpPr txBox="1"/>
          <p:nvPr/>
        </p:nvSpPr>
        <p:spPr>
          <a:xfrm>
            <a:off x="1669596" y="7366000"/>
            <a:ext cx="18303087" cy="918198"/>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(what did you learn that’s new? What is their need?)</a:t>
            </a:r>
          </a:p>
        </p:txBody>
      </p:sp>
      <p:sp>
        <p:nvSpPr>
          <p:cNvPr id="8" name="TextBox 1"/>
          <p:cNvSpPr txBox="1"/>
          <p:nvPr/>
        </p:nvSpPr>
        <p:spPr>
          <a:xfrm>
            <a:off x="1669598" y="9931400"/>
            <a:ext cx="20881850"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IT WOULD BE GAME-CHANGING TO . . .</a:t>
            </a:r>
          </a:p>
        </p:txBody>
      </p:sp>
      <p:sp>
        <p:nvSpPr>
          <p:cNvPr id="9" name="TextBox 1"/>
          <p:cNvSpPr txBox="1"/>
          <p:nvPr/>
        </p:nvSpPr>
        <p:spPr>
          <a:xfrm>
            <a:off x="1485249" y="11176000"/>
            <a:ext cx="18671779" cy="1649167"/>
          </a:xfrm>
          <a:prstGeom prst="rect">
            <a:avLst/>
          </a:prstGeom>
          <a:noFill/>
        </p:spPr>
        <p:txBody>
          <a:bodyPr wrap="none" lIns="0" tIns="0" rIns="0" bIns="45718" rtlCol="0">
            <a:spAutoFit/>
          </a:bodyPr>
          <a:lstStyle/>
          <a:p>
            <a:pPr>
              <a:lnSpc>
                <a:spcPts val="6200"/>
              </a:lnSpc>
            </a:pPr>
            <a:r>
              <a:rPr lang="en-US" altLang="zh-CN" dirty="0">
                <a:solidFill>
                  <a:schemeClr val="tx1"/>
                </a:solidFill>
                <a:latin typeface="Helvetica Light"/>
                <a:cs typeface="Helvetica Light"/>
              </a:rPr>
              <a:t>(frame up an inspired challenge for yourself – the insight.)</a:t>
            </a:r>
          </a:p>
          <a:p>
            <a:pPr>
              <a:lnSpc>
                <a:spcPts val="6300"/>
              </a:lnSpc>
            </a:pPr>
            <a:r>
              <a:rPr lang="en-US" altLang="zh-CN" dirty="0">
                <a:solidFill>
                  <a:schemeClr val="tx1"/>
                </a:solidFill>
                <a:latin typeface="Helvetica Light"/>
                <a:cs typeface="Helvetica Light"/>
              </a:rPr>
              <a:t>(don’t dictate the solution.)</a:t>
            </a:r>
          </a:p>
        </p:txBody>
      </p:sp>
      <p:sp>
        <p:nvSpPr>
          <p:cNvPr id="3" name="Title 2"/>
          <p:cNvSpPr>
            <a:spLocks noGrp="1"/>
          </p:cNvSpPr>
          <p:nvPr>
            <p:ph type="title"/>
          </p:nvPr>
        </p:nvSpPr>
        <p:spPr/>
        <p:txBody>
          <a:bodyPr/>
          <a:lstStyle/>
          <a:p>
            <a:r>
              <a:rPr lang="en-US" dirty="0"/>
              <a:t>Point of View</a:t>
            </a:r>
          </a:p>
        </p:txBody>
      </p:sp>
      <p:sp>
        <p:nvSpPr>
          <p:cNvPr id="10" name="Date Placeholder 9"/>
          <p:cNvSpPr>
            <a:spLocks noGrp="1"/>
          </p:cNvSpPr>
          <p:nvPr>
            <p:ph type="dt" sz="half" idx="10"/>
          </p:nvPr>
        </p:nvSpPr>
        <p:spPr/>
        <p:txBody>
          <a:bodyPr/>
          <a:lstStyle/>
          <a:p>
            <a:r>
              <a:rPr lang="en-US"/>
              <a:t>2019/04/15</a:t>
            </a:r>
          </a:p>
        </p:txBody>
      </p:sp>
      <p:sp>
        <p:nvSpPr>
          <p:cNvPr id="11" name="Footer Placeholder 10"/>
          <p:cNvSpPr>
            <a:spLocks noGrp="1"/>
          </p:cNvSpPr>
          <p:nvPr>
            <p:ph type="ftr" sz="quarter" idx="11"/>
          </p:nvPr>
        </p:nvSpPr>
        <p:spPr/>
        <p:txBody>
          <a:bodyPr/>
          <a:lstStyle/>
          <a:p>
            <a:r>
              <a:rPr lang="en-US"/>
              <a:t>Designing Solutions to Global Grand Challenges: Human-Centered AI</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4119617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a:t>Ideate</a:t>
            </a:r>
          </a:p>
        </p:txBody>
      </p:sp>
      <p:sp>
        <p:nvSpPr>
          <p:cNvPr id="2" name="TextBox 1"/>
          <p:cNvSpPr txBox="1"/>
          <p:nvPr/>
        </p:nvSpPr>
        <p:spPr>
          <a:xfrm>
            <a:off x="2144341" y="11622584"/>
            <a:ext cx="6025786" cy="861774"/>
          </a:xfrm>
          <a:prstGeom prst="rect">
            <a:avLst/>
          </a:prstGeom>
          <a:noFill/>
        </p:spPr>
        <p:txBody>
          <a:bodyPr wrap="square" rtlCol="0">
            <a:spAutoFit/>
          </a:bodyPr>
          <a:lstStyle/>
          <a:p>
            <a:pPr algn="l"/>
            <a:r>
              <a:rPr lang="en-US" sz="5000" dirty="0">
                <a:solidFill>
                  <a:srgbClr val="6D6D6D"/>
                </a:solidFill>
              </a:rPr>
              <a:t>2019/04/17</a:t>
            </a:r>
          </a:p>
        </p:txBody>
      </p:sp>
    </p:spTree>
    <p:extLst>
      <p:ext uri="{BB962C8B-B14F-4D97-AF65-F5344CB8AC3E}">
        <p14:creationId xmlns:p14="http://schemas.microsoft.com/office/powerpoint/2010/main" val="410108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17209" y="1851268"/>
                <a:ext cx="1762309"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37</a:t>
            </a:fld>
            <a:endParaRPr lang="en-US" dirty="0"/>
          </a:p>
        </p:txBody>
      </p:sp>
      <p:sp>
        <p:nvSpPr>
          <p:cNvPr id="5" name="Hexagon 4"/>
          <p:cNvSpPr/>
          <p:nvPr/>
        </p:nvSpPr>
        <p:spPr bwMode="auto">
          <a:xfrm>
            <a:off x="5107484" y="4417591"/>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w="57150">
                <a:solidFill>
                  <a:schemeClr val="tx1"/>
                </a:solidFill>
              </a:ln>
              <a:solidFill>
                <a:schemeClr val="tx1"/>
              </a:solidFill>
              <a:effectLst/>
              <a:latin typeface="Times New Roman" pitchFamily="18" charset="0"/>
            </a:endParaRPr>
          </a:p>
        </p:txBody>
      </p:sp>
      <p:sp>
        <p:nvSpPr>
          <p:cNvPr id="23" name="Hexagon 22"/>
          <p:cNvSpPr/>
          <p:nvPr/>
        </p:nvSpPr>
        <p:spPr bwMode="auto">
          <a:xfrm>
            <a:off x="7854628" y="5833032"/>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w="57150">
                <a:solidFill>
                  <a:schemeClr val="tx1"/>
                </a:solidFill>
              </a:ln>
              <a:solidFill>
                <a:schemeClr val="tx1"/>
              </a:solidFill>
              <a:effectLst/>
              <a:latin typeface="Times New Roman" pitchFamily="18" charset="0"/>
            </a:endParaRPr>
          </a:p>
        </p:txBody>
      </p:sp>
      <p:sp>
        <p:nvSpPr>
          <p:cNvPr id="24" name="Hexagon 23"/>
          <p:cNvSpPr/>
          <p:nvPr/>
        </p:nvSpPr>
        <p:spPr bwMode="auto">
          <a:xfrm>
            <a:off x="10490731" y="4346818"/>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w="57150">
                <a:solidFill>
                  <a:schemeClr val="tx1"/>
                </a:solidFill>
              </a:ln>
              <a:solidFill>
                <a:schemeClr val="tx1"/>
              </a:solidFill>
              <a:effectLst/>
              <a:latin typeface="Times New Roman" pitchFamily="18" charset="0"/>
            </a:endParaRPr>
          </a:p>
        </p:txBody>
      </p:sp>
    </p:spTree>
    <p:extLst>
      <p:ext uri="{BB962C8B-B14F-4D97-AF65-F5344CB8AC3E}">
        <p14:creationId xmlns:p14="http://schemas.microsoft.com/office/powerpoint/2010/main" val="201492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871"/>
          <p:cNvSpPr/>
          <p:nvPr/>
        </p:nvSpPr>
        <p:spPr>
          <a:xfrm rot="1800000">
            <a:off x="8079236" y="5640182"/>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1" name="Shape 871"/>
          <p:cNvSpPr/>
          <p:nvPr/>
        </p:nvSpPr>
        <p:spPr>
          <a:xfrm rot="1800000">
            <a:off x="5407500" y="41798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5" name="Shape 875"/>
          <p:cNvSpPr/>
          <p:nvPr/>
        </p:nvSpPr>
        <p:spPr>
          <a:xfrm rot="1800000">
            <a:off x="13421201" y="56403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6062801" y="71262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10741500" y="41798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5" name="Title 4"/>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38</a:t>
            </a:fld>
            <a:endParaRPr lang="en-US" dirty="0"/>
          </a:p>
        </p:txBody>
      </p:sp>
      <p:grpSp>
        <p:nvGrpSpPr>
          <p:cNvPr id="20" name="Group 868"/>
          <p:cNvGrpSpPr/>
          <p:nvPr/>
        </p:nvGrpSpPr>
        <p:grpSpPr>
          <a:xfrm>
            <a:off x="10740556" y="4178430"/>
            <a:ext cx="2899736" cy="3348748"/>
            <a:chOff x="642940" y="500610"/>
            <a:chExt cx="2899735" cy="3348745"/>
          </a:xfrm>
        </p:grpSpPr>
        <p:sp>
          <p:nvSpPr>
            <p:cNvPr id="21"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22" name="Shape 867"/>
            <p:cNvSpPr/>
            <p:nvPr/>
          </p:nvSpPr>
          <p:spPr>
            <a:xfrm>
              <a:off x="1244198" y="1851269"/>
              <a:ext cx="1686101" cy="6617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spTree>
    <p:extLst>
      <p:ext uri="{BB962C8B-B14F-4D97-AF65-F5344CB8AC3E}">
        <p14:creationId xmlns:p14="http://schemas.microsoft.com/office/powerpoint/2010/main" val="287679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p:nvPr/>
        </p:nvSpPr>
        <p:spPr>
          <a:xfrm>
            <a:off x="4736509" y="3133349"/>
            <a:ext cx="4100481" cy="184665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pPr>
            <a:r>
              <a:rPr sz="6000" b="1" dirty="0">
                <a:solidFill>
                  <a:srgbClr val="FFFFFF"/>
                </a:solidFill>
                <a:latin typeface="Helvetica Light"/>
                <a:ea typeface="Century Gothic"/>
                <a:cs typeface="Century Gothic"/>
                <a:sym typeface="Century Gothic"/>
              </a:rPr>
              <a:t>innovation </a:t>
            </a:r>
            <a:endParaRPr sz="6000" dirty="0">
              <a:solidFill>
                <a:srgbClr val="FFFFFF"/>
              </a:solidFill>
              <a:latin typeface="Helvetica Light"/>
              <a:ea typeface="Gill Sans SemiBold"/>
              <a:cs typeface="Gill Sans SemiBold"/>
              <a:sym typeface="Gill Sans SemiBold"/>
            </a:endParaRPr>
          </a:p>
          <a:p>
            <a:pPr lvl="0" algn="l">
              <a:defRPr sz="1800"/>
            </a:pPr>
            <a:r>
              <a:rPr sz="6000" b="1" dirty="0">
                <a:solidFill>
                  <a:srgbClr val="FFFFFF"/>
                </a:solidFill>
                <a:latin typeface="Helvetica Light"/>
                <a:ea typeface="Century Gothic"/>
                <a:cs typeface="Century Gothic"/>
                <a:sym typeface="Century Gothic"/>
              </a:rPr>
              <a:t>potential</a:t>
            </a:r>
          </a:p>
        </p:txBody>
      </p:sp>
      <p:sp>
        <p:nvSpPr>
          <p:cNvPr id="1030" name="Shape 1030"/>
          <p:cNvSpPr/>
          <p:nvPr/>
        </p:nvSpPr>
        <p:spPr>
          <a:xfrm>
            <a:off x="15705005" y="8531143"/>
            <a:ext cx="5290336" cy="276998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a:pPr>
            <a:r>
              <a:rPr lang="en-US" sz="6000" b="1" dirty="0">
                <a:solidFill>
                  <a:srgbClr val="FFFFFF"/>
                </a:solidFill>
                <a:latin typeface="Helvetica Light"/>
                <a:ea typeface="Century Gothic"/>
                <a:cs typeface="Century Gothic"/>
                <a:sym typeface="Century Gothic"/>
              </a:rPr>
              <a:t>s</a:t>
            </a:r>
            <a:r>
              <a:rPr sz="6000" b="1" dirty="0">
                <a:solidFill>
                  <a:srgbClr val="FFFFFF"/>
                </a:solidFill>
                <a:latin typeface="Helvetica Light"/>
                <a:ea typeface="Century Gothic"/>
                <a:cs typeface="Century Gothic"/>
                <a:sym typeface="Century Gothic"/>
              </a:rPr>
              <a:t>eparate</a:t>
            </a:r>
            <a:br>
              <a:rPr lang="en-US" sz="6000" b="1" dirty="0">
                <a:solidFill>
                  <a:srgbClr val="FFFFFF"/>
                </a:solidFill>
                <a:latin typeface="Helvetica Light"/>
                <a:ea typeface="Century Gothic"/>
                <a:cs typeface="Century Gothic"/>
                <a:sym typeface="Century Gothic"/>
              </a:rPr>
            </a:br>
            <a:r>
              <a:rPr sz="6000" b="1" dirty="0">
                <a:solidFill>
                  <a:srgbClr val="FFFFFF"/>
                </a:solidFill>
                <a:latin typeface="Helvetica Light"/>
                <a:ea typeface="Century Gothic"/>
                <a:cs typeface="Century Gothic"/>
                <a:sym typeface="Century Gothic"/>
              </a:rPr>
              <a:t>generation</a:t>
            </a:r>
            <a:r>
              <a:rPr lang="en-US" sz="6000" dirty="0">
                <a:solidFill>
                  <a:srgbClr val="FFFFFF"/>
                </a:solidFill>
                <a:latin typeface="Helvetica Light"/>
                <a:ea typeface="Gill Sans SemiBold"/>
                <a:cs typeface="Gill Sans SemiBold"/>
                <a:sym typeface="Gill Sans SemiBold"/>
              </a:rPr>
              <a:t> </a:t>
            </a:r>
            <a:r>
              <a:rPr lang="en-US" sz="6000" b="1" dirty="0">
                <a:solidFill>
                  <a:srgbClr val="FFFFFF"/>
                </a:solidFill>
                <a:latin typeface="Helvetica Light"/>
                <a:ea typeface="Century Gothic"/>
                <a:cs typeface="Century Gothic"/>
                <a:sym typeface="Century Gothic"/>
              </a:rPr>
              <a:t>&amp; </a:t>
            </a:r>
            <a:r>
              <a:rPr sz="6000" b="1" dirty="0">
                <a:solidFill>
                  <a:srgbClr val="FFFFFF"/>
                </a:solidFill>
                <a:latin typeface="Helvetica Light"/>
                <a:ea typeface="Century Gothic"/>
                <a:cs typeface="Century Gothic"/>
                <a:sym typeface="Century Gothic"/>
              </a:rPr>
              <a:t>evaluation</a:t>
            </a:r>
          </a:p>
        </p:txBody>
      </p:sp>
      <p:pic>
        <p:nvPicPr>
          <p:cNvPr id="1031" name="image11.pdf"/>
          <p:cNvPicPr/>
          <p:nvPr/>
        </p:nvPicPr>
        <p:blipFill>
          <a:blip r:embed="rId3">
            <a:extLst/>
          </a:blip>
          <a:stretch>
            <a:fillRect/>
          </a:stretch>
        </p:blipFill>
        <p:spPr>
          <a:xfrm>
            <a:off x="7538507" y="2090410"/>
            <a:ext cx="8405093" cy="8405092"/>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39</a:t>
            </a:fld>
            <a:endParaRPr lang="en-US"/>
          </a:p>
        </p:txBody>
      </p:sp>
    </p:spTree>
    <p:extLst>
      <p:ext uri="{BB962C8B-B14F-4D97-AF65-F5344CB8AC3E}">
        <p14:creationId xmlns:p14="http://schemas.microsoft.com/office/powerpoint/2010/main" val="21726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95249"/>
            <a:ext cx="24384000" cy="13811250"/>
          </a:xfrm>
          <a:prstGeom prst="rect">
            <a:avLst/>
          </a:prstGeom>
          <a:solidFill>
            <a:srgbClr val="FFFFFF"/>
          </a:solidFill>
          <a:ln w="12700" cap="flat" cmpd="sng" algn="ctr">
            <a:noFill/>
            <a:prstDash val="solid"/>
            <a:round/>
            <a:headEnd type="none" w="sm" len="sm"/>
            <a:tailEnd type="none" w="sm" len="sm"/>
          </a:ln>
          <a:effectLst/>
        </p:spPr>
        <p:txBody>
          <a:bodyPr vert="horz" wrap="square" lIns="91434" tIns="45718" rIns="91434" bIns="45718" numCol="1" spcCol="0" rtlCol="0" anchor="t" anchorCtr="0" compatLnSpc="1">
            <a:prstTxWarp prst="textNoShape">
              <a:avLst/>
            </a:prstTxWarp>
          </a:bodyPr>
          <a:lstStyle/>
          <a:p>
            <a:pPr algn="l" defTabSz="914342" rtl="0" fontAlgn="base">
              <a:spcBef>
                <a:spcPct val="0"/>
              </a:spcBef>
              <a:spcAft>
                <a:spcPct val="0"/>
              </a:spcAft>
            </a:pPr>
            <a:endParaRPr lang="en-US" sz="2400">
              <a:solidFill>
                <a:schemeClr val="tx1"/>
              </a:solidFill>
              <a:latin typeface="Times New Roman" pitchFamily="18" charset="0"/>
            </a:endParaRPr>
          </a:p>
        </p:txBody>
      </p:sp>
      <p:pic>
        <p:nvPicPr>
          <p:cNvPr id="880" name="image4.png"/>
          <p:cNvPicPr/>
          <p:nvPr/>
        </p:nvPicPr>
        <p:blipFill>
          <a:blip r:embed="rId3">
            <a:extLst/>
          </a:blip>
          <a:stretch>
            <a:fillRect/>
          </a:stretch>
        </p:blipFill>
        <p:spPr>
          <a:xfrm>
            <a:off x="1374776" y="-279400"/>
            <a:ext cx="23534688" cy="14935200"/>
          </a:xfrm>
          <a:prstGeom prst="rect">
            <a:avLst/>
          </a:prstGeom>
          <a:ln w="12700">
            <a:miter lim="400000"/>
          </a:ln>
        </p:spPr>
      </p:pic>
      <p:pic>
        <p:nvPicPr>
          <p:cNvPr id="881" name="image5.png"/>
          <p:cNvPicPr/>
          <p:nvPr/>
        </p:nvPicPr>
        <p:blipFill>
          <a:blip r:embed="rId4">
            <a:extLst/>
          </a:blip>
          <a:stretch>
            <a:fillRect/>
          </a:stretch>
        </p:blipFill>
        <p:spPr>
          <a:xfrm>
            <a:off x="7721600" y="2832100"/>
            <a:ext cx="2517776" cy="2540000"/>
          </a:xfrm>
          <a:prstGeom prst="rect">
            <a:avLst/>
          </a:prstGeom>
          <a:ln w="12700">
            <a:miter lim="400000"/>
          </a:ln>
        </p:spPr>
      </p:pic>
      <p:pic>
        <p:nvPicPr>
          <p:cNvPr id="882" name="image6.png"/>
          <p:cNvPicPr/>
          <p:nvPr/>
        </p:nvPicPr>
        <p:blipFill>
          <a:blip r:embed="rId5">
            <a:extLst/>
          </a:blip>
          <a:stretch>
            <a:fillRect/>
          </a:stretch>
        </p:blipFill>
        <p:spPr>
          <a:xfrm>
            <a:off x="14643102" y="304800"/>
            <a:ext cx="4784725" cy="26035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do we start?</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40</a:t>
            </a:fld>
            <a:endParaRPr lang="en-US"/>
          </a:p>
        </p:txBody>
      </p:sp>
      <p:pic>
        <p:nvPicPr>
          <p:cNvPr id="2050" name="Picture 2" descr="http://desarrollopersonalenlinea.com/wp-content/uploads/2013/04/pens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847" y="3701118"/>
            <a:ext cx="9273660" cy="92736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4179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Screen Shot 2015-04-06 at 6.21.23 PM.png"/>
          <p:cNvPicPr/>
          <p:nvPr/>
        </p:nvPicPr>
        <p:blipFill>
          <a:blip r:embed="rId3">
            <a:extLst/>
          </a:blip>
          <a:stretch>
            <a:fillRect/>
          </a:stretch>
        </p:blipFill>
        <p:spPr>
          <a:xfrm>
            <a:off x="10874706" y="3701118"/>
            <a:ext cx="12469339" cy="7179820"/>
          </a:xfrm>
          <a:prstGeom prst="rect">
            <a:avLst/>
          </a:prstGeom>
          <a:ln w="12700">
            <a:miter lim="400000"/>
          </a:ln>
        </p:spPr>
      </p:pic>
      <p:sp>
        <p:nvSpPr>
          <p:cNvPr id="5" name="Title 4"/>
          <p:cNvSpPr>
            <a:spLocks noGrp="1"/>
          </p:cNvSpPr>
          <p:nvPr>
            <p:ph type="title"/>
          </p:nvPr>
        </p:nvSpPr>
        <p:spPr/>
        <p:txBody>
          <a:bodyPr/>
          <a:lstStyle/>
          <a:p>
            <a:r>
              <a:rPr lang="en-US" dirty="0"/>
              <a:t>How do we start?</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41</a:t>
            </a:fld>
            <a:endParaRPr lang="en-US"/>
          </a:p>
        </p:txBody>
      </p:sp>
      <p:pic>
        <p:nvPicPr>
          <p:cNvPr id="2050" name="Picture 2" descr="http://desarrollopersonalenlinea.com/wp-content/uploads/2013/04/pens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847" y="3701118"/>
            <a:ext cx="9273660" cy="92736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064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42</a:t>
            </a:fld>
            <a:endParaRPr lang="en-US"/>
          </a:p>
        </p:txBody>
      </p:sp>
      <p:sp>
        <p:nvSpPr>
          <p:cNvPr id="6" name="TextBox 5"/>
          <p:cNvSpPr txBox="1"/>
          <p:nvPr/>
        </p:nvSpPr>
        <p:spPr>
          <a:xfrm>
            <a:off x="283779" y="2112579"/>
            <a:ext cx="23805931" cy="8556188"/>
          </a:xfrm>
          <a:prstGeom prst="rect">
            <a:avLst/>
          </a:prstGeom>
          <a:noFill/>
        </p:spPr>
        <p:txBody>
          <a:bodyPr wrap="square" rtlCol="0">
            <a:spAutoFit/>
          </a:bodyPr>
          <a:lstStyle/>
          <a:p>
            <a:r>
              <a:rPr lang="en-US" sz="11000" dirty="0">
                <a:solidFill>
                  <a:schemeClr val="tx1"/>
                </a:solidFill>
                <a:latin typeface="Helvetica Light"/>
                <a:sym typeface="Helvetica Neue"/>
              </a:rPr>
              <a:t>“Might” lets you defer judgment</a:t>
            </a:r>
          </a:p>
          <a:p>
            <a:r>
              <a:rPr lang="en-US" sz="11000" dirty="0">
                <a:solidFill>
                  <a:schemeClr val="tx1"/>
                </a:solidFill>
                <a:latin typeface="Helvetica Light"/>
                <a:sym typeface="Helvetica Neue"/>
              </a:rPr>
              <a:t> </a:t>
            </a:r>
          </a:p>
          <a:p>
            <a:r>
              <a:rPr lang="en-US" sz="11000" dirty="0">
                <a:solidFill>
                  <a:schemeClr val="tx1"/>
                </a:solidFill>
                <a:latin typeface="Helvetica Light"/>
                <a:sym typeface="Helvetica Neue"/>
              </a:rPr>
              <a:t>helps people to create options freely</a:t>
            </a:r>
          </a:p>
          <a:p>
            <a:endParaRPr lang="en-US" sz="11000" dirty="0">
              <a:solidFill>
                <a:schemeClr val="tx1"/>
              </a:solidFill>
              <a:latin typeface="Helvetica Light"/>
              <a:sym typeface="Helvetica Neue"/>
            </a:endParaRPr>
          </a:p>
          <a:p>
            <a:r>
              <a:rPr lang="en-US" sz="11000" dirty="0">
                <a:solidFill>
                  <a:schemeClr val="tx1"/>
                </a:solidFill>
                <a:latin typeface="Helvetica Light"/>
                <a:sym typeface="Helvetica Neue"/>
              </a:rPr>
              <a:t>opens up more possibilities</a:t>
            </a:r>
            <a:endParaRPr lang="en-US" sz="11000" dirty="0">
              <a:solidFill>
                <a:schemeClr val="tx1"/>
              </a:solidFill>
              <a:latin typeface="Helvetica Light"/>
            </a:endParaRPr>
          </a:p>
        </p:txBody>
      </p:sp>
    </p:spTree>
    <p:extLst>
      <p:ext uri="{BB962C8B-B14F-4D97-AF65-F5344CB8AC3E}">
        <p14:creationId xmlns:p14="http://schemas.microsoft.com/office/powerpoint/2010/main" val="185666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43</a:t>
            </a:fld>
            <a:endParaRPr lang="en-US" dirty="0"/>
          </a:p>
        </p:txBody>
      </p:sp>
      <p:sp>
        <p:nvSpPr>
          <p:cNvPr id="5" name="TextBox 4"/>
          <p:cNvSpPr txBox="1"/>
          <p:nvPr/>
        </p:nvSpPr>
        <p:spPr>
          <a:xfrm>
            <a:off x="705504" y="193066"/>
            <a:ext cx="23678496" cy="4247317"/>
          </a:xfrm>
          <a:prstGeom prst="rect">
            <a:avLst/>
          </a:prstGeom>
          <a:noFill/>
        </p:spPr>
        <p:txBody>
          <a:bodyPr wrap="square" rtlCol="0">
            <a:spAutoFit/>
          </a:bodyPr>
          <a:lstStyle/>
          <a:p>
            <a:pPr lvl="0" algn="l"/>
            <a:r>
              <a:rPr lang="en-US" sz="5400" dirty="0">
                <a:solidFill>
                  <a:srgbClr val="FFFFFF"/>
                </a:solidFill>
                <a:latin typeface="Helvetica Light"/>
                <a:cs typeface="Helvetica Light"/>
              </a:rPr>
              <a:t>POV: We met Janice, a harried mother of 3, rushing through the airport only to wait hours at the gate. We were surprised at the many games she makes up to to entertain her children so they don’t irritate frustrated fellow passengers. It would be game changing to bring the other passengers and the airport facilities into helping families have a better travel experience.</a:t>
            </a:r>
          </a:p>
        </p:txBody>
      </p:sp>
      <p:pic>
        <p:nvPicPr>
          <p:cNvPr id="4098" name="Picture 2" descr="http://i.dailymail.co.uk/i/pix/2013/12/03/article-2517612-19D0B54A00000578-146_634x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440" y="4419793"/>
            <a:ext cx="13050494" cy="86866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9133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916558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l">
              <a:lnSpc>
                <a:spcPct val="110000"/>
              </a:lnSpc>
              <a:defRPr sz="1800"/>
            </a:pPr>
            <a:r>
              <a:rPr sz="5500" b="1" i="1" dirty="0">
                <a:solidFill>
                  <a:schemeClr val="tx1"/>
                </a:solidFill>
                <a:latin typeface="Helvetica Light"/>
                <a:ea typeface="Gill Sans SemiBold"/>
                <a:cs typeface="Helvetica Light"/>
                <a:sym typeface="Gill Sans SemiBold"/>
              </a:rPr>
              <a:t>Break POV into pieces</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entertain kids? HMW slow a mom down? </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Amp up the good/Remove the bad</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separate kids from fellow passengers?</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Explore the opposite</a:t>
            </a:r>
            <a:endParaRPr lang="en-US" sz="55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make the wait the most exciting part of the trip?</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Question an assumption</a:t>
            </a:r>
            <a:endParaRPr lang="en-US" sz="55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entirely remove the wait time at the airport?</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44</a:t>
            </a:fld>
            <a:endParaRPr lang="en-US" dirty="0"/>
          </a:p>
        </p:txBody>
      </p:sp>
      <p:sp>
        <p:nvSpPr>
          <p:cNvPr id="5" name="TextBox 4"/>
          <p:cNvSpPr txBox="1"/>
          <p:nvPr/>
        </p:nvSpPr>
        <p:spPr>
          <a:xfrm>
            <a:off x="705504" y="193066"/>
            <a:ext cx="23678496" cy="2800767"/>
          </a:xfrm>
          <a:prstGeom prst="rect">
            <a:avLst/>
          </a:prstGeom>
          <a:noFill/>
        </p:spPr>
        <p:txBody>
          <a:bodyPr wrap="square" rtlCol="0">
            <a:spAutoFit/>
          </a:bodyPr>
          <a:lstStyle/>
          <a:p>
            <a:pPr lvl="0" algn="l"/>
            <a:r>
              <a:rPr lang="en-US" sz="4400" dirty="0">
                <a:solidFill>
                  <a:srgbClr val="FFFFFF"/>
                </a:solidFill>
                <a:latin typeface="Helvetica Light"/>
                <a:cs typeface="Helvetica Light"/>
              </a:rPr>
              <a:t>POV: We met Janice, a harried mother of 3, rushing through the airport only to wait hours at the gate. We were surprised at the many games she makes up to to entertain her children so they don’t irritate frustrated fellow passengers. It would be game changing to bring the other passengers and the airport facilities into helping families have a better travel experience.</a:t>
            </a:r>
          </a:p>
        </p:txBody>
      </p:sp>
    </p:spTree>
    <p:extLst>
      <p:ext uri="{BB962C8B-B14F-4D97-AF65-F5344CB8AC3E}">
        <p14:creationId xmlns:p14="http://schemas.microsoft.com/office/powerpoint/2010/main" val="1700427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916558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l">
              <a:lnSpc>
                <a:spcPct val="110000"/>
              </a:lnSpc>
              <a:defRPr sz="1800"/>
            </a:pPr>
            <a:r>
              <a:rPr lang="en-US" sz="5500" b="1" i="1" dirty="0">
                <a:solidFill>
                  <a:srgbClr val="FFFFFF"/>
                </a:solidFill>
                <a:latin typeface="Helvetica Light"/>
                <a:ea typeface="Gill Sans SemiBold"/>
                <a:cs typeface="Helvetica Light"/>
                <a:sym typeface="Gill Sans SemiBold"/>
              </a:rPr>
              <a:t>Go after adjectives</a:t>
            </a:r>
            <a:endParaRPr lang="en-US" sz="3200" dirty="0">
              <a:solidFill>
                <a:srgbClr val="FFFFFF"/>
              </a:solidFill>
              <a:latin typeface="Helvetica Light"/>
              <a:ea typeface="Gill Sans SemiBold"/>
              <a:cs typeface="Helvetica Light"/>
            </a:endParaRPr>
          </a:p>
          <a:p>
            <a:pPr lvl="0" algn="l">
              <a:lnSpc>
                <a:spcPct val="110000"/>
              </a:lnSpc>
              <a:defRPr sz="1800"/>
            </a:pPr>
            <a:r>
              <a:rPr lang="en-US" sz="3200" dirty="0">
                <a:solidFill>
                  <a:srgbClr val="FFFFFF"/>
                </a:solidFill>
                <a:latin typeface="Helvetica Light"/>
                <a:cs typeface="Helvetica Light"/>
              </a:rPr>
              <a:t>	</a:t>
            </a:r>
            <a:r>
              <a:rPr lang="en-US" sz="5500" dirty="0">
                <a:solidFill>
                  <a:srgbClr val="FFFFFF"/>
                </a:solidFill>
                <a:latin typeface="Helvetica Light"/>
                <a:cs typeface="Helvetica Light"/>
              </a:rPr>
              <a:t>HMW we make the rush refreshing instead of harrying?</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Identify unexpected resources</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lang="en-US" sz="5500" dirty="0">
                <a:solidFill>
                  <a:srgbClr val="FFFFFF"/>
                </a:solidFill>
                <a:latin typeface="Helvetica Light"/>
                <a:cs typeface="Helvetica Light"/>
              </a:rPr>
              <a:t>HMW leverage free time of fellow passengers to share the load?</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Create an analogy from need or context</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lang="en-US" sz="5500" dirty="0">
                <a:solidFill>
                  <a:srgbClr val="FFFFFF"/>
                </a:solidFill>
                <a:latin typeface="Helvetica Light"/>
                <a:cs typeface="Helvetica Light"/>
              </a:rPr>
              <a:t>HMW make the airport like a spa?</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Change a status quo</a:t>
            </a:r>
          </a:p>
          <a:p>
            <a:pPr lvl="0" algn="l">
              <a:lnSpc>
                <a:spcPct val="110000"/>
              </a:lnSpc>
              <a:defRPr sz="1800"/>
            </a:pPr>
            <a:r>
              <a:rPr lang="en-US" sz="5500" b="1" i="1" dirty="0">
                <a:solidFill>
                  <a:srgbClr val="FFFFFF"/>
                </a:solidFill>
                <a:latin typeface="Helvetica Light"/>
                <a:cs typeface="Helvetica Light"/>
                <a:sym typeface="Gill Sans SemiBold"/>
              </a:rPr>
              <a:t>	</a:t>
            </a:r>
            <a:r>
              <a:rPr lang="en-US" sz="5500" dirty="0">
                <a:solidFill>
                  <a:srgbClr val="FFFFFF"/>
                </a:solidFill>
                <a:latin typeface="Helvetica Light"/>
                <a:cs typeface="Helvetica Light"/>
              </a:rPr>
              <a:t>HMW make playful, loud kids less annoying?</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45</a:t>
            </a:fld>
            <a:endParaRPr lang="en-US" dirty="0"/>
          </a:p>
        </p:txBody>
      </p:sp>
      <p:sp>
        <p:nvSpPr>
          <p:cNvPr id="5" name="TextBox 4"/>
          <p:cNvSpPr txBox="1"/>
          <p:nvPr/>
        </p:nvSpPr>
        <p:spPr>
          <a:xfrm>
            <a:off x="705504" y="193066"/>
            <a:ext cx="23678496" cy="2800767"/>
          </a:xfrm>
          <a:prstGeom prst="rect">
            <a:avLst/>
          </a:prstGeom>
          <a:noFill/>
        </p:spPr>
        <p:txBody>
          <a:bodyPr wrap="square" rtlCol="0">
            <a:spAutoFit/>
          </a:bodyPr>
          <a:lstStyle/>
          <a:p>
            <a:pPr lvl="0" algn="l"/>
            <a:r>
              <a:rPr lang="en-US" sz="4400" dirty="0">
                <a:solidFill>
                  <a:srgbClr val="FFFFFF"/>
                </a:solidFill>
                <a:latin typeface="Helvetica Light"/>
                <a:cs typeface="Helvetica Light"/>
              </a:rPr>
              <a:t>POV: We met Janice, a harried mother of 3, rushing through the airport only to wait hours at the gate. We were surprised at the many games she makes up to to entertain her children so they don’t irritate frustrated fellow passengers. It would be game changing to bring the other passengers and the airport facilities into helping families have a better travel experience.</a:t>
            </a:r>
          </a:p>
        </p:txBody>
      </p:sp>
    </p:spTree>
    <p:extLst>
      <p:ext uri="{BB962C8B-B14F-4D97-AF65-F5344CB8AC3E}">
        <p14:creationId xmlns:p14="http://schemas.microsoft.com/office/powerpoint/2010/main" val="3300085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Anatomy of a Strong HMW Question</a:t>
            </a:r>
            <a:endParaRPr lang="en-US" dirty="0"/>
          </a:p>
        </p:txBody>
      </p:sp>
      <p:sp>
        <p:nvSpPr>
          <p:cNvPr id="43010" name="Content Placeholder 3"/>
          <p:cNvSpPr>
            <a:spLocks noGrp="1"/>
          </p:cNvSpPr>
          <p:nvPr>
            <p:ph idx="1"/>
          </p:nvPr>
        </p:nvSpPr>
        <p:spPr>
          <a:xfrm>
            <a:off x="956929" y="3200400"/>
            <a:ext cx="23427079" cy="9448800"/>
          </a:xfrm>
        </p:spPr>
        <p:txBody>
          <a:bodyPr/>
          <a:lstStyle/>
          <a:p>
            <a:r>
              <a:rPr lang="en-US" dirty="0"/>
              <a:t>Who</a:t>
            </a:r>
          </a:p>
          <a:p>
            <a:r>
              <a:rPr lang="en-US" dirty="0"/>
              <a:t>What </a:t>
            </a:r>
          </a:p>
          <a:p>
            <a:r>
              <a:rPr lang="en-US" dirty="0"/>
              <a:t>When</a:t>
            </a:r>
          </a:p>
          <a:p>
            <a:r>
              <a:rPr lang="en-US" dirty="0"/>
              <a:t>Where</a:t>
            </a:r>
          </a:p>
          <a:p>
            <a:r>
              <a:rPr lang="en-US" dirty="0"/>
              <a:t>Why</a:t>
            </a:r>
          </a:p>
          <a:p>
            <a:endParaRPr lang="en-US" dirty="0"/>
          </a:p>
          <a:p>
            <a:r>
              <a:rPr lang="en-US" sz="7400" dirty="0">
                <a:solidFill>
                  <a:srgbClr val="00B0F0"/>
                </a:solidFill>
              </a:rPr>
              <a:t>Best to have at least 3 W’s in a good HMW question</a:t>
            </a:r>
          </a:p>
        </p:txBody>
      </p:sp>
      <p:sp>
        <p:nvSpPr>
          <p:cNvPr id="3" name="Date Placeholder 2"/>
          <p:cNvSpPr>
            <a:spLocks noGrp="1"/>
          </p:cNvSpPr>
          <p:nvPr>
            <p:ph type="dt" sz="half" idx="10"/>
          </p:nvPr>
        </p:nvSpPr>
        <p:spPr/>
        <p:txBody>
          <a:bodyPr/>
          <a:lstStyle/>
          <a:p>
            <a:pPr>
              <a:defRPr/>
            </a:pPr>
            <a:r>
              <a:rPr lang="en-US"/>
              <a:t>2019/04/15</a:t>
            </a:r>
            <a:endParaRPr lang="en-US" dirty="0"/>
          </a:p>
        </p:txBody>
      </p:sp>
      <p:sp>
        <p:nvSpPr>
          <p:cNvPr id="4" name="Footer Placeholder 3"/>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46</a:t>
            </a:fld>
            <a:endParaRPr lang="en-US" dirty="0"/>
          </a:p>
        </p:txBody>
      </p:sp>
    </p:spTree>
    <p:extLst>
      <p:ext uri="{BB962C8B-B14F-4D97-AF65-F5344CB8AC3E}">
        <p14:creationId xmlns:p14="http://schemas.microsoft.com/office/powerpoint/2010/main" val="20572996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image13.png" descr="brainstormrules.png"/>
          <p:cNvPicPr/>
          <p:nvPr/>
        </p:nvPicPr>
        <p:blipFill>
          <a:blip r:embed="rId3">
            <a:extLst/>
          </a:blip>
          <a:srcRect b="59257"/>
          <a:stretch>
            <a:fillRect/>
          </a:stretch>
        </p:blipFill>
        <p:spPr>
          <a:xfrm>
            <a:off x="0" y="0"/>
            <a:ext cx="24295034" cy="5611090"/>
          </a:xfrm>
          <a:prstGeom prst="rect">
            <a:avLst/>
          </a:prstGeom>
          <a:ln w="12700">
            <a:miter lim="400000"/>
          </a:ln>
        </p:spPr>
      </p:pic>
      <p:sp>
        <p:nvSpPr>
          <p:cNvPr id="1052" name="Shape 1052"/>
          <p:cNvSpPr/>
          <p:nvPr/>
        </p:nvSpPr>
        <p:spPr>
          <a:xfrm>
            <a:off x="1847218" y="6221332"/>
            <a:ext cx="8659093" cy="58169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defRPr sz="1800"/>
            </a:pPr>
            <a:r>
              <a:rPr sz="5400" b="1" dirty="0">
                <a:solidFill>
                  <a:srgbClr val="FFFFFF"/>
                </a:solidFill>
                <a:latin typeface="Helvetica Light"/>
                <a:ea typeface="Century Gothic"/>
                <a:cs typeface="Helvetica Light"/>
                <a:sym typeface="Century Gothic"/>
              </a:rPr>
              <a:t>one conversation at a time</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go for quantity</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headline!</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build on the ideas of others</a:t>
            </a:r>
          </a:p>
        </p:txBody>
      </p:sp>
      <p:sp>
        <p:nvSpPr>
          <p:cNvPr id="1053" name="Shape 1053"/>
          <p:cNvSpPr/>
          <p:nvPr/>
        </p:nvSpPr>
        <p:spPr>
          <a:xfrm>
            <a:off x="15142733" y="6221332"/>
            <a:ext cx="8659093" cy="58169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defRPr sz="1800"/>
            </a:pPr>
            <a:r>
              <a:rPr sz="5400" b="1" dirty="0">
                <a:solidFill>
                  <a:srgbClr val="FFFFFF"/>
                </a:solidFill>
                <a:latin typeface="Helvetica Light"/>
                <a:ea typeface="Century Gothic"/>
                <a:cs typeface="Helvetica Light"/>
                <a:sym typeface="Century Gothic"/>
              </a:rPr>
              <a:t>encourage wild ideas</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be visual </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stay on topic</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defer judgment</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47</a:t>
            </a:fld>
            <a:endParaRPr lang="en-US"/>
          </a:p>
        </p:txBody>
      </p:sp>
    </p:spTree>
    <p:extLst>
      <p:ext uri="{BB962C8B-B14F-4D97-AF65-F5344CB8AC3E}">
        <p14:creationId xmlns:p14="http://schemas.microsoft.com/office/powerpoint/2010/main" val="2475438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p:nvPr/>
        </p:nvSpPr>
        <p:spPr>
          <a:xfrm>
            <a:off x="1655379" y="4877439"/>
            <a:ext cx="22757425" cy="437350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Generate some HMW statements</a:t>
            </a:r>
            <a:r>
              <a:rPr lang="en-US" sz="7100" dirty="0">
                <a:solidFill>
                  <a:srgbClr val="FFFFFF"/>
                </a:solidFill>
                <a:latin typeface="Lucida Grande"/>
                <a:ea typeface="Lucida Grande"/>
                <a:cs typeface="Lucida Grande"/>
                <a:sym typeface="Lucida Grande"/>
              </a:rPr>
              <a:t> for your project</a:t>
            </a:r>
            <a:r>
              <a:rPr sz="7100" dirty="0">
                <a:solidFill>
                  <a:srgbClr val="FFFFFF"/>
                </a:solidFill>
                <a:latin typeface="Lucida Grande"/>
                <a:ea typeface="Lucida Grande"/>
                <a:cs typeface="Lucida Grande"/>
                <a:sym typeface="Lucida Grande"/>
              </a:rPr>
              <a:t>!</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48</a:t>
            </a:fld>
            <a:endParaRPr lang="en-US" dirty="0"/>
          </a:p>
        </p:txBody>
      </p:sp>
    </p:spTree>
    <p:extLst>
      <p:ext uri="{BB962C8B-B14F-4D97-AF65-F5344CB8AC3E}">
        <p14:creationId xmlns:p14="http://schemas.microsoft.com/office/powerpoint/2010/main" val="112842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1087810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l">
              <a:lnSpc>
                <a:spcPct val="110000"/>
              </a:lnSpc>
              <a:defRPr sz="1800"/>
            </a:pPr>
            <a:r>
              <a:rPr sz="6600" b="1" i="1" dirty="0">
                <a:solidFill>
                  <a:schemeClr val="tx1"/>
                </a:solidFill>
                <a:latin typeface="Helvetica Light"/>
                <a:ea typeface="Gill Sans SemiBold"/>
                <a:cs typeface="Helvetica Light"/>
                <a:sym typeface="Gill Sans SemiBold"/>
              </a:rPr>
              <a:t>Break POV into pieces</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Amp up the good/Remove the bad</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Explore the opposite</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Question an assumption</a:t>
            </a:r>
            <a:endParaRPr lang="en-US" sz="66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Go after adjectives</a:t>
            </a:r>
            <a:endParaRPr lang="en-US" sz="4000" dirty="0">
              <a:solidFill>
                <a:srgbClr val="FFFFFF"/>
              </a:solidFill>
              <a:latin typeface="Helvetica Light"/>
              <a:ea typeface="Gill Sans SemiBold"/>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ID unexpected resources</a:t>
            </a:r>
            <a:endParaRPr lang="en-US" sz="4000" dirty="0">
              <a:solidFill>
                <a:srgbClr val="FFFFFF"/>
              </a:solidFill>
              <a:latin typeface="Helvetica Light"/>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Create an analogy from need or context</a:t>
            </a:r>
            <a:endParaRPr lang="en-US" sz="4000" dirty="0">
              <a:solidFill>
                <a:srgbClr val="FFFFFF"/>
              </a:solidFill>
              <a:latin typeface="Helvetica Light"/>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Change a status quo</a:t>
            </a:r>
          </a:p>
          <a:p>
            <a:pPr lvl="0" algn="l">
              <a:lnSpc>
                <a:spcPct val="110000"/>
              </a:lnSpc>
              <a:defRPr sz="1800"/>
            </a:pPr>
            <a:endParaRPr lang="en-US" sz="55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endParaRPr sz="5500" dirty="0">
              <a:solidFill>
                <a:srgbClr val="FFFFFF"/>
              </a:solidFill>
              <a:latin typeface="Helvetica Light"/>
              <a:cs typeface="Helvetica Light"/>
            </a:endParaRP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49</a:t>
            </a:fld>
            <a:endParaRPr lang="en-US" dirty="0"/>
          </a:p>
        </p:txBody>
      </p:sp>
      <p:sp>
        <p:nvSpPr>
          <p:cNvPr id="5" name="TextBox 4"/>
          <p:cNvSpPr txBox="1"/>
          <p:nvPr/>
        </p:nvSpPr>
        <p:spPr>
          <a:xfrm>
            <a:off x="705504" y="193066"/>
            <a:ext cx="23678496" cy="2554545"/>
          </a:xfrm>
          <a:prstGeom prst="rect">
            <a:avLst/>
          </a:prstGeom>
          <a:noFill/>
        </p:spPr>
        <p:txBody>
          <a:bodyPr wrap="square" rtlCol="0">
            <a:spAutoFit/>
          </a:bodyPr>
          <a:lstStyle/>
          <a:p>
            <a:pPr lvl="0" algn="l"/>
            <a:r>
              <a:rPr lang="en-US" sz="8000" dirty="0">
                <a:solidFill>
                  <a:srgbClr val="FFFFFF"/>
                </a:solidFill>
                <a:latin typeface="Helvetica Light"/>
                <a:cs typeface="Helvetica Light"/>
              </a:rPr>
              <a:t>POV: We met X. We were surprised to find Y. It would be game changing if Z. </a:t>
            </a:r>
          </a:p>
        </p:txBody>
      </p:sp>
    </p:spTree>
    <p:extLst>
      <p:ext uri="{BB962C8B-B14F-4D97-AF65-F5344CB8AC3E}">
        <p14:creationId xmlns:p14="http://schemas.microsoft.com/office/powerpoint/2010/main" val="313426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8" name="Group 878"/>
          <p:cNvGrpSpPr/>
          <p:nvPr/>
        </p:nvGrpSpPr>
        <p:grpSpPr>
          <a:xfrm>
            <a:off x="5407498" y="4179888"/>
            <a:ext cx="13554733" cy="6294440"/>
            <a:chOff x="642784" y="500581"/>
            <a:chExt cx="13554732" cy="6294439"/>
          </a:xfrm>
        </p:grpSpPr>
        <p:sp>
          <p:nvSpPr>
            <p:cNvPr id="871" name="Shape 871"/>
            <p:cNvSpPr/>
            <p:nvPr/>
          </p:nvSpPr>
          <p:spPr>
            <a:xfrm rot="1800000">
              <a:off x="642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nvGrpSpPr>
            <p:cNvPr id="874" name="Group 874"/>
            <p:cNvGrpSpPr/>
            <p:nvPr/>
          </p:nvGrpSpPr>
          <p:grpSpPr>
            <a:xfrm>
              <a:off x="3305551" y="1961080"/>
              <a:ext cx="2899433" cy="3348041"/>
              <a:chOff x="625851" y="500581"/>
              <a:chExt cx="2899432" cy="3348039"/>
            </a:xfrm>
          </p:grpSpPr>
          <p:sp>
            <p:nvSpPr>
              <p:cNvPr id="872" name="Shape 872"/>
              <p:cNvSpPr/>
              <p:nvPr/>
            </p:nvSpPr>
            <p:spPr>
              <a:xfrm rot="1800000">
                <a:off x="625851"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73" name="Shape 873"/>
              <p:cNvSpPr/>
              <p:nvPr/>
            </p:nvSpPr>
            <p:spPr>
              <a:xfrm>
                <a:off x="1183126" y="1850885"/>
                <a:ext cx="1762125" cy="6617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sp>
          <p:nvSpPr>
            <p:cNvPr id="875" name="Shape 875"/>
            <p:cNvSpPr/>
            <p:nvPr/>
          </p:nvSpPr>
          <p:spPr>
            <a:xfrm rot="1800000">
              <a:off x="8656484" y="19610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1298084" y="34469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5976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sp>
        <p:nvSpPr>
          <p:cNvPr id="5" name="Title 4"/>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Brainstorm “How Might </a:t>
            </a:r>
            <a:r>
              <a:rPr lang="en-US" dirty="0" err="1"/>
              <a:t>We’s</a:t>
            </a:r>
            <a:r>
              <a:rPr lang="en-US" dirty="0"/>
              <a:t>”        Solutions</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50</a:t>
            </a:fld>
            <a:endParaRPr lang="en-US"/>
          </a:p>
        </p:txBody>
      </p:sp>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102" y="2052400"/>
            <a:ext cx="17420917" cy="11619752"/>
          </a:xfrm>
          <a:prstGeom prst="rect">
            <a:avLst/>
          </a:prstGeom>
        </p:spPr>
      </p:pic>
      <p:cxnSp>
        <p:nvCxnSpPr>
          <p:cNvPr id="9" name="Straight Arrow Connector 8"/>
          <p:cNvCxnSpPr/>
          <p:nvPr/>
        </p:nvCxnSpPr>
        <p:spPr bwMode="auto">
          <a:xfrm flipH="1">
            <a:off x="16457886" y="1194102"/>
            <a:ext cx="1533922" cy="0"/>
          </a:xfrm>
          <a:prstGeom prst="straightConnector1">
            <a:avLst/>
          </a:prstGeom>
          <a:solidFill>
            <a:schemeClr val="accent1"/>
          </a:solidFill>
          <a:ln w="177800" cap="flat" cmpd="sng" algn="ctr">
            <a:solidFill>
              <a:schemeClr val="tx1"/>
            </a:solidFill>
            <a:prstDash val="solid"/>
            <a:round/>
            <a:headEnd type="arrow" w="med" len="med"/>
            <a:tailEnd type="none"/>
          </a:ln>
          <a:effectLst/>
        </p:spPr>
      </p:cxnSp>
    </p:spTree>
    <p:extLst>
      <p:ext uri="{BB962C8B-B14F-4D97-AF65-F5344CB8AC3E}">
        <p14:creationId xmlns:p14="http://schemas.microsoft.com/office/powerpoint/2010/main" val="33912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p:nvPr/>
        </p:nvSpPr>
        <p:spPr>
          <a:xfrm>
            <a:off x="4346816" y="5936524"/>
            <a:ext cx="16202425" cy="93871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0">
              <a:defRPr sz="1800"/>
            </a:pPr>
            <a:r>
              <a:rPr sz="5500" dirty="0">
                <a:solidFill>
                  <a:srgbClr val="FFFFFF"/>
                </a:solidFill>
                <a:latin typeface="Helvetica Light"/>
                <a:cs typeface="Helvetica Light"/>
              </a:rPr>
              <a:t>“What if we had to spend at least a million dollars?”</a:t>
            </a:r>
          </a:p>
        </p:txBody>
      </p:sp>
      <p:sp>
        <p:nvSpPr>
          <p:cNvPr id="1059" name="Shape 1059"/>
          <p:cNvSpPr/>
          <p:nvPr/>
        </p:nvSpPr>
        <p:spPr>
          <a:xfrm>
            <a:off x="4346816" y="10716025"/>
            <a:ext cx="8780128" cy="93871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defRPr sz="1800"/>
            </a:pPr>
            <a:r>
              <a:rPr lang="en-US" sz="5500" dirty="0">
                <a:solidFill>
                  <a:srgbClr val="FFFFFF"/>
                </a:solidFill>
                <a:latin typeface="Helvetica Light"/>
                <a:cs typeface="Helvetica Light"/>
              </a:rPr>
              <a:t>“All ideas must use magic.”</a:t>
            </a:r>
            <a:endParaRPr sz="5500" dirty="0">
              <a:solidFill>
                <a:srgbClr val="FFFFFF"/>
              </a:solidFill>
              <a:latin typeface="Helvetica Light"/>
              <a:cs typeface="Helvetica Light"/>
            </a:endParaRPr>
          </a:p>
        </p:txBody>
      </p:sp>
      <p:sp>
        <p:nvSpPr>
          <p:cNvPr id="1060" name="Shape 1060"/>
          <p:cNvSpPr/>
          <p:nvPr/>
        </p:nvSpPr>
        <p:spPr>
          <a:xfrm>
            <a:off x="493528" y="3628725"/>
            <a:ext cx="21186891" cy="93871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defRPr sz="1800"/>
            </a:pPr>
            <a:r>
              <a:rPr sz="5500" dirty="0">
                <a:solidFill>
                  <a:srgbClr val="FFFFFF"/>
                </a:solidFill>
                <a:latin typeface="Helvetica Light"/>
                <a:cs typeface="Helvetica Light"/>
              </a:rPr>
              <a:t>“How would you design it with the technology of 100 years ago?”</a:t>
            </a:r>
          </a:p>
        </p:txBody>
      </p:sp>
      <p:sp>
        <p:nvSpPr>
          <p:cNvPr id="1061" name="Shape 1061"/>
          <p:cNvSpPr/>
          <p:nvPr/>
        </p:nvSpPr>
        <p:spPr>
          <a:xfrm>
            <a:off x="1278474" y="8326708"/>
            <a:ext cx="11616491" cy="93871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0">
              <a:defRPr sz="1800"/>
            </a:pPr>
            <a:r>
              <a:rPr sz="5500" dirty="0">
                <a:solidFill>
                  <a:srgbClr val="FFFFFF"/>
                </a:solidFill>
                <a:latin typeface="Helvetica Light"/>
                <a:cs typeface="Helvetica Light"/>
              </a:rPr>
              <a:t>“</a:t>
            </a:r>
            <a:r>
              <a:rPr lang="en-US" sz="5500" dirty="0">
                <a:solidFill>
                  <a:srgbClr val="FFFFFF"/>
                </a:solidFill>
                <a:latin typeface="Helvetica Light"/>
                <a:cs typeface="Helvetica Light"/>
              </a:rPr>
              <a:t>Only ideas that would get you fired</a:t>
            </a:r>
            <a:r>
              <a:rPr sz="5500" dirty="0">
                <a:solidFill>
                  <a:srgbClr val="FFFFFF"/>
                </a:solidFill>
                <a:latin typeface="Helvetica Light"/>
                <a:cs typeface="Helvetica Light"/>
              </a:rPr>
              <a:t>”</a:t>
            </a:r>
          </a:p>
        </p:txBody>
      </p:sp>
      <p:sp>
        <p:nvSpPr>
          <p:cNvPr id="5" name="Title 4"/>
          <p:cNvSpPr>
            <a:spLocks noGrp="1"/>
          </p:cNvSpPr>
          <p:nvPr>
            <p:ph type="title"/>
          </p:nvPr>
        </p:nvSpPr>
        <p:spPr/>
        <p:txBody>
          <a:bodyPr/>
          <a:lstStyle/>
          <a:p>
            <a:r>
              <a:rPr lang="en-US" dirty="0"/>
              <a:t>Constraints Can Energize</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51</a:t>
            </a:fld>
            <a:endParaRPr lang="en-US" dirty="0"/>
          </a:p>
        </p:txBody>
      </p:sp>
      <p:sp>
        <p:nvSpPr>
          <p:cNvPr id="6" name="TextBox 5"/>
          <p:cNvSpPr txBox="1"/>
          <p:nvPr/>
        </p:nvSpPr>
        <p:spPr>
          <a:xfrm>
            <a:off x="1278476" y="12279703"/>
            <a:ext cx="20254263" cy="707886"/>
          </a:xfrm>
          <a:prstGeom prst="rect">
            <a:avLst/>
          </a:prstGeom>
          <a:noFill/>
        </p:spPr>
        <p:txBody>
          <a:bodyPr wrap="none" rtlCol="0">
            <a:spAutoFit/>
          </a:bodyPr>
          <a:lstStyle/>
          <a:p>
            <a:r>
              <a:rPr lang="en-US" sz="4000" dirty="0">
                <a:solidFill>
                  <a:schemeClr val="tx1"/>
                </a:solidFill>
              </a:rPr>
              <a:t>http://</a:t>
            </a:r>
            <a:r>
              <a:rPr lang="en-US" sz="4000" dirty="0" err="1">
                <a:solidFill>
                  <a:schemeClr val="tx1"/>
                </a:solidFill>
              </a:rPr>
              <a:t>dschool.stanford.edu</a:t>
            </a:r>
            <a:r>
              <a:rPr lang="en-US" sz="4000" dirty="0">
                <a:solidFill>
                  <a:schemeClr val="tx1"/>
                </a:solidFill>
              </a:rPr>
              <a:t>/</a:t>
            </a:r>
            <a:r>
              <a:rPr lang="en-US" sz="4000" dirty="0" err="1">
                <a:solidFill>
                  <a:schemeClr val="tx1"/>
                </a:solidFill>
              </a:rPr>
              <a:t>wp</a:t>
            </a:r>
            <a:r>
              <a:rPr lang="en-US" sz="4000" dirty="0">
                <a:solidFill>
                  <a:schemeClr val="tx1"/>
                </a:solidFill>
              </a:rPr>
              <a:t>-content/themes/</a:t>
            </a:r>
            <a:r>
              <a:rPr lang="en-US" sz="4000" dirty="0" err="1">
                <a:solidFill>
                  <a:schemeClr val="tx1"/>
                </a:solidFill>
              </a:rPr>
              <a:t>dschool</a:t>
            </a:r>
            <a:r>
              <a:rPr lang="en-US" sz="4000" dirty="0">
                <a:solidFill>
                  <a:schemeClr val="tx1"/>
                </a:solidFill>
              </a:rPr>
              <a:t>/method-cards/facilitate-a-</a:t>
            </a:r>
            <a:r>
              <a:rPr lang="en-US" sz="4000" dirty="0" err="1">
                <a:solidFill>
                  <a:schemeClr val="tx1"/>
                </a:solidFill>
              </a:rPr>
              <a:t>brainstorm.pdf</a:t>
            </a:r>
            <a:endParaRPr lang="en-US" sz="4000" dirty="0">
              <a:solidFill>
                <a:schemeClr val="tx1"/>
              </a:solidFill>
            </a:endParaRPr>
          </a:p>
        </p:txBody>
      </p:sp>
    </p:spTree>
    <p:extLst>
      <p:ext uri="{BB962C8B-B14F-4D97-AF65-F5344CB8AC3E}">
        <p14:creationId xmlns:p14="http://schemas.microsoft.com/office/powerpoint/2010/main" val="1302130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dirty="0"/>
              <a:t>Selecting a Good Problem or Solution Idea</a:t>
            </a:r>
          </a:p>
        </p:txBody>
      </p:sp>
      <p:sp>
        <p:nvSpPr>
          <p:cNvPr id="62466" name="Rectangle 3"/>
          <p:cNvSpPr>
            <a:spLocks noGrp="1" noChangeArrowheads="1"/>
          </p:cNvSpPr>
          <p:nvPr>
            <p:ph idx="1"/>
          </p:nvPr>
        </p:nvSpPr>
        <p:spPr>
          <a:xfrm>
            <a:off x="1422400" y="3200400"/>
            <a:ext cx="21945600" cy="9448800"/>
          </a:xfrm>
        </p:spPr>
        <p:txBody>
          <a:bodyPr>
            <a:normAutofit fontScale="40000" lnSpcReduction="20000"/>
          </a:bodyPr>
          <a:lstStyle/>
          <a:p>
            <a:r>
              <a:rPr lang="en-US" sz="15000" dirty="0"/>
              <a:t>Frequency</a:t>
            </a:r>
          </a:p>
          <a:p>
            <a:pPr lvl="1"/>
            <a:r>
              <a:rPr lang="en-US" sz="13500" dirty="0"/>
              <a:t>want something that occurs often</a:t>
            </a:r>
          </a:p>
          <a:p>
            <a:r>
              <a:rPr lang="en-US" sz="15000" dirty="0"/>
              <a:t>Density</a:t>
            </a:r>
          </a:p>
          <a:p>
            <a:pPr lvl="1"/>
            <a:r>
              <a:rPr lang="en-US" sz="13500" dirty="0"/>
              <a:t>lots of people experience it</a:t>
            </a:r>
          </a:p>
          <a:p>
            <a:r>
              <a:rPr lang="en-US" sz="15000" dirty="0"/>
              <a:t>Pain</a:t>
            </a:r>
          </a:p>
          <a:p>
            <a:pPr lvl="1"/>
            <a:r>
              <a:rPr lang="en-US" sz="13500" dirty="0"/>
              <a:t>more than a small annoyance</a:t>
            </a:r>
          </a:p>
          <a:p>
            <a:pPr lvl="1"/>
            <a:endParaRPr lang="en-US" dirty="0"/>
          </a:p>
          <a:p>
            <a:r>
              <a:rPr lang="en-US" sz="15000" dirty="0">
                <a:solidFill>
                  <a:srgbClr val="00B0F0"/>
                </a:solidFill>
              </a:rPr>
              <a:t>Interested</a:t>
            </a:r>
          </a:p>
          <a:p>
            <a:pPr lvl="1"/>
            <a:r>
              <a:rPr lang="en-US" sz="13500" dirty="0">
                <a:solidFill>
                  <a:srgbClr val="00B0F0"/>
                </a:solidFill>
              </a:rPr>
              <a:t>your team is motivated </a:t>
            </a:r>
            <a:br>
              <a:rPr lang="en-US" sz="13500" dirty="0">
                <a:solidFill>
                  <a:srgbClr val="00B0F0"/>
                </a:solidFill>
              </a:rPr>
            </a:br>
            <a:r>
              <a:rPr lang="en-US" sz="13500" dirty="0">
                <a:solidFill>
                  <a:srgbClr val="00B0F0"/>
                </a:solidFill>
              </a:rPr>
              <a:t>to work on this problem</a:t>
            </a:r>
            <a:endParaRPr lang="en-US" sz="13500" dirty="0"/>
          </a:p>
          <a:p>
            <a:pPr lvl="1"/>
            <a:endParaRPr lang="en-US" dirty="0"/>
          </a:p>
          <a:p>
            <a:pPr marL="136068" indent="0">
              <a:buNone/>
            </a:pPr>
            <a:endParaRPr lang="en-US" sz="4500" dirty="0"/>
          </a:p>
          <a:p>
            <a:pPr marL="136068" indent="0">
              <a:buNone/>
            </a:pPr>
            <a:r>
              <a:rPr lang="en-US" sz="4500" dirty="0"/>
              <a:t>* see Manu Kumar’s blog post on this topic: </a:t>
            </a:r>
            <a:r>
              <a:rPr lang="en-US" sz="4500" dirty="0">
                <a:hlinkClick r:id="rId3"/>
              </a:rPr>
              <a:t>http://www.k9ventures.com/blog/2015/02/10/finding-problem-worth-solving/</a:t>
            </a:r>
            <a:endParaRPr lang="en-US" sz="4500" dirty="0"/>
          </a:p>
        </p:txBody>
      </p:sp>
      <p:sp>
        <p:nvSpPr>
          <p:cNvPr id="4" name="Date Placeholder 3"/>
          <p:cNvSpPr>
            <a:spLocks noGrp="1"/>
          </p:cNvSpPr>
          <p:nvPr>
            <p:ph type="dt" sz="half" idx="10"/>
          </p:nvPr>
        </p:nvSpPr>
        <p:spPr/>
        <p:txBody>
          <a:bodyPr/>
          <a:lstStyle/>
          <a:p>
            <a:pPr>
              <a:defRPr/>
            </a:pPr>
            <a:r>
              <a:rPr lang="en-US"/>
              <a:t>2019/04/15</a:t>
            </a:r>
          </a:p>
        </p:txBody>
      </p:sp>
      <p:sp>
        <p:nvSpPr>
          <p:cNvPr id="5" name="Footer Placeholder 4"/>
          <p:cNvSpPr>
            <a:spLocks noGrp="1"/>
          </p:cNvSpPr>
          <p:nvPr>
            <p:ph type="ftr" sz="quarter" idx="11"/>
          </p:nvPr>
        </p:nvSpPr>
        <p:spPr/>
        <p:txBody>
          <a:bodyPr/>
          <a:lstStyle/>
          <a:p>
            <a:pPr>
              <a:defRPr/>
            </a:pPr>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52</a:t>
            </a:fld>
            <a:endParaRPr lang="en-US" altLang="ko-KR"/>
          </a:p>
        </p:txBody>
      </p:sp>
      <p:pic>
        <p:nvPicPr>
          <p:cNvPr id="2" name="Picture 1"/>
          <p:cNvPicPr>
            <a:picLocks noChangeAspect="1"/>
          </p:cNvPicPr>
          <p:nvPr/>
        </p:nvPicPr>
        <p:blipFill rotWithShape="1">
          <a:blip r:embed="rId4"/>
          <a:srcRect l="16544"/>
          <a:stretch/>
        </p:blipFill>
        <p:spPr>
          <a:xfrm>
            <a:off x="13764538" y="3478517"/>
            <a:ext cx="10619471" cy="6978052"/>
          </a:xfrm>
          <a:prstGeom prst="rect">
            <a:avLst/>
          </a:prstGeom>
        </p:spPr>
      </p:pic>
    </p:spTree>
    <p:extLst>
      <p:ext uri="{BB962C8B-B14F-4D97-AF65-F5344CB8AC3E}">
        <p14:creationId xmlns:p14="http://schemas.microsoft.com/office/powerpoint/2010/main" val="884353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4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lstStyle/>
          <a:p>
            <a:r>
              <a:rPr lang="en-US" dirty="0" err="1"/>
              <a:t>Downselecting</a:t>
            </a:r>
            <a:r>
              <a:rPr lang="en-US" dirty="0"/>
              <a:t> Ideas</a:t>
            </a:r>
          </a:p>
        </p:txBody>
      </p:sp>
      <p:sp>
        <p:nvSpPr>
          <p:cNvPr id="51202" name="Content Placeholder 3"/>
          <p:cNvSpPr>
            <a:spLocks noGrp="1"/>
          </p:cNvSpPr>
          <p:nvPr>
            <p:ph idx="1"/>
          </p:nvPr>
        </p:nvSpPr>
        <p:spPr>
          <a:xfrm>
            <a:off x="1828799" y="3200400"/>
            <a:ext cx="21877867" cy="9448800"/>
          </a:xfrm>
        </p:spPr>
        <p:txBody>
          <a:bodyPr>
            <a:normAutofit fontScale="77500" lnSpcReduction="20000"/>
          </a:bodyPr>
          <a:lstStyle/>
          <a:p>
            <a:r>
              <a:rPr lang="en-US" dirty="0"/>
              <a:t>Celebrate the success of the brainstorm, take a break, vote!</a:t>
            </a:r>
            <a:br>
              <a:rPr lang="en-US" dirty="0"/>
            </a:br>
            <a:endParaRPr lang="en-US" dirty="0"/>
          </a:p>
          <a:p>
            <a:r>
              <a:rPr lang="en-US" dirty="0"/>
              <a:t>Option 1: Heat map voting</a:t>
            </a:r>
          </a:p>
          <a:p>
            <a:pPr lvl="1"/>
            <a:r>
              <a:rPr lang="en-US" dirty="0"/>
              <a:t>Everyone starts with an unlimited number of votes (small dots)</a:t>
            </a:r>
          </a:p>
          <a:p>
            <a:pPr lvl="1"/>
            <a:r>
              <a:rPr lang="en-US" dirty="0"/>
              <a:t>Then everyone gets 3 final votes on their absolute favorites (large dots) </a:t>
            </a:r>
            <a:r>
              <a:rPr lang="en-US" b="1" dirty="0"/>
              <a:t>and</a:t>
            </a:r>
            <a:r>
              <a:rPr lang="en-US" dirty="0"/>
              <a:t> 1 bonus dark horse vote</a:t>
            </a:r>
          </a:p>
          <a:p>
            <a:pPr lvl="1"/>
            <a:endParaRPr lang="en-US" dirty="0"/>
          </a:p>
          <a:p>
            <a:r>
              <a:rPr lang="en-US" dirty="0"/>
              <a:t>Option 2: Category voting</a:t>
            </a:r>
          </a:p>
          <a:p>
            <a:pPr lvl="1"/>
            <a:r>
              <a:rPr lang="en-US" dirty="0"/>
              <a:t>Each person gets a specific number of votes (i.e., 5)</a:t>
            </a:r>
          </a:p>
          <a:p>
            <a:pPr lvl="1"/>
            <a:r>
              <a:rPr lang="en-US" dirty="0"/>
              <a:t>Specific categories (Most feasible idea, Craziest idea, Best long shot, my favorite but improbable, short term solution, etc.)</a:t>
            </a:r>
          </a:p>
          <a:p>
            <a:endParaRPr lang="en-US" dirty="0"/>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53</a:t>
            </a:fld>
            <a:endParaRPr lang="en-US" dirty="0"/>
          </a:p>
        </p:txBody>
      </p:sp>
    </p:spTree>
    <p:extLst>
      <p:ext uri="{BB962C8B-B14F-4D97-AF65-F5344CB8AC3E}">
        <p14:creationId xmlns:p14="http://schemas.microsoft.com/office/powerpoint/2010/main" val="6709542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Experience Prototyping</a:t>
            </a:r>
          </a:p>
        </p:txBody>
      </p:sp>
      <p:sp>
        <p:nvSpPr>
          <p:cNvPr id="2" name="TextBox 1"/>
          <p:cNvSpPr txBox="1"/>
          <p:nvPr/>
        </p:nvSpPr>
        <p:spPr>
          <a:xfrm>
            <a:off x="4554812" y="12391623"/>
            <a:ext cx="15782496" cy="923326"/>
          </a:xfrm>
          <a:prstGeom prst="rect">
            <a:avLst/>
          </a:prstGeom>
          <a:noFill/>
        </p:spPr>
        <p:txBody>
          <a:bodyPr wrap="square" lIns="182876" tIns="91438" rIns="182876" bIns="91438" rtlCol="0">
            <a:spAutoFit/>
          </a:bodyPr>
          <a:lstStyle/>
          <a:p>
            <a:r>
              <a:rPr lang="en-US" sz="2400" b="1" i="1" dirty="0">
                <a:solidFill>
                  <a:schemeClr val="tx1">
                    <a:lumMod val="65000"/>
                  </a:schemeClr>
                </a:solidFill>
                <a:latin typeface="Arial" charset="0"/>
                <a:cs typeface="Arial" charset="0"/>
              </a:rPr>
              <a:t>* slides marked Buxton are courtesy of Bill Buxton, from his talk </a:t>
            </a:r>
            <a:r>
              <a:rPr lang="ja-JP" altLang="en-US" sz="2400" i="1" dirty="0">
                <a:solidFill>
                  <a:schemeClr val="tx1">
                    <a:lumMod val="65000"/>
                  </a:schemeClr>
                </a:solidFill>
                <a:latin typeface="Arial Black" charset="0"/>
              </a:rPr>
              <a:t>“</a:t>
            </a:r>
            <a:r>
              <a:rPr lang="en-US" sz="2400" b="1" i="1" dirty="0">
                <a:solidFill>
                  <a:schemeClr val="tx1">
                    <a:lumMod val="65000"/>
                  </a:schemeClr>
                </a:solidFill>
                <a:latin typeface="Arial" charset="0"/>
                <a:cs typeface="Arial" charset="0"/>
              </a:rPr>
              <a:t>Why I Love the iPod, iPhone, Wii and Google</a:t>
            </a:r>
            <a:r>
              <a:rPr lang="ja-JP" altLang="en-US" sz="2400" b="1" i="1" dirty="0">
                <a:solidFill>
                  <a:schemeClr val="tx1">
                    <a:lumMod val="65000"/>
                  </a:schemeClr>
                </a:solidFill>
                <a:latin typeface="Arial" charset="0"/>
                <a:cs typeface="Arial" charset="0"/>
              </a:rPr>
              <a:t>”</a:t>
            </a:r>
            <a:r>
              <a:rPr lang="en-US" sz="2400" b="1" i="1" dirty="0">
                <a:solidFill>
                  <a:schemeClr val="tx1">
                    <a:lumMod val="65000"/>
                  </a:schemeClr>
                </a:solidFill>
                <a:latin typeface="Arial" charset="0"/>
                <a:cs typeface="Arial" charset="0"/>
              </a:rPr>
              <a:t>, remix </a:t>
            </a:r>
            <a:r>
              <a:rPr lang="en-US" sz="2400" b="1" i="1" dirty="0" err="1">
                <a:solidFill>
                  <a:schemeClr val="tx1">
                    <a:lumMod val="65000"/>
                  </a:schemeClr>
                </a:solidFill>
                <a:latin typeface="Arial" charset="0"/>
                <a:cs typeface="Arial" charset="0"/>
              </a:rPr>
              <a:t>uk</a:t>
            </a:r>
            <a:r>
              <a:rPr lang="en-US" sz="2400" b="1" i="1" dirty="0">
                <a:solidFill>
                  <a:schemeClr val="tx1">
                    <a:lumMod val="65000"/>
                  </a:schemeClr>
                </a:solidFill>
                <a:latin typeface="Arial" charset="0"/>
                <a:cs typeface="Arial" charset="0"/>
              </a:rPr>
              <a:t>, 18-19 Sept. 2008, Brighton</a:t>
            </a:r>
            <a:endParaRPr lang="en-US" sz="2400" i="1" dirty="0">
              <a:solidFill>
                <a:schemeClr val="tx1">
                  <a:lumMod val="65000"/>
                </a:schemeClr>
              </a:solidFill>
            </a:endParaRPr>
          </a:p>
        </p:txBody>
      </p:sp>
      <p:sp>
        <p:nvSpPr>
          <p:cNvPr id="5" name="Text Box 3"/>
          <p:cNvSpPr txBox="1">
            <a:spLocks noChangeArrowheads="1"/>
          </p:cNvSpPr>
          <p:nvPr/>
        </p:nvSpPr>
        <p:spPr bwMode="auto">
          <a:xfrm>
            <a:off x="2010661" y="11374698"/>
            <a:ext cx="12801600" cy="92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76" tIns="91438" rIns="182876" bIns="91438">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4800" dirty="0">
                <a:solidFill>
                  <a:srgbClr val="878787"/>
                </a:solidFill>
                <a:latin typeface="Helvetica"/>
                <a:cs typeface="Helvetica"/>
              </a:rPr>
              <a:t>2019/04/17</a:t>
            </a:r>
          </a:p>
        </p:txBody>
      </p:sp>
      <p:pic>
        <p:nvPicPr>
          <p:cNvPr id="6" name="Picture 3"/>
          <p:cNvPicPr>
            <a:picLocks noChangeAspect="1" noChangeArrowheads="1"/>
          </p:cNvPicPr>
          <p:nvPr/>
        </p:nvPicPr>
        <p:blipFill>
          <a:blip r:embed="rId3"/>
          <a:srcRect/>
          <a:stretch>
            <a:fillRect/>
          </a:stretch>
        </p:blipFill>
        <p:spPr bwMode="auto">
          <a:xfrm>
            <a:off x="9622251" y="1256208"/>
            <a:ext cx="3629026" cy="1714500"/>
          </a:xfrm>
          <a:prstGeom prst="rect">
            <a:avLst/>
          </a:prstGeom>
          <a:noFill/>
        </p:spPr>
      </p:pic>
      <p:sp>
        <p:nvSpPr>
          <p:cNvPr id="7" name="TextBox 6"/>
          <p:cNvSpPr txBox="1"/>
          <p:nvPr/>
        </p:nvSpPr>
        <p:spPr>
          <a:xfrm>
            <a:off x="13860397" y="1373367"/>
            <a:ext cx="7179850" cy="974933"/>
          </a:xfrm>
          <a:prstGeom prst="rect">
            <a:avLst/>
          </a:prstGeom>
          <a:noFill/>
        </p:spPr>
        <p:txBody>
          <a:bodyPr wrap="none" lIns="0" tIns="0" rIns="0" bIns="38404" rtlCol="0">
            <a:spAutoFit/>
          </a:bodyPr>
          <a:lstStyle/>
          <a:p>
            <a:pPr>
              <a:lnSpc>
                <a:spcPts val="2100"/>
              </a:lnSpc>
            </a:pPr>
            <a:r>
              <a:rPr lang="en-US" altLang="zh-CN" sz="2000" dirty="0">
                <a:solidFill>
                  <a:srgbClr val="000000"/>
                </a:solidFill>
                <a:latin typeface="Gotham Book " pitchFamily="18" charset="0"/>
                <a:cs typeface="Gotham Book " pitchFamily="18" charset="0"/>
              </a:rPr>
              <a:t>This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work</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is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licensed</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under</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Creative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Commons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Attribution-</a:t>
            </a:r>
          </a:p>
          <a:p>
            <a:pPr>
              <a:lnSpc>
                <a:spcPts val="2184"/>
              </a:lnSpc>
            </a:pPr>
            <a:r>
              <a:rPr lang="en-US" altLang="zh-CN" sz="2000" dirty="0">
                <a:solidFill>
                  <a:srgbClr val="000000"/>
                </a:solidFill>
                <a:latin typeface="Gotham Book " pitchFamily="18" charset="0"/>
                <a:cs typeface="Gotham Book " pitchFamily="18" charset="0"/>
              </a:rPr>
              <a:t>Noncommercial-Share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Alike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3.0</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Unported</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License.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To</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view</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a</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copy</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of</a:t>
            </a:r>
          </a:p>
          <a:p>
            <a:pPr>
              <a:lnSpc>
                <a:spcPts val="2184"/>
              </a:lnSpc>
            </a:pPr>
            <a:r>
              <a:rPr lang="en-US" altLang="zh-CN" sz="2000" dirty="0">
                <a:solidFill>
                  <a:srgbClr val="000000"/>
                </a:solidFill>
                <a:latin typeface="Gotham Book " pitchFamily="18" charset="0"/>
                <a:cs typeface="Gotham Book " pitchFamily="18" charset="0"/>
              </a:rPr>
              <a:t>this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license,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visit</a:t>
            </a:r>
            <a:r>
              <a:rPr lang="en-US" altLang="zh-CN" sz="2000" dirty="0">
                <a:latin typeface="Times New Roman" pitchFamily="18" charset="0"/>
                <a:cs typeface="Times New Roman" pitchFamily="18" charset="0"/>
              </a:rPr>
              <a:t> </a:t>
            </a:r>
            <a:r>
              <a:rPr lang="en-US" altLang="zh-CN" sz="2000" u="sng" dirty="0">
                <a:solidFill>
                  <a:srgbClr val="000000"/>
                </a:solidFill>
                <a:latin typeface="Gotham Book " pitchFamily="18" charset="0"/>
                <a:cs typeface="Gotham Book " pitchFamily="18" charset="0"/>
                <a:hlinkClick r:id="rId4"/>
              </a:rPr>
              <a:t>http://creativecommons.org/licenses/by-nc-sa/3.0/</a:t>
            </a:r>
          </a:p>
          <a:p>
            <a:pPr>
              <a:lnSpc>
                <a:spcPts val="840"/>
              </a:lnSpc>
            </a:pPr>
            <a:endParaRPr lang="en-US" altLang="zh-CN" sz="11400" dirty="0"/>
          </a:p>
        </p:txBody>
      </p:sp>
    </p:spTree>
    <p:extLst>
      <p:ext uri="{BB962C8B-B14F-4D97-AF65-F5344CB8AC3E}">
        <p14:creationId xmlns:p14="http://schemas.microsoft.com/office/powerpoint/2010/main" val="117233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a:t>
            </a:r>
          </a:p>
        </p:txBody>
      </p:sp>
      <p:pic>
        <p:nvPicPr>
          <p:cNvPr id="5" name="Picture 4"/>
          <p:cNvPicPr>
            <a:picLocks noChangeAspect="1"/>
          </p:cNvPicPr>
          <p:nvPr/>
        </p:nvPicPr>
        <p:blipFill>
          <a:blip r:embed="rId3"/>
          <a:stretch>
            <a:fillRect/>
          </a:stretch>
        </p:blipFill>
        <p:spPr>
          <a:xfrm>
            <a:off x="3048000" y="3434731"/>
            <a:ext cx="18288000" cy="9118570"/>
          </a:xfrm>
          <a:prstGeom prst="rect">
            <a:avLst/>
          </a:prstGeom>
        </p:spPr>
      </p:pic>
      <p:sp>
        <p:nvSpPr>
          <p:cNvPr id="3" name="Footer Placeholder 2"/>
          <p:cNvSpPr>
            <a:spLocks noGrp="1"/>
          </p:cNvSpPr>
          <p:nvPr>
            <p:ph type="ftr" sz="quarter" idx="11"/>
          </p:nvPr>
        </p:nvSpPr>
        <p:spPr/>
        <p:txBody>
          <a:bodyPr/>
          <a:lstStyle/>
          <a:p>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754AC027-F63C-004B-AB87-322CE1D2C1F2}" type="slidenum">
              <a:rPr lang="en-US" smtClean="0"/>
              <a:t>55</a:t>
            </a:fld>
            <a:endParaRPr lang="en-US"/>
          </a:p>
        </p:txBody>
      </p:sp>
      <p:sp>
        <p:nvSpPr>
          <p:cNvPr id="7" name="Date Placeholder 6"/>
          <p:cNvSpPr>
            <a:spLocks noGrp="1"/>
          </p:cNvSpPr>
          <p:nvPr>
            <p:ph type="dt" sz="half" idx="10"/>
          </p:nvPr>
        </p:nvSpPr>
        <p:spPr/>
        <p:txBody>
          <a:bodyPr/>
          <a:lstStyle/>
          <a:p>
            <a:r>
              <a:rPr lang="en-US"/>
              <a:t>2019/04/15</a:t>
            </a:r>
          </a:p>
        </p:txBody>
      </p:sp>
    </p:spTree>
    <p:extLst>
      <p:ext uri="{BB962C8B-B14F-4D97-AF65-F5344CB8AC3E}">
        <p14:creationId xmlns:p14="http://schemas.microsoft.com/office/powerpoint/2010/main" val="35522604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a:t>
            </a:r>
          </a:p>
        </p:txBody>
      </p:sp>
      <p:pic>
        <p:nvPicPr>
          <p:cNvPr id="5" name="Picture 4"/>
          <p:cNvPicPr>
            <a:picLocks noChangeAspect="1"/>
          </p:cNvPicPr>
          <p:nvPr/>
        </p:nvPicPr>
        <p:blipFill>
          <a:blip r:embed="rId3"/>
          <a:stretch>
            <a:fillRect/>
          </a:stretch>
        </p:blipFill>
        <p:spPr>
          <a:xfrm>
            <a:off x="3048000" y="3434731"/>
            <a:ext cx="18288000" cy="9118570"/>
          </a:xfrm>
          <a:prstGeom prst="rect">
            <a:avLst/>
          </a:prstGeom>
        </p:spPr>
      </p:pic>
      <p:sp>
        <p:nvSpPr>
          <p:cNvPr id="3" name="Footer Placeholder 2"/>
          <p:cNvSpPr>
            <a:spLocks noGrp="1"/>
          </p:cNvSpPr>
          <p:nvPr>
            <p:ph type="ftr" sz="quarter" idx="11"/>
          </p:nvPr>
        </p:nvSpPr>
        <p:spPr/>
        <p:txBody>
          <a:bodyPr/>
          <a:lstStyle/>
          <a:p>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754AC027-F63C-004B-AB87-322CE1D2C1F2}" type="slidenum">
              <a:rPr lang="en-US" smtClean="0"/>
              <a:t>56</a:t>
            </a:fld>
            <a:endParaRPr lang="en-US"/>
          </a:p>
        </p:txBody>
      </p:sp>
      <p:sp>
        <p:nvSpPr>
          <p:cNvPr id="7" name="Date Placeholder 6"/>
          <p:cNvSpPr>
            <a:spLocks noGrp="1"/>
          </p:cNvSpPr>
          <p:nvPr>
            <p:ph type="dt" sz="half" idx="10"/>
          </p:nvPr>
        </p:nvSpPr>
        <p:spPr/>
        <p:txBody>
          <a:bodyPr/>
          <a:lstStyle/>
          <a:p>
            <a:r>
              <a:rPr lang="en-US"/>
              <a:t>2019/04/15</a:t>
            </a:r>
          </a:p>
        </p:txBody>
      </p:sp>
      <p:sp>
        <p:nvSpPr>
          <p:cNvPr id="2" name="Hexagon 1"/>
          <p:cNvSpPr/>
          <p:nvPr/>
        </p:nvSpPr>
        <p:spPr bwMode="auto">
          <a:xfrm>
            <a:off x="10186561" y="4481377"/>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8" name="Hexagon 7"/>
          <p:cNvSpPr/>
          <p:nvPr/>
        </p:nvSpPr>
        <p:spPr bwMode="auto">
          <a:xfrm>
            <a:off x="7021947" y="6242195"/>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9" name="Hexagon 8"/>
          <p:cNvSpPr/>
          <p:nvPr/>
        </p:nvSpPr>
        <p:spPr bwMode="auto">
          <a:xfrm>
            <a:off x="3826357" y="4455391"/>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10" name="Hexagon 9"/>
          <p:cNvSpPr/>
          <p:nvPr/>
        </p:nvSpPr>
        <p:spPr bwMode="auto">
          <a:xfrm>
            <a:off x="16500883" y="8038983"/>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Tree>
    <p:extLst>
      <p:ext uri="{BB962C8B-B14F-4D97-AF65-F5344CB8AC3E}">
        <p14:creationId xmlns:p14="http://schemas.microsoft.com/office/powerpoint/2010/main" val="3716295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2019/04/15</a:t>
            </a:r>
          </a:p>
        </p:txBody>
      </p:sp>
      <p:sp>
        <p:nvSpPr>
          <p:cNvPr id="4" name="Footer Placeholder 3"/>
          <p:cNvSpPr>
            <a:spLocks noGrp="1"/>
          </p:cNvSpPr>
          <p:nvPr>
            <p:ph type="ftr" sz="quarter" idx="11"/>
          </p:nvPr>
        </p:nvSpPr>
        <p:spPr/>
        <p:txBody>
          <a:bodyPr/>
          <a:lstStyle/>
          <a:p>
            <a:pPr>
              <a:defRPr/>
            </a:pPr>
            <a:r>
              <a:rPr lang="en-US"/>
              <a:t>Designing Solutions to Global Grand Challenges: Human-Centered AI</a:t>
            </a:r>
          </a:p>
        </p:txBody>
      </p:sp>
      <p:sp>
        <p:nvSpPr>
          <p:cNvPr id="5" name="Slide Number Placeholder 4"/>
          <p:cNvSpPr>
            <a:spLocks noGrp="1"/>
          </p:cNvSpPr>
          <p:nvPr>
            <p:ph type="sldNum" sz="quarter" idx="12"/>
          </p:nvPr>
        </p:nvSpPr>
        <p:spPr/>
        <p:txBody>
          <a:bodyPr/>
          <a:lstStyle/>
          <a:p>
            <a:fld id="{63AA7834-23CB-3344-B42F-BB3C863F1847}" type="slidenum">
              <a:rPr lang="en-US" smtClean="0"/>
              <a:pPr/>
              <a:t>57</a:t>
            </a:fld>
            <a:endParaRPr lang="en-US"/>
          </a:p>
        </p:txBody>
      </p:sp>
      <p:sp>
        <p:nvSpPr>
          <p:cNvPr id="7" name="Hexagon 6"/>
          <p:cNvSpPr/>
          <p:nvPr/>
        </p:nvSpPr>
        <p:spPr bwMode="auto">
          <a:xfrm>
            <a:off x="9190416" y="4208131"/>
            <a:ext cx="5947568" cy="5204490"/>
          </a:xfrm>
          <a:prstGeom prst="hexagon">
            <a:avLst>
              <a:gd name="adj" fmla="val 28571"/>
              <a:gd name="vf" fmla="val 115470"/>
            </a:avLst>
          </a:prstGeom>
          <a:solidFill>
            <a:srgbClr val="E3482C"/>
          </a:solidFill>
          <a:ln w="12700" cap="flat" cmpd="sng" algn="ctr">
            <a:solidFill>
              <a:schemeClr val="tx2"/>
            </a:solid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defTabSz="1828800" rtl="0" fontAlgn="base">
              <a:spcBef>
                <a:spcPct val="0"/>
              </a:spcBef>
              <a:spcAft>
                <a:spcPct val="0"/>
              </a:spcAft>
            </a:pPr>
            <a:endParaRPr lang="en-US" sz="6000" cap="small" dirty="0">
              <a:solidFill>
                <a:schemeClr val="tx1"/>
              </a:solidFill>
              <a:latin typeface="Helvetica Light"/>
              <a:cs typeface="Helvetica Light"/>
            </a:endParaRPr>
          </a:p>
        </p:txBody>
      </p:sp>
      <p:sp>
        <p:nvSpPr>
          <p:cNvPr id="8" name="TextBox 7"/>
          <p:cNvSpPr txBox="1"/>
          <p:nvPr/>
        </p:nvSpPr>
        <p:spPr>
          <a:xfrm>
            <a:off x="9871905" y="6322457"/>
            <a:ext cx="4770446" cy="1200329"/>
          </a:xfrm>
          <a:prstGeom prst="rect">
            <a:avLst/>
          </a:prstGeom>
          <a:noFill/>
        </p:spPr>
        <p:txBody>
          <a:bodyPr wrap="square" rtlCol="0">
            <a:spAutoFit/>
          </a:bodyPr>
          <a:lstStyle/>
          <a:p>
            <a:r>
              <a:rPr lang="en-US" sz="7200" cap="small" dirty="0">
                <a:solidFill>
                  <a:schemeClr val="tx1"/>
                </a:solidFill>
                <a:latin typeface="Helvetica Light"/>
                <a:cs typeface="Helvetica Light"/>
              </a:rPr>
              <a:t>prototype</a:t>
            </a:r>
          </a:p>
        </p:txBody>
      </p:sp>
      <p:sp>
        <p:nvSpPr>
          <p:cNvPr id="9" name="TextBox 8"/>
          <p:cNvSpPr txBox="1"/>
          <p:nvPr/>
        </p:nvSpPr>
        <p:spPr>
          <a:xfrm>
            <a:off x="5307408" y="4460993"/>
            <a:ext cx="3102131" cy="1200329"/>
          </a:xfrm>
          <a:prstGeom prst="rect">
            <a:avLst/>
          </a:prstGeom>
          <a:noFill/>
        </p:spPr>
        <p:txBody>
          <a:bodyPr wrap="none" rtlCol="0">
            <a:spAutoFit/>
          </a:bodyPr>
          <a:lstStyle/>
          <a:p>
            <a:r>
              <a:rPr lang="en-US" sz="7200" dirty="0">
                <a:solidFill>
                  <a:schemeClr val="tx1"/>
                </a:solidFill>
                <a:latin typeface="Helvetica Light"/>
                <a:cs typeface="Helvetica Light"/>
              </a:rPr>
              <a:t>to think</a:t>
            </a:r>
          </a:p>
        </p:txBody>
      </p:sp>
      <p:sp>
        <p:nvSpPr>
          <p:cNvPr id="10" name="TextBox 9"/>
          <p:cNvSpPr txBox="1"/>
          <p:nvPr/>
        </p:nvSpPr>
        <p:spPr>
          <a:xfrm>
            <a:off x="15509303" y="7894683"/>
            <a:ext cx="3111749" cy="1200329"/>
          </a:xfrm>
          <a:prstGeom prst="rect">
            <a:avLst/>
          </a:prstGeom>
          <a:noFill/>
        </p:spPr>
        <p:txBody>
          <a:bodyPr wrap="none" rtlCol="0">
            <a:spAutoFit/>
          </a:bodyPr>
          <a:lstStyle/>
          <a:p>
            <a:r>
              <a:rPr lang="en-US" sz="7200" dirty="0">
                <a:solidFill>
                  <a:schemeClr val="tx1"/>
                </a:solidFill>
                <a:latin typeface="Helvetica Light"/>
                <a:cs typeface="Helvetica Light"/>
              </a:rPr>
              <a:t>to learn</a:t>
            </a:r>
          </a:p>
        </p:txBody>
      </p:sp>
    </p:spTree>
    <p:extLst>
      <p:ext uri="{BB962C8B-B14F-4D97-AF65-F5344CB8AC3E}">
        <p14:creationId xmlns:p14="http://schemas.microsoft.com/office/powerpoint/2010/main" val="2555692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048000" y="0"/>
            <a:ext cx="18288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sp>
        <p:nvSpPr>
          <p:cNvPr id="3" name="Freeform 3"/>
          <p:cNvSpPr/>
          <p:nvPr/>
        </p:nvSpPr>
        <p:spPr>
          <a:xfrm>
            <a:off x="3048000" y="0"/>
            <a:ext cx="18288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pic>
        <p:nvPicPr>
          <p:cNvPr id="1027" name="Picture 3"/>
          <p:cNvPicPr>
            <a:picLocks noChangeAspect="1" noChangeArrowheads="1"/>
          </p:cNvPicPr>
          <p:nvPr/>
        </p:nvPicPr>
        <p:blipFill>
          <a:blip r:embed="rId3"/>
          <a:srcRect/>
          <a:stretch>
            <a:fillRect/>
          </a:stretch>
        </p:blipFill>
        <p:spPr bwMode="auto">
          <a:xfrm>
            <a:off x="4305303" y="4203016"/>
            <a:ext cx="16213682" cy="9245600"/>
          </a:xfrm>
          <a:prstGeom prst="rect">
            <a:avLst/>
          </a:prstGeom>
          <a:noFill/>
        </p:spPr>
      </p:pic>
      <p:sp>
        <p:nvSpPr>
          <p:cNvPr id="2" name="TextBox 1"/>
          <p:cNvSpPr txBox="1"/>
          <p:nvPr/>
        </p:nvSpPr>
        <p:spPr>
          <a:xfrm>
            <a:off x="5285431" y="1930402"/>
            <a:ext cx="13819489" cy="1436598"/>
          </a:xfrm>
          <a:prstGeom prst="rect">
            <a:avLst/>
          </a:prstGeom>
          <a:noFill/>
        </p:spPr>
        <p:txBody>
          <a:bodyPr wrap="none" lIns="0" tIns="0" rIns="0" bIns="38404" rtlCol="0">
            <a:spAutoFit/>
          </a:bodyPr>
          <a:lstStyle/>
          <a:p>
            <a:pPr>
              <a:lnSpc>
                <a:spcPts val="10920"/>
              </a:lnSpc>
            </a:pPr>
            <a:r>
              <a:rPr lang="en-US" altLang="zh-CN" sz="10000" dirty="0">
                <a:solidFill>
                  <a:srgbClr val="000000"/>
                </a:solidFill>
                <a:latin typeface="Gotham" pitchFamily="18" charset="0"/>
                <a:cs typeface="Gotham" pitchFamily="18" charset="0"/>
              </a:rPr>
              <a:t>TEST</a:t>
            </a:r>
            <a:r>
              <a:rPr lang="en-US" altLang="zh-CN" sz="10000" dirty="0">
                <a:latin typeface="Times New Roman" pitchFamily="18" charset="0"/>
                <a:cs typeface="Times New Roman" pitchFamily="18" charset="0"/>
              </a:rPr>
              <a:t> </a:t>
            </a:r>
            <a:r>
              <a:rPr lang="en-US" altLang="zh-CN" sz="10000" dirty="0">
                <a:solidFill>
                  <a:srgbClr val="000000"/>
                </a:solidFill>
                <a:latin typeface="Gotham" pitchFamily="18" charset="0"/>
                <a:cs typeface="Gotham" pitchFamily="18" charset="0"/>
              </a:rPr>
              <a:t>YOUR</a:t>
            </a:r>
            <a:r>
              <a:rPr lang="en-US" altLang="zh-CN" sz="10000" dirty="0">
                <a:latin typeface="Times New Roman" pitchFamily="18" charset="0"/>
                <a:cs typeface="Times New Roman" pitchFamily="18" charset="0"/>
              </a:rPr>
              <a:t> </a:t>
            </a:r>
            <a:r>
              <a:rPr lang="en-US" altLang="zh-CN" sz="10000" dirty="0">
                <a:solidFill>
                  <a:srgbClr val="000000"/>
                </a:solidFill>
                <a:latin typeface="Gotham" pitchFamily="18" charset="0"/>
                <a:cs typeface="Gotham" pitchFamily="18" charset="0"/>
              </a:rPr>
              <a:t>ASSUMPTIONS</a:t>
            </a:r>
          </a:p>
        </p:txBody>
      </p:sp>
      <p:sp>
        <p:nvSpPr>
          <p:cNvPr id="5" name="TextBox 1"/>
          <p:cNvSpPr txBox="1"/>
          <p:nvPr/>
        </p:nvSpPr>
        <p:spPr>
          <a:xfrm>
            <a:off x="4506295" y="1054101"/>
            <a:ext cx="8082341" cy="885165"/>
          </a:xfrm>
          <a:prstGeom prst="rect">
            <a:avLst/>
          </a:prstGeom>
          <a:noFill/>
        </p:spPr>
        <p:txBody>
          <a:bodyPr wrap="none" lIns="0" tIns="0" rIns="0" bIns="38404" rtlCol="0">
            <a:spAutoFit/>
          </a:bodyPr>
          <a:lstStyle/>
          <a:p>
            <a:pPr>
              <a:lnSpc>
                <a:spcPts val="6552"/>
              </a:lnSpc>
            </a:pPr>
            <a:r>
              <a:rPr lang="en-US" altLang="zh-CN" sz="6000" dirty="0">
                <a:solidFill>
                  <a:srgbClr val="FF9300"/>
                </a:solidFill>
                <a:latin typeface="Gotham" pitchFamily="18" charset="0"/>
                <a:cs typeface="Gotham" pitchFamily="18" charset="0"/>
              </a:rPr>
              <a:t>TRY</a:t>
            </a:r>
            <a:r>
              <a:rPr lang="en-US" altLang="zh-CN" sz="6000" dirty="0">
                <a:latin typeface="Times New Roman" pitchFamily="18" charset="0"/>
                <a:cs typeface="Times New Roman" pitchFamily="18" charset="0"/>
              </a:rPr>
              <a:t> </a:t>
            </a:r>
            <a:r>
              <a:rPr lang="en-US" altLang="zh-CN" sz="6000" dirty="0">
                <a:solidFill>
                  <a:srgbClr val="FF9300"/>
                </a:solidFill>
                <a:latin typeface="Gotham" pitchFamily="18" charset="0"/>
                <a:cs typeface="Gotham" pitchFamily="18" charset="0"/>
              </a:rPr>
              <a:t>THE</a:t>
            </a:r>
            <a:r>
              <a:rPr lang="en-US" altLang="zh-CN" sz="6000" dirty="0">
                <a:latin typeface="Times New Roman" pitchFamily="18" charset="0"/>
                <a:cs typeface="Times New Roman" pitchFamily="18" charset="0"/>
              </a:rPr>
              <a:t> </a:t>
            </a:r>
            <a:r>
              <a:rPr lang="en-US" altLang="zh-CN" sz="6000" dirty="0">
                <a:solidFill>
                  <a:srgbClr val="FF9300"/>
                </a:solidFill>
                <a:latin typeface="Gotham" pitchFamily="18" charset="0"/>
                <a:cs typeface="Gotham" pitchFamily="18" charset="0"/>
              </a:rPr>
              <a:t>MARSHMALLOW</a:t>
            </a:r>
          </a:p>
        </p:txBody>
      </p:sp>
      <p:sp>
        <p:nvSpPr>
          <p:cNvPr id="6" name="Rectangle 5"/>
          <p:cNvSpPr/>
          <p:nvPr/>
        </p:nvSpPr>
        <p:spPr>
          <a:xfrm>
            <a:off x="7620000" y="4143240"/>
            <a:ext cx="9144000" cy="2308324"/>
          </a:xfrm>
          <a:prstGeom prst="rect">
            <a:avLst/>
          </a:prstGeom>
        </p:spPr>
        <p:txBody>
          <a:bodyPr>
            <a:spAutoFit/>
          </a:bodyPr>
          <a:lstStyle/>
          <a:p>
            <a:pPr lvl="0">
              <a:defRPr sz="1800"/>
            </a:pPr>
            <a:r>
              <a:rPr lang="en-US" sz="3600" dirty="0"/>
              <a:t> From a resources and project management point of view: Prototyping reduces risk! Early failures are much cheaper (time and $) than late failures!</a:t>
            </a:r>
          </a:p>
        </p:txBody>
      </p:sp>
      <p:sp>
        <p:nvSpPr>
          <p:cNvPr id="7" name="Date Placeholder 6"/>
          <p:cNvSpPr>
            <a:spLocks noGrp="1"/>
          </p:cNvSpPr>
          <p:nvPr>
            <p:ph type="dt" sz="half" idx="10"/>
          </p:nvPr>
        </p:nvSpPr>
        <p:spPr/>
        <p:txBody>
          <a:bodyPr/>
          <a:lstStyle/>
          <a:p>
            <a:pPr>
              <a:defRPr/>
            </a:pPr>
            <a:r>
              <a:rPr lang="en-US"/>
              <a:t>2019/04/15</a:t>
            </a:r>
          </a:p>
        </p:txBody>
      </p:sp>
      <p:sp>
        <p:nvSpPr>
          <p:cNvPr id="8" name="Footer Placeholder 7"/>
          <p:cNvSpPr>
            <a:spLocks noGrp="1"/>
          </p:cNvSpPr>
          <p:nvPr>
            <p:ph type="ftr" sz="quarter" idx="11"/>
          </p:nvPr>
        </p:nvSpPr>
        <p:spPr/>
        <p:txBody>
          <a:bodyPr/>
          <a:lstStyle/>
          <a:p>
            <a:pPr>
              <a:defRPr/>
            </a:pPr>
            <a:r>
              <a:rPr lang="en-US"/>
              <a:t>Designing Solutions to Global Grand Challenges: Human-Centered AI</a:t>
            </a:r>
          </a:p>
        </p:txBody>
      </p:sp>
      <p:sp>
        <p:nvSpPr>
          <p:cNvPr id="9" name="Slide Number Placeholder 8"/>
          <p:cNvSpPr>
            <a:spLocks noGrp="1"/>
          </p:cNvSpPr>
          <p:nvPr>
            <p:ph type="sldNum" sz="quarter" idx="12"/>
          </p:nvPr>
        </p:nvSpPr>
        <p:spPr/>
        <p:txBody>
          <a:bodyPr/>
          <a:lstStyle/>
          <a:p>
            <a:fld id="{6C4F84B1-3F38-E843-B494-F12B29A0060D}" type="slidenum">
              <a:rPr lang="en-US" smtClean="0"/>
              <a:pPr/>
              <a:t>58</a:t>
            </a:fld>
            <a:endParaRPr lang="en-US"/>
          </a:p>
        </p:txBody>
      </p:sp>
    </p:spTree>
    <p:extLst>
      <p:ext uri="{BB962C8B-B14F-4D97-AF65-F5344CB8AC3E}">
        <p14:creationId xmlns:p14="http://schemas.microsoft.com/office/powerpoint/2010/main" val="2840776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a:t>Next Assignment (due at Monday’s class)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a:solidFill>
                  <a:schemeClr val="tx1">
                    <a:lumMod val="50000"/>
                  </a:schemeClr>
                </a:solidFill>
                <a:latin typeface="Helvetica Light"/>
              </a:rPr>
              <a:t>2019/04/15</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a:t>Designing Solutions to Global Grand Challenges: Human-Centered AI</a:t>
            </a:r>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59</a:t>
            </a:fld>
            <a:endParaRPr lang="en-US" sz="2600">
              <a:solidFill>
                <a:schemeClr val="tx1">
                  <a:lumMod val="50000"/>
                </a:schemeClr>
              </a:solidFill>
              <a:latin typeface="Helvetica 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5" name="Group 4"/>
          <p:cNvGrpSpPr/>
          <p:nvPr/>
        </p:nvGrpSpPr>
        <p:grpSpPr>
          <a:xfrm>
            <a:off x="12971234" y="2286000"/>
            <a:ext cx="11179245" cy="11430000"/>
            <a:chOff x="12971234" y="2286000"/>
            <a:chExt cx="11179245" cy="1143000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7136"/>
            <a:stretch/>
          </p:blipFill>
          <p:spPr>
            <a:xfrm>
              <a:off x="12971234" y="2286000"/>
              <a:ext cx="11179245" cy="8929889"/>
            </a:xfrm>
            <a:prstGeom prst="rect">
              <a:avLst/>
            </a:prstGeom>
          </p:spPr>
        </p:pic>
        <p:sp>
          <p:nvSpPr>
            <p:cNvPr id="4" name="Rectangle 3"/>
            <p:cNvSpPr/>
            <p:nvPr/>
          </p:nvSpPr>
          <p:spPr bwMode="auto">
            <a:xfrm>
              <a:off x="12971234" y="11215889"/>
              <a:ext cx="11179245" cy="25001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12" name="Group 11"/>
          <p:cNvGrpSpPr/>
          <p:nvPr/>
        </p:nvGrpSpPr>
        <p:grpSpPr>
          <a:xfrm>
            <a:off x="0" y="7570328"/>
            <a:ext cx="24384000" cy="1955250"/>
            <a:chOff x="0" y="3041501"/>
            <a:chExt cx="9144000" cy="977625"/>
          </a:xfrm>
        </p:grpSpPr>
        <p:sp>
          <p:nvSpPr>
            <p:cNvPr id="13" name="Rectangle 12"/>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14" name="TextBox 13"/>
            <p:cNvSpPr txBox="1"/>
            <p:nvPr/>
          </p:nvSpPr>
          <p:spPr>
            <a:xfrm>
              <a:off x="167109" y="3158482"/>
              <a:ext cx="8848426" cy="661720"/>
            </a:xfrm>
            <a:prstGeom prst="rect">
              <a:avLst/>
            </a:prstGeom>
            <a:noFill/>
          </p:spPr>
          <p:txBody>
            <a:bodyPr wrap="square" rtlCol="0">
              <a:spAutoFit/>
            </a:bodyPr>
            <a:lstStyle/>
            <a:p>
              <a:pPr algn="ctr"/>
              <a:r>
                <a:rPr lang="en-US" sz="8000" dirty="0">
                  <a:latin typeface="Helvetica Light"/>
                  <a:cs typeface="Helvetica Light"/>
                </a:rPr>
                <a:t>Strive for </a:t>
              </a:r>
              <a:r>
                <a:rPr lang="en-US" sz="8000" dirty="0">
                  <a:latin typeface="Helvetica"/>
                  <a:cs typeface="Helvetica"/>
                </a:rPr>
                <a:t>diversity</a:t>
              </a:r>
              <a:r>
                <a:rPr lang="en-US" sz="8000" dirty="0">
                  <a:latin typeface="Helvetica Light"/>
                  <a:cs typeface="Helvetica Light"/>
                </a:rPr>
                <a:t> of solutions</a:t>
              </a:r>
              <a:endParaRPr lang="en-US" sz="8000" dirty="0">
                <a:latin typeface="Helvetica"/>
                <a:cs typeface="Helvetica"/>
              </a:endParaRPr>
            </a:p>
          </p:txBody>
        </p:sp>
      </p:grpSp>
    </p:spTree>
    <p:extLst>
      <p:ext uri="{BB962C8B-B14F-4D97-AF65-F5344CB8AC3E}">
        <p14:creationId xmlns:p14="http://schemas.microsoft.com/office/powerpoint/2010/main" val="14957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 name="Group 886"/>
          <p:cNvGrpSpPr/>
          <p:nvPr/>
        </p:nvGrpSpPr>
        <p:grpSpPr>
          <a:xfrm>
            <a:off x="9499284" y="3603631"/>
            <a:ext cx="5636269" cy="6507166"/>
            <a:chOff x="1249232" y="973169"/>
            <a:chExt cx="5636269" cy="6507164"/>
          </a:xfrm>
        </p:grpSpPr>
        <p:sp>
          <p:nvSpPr>
            <p:cNvPr id="884" name="Shape 884"/>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85" name="Shape 885"/>
            <p:cNvSpPr/>
            <p:nvPr/>
          </p:nvSpPr>
          <p:spPr>
            <a:xfrm>
              <a:off x="2362880" y="3694734"/>
              <a:ext cx="3428026" cy="1092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887" name="Shape 887"/>
          <p:cNvSpPr/>
          <p:nvPr/>
        </p:nvSpPr>
        <p:spPr>
          <a:xfrm>
            <a:off x="3823664" y="3879135"/>
            <a:ext cx="4668495"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dirty="0">
                <a:solidFill>
                  <a:schemeClr val="tx1"/>
                </a:solidFill>
                <a:latin typeface="Lucida Grande"/>
                <a:ea typeface="Lucida Grande"/>
                <a:cs typeface="Lucida Grande"/>
                <a:sym typeface="Lucida Grande"/>
              </a:rPr>
              <a:t>REALIZE</a:t>
            </a:r>
            <a:r>
              <a:rPr sz="7100" dirty="0">
                <a:solidFill>
                  <a:schemeClr val="tx1"/>
                </a:solidFill>
                <a:latin typeface="Lucida Grande"/>
                <a:ea typeface="Lucida Grande"/>
                <a:cs typeface="Lucida Grande"/>
                <a:sym typeface="Lucida Grande"/>
              </a:rPr>
              <a:t> </a:t>
            </a:r>
          </a:p>
        </p:txBody>
      </p:sp>
      <p:sp>
        <p:nvSpPr>
          <p:cNvPr id="888" name="Shape 888"/>
          <p:cNvSpPr/>
          <p:nvPr/>
        </p:nvSpPr>
        <p:spPr>
          <a:xfrm>
            <a:off x="15746712" y="8501935"/>
            <a:ext cx="3942761"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a:solidFill>
                  <a:schemeClr val="tx1"/>
                </a:solidFill>
                <a:latin typeface="Lucida Grande"/>
                <a:ea typeface="Lucida Grande"/>
                <a:cs typeface="Lucida Grande"/>
                <a:sym typeface="Lucida Grande"/>
              </a:rPr>
              <a:t>FOCUS</a:t>
            </a:r>
            <a:r>
              <a:rPr sz="7100">
                <a:solidFill>
                  <a:schemeClr val="tx1"/>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extLst/>
          </a:blip>
          <a:stretch>
            <a:fillRect/>
          </a:stretch>
        </p:blipFill>
        <p:spPr>
          <a:xfrm>
            <a:off x="0" y="1"/>
            <a:ext cx="24384000" cy="13715998"/>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60</a:t>
            </a:fld>
            <a:endParaRPr lang="en-US"/>
          </a:p>
        </p:txBody>
      </p:sp>
      <p:sp>
        <p:nvSpPr>
          <p:cNvPr id="5" name="TextBox 4"/>
          <p:cNvSpPr txBox="1"/>
          <p:nvPr/>
        </p:nvSpPr>
        <p:spPr>
          <a:xfrm>
            <a:off x="3578377" y="4058659"/>
            <a:ext cx="15716966" cy="1631216"/>
          </a:xfrm>
          <a:prstGeom prst="rect">
            <a:avLst/>
          </a:prstGeom>
          <a:noFill/>
        </p:spPr>
        <p:txBody>
          <a:bodyPr wrap="none" rtlCol="0">
            <a:spAutoFit/>
          </a:bodyPr>
          <a:lstStyle/>
          <a:p>
            <a:r>
              <a:rPr lang="en-US" sz="10000" b="1" dirty="0">
                <a:solidFill>
                  <a:schemeClr val="accent4">
                    <a:lumMod val="10000"/>
                  </a:schemeClr>
                </a:solidFill>
                <a:latin typeface="Helvetica Light"/>
                <a:cs typeface="Helvetica Light"/>
              </a:rPr>
              <a:t>EXPERIENCE PROTOTYPE</a:t>
            </a:r>
          </a:p>
        </p:txBody>
      </p:sp>
      <p:sp>
        <p:nvSpPr>
          <p:cNvPr id="7" name="TextBox 6"/>
          <p:cNvSpPr txBox="1"/>
          <p:nvPr/>
        </p:nvSpPr>
        <p:spPr>
          <a:xfrm>
            <a:off x="6046302" y="4058659"/>
            <a:ext cx="10804561" cy="1631216"/>
          </a:xfrm>
          <a:prstGeom prst="rect">
            <a:avLst/>
          </a:prstGeom>
          <a:noFill/>
        </p:spPr>
        <p:txBody>
          <a:bodyPr wrap="none" rtlCol="0">
            <a:spAutoFit/>
          </a:bodyPr>
          <a:lstStyle/>
          <a:p>
            <a:r>
              <a:rPr lang="en-US" sz="10000" b="1" dirty="0">
                <a:solidFill>
                  <a:schemeClr val="accent4">
                    <a:lumMod val="10000"/>
                  </a:schemeClr>
                </a:solidFill>
                <a:latin typeface="Helvetica Light"/>
                <a:cs typeface="Helvetica Light"/>
              </a:rPr>
              <a:t>INTERACTS LIKE</a:t>
            </a:r>
          </a:p>
        </p:txBody>
      </p:sp>
    </p:spTree>
    <p:extLst>
      <p:ext uri="{BB962C8B-B14F-4D97-AF65-F5344CB8AC3E}">
        <p14:creationId xmlns:p14="http://schemas.microsoft.com/office/powerpoint/2010/main" val="29352197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extLst/>
          </a:blip>
          <a:stretch>
            <a:fillRect/>
          </a:stretch>
        </p:blipFill>
        <p:spPr>
          <a:xfrm>
            <a:off x="0" y="1"/>
            <a:ext cx="24384000" cy="13715998"/>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61</a:t>
            </a:fld>
            <a:endParaRPr lang="en-US"/>
          </a:p>
        </p:txBody>
      </p:sp>
    </p:spTree>
    <p:extLst>
      <p:ext uri="{BB962C8B-B14F-4D97-AF65-F5344CB8AC3E}">
        <p14:creationId xmlns:p14="http://schemas.microsoft.com/office/powerpoint/2010/main" val="4195061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asted-image.pdf"/>
          <p:cNvPicPr/>
          <p:nvPr/>
        </p:nvPicPr>
        <p:blipFill>
          <a:blip r:embed="rId3">
            <a:extLst/>
          </a:blip>
          <a:stretch>
            <a:fillRect/>
          </a:stretch>
        </p:blipFill>
        <p:spPr>
          <a:xfrm>
            <a:off x="0" y="0"/>
            <a:ext cx="24384000" cy="13716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62</a:t>
            </a:fld>
            <a:endParaRPr lang="en-US"/>
          </a:p>
        </p:txBody>
      </p:sp>
    </p:spTree>
    <p:extLst>
      <p:ext uri="{BB962C8B-B14F-4D97-AF65-F5344CB8AC3E}">
        <p14:creationId xmlns:p14="http://schemas.microsoft.com/office/powerpoint/2010/main" val="3628592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63</a:t>
            </a:fld>
            <a:endParaRPr lang="en-US"/>
          </a:p>
        </p:txBody>
      </p:sp>
      <p:sp>
        <p:nvSpPr>
          <p:cNvPr id="6" name="Hexagon 5"/>
          <p:cNvSpPr/>
          <p:nvPr/>
        </p:nvSpPr>
        <p:spPr bwMode="auto">
          <a:xfrm>
            <a:off x="9273969" y="3121879"/>
            <a:ext cx="6039834" cy="5334162"/>
          </a:xfrm>
          <a:prstGeom prst="hexagon">
            <a:avLst>
              <a:gd name="adj" fmla="val 28571"/>
              <a:gd name="vf" fmla="val 115470"/>
            </a:avLst>
          </a:prstGeom>
          <a:solidFill>
            <a:srgbClr val="81190A"/>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defTabSz="1828800" rtl="0" fontAlgn="base">
              <a:spcBef>
                <a:spcPct val="0"/>
              </a:spcBef>
              <a:spcAft>
                <a:spcPct val="0"/>
              </a:spcAft>
            </a:pPr>
            <a:endParaRPr lang="en-US" sz="2800" b="1" cap="small" dirty="0">
              <a:latin typeface="Helvetica Light"/>
              <a:cs typeface="Helvetica Light"/>
            </a:endParaRPr>
          </a:p>
          <a:p>
            <a:pPr defTabSz="1828800" rtl="0" fontAlgn="base">
              <a:spcBef>
                <a:spcPct val="0"/>
              </a:spcBef>
              <a:spcAft>
                <a:spcPct val="0"/>
              </a:spcAft>
            </a:pPr>
            <a:endParaRPr lang="en-US" sz="2800" b="1" cap="small" dirty="0">
              <a:latin typeface="Helvetica Light"/>
              <a:cs typeface="Helvetica Light"/>
            </a:endParaRPr>
          </a:p>
          <a:p>
            <a:pPr defTabSz="1828800" rtl="0" fontAlgn="base">
              <a:spcBef>
                <a:spcPct val="0"/>
              </a:spcBef>
              <a:spcAft>
                <a:spcPct val="0"/>
              </a:spcAft>
            </a:pPr>
            <a:r>
              <a:rPr lang="en-US" sz="8000" b="1" cap="small" dirty="0">
                <a:solidFill>
                  <a:schemeClr val="tx1"/>
                </a:solidFill>
                <a:latin typeface="Helvetica Light"/>
                <a:cs typeface="Helvetica Light"/>
              </a:rPr>
              <a:t>test</a:t>
            </a:r>
          </a:p>
        </p:txBody>
      </p:sp>
      <p:sp>
        <p:nvSpPr>
          <p:cNvPr id="5" name="TextBox 4"/>
          <p:cNvSpPr txBox="1"/>
          <p:nvPr/>
        </p:nvSpPr>
        <p:spPr>
          <a:xfrm>
            <a:off x="1044214" y="1905117"/>
            <a:ext cx="7827784" cy="4524315"/>
          </a:xfrm>
          <a:prstGeom prst="rect">
            <a:avLst/>
          </a:prstGeom>
          <a:noFill/>
        </p:spPr>
        <p:txBody>
          <a:bodyPr wrap="none" rtlCol="0">
            <a:spAutoFit/>
          </a:bodyPr>
          <a:lstStyle/>
          <a:p>
            <a:r>
              <a:rPr lang="en-US" sz="7200" dirty="0">
                <a:solidFill>
                  <a:schemeClr val="tx1"/>
                </a:solidFill>
                <a:latin typeface="Helvetica Light"/>
                <a:cs typeface="Helvetica Light"/>
              </a:rPr>
              <a:t>what new</a:t>
            </a:r>
            <a:br>
              <a:rPr lang="en-US" sz="7200" dirty="0">
                <a:solidFill>
                  <a:schemeClr val="tx1"/>
                </a:solidFill>
                <a:latin typeface="Helvetica Light"/>
                <a:cs typeface="Helvetica Light"/>
              </a:rPr>
            </a:br>
            <a:r>
              <a:rPr lang="en-US" sz="7200" dirty="0">
                <a:solidFill>
                  <a:schemeClr val="tx1"/>
                </a:solidFill>
                <a:latin typeface="Helvetica Light"/>
                <a:cs typeface="Helvetica Light"/>
              </a:rPr>
              <a:t>information do you</a:t>
            </a:r>
          </a:p>
          <a:p>
            <a:r>
              <a:rPr lang="en-US" sz="7200" dirty="0">
                <a:solidFill>
                  <a:schemeClr val="tx1"/>
                </a:solidFill>
                <a:latin typeface="Helvetica Light"/>
                <a:cs typeface="Helvetica Light"/>
              </a:rPr>
              <a:t>have about the</a:t>
            </a:r>
          </a:p>
          <a:p>
            <a:r>
              <a:rPr lang="en-US" sz="7200" dirty="0">
                <a:solidFill>
                  <a:schemeClr val="tx1"/>
                </a:solidFill>
                <a:latin typeface="Helvetica Light"/>
                <a:cs typeface="Helvetica Light"/>
              </a:rPr>
              <a:t>user’s </a:t>
            </a:r>
            <a:r>
              <a:rPr lang="en-US" sz="7200" b="1" dirty="0">
                <a:solidFill>
                  <a:schemeClr val="tx1"/>
                </a:solidFill>
                <a:latin typeface="Helvetica"/>
                <a:cs typeface="Helvetica"/>
              </a:rPr>
              <a:t>need</a:t>
            </a:r>
            <a:r>
              <a:rPr lang="en-US" sz="7200" dirty="0">
                <a:solidFill>
                  <a:schemeClr val="tx1"/>
                </a:solidFill>
                <a:latin typeface="Helvetica Light"/>
                <a:cs typeface="Helvetica Light"/>
              </a:rPr>
              <a:t>?</a:t>
            </a:r>
          </a:p>
        </p:txBody>
      </p:sp>
      <p:sp>
        <p:nvSpPr>
          <p:cNvPr id="8" name="TextBox 7"/>
          <p:cNvSpPr txBox="1"/>
          <p:nvPr/>
        </p:nvSpPr>
        <p:spPr>
          <a:xfrm>
            <a:off x="15313803" y="6951761"/>
            <a:ext cx="8802410" cy="5632311"/>
          </a:xfrm>
          <a:prstGeom prst="rect">
            <a:avLst/>
          </a:prstGeom>
          <a:noFill/>
        </p:spPr>
        <p:txBody>
          <a:bodyPr wrap="none" rtlCol="0">
            <a:spAutoFit/>
          </a:bodyPr>
          <a:lstStyle/>
          <a:p>
            <a:r>
              <a:rPr lang="en-US" sz="7200" dirty="0">
                <a:solidFill>
                  <a:schemeClr val="tx1"/>
                </a:solidFill>
                <a:latin typeface="Helvetica Light"/>
                <a:cs typeface="Helvetica Light"/>
              </a:rPr>
              <a:t>what new</a:t>
            </a:r>
            <a:br>
              <a:rPr lang="en-US" sz="7200" dirty="0">
                <a:solidFill>
                  <a:schemeClr val="tx1"/>
                </a:solidFill>
                <a:latin typeface="Helvetica Light"/>
                <a:cs typeface="Helvetica Light"/>
              </a:rPr>
            </a:br>
            <a:r>
              <a:rPr lang="en-US" sz="7200" dirty="0">
                <a:solidFill>
                  <a:schemeClr val="tx1"/>
                </a:solidFill>
                <a:latin typeface="Helvetica Light"/>
                <a:cs typeface="Helvetica Light"/>
              </a:rPr>
              <a:t>information do you</a:t>
            </a:r>
          </a:p>
          <a:p>
            <a:r>
              <a:rPr lang="en-US" sz="7200" dirty="0">
                <a:solidFill>
                  <a:schemeClr val="tx1"/>
                </a:solidFill>
                <a:latin typeface="Helvetica Light"/>
                <a:cs typeface="Helvetica Light"/>
              </a:rPr>
              <a:t>have about how your</a:t>
            </a:r>
          </a:p>
          <a:p>
            <a:r>
              <a:rPr lang="en-US" sz="7200" b="1" dirty="0">
                <a:solidFill>
                  <a:schemeClr val="tx1"/>
                </a:solidFill>
                <a:latin typeface="Helvetica"/>
                <a:cs typeface="Helvetica"/>
              </a:rPr>
              <a:t>solution</a:t>
            </a:r>
            <a:r>
              <a:rPr lang="en-US" sz="7200" dirty="0">
                <a:solidFill>
                  <a:schemeClr val="tx1"/>
                </a:solidFill>
                <a:latin typeface="Helvetica Light"/>
                <a:cs typeface="Helvetica Light"/>
              </a:rPr>
              <a:t> addresses</a:t>
            </a:r>
          </a:p>
          <a:p>
            <a:r>
              <a:rPr lang="en-US" sz="7200" dirty="0">
                <a:solidFill>
                  <a:schemeClr val="tx1"/>
                </a:solidFill>
                <a:latin typeface="Helvetica Light"/>
                <a:cs typeface="Helvetica Light"/>
              </a:rPr>
              <a:t>the need?</a:t>
            </a:r>
          </a:p>
        </p:txBody>
      </p:sp>
    </p:spTree>
    <p:extLst>
      <p:ext uri="{BB962C8B-B14F-4D97-AF65-F5344CB8AC3E}">
        <p14:creationId xmlns:p14="http://schemas.microsoft.com/office/powerpoint/2010/main" val="5251343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048000" y="0"/>
            <a:ext cx="18288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sp>
        <p:nvSpPr>
          <p:cNvPr id="2" name="Freeform 3"/>
          <p:cNvSpPr/>
          <p:nvPr/>
        </p:nvSpPr>
        <p:spPr>
          <a:xfrm>
            <a:off x="3048000" y="0"/>
            <a:ext cx="18288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pic>
        <p:nvPicPr>
          <p:cNvPr id="1027" name="Picture 3"/>
          <p:cNvPicPr>
            <a:picLocks noChangeAspect="1" noChangeArrowheads="1"/>
          </p:cNvPicPr>
          <p:nvPr/>
        </p:nvPicPr>
        <p:blipFill>
          <a:blip r:embed="rId3"/>
          <a:srcRect/>
          <a:stretch>
            <a:fillRect/>
          </a:stretch>
        </p:blipFill>
        <p:spPr bwMode="auto">
          <a:xfrm>
            <a:off x="3448051" y="0"/>
            <a:ext cx="11601450" cy="13716000"/>
          </a:xfrm>
          <a:prstGeom prst="rect">
            <a:avLst/>
          </a:prstGeom>
          <a:noFill/>
        </p:spPr>
      </p:pic>
      <p:sp>
        <p:nvSpPr>
          <p:cNvPr id="3" name="Date Placeholder 2"/>
          <p:cNvSpPr>
            <a:spLocks noGrp="1"/>
          </p:cNvSpPr>
          <p:nvPr>
            <p:ph type="dt" sz="half" idx="10"/>
          </p:nvPr>
        </p:nvSpPr>
        <p:spPr/>
        <p:txBody>
          <a:bodyPr/>
          <a:lstStyle/>
          <a:p>
            <a:pPr>
              <a:defRPr/>
            </a:pPr>
            <a:r>
              <a:rPr lang="en-US"/>
              <a:t>2019/04/15</a:t>
            </a:r>
          </a:p>
        </p:txBody>
      </p:sp>
      <p:sp>
        <p:nvSpPr>
          <p:cNvPr id="5" name="Footer Placeholder 4"/>
          <p:cNvSpPr>
            <a:spLocks noGrp="1"/>
          </p:cNvSpPr>
          <p:nvPr>
            <p:ph type="ftr" sz="quarter" idx="11"/>
          </p:nvPr>
        </p:nvSpPr>
        <p:spPr/>
        <p:txBody>
          <a:bodyPr/>
          <a:lstStyle/>
          <a:p>
            <a:pPr>
              <a:defRPr/>
            </a:pPr>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6C4F84B1-3F38-E843-B494-F12B29A0060D}" type="slidenum">
              <a:rPr lang="en-US" smtClean="0"/>
              <a:pPr/>
              <a:t>64</a:t>
            </a:fld>
            <a:endParaRPr lang="en-US"/>
          </a:p>
        </p:txBody>
      </p:sp>
    </p:spTree>
    <p:extLst>
      <p:ext uri="{BB962C8B-B14F-4D97-AF65-F5344CB8AC3E}">
        <p14:creationId xmlns:p14="http://schemas.microsoft.com/office/powerpoint/2010/main" val="3450661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048000" y="0"/>
            <a:ext cx="18288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sp>
        <p:nvSpPr>
          <p:cNvPr id="2" name="Freeform 3"/>
          <p:cNvSpPr/>
          <p:nvPr/>
        </p:nvSpPr>
        <p:spPr>
          <a:xfrm>
            <a:off x="3048000" y="0"/>
            <a:ext cx="18288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pic>
        <p:nvPicPr>
          <p:cNvPr id="1027" name="Picture 3"/>
          <p:cNvPicPr>
            <a:picLocks noChangeAspect="1" noChangeArrowheads="1"/>
          </p:cNvPicPr>
          <p:nvPr/>
        </p:nvPicPr>
        <p:blipFill>
          <a:blip r:embed="rId3"/>
          <a:srcRect/>
          <a:stretch>
            <a:fillRect/>
          </a:stretch>
        </p:blipFill>
        <p:spPr bwMode="auto">
          <a:xfrm>
            <a:off x="3048003" y="0"/>
            <a:ext cx="15821026" cy="13716000"/>
          </a:xfrm>
          <a:prstGeom prst="rect">
            <a:avLst/>
          </a:prstGeom>
          <a:noFill/>
        </p:spPr>
      </p:pic>
      <p:sp>
        <p:nvSpPr>
          <p:cNvPr id="3" name="Date Placeholder 2"/>
          <p:cNvSpPr>
            <a:spLocks noGrp="1"/>
          </p:cNvSpPr>
          <p:nvPr>
            <p:ph type="dt" sz="half" idx="10"/>
          </p:nvPr>
        </p:nvSpPr>
        <p:spPr/>
        <p:txBody>
          <a:bodyPr/>
          <a:lstStyle/>
          <a:p>
            <a:pPr>
              <a:defRPr/>
            </a:pPr>
            <a:r>
              <a:rPr lang="en-US"/>
              <a:t>2019/04/15</a:t>
            </a:r>
          </a:p>
        </p:txBody>
      </p:sp>
      <p:sp>
        <p:nvSpPr>
          <p:cNvPr id="5" name="Footer Placeholder 4"/>
          <p:cNvSpPr>
            <a:spLocks noGrp="1"/>
          </p:cNvSpPr>
          <p:nvPr>
            <p:ph type="ftr" sz="quarter" idx="11"/>
          </p:nvPr>
        </p:nvSpPr>
        <p:spPr/>
        <p:txBody>
          <a:bodyPr/>
          <a:lstStyle/>
          <a:p>
            <a:pPr>
              <a:defRPr/>
            </a:pPr>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6C4F84B1-3F38-E843-B494-F12B29A0060D}" type="slidenum">
              <a:rPr lang="en-US" smtClean="0"/>
              <a:pPr/>
              <a:t>65</a:t>
            </a:fld>
            <a:endParaRPr lang="en-US"/>
          </a:p>
        </p:txBody>
      </p:sp>
    </p:spTree>
    <p:extLst>
      <p:ext uri="{BB962C8B-B14F-4D97-AF65-F5344CB8AC3E}">
        <p14:creationId xmlns:p14="http://schemas.microsoft.com/office/powerpoint/2010/main" val="296262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Experience Prototyping Goal</a:t>
            </a:r>
          </a:p>
        </p:txBody>
      </p:sp>
      <p:sp>
        <p:nvSpPr>
          <p:cNvPr id="6" name="Content Placeholder 5"/>
          <p:cNvSpPr>
            <a:spLocks noGrp="1"/>
          </p:cNvSpPr>
          <p:nvPr>
            <p:ph idx="1"/>
          </p:nvPr>
        </p:nvSpPr>
        <p:spPr/>
        <p:txBody>
          <a:bodyPr/>
          <a:lstStyle/>
          <a:p>
            <a:r>
              <a:rPr lang="en-US" dirty="0"/>
              <a:t>Prototype to </a:t>
            </a:r>
            <a:r>
              <a:rPr lang="en-US" b="1" dirty="0"/>
              <a:t>test an assumption</a:t>
            </a:r>
          </a:p>
          <a:p>
            <a:endParaRPr lang="en-US" dirty="0"/>
          </a:p>
          <a:p>
            <a:r>
              <a:rPr lang="en-US" dirty="0"/>
              <a:t>Prototype can be a </a:t>
            </a:r>
            <a:r>
              <a:rPr lang="en-US" b="1" dirty="0"/>
              <a:t>piece of idea </a:t>
            </a:r>
            <a:r>
              <a:rPr lang="en-US" dirty="0"/>
              <a:t>rather than a complete solution</a:t>
            </a:r>
          </a:p>
          <a:p>
            <a:endParaRPr lang="en-US" dirty="0"/>
          </a:p>
          <a:p>
            <a:r>
              <a:rPr lang="en-US" dirty="0"/>
              <a:t>Think of it as a </a:t>
            </a:r>
            <a:r>
              <a:rPr lang="en-US" b="1" dirty="0"/>
              <a:t>needfinding</a:t>
            </a:r>
            <a:r>
              <a:rPr lang="en-US" dirty="0"/>
              <a:t> technique</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66</a:t>
            </a:fld>
            <a:endParaRPr lang="en-US"/>
          </a:p>
        </p:txBody>
      </p:sp>
    </p:spTree>
    <p:extLst>
      <p:ext uri="{BB962C8B-B14F-4D97-AF65-F5344CB8AC3E}">
        <p14:creationId xmlns:p14="http://schemas.microsoft.com/office/powerpoint/2010/main" val="4268738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Summary</a:t>
            </a:r>
          </a:p>
        </p:txBody>
      </p:sp>
      <p:sp>
        <p:nvSpPr>
          <p:cNvPr id="54278" name="Rectangle 3"/>
          <p:cNvSpPr>
            <a:spLocks noGrp="1" noChangeArrowheads="1"/>
          </p:cNvSpPr>
          <p:nvPr>
            <p:ph idx="1"/>
          </p:nvPr>
        </p:nvSpPr>
        <p:spPr>
          <a:xfrm>
            <a:off x="1278476" y="2170965"/>
            <a:ext cx="20095083" cy="10736826"/>
          </a:xfrm>
        </p:spPr>
        <p:txBody>
          <a:bodyPr>
            <a:normAutofit/>
          </a:bodyPr>
          <a:lstStyle/>
          <a:p>
            <a:pPr marL="0" indent="0">
              <a:buNone/>
            </a:pPr>
            <a:r>
              <a:rPr lang="en-US" dirty="0"/>
              <a:t>Experience prototyping allows us to try many ideas quickly &amp; learn more about the problem &amp; solution space (</a:t>
            </a:r>
            <a:r>
              <a:rPr lang="en-US" i="1" dirty="0"/>
              <a:t>prototype to learn</a:t>
            </a:r>
            <a:r>
              <a:rPr lang="en-US" dirty="0"/>
              <a:t>)</a:t>
            </a:r>
          </a:p>
        </p:txBody>
      </p:sp>
      <p:sp>
        <p:nvSpPr>
          <p:cNvPr id="2" name="Date Placeholder 1"/>
          <p:cNvSpPr>
            <a:spLocks noGrp="1"/>
          </p:cNvSpPr>
          <p:nvPr>
            <p:ph type="dt" sz="half" idx="10"/>
          </p:nvPr>
        </p:nvSpPr>
        <p:spPr/>
        <p:txBody>
          <a:bodyPr/>
          <a:lstStyle/>
          <a:p>
            <a:r>
              <a:rPr lang="en-US"/>
              <a:t>2019/04/15</a:t>
            </a:r>
            <a:endParaRPr lang="en-US" dirty="0"/>
          </a:p>
        </p:txBody>
      </p:sp>
      <p:sp>
        <p:nvSpPr>
          <p:cNvPr id="5" name="Footer Placeholder 4"/>
          <p:cNvSpPr>
            <a:spLocks noGrp="1"/>
          </p:cNvSpPr>
          <p:nvPr>
            <p:ph type="ftr" sz="quarter" idx="11"/>
          </p:nvPr>
        </p:nvSpPr>
        <p:spPr/>
        <p:txBody>
          <a:bodyPr/>
          <a:lstStyle/>
          <a:p>
            <a:r>
              <a:rPr lang="en-US"/>
              <a:t>Designing Solutions to Global Grand Challenges: Human-Centered AI</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67</a:t>
            </a:fld>
            <a:endParaRPr lang="en-US" dirty="0"/>
          </a:p>
        </p:txBody>
      </p:sp>
    </p:spTree>
    <p:extLst>
      <p:ext uri="{BB962C8B-B14F-4D97-AF65-F5344CB8AC3E}">
        <p14:creationId xmlns:p14="http://schemas.microsoft.com/office/powerpoint/2010/main" val="1765713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a:t>Next Time</a:t>
            </a:r>
            <a:endParaRPr lang="en-US" dirty="0"/>
          </a:p>
        </p:txBody>
      </p:sp>
      <p:sp>
        <p:nvSpPr>
          <p:cNvPr id="40965" name="Rectangle 3"/>
          <p:cNvSpPr>
            <a:spLocks noGrp="1" noChangeArrowheads="1"/>
          </p:cNvSpPr>
          <p:nvPr>
            <p:ph idx="1"/>
          </p:nvPr>
        </p:nvSpPr>
        <p:spPr>
          <a:xfrm>
            <a:off x="1828800" y="3200400"/>
            <a:ext cx="21425338" cy="9448800"/>
          </a:xfrm>
        </p:spPr>
        <p:txBody>
          <a:bodyPr>
            <a:normAutofit fontScale="92500" lnSpcReduction="20000"/>
          </a:bodyPr>
          <a:lstStyle/>
          <a:p>
            <a:pPr lvl="1"/>
            <a:endParaRPr lang="en-US" dirty="0"/>
          </a:p>
          <a:p>
            <a:r>
              <a:rPr lang="en-US" dirty="0"/>
              <a:t>Project (due Monday at start of class)</a:t>
            </a:r>
          </a:p>
          <a:p>
            <a:pPr lvl="1"/>
            <a:r>
              <a:rPr lang="en-US" dirty="0"/>
              <a:t>Flesh out POVs</a:t>
            </a:r>
          </a:p>
          <a:p>
            <a:pPr lvl="1"/>
            <a:r>
              <a:rPr lang="en-US" dirty="0"/>
              <a:t>Create HMWs</a:t>
            </a:r>
          </a:p>
          <a:p>
            <a:pPr lvl="1"/>
            <a:r>
              <a:rPr lang="en-US" dirty="0"/>
              <a:t>Brainstorm solutions &amp; select the best</a:t>
            </a:r>
          </a:p>
          <a:p>
            <a:pPr lvl="1"/>
            <a:r>
              <a:rPr lang="en-US" dirty="0"/>
              <a:t>Create/test experience prototypes for top 3 solutions</a:t>
            </a:r>
          </a:p>
          <a:p>
            <a:pPr lvl="1"/>
            <a:r>
              <a:rPr lang="en-US" dirty="0"/>
              <a:t>Test each prototype with at least 1 target users</a:t>
            </a:r>
          </a:p>
          <a:p>
            <a:pPr lvl="1"/>
            <a:r>
              <a:rPr lang="en-US" dirty="0"/>
              <a:t>In presentation, get across what you learned!</a:t>
            </a:r>
          </a:p>
          <a:p>
            <a:pPr lvl="1"/>
            <a:r>
              <a:rPr lang="en-US" dirty="0"/>
              <a:t>Class will be used to select the idea to move forward</a:t>
            </a:r>
          </a:p>
        </p:txBody>
      </p:sp>
      <p:sp>
        <p:nvSpPr>
          <p:cNvPr id="40962" name="Date Placeholder 3"/>
          <p:cNvSpPr>
            <a:spLocks noGrp="1"/>
          </p:cNvSpPr>
          <p:nvPr>
            <p:ph type="dt" sz="half" idx="10"/>
          </p:nvPr>
        </p:nvSpPr>
        <p:spPr/>
        <p:txBody>
          <a:bodyPr/>
          <a:lstStyle>
            <a:lvl1pPr eaLnBrk="0" hangingPunct="0">
              <a:defRPr sz="4800">
                <a:solidFill>
                  <a:schemeClr val="tx1"/>
                </a:solidFill>
                <a:latin typeface="Times New Roman" pitchFamily="18" charset="0"/>
              </a:defRPr>
            </a:lvl1pPr>
            <a:lvl2pPr marL="1485868" indent="-571488" eaLnBrk="0" hangingPunct="0">
              <a:defRPr sz="4800">
                <a:solidFill>
                  <a:schemeClr val="tx1"/>
                </a:solidFill>
                <a:latin typeface="Times New Roman" pitchFamily="18" charset="0"/>
              </a:defRPr>
            </a:lvl2pPr>
            <a:lvl3pPr marL="2285950" indent="-457190" eaLnBrk="0" hangingPunct="0">
              <a:defRPr sz="4800">
                <a:solidFill>
                  <a:schemeClr val="tx1"/>
                </a:solidFill>
                <a:latin typeface="Times New Roman" pitchFamily="18" charset="0"/>
              </a:defRPr>
            </a:lvl3pPr>
            <a:lvl4pPr marL="3200330" indent="-457190" eaLnBrk="0" hangingPunct="0">
              <a:defRPr sz="4800">
                <a:solidFill>
                  <a:schemeClr val="tx1"/>
                </a:solidFill>
                <a:latin typeface="Times New Roman" pitchFamily="18" charset="0"/>
              </a:defRPr>
            </a:lvl4pPr>
            <a:lvl5pPr marL="4114710" indent="-457190" eaLnBrk="0" hangingPunct="0">
              <a:defRPr sz="4800">
                <a:solidFill>
                  <a:schemeClr val="tx1"/>
                </a:solidFill>
                <a:latin typeface="Times New Roman" pitchFamily="18" charset="0"/>
              </a:defRPr>
            </a:lvl5pPr>
            <a:lvl6pPr marL="5029090" indent="-457190" eaLnBrk="0" fontAlgn="base" hangingPunct="0">
              <a:spcBef>
                <a:spcPct val="0"/>
              </a:spcBef>
              <a:spcAft>
                <a:spcPct val="0"/>
              </a:spcAft>
              <a:defRPr sz="4800">
                <a:solidFill>
                  <a:schemeClr val="tx1"/>
                </a:solidFill>
                <a:latin typeface="Times New Roman" pitchFamily="18" charset="0"/>
              </a:defRPr>
            </a:lvl6pPr>
            <a:lvl7pPr marL="5943470" indent="-457190" eaLnBrk="0" fontAlgn="base" hangingPunct="0">
              <a:spcBef>
                <a:spcPct val="0"/>
              </a:spcBef>
              <a:spcAft>
                <a:spcPct val="0"/>
              </a:spcAft>
              <a:defRPr sz="4800">
                <a:solidFill>
                  <a:schemeClr val="tx1"/>
                </a:solidFill>
                <a:latin typeface="Times New Roman" pitchFamily="18" charset="0"/>
              </a:defRPr>
            </a:lvl7pPr>
            <a:lvl8pPr marL="6857850" indent="-457190" eaLnBrk="0" fontAlgn="base" hangingPunct="0">
              <a:spcBef>
                <a:spcPct val="0"/>
              </a:spcBef>
              <a:spcAft>
                <a:spcPct val="0"/>
              </a:spcAft>
              <a:defRPr sz="4800">
                <a:solidFill>
                  <a:schemeClr val="tx1"/>
                </a:solidFill>
                <a:latin typeface="Times New Roman" pitchFamily="18" charset="0"/>
              </a:defRPr>
            </a:lvl8pPr>
            <a:lvl9pPr marL="7772230" indent="-457190" eaLnBrk="0" fontAlgn="base" hangingPunct="0">
              <a:spcBef>
                <a:spcPct val="0"/>
              </a:spcBef>
              <a:spcAft>
                <a:spcPct val="0"/>
              </a:spcAft>
              <a:defRPr sz="4800">
                <a:solidFill>
                  <a:schemeClr val="tx1"/>
                </a:solidFill>
                <a:latin typeface="Times New Roman" pitchFamily="18" charset="0"/>
              </a:defRPr>
            </a:lvl9pPr>
          </a:lstStyle>
          <a:p>
            <a:r>
              <a:rPr lang="en-US" sz="2400">
                <a:solidFill>
                  <a:schemeClr val="bg2"/>
                </a:solidFill>
                <a:latin typeface="Helvetica Light"/>
              </a:rPr>
              <a:t>2019/04/15</a:t>
            </a:r>
            <a:endParaRPr lang="en-US" sz="2400" dirty="0">
              <a:solidFill>
                <a:schemeClr val="bg2"/>
              </a:solidFill>
              <a:latin typeface="Helvetica Light"/>
            </a:endParaRPr>
          </a:p>
        </p:txBody>
      </p:sp>
      <p:sp>
        <p:nvSpPr>
          <p:cNvPr id="6" name="Footer Placeholder 5"/>
          <p:cNvSpPr>
            <a:spLocks noGrp="1"/>
          </p:cNvSpPr>
          <p:nvPr>
            <p:ph type="ftr" sz="quarter" idx="11"/>
          </p:nvPr>
        </p:nvSpPr>
        <p:spPr/>
        <p:txBody>
          <a:bodyPr/>
          <a:lstStyle/>
          <a:p>
            <a:r>
              <a:rPr lang="en-US"/>
              <a:t>Designing Solutions to Global Grand Challenges: Human-Centered AI</a:t>
            </a:r>
            <a:endParaRPr lang="en-US" dirty="0"/>
          </a:p>
        </p:txBody>
      </p:sp>
      <p:sp>
        <p:nvSpPr>
          <p:cNvPr id="40963" name="Slide Number Placeholder 5"/>
          <p:cNvSpPr>
            <a:spLocks noGrp="1"/>
          </p:cNvSpPr>
          <p:nvPr>
            <p:ph type="sldNum" sz="quarter" idx="12"/>
          </p:nvPr>
        </p:nvSpPr>
        <p:spPr/>
        <p:txBody>
          <a:bodyPr/>
          <a:lstStyle>
            <a:lvl1pPr eaLnBrk="0" hangingPunct="0">
              <a:defRPr sz="4800">
                <a:solidFill>
                  <a:schemeClr val="tx1"/>
                </a:solidFill>
                <a:latin typeface="Times New Roman" pitchFamily="18" charset="0"/>
              </a:defRPr>
            </a:lvl1pPr>
            <a:lvl2pPr marL="1485868" indent="-571488" eaLnBrk="0" hangingPunct="0">
              <a:defRPr sz="4800">
                <a:solidFill>
                  <a:schemeClr val="tx1"/>
                </a:solidFill>
                <a:latin typeface="Times New Roman" pitchFamily="18" charset="0"/>
              </a:defRPr>
            </a:lvl2pPr>
            <a:lvl3pPr marL="2285950" indent="-457190" eaLnBrk="0" hangingPunct="0">
              <a:defRPr sz="4800">
                <a:solidFill>
                  <a:schemeClr val="tx1"/>
                </a:solidFill>
                <a:latin typeface="Times New Roman" pitchFamily="18" charset="0"/>
              </a:defRPr>
            </a:lvl3pPr>
            <a:lvl4pPr marL="3200330" indent="-457190" eaLnBrk="0" hangingPunct="0">
              <a:defRPr sz="4800">
                <a:solidFill>
                  <a:schemeClr val="tx1"/>
                </a:solidFill>
                <a:latin typeface="Times New Roman" pitchFamily="18" charset="0"/>
              </a:defRPr>
            </a:lvl4pPr>
            <a:lvl5pPr marL="4114710" indent="-457190" eaLnBrk="0" hangingPunct="0">
              <a:defRPr sz="4800">
                <a:solidFill>
                  <a:schemeClr val="tx1"/>
                </a:solidFill>
                <a:latin typeface="Times New Roman" pitchFamily="18" charset="0"/>
              </a:defRPr>
            </a:lvl5pPr>
            <a:lvl6pPr marL="5029090" indent="-457190" eaLnBrk="0" fontAlgn="base" hangingPunct="0">
              <a:spcBef>
                <a:spcPct val="0"/>
              </a:spcBef>
              <a:spcAft>
                <a:spcPct val="0"/>
              </a:spcAft>
              <a:defRPr sz="4800">
                <a:solidFill>
                  <a:schemeClr val="tx1"/>
                </a:solidFill>
                <a:latin typeface="Times New Roman" pitchFamily="18" charset="0"/>
              </a:defRPr>
            </a:lvl6pPr>
            <a:lvl7pPr marL="5943470" indent="-457190" eaLnBrk="0" fontAlgn="base" hangingPunct="0">
              <a:spcBef>
                <a:spcPct val="0"/>
              </a:spcBef>
              <a:spcAft>
                <a:spcPct val="0"/>
              </a:spcAft>
              <a:defRPr sz="4800">
                <a:solidFill>
                  <a:schemeClr val="tx1"/>
                </a:solidFill>
                <a:latin typeface="Times New Roman" pitchFamily="18" charset="0"/>
              </a:defRPr>
            </a:lvl7pPr>
            <a:lvl8pPr marL="6857850" indent="-457190" eaLnBrk="0" fontAlgn="base" hangingPunct="0">
              <a:spcBef>
                <a:spcPct val="0"/>
              </a:spcBef>
              <a:spcAft>
                <a:spcPct val="0"/>
              </a:spcAft>
              <a:defRPr sz="4800">
                <a:solidFill>
                  <a:schemeClr val="tx1"/>
                </a:solidFill>
                <a:latin typeface="Times New Roman" pitchFamily="18" charset="0"/>
              </a:defRPr>
            </a:lvl8pPr>
            <a:lvl9pPr marL="7772230" indent="-457190" eaLnBrk="0" fontAlgn="base" hangingPunct="0">
              <a:spcBef>
                <a:spcPct val="0"/>
              </a:spcBef>
              <a:spcAft>
                <a:spcPct val="0"/>
              </a:spcAft>
              <a:defRPr sz="4800">
                <a:solidFill>
                  <a:schemeClr val="tx1"/>
                </a:solidFill>
                <a:latin typeface="Times New Roman" pitchFamily="18" charset="0"/>
              </a:defRPr>
            </a:lvl9pPr>
          </a:lstStyle>
          <a:p>
            <a:fld id="{2A03ECB6-233C-4ADC-BA86-7D3E22FA0C84}" type="slidenum">
              <a:rPr lang="en-US" sz="2400">
                <a:solidFill>
                  <a:schemeClr val="bg2"/>
                </a:solidFill>
                <a:latin typeface="Helvetica Light"/>
                <a:ea typeface="+mn-ea"/>
              </a:rPr>
              <a:pPr/>
              <a:t>68</a:t>
            </a:fld>
            <a:endParaRPr lang="en-US" sz="2400" dirty="0">
              <a:solidFill>
                <a:schemeClr val="bg2"/>
              </a:solidFill>
              <a:latin typeface="Helvetica Light"/>
              <a:ea typeface="+mn-ea"/>
            </a:endParaRPr>
          </a:p>
        </p:txBody>
      </p:sp>
    </p:spTree>
    <p:extLst>
      <p:ext uri="{BB962C8B-B14F-4D97-AF65-F5344CB8AC3E}">
        <p14:creationId xmlns:p14="http://schemas.microsoft.com/office/powerpoint/2010/main" val="859004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 name="image7.png"/>
          <p:cNvPicPr/>
          <p:nvPr/>
        </p:nvPicPr>
        <p:blipFill>
          <a:blip r:embed="rId3">
            <a:extLst/>
          </a:blip>
          <a:stretch>
            <a:fillRect/>
          </a:stretch>
        </p:blipFill>
        <p:spPr>
          <a:xfrm>
            <a:off x="-1320800" y="-541338"/>
            <a:ext cx="10871200" cy="12276140"/>
          </a:xfrm>
          <a:prstGeom prst="rect">
            <a:avLst/>
          </a:prstGeom>
          <a:ln w="12700">
            <a:miter lim="400000"/>
          </a:ln>
        </p:spPr>
      </p:pic>
      <p:sp>
        <p:nvSpPr>
          <p:cNvPr id="891" name="Shape 891"/>
          <p:cNvSpPr/>
          <p:nvPr/>
        </p:nvSpPr>
        <p:spPr>
          <a:xfrm>
            <a:off x="9210675" y="3513501"/>
            <a:ext cx="9196227" cy="668901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REALIZE </a:t>
            </a:r>
          </a:p>
          <a:p>
            <a:pPr lvl="0" algn="l">
              <a:lnSpc>
                <a:spcPct val="90000"/>
              </a:lnSpc>
              <a:defRPr sz="1800"/>
            </a:pPr>
            <a:r>
              <a:rPr sz="16000" dirty="0">
                <a:solidFill>
                  <a:srgbClr val="FFFFFF"/>
                </a:solidFill>
                <a:latin typeface="Lucida Grande"/>
                <a:ea typeface="Lucida Grande"/>
                <a:cs typeface="Lucida Grande"/>
                <a:sym typeface="Lucida Grande"/>
              </a:rPr>
              <a:t>NEW </a:t>
            </a:r>
          </a:p>
          <a:p>
            <a:pPr lvl="0" algn="l">
              <a:lnSpc>
                <a:spcPct val="90000"/>
              </a:lnSpc>
              <a:defRPr sz="1800"/>
            </a:pPr>
            <a:r>
              <a:rPr sz="16000" dirty="0">
                <a:solidFill>
                  <a:srgbClr val="FFFFFF"/>
                </a:solidFill>
                <a:latin typeface="Lucida Grande"/>
                <a:ea typeface="Lucida Grande"/>
                <a:cs typeface="Lucida Grande"/>
                <a:sym typeface="Lucida Grande"/>
              </a:rPr>
              <a:t>INSIGHTS </a:t>
            </a:r>
          </a:p>
        </p:txBody>
      </p:sp>
      <p:sp>
        <p:nvSpPr>
          <p:cNvPr id="892" name="Shape 892"/>
          <p:cNvSpPr/>
          <p:nvPr/>
        </p:nvSpPr>
        <p:spPr>
          <a:xfrm>
            <a:off x="9283701" y="10749921"/>
            <a:ext cx="23774400" cy="19697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6400" dirty="0">
                <a:solidFill>
                  <a:srgbClr val="FFFFFF"/>
                </a:solidFill>
                <a:latin typeface="Lucida Grande"/>
                <a:ea typeface="Lucida Grande"/>
                <a:cs typeface="Lucida Grande"/>
                <a:sym typeface="Lucida Grande"/>
              </a:rPr>
              <a:t>REFRAME THE PROBLEM. </a:t>
            </a:r>
          </a:p>
          <a:p>
            <a:pPr lvl="0" algn="l">
              <a:defRPr sz="1800"/>
            </a:pPr>
            <a:r>
              <a:rPr sz="6400" dirty="0">
                <a:solidFill>
                  <a:srgbClr val="FFFFFF"/>
                </a:solidFill>
                <a:latin typeface="Lucida Grande"/>
                <a:ea typeface="Lucida Grande"/>
                <a:cs typeface="Lucida Grande"/>
                <a:sym typeface="Lucida Grande"/>
              </a:rPr>
              <a:t>UNCOVER OPPORTUNITIES. </a:t>
            </a:r>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7</a:t>
            </a:fld>
            <a:endParaRPr lang="en-US" dirty="0"/>
          </a:p>
        </p:txBody>
      </p:sp>
      <p:sp>
        <p:nvSpPr>
          <p:cNvPr id="2" name="Date Placeholder 1"/>
          <p:cNvSpPr>
            <a:spLocks noGrp="1"/>
          </p:cNvSpPr>
          <p:nvPr>
            <p:ph type="dt" sz="half" idx="10"/>
          </p:nvPr>
        </p:nvSpPr>
        <p:spPr/>
        <p:txBody>
          <a:bodyPr/>
          <a:lstStyle/>
          <a:p>
            <a:pPr>
              <a:defRPr/>
            </a:pPr>
            <a:r>
              <a:rPr lang="en-US"/>
              <a:t>2019/04/15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5575295" y="-50800"/>
            <a:ext cx="34759901" cy="14668500"/>
          </a:xfrm>
          <a:prstGeom prst="rect">
            <a:avLst/>
          </a:prstGeom>
          <a:solidFill>
            <a:srgbClr val="0080FF"/>
          </a:solidFill>
          <a:ln w="12700">
            <a:miter lim="400000"/>
          </a:ln>
        </p:spPr>
        <p:txBody>
          <a:bodyPr lIns="0" tIns="0" rIns="0" bIns="0"/>
          <a:lstStyle/>
          <a:p>
            <a:pPr lvl="0"/>
            <a:endParaRPr/>
          </a:p>
        </p:txBody>
      </p:sp>
      <p:sp>
        <p:nvSpPr>
          <p:cNvPr id="898" name="Shape 898"/>
          <p:cNvSpPr/>
          <p:nvPr/>
        </p:nvSpPr>
        <p:spPr>
          <a:xfrm>
            <a:off x="2222501" y="6043365"/>
            <a:ext cx="6248400" cy="1692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NOTICE</a:t>
            </a:r>
          </a:p>
          <a:p>
            <a:pPr lvl="0">
              <a:defRPr sz="1800"/>
            </a:pPr>
            <a:r>
              <a:rPr sz="5500">
                <a:latin typeface="Lucida Grande"/>
                <a:ea typeface="Lucida Grande"/>
                <a:cs typeface="Lucida Grande"/>
                <a:sym typeface="Lucida Grande"/>
              </a:rPr>
              <a:t>SOMETHING</a:t>
            </a:r>
          </a:p>
        </p:txBody>
      </p:sp>
      <p:sp>
        <p:nvSpPr>
          <p:cNvPr id="899" name="Shape 899"/>
          <p:cNvSpPr/>
          <p:nvPr/>
        </p:nvSpPr>
        <p:spPr>
          <a:xfrm flipH="1">
            <a:off x="5341939" y="3651255"/>
            <a:ext cx="0" cy="214789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0" name="Shape 900"/>
          <p:cNvSpPr/>
          <p:nvPr/>
        </p:nvSpPr>
        <p:spPr>
          <a:xfrm>
            <a:off x="9245600" y="6024315"/>
            <a:ext cx="6794501" cy="1692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pPr>
            <a:r>
              <a:rPr sz="5500">
                <a:latin typeface="Arial"/>
                <a:ea typeface="Arial"/>
                <a:cs typeface="Arial"/>
                <a:sym typeface="Arial"/>
              </a:rPr>
              <a:t>“</a:t>
            </a:r>
            <a:r>
              <a:rPr sz="5500">
                <a:latin typeface="Lucida Grande"/>
                <a:ea typeface="Lucida Grande"/>
                <a:cs typeface="Lucida Grande"/>
                <a:sym typeface="Lucida Grande"/>
              </a:rPr>
              <a:t>I WONDER IF THIS MEANS . . .</a:t>
            </a:r>
            <a:r>
              <a:rPr sz="5500">
                <a:latin typeface="Arial"/>
                <a:ea typeface="Arial"/>
                <a:cs typeface="Arial"/>
                <a:sym typeface="Arial"/>
              </a:rPr>
              <a:t>”</a:t>
            </a:r>
          </a:p>
        </p:txBody>
      </p:sp>
      <p:sp>
        <p:nvSpPr>
          <p:cNvPr id="901" name="Shape 901"/>
          <p:cNvSpPr/>
          <p:nvPr/>
        </p:nvSpPr>
        <p:spPr>
          <a:xfrm>
            <a:off x="12700000" y="36576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2" name="Shape 902"/>
          <p:cNvSpPr/>
          <p:nvPr/>
        </p:nvSpPr>
        <p:spPr>
          <a:xfrm>
            <a:off x="16598901" y="5914525"/>
            <a:ext cx="6248400" cy="33855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ACTIONABLE</a:t>
            </a:r>
          </a:p>
          <a:p>
            <a:pPr lvl="0">
              <a:defRPr sz="1800"/>
            </a:pPr>
            <a:r>
              <a:rPr sz="5500">
                <a:latin typeface="Lucida Grande"/>
                <a:ea typeface="Lucida Grande"/>
                <a:cs typeface="Lucida Grande"/>
                <a:sym typeface="Lucida Grande"/>
              </a:rPr>
              <a:t>LEARNING</a:t>
            </a:r>
          </a:p>
          <a:p>
            <a:pPr lvl="0">
              <a:defRPr sz="1800"/>
            </a:pPr>
            <a:r>
              <a:rPr sz="5500">
                <a:latin typeface="Lucida Grande"/>
                <a:ea typeface="Lucida Grande"/>
                <a:cs typeface="Lucida Grande"/>
                <a:sym typeface="Lucida Grande"/>
              </a:rPr>
              <a:t>ABOUT </a:t>
            </a:r>
          </a:p>
          <a:p>
            <a:pPr lvl="0">
              <a:defRPr sz="1800"/>
            </a:pPr>
            <a:r>
              <a:rPr sz="5500">
                <a:latin typeface="Lucida Grande"/>
                <a:ea typeface="Lucida Grande"/>
                <a:cs typeface="Lucida Grande"/>
                <a:sym typeface="Lucida Grande"/>
              </a:rPr>
              <a:t>PEOPLE</a:t>
            </a:r>
          </a:p>
        </p:txBody>
      </p:sp>
      <p:sp>
        <p:nvSpPr>
          <p:cNvPr id="903" name="Shape 903"/>
          <p:cNvSpPr/>
          <p:nvPr/>
        </p:nvSpPr>
        <p:spPr>
          <a:xfrm>
            <a:off x="19723101" y="36703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grpSp>
        <p:nvGrpSpPr>
          <p:cNvPr id="906" name="Group 906"/>
          <p:cNvGrpSpPr/>
          <p:nvPr/>
        </p:nvGrpSpPr>
        <p:grpSpPr>
          <a:xfrm>
            <a:off x="9936166" y="2284414"/>
            <a:ext cx="6910387" cy="6352"/>
            <a:chOff x="0" y="0"/>
            <a:chExt cx="6910386" cy="6349"/>
          </a:xfrm>
        </p:grpSpPr>
        <p:sp>
          <p:nvSpPr>
            <p:cNvPr id="904" name="Shape 904"/>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05" name="Shape 905"/>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07" name="Shape 907"/>
          <p:cNvSpPr/>
          <p:nvPr/>
        </p:nvSpPr>
        <p:spPr>
          <a:xfrm>
            <a:off x="11391905" y="1780860"/>
            <a:ext cx="3683000" cy="98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
        <p:nvSpPr>
          <p:cNvPr id="897" name="Shape 897"/>
          <p:cNvSpPr/>
          <p:nvPr/>
        </p:nvSpPr>
        <p:spPr>
          <a:xfrm>
            <a:off x="1714501" y="1710264"/>
            <a:ext cx="23774400" cy="113877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7400" dirty="0">
                <a:solidFill>
                  <a:srgbClr val="FFFFFF"/>
                </a:solidFill>
                <a:latin typeface="Lucida Grande"/>
                <a:ea typeface="Lucida Grande"/>
                <a:cs typeface="Lucida Grande"/>
                <a:sym typeface="Lucida Grande"/>
              </a:rPr>
              <a:t>OBSERVATION    </a:t>
            </a:r>
            <a:r>
              <a:rPr sz="7400" dirty="0">
                <a:solidFill>
                  <a:srgbClr val="FF6666"/>
                </a:solidFill>
                <a:latin typeface="Lucida Grande"/>
                <a:ea typeface="Lucida Grande"/>
                <a:cs typeface="Lucida Grande"/>
                <a:sym typeface="Lucida Grande"/>
              </a:rPr>
              <a:t> </a:t>
            </a:r>
            <a:r>
              <a:rPr lang="en-US" sz="7400" dirty="0">
                <a:solidFill>
                  <a:srgbClr val="FF6666"/>
                </a:solidFill>
                <a:latin typeface="Lucida Grande"/>
                <a:ea typeface="Lucida Grande"/>
                <a:cs typeface="Lucida Grande"/>
                <a:sym typeface="Lucida Grande"/>
              </a:rPr>
              <a:t>			</a:t>
            </a:r>
            <a:r>
              <a:rPr sz="7400" dirty="0">
                <a:solidFill>
                  <a:srgbClr val="FF6666"/>
                </a:solidFill>
                <a:latin typeface="Lucida Grande"/>
                <a:ea typeface="Lucida Grande"/>
                <a:cs typeface="Lucida Grande"/>
                <a:sym typeface="Lucida Grande"/>
              </a:rPr>
              <a:t>                    </a:t>
            </a:r>
            <a:r>
              <a:rPr sz="7400" dirty="0">
                <a:solidFill>
                  <a:srgbClr val="FFFFFF"/>
                </a:solidFill>
                <a:latin typeface="Lucida Grande"/>
                <a:ea typeface="Lucida Grande"/>
                <a:cs typeface="Lucida Grande"/>
                <a:sym typeface="Lucida Grande"/>
              </a:rPr>
              <a:t>    INSIGHT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p:nvPr/>
        </p:nvSpPr>
        <p:spPr>
          <a:xfrm>
            <a:off x="-5587999" y="0"/>
            <a:ext cx="34759901" cy="14846300"/>
          </a:xfrm>
          <a:prstGeom prst="rect">
            <a:avLst/>
          </a:prstGeom>
          <a:solidFill>
            <a:srgbClr val="0080FF"/>
          </a:solidFill>
          <a:ln w="12700">
            <a:miter lim="400000"/>
          </a:ln>
        </p:spPr>
        <p:txBody>
          <a:bodyPr lIns="0" tIns="0" rIns="0" bIns="0"/>
          <a:lstStyle/>
          <a:p>
            <a:pPr lvl="0"/>
            <a:endParaRPr/>
          </a:p>
        </p:txBody>
      </p:sp>
      <p:pic>
        <p:nvPicPr>
          <p:cNvPr id="910" name="image8.png"/>
          <p:cNvPicPr/>
          <p:nvPr/>
        </p:nvPicPr>
        <p:blipFill>
          <a:blip r:embed="rId3">
            <a:extLst/>
          </a:blip>
          <a:stretch>
            <a:fillRect/>
          </a:stretch>
        </p:blipFill>
        <p:spPr>
          <a:xfrm>
            <a:off x="-1583" y="-4178300"/>
            <a:ext cx="25296813" cy="18213388"/>
          </a:xfrm>
          <a:prstGeom prst="rect">
            <a:avLst/>
          </a:prstGeom>
          <a:ln w="12700">
            <a:miter lim="400000"/>
          </a:ln>
        </p:spPr>
      </p:pic>
      <p:sp>
        <p:nvSpPr>
          <p:cNvPr id="911" name="Shape 911"/>
          <p:cNvSpPr/>
          <p:nvPr/>
        </p:nvSpPr>
        <p:spPr>
          <a:xfrm>
            <a:off x="1" y="617014"/>
            <a:ext cx="23932536"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7400">
                <a:solidFill>
                  <a:srgbClr val="FFFFFF"/>
                </a:solidFill>
                <a:latin typeface="Lucida Grande"/>
                <a:ea typeface="Lucida Grande"/>
                <a:cs typeface="Lucida Grande"/>
                <a:sym typeface="Lucida Grande"/>
              </a:defRPr>
            </a:lvl1pPr>
          </a:lstStyle>
          <a:p>
            <a:pPr lvl="0" algn="ctr">
              <a:defRPr sz="1800">
                <a:solidFill>
                  <a:srgbClr val="000000"/>
                </a:solidFill>
              </a:defRPr>
            </a:pPr>
            <a:r>
              <a:rPr sz="6400" dirty="0">
                <a:latin typeface="Helvetica Light"/>
                <a:cs typeface="Helvetica Light"/>
              </a:rPr>
              <a:t>OBSERVATION + INFERENCE  =  INSIGHT</a:t>
            </a:r>
          </a:p>
        </p:txBody>
      </p:sp>
      <p:sp>
        <p:nvSpPr>
          <p:cNvPr id="912" name="Shape 912"/>
          <p:cNvSpPr/>
          <p:nvPr/>
        </p:nvSpPr>
        <p:spPr>
          <a:xfrm>
            <a:off x="9283705" y="1574800"/>
            <a:ext cx="7950200" cy="1143000"/>
          </a:xfrm>
          <a:prstGeom prst="rect">
            <a:avLst/>
          </a:prstGeom>
          <a:solidFill>
            <a:srgbClr val="0080FF"/>
          </a:solidFill>
          <a:ln w="12700">
            <a:miter lim="400000"/>
          </a:ln>
        </p:spPr>
        <p:txBody>
          <a:bodyPr lIns="0" tIns="0" rIns="0" bIns="0"/>
          <a:lstStyle/>
          <a:p>
            <a:pPr lvl="0"/>
            <a:endParaRPr/>
          </a:p>
        </p:txBody>
      </p:sp>
      <p:grpSp>
        <p:nvGrpSpPr>
          <p:cNvPr id="915" name="Group 915"/>
          <p:cNvGrpSpPr/>
          <p:nvPr/>
        </p:nvGrpSpPr>
        <p:grpSpPr>
          <a:xfrm>
            <a:off x="9936166" y="2284414"/>
            <a:ext cx="6910387" cy="6352"/>
            <a:chOff x="0" y="0"/>
            <a:chExt cx="6910386" cy="6349"/>
          </a:xfrm>
        </p:grpSpPr>
        <p:sp>
          <p:nvSpPr>
            <p:cNvPr id="913" name="Shape 913"/>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14" name="Shape 914"/>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16" name="Shape 916"/>
          <p:cNvSpPr/>
          <p:nvPr/>
        </p:nvSpPr>
        <p:spPr>
          <a:xfrm>
            <a:off x="11391905" y="1780860"/>
            <a:ext cx="3683000" cy="98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a:t>2019/04/15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A3A3A3"/>
      </a:hlink>
      <a:folHlink>
        <a:srgbClr val="636280"/>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385DE"/>
      </a:accent1>
      <a:accent2>
        <a:srgbClr val="333399"/>
      </a:accent2>
      <a:accent3>
        <a:srgbClr val="8F8F8F"/>
      </a:accent3>
      <a:accent4>
        <a:srgbClr val="707070"/>
      </a:accent4>
      <a:accent5>
        <a:srgbClr val="B3C2EC"/>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385DE"/>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85DE"/>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03-design-discovery-pt2.pptx</Template>
  <TotalTime>5985</TotalTime>
  <Words>4400</Words>
  <Application>Microsoft Macintosh PowerPoint</Application>
  <PresentationFormat>Custom</PresentationFormat>
  <Paragraphs>670</Paragraphs>
  <Slides>68</Slides>
  <Notes>68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Arial</vt:lpstr>
      <vt:lpstr>Arial Black</vt:lpstr>
      <vt:lpstr>Calibri</vt:lpstr>
      <vt:lpstr>Century Gothic</vt:lpstr>
      <vt:lpstr>Gill Sans</vt:lpstr>
      <vt:lpstr>Gotham</vt:lpstr>
      <vt:lpstr>Gotham Black</vt:lpstr>
      <vt:lpstr>Gotham Book </vt:lpstr>
      <vt:lpstr>Helvetica</vt:lpstr>
      <vt:lpstr>Helvetica Light</vt:lpstr>
      <vt:lpstr>Helvetica Neue</vt:lpstr>
      <vt:lpstr>Lucida Grande</vt:lpstr>
      <vt:lpstr>Neutra Text</vt:lpstr>
      <vt:lpstr>Times New Roman</vt:lpstr>
      <vt:lpstr>1_Summer HCI</vt:lpstr>
      <vt:lpstr>Define</vt:lpstr>
      <vt:lpstr>Outline</vt:lpstr>
      <vt:lpstr>Design Thinking</vt:lpstr>
      <vt:lpstr>PowerPoint Presentation</vt:lpstr>
      <vt:lpstr>Design Thinking</vt:lpstr>
      <vt:lpstr>PowerPoint Presentation</vt:lpstr>
      <vt:lpstr>PowerPoint Presentation</vt:lpstr>
      <vt:lpstr>PowerPoint Presentation</vt:lpstr>
      <vt:lpstr>PowerPoint Presentation</vt:lpstr>
      <vt:lpstr>PowerPoint Presentation</vt:lpstr>
      <vt:lpstr>Making Art Accessible to Young Professionals</vt:lpstr>
      <vt:lpstr>PowerPoint Presentation</vt:lpstr>
      <vt:lpstr>PowerPoint Presentation</vt:lpstr>
      <vt:lpstr>PowerPoint Presentation</vt:lpstr>
      <vt:lpstr>PowerPoint Presentation</vt:lpstr>
      <vt:lpstr>Focus by Writing a “Point of View”</vt:lpstr>
      <vt:lpstr>Focus by Writing a “Point of View”</vt:lpstr>
      <vt:lpstr>PowerPoint Presentation</vt:lpstr>
      <vt:lpstr>PowerPoint Presentation</vt:lpstr>
      <vt:lpstr>PowerPoint Presentation</vt:lpstr>
      <vt:lpstr>PowerPoint Presentation</vt:lpstr>
      <vt:lpstr>Point of View: How?</vt:lpstr>
      <vt:lpstr>PowerPoint Presentation</vt:lpstr>
      <vt:lpstr>Empathy Map to Help Synthesize</vt:lpstr>
      <vt:lpstr>Empathy Map to Help Synthesize</vt:lpstr>
      <vt:lpstr>Identifying Needs</vt:lpstr>
      <vt:lpstr>PowerPoint Presentation</vt:lpstr>
      <vt:lpstr>PowerPoint Presentation</vt:lpstr>
      <vt:lpstr>PowerPoint Presentation</vt:lpstr>
      <vt:lpstr>PowerPoint Presentation</vt:lpstr>
      <vt:lpstr>PowerPoint Presentation</vt:lpstr>
      <vt:lpstr>PowerPoint Presentation</vt:lpstr>
      <vt:lpstr>Point of View</vt:lpstr>
      <vt:lpstr>PowerPoint Presentation</vt:lpstr>
      <vt:lpstr>Point of View</vt:lpstr>
      <vt:lpstr>Ideate</vt:lpstr>
      <vt:lpstr>Design Thinking</vt:lpstr>
      <vt:lpstr>Design Thinking</vt:lpstr>
      <vt:lpstr>PowerPoint Presentation</vt:lpstr>
      <vt:lpstr>How do we start?</vt:lpstr>
      <vt:lpstr>How do we start?</vt:lpstr>
      <vt:lpstr>PowerPoint Presentation</vt:lpstr>
      <vt:lpstr>PowerPoint Presentation</vt:lpstr>
      <vt:lpstr>PowerPoint Presentation</vt:lpstr>
      <vt:lpstr>PowerPoint Presentation</vt:lpstr>
      <vt:lpstr>Anatomy of a Strong HMW Question</vt:lpstr>
      <vt:lpstr>PowerPoint Presentation</vt:lpstr>
      <vt:lpstr>PowerPoint Presentation</vt:lpstr>
      <vt:lpstr>PowerPoint Presentation</vt:lpstr>
      <vt:lpstr>Brainstorm “How Might We’s”        Solutions</vt:lpstr>
      <vt:lpstr>Constraints Can Energize</vt:lpstr>
      <vt:lpstr>Selecting a Good Problem or Solution Idea</vt:lpstr>
      <vt:lpstr>Downselecting Ideas</vt:lpstr>
      <vt:lpstr>Experience Prototyping</vt:lpstr>
      <vt:lpstr>Design Thinking</vt:lpstr>
      <vt:lpstr>Design Thinking</vt:lpstr>
      <vt:lpstr>PowerPoint Presentation</vt:lpstr>
      <vt:lpstr>PowerPoint Presentation</vt:lpstr>
      <vt:lpstr>Next Assignment (due at Monday’s class)</vt:lpstr>
      <vt:lpstr>PowerPoint Presentation</vt:lpstr>
      <vt:lpstr>PowerPoint Presentation</vt:lpstr>
      <vt:lpstr>PowerPoint Presentation</vt:lpstr>
      <vt:lpstr>PowerPoint Presentation</vt:lpstr>
      <vt:lpstr>PowerPoint Presentation</vt:lpstr>
      <vt:lpstr>PowerPoint Presentation</vt:lpstr>
      <vt:lpstr>Parallel Experience Prototyping Goal</vt:lpstr>
      <vt:lpstr>Summary</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Landay</dc:creator>
  <cp:lastModifiedBy>James Landay</cp:lastModifiedBy>
  <cp:revision>205</cp:revision>
  <cp:lastPrinted>2016-10-05T01:08:32Z</cp:lastPrinted>
  <dcterms:modified xsi:type="dcterms:W3CDTF">2019-04-22T18:20:55Z</dcterms:modified>
</cp:coreProperties>
</file>