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8" r:id="rId1"/>
  </p:sldMasterIdLst>
  <p:notesMasterIdLst>
    <p:notesMasterId r:id="rId89"/>
  </p:notesMasterIdLst>
  <p:handoutMasterIdLst>
    <p:handoutMasterId r:id="rId90"/>
  </p:handoutMasterIdLst>
  <p:sldIdLst>
    <p:sldId id="377" r:id="rId2"/>
    <p:sldId id="310" r:id="rId3"/>
    <p:sldId id="374" r:id="rId4"/>
    <p:sldId id="381" r:id="rId5"/>
    <p:sldId id="382" r:id="rId6"/>
    <p:sldId id="257" r:id="rId7"/>
    <p:sldId id="258" r:id="rId8"/>
    <p:sldId id="259" r:id="rId9"/>
    <p:sldId id="260" r:id="rId10"/>
    <p:sldId id="261" r:id="rId11"/>
    <p:sldId id="262" r:id="rId12"/>
    <p:sldId id="263" r:id="rId13"/>
    <p:sldId id="294" r:id="rId14"/>
    <p:sldId id="295" r:id="rId15"/>
    <p:sldId id="296" r:id="rId16"/>
    <p:sldId id="297" r:id="rId17"/>
    <p:sldId id="512" r:id="rId18"/>
    <p:sldId id="513" r:id="rId19"/>
    <p:sldId id="514" r:id="rId20"/>
    <p:sldId id="515" r:id="rId21"/>
    <p:sldId id="301" r:id="rId22"/>
    <p:sldId id="302" r:id="rId23"/>
    <p:sldId id="303" r:id="rId24"/>
    <p:sldId id="304" r:id="rId25"/>
    <p:sldId id="501" r:id="rId26"/>
    <p:sldId id="502" r:id="rId27"/>
    <p:sldId id="503" r:id="rId28"/>
    <p:sldId id="520" r:id="rId29"/>
    <p:sldId id="505" r:id="rId30"/>
    <p:sldId id="516" r:id="rId31"/>
    <p:sldId id="383" r:id="rId32"/>
    <p:sldId id="390" r:id="rId33"/>
    <p:sldId id="403" r:id="rId34"/>
    <p:sldId id="404" r:id="rId35"/>
    <p:sldId id="405" r:id="rId36"/>
    <p:sldId id="406" r:id="rId37"/>
    <p:sldId id="407" r:id="rId38"/>
    <p:sldId id="408" r:id="rId39"/>
    <p:sldId id="410" r:id="rId40"/>
    <p:sldId id="411" r:id="rId41"/>
    <p:sldId id="412" r:id="rId42"/>
    <p:sldId id="413" r:id="rId43"/>
    <p:sldId id="527" r:id="rId44"/>
    <p:sldId id="528" r:id="rId45"/>
    <p:sldId id="529" r:id="rId46"/>
    <p:sldId id="530" r:id="rId47"/>
    <p:sldId id="531" r:id="rId48"/>
    <p:sldId id="414" r:id="rId49"/>
    <p:sldId id="415" r:id="rId50"/>
    <p:sldId id="424" r:id="rId51"/>
    <p:sldId id="425" r:id="rId52"/>
    <p:sldId id="426" r:id="rId53"/>
    <p:sldId id="523" r:id="rId54"/>
    <p:sldId id="524" r:id="rId55"/>
    <p:sldId id="525" r:id="rId56"/>
    <p:sldId id="526" r:id="rId57"/>
    <p:sldId id="521" r:id="rId58"/>
    <p:sldId id="522" r:id="rId59"/>
    <p:sldId id="428" r:id="rId60"/>
    <p:sldId id="436" r:id="rId61"/>
    <p:sldId id="470" r:id="rId62"/>
    <p:sldId id="471" r:id="rId63"/>
    <p:sldId id="472" r:id="rId64"/>
    <p:sldId id="473" r:id="rId65"/>
    <p:sldId id="532" r:id="rId66"/>
    <p:sldId id="474" r:id="rId67"/>
    <p:sldId id="475" r:id="rId68"/>
    <p:sldId id="476" r:id="rId69"/>
    <p:sldId id="477" r:id="rId70"/>
    <p:sldId id="479" r:id="rId71"/>
    <p:sldId id="480" r:id="rId72"/>
    <p:sldId id="508" r:id="rId73"/>
    <p:sldId id="481" r:id="rId74"/>
    <p:sldId id="482" r:id="rId75"/>
    <p:sldId id="484" r:id="rId76"/>
    <p:sldId id="485" r:id="rId77"/>
    <p:sldId id="486" r:id="rId78"/>
    <p:sldId id="487" r:id="rId79"/>
    <p:sldId id="488" r:id="rId80"/>
    <p:sldId id="489" r:id="rId81"/>
    <p:sldId id="490" r:id="rId82"/>
    <p:sldId id="491" r:id="rId83"/>
    <p:sldId id="492" r:id="rId84"/>
    <p:sldId id="519" r:id="rId85"/>
    <p:sldId id="497" r:id="rId86"/>
    <p:sldId id="499" r:id="rId87"/>
    <p:sldId id="500" r:id="rId88"/>
  </p:sldIdLst>
  <p:sldSz cx="24384000" cy="13716000"/>
  <p:notesSz cx="6858000" cy="9144000"/>
  <p:defaultTextStyle>
    <a:lvl1pPr algn="ctr">
      <a:defRPr sz="5700">
        <a:latin typeface="Gill Sans"/>
        <a:ea typeface="Gill Sans"/>
        <a:cs typeface="Gill Sans"/>
        <a:sym typeface="Gill Sans"/>
      </a:defRPr>
    </a:lvl1pPr>
    <a:lvl2pPr indent="457171" algn="ctr">
      <a:defRPr sz="5700">
        <a:latin typeface="Gill Sans"/>
        <a:ea typeface="Gill Sans"/>
        <a:cs typeface="Gill Sans"/>
        <a:sym typeface="Gill Sans"/>
      </a:defRPr>
    </a:lvl2pPr>
    <a:lvl3pPr indent="914342" algn="ctr">
      <a:defRPr sz="5700">
        <a:latin typeface="Gill Sans"/>
        <a:ea typeface="Gill Sans"/>
        <a:cs typeface="Gill Sans"/>
        <a:sym typeface="Gill Sans"/>
      </a:defRPr>
    </a:lvl3pPr>
    <a:lvl4pPr indent="1371508" algn="ctr">
      <a:defRPr sz="5700">
        <a:latin typeface="Gill Sans"/>
        <a:ea typeface="Gill Sans"/>
        <a:cs typeface="Gill Sans"/>
        <a:sym typeface="Gill Sans"/>
      </a:defRPr>
    </a:lvl4pPr>
    <a:lvl5pPr indent="1828679" algn="ctr">
      <a:defRPr sz="5700">
        <a:latin typeface="Gill Sans"/>
        <a:ea typeface="Gill Sans"/>
        <a:cs typeface="Gill Sans"/>
        <a:sym typeface="Gill Sans"/>
      </a:defRPr>
    </a:lvl5pPr>
    <a:lvl6pPr indent="2285850" algn="ctr">
      <a:defRPr sz="5700">
        <a:latin typeface="Gill Sans"/>
        <a:ea typeface="Gill Sans"/>
        <a:cs typeface="Gill Sans"/>
        <a:sym typeface="Gill Sans"/>
      </a:defRPr>
    </a:lvl6pPr>
    <a:lvl7pPr indent="2743021" algn="ctr">
      <a:defRPr sz="5700">
        <a:latin typeface="Gill Sans"/>
        <a:ea typeface="Gill Sans"/>
        <a:cs typeface="Gill Sans"/>
        <a:sym typeface="Gill Sans"/>
      </a:defRPr>
    </a:lvl7pPr>
    <a:lvl8pPr indent="3200191" algn="ctr">
      <a:defRPr sz="5700">
        <a:latin typeface="Gill Sans"/>
        <a:ea typeface="Gill Sans"/>
        <a:cs typeface="Gill Sans"/>
        <a:sym typeface="Gill Sans"/>
      </a:defRPr>
    </a:lvl8pPr>
    <a:lvl9pPr indent="3657358" algn="ctr">
      <a:defRPr sz="5700">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p15:clr>
            <a:srgbClr val="A4A3A4"/>
          </p15:clr>
        </p15:guide>
        <p15:guide id="2" pos="99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D9D9D9"/>
    <a:srgbClr val="000000"/>
    <a:srgbClr val="D5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8F2"/>
          </a:solidFill>
        </a:fill>
      </a:tcStyle>
    </a:wholeTbl>
    <a:band2H>
      <a:tcTxStyle/>
      <a:tcStyle>
        <a:tcBdr/>
        <a:fill>
          <a:solidFill>
            <a:srgbClr val="E9EDF9"/>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Row>
  </a:tblStyle>
  <a:tblStyle styleId="{C7B018BB-80A7-4F77-B60F-C8B233D01FF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85DE"/>
          </a:solidFill>
        </a:fill>
      </a:tcStyle>
    </a:firstCol>
    <a:lastRow>
      <a:tcTxStyle b="on" i="on">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385DE"/>
          </a:solidFill>
        </a:fill>
      </a:tcStyle>
    </a:firstRow>
  </a:tblStyle>
  <a:tblStyle styleId="{33BA23B1-9221-436E-865A-0063620EA4FD}"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6765" autoAdjust="0"/>
    <p:restoredTop sz="73986" autoAdjust="0"/>
  </p:normalViewPr>
  <p:slideViewPr>
    <p:cSldViewPr snapToGrid="0" snapToObjects="1" showGuides="1">
      <p:cViewPr varScale="1">
        <p:scale>
          <a:sx n="27" d="100"/>
          <a:sy n="27" d="100"/>
        </p:scale>
        <p:origin x="216" y="616"/>
      </p:cViewPr>
      <p:guideLst>
        <p:guide orient="horz" pos="4320"/>
        <p:guide pos="9925"/>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showGuides="1">
      <p:cViewPr varScale="1">
        <p:scale>
          <a:sx n="160" d="100"/>
          <a:sy n="160" d="100"/>
        </p:scale>
        <p:origin x="6016"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handoutMaster" Target="handoutMasters/handoutMaster1.xml"/><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045749" cy="920580"/>
          </a:xfrm>
          <a:prstGeom prst="rect">
            <a:avLst/>
          </a:prstGeom>
        </p:spPr>
        <p:txBody>
          <a:bodyPr vert="horz" lIns="91440" tIns="45720" rIns="91440" bIns="45720" rtlCol="0"/>
          <a:lstStyle>
            <a:lvl1pPr algn="l">
              <a:defRPr sz="1200"/>
            </a:lvl1pPr>
          </a:lstStyle>
          <a:p>
            <a:r>
              <a:rPr lang="en-US" sz="1050" i="1" dirty="0" smtClean="0"/>
              <a:t>Designing for Global Grand Challenges</a:t>
            </a:r>
            <a:r>
              <a:rPr lang="en-US" sz="1050" i="1" dirty="0"/>
              <a:t/>
            </a:r>
            <a:br>
              <a:rPr lang="en-US" sz="1050" i="1" dirty="0"/>
            </a:br>
            <a:r>
              <a:rPr lang="en-US" sz="1050" dirty="0" smtClean="0"/>
              <a:t>Spring 2017</a:t>
            </a:r>
            <a:endParaRPr lang="en-US" sz="1050" dirty="0"/>
          </a:p>
          <a:p>
            <a:r>
              <a:rPr lang="en-US" sz="1050" dirty="0"/>
              <a:t>Prof. James A. </a:t>
            </a:r>
            <a:r>
              <a:rPr lang="en-US" sz="1050" dirty="0" smtClean="0"/>
              <a:t>Landay &amp; Julie Stanford</a:t>
            </a:r>
            <a:endParaRPr lang="en-US" sz="1050" dirty="0"/>
          </a:p>
          <a:p>
            <a:r>
              <a:rPr lang="en-US" sz="1050" dirty="0"/>
              <a:t>Stanford Center University</a:t>
            </a:r>
          </a:p>
          <a:p>
            <a:endParaRPr lang="en-US" dirty="0"/>
          </a:p>
        </p:txBody>
      </p:sp>
      <p:sp>
        <p:nvSpPr>
          <p:cNvPr id="3" name="Date Placeholder 2"/>
          <p:cNvSpPr>
            <a:spLocks noGrp="1"/>
          </p:cNvSpPr>
          <p:nvPr>
            <p:ph type="dt" sz="quarter" idx="1"/>
          </p:nvPr>
        </p:nvSpPr>
        <p:spPr>
          <a:xfrm>
            <a:off x="5045748" y="0"/>
            <a:ext cx="1363718" cy="457200"/>
          </a:xfrm>
          <a:prstGeom prst="rect">
            <a:avLst/>
          </a:prstGeom>
        </p:spPr>
        <p:txBody>
          <a:bodyPr vert="horz" lIns="91440" tIns="45720" rIns="91440" bIns="45720" rtlCol="0"/>
          <a:lstStyle>
            <a:lvl1pPr algn="r">
              <a:defRPr sz="1200"/>
            </a:lvl1pPr>
          </a:lstStyle>
          <a:p>
            <a:r>
              <a:rPr lang="en-US" sz="1050" i="1" dirty="0" smtClean="0"/>
              <a:t>2017/04/17</a:t>
            </a:r>
            <a:endParaRPr lang="en-US" sz="1050" i="1"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1FF82D-B2E3-A148-8E3B-227A073C5CFA}" type="slidenum">
              <a:rPr lang="en-US" smtClean="0"/>
              <a:t>‹#›</a:t>
            </a:fld>
            <a:endParaRPr lang="en-US"/>
          </a:p>
        </p:txBody>
      </p:sp>
    </p:spTree>
    <p:extLst>
      <p:ext uri="{BB962C8B-B14F-4D97-AF65-F5344CB8AC3E}">
        <p14:creationId xmlns:p14="http://schemas.microsoft.com/office/powerpoint/2010/main" val="3152521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47" name="Shape 8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564609239"/>
      </p:ext>
    </p:extLst>
  </p:cSld>
  <p:clrMap bg1="lt1" tx1="dk1" bg2="lt2" tx2="dk2" accent1="accent1" accent2="accent2" accent3="accent3" accent4="accent4" accent5="accent5" accent6="accent6" hlink="hlink" folHlink="folHlink"/>
  <p:hf hdr="0" ftr="0" dt="0"/>
  <p:notesStyle>
    <a:lvl1pPr defTabSz="457171">
      <a:lnSpc>
        <a:spcPct val="117999"/>
      </a:lnSpc>
      <a:defRPr sz="2100">
        <a:latin typeface="+mn-lt"/>
        <a:ea typeface="+mn-ea"/>
        <a:cs typeface="+mn-cs"/>
        <a:sym typeface="Helvetica Neue"/>
      </a:defRPr>
    </a:lvl1pPr>
    <a:lvl2pPr indent="228585" defTabSz="457171">
      <a:lnSpc>
        <a:spcPct val="117999"/>
      </a:lnSpc>
      <a:defRPr sz="2100">
        <a:latin typeface="+mn-lt"/>
        <a:ea typeface="+mn-ea"/>
        <a:cs typeface="+mn-cs"/>
        <a:sym typeface="Helvetica Neue"/>
      </a:defRPr>
    </a:lvl2pPr>
    <a:lvl3pPr indent="457171" defTabSz="457171">
      <a:lnSpc>
        <a:spcPct val="117999"/>
      </a:lnSpc>
      <a:defRPr sz="2100">
        <a:latin typeface="+mn-lt"/>
        <a:ea typeface="+mn-ea"/>
        <a:cs typeface="+mn-cs"/>
        <a:sym typeface="Helvetica Neue"/>
      </a:defRPr>
    </a:lvl3pPr>
    <a:lvl4pPr indent="685756" defTabSz="457171">
      <a:lnSpc>
        <a:spcPct val="117999"/>
      </a:lnSpc>
      <a:defRPr sz="2100">
        <a:latin typeface="+mn-lt"/>
        <a:ea typeface="+mn-ea"/>
        <a:cs typeface="+mn-cs"/>
        <a:sym typeface="Helvetica Neue"/>
      </a:defRPr>
    </a:lvl4pPr>
    <a:lvl5pPr indent="914342" defTabSz="457171">
      <a:lnSpc>
        <a:spcPct val="117999"/>
      </a:lnSpc>
      <a:defRPr sz="2100">
        <a:latin typeface="+mn-lt"/>
        <a:ea typeface="+mn-ea"/>
        <a:cs typeface="+mn-cs"/>
        <a:sym typeface="Helvetica Neue"/>
      </a:defRPr>
    </a:lvl5pPr>
    <a:lvl6pPr indent="1142925" defTabSz="457171">
      <a:lnSpc>
        <a:spcPct val="117999"/>
      </a:lnSpc>
      <a:defRPr sz="2100">
        <a:latin typeface="+mn-lt"/>
        <a:ea typeface="+mn-ea"/>
        <a:cs typeface="+mn-cs"/>
        <a:sym typeface="Helvetica Neue"/>
      </a:defRPr>
    </a:lvl6pPr>
    <a:lvl7pPr indent="1371508" defTabSz="457171">
      <a:lnSpc>
        <a:spcPct val="117999"/>
      </a:lnSpc>
      <a:defRPr sz="2100">
        <a:latin typeface="+mn-lt"/>
        <a:ea typeface="+mn-ea"/>
        <a:cs typeface="+mn-cs"/>
        <a:sym typeface="Helvetica Neue"/>
      </a:defRPr>
    </a:lvl7pPr>
    <a:lvl8pPr indent="1600093" defTabSz="457171">
      <a:lnSpc>
        <a:spcPct val="117999"/>
      </a:lnSpc>
      <a:defRPr sz="2100">
        <a:latin typeface="+mn-lt"/>
        <a:ea typeface="+mn-ea"/>
        <a:cs typeface="+mn-cs"/>
        <a:sym typeface="Helvetica Neue"/>
      </a:defRPr>
    </a:lvl8pPr>
    <a:lvl9pPr indent="1828679" defTabSz="457171">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128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hape 893"/>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894" name="Shape 894"/>
          <p:cNvSpPr>
            <a:spLocks noGrp="1"/>
          </p:cNvSpPr>
          <p:nvPr>
            <p:ph type="body" sz="quarter" idx="1"/>
          </p:nvPr>
        </p:nvSpPr>
        <p:spPr>
          <a:prstGeom prst="rect">
            <a:avLst/>
          </a:prstGeom>
        </p:spPr>
        <p:txBody>
          <a:bodyPr/>
          <a:lstStyle/>
          <a:p>
            <a:pPr lvl="0" defTabSz="914400">
              <a:lnSpc>
                <a:spcPct val="100000"/>
              </a:lnSpc>
              <a:defRPr sz="1800"/>
            </a:pPr>
            <a:r>
              <a:rPr sz="1200" dirty="0">
                <a:latin typeface="Lucida Grande"/>
                <a:ea typeface="Lucida Grande"/>
                <a:cs typeface="Lucida Grande"/>
                <a:sym typeface="Lucida Grande"/>
              </a:rPr>
              <a:t>It</a:t>
            </a:r>
            <a:r>
              <a:rPr sz="1200" dirty="0">
                <a:latin typeface="Arial"/>
                <a:ea typeface="Arial"/>
                <a:cs typeface="Arial"/>
                <a:sym typeface="Arial"/>
              </a:rPr>
              <a:t>’</a:t>
            </a:r>
            <a:r>
              <a:rPr sz="1200" dirty="0">
                <a:latin typeface="Lucida Grande"/>
                <a:ea typeface="Lucida Grande"/>
                <a:cs typeface="Lucida Grande"/>
                <a:sym typeface="Lucida Grande"/>
              </a:rPr>
              <a:t>s about making meaning.  Make sense of your empathy work to get to useful and actionable insights.  Insights uncover opportunities and help you think about the problem in </a:t>
            </a:r>
            <a:r>
              <a:rPr lang="en-US" sz="1200" dirty="0">
                <a:latin typeface="Lucida Grande"/>
                <a:ea typeface="Lucida Grande"/>
                <a:cs typeface="Lucida Grande"/>
                <a:sym typeface="Lucida Grande"/>
              </a:rPr>
              <a:t>a </a:t>
            </a:r>
            <a:r>
              <a:rPr sz="1200" dirty="0">
                <a:latin typeface="Lucida Grande"/>
                <a:ea typeface="Lucida Grande"/>
                <a:cs typeface="Lucida Grande"/>
                <a:sym typeface="Lucida Grande"/>
              </a:rPr>
              <a:t>different way.</a:t>
            </a:r>
            <a:endParaRPr sz="1200" dirty="0">
              <a:latin typeface="Gill Sans"/>
              <a:ea typeface="Gill Sans"/>
              <a:cs typeface="Gill Sans"/>
              <a:sym typeface="Gill Sans"/>
            </a:endParaRPr>
          </a:p>
          <a:p>
            <a:pPr lvl="0" defTabSz="914400">
              <a:lnSpc>
                <a:spcPct val="100000"/>
              </a:lnSpc>
              <a:defRPr sz="1800"/>
            </a:pPr>
            <a:r>
              <a:rPr sz="1200" dirty="0">
                <a:latin typeface="Lucida Grande"/>
                <a:ea typeface="Lucida Grande"/>
                <a:cs typeface="Lucida Grande"/>
                <a:sym typeface="Lucida Grande"/>
              </a:rPr>
              <a:t>This leads to more exciting, novel and relevant solutions (once you get into ideation).</a:t>
            </a:r>
          </a:p>
        </p:txBody>
      </p:sp>
    </p:spTree>
    <p:extLst>
      <p:ext uri="{BB962C8B-B14F-4D97-AF65-F5344CB8AC3E}">
        <p14:creationId xmlns:p14="http://schemas.microsoft.com/office/powerpoint/2010/main" val="222449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inference is a LEAP</a:t>
            </a:r>
            <a:endParaRPr lang="en-US" dirty="0"/>
          </a:p>
        </p:txBody>
      </p:sp>
    </p:spTree>
    <p:extLst>
      <p:ext uri="{BB962C8B-B14F-4D97-AF65-F5344CB8AC3E}">
        <p14:creationId xmlns:p14="http://schemas.microsoft.com/office/powerpoint/2010/main" val="350024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18" name="Shape 918"/>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sz="1200"/>
              <a:t>Take a LEAP of inference</a:t>
            </a:r>
          </a:p>
        </p:txBody>
      </p:sp>
    </p:spTree>
    <p:extLst>
      <p:ext uri="{BB962C8B-B14F-4D97-AF65-F5344CB8AC3E}">
        <p14:creationId xmlns:p14="http://schemas.microsoft.com/office/powerpoint/2010/main" val="173163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100" dirty="0">
                <a:latin typeface="+mn-lt"/>
                <a:ea typeface="+mn-ea"/>
                <a:cs typeface="+mn-cs"/>
                <a:sym typeface="Helvetica Neue"/>
              </a:rPr>
              <a:t>Another example</a:t>
            </a:r>
          </a:p>
          <a:p>
            <a:endParaRPr lang="en-US" sz="2100" dirty="0">
              <a:latin typeface="+mn-lt"/>
              <a:ea typeface="+mn-ea"/>
              <a:cs typeface="+mn-cs"/>
              <a:sym typeface="Helvetica Neue"/>
            </a:endParaRPr>
          </a:p>
          <a:p>
            <a:r>
              <a:rPr lang="en-US" sz="2100" dirty="0">
                <a:latin typeface="+mn-lt"/>
                <a:ea typeface="+mn-ea"/>
                <a:cs typeface="+mn-cs"/>
                <a:sym typeface="Helvetica Neue"/>
              </a:rPr>
              <a:t>Ethan Appleby (graduate DTBC in March 2013)</a:t>
            </a:r>
            <a:endParaRPr lang="en-US" dirty="0"/>
          </a:p>
        </p:txBody>
      </p:sp>
    </p:spTree>
    <p:extLst>
      <p:ext uri="{BB962C8B-B14F-4D97-AF65-F5344CB8AC3E}">
        <p14:creationId xmlns:p14="http://schemas.microsoft.com/office/powerpoint/2010/main" val="250772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was interested in figuring how to make art accessible to his generation of young</a:t>
            </a:r>
            <a:r>
              <a:rPr lang="en-US" baseline="0" dirty="0"/>
              <a:t> professionals. </a:t>
            </a:r>
          </a:p>
          <a:p>
            <a:r>
              <a:rPr lang="en-US" baseline="0" dirty="0"/>
              <a:t>People who now had some money, but didn’t know how to buy art.</a:t>
            </a:r>
            <a:endParaRPr lang="en-US" dirty="0"/>
          </a:p>
        </p:txBody>
      </p:sp>
    </p:spTree>
    <p:extLst>
      <p:ext uri="{BB962C8B-B14F-4D97-AF65-F5344CB8AC3E}">
        <p14:creationId xmlns:p14="http://schemas.microsoft.com/office/powerpoint/2010/main" val="346317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leap here was</a:t>
            </a:r>
            <a:r>
              <a:rPr lang="is-IS" dirty="0"/>
              <a:t>…</a:t>
            </a:r>
            <a:endParaRPr lang="en-US" dirty="0"/>
          </a:p>
        </p:txBody>
      </p:sp>
    </p:spTree>
    <p:extLst>
      <p:ext uri="{BB962C8B-B14F-4D97-AF65-F5344CB8AC3E}">
        <p14:creationId xmlns:p14="http://schemas.microsoft.com/office/powerpoint/2010/main" val="11645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05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definition phase is about</a:t>
            </a:r>
            <a:r>
              <a:rPr lang="en-US" baseline="0" dirty="0"/>
              <a:t> making realizations and then creating a focus for your work</a:t>
            </a:r>
            <a:endParaRPr lang="en-US" dirty="0"/>
          </a:p>
        </p:txBody>
      </p:sp>
    </p:spTree>
    <p:extLst>
      <p:ext uri="{BB962C8B-B14F-4D97-AF65-F5344CB8AC3E}">
        <p14:creationId xmlns:p14="http://schemas.microsoft.com/office/powerpoint/2010/main" val="3887732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this by</a:t>
            </a:r>
            <a:r>
              <a:rPr lang="is-IS" dirty="0"/>
              <a:t>…</a:t>
            </a:r>
            <a:endParaRPr lang="en-US" dirty="0"/>
          </a:p>
        </p:txBody>
      </p:sp>
    </p:spTree>
    <p:extLst>
      <p:ext uri="{BB962C8B-B14F-4D97-AF65-F5344CB8AC3E}">
        <p14:creationId xmlns:p14="http://schemas.microsoft.com/office/powerpoint/2010/main" val="384608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74167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084" y="8684664"/>
            <a:ext cx="2972405" cy="45781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545" tIns="43772" rIns="87545" bIns="43772"/>
          <a:lstStyle>
            <a:lvl1pPr defTabSz="936241" eaLnBrk="0" hangingPunct="0">
              <a:defRPr sz="2300">
                <a:solidFill>
                  <a:schemeClr val="tx1"/>
                </a:solidFill>
                <a:latin typeface="Times New Roman" charset="0"/>
                <a:ea typeface="ＭＳ Ｐゴシック" charset="0"/>
              </a:defRPr>
            </a:lvl1pPr>
            <a:lvl2pPr marL="711300" indent="-273577" defTabSz="936241" eaLnBrk="0" hangingPunct="0">
              <a:defRPr sz="2300">
                <a:solidFill>
                  <a:schemeClr val="tx1"/>
                </a:solidFill>
                <a:latin typeface="Times New Roman" charset="0"/>
                <a:ea typeface="ＭＳ Ｐゴシック" charset="0"/>
              </a:defRPr>
            </a:lvl2pPr>
            <a:lvl3pPr marL="1094308" indent="-218862" defTabSz="936241" eaLnBrk="0" hangingPunct="0">
              <a:defRPr sz="2300">
                <a:solidFill>
                  <a:schemeClr val="tx1"/>
                </a:solidFill>
                <a:latin typeface="Times New Roman" charset="0"/>
                <a:ea typeface="ＭＳ Ｐゴシック" charset="0"/>
              </a:defRPr>
            </a:lvl3pPr>
            <a:lvl4pPr marL="1532031" indent="-218862" defTabSz="936241" eaLnBrk="0" hangingPunct="0">
              <a:defRPr sz="2300">
                <a:solidFill>
                  <a:schemeClr val="tx1"/>
                </a:solidFill>
                <a:latin typeface="Times New Roman" charset="0"/>
                <a:ea typeface="ＭＳ Ｐゴシック" charset="0"/>
              </a:defRPr>
            </a:lvl4pPr>
            <a:lvl5pPr marL="1969755" indent="-218862" defTabSz="936241" eaLnBrk="0" hangingPunct="0">
              <a:defRPr sz="2300">
                <a:solidFill>
                  <a:schemeClr val="tx1"/>
                </a:solidFill>
                <a:latin typeface="Times New Roman" charset="0"/>
                <a:ea typeface="ＭＳ Ｐゴシック" charset="0"/>
              </a:defRPr>
            </a:lvl5pPr>
            <a:lvl6pPr marL="2407478" indent="-218862" defTabSz="936241" eaLnBrk="0" fontAlgn="base" hangingPunct="0">
              <a:spcBef>
                <a:spcPct val="0"/>
              </a:spcBef>
              <a:spcAft>
                <a:spcPct val="0"/>
              </a:spcAft>
              <a:defRPr sz="2300">
                <a:solidFill>
                  <a:schemeClr val="tx1"/>
                </a:solidFill>
                <a:latin typeface="Times New Roman" charset="0"/>
                <a:ea typeface="ＭＳ Ｐゴシック" charset="0"/>
              </a:defRPr>
            </a:lvl6pPr>
            <a:lvl7pPr marL="2845201" indent="-218862" defTabSz="936241" eaLnBrk="0" fontAlgn="base" hangingPunct="0">
              <a:spcBef>
                <a:spcPct val="0"/>
              </a:spcBef>
              <a:spcAft>
                <a:spcPct val="0"/>
              </a:spcAft>
              <a:defRPr sz="2300">
                <a:solidFill>
                  <a:schemeClr val="tx1"/>
                </a:solidFill>
                <a:latin typeface="Times New Roman" charset="0"/>
                <a:ea typeface="ＭＳ Ｐゴシック" charset="0"/>
              </a:defRPr>
            </a:lvl7pPr>
            <a:lvl8pPr marL="3282925" indent="-218862" defTabSz="936241" eaLnBrk="0" fontAlgn="base" hangingPunct="0">
              <a:spcBef>
                <a:spcPct val="0"/>
              </a:spcBef>
              <a:spcAft>
                <a:spcPct val="0"/>
              </a:spcAft>
              <a:defRPr sz="2300">
                <a:solidFill>
                  <a:schemeClr val="tx1"/>
                </a:solidFill>
                <a:latin typeface="Times New Roman" charset="0"/>
                <a:ea typeface="ＭＳ Ｐゴシック" charset="0"/>
              </a:defRPr>
            </a:lvl8pPr>
            <a:lvl9pPr marL="3720648" indent="-218862" defTabSz="936241" eaLnBrk="0" fontAlgn="base" hangingPunct="0">
              <a:spcBef>
                <a:spcPct val="0"/>
              </a:spcBef>
              <a:spcAft>
                <a:spcPct val="0"/>
              </a:spcAft>
              <a:defRPr sz="2300">
                <a:solidFill>
                  <a:schemeClr val="tx1"/>
                </a:solidFill>
                <a:latin typeface="Times New Roman" charset="0"/>
                <a:ea typeface="ＭＳ Ｐゴシック" charset="0"/>
              </a:defRPr>
            </a:lvl9pPr>
          </a:lstStyle>
          <a:p>
            <a:fld id="{AFBCB93E-F4EA-724D-9AD2-D35B9053D5DD}" type="slidenum">
              <a:rPr lang="en-US" sz="1000"/>
              <a:pPr/>
              <a:t>2</a:t>
            </a:fld>
            <a:endParaRPr lang="en-US" sz="10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7545" tIns="43772" rIns="87545" bIns="43772"/>
          <a:lstStyle/>
          <a:p>
            <a:pPr defTabSz="904325">
              <a:spcBef>
                <a:spcPct val="0"/>
              </a:spcBef>
            </a:pPr>
            <a:endParaRPr lang="en-US" sz="2400" dirty="0">
              <a:latin typeface="Times New Roman" charset="0"/>
            </a:endParaRPr>
          </a:p>
        </p:txBody>
      </p:sp>
    </p:spTree>
    <p:extLst>
      <p:ext uri="{BB962C8B-B14F-4D97-AF65-F5344CB8AC3E}">
        <p14:creationId xmlns:p14="http://schemas.microsoft.com/office/powerpoint/2010/main" val="57660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lvl="0" defTabSz="914400">
              <a:lnSpc>
                <a:spcPct val="100000"/>
              </a:lnSpc>
              <a:defRPr sz="1800"/>
            </a:pPr>
            <a:r>
              <a:rPr lang="en-US" sz="1200" dirty="0">
                <a:latin typeface="Lucida Grande"/>
                <a:ea typeface="Lucida Grande"/>
                <a:cs typeface="Lucida Grande"/>
                <a:sym typeface="Lucida Grande"/>
              </a:rPr>
              <a:t>3 straight-forward sentences.</a:t>
            </a:r>
            <a:endParaRPr lang="en-US" sz="1200" dirty="0">
              <a:latin typeface="Gill Sans"/>
              <a:ea typeface="Gill Sans"/>
              <a:cs typeface="Gill Sans"/>
              <a:sym typeface="Gill Sans"/>
            </a:endParaRPr>
          </a:p>
          <a:p>
            <a:pPr lvl="0" defTabSz="914400">
              <a:lnSpc>
                <a:spcPct val="100000"/>
              </a:lnSpc>
              <a:defRPr sz="1800"/>
            </a:pP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(We met): </a:t>
            </a:r>
            <a:r>
              <a:rPr lang="en-US" sz="1200" dirty="0">
                <a:latin typeface="Arial"/>
                <a:ea typeface="Arial"/>
                <a:cs typeface="Arial"/>
                <a:sym typeface="Arial"/>
              </a:rPr>
              <a:t>“</a:t>
            </a:r>
            <a:r>
              <a:rPr lang="en-US" sz="1200" dirty="0">
                <a:latin typeface="Lucida Grande"/>
                <a:ea typeface="Lucida Grande"/>
                <a:cs typeface="Lucida Grande"/>
                <a:sym typeface="Lucida Grande"/>
              </a:rPr>
              <a:t>What specific person did you meet that inspires your work?</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(We were amazed to realize:)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insight.  Tell us something we didn</a:t>
            </a:r>
            <a:r>
              <a:rPr lang="en-US" sz="1200" dirty="0">
                <a:latin typeface="Arial"/>
                <a:ea typeface="Arial"/>
                <a:cs typeface="Arial"/>
                <a:sym typeface="Arial"/>
              </a:rPr>
              <a:t>’</a:t>
            </a:r>
            <a:r>
              <a:rPr lang="en-US" sz="1200" dirty="0">
                <a:latin typeface="Lucida Grande"/>
                <a:ea typeface="Lucida Grande"/>
                <a:cs typeface="Lucida Grande"/>
                <a:sym typeface="Lucida Grande"/>
              </a:rPr>
              <a:t>t know or wouldn</a:t>
            </a:r>
            <a:r>
              <a:rPr lang="en-US" sz="1200" dirty="0">
                <a:latin typeface="Arial"/>
                <a:ea typeface="Arial"/>
                <a:cs typeface="Arial"/>
                <a:sym typeface="Arial"/>
              </a:rPr>
              <a:t>’</a:t>
            </a:r>
            <a:r>
              <a:rPr lang="en-US" sz="1200" dirty="0">
                <a:latin typeface="Lucida Grande"/>
                <a:ea typeface="Lucida Grande"/>
                <a:cs typeface="Lucida Grande"/>
                <a:sym typeface="Lucida Grande"/>
              </a:rPr>
              <a:t>t have thought about before we started this project.  What unique new perspective do you have now?</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a:p>
            <a:pPr lvl="0" defTabSz="914400">
              <a:lnSpc>
                <a:spcPct val="100000"/>
              </a:lnSpc>
              <a:defRPr sz="1800"/>
            </a:pPr>
            <a:r>
              <a:rPr lang="en-US" sz="1200" dirty="0">
                <a:latin typeface="Lucida Grande"/>
                <a:ea typeface="Lucida Grande"/>
                <a:cs typeface="Lucida Grande"/>
                <a:sym typeface="Lucida Grande"/>
              </a:rPr>
              <a:t>(It would be game-changing to:) </a:t>
            </a:r>
            <a:r>
              <a:rPr lang="en-US" sz="1200" dirty="0">
                <a:latin typeface="Arial"/>
                <a:ea typeface="Arial"/>
                <a:cs typeface="Arial"/>
                <a:sym typeface="Arial"/>
              </a:rPr>
              <a:t>“</a:t>
            </a:r>
            <a:r>
              <a:rPr lang="en-US" sz="1200" dirty="0">
                <a:latin typeface="Lucida Grande"/>
                <a:ea typeface="Lucida Grande"/>
                <a:cs typeface="Lucida Grande"/>
                <a:sym typeface="Lucida Grande"/>
              </a:rPr>
              <a:t>This is your call to action.  Build on your insight and take an aspirational stance on what you can do as a team.  This isn</a:t>
            </a:r>
            <a:r>
              <a:rPr lang="en-US" sz="1200" dirty="0">
                <a:latin typeface="Arial"/>
                <a:ea typeface="Arial"/>
                <a:cs typeface="Arial"/>
                <a:sym typeface="Arial"/>
              </a:rPr>
              <a:t>’</a:t>
            </a:r>
            <a:r>
              <a:rPr lang="en-US" sz="1200" dirty="0">
                <a:latin typeface="Lucida Grande"/>
                <a:ea typeface="Lucida Grande"/>
                <a:cs typeface="Lucida Grande"/>
                <a:sym typeface="Lucida Grande"/>
              </a:rPr>
              <a:t>t your solution -- it is the problem to be solved.  A problem with a more informed perspective.</a:t>
            </a:r>
            <a:r>
              <a:rPr lang="en-US" sz="1200" dirty="0">
                <a:latin typeface="Arial"/>
                <a:ea typeface="Arial"/>
                <a:cs typeface="Arial"/>
                <a:sym typeface="Arial"/>
              </a:rPr>
              <a:t>”</a:t>
            </a:r>
            <a:endParaRPr lang="en-US" sz="1200" dirty="0">
              <a:latin typeface="Lucida Grande"/>
              <a:ea typeface="Lucida Grande"/>
              <a:cs typeface="Lucida Grande"/>
              <a:sym typeface="Lucida Grande"/>
            </a:endParaRPr>
          </a:p>
        </p:txBody>
      </p:sp>
    </p:spTree>
    <p:extLst>
      <p:ext uri="{BB962C8B-B14F-4D97-AF65-F5344CB8AC3E}">
        <p14:creationId xmlns:p14="http://schemas.microsoft.com/office/powerpoint/2010/main" val="1753373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2014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 sketches for “Art Two Fifty”</a:t>
            </a:r>
          </a:p>
          <a:p>
            <a:endParaRPr lang="en-US" dirty="0"/>
          </a:p>
          <a:p>
            <a:r>
              <a:rPr lang="en-US" dirty="0"/>
              <a:t>“hang it” shows up on</a:t>
            </a:r>
            <a:r>
              <a:rPr lang="en-US" baseline="0" dirty="0"/>
              <a:t> 3 of these 4 screens as a key feature he added in</a:t>
            </a:r>
            <a:endParaRPr lang="en-US" dirty="0"/>
          </a:p>
        </p:txBody>
      </p:sp>
    </p:spTree>
    <p:extLst>
      <p:ext uri="{BB962C8B-B14F-4D97-AF65-F5344CB8AC3E}">
        <p14:creationId xmlns:p14="http://schemas.microsoft.com/office/powerpoint/2010/main" val="345764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turned into</a:t>
            </a:r>
          </a:p>
        </p:txBody>
      </p:sp>
    </p:spTree>
    <p:extLst>
      <p:ext uri="{BB962C8B-B14F-4D97-AF65-F5344CB8AC3E}">
        <p14:creationId xmlns:p14="http://schemas.microsoft.com/office/powerpoint/2010/main" val="98955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it costs $250 (removes price consideration)</a:t>
            </a:r>
          </a:p>
          <a:p>
            <a:endParaRPr lang="en-US" dirty="0"/>
          </a:p>
          <a:p>
            <a:r>
              <a:rPr lang="en-US" dirty="0"/>
              <a:t>See</a:t>
            </a:r>
            <a:r>
              <a:rPr lang="en-US" baseline="0" dirty="0"/>
              <a:t> what it looks like in your space</a:t>
            </a:r>
          </a:p>
          <a:p>
            <a:endParaRPr lang="en-US" baseline="0" dirty="0"/>
          </a:p>
          <a:p>
            <a:r>
              <a:rPr lang="en-US" baseline="0"/>
              <a:t>Free RETURNS</a:t>
            </a:r>
            <a:endParaRPr lang="en-US"/>
          </a:p>
        </p:txBody>
      </p:sp>
    </p:spTree>
    <p:extLst>
      <p:ext uri="{BB962C8B-B14F-4D97-AF65-F5344CB8AC3E}">
        <p14:creationId xmlns:p14="http://schemas.microsoft.com/office/powerpoint/2010/main" val="4290183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381000" y="685800"/>
            <a:ext cx="6096000" cy="3429000"/>
          </a:xfrm>
          <a:prstGeom prst="rect">
            <a:avLst/>
          </a:prstGeom>
        </p:spPr>
        <p:txBody>
          <a:bodyPr lIns="86493" tIns="43247" rIns="86493" bIns="43247"/>
          <a:lstStyle/>
          <a:p>
            <a:pPr lvl="0"/>
            <a:endParaRPr/>
          </a:p>
        </p:txBody>
      </p:sp>
      <p:sp>
        <p:nvSpPr>
          <p:cNvPr id="1013" name="Shape 1013"/>
          <p:cNvSpPr>
            <a:spLocks noGrp="1"/>
          </p:cNvSpPr>
          <p:nvPr>
            <p:ph type="body" sz="quarter" idx="1"/>
          </p:nvPr>
        </p:nvSpPr>
        <p:spPr>
          <a:prstGeom prst="rect">
            <a:avLst/>
          </a:prstGeom>
        </p:spPr>
        <p:txBody>
          <a:bodyPr lIns="86493" tIns="43247" rIns="86493" bIns="43247"/>
          <a:lstStyle>
            <a:lvl1pPr defTabSz="914400">
              <a:lnSpc>
                <a:spcPct val="100000"/>
              </a:lnSpc>
              <a:defRPr sz="1200">
                <a:latin typeface="Lucida Grande"/>
                <a:ea typeface="Lucida Grande"/>
                <a:cs typeface="Lucida Grande"/>
                <a:sym typeface="Lucida Grande"/>
              </a:defRPr>
            </a:lvl1pPr>
          </a:lstStyle>
          <a:p>
            <a:pPr lvl="0">
              <a:defRPr sz="1800"/>
            </a:pPr>
            <a:r>
              <a:rPr lang="en-US" dirty="0"/>
              <a:t>We use the tensions, contradictions and surprises to find insights</a:t>
            </a:r>
          </a:p>
          <a:p>
            <a:pPr lvl="0">
              <a:defRPr sz="1800"/>
            </a:pPr>
            <a:endParaRPr lang="en-US" dirty="0"/>
          </a:p>
          <a:p>
            <a:pPr lvl="0">
              <a:defRPr sz="1800"/>
            </a:pPr>
            <a:r>
              <a:rPr lang="en-US" dirty="0"/>
              <a:t>The identified</a:t>
            </a:r>
            <a:r>
              <a:rPr lang="en-US" baseline="0" dirty="0"/>
              <a:t> user, needs, and insights </a:t>
            </a:r>
            <a:r>
              <a:rPr lang="en-US" dirty="0"/>
              <a:t>are key to establishing our Point of View</a:t>
            </a:r>
            <a:endParaRPr dirty="0"/>
          </a:p>
        </p:txBody>
      </p:sp>
    </p:spTree>
    <p:extLst>
      <p:ext uri="{BB962C8B-B14F-4D97-AF65-F5344CB8AC3E}">
        <p14:creationId xmlns:p14="http://schemas.microsoft.com/office/powerpoint/2010/main" val="861750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6493" tIns="43247" rIns="86493" bIns="43247"/>
          <a:lstStyle/>
          <a:p>
            <a:pPr defTabSz="914318">
              <a:lnSpc>
                <a:spcPct val="100000"/>
              </a:lnSpc>
              <a:defRPr sz="1800"/>
            </a:pPr>
            <a:endParaRPr lang="en-US" sz="2400" dirty="0">
              <a:latin typeface="Lucida Grande"/>
              <a:ea typeface="Lucida Grande"/>
              <a:cs typeface="Lucida Grande"/>
              <a:sym typeface="Lucida Grande"/>
            </a:endParaRPr>
          </a:p>
        </p:txBody>
      </p:sp>
    </p:spTree>
    <p:extLst>
      <p:ext uri="{BB962C8B-B14F-4D97-AF65-F5344CB8AC3E}">
        <p14:creationId xmlns:p14="http://schemas.microsoft.com/office/powerpoint/2010/main" val="1107362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6493" tIns="43247" rIns="86493" bIns="43247"/>
          <a:lstStyle/>
          <a:p>
            <a:pPr defTabSz="914318">
              <a:lnSpc>
                <a:spcPct val="100000"/>
              </a:lnSpc>
              <a:defRPr sz="1800"/>
            </a:pPr>
            <a:r>
              <a:rPr lang="en-US" sz="2400" dirty="0">
                <a:latin typeface="Lucida Grande"/>
                <a:ea typeface="Gill Sans"/>
                <a:cs typeface="Gill Sans"/>
                <a:sym typeface="Lucida Grande"/>
              </a:rPr>
              <a:t>We use the user, their need, and the insight to write the Point of View.</a:t>
            </a:r>
            <a:endParaRPr lang="en-US" sz="2400" dirty="0">
              <a:latin typeface="Gill Sans"/>
              <a:ea typeface="Gill Sans"/>
              <a:cs typeface="Gill Sans"/>
              <a:sym typeface="Gill Sans"/>
            </a:endParaRPr>
          </a:p>
          <a:p>
            <a:pPr defTabSz="914318">
              <a:lnSpc>
                <a:spcPct val="100000"/>
              </a:lnSpc>
              <a:defRPr sz="1800"/>
            </a:pP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(We met): </a:t>
            </a:r>
            <a:r>
              <a:rPr lang="en-US" sz="2400" dirty="0">
                <a:latin typeface="Arial"/>
                <a:ea typeface="Arial"/>
                <a:cs typeface="Arial"/>
                <a:sym typeface="Arial"/>
              </a:rPr>
              <a:t>“</a:t>
            </a:r>
            <a:r>
              <a:rPr lang="en-US" sz="2400" dirty="0">
                <a:latin typeface="Lucida Grande"/>
                <a:ea typeface="Lucida Grande"/>
                <a:cs typeface="Lucida Grande"/>
                <a:sym typeface="Lucida Grande"/>
              </a:rPr>
              <a:t>What specific person did you meet that inspires your work?</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(We were amazed to realize:)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insight.  Tell us something we didn</a:t>
            </a:r>
            <a:r>
              <a:rPr lang="en-US" sz="2400" dirty="0">
                <a:latin typeface="Arial"/>
                <a:ea typeface="Arial"/>
                <a:cs typeface="Arial"/>
                <a:sym typeface="Arial"/>
              </a:rPr>
              <a:t>’</a:t>
            </a:r>
            <a:r>
              <a:rPr lang="en-US" sz="2400" dirty="0">
                <a:latin typeface="Lucida Grande"/>
                <a:ea typeface="Lucida Grande"/>
                <a:cs typeface="Lucida Grande"/>
                <a:sym typeface="Lucida Grande"/>
              </a:rPr>
              <a:t>t know or wouldn</a:t>
            </a:r>
            <a:r>
              <a:rPr lang="en-US" sz="2400" dirty="0">
                <a:latin typeface="Arial"/>
                <a:ea typeface="Arial"/>
                <a:cs typeface="Arial"/>
                <a:sym typeface="Arial"/>
              </a:rPr>
              <a:t>’</a:t>
            </a:r>
            <a:r>
              <a:rPr lang="en-US" sz="2400" dirty="0">
                <a:latin typeface="Lucida Grande"/>
                <a:ea typeface="Lucida Grande"/>
                <a:cs typeface="Lucida Grande"/>
                <a:sym typeface="Lucida Grande"/>
              </a:rPr>
              <a:t>t have thought about before we started this project.  What unique new perspective do you have now?</a:t>
            </a:r>
            <a:r>
              <a:rPr lang="en-US" sz="2400" dirty="0">
                <a:latin typeface="Arial"/>
                <a:ea typeface="Arial"/>
                <a:cs typeface="Arial"/>
                <a:sym typeface="Arial"/>
              </a:rPr>
              <a:t>”</a:t>
            </a:r>
            <a:endParaRPr lang="en-US" sz="2400" dirty="0">
              <a:latin typeface="Lucida Grande"/>
              <a:ea typeface="Lucida Grande"/>
              <a:cs typeface="Lucida Grande"/>
              <a:sym typeface="Lucida Grande"/>
            </a:endParaRPr>
          </a:p>
          <a:p>
            <a:pPr defTabSz="914318">
              <a:lnSpc>
                <a:spcPct val="100000"/>
              </a:lnSpc>
              <a:defRPr sz="1800"/>
            </a:pPr>
            <a:r>
              <a:rPr lang="en-US" sz="2400" dirty="0">
                <a:latin typeface="Lucida Grande"/>
                <a:ea typeface="Lucida Grande"/>
                <a:cs typeface="Lucida Grande"/>
                <a:sym typeface="Lucida Grande"/>
              </a:rPr>
              <a:t>(A game-changer would be to:) </a:t>
            </a:r>
            <a:r>
              <a:rPr lang="en-US" sz="2400" dirty="0">
                <a:latin typeface="Arial"/>
                <a:ea typeface="Arial"/>
                <a:cs typeface="Arial"/>
                <a:sym typeface="Arial"/>
              </a:rPr>
              <a:t>“</a:t>
            </a:r>
            <a:r>
              <a:rPr lang="en-US" sz="2400" dirty="0">
                <a:latin typeface="Lucida Grande"/>
                <a:ea typeface="Lucida Grande"/>
                <a:cs typeface="Lucida Grande"/>
                <a:sym typeface="Lucida Grande"/>
              </a:rPr>
              <a:t>This is your call to action.  Build on your insight and take an aspirational stance on what you can do as a team.  This isn</a:t>
            </a:r>
            <a:r>
              <a:rPr lang="en-US" sz="2400" dirty="0">
                <a:latin typeface="Arial"/>
                <a:ea typeface="Arial"/>
                <a:cs typeface="Arial"/>
                <a:sym typeface="Arial"/>
              </a:rPr>
              <a:t>’</a:t>
            </a:r>
            <a:r>
              <a:rPr lang="en-US" sz="2400" dirty="0">
                <a:latin typeface="Lucida Grande"/>
                <a:ea typeface="Lucida Grande"/>
                <a:cs typeface="Lucida Grande"/>
                <a:sym typeface="Lucida Grande"/>
              </a:rPr>
              <a:t>t your solution -- it is the problem to be solved.  A problem with a more informed perspective</a:t>
            </a:r>
            <a:endParaRPr lang="en-US" sz="2400" dirty="0">
              <a:latin typeface="Arial"/>
              <a:ea typeface="Arial"/>
              <a:cs typeface="Arial"/>
              <a:sym typeface="Arial"/>
            </a:endParaRPr>
          </a:p>
        </p:txBody>
      </p:sp>
    </p:spTree>
    <p:extLst>
      <p:ext uri="{BB962C8B-B14F-4D97-AF65-F5344CB8AC3E}">
        <p14:creationId xmlns:p14="http://schemas.microsoft.com/office/powerpoint/2010/main" val="1225711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6493" tIns="43247" rIns="86493" bIns="43247"/>
          <a:lstStyle/>
          <a:p>
            <a:r>
              <a:rPr lang="en-US" dirty="0"/>
              <a:t>This is a 3:51</a:t>
            </a:r>
            <a:r>
              <a:rPr lang="en-US" baseline="0" dirty="0"/>
              <a:t> piece of an interview. </a:t>
            </a:r>
            <a:endParaRPr lang="en-US" dirty="0"/>
          </a:p>
          <a:p>
            <a:r>
              <a:rPr lang="en-US" dirty="0"/>
              <a:t>Pay</a:t>
            </a:r>
            <a:r>
              <a:rPr lang="en-US" baseline="0" dirty="0"/>
              <a:t> careful attention to this video</a:t>
            </a:r>
          </a:p>
          <a:p>
            <a:endParaRPr lang="en-US" baseline="0" dirty="0"/>
          </a:p>
          <a:p>
            <a:r>
              <a:rPr lang="en-US" baseline="0" dirty="0"/>
              <a:t>Take notes</a:t>
            </a:r>
          </a:p>
          <a:p>
            <a:endParaRPr lang="en-US" baseline="0" dirty="0"/>
          </a:p>
          <a:p>
            <a:r>
              <a:rPr lang="en-US" baseline="0" dirty="0"/>
              <a:t>Afterwards you are going to analyze it </a:t>
            </a:r>
            <a:r>
              <a:rPr lang="en-US" baseline="0" dirty="0" smtClean="0"/>
              <a:t>your teams</a:t>
            </a:r>
            <a:endParaRPr lang="en-US" baseline="0" dirty="0"/>
          </a:p>
          <a:p>
            <a:endParaRPr lang="en-US" baseline="0" dirty="0"/>
          </a:p>
          <a:p>
            <a:r>
              <a:rPr lang="en-US" baseline="0" dirty="0"/>
              <a:t>Let’s call </a:t>
            </a:r>
            <a:r>
              <a:rPr lang="en-US" baseline="0" dirty="0" smtClean="0"/>
              <a:t>him Chuck.</a:t>
            </a:r>
            <a:endParaRPr lang="en-US" dirty="0"/>
          </a:p>
        </p:txBody>
      </p:sp>
    </p:spTree>
    <p:extLst>
      <p:ext uri="{BB962C8B-B14F-4D97-AF65-F5344CB8AC3E}">
        <p14:creationId xmlns:p14="http://schemas.microsoft.com/office/powerpoint/2010/main" val="94924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381000" y="685800"/>
            <a:ext cx="6096000" cy="3429000"/>
          </a:xfrm>
          <a:prstGeom prst="rect">
            <a:avLst/>
          </a:prstGeom>
        </p:spPr>
        <p:txBody>
          <a:bodyPr lIns="86493" tIns="43247" rIns="86493" bIns="43247"/>
          <a:lstStyle/>
          <a:p>
            <a:pPr lvl="0"/>
            <a:endParaRPr/>
          </a:p>
        </p:txBody>
      </p:sp>
      <p:sp>
        <p:nvSpPr>
          <p:cNvPr id="1024" name="Shape 1024"/>
          <p:cNvSpPr>
            <a:spLocks noGrp="1"/>
          </p:cNvSpPr>
          <p:nvPr>
            <p:ph type="body" sz="quarter" idx="1"/>
          </p:nvPr>
        </p:nvSpPr>
        <p:spPr>
          <a:prstGeom prst="rect">
            <a:avLst/>
          </a:prstGeom>
        </p:spPr>
        <p:txBody>
          <a:bodyPr lIns="86493" tIns="43247" rIns="86493" bIns="43247"/>
          <a:lstStyle>
            <a:lvl1pPr defTabSz="914400">
              <a:lnSpc>
                <a:spcPct val="100000"/>
              </a:lnSpc>
              <a:defRPr sz="1200">
                <a:latin typeface="Lucida Grande"/>
                <a:ea typeface="Lucida Grande"/>
                <a:cs typeface="Lucida Grande"/>
                <a:sym typeface="Lucida Grande"/>
              </a:defRPr>
            </a:lvl1pPr>
          </a:lstStyle>
          <a:p>
            <a:pPr lvl="0">
              <a:defRPr sz="1800"/>
            </a:pPr>
            <a:r>
              <a:rPr lang="en-US" dirty="0"/>
              <a:t>Improve the car maintenance experience</a:t>
            </a:r>
          </a:p>
          <a:p>
            <a:pPr lvl="0">
              <a:defRPr sz="1800"/>
            </a:pPr>
            <a:endParaRPr lang="en-US" dirty="0"/>
          </a:p>
          <a:p>
            <a:pPr lvl="0">
              <a:defRPr sz="1800"/>
            </a:pPr>
            <a:r>
              <a:rPr lang="en-US" dirty="0"/>
              <a:t>What did you notice?</a:t>
            </a:r>
          </a:p>
          <a:p>
            <a:pPr lvl="0">
              <a:defRPr sz="1800"/>
            </a:pPr>
            <a:endParaRPr lang="en-US" dirty="0"/>
          </a:p>
          <a:p>
            <a:pPr lvl="0">
              <a:defRPr sz="1800"/>
            </a:pPr>
            <a:r>
              <a:rPr lang="en-US" dirty="0"/>
              <a:t>spend 5 minutes with a partner trying to develop at POV</a:t>
            </a:r>
          </a:p>
          <a:p>
            <a:pPr lvl="0">
              <a:defRPr sz="1800"/>
            </a:pPr>
            <a:endParaRPr lang="en-US" dirty="0"/>
          </a:p>
          <a:p>
            <a:pPr lvl="0">
              <a:defRPr sz="1800"/>
            </a:pPr>
            <a:r>
              <a:rPr lang="en-US" dirty="0"/>
              <a:t>Share out at the end</a:t>
            </a:r>
            <a:endParaRPr dirty="0"/>
          </a:p>
        </p:txBody>
      </p:sp>
    </p:spTree>
    <p:extLst>
      <p:ext uri="{BB962C8B-B14F-4D97-AF65-F5344CB8AC3E}">
        <p14:creationId xmlns:p14="http://schemas.microsoft.com/office/powerpoint/2010/main" val="249251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4146550" y="9120188"/>
            <a:ext cx="3168650" cy="4810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3</a:t>
            </a:fld>
            <a:endParaRPr lang="en-US" sz="900"/>
          </a:p>
        </p:txBody>
      </p:sp>
      <p:sp>
        <p:nvSpPr>
          <p:cNvPr id="2" name="Notes Placeholder 1"/>
          <p:cNvSpPr>
            <a:spLocks noGrp="1"/>
          </p:cNvSpPr>
          <p:nvPr>
            <p:ph type="body" idx="1"/>
          </p:nvPr>
        </p:nvSpPr>
        <p:spPr/>
        <p:txBody>
          <a:bodyPr/>
          <a:lstStyle/>
          <a:p>
            <a:r>
              <a:rPr lang="en-US" dirty="0"/>
              <a:t>Doing fieldwork</a:t>
            </a:r>
            <a:r>
              <a:rPr lang="en-US" baseline="0" dirty="0"/>
              <a:t> in under resourced communities has a number of pitfalls for researchers coming from an empowered group (whether by race, education, or other institutional privilege).</a:t>
            </a:r>
          </a:p>
          <a:p>
            <a:endParaRPr lang="en-US" baseline="0" dirty="0"/>
          </a:p>
          <a:p>
            <a:r>
              <a:rPr lang="en-US" baseline="0" dirty="0"/>
              <a:t>You cannot just drop in to some rural village wearing your African shirt. It just isn’t ethical.</a:t>
            </a:r>
          </a:p>
          <a:p>
            <a:r>
              <a:rPr lang="en-US" baseline="0" dirty="0"/>
              <a:t>Even paying money can be coercive because they may NOT be able to turn you down</a:t>
            </a:r>
          </a:p>
          <a:p>
            <a:endParaRPr lang="en-US" baseline="0" dirty="0"/>
          </a:p>
        </p:txBody>
      </p:sp>
    </p:spTree>
    <p:extLst>
      <p:ext uri="{BB962C8B-B14F-4D97-AF65-F5344CB8AC3E}">
        <p14:creationId xmlns:p14="http://schemas.microsoft.com/office/powerpoint/2010/main" val="15319681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381000" y="685800"/>
            <a:ext cx="6096000" cy="3429000"/>
          </a:xfrm>
          <a:prstGeom prst="rect">
            <a:avLst/>
          </a:prstGeom>
        </p:spPr>
        <p:txBody>
          <a:bodyPr lIns="86493" tIns="43247" rIns="86493" bIns="43247"/>
          <a:lstStyle/>
          <a:p>
            <a:pPr lvl="0"/>
            <a:endParaRPr/>
          </a:p>
        </p:txBody>
      </p:sp>
      <p:sp>
        <p:nvSpPr>
          <p:cNvPr id="1024" name="Shape 1024"/>
          <p:cNvSpPr>
            <a:spLocks noGrp="1"/>
          </p:cNvSpPr>
          <p:nvPr>
            <p:ph type="body" sz="quarter" idx="1"/>
          </p:nvPr>
        </p:nvSpPr>
        <p:spPr>
          <a:prstGeom prst="rect">
            <a:avLst/>
          </a:prstGeom>
        </p:spPr>
        <p:txBody>
          <a:bodyPr lIns="86493" tIns="43247" rIns="86493" bIns="43247"/>
          <a:lstStyle>
            <a:lvl1pPr defTabSz="914400">
              <a:lnSpc>
                <a:spcPct val="100000"/>
              </a:lnSpc>
              <a:defRPr sz="1200">
                <a:latin typeface="Lucida Grande"/>
                <a:ea typeface="Lucida Grande"/>
                <a:cs typeface="Lucida Grande"/>
                <a:sym typeface="Lucida Grande"/>
              </a:defRPr>
            </a:lvl1pPr>
          </a:lstStyle>
          <a:p>
            <a:pPr lvl="0">
              <a:defRPr sz="1800"/>
            </a:pPr>
            <a:endParaRPr lang="en-US" dirty="0"/>
          </a:p>
          <a:p>
            <a:pPr lvl="0">
              <a:defRPr sz="1800"/>
            </a:pPr>
            <a:r>
              <a:rPr lang="en-US" dirty="0"/>
              <a:t>spend 10 minutes with your team trying to develop at POV</a:t>
            </a:r>
          </a:p>
          <a:p>
            <a:pPr lvl="0">
              <a:defRPr sz="1800"/>
            </a:pPr>
            <a:endParaRPr lang="en-US" dirty="0"/>
          </a:p>
          <a:p>
            <a:pPr lvl="0">
              <a:defRPr sz="1800"/>
            </a:pPr>
            <a:r>
              <a:rPr lang="en-US" dirty="0"/>
              <a:t>Share out at the end</a:t>
            </a:r>
            <a:endParaRPr dirty="0"/>
          </a:p>
        </p:txBody>
      </p:sp>
    </p:spTree>
    <p:extLst>
      <p:ext uri="{BB962C8B-B14F-4D97-AF65-F5344CB8AC3E}">
        <p14:creationId xmlns:p14="http://schemas.microsoft.com/office/powerpoint/2010/main" val="1123819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Didn’t have time for brainstorming example </a:t>
            </a:r>
          </a:p>
          <a:p>
            <a:r>
              <a:rPr lang="en-US" baseline="0" dirty="0"/>
              <a:t>Went 5 </a:t>
            </a:r>
            <a:r>
              <a:rPr lang="en-US" baseline="0" dirty="0" err="1"/>
              <a:t>mintues</a:t>
            </a:r>
            <a:r>
              <a:rPr lang="en-US" baseline="0" dirty="0"/>
              <a:t> over</a:t>
            </a:r>
          </a:p>
          <a:p>
            <a:r>
              <a:rPr lang="en-US" baseline="0" dirty="0"/>
              <a:t>Move some of the examples from my DTBC project to here from next lecture</a:t>
            </a:r>
          </a:p>
          <a:p>
            <a:endParaRPr lang="en-US" baseline="0" dirty="0"/>
          </a:p>
          <a:p>
            <a:r>
              <a:rPr lang="en-US" baseline="0" dirty="0"/>
              <a:t>Change HMW exercise to be in the same format of POV as we taught in class</a:t>
            </a:r>
          </a:p>
        </p:txBody>
      </p:sp>
    </p:spTree>
    <p:extLst>
      <p:ext uri="{BB962C8B-B14F-4D97-AF65-F5344CB8AC3E}">
        <p14:creationId xmlns:p14="http://schemas.microsoft.com/office/powerpoint/2010/main" val="2892923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084" y="8684664"/>
            <a:ext cx="2972405" cy="45781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545" tIns="43772" rIns="87545" bIns="43772"/>
          <a:lstStyle>
            <a:lvl1pPr defTabSz="936241" eaLnBrk="0" hangingPunct="0">
              <a:defRPr sz="2300">
                <a:solidFill>
                  <a:schemeClr val="tx1"/>
                </a:solidFill>
                <a:latin typeface="Times New Roman" charset="0"/>
                <a:ea typeface="ＭＳ Ｐゴシック" charset="0"/>
              </a:defRPr>
            </a:lvl1pPr>
            <a:lvl2pPr marL="711300" indent="-273577" defTabSz="936241" eaLnBrk="0" hangingPunct="0">
              <a:defRPr sz="2300">
                <a:solidFill>
                  <a:schemeClr val="tx1"/>
                </a:solidFill>
                <a:latin typeface="Times New Roman" charset="0"/>
                <a:ea typeface="ＭＳ Ｐゴシック" charset="0"/>
              </a:defRPr>
            </a:lvl2pPr>
            <a:lvl3pPr marL="1094308" indent="-218862" defTabSz="936241" eaLnBrk="0" hangingPunct="0">
              <a:defRPr sz="2300">
                <a:solidFill>
                  <a:schemeClr val="tx1"/>
                </a:solidFill>
                <a:latin typeface="Times New Roman" charset="0"/>
                <a:ea typeface="ＭＳ Ｐゴシック" charset="0"/>
              </a:defRPr>
            </a:lvl3pPr>
            <a:lvl4pPr marL="1532031" indent="-218862" defTabSz="936241" eaLnBrk="0" hangingPunct="0">
              <a:defRPr sz="2300">
                <a:solidFill>
                  <a:schemeClr val="tx1"/>
                </a:solidFill>
                <a:latin typeface="Times New Roman" charset="0"/>
                <a:ea typeface="ＭＳ Ｐゴシック" charset="0"/>
              </a:defRPr>
            </a:lvl4pPr>
            <a:lvl5pPr marL="1969755" indent="-218862" defTabSz="936241" eaLnBrk="0" hangingPunct="0">
              <a:defRPr sz="2300">
                <a:solidFill>
                  <a:schemeClr val="tx1"/>
                </a:solidFill>
                <a:latin typeface="Times New Roman" charset="0"/>
                <a:ea typeface="ＭＳ Ｐゴシック" charset="0"/>
              </a:defRPr>
            </a:lvl5pPr>
            <a:lvl6pPr marL="2407478" indent="-218862" defTabSz="936241" eaLnBrk="0" fontAlgn="base" hangingPunct="0">
              <a:spcBef>
                <a:spcPct val="0"/>
              </a:spcBef>
              <a:spcAft>
                <a:spcPct val="0"/>
              </a:spcAft>
              <a:defRPr sz="2300">
                <a:solidFill>
                  <a:schemeClr val="tx1"/>
                </a:solidFill>
                <a:latin typeface="Times New Roman" charset="0"/>
                <a:ea typeface="ＭＳ Ｐゴシック" charset="0"/>
              </a:defRPr>
            </a:lvl6pPr>
            <a:lvl7pPr marL="2845201" indent="-218862" defTabSz="936241" eaLnBrk="0" fontAlgn="base" hangingPunct="0">
              <a:spcBef>
                <a:spcPct val="0"/>
              </a:spcBef>
              <a:spcAft>
                <a:spcPct val="0"/>
              </a:spcAft>
              <a:defRPr sz="2300">
                <a:solidFill>
                  <a:schemeClr val="tx1"/>
                </a:solidFill>
                <a:latin typeface="Times New Roman" charset="0"/>
                <a:ea typeface="ＭＳ Ｐゴシック" charset="0"/>
              </a:defRPr>
            </a:lvl7pPr>
            <a:lvl8pPr marL="3282925" indent="-218862" defTabSz="936241" eaLnBrk="0" fontAlgn="base" hangingPunct="0">
              <a:spcBef>
                <a:spcPct val="0"/>
              </a:spcBef>
              <a:spcAft>
                <a:spcPct val="0"/>
              </a:spcAft>
              <a:defRPr sz="2300">
                <a:solidFill>
                  <a:schemeClr val="tx1"/>
                </a:solidFill>
                <a:latin typeface="Times New Roman" charset="0"/>
                <a:ea typeface="ＭＳ Ｐゴシック" charset="0"/>
              </a:defRPr>
            </a:lvl8pPr>
            <a:lvl9pPr marL="3720648" indent="-218862" defTabSz="936241" eaLnBrk="0" fontAlgn="base" hangingPunct="0">
              <a:spcBef>
                <a:spcPct val="0"/>
              </a:spcBef>
              <a:spcAft>
                <a:spcPct val="0"/>
              </a:spcAft>
              <a:defRPr sz="2300">
                <a:solidFill>
                  <a:schemeClr val="tx1"/>
                </a:solidFill>
                <a:latin typeface="Times New Roman" charset="0"/>
                <a:ea typeface="ＭＳ Ｐゴシック" charset="0"/>
              </a:defRPr>
            </a:lvl9pPr>
          </a:lstStyle>
          <a:p>
            <a:fld id="{AFBCB93E-F4EA-724D-9AD2-D35B9053D5DD}" type="slidenum">
              <a:rPr lang="en-US" sz="1000"/>
              <a:pPr/>
              <a:t>32</a:t>
            </a:fld>
            <a:endParaRPr lang="en-US" sz="10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7545" tIns="43772" rIns="87545" bIns="43772"/>
          <a:lstStyle/>
          <a:p>
            <a:pPr defTabSz="904325">
              <a:spcBef>
                <a:spcPct val="0"/>
              </a:spcBef>
            </a:pPr>
            <a:endParaRPr lang="en-US" sz="2400" dirty="0">
              <a:latin typeface="Times New Roman" charset="0"/>
            </a:endParaRPr>
          </a:p>
        </p:txBody>
      </p:sp>
    </p:spTree>
    <p:extLst>
      <p:ext uri="{BB962C8B-B14F-4D97-AF65-F5344CB8AC3E}">
        <p14:creationId xmlns:p14="http://schemas.microsoft.com/office/powerpoint/2010/main" val="2282096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0319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1822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33" name="Shape 1033"/>
          <p:cNvSpPr>
            <a:spLocks noGrp="1"/>
          </p:cNvSpPr>
          <p:nvPr>
            <p:ph type="body" sz="quarter" idx="1"/>
          </p:nvPr>
        </p:nvSpPr>
        <p:spPr>
          <a:prstGeom prst="rect">
            <a:avLst/>
          </a:prstGeom>
        </p:spPr>
        <p:txBody>
          <a:bodyPr/>
          <a:lstStyle/>
          <a:p>
            <a:pPr defTabSz="530294">
              <a:lnSpc>
                <a:spcPct val="100000"/>
              </a:lnSpc>
              <a:spcBef>
                <a:spcPts val="634"/>
              </a:spcBef>
              <a:defRPr sz="1800"/>
            </a:pPr>
            <a:r>
              <a:rPr dirty="0">
                <a:latin typeface="Calibri"/>
                <a:ea typeface="Calibri"/>
                <a:cs typeface="Calibri"/>
                <a:sym typeface="Calibri"/>
              </a:rPr>
              <a:t>Ideate is about building innovation potential – </a:t>
            </a:r>
            <a:r>
              <a:rPr b="1" dirty="0">
                <a:latin typeface="Calibri"/>
                <a:ea typeface="Calibri"/>
                <a:cs typeface="Calibri"/>
                <a:sym typeface="Calibri"/>
              </a:rPr>
              <a:t>not necessar</a:t>
            </a:r>
            <a:r>
              <a:rPr lang="en-US" b="1" dirty="0">
                <a:latin typeface="Calibri"/>
                <a:ea typeface="Calibri"/>
                <a:cs typeface="Calibri"/>
                <a:sym typeface="Calibri"/>
              </a:rPr>
              <a:t>ily</a:t>
            </a:r>
            <a:r>
              <a:rPr b="1" dirty="0">
                <a:latin typeface="Calibri"/>
                <a:ea typeface="Calibri"/>
                <a:cs typeface="Calibri"/>
                <a:sym typeface="Calibri"/>
              </a:rPr>
              <a:t> about finding that one great idea</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Brainstorming gets </a:t>
            </a:r>
            <a:r>
              <a:rPr b="1" dirty="0">
                <a:latin typeface="Calibri"/>
                <a:ea typeface="Calibri"/>
                <a:cs typeface="Calibri"/>
                <a:sym typeface="Calibri"/>
              </a:rPr>
              <a:t>you the seed of what </a:t>
            </a:r>
            <a:r>
              <a:rPr dirty="0">
                <a:latin typeface="Calibri"/>
                <a:ea typeface="Calibri"/>
                <a:cs typeface="Calibri"/>
                <a:sym typeface="Calibri"/>
              </a:rPr>
              <a:t>can become innovative solutions (through prototyping and iteration).</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We will use </a:t>
            </a:r>
            <a:r>
              <a:rPr b="1" dirty="0">
                <a:latin typeface="Calibri"/>
                <a:ea typeface="Calibri"/>
                <a:cs typeface="Calibri"/>
                <a:sym typeface="Calibri"/>
              </a:rPr>
              <a:t>brainstorming for ideation</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(Regardless of what ideation technique you use), the </a:t>
            </a:r>
            <a:r>
              <a:rPr b="1" dirty="0">
                <a:latin typeface="Calibri"/>
                <a:ea typeface="Calibri"/>
                <a:cs typeface="Calibri"/>
                <a:sym typeface="Calibri"/>
              </a:rPr>
              <a:t>core principle is to separate idea generation and evaluation</a:t>
            </a:r>
            <a:r>
              <a:rPr dirty="0">
                <a:latin typeface="Calibri"/>
                <a:ea typeface="Calibri"/>
                <a:cs typeface="Calibri"/>
                <a:sym typeface="Calibri"/>
              </a:rPr>
              <a:t>.</a:t>
            </a:r>
          </a:p>
          <a:p>
            <a:pPr defTabSz="530294">
              <a:lnSpc>
                <a:spcPct val="100000"/>
              </a:lnSpc>
              <a:spcBef>
                <a:spcPts val="634"/>
              </a:spcBef>
              <a:defRPr sz="1800"/>
            </a:pPr>
            <a:r>
              <a:rPr dirty="0">
                <a:latin typeface="Calibri"/>
                <a:ea typeface="Calibri"/>
                <a:cs typeface="Calibri"/>
                <a:sym typeface="Calibri"/>
              </a:rPr>
              <a:t>Let yourself and your team </a:t>
            </a:r>
            <a:r>
              <a:rPr b="1" dirty="0">
                <a:latin typeface="Calibri"/>
                <a:ea typeface="Calibri"/>
                <a:cs typeface="Calibri"/>
                <a:sym typeface="Calibri"/>
              </a:rPr>
              <a:t>explore</a:t>
            </a:r>
            <a:r>
              <a:rPr dirty="0">
                <a:latin typeface="Calibri"/>
                <a:ea typeface="Calibri"/>
                <a:cs typeface="Calibri"/>
                <a:sym typeface="Calibri"/>
              </a:rPr>
              <a:t>, and </a:t>
            </a:r>
            <a:r>
              <a:rPr b="1" dirty="0">
                <a:latin typeface="Calibri"/>
                <a:ea typeface="Calibri"/>
                <a:cs typeface="Calibri"/>
                <a:sym typeface="Calibri"/>
              </a:rPr>
              <a:t>turn off the critical part of your brain </a:t>
            </a:r>
            <a:r>
              <a:rPr dirty="0">
                <a:latin typeface="Calibri"/>
                <a:ea typeface="Calibri"/>
                <a:cs typeface="Calibri"/>
                <a:sym typeface="Calibri"/>
              </a:rPr>
              <a:t>for just this period of time.</a:t>
            </a:r>
          </a:p>
        </p:txBody>
      </p:sp>
    </p:spTree>
    <p:extLst>
      <p:ext uri="{BB962C8B-B14F-4D97-AF65-F5344CB8AC3E}">
        <p14:creationId xmlns:p14="http://schemas.microsoft.com/office/powerpoint/2010/main" val="15973007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1484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words “How </a:t>
            </a:r>
            <a:r>
              <a:rPr lang="en-US" sz="2200" b="1" dirty="0"/>
              <a:t>might</a:t>
            </a:r>
            <a:r>
              <a:rPr lang="en-US" sz="2200" dirty="0"/>
              <a:t> we” are important</a:t>
            </a:r>
          </a:p>
          <a:p>
            <a:r>
              <a:rPr lang="en-US" sz="2200" dirty="0"/>
              <a:t>As soon as you start using words like </a:t>
            </a:r>
            <a:r>
              <a:rPr lang="en-US" sz="2200" b="1" dirty="0"/>
              <a:t>can</a:t>
            </a:r>
            <a:r>
              <a:rPr lang="en-US" sz="2200" dirty="0"/>
              <a:t> and </a:t>
            </a:r>
            <a:r>
              <a:rPr lang="en-US" sz="2200" b="1" dirty="0"/>
              <a:t>should</a:t>
            </a:r>
            <a:r>
              <a:rPr lang="en-US" sz="2200" dirty="0"/>
              <a:t>, you’re implying judgment: Can we really do it? And should we?” </a:t>
            </a:r>
          </a:p>
          <a:p>
            <a:endParaRPr lang="en-US" sz="2200" dirty="0"/>
          </a:p>
          <a:p>
            <a:r>
              <a:rPr lang="en-US" sz="2200" dirty="0"/>
              <a:t>These</a:t>
            </a:r>
            <a:r>
              <a:rPr lang="en-US" sz="2200" baseline="0" dirty="0"/>
              <a:t> still aren’t solutions, but are more specific problems that are </a:t>
            </a:r>
            <a:r>
              <a:rPr lang="en-US" sz="2200" b="1" baseline="0" dirty="0"/>
              <a:t>directions for solutions</a:t>
            </a:r>
            <a:endParaRPr lang="en-US" sz="2200" b="1" dirty="0"/>
          </a:p>
        </p:txBody>
      </p:sp>
    </p:spTree>
    <p:extLst>
      <p:ext uri="{BB962C8B-B14F-4D97-AF65-F5344CB8AC3E}">
        <p14:creationId xmlns:p14="http://schemas.microsoft.com/office/powerpoint/2010/main" val="3357800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“you’re able to defer judgment, which helps people to create options more freely, and opens up more possibilities.”</a:t>
            </a:r>
            <a:endParaRPr lang="en-US" dirty="0"/>
          </a:p>
        </p:txBody>
      </p:sp>
    </p:spTree>
    <p:extLst>
      <p:ext uri="{BB962C8B-B14F-4D97-AF65-F5344CB8AC3E}">
        <p14:creationId xmlns:p14="http://schemas.microsoft.com/office/powerpoint/2010/main" val="3731590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a:t>How do we take that POV and find “How Might We” statements that are directions for solutions</a:t>
            </a:r>
          </a:p>
          <a:p>
            <a:pPr defTabSz="483275">
              <a:defRPr/>
            </a:pPr>
            <a:endParaRPr lang="en-US" dirty="0"/>
          </a:p>
          <a:p>
            <a:r>
              <a:rPr lang="en-US" dirty="0"/>
              <a:t>We have some tools that help you turn a POV into HMWs</a:t>
            </a:r>
          </a:p>
          <a:p>
            <a:endParaRPr lang="en-US" dirty="0"/>
          </a:p>
          <a:p>
            <a:r>
              <a:rPr lang="en-US" dirty="0"/>
              <a:t>MODIFY this POV to be in </a:t>
            </a:r>
            <a:r>
              <a:rPr lang="en-US"/>
              <a:t>th</a:t>
            </a:r>
            <a:r>
              <a:rPr lang="en-US" baseline="0"/>
              <a:t>e standard format</a:t>
            </a:r>
            <a:endParaRPr lang="en-US" dirty="0"/>
          </a:p>
        </p:txBody>
      </p:sp>
    </p:spTree>
    <p:extLst>
      <p:ext uri="{BB962C8B-B14F-4D97-AF65-F5344CB8AC3E}">
        <p14:creationId xmlns:p14="http://schemas.microsoft.com/office/powerpoint/2010/main" val="171723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4146550" y="9120188"/>
            <a:ext cx="3168650" cy="4810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4</a:t>
            </a:fld>
            <a:endParaRPr lang="en-US" sz="900"/>
          </a:p>
        </p:txBody>
      </p:sp>
      <p:sp>
        <p:nvSpPr>
          <p:cNvPr id="2" name="Notes Placeholder 1"/>
          <p:cNvSpPr>
            <a:spLocks noGrp="1"/>
          </p:cNvSpPr>
          <p:nvPr>
            <p:ph type="body" idx="1"/>
          </p:nvPr>
        </p:nvSpPr>
        <p:spPr/>
        <p:txBody>
          <a:bodyPr/>
          <a:lstStyle/>
          <a:p>
            <a:r>
              <a:rPr lang="en-US" baseline="0" dirty="0"/>
              <a:t>There has been a lot written about this in terms of education and social welfare</a:t>
            </a:r>
          </a:p>
          <a:p>
            <a:endParaRPr lang="en-US" baseline="0" dirty="0"/>
          </a:p>
          <a:p>
            <a:r>
              <a:rPr lang="en-US" baseline="0" dirty="0"/>
              <a:t>Even the terminology we use in these situations (like “at risk”) might be holding people back.</a:t>
            </a:r>
          </a:p>
          <a:p>
            <a:endParaRPr lang="en-US" baseline="0" dirty="0"/>
          </a:p>
          <a:p>
            <a:r>
              <a:rPr lang="en-US" baseline="0" dirty="0"/>
              <a:t>http://</a:t>
            </a:r>
            <a:r>
              <a:rPr lang="en-US" baseline="0" dirty="0" err="1"/>
              <a:t>www.sunypress.edu</a:t>
            </a:r>
            <a:r>
              <a:rPr lang="en-US" baseline="0" dirty="0"/>
              <a:t>/p-2029-children-and-families-at-promis.aspx</a:t>
            </a:r>
          </a:p>
          <a:p>
            <a:r>
              <a:rPr lang="en-US" sz="2400" b="0" i="1" kern="1200" dirty="0">
                <a:solidFill>
                  <a:schemeClr val="tx1"/>
                </a:solidFill>
                <a:effectLst/>
                <a:latin typeface="Arial" pitchFamily="34" charset="0"/>
                <a:ea typeface="ＭＳ Ｐゴシック" charset="0"/>
                <a:cs typeface="+mn-cs"/>
              </a:rPr>
              <a:t>This book shows how the labeling of children as "at-risk" actually perpetuates the inequities, racism, and discrimination facing many families in America.</a:t>
            </a:r>
            <a:r>
              <a:rPr lang="en-US" dirty="0"/>
              <a:t/>
            </a:r>
            <a:br>
              <a:rPr lang="en-US" dirty="0"/>
            </a:br>
            <a:r>
              <a:rPr lang="en-US" sz="2400" b="0" i="0" kern="1200" dirty="0">
                <a:solidFill>
                  <a:schemeClr val="tx1"/>
                </a:solidFill>
                <a:effectLst/>
                <a:latin typeface="Arial" pitchFamily="34" charset="0"/>
                <a:ea typeface="ＭＳ Ｐゴシック" charset="0"/>
                <a:cs typeface="+mn-cs"/>
              </a:rPr>
              <a:t>This book critiques the currently popular "at-risk" construct, drawing from historical, contextual, critical, and personal perspectives. It provides an alternative context for viewing children and their families as "at-promise." A basic premise of the book is that the generalized use of the "at-risk" label is highly problematic and often implicitly racist and classist--a 1990s version of the cultural deficit model that locates problems in individuals, families, and communities, rather than in institutional structures that create and maintain inequality. This book provides a needed interrogation and alternative context for viewing children and families caught in the extreme conditions facing many families in the United States. </a:t>
            </a:r>
          </a:p>
          <a:p>
            <a:endParaRPr lang="en-US" baseline="0" dirty="0"/>
          </a:p>
        </p:txBody>
      </p:sp>
    </p:spTree>
    <p:extLst>
      <p:ext uri="{BB962C8B-B14F-4D97-AF65-F5344CB8AC3E}">
        <p14:creationId xmlns:p14="http://schemas.microsoft.com/office/powerpoint/2010/main" val="1183099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take that POV and find “How Might We” statements that are directions for solutions</a:t>
            </a:r>
          </a:p>
          <a:p>
            <a:endParaRPr lang="en-US" dirty="0"/>
          </a:p>
          <a:p>
            <a:r>
              <a:rPr lang="en-US" dirty="0"/>
              <a:t>8 How Might We Generators!</a:t>
            </a:r>
          </a:p>
        </p:txBody>
      </p:sp>
    </p:spTree>
    <p:extLst>
      <p:ext uri="{BB962C8B-B14F-4D97-AF65-F5344CB8AC3E}">
        <p14:creationId xmlns:p14="http://schemas.microsoft.com/office/powerpoint/2010/main" val="3359199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generators might overlap, but that is OK. You are just trying to find new </a:t>
            </a:r>
            <a:r>
              <a:rPr lang="en-US" b="1" dirty="0"/>
              <a:t>solution spaces.</a:t>
            </a:r>
          </a:p>
          <a:p>
            <a:endParaRPr lang="en-US" dirty="0"/>
          </a:p>
          <a:p>
            <a:r>
              <a:rPr lang="en-US" dirty="0"/>
              <a:t>Again, these are </a:t>
            </a:r>
            <a:r>
              <a:rPr lang="en-US" b="1" dirty="0"/>
              <a:t>NOT the solutions themselves, but more specific problems </a:t>
            </a:r>
            <a:r>
              <a:rPr lang="en-US" b="1" baseline="0" dirty="0"/>
              <a:t>that if you solve, might make the breakthrough for your customer.</a:t>
            </a:r>
            <a:endParaRPr lang="en-US" b="1" dirty="0"/>
          </a:p>
        </p:txBody>
      </p:sp>
    </p:spTree>
    <p:extLst>
      <p:ext uri="{BB962C8B-B14F-4D97-AF65-F5344CB8AC3E}">
        <p14:creationId xmlns:p14="http://schemas.microsoft.com/office/powerpoint/2010/main" val="24759891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11904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p>
        </p:txBody>
      </p:sp>
    </p:spTree>
    <p:extLst>
      <p:ext uri="{BB962C8B-B14F-4D97-AF65-F5344CB8AC3E}">
        <p14:creationId xmlns:p14="http://schemas.microsoft.com/office/powerpoint/2010/main" val="293025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these to generate HMW</a:t>
            </a:r>
          </a:p>
          <a:p>
            <a:r>
              <a:rPr lang="en-US" dirty="0" smtClean="0"/>
              <a:t>10 </a:t>
            </a:r>
            <a:r>
              <a:rPr lang="en-US" dirty="0"/>
              <a:t>minutes and report out</a:t>
            </a:r>
          </a:p>
          <a:p>
            <a:endParaRPr lang="en-US" dirty="0"/>
          </a:p>
        </p:txBody>
      </p:sp>
    </p:spTree>
    <p:extLst>
      <p:ext uri="{BB962C8B-B14F-4D97-AF65-F5344CB8AC3E}">
        <p14:creationId xmlns:p14="http://schemas.microsoft.com/office/powerpoint/2010/main" val="3230300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met a homeless guy on a fishing boat, who just a year ago was given a second chance at life</a:t>
            </a:r>
          </a:p>
          <a:p>
            <a:endParaRPr lang="en-US" dirty="0"/>
          </a:p>
          <a:p>
            <a:r>
              <a:rPr lang="en-US" dirty="0"/>
              <a:t>We were amazed to realize that thanks to the boat owner’s mentorship, trust, and display of the fishing lifestyle and connection to nature, he has</a:t>
            </a:r>
            <a:r>
              <a:rPr lang="en-US" baseline="0" dirty="0"/>
              <a:t> turned around his life from drug addict without a job to someone with  success and compassion</a:t>
            </a:r>
          </a:p>
          <a:p>
            <a:endParaRPr lang="en-US" baseline="0" dirty="0"/>
          </a:p>
          <a:p>
            <a:r>
              <a:rPr lang="en-US" baseline="0" dirty="0"/>
              <a:t>It would be game-changing if all of us could take a risk to see a spark in others and nurture it into a purposeful transformation.</a:t>
            </a:r>
            <a:endParaRPr lang="en-US" dirty="0"/>
          </a:p>
        </p:txBody>
      </p:sp>
    </p:spTree>
    <p:extLst>
      <p:ext uri="{BB962C8B-B14F-4D97-AF65-F5344CB8AC3E}">
        <p14:creationId xmlns:p14="http://schemas.microsoft.com/office/powerpoint/2010/main" val="15964606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55" name="Shape 1055"/>
          <p:cNvSpPr>
            <a:spLocks noGrp="1"/>
          </p:cNvSpPr>
          <p:nvPr>
            <p:ph type="body" sz="quarter" idx="1"/>
          </p:nvPr>
        </p:nvSpPr>
        <p:spPr>
          <a:prstGeom prst="rect">
            <a:avLst/>
          </a:prstGeom>
        </p:spPr>
        <p:txBody>
          <a:bodyPr/>
          <a:lstStyle>
            <a:lvl1pPr defTabSz="501650">
              <a:lnSpc>
                <a:spcPct val="100000"/>
              </a:lnSpc>
              <a:spcBef>
                <a:spcPts val="600"/>
              </a:spcBef>
              <a:defRPr sz="1800">
                <a:latin typeface="Calibri"/>
                <a:ea typeface="Calibri"/>
                <a:cs typeface="Calibri"/>
                <a:sym typeface="Calibri"/>
              </a:defRPr>
            </a:lvl1pPr>
          </a:lstStyle>
          <a:p>
            <a:pPr lvl="0"/>
            <a:r>
              <a:rPr dirty="0"/>
              <a:t>“ . . . This is one of the few times in a design process when we have rules laid out.  It may seem counter-intuitive to have rules for a mind-blowing-free-for-all-idea-fest.  But these rules are actually to help be your best as a brainstorming team.”</a:t>
            </a:r>
          </a:p>
        </p:txBody>
      </p:sp>
    </p:spTree>
    <p:extLst>
      <p:ext uri="{BB962C8B-B14F-4D97-AF65-F5344CB8AC3E}">
        <p14:creationId xmlns:p14="http://schemas.microsoft.com/office/powerpoint/2010/main" val="1081970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 it!</a:t>
            </a:r>
          </a:p>
        </p:txBody>
      </p:sp>
    </p:spTree>
    <p:extLst>
      <p:ext uri="{BB962C8B-B14F-4D97-AF65-F5344CB8AC3E}">
        <p14:creationId xmlns:p14="http://schemas.microsoft.com/office/powerpoint/2010/main" val="29277363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do something as simple as this…</a:t>
            </a:r>
          </a:p>
        </p:txBody>
      </p:sp>
    </p:spTree>
    <p:extLst>
      <p:ext uri="{BB962C8B-B14F-4D97-AF65-F5344CB8AC3E}">
        <p14:creationId xmlns:p14="http://schemas.microsoft.com/office/powerpoint/2010/main" val="6298362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 more quantitative</a:t>
            </a:r>
            <a:r>
              <a:rPr lang="en-US" baseline="0" dirty="0"/>
              <a:t> approach is better</a:t>
            </a:r>
            <a:endParaRPr lang="en-US" dirty="0"/>
          </a:p>
        </p:txBody>
      </p:sp>
    </p:spTree>
    <p:extLst>
      <p:ext uri="{BB962C8B-B14F-4D97-AF65-F5344CB8AC3E}">
        <p14:creationId xmlns:p14="http://schemas.microsoft.com/office/powerpoint/2010/main" val="861627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4146550" y="9120188"/>
            <a:ext cx="3168650" cy="48101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5838" eaLnBrk="0" hangingPunct="0">
              <a:defRPr sz="2400">
                <a:solidFill>
                  <a:schemeClr val="tx1"/>
                </a:solidFill>
                <a:latin typeface="Times New Roman" charset="0"/>
                <a:ea typeface="ＭＳ Ｐゴシック" charset="0"/>
              </a:defRPr>
            </a:lvl1pPr>
            <a:lvl2pPr marL="742950" indent="-285750" defTabSz="985838" eaLnBrk="0" hangingPunct="0">
              <a:defRPr sz="2400">
                <a:solidFill>
                  <a:schemeClr val="tx1"/>
                </a:solidFill>
                <a:latin typeface="Times New Roman" charset="0"/>
                <a:ea typeface="ＭＳ Ｐゴシック" charset="0"/>
              </a:defRPr>
            </a:lvl2pPr>
            <a:lvl3pPr marL="1143000" indent="-228600" defTabSz="985838" eaLnBrk="0" hangingPunct="0">
              <a:defRPr sz="2400">
                <a:solidFill>
                  <a:schemeClr val="tx1"/>
                </a:solidFill>
                <a:latin typeface="Times New Roman" charset="0"/>
                <a:ea typeface="ＭＳ Ｐゴシック" charset="0"/>
              </a:defRPr>
            </a:lvl3pPr>
            <a:lvl4pPr marL="1600200" indent="-228600" defTabSz="985838" eaLnBrk="0" hangingPunct="0">
              <a:defRPr sz="2400">
                <a:solidFill>
                  <a:schemeClr val="tx1"/>
                </a:solidFill>
                <a:latin typeface="Times New Roman" charset="0"/>
                <a:ea typeface="ＭＳ Ｐゴシック" charset="0"/>
              </a:defRPr>
            </a:lvl4pPr>
            <a:lvl5pPr marL="2057400" indent="-228600" defTabSz="985838" eaLnBrk="0" hangingPunct="0">
              <a:defRPr sz="2400">
                <a:solidFill>
                  <a:schemeClr val="tx1"/>
                </a:solidFill>
                <a:latin typeface="Times New Roman" charset="0"/>
                <a:ea typeface="ＭＳ Ｐゴシック" charset="0"/>
              </a:defRPr>
            </a:lvl5pPr>
            <a:lvl6pPr marL="2514600" indent="-228600" defTabSz="98583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583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583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5838" eaLnBrk="0" fontAlgn="base" hangingPunct="0">
              <a:spcBef>
                <a:spcPct val="0"/>
              </a:spcBef>
              <a:spcAft>
                <a:spcPct val="0"/>
              </a:spcAft>
              <a:defRPr sz="2400">
                <a:solidFill>
                  <a:schemeClr val="tx1"/>
                </a:solidFill>
                <a:latin typeface="Times New Roman" charset="0"/>
                <a:ea typeface="ＭＳ Ｐゴシック" charset="0"/>
              </a:defRPr>
            </a:lvl9pPr>
          </a:lstStyle>
          <a:p>
            <a:fld id="{2B430531-7F0E-3F43-8A21-F1C8446B92D9}" type="slidenum">
              <a:rPr lang="en-US" sz="900"/>
              <a:pPr/>
              <a:t>5</a:t>
            </a:fld>
            <a:endParaRPr lang="en-US" sz="900"/>
          </a:p>
        </p:txBody>
      </p:sp>
      <p:sp>
        <p:nvSpPr>
          <p:cNvPr id="2" name="Notes Placeholder 1"/>
          <p:cNvSpPr>
            <a:spLocks noGrp="1"/>
          </p:cNvSpPr>
          <p:nvPr>
            <p:ph type="body" idx="1"/>
          </p:nvPr>
        </p:nvSpPr>
        <p:spPr/>
        <p:txBody>
          <a:bodyPr/>
          <a:lstStyle/>
          <a:p>
            <a:r>
              <a:rPr lang="en-US" dirty="0"/>
              <a:t>Finally, the results you get might simply be wrong.</a:t>
            </a:r>
            <a:endParaRPr lang="en-US" sz="2400" b="0" i="0" kern="1200" dirty="0">
              <a:solidFill>
                <a:schemeClr val="tx1"/>
              </a:solidFill>
              <a:effectLst/>
              <a:latin typeface="Arial" pitchFamily="34" charset="0"/>
              <a:ea typeface="ＭＳ Ｐゴシック" charset="0"/>
              <a:cs typeface="+mn-cs"/>
            </a:endParaRPr>
          </a:p>
          <a:p>
            <a:endParaRPr lang="en-US" sz="2400" b="0" i="0" kern="1200" dirty="0">
              <a:solidFill>
                <a:schemeClr val="tx1"/>
              </a:solidFill>
              <a:effectLst/>
              <a:latin typeface="Arial" pitchFamily="34" charset="0"/>
              <a:ea typeface="ＭＳ Ｐゴシック" charset="0"/>
              <a:cs typeface="+mn-cs"/>
            </a:endParaRPr>
          </a:p>
          <a:p>
            <a:r>
              <a:rPr lang="en-US" sz="2400" b="1" i="0" kern="1200" dirty="0">
                <a:solidFill>
                  <a:schemeClr val="tx1"/>
                </a:solidFill>
                <a:effectLst/>
                <a:latin typeface="Arial" pitchFamily="34" charset="0"/>
                <a:ea typeface="ＭＳ Ｐゴシック" charset="0"/>
                <a:cs typeface="+mn-cs"/>
              </a:rPr>
              <a:t>Nicki Dell on Participant Response Bias.</a:t>
            </a:r>
          </a:p>
          <a:p>
            <a:r>
              <a:rPr lang="en-US" sz="2400" b="0" i="0" kern="1200" dirty="0">
                <a:solidFill>
                  <a:schemeClr val="tx1"/>
                </a:solidFill>
                <a:effectLst/>
                <a:latin typeface="Arial" pitchFamily="34" charset="0"/>
                <a:ea typeface="ＭＳ Ｐゴシック" charset="0"/>
                <a:cs typeface="+mn-cs"/>
              </a:rPr>
              <a:t>Although HCI researchers and practitioners frequently work with groups of people that differ significantly from themselves, little attention has been paid to the effects these differences have on the evaluation of technological systems. Via 450 interviews in Bangalore, India, we measure participant response bias due to interviewer demand characteristics and the role of social and demographic factors in influencing that bias. We find that respondents are about 2.5x more likely to prefer a technological artifact they believe to be developed by the interviewer, even when the alternative is identical. When the interviewer is a foreign researcher requiring a translator, the bias towards the interviewer’s artifact increases to 5x. In fact, the interviewer’s artifact is preferred even when it is degraded to be obviously inferior to the alternative. We conclude that participant response bias should receive more attention within the CHI community, especially when designing for underprivileged populations.</a:t>
            </a:r>
          </a:p>
          <a:p>
            <a:endParaRPr lang="en-US" baseline="0" dirty="0"/>
          </a:p>
        </p:txBody>
      </p:sp>
    </p:spTree>
    <p:extLst>
      <p:ext uri="{BB962C8B-B14F-4D97-AF65-F5344CB8AC3E}">
        <p14:creationId xmlns:p14="http://schemas.microsoft.com/office/powerpoint/2010/main" val="1717375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lstStyle/>
          <a:p>
            <a:r>
              <a:rPr lang="en-US" dirty="0">
                <a:latin typeface="Neutra Text" charset="0"/>
              </a:rPr>
              <a:t>I like this framework (maybe combined with the last one)</a:t>
            </a:r>
          </a:p>
        </p:txBody>
      </p:sp>
    </p:spTree>
    <p:extLst>
      <p:ext uri="{BB962C8B-B14F-4D97-AF65-F5344CB8AC3E}">
        <p14:creationId xmlns:p14="http://schemas.microsoft.com/office/powerpoint/2010/main" val="602415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put more meat on your analysis by thinking through/researching these questions</a:t>
            </a:r>
          </a:p>
        </p:txBody>
      </p:sp>
    </p:spTree>
    <p:extLst>
      <p:ext uri="{BB962C8B-B14F-4D97-AF65-F5344CB8AC3E}">
        <p14:creationId xmlns:p14="http://schemas.microsoft.com/office/powerpoint/2010/main" val="1697732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mj-lt"/>
              <a:buAutoNum type="arabicPeriod"/>
            </a:pPr>
            <a:r>
              <a:rPr lang="en-US" sz="2000" dirty="0">
                <a:solidFill>
                  <a:srgbClr val="A6A6A6"/>
                </a:solidFill>
                <a:latin typeface="Arial"/>
                <a:cs typeface="Arial"/>
              </a:rPr>
              <a:t>prevents premature convergence</a:t>
            </a:r>
          </a:p>
          <a:p>
            <a:pPr marL="457200" indent="-457200">
              <a:buFont typeface="+mj-lt"/>
              <a:buAutoNum type="arabicPeriod"/>
            </a:pPr>
            <a:endParaRPr lang="en-US" sz="2000" dirty="0">
              <a:solidFill>
                <a:srgbClr val="A6A6A6"/>
              </a:solidFill>
              <a:latin typeface="Arial"/>
              <a:cs typeface="Arial"/>
            </a:endParaRPr>
          </a:p>
          <a:p>
            <a:pPr marL="457200" indent="-457200">
              <a:buFont typeface="+mj-lt"/>
              <a:buAutoNum type="arabicPeriod"/>
            </a:pPr>
            <a:r>
              <a:rPr lang="en-US" sz="2000" dirty="0">
                <a:solidFill>
                  <a:srgbClr val="A6A6A6"/>
                </a:solidFill>
                <a:latin typeface="Arial"/>
                <a:cs typeface="Arial"/>
              </a:rPr>
              <a:t>forces teams to take a fresh look at the problem space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436328F5-16DB-43F2-B2CA-34E13F538C26}" type="slidenum">
              <a:rPr lang="en-US" smtClean="0">
                <a:solidFill>
                  <a:srgbClr val="000000"/>
                </a:solidFill>
              </a:rPr>
              <a:pPr>
                <a:defRPr/>
              </a:pPr>
              <a:t>57</a:t>
            </a:fld>
            <a:endParaRPr lang="en-US" dirty="0">
              <a:solidFill>
                <a:srgbClr val="000000"/>
              </a:solidFill>
            </a:endParaRPr>
          </a:p>
        </p:txBody>
      </p:sp>
    </p:spTree>
    <p:extLst>
      <p:ext uri="{BB962C8B-B14F-4D97-AF65-F5344CB8AC3E}">
        <p14:creationId xmlns:p14="http://schemas.microsoft.com/office/powerpoint/2010/main" val="135548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65390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ln/>
        </p:spPr>
      </p:sp>
      <p:sp>
        <p:nvSpPr>
          <p:cNvPr id="5222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299577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60</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a:latin typeface="Times New Roman" charset="0"/>
              </a:rPr>
              <a:t>50 minutes</a:t>
            </a:r>
            <a:r>
              <a:rPr lang="en-US" baseline="0" dirty="0">
                <a:latin typeface="Times New Roman" charset="0"/>
              </a:rPr>
              <a:t> until the team break (at 2:20)</a:t>
            </a:r>
          </a:p>
          <a:p>
            <a:r>
              <a:rPr lang="en-US" baseline="0" dirty="0">
                <a:latin typeface="Times New Roman" charset="0"/>
              </a:rPr>
              <a:t>Finished at 3:18 (2 minutes early)</a:t>
            </a:r>
          </a:p>
          <a:p>
            <a:endParaRPr lang="en-US" baseline="0" dirty="0">
              <a:latin typeface="Times New Roman" charset="0"/>
            </a:endParaRPr>
          </a:p>
          <a:p>
            <a:r>
              <a:rPr lang="en-US" baseline="0" dirty="0">
                <a:latin typeface="Times New Roman" charset="0"/>
              </a:rPr>
              <a:t>Perfect on time. Maybe MORE info on how to create experience prototypes (example).</a:t>
            </a:r>
          </a:p>
          <a:p>
            <a:r>
              <a:rPr lang="en-US" baseline="0" dirty="0">
                <a:latin typeface="Times New Roman" charset="0"/>
              </a:rPr>
              <a:t>Also move some of the Experience Prototype content to the previous lecture on Ideation so that is has been seen before that assignment is given out.</a:t>
            </a:r>
            <a:endParaRPr lang="en-US" dirty="0">
              <a:latin typeface="Times New Roman" charset="0"/>
            </a:endParaRPr>
          </a:p>
        </p:txBody>
      </p:sp>
    </p:spTree>
    <p:extLst>
      <p:ext uri="{BB962C8B-B14F-4D97-AF65-F5344CB8AC3E}">
        <p14:creationId xmlns:p14="http://schemas.microsoft.com/office/powerpoint/2010/main" val="33930445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61</a:t>
            </a:fld>
            <a:endParaRPr lang="en-US"/>
          </a:p>
        </p:txBody>
      </p:sp>
    </p:spTree>
    <p:extLst>
      <p:ext uri="{BB962C8B-B14F-4D97-AF65-F5344CB8AC3E}">
        <p14:creationId xmlns:p14="http://schemas.microsoft.com/office/powerpoint/2010/main" val="1315301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62</a:t>
            </a:fld>
            <a:endParaRPr lang="en-US"/>
          </a:p>
        </p:txBody>
      </p:sp>
    </p:spTree>
    <p:extLst>
      <p:ext uri="{BB962C8B-B14F-4D97-AF65-F5344CB8AC3E}">
        <p14:creationId xmlns:p14="http://schemas.microsoft.com/office/powerpoint/2010/main" val="5169281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63</a:t>
            </a:fld>
            <a:endParaRPr lang="en-US"/>
          </a:p>
        </p:txBody>
      </p:sp>
    </p:spTree>
    <p:extLst>
      <p:ext uri="{BB962C8B-B14F-4D97-AF65-F5344CB8AC3E}">
        <p14:creationId xmlns:p14="http://schemas.microsoft.com/office/powerpoint/2010/main" val="896538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 From a resources and project management point of view: Prototyping reduces risk! Early failures are much cheaper (time and $) than late failures!</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64</a:t>
            </a:fld>
            <a:endParaRPr lang="en-US"/>
          </a:p>
        </p:txBody>
      </p:sp>
    </p:spTree>
    <p:extLst>
      <p:ext uri="{BB962C8B-B14F-4D97-AF65-F5344CB8AC3E}">
        <p14:creationId xmlns:p14="http://schemas.microsoft.com/office/powerpoint/2010/main" val="151700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a:t>
            </a:r>
            <a:r>
              <a:rPr lang="en-US" baseline="0" dirty="0"/>
              <a:t> time we talked about Needfinding and Contextual Inquiry. This allows you to Empathize with your target customers and to see things from their perspective.</a:t>
            </a:r>
            <a:endParaRPr lang="en-US" dirty="0"/>
          </a:p>
        </p:txBody>
      </p:sp>
    </p:spTree>
    <p:extLst>
      <p:ext uri="{BB962C8B-B14F-4D97-AF65-F5344CB8AC3E}">
        <p14:creationId xmlns:p14="http://schemas.microsoft.com/office/powerpoint/2010/main" val="18727822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884414" y="8685895"/>
            <a:ext cx="2972098" cy="45659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lvl1pPr defTabSz="929419" eaLnBrk="0" hangingPunct="0">
              <a:defRPr sz="2300">
                <a:solidFill>
                  <a:schemeClr val="tx1"/>
                </a:solidFill>
                <a:latin typeface="Times New Roman" pitchFamily="18" charset="0"/>
              </a:defRPr>
            </a:lvl1pPr>
            <a:lvl2pPr marL="702693" indent="-270267" defTabSz="929419" eaLnBrk="0" hangingPunct="0">
              <a:defRPr sz="2300">
                <a:solidFill>
                  <a:schemeClr val="tx1"/>
                </a:solidFill>
                <a:latin typeface="Times New Roman" pitchFamily="18" charset="0"/>
              </a:defRPr>
            </a:lvl2pPr>
            <a:lvl3pPr marL="1081067" indent="-216214" defTabSz="929419" eaLnBrk="0" hangingPunct="0">
              <a:defRPr sz="2300">
                <a:solidFill>
                  <a:schemeClr val="tx1"/>
                </a:solidFill>
                <a:latin typeface="Times New Roman" pitchFamily="18" charset="0"/>
              </a:defRPr>
            </a:lvl3pPr>
            <a:lvl4pPr marL="1513494" indent="-216214" defTabSz="929419" eaLnBrk="0" hangingPunct="0">
              <a:defRPr sz="2300">
                <a:solidFill>
                  <a:schemeClr val="tx1"/>
                </a:solidFill>
                <a:latin typeface="Times New Roman" pitchFamily="18" charset="0"/>
              </a:defRPr>
            </a:lvl4pPr>
            <a:lvl5pPr marL="1945922" indent="-216214" defTabSz="929419" eaLnBrk="0" hangingPunct="0">
              <a:defRPr sz="2300">
                <a:solidFill>
                  <a:schemeClr val="tx1"/>
                </a:solidFill>
                <a:latin typeface="Times New Roman" pitchFamily="18" charset="0"/>
              </a:defRPr>
            </a:lvl5pPr>
            <a:lvl6pPr marL="2378348" indent="-216214" defTabSz="929419" eaLnBrk="0" fontAlgn="base" hangingPunct="0">
              <a:spcBef>
                <a:spcPct val="0"/>
              </a:spcBef>
              <a:spcAft>
                <a:spcPct val="0"/>
              </a:spcAft>
              <a:defRPr sz="2300">
                <a:solidFill>
                  <a:schemeClr val="tx1"/>
                </a:solidFill>
                <a:latin typeface="Times New Roman" pitchFamily="18" charset="0"/>
              </a:defRPr>
            </a:lvl6pPr>
            <a:lvl7pPr marL="2810776" indent="-216214" defTabSz="929419" eaLnBrk="0" fontAlgn="base" hangingPunct="0">
              <a:spcBef>
                <a:spcPct val="0"/>
              </a:spcBef>
              <a:spcAft>
                <a:spcPct val="0"/>
              </a:spcAft>
              <a:defRPr sz="2300">
                <a:solidFill>
                  <a:schemeClr val="tx1"/>
                </a:solidFill>
                <a:latin typeface="Times New Roman" pitchFamily="18" charset="0"/>
              </a:defRPr>
            </a:lvl7pPr>
            <a:lvl8pPr marL="3243202" indent="-216214" defTabSz="929419" eaLnBrk="0" fontAlgn="base" hangingPunct="0">
              <a:spcBef>
                <a:spcPct val="0"/>
              </a:spcBef>
              <a:spcAft>
                <a:spcPct val="0"/>
              </a:spcAft>
              <a:defRPr sz="2300">
                <a:solidFill>
                  <a:schemeClr val="tx1"/>
                </a:solidFill>
                <a:latin typeface="Times New Roman" pitchFamily="18" charset="0"/>
              </a:defRPr>
            </a:lvl8pPr>
            <a:lvl9pPr marL="3675629" indent="-216214" defTabSz="929419" eaLnBrk="0" fontAlgn="base" hangingPunct="0">
              <a:spcBef>
                <a:spcPct val="0"/>
              </a:spcBef>
              <a:spcAft>
                <a:spcPct val="0"/>
              </a:spcAft>
              <a:defRPr sz="2300">
                <a:solidFill>
                  <a:schemeClr val="tx1"/>
                </a:solidFill>
                <a:latin typeface="Times New Roman" pitchFamily="18" charset="0"/>
              </a:defRPr>
            </a:lvl9pPr>
          </a:lstStyle>
          <a:p>
            <a:fld id="{193272EF-A0E8-4122-BCF3-FCA4B172AC73}" type="slidenum">
              <a:rPr lang="en-US" sz="1000"/>
              <a:pPr/>
              <a:t>65</a:t>
            </a:fld>
            <a:endParaRPr lang="en-US" sz="10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p>
            <a:endParaRPr lang="en-US" dirty="0"/>
          </a:p>
        </p:txBody>
      </p:sp>
    </p:spTree>
    <p:extLst>
      <p:ext uri="{BB962C8B-B14F-4D97-AF65-F5344CB8AC3E}">
        <p14:creationId xmlns:p14="http://schemas.microsoft.com/office/powerpoint/2010/main" val="1393478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66</a:t>
            </a:fld>
            <a:endParaRPr lang="en-US"/>
          </a:p>
        </p:txBody>
      </p:sp>
    </p:spTree>
    <p:extLst>
      <p:ext uri="{BB962C8B-B14F-4D97-AF65-F5344CB8AC3E}">
        <p14:creationId xmlns:p14="http://schemas.microsoft.com/office/powerpoint/2010/main" val="3779501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67</a:t>
            </a:fld>
            <a:endParaRPr lang="en-US"/>
          </a:p>
        </p:txBody>
      </p:sp>
    </p:spTree>
    <p:extLst>
      <p:ext uri="{BB962C8B-B14F-4D97-AF65-F5344CB8AC3E}">
        <p14:creationId xmlns:p14="http://schemas.microsoft.com/office/powerpoint/2010/main" val="37674919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xfrm>
            <a:off x="419100" y="720725"/>
            <a:ext cx="6316663" cy="3554413"/>
          </a:xfrm>
          <a:prstGeom prst="rect">
            <a:avLst/>
          </a:prstGeom>
        </p:spPr>
        <p:txBody>
          <a:bodyPr lIns="95500" tIns="47750" rIns="95500" bIns="47750"/>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1200" dirty="0"/>
              <a:t>You can also prototype what something INTERACTS like. We also call these EXPERIENCE prototypes. In these, we test how users interact with our ideas– what they think and how they feel during that experience.</a:t>
            </a:r>
          </a:p>
          <a:p>
            <a:pPr lvl="0">
              <a:defRPr sz="1800"/>
            </a:pPr>
            <a:endParaRPr sz="1200" dirty="0"/>
          </a:p>
          <a:p>
            <a:pPr lvl="0">
              <a:defRPr sz="1800"/>
            </a:pPr>
            <a:r>
              <a:rPr sz="1200" dirty="0"/>
              <a:t>This is a picture of a team testing a new fast food counter concept.  They are actually letting the users experience the process the team has developed.</a:t>
            </a:r>
          </a:p>
          <a:p>
            <a:pPr lvl="0">
              <a:defRPr sz="1800"/>
            </a:pPr>
            <a:r>
              <a:rPr sz="1200" dirty="0"/>
              <a:t>Don’t just tell users about an idea that you have—a prototype is an opportunity for you to create an experience for your user.</a:t>
            </a:r>
          </a:p>
          <a:p>
            <a:pPr lvl="0">
              <a:defRPr sz="1800"/>
            </a:pPr>
            <a:r>
              <a:rPr sz="1200" dirty="0"/>
              <a:t>You get to observe how the user acts, and also ask them about the experience they had.</a:t>
            </a:r>
          </a:p>
          <a:p>
            <a:pPr lvl="0">
              <a:defRPr sz="1800"/>
            </a:pPr>
            <a:r>
              <a:rPr sz="1200" dirty="0"/>
              <a:t>Let the user react to something they are doing, rather than just intellectually judging something you describe.</a:t>
            </a:r>
          </a:p>
        </p:txBody>
      </p:sp>
    </p:spTree>
    <p:extLst>
      <p:ext uri="{BB962C8B-B14F-4D97-AF65-F5344CB8AC3E}">
        <p14:creationId xmlns:p14="http://schemas.microsoft.com/office/powerpoint/2010/main" val="428021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419100" y="720725"/>
            <a:ext cx="6316663" cy="3554413"/>
          </a:xfrm>
          <a:prstGeom prst="rect">
            <a:avLst/>
          </a:prstGeom>
        </p:spPr>
        <p:txBody>
          <a:bodyPr lIns="95500" tIns="47750" rIns="95500" bIns="47750"/>
          <a:lstStyle/>
          <a:p>
            <a:pPr lvl="0"/>
            <a:endParaRPr/>
          </a:p>
        </p:txBody>
      </p:sp>
      <p:sp>
        <p:nvSpPr>
          <p:cNvPr id="56" name="Shape 56"/>
          <p:cNvSpPr>
            <a:spLocks noGrp="1"/>
          </p:cNvSpPr>
          <p:nvPr>
            <p:ph type="body" sz="quarter" idx="1"/>
          </p:nvPr>
        </p:nvSpPr>
        <p:spPr>
          <a:prstGeom prst="rect">
            <a:avLst/>
          </a:prstGeom>
        </p:spPr>
        <p:txBody>
          <a:bodyPr/>
          <a:lstStyle/>
          <a:p>
            <a:pPr lvl="0">
              <a:defRPr sz="1800"/>
            </a:pPr>
            <a:r>
              <a:rPr sz="2500" dirty="0"/>
              <a:t>This is another </a:t>
            </a:r>
            <a:r>
              <a:rPr lang="en-US" sz="2500" dirty="0"/>
              <a:t>experience </a:t>
            </a:r>
            <a:r>
              <a:rPr sz="2500" dirty="0"/>
              <a:t>prototype – an early concept to explore buying a car with a smartphone.  Notice that even though this is low-res, it is still developed.  It is not just something that looks like an iPhone – it takes a shot at a possible sequence that the user can actually try out.  The idea in testing this isn’t whether the user likes it or not – instead by going through the process (with some realism) it can bring up issues you hadn’t thought of, or feelings from the user, or stark memories of stories . . .</a:t>
            </a:r>
          </a:p>
        </p:txBody>
      </p:sp>
    </p:spTree>
    <p:extLst>
      <p:ext uri="{BB962C8B-B14F-4D97-AF65-F5344CB8AC3E}">
        <p14:creationId xmlns:p14="http://schemas.microsoft.com/office/powerpoint/2010/main" val="1038316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419100" y="720725"/>
            <a:ext cx="6316663" cy="3554413"/>
          </a:xfrm>
          <a:prstGeom prst="rect">
            <a:avLst/>
          </a:prstGeom>
        </p:spPr>
        <p:txBody>
          <a:bodyPr lIns="95500" tIns="47750" rIns="95500" bIns="47750"/>
          <a:lstStyle/>
          <a:p>
            <a:pPr lvl="0"/>
            <a:endParaRPr/>
          </a:p>
        </p:txBody>
      </p:sp>
      <p:sp>
        <p:nvSpPr>
          <p:cNvPr id="60" name="Shape 60"/>
          <p:cNvSpPr>
            <a:spLocks noGrp="1"/>
          </p:cNvSpPr>
          <p:nvPr>
            <p:ph type="body" sz="quarter" idx="1"/>
          </p:nvPr>
        </p:nvSpPr>
        <p:spPr>
          <a:prstGeom prst="rect">
            <a:avLst/>
          </a:prstGeom>
        </p:spPr>
        <p:txBody>
          <a:bodyPr/>
          <a:lstStyle/>
          <a:p>
            <a:pPr marL="0" marR="0" lvl="0" indent="0" defTabSz="457171" eaLnBrk="1" fontAlgn="auto" latinLnBrk="0" hangingPunct="1">
              <a:lnSpc>
                <a:spcPct val="117999"/>
              </a:lnSpc>
              <a:spcBef>
                <a:spcPts val="0"/>
              </a:spcBef>
              <a:spcAft>
                <a:spcPts val="0"/>
              </a:spcAft>
              <a:buClrTx/>
              <a:buSzTx/>
              <a:buFontTx/>
              <a:buNone/>
              <a:tabLst/>
              <a:defRPr sz="1800"/>
            </a:pPr>
            <a:r>
              <a:rPr lang="en-US" sz="2500" dirty="0"/>
              <a:t>So how can we get from all the ideas we generated in our brainstorm to making a prototype that helps us learn from users</a:t>
            </a:r>
          </a:p>
          <a:p>
            <a:pPr lvl="0">
              <a:defRPr sz="1800"/>
            </a:pPr>
            <a:endParaRPr sz="2500" dirty="0"/>
          </a:p>
        </p:txBody>
      </p:sp>
    </p:spTree>
    <p:extLst>
      <p:ext uri="{BB962C8B-B14F-4D97-AF65-F5344CB8AC3E}">
        <p14:creationId xmlns:p14="http://schemas.microsoft.com/office/powerpoint/2010/main" val="3921854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419100" y="720725"/>
            <a:ext cx="6316663" cy="3554413"/>
          </a:xfrm>
          <a:prstGeom prst="rect">
            <a:avLst/>
          </a:prstGeom>
        </p:spPr>
        <p:txBody>
          <a:bodyPr lIns="95500" tIns="47750" rIns="95500" bIns="47750"/>
          <a:lstStyle/>
          <a:p>
            <a:pPr lvl="0"/>
            <a:endParaRPr/>
          </a:p>
        </p:txBody>
      </p:sp>
      <p:sp>
        <p:nvSpPr>
          <p:cNvPr id="64" name="Shape 64"/>
          <p:cNvSpPr>
            <a:spLocks noGrp="1"/>
          </p:cNvSpPr>
          <p:nvPr>
            <p:ph type="body" sz="quarter" idx="1"/>
          </p:nvPr>
        </p:nvSpPr>
        <p:spPr>
          <a:prstGeom prst="rect">
            <a:avLst/>
          </a:prstGeom>
        </p:spPr>
        <p:txBody>
          <a:bodyPr/>
          <a:lstStyle/>
          <a:p>
            <a:pPr lvl="0">
              <a:defRPr sz="1800"/>
            </a:pPr>
            <a:r>
              <a:rPr sz="2500" dirty="0"/>
              <a:t>We need to think about the various components of the </a:t>
            </a:r>
            <a:r>
              <a:rPr lang="en-US" sz="2500" dirty="0"/>
              <a:t>experience </a:t>
            </a:r>
            <a:r>
              <a:rPr sz="2500" dirty="0"/>
              <a:t>prototype. Think about it like a developing a play.</a:t>
            </a:r>
          </a:p>
          <a:p>
            <a:pPr lvl="0">
              <a:defRPr sz="1800"/>
            </a:pPr>
            <a:endParaRPr sz="2500" dirty="0"/>
          </a:p>
          <a:p>
            <a:pPr lvl="0">
              <a:defRPr sz="1800"/>
            </a:pPr>
            <a:r>
              <a:rPr sz="2500" dirty="0"/>
              <a:t>You’ve got the props – i.e. the physical objects.  These could be the things you are actually testing (the prototype itself) – or they could be objects in the larger prototype.</a:t>
            </a:r>
          </a:p>
          <a:p>
            <a:pPr lvl="0">
              <a:defRPr sz="1800"/>
            </a:pPr>
            <a:endParaRPr sz="2500" dirty="0"/>
          </a:p>
          <a:p>
            <a:pPr lvl="0">
              <a:defRPr sz="1800"/>
            </a:pPr>
            <a:r>
              <a:rPr sz="2500" dirty="0"/>
              <a:t>Then, you have the scene or scenario surrounding the objects – you’re not just giving things to people in a vacuum.  You are helping people imagine and experience the possible situation they are in.</a:t>
            </a:r>
          </a:p>
          <a:p>
            <a:pPr lvl="0">
              <a:defRPr sz="1800"/>
            </a:pPr>
            <a:endParaRPr sz="2500" dirty="0"/>
          </a:p>
          <a:p>
            <a:pPr lvl="0">
              <a:defRPr sz="1800"/>
            </a:pPr>
            <a:r>
              <a:rPr sz="2500" dirty="0"/>
              <a:t>And finally, you may have roles that you play within the prototype – you become part of the prototype.</a:t>
            </a:r>
          </a:p>
        </p:txBody>
      </p:sp>
    </p:spTree>
    <p:extLst>
      <p:ext uri="{BB962C8B-B14F-4D97-AF65-F5344CB8AC3E}">
        <p14:creationId xmlns:p14="http://schemas.microsoft.com/office/powerpoint/2010/main" val="2116923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6493" tIns="43247" rIns="86493" bIns="43247"/>
          <a:lstStyle/>
          <a:p>
            <a:endParaRPr lang="en-US"/>
          </a:p>
        </p:txBody>
      </p:sp>
    </p:spTree>
    <p:extLst>
      <p:ext uri="{BB962C8B-B14F-4D97-AF65-F5344CB8AC3E}">
        <p14:creationId xmlns:p14="http://schemas.microsoft.com/office/powerpoint/2010/main" val="2606634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both of these aspects. Especially the “need” at this point of our projects</a:t>
            </a:r>
          </a:p>
          <a:p>
            <a:r>
              <a:rPr lang="en-US" dirty="0"/>
              <a:t>What assumptions do we have a bout need that we are basing our solution on?</a:t>
            </a:r>
          </a:p>
        </p:txBody>
      </p:sp>
      <p:sp>
        <p:nvSpPr>
          <p:cNvPr id="4" name="Slide Number Placeholder 3"/>
          <p:cNvSpPr>
            <a:spLocks noGrp="1"/>
          </p:cNvSpPr>
          <p:nvPr>
            <p:ph type="sldNum" sz="quarter" idx="10"/>
          </p:nvPr>
        </p:nvSpPr>
        <p:spPr/>
        <p:txBody>
          <a:bodyPr/>
          <a:lstStyle/>
          <a:p>
            <a:fld id="{A300C090-F137-A747-947F-59586F962920}" type="slidenum">
              <a:rPr lang="en-US" smtClean="0"/>
              <a:pPr/>
              <a:t>73</a:t>
            </a:fld>
            <a:endParaRPr lang="en-US"/>
          </a:p>
        </p:txBody>
      </p:sp>
    </p:spTree>
    <p:extLst>
      <p:ext uri="{BB962C8B-B14F-4D97-AF65-F5344CB8AC3E}">
        <p14:creationId xmlns:p14="http://schemas.microsoft.com/office/powerpoint/2010/main" val="324941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Let me give you an example that I worked on with my team.</a:t>
            </a:r>
          </a:p>
          <a:p>
            <a:pPr defTabSz="945947">
              <a:defRPr/>
            </a:pPr>
            <a:endParaRPr lang="en-US" dirty="0"/>
          </a:p>
          <a:p>
            <a:pPr defTabSz="945947">
              <a:defRPr/>
            </a:pPr>
            <a:r>
              <a:rPr lang="en-US" dirty="0"/>
              <a:t>Now that you have a refined point of view, we can continue with ideation</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74</a:t>
            </a:fld>
            <a:endParaRPr lang="en-US"/>
          </a:p>
        </p:txBody>
      </p:sp>
    </p:spTree>
    <p:extLst>
      <p:ext uri="{BB962C8B-B14F-4D97-AF65-F5344CB8AC3E}">
        <p14:creationId xmlns:p14="http://schemas.microsoft.com/office/powerpoint/2010/main" val="349595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want to use that information to focus in on a problem.</a:t>
            </a:r>
          </a:p>
        </p:txBody>
      </p:sp>
    </p:spTree>
    <p:extLst>
      <p:ext uri="{BB962C8B-B14F-4D97-AF65-F5344CB8AC3E}">
        <p14:creationId xmlns:p14="http://schemas.microsoft.com/office/powerpoint/2010/main" val="38447078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fontScale="77500" lnSpcReduction="20000"/>
          </a:bodyPr>
          <a:lstStyle/>
          <a:p>
            <a:pPr defTabSz="945947">
              <a:defRPr/>
            </a:pPr>
            <a:r>
              <a:rPr lang="en-US" dirty="0"/>
              <a:t>I worked on a team over Spring Break at the </a:t>
            </a:r>
            <a:r>
              <a:rPr lang="en-US" dirty="0" err="1"/>
              <a:t>d.School</a:t>
            </a:r>
            <a:r>
              <a:rPr lang="en-US" dirty="0"/>
              <a:t> that was exploring how to improve the customer experience outside of the hotel for Hyatt Hotels </a:t>
            </a:r>
          </a:p>
          <a:p>
            <a:pPr defTabSz="945947">
              <a:defRPr/>
            </a:pPr>
            <a:endParaRPr lang="en-US" dirty="0"/>
          </a:p>
          <a:p>
            <a:pPr defTabSz="945947">
              <a:defRPr/>
            </a:pPr>
            <a:r>
              <a:rPr lang="en-US" dirty="0"/>
              <a:t>We interviewed a number of people in downtown San Francisco around the Hyatt (mainly in Union Square).</a:t>
            </a:r>
          </a:p>
          <a:p>
            <a:pPr defTabSz="945947">
              <a:defRPr/>
            </a:pPr>
            <a:endParaRPr lang="en-US" dirty="0"/>
          </a:p>
          <a:p>
            <a:pPr defTabSz="945947">
              <a:defRPr/>
            </a:pPr>
            <a:r>
              <a:rPr lang="en-US" dirty="0"/>
              <a:t>We met two interesting older ladies who gave</a:t>
            </a:r>
            <a:r>
              <a:rPr lang="en-US" baseline="0" dirty="0"/>
              <a:t> us a lot of insight in to the travel experience.</a:t>
            </a:r>
          </a:p>
          <a:p>
            <a:pPr defTabSz="945947">
              <a:defRPr/>
            </a:pPr>
            <a:r>
              <a:rPr lang="en-US" baseline="0" dirty="0"/>
              <a:t/>
            </a:r>
            <a:br>
              <a:rPr lang="en-US" baseline="0" dirty="0"/>
            </a:br>
            <a:r>
              <a:rPr lang="en-US" baseline="0" dirty="0"/>
              <a:t>This led to the following Point of View (POV)</a:t>
            </a:r>
            <a:endParaRPr lang="en-US" dirty="0"/>
          </a:p>
          <a:p>
            <a:pPr defTabSz="945947">
              <a:defRPr/>
            </a:pPr>
            <a:r>
              <a:rPr lang="en-US" baseline="0" dirty="0"/>
              <a:t/>
            </a:r>
            <a:br>
              <a:rPr lang="en-US" baseline="0" dirty="0"/>
            </a:br>
            <a:r>
              <a:rPr lang="en-US" baseline="0" dirty="0"/>
              <a:t>Your teams are at the point of needing to create such opportunity statements.</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75</a:t>
            </a:fld>
            <a:endParaRPr lang="en-US"/>
          </a:p>
        </p:txBody>
      </p:sp>
    </p:spTree>
    <p:extLst>
      <p:ext uri="{BB962C8B-B14F-4D97-AF65-F5344CB8AC3E}">
        <p14:creationId xmlns:p14="http://schemas.microsoft.com/office/powerpoint/2010/main" val="14885182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We used this to then brainstorm on some possible opportunities (4-6).</a:t>
            </a:r>
          </a:p>
          <a:p>
            <a:pPr defTabSz="945947">
              <a:defRPr/>
            </a:pPr>
            <a:endParaRPr lang="en-US" dirty="0"/>
          </a:p>
          <a:p>
            <a:pPr defTabSz="945947">
              <a:defRPr/>
            </a:pPr>
            <a:r>
              <a:rPr lang="en-US" dirty="0"/>
              <a:t>“How might we statements”</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76</a:t>
            </a:fld>
            <a:endParaRPr lang="en-US"/>
          </a:p>
        </p:txBody>
      </p:sp>
    </p:spTree>
    <p:extLst>
      <p:ext uri="{BB962C8B-B14F-4D97-AF65-F5344CB8AC3E}">
        <p14:creationId xmlns:p14="http://schemas.microsoft.com/office/powerpoint/2010/main" val="3508993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fontScale="92500" lnSpcReduction="10000"/>
          </a:bodyPr>
          <a:lstStyle/>
          <a:p>
            <a:pPr defTabSz="945947">
              <a:defRPr/>
            </a:pPr>
            <a:r>
              <a:rPr lang="en-US" dirty="0"/>
              <a:t>Here are 5 of them</a:t>
            </a:r>
          </a:p>
          <a:p>
            <a:pPr defTabSz="945947">
              <a:defRPr/>
            </a:pPr>
            <a:r>
              <a:rPr lang="en-US" dirty="0"/>
              <a:t>How</a:t>
            </a:r>
            <a:r>
              <a:rPr lang="en-US" baseline="0" dirty="0"/>
              <a:t> might we help guests turn the unfamiliar to the familiar instantly?</a:t>
            </a:r>
          </a:p>
          <a:p>
            <a:pPr defTabSz="945947">
              <a:defRPr/>
            </a:pPr>
            <a:r>
              <a:rPr lang="en-US" baseline="0" dirty="0"/>
              <a:t>How might we create an adventure that changes based off participant direction?</a:t>
            </a:r>
          </a:p>
          <a:p>
            <a:pPr defTabSz="945947">
              <a:defRPr/>
            </a:pPr>
            <a:r>
              <a:rPr lang="en-US" baseline="0" dirty="0"/>
              <a:t>How might we create kiosks on the travel path? (solution)</a:t>
            </a:r>
          </a:p>
          <a:p>
            <a:pPr defTabSz="945947">
              <a:defRPr/>
            </a:pPr>
            <a:r>
              <a:rPr lang="en-US" baseline="0" dirty="0"/>
              <a:t>How might we allow people to tell us the types of experiences they like, but have us create good ones that are surprising?</a:t>
            </a:r>
          </a:p>
          <a:p>
            <a:pPr defTabSz="945947">
              <a:defRPr/>
            </a:pPr>
            <a:r>
              <a:rPr lang="en-US" baseline="0" dirty="0"/>
              <a:t>How might we help people start small and end big [learn to lose control]?</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77</a:t>
            </a:fld>
            <a:endParaRPr lang="en-US"/>
          </a:p>
        </p:txBody>
      </p:sp>
    </p:spTree>
    <p:extLst>
      <p:ext uri="{BB962C8B-B14F-4D97-AF65-F5344CB8AC3E}">
        <p14:creationId xmlns:p14="http://schemas.microsoft.com/office/powerpoint/2010/main" val="699895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Here is the 6</a:t>
            </a:r>
            <a:r>
              <a:rPr lang="en-US" baseline="30000" dirty="0"/>
              <a:t>th</a:t>
            </a:r>
            <a:r>
              <a:rPr lang="en-US" dirty="0"/>
              <a:t> that we decided</a:t>
            </a:r>
            <a:r>
              <a:rPr lang="en-US" baseline="0" dirty="0"/>
              <a:t> to push on further</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78</a:t>
            </a:fld>
            <a:endParaRPr lang="en-US"/>
          </a:p>
        </p:txBody>
      </p:sp>
    </p:spTree>
    <p:extLst>
      <p:ext uri="{BB962C8B-B14F-4D97-AF65-F5344CB8AC3E}">
        <p14:creationId xmlns:p14="http://schemas.microsoft.com/office/powerpoint/2010/main" val="23105470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We</a:t>
            </a:r>
            <a:r>
              <a:rPr lang="en-US" baseline="0" dirty="0"/>
              <a:t> brainstormed on how we might do this [advance]</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79</a:t>
            </a:fld>
            <a:endParaRPr lang="en-US"/>
          </a:p>
        </p:txBody>
      </p:sp>
    </p:spTree>
    <p:extLst>
      <p:ext uri="{BB962C8B-B14F-4D97-AF65-F5344CB8AC3E}">
        <p14:creationId xmlns:p14="http://schemas.microsoft.com/office/powerpoint/2010/main" val="31373411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generating 27 ideas in only 10 minutes or so… and then trying to decide on how to select among the two “How Might We” statements we brainstormed on</a:t>
            </a:r>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80</a:t>
            </a:fld>
            <a:endParaRPr lang="en-US"/>
          </a:p>
        </p:txBody>
      </p:sp>
    </p:spTree>
    <p:extLst>
      <p:ext uri="{BB962C8B-B14F-4D97-AF65-F5344CB8AC3E}">
        <p14:creationId xmlns:p14="http://schemas.microsoft.com/office/powerpoint/2010/main" val="1638880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everyone got 3</a:t>
            </a:r>
            <a:r>
              <a:rPr lang="en-US" baseline="0" dirty="0"/>
              <a:t> votes</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81</a:t>
            </a:fld>
            <a:endParaRPr lang="en-US"/>
          </a:p>
        </p:txBody>
      </p:sp>
    </p:spTree>
    <p:extLst>
      <p:ext uri="{BB962C8B-B14F-4D97-AF65-F5344CB8AC3E}">
        <p14:creationId xmlns:p14="http://schemas.microsoft.com/office/powerpoint/2010/main" val="2466057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we then selected an idea to go further</a:t>
            </a:r>
            <a:r>
              <a:rPr lang="en-US" baseline="0" dirty="0"/>
              <a:t> with and create a rapid prototype to learn more</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82</a:t>
            </a:fld>
            <a:endParaRPr lang="en-US"/>
          </a:p>
        </p:txBody>
      </p:sp>
    </p:spTree>
    <p:extLst>
      <p:ext uri="{BB962C8B-B14F-4D97-AF65-F5344CB8AC3E}">
        <p14:creationId xmlns:p14="http://schemas.microsoft.com/office/powerpoint/2010/main" val="26712669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dirty="0"/>
              <a:t>This is what we ended up with.  A special Activity Watch.</a:t>
            </a:r>
          </a:p>
          <a:p>
            <a:pPr defTabSz="945947">
              <a:defRPr/>
            </a:pPr>
            <a:endParaRPr lang="en-US" dirty="0"/>
          </a:p>
          <a:p>
            <a:pPr defTabSz="945947">
              <a:defRPr/>
            </a:pPr>
            <a:r>
              <a:rPr lang="en-US" dirty="0"/>
              <a:t>We</a:t>
            </a:r>
            <a:r>
              <a:rPr lang="en-US" baseline="0" dirty="0"/>
              <a:t> did NOT think this would be a product. It was purely to let us explore the assumption of letting go of control, but somehow giving feedback on how the experience was going.</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83</a:t>
            </a:fld>
            <a:endParaRPr lang="en-US"/>
          </a:p>
        </p:txBody>
      </p:sp>
    </p:spTree>
    <p:extLst>
      <p:ext uri="{BB962C8B-B14F-4D97-AF65-F5344CB8AC3E}">
        <p14:creationId xmlns:p14="http://schemas.microsoft.com/office/powerpoint/2010/main" val="25889014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884414" y="8685895"/>
            <a:ext cx="2972098" cy="45659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lvl1pPr defTabSz="929419" eaLnBrk="0" hangingPunct="0">
              <a:defRPr sz="2300">
                <a:solidFill>
                  <a:schemeClr val="tx1"/>
                </a:solidFill>
                <a:latin typeface="Times New Roman" pitchFamily="18" charset="0"/>
              </a:defRPr>
            </a:lvl1pPr>
            <a:lvl2pPr marL="702693" indent="-270267" defTabSz="929419" eaLnBrk="0" hangingPunct="0">
              <a:defRPr sz="2300">
                <a:solidFill>
                  <a:schemeClr val="tx1"/>
                </a:solidFill>
                <a:latin typeface="Times New Roman" pitchFamily="18" charset="0"/>
              </a:defRPr>
            </a:lvl2pPr>
            <a:lvl3pPr marL="1081067" indent="-216214" defTabSz="929419" eaLnBrk="0" hangingPunct="0">
              <a:defRPr sz="2300">
                <a:solidFill>
                  <a:schemeClr val="tx1"/>
                </a:solidFill>
                <a:latin typeface="Times New Roman" pitchFamily="18" charset="0"/>
              </a:defRPr>
            </a:lvl3pPr>
            <a:lvl4pPr marL="1513494" indent="-216214" defTabSz="929419" eaLnBrk="0" hangingPunct="0">
              <a:defRPr sz="2300">
                <a:solidFill>
                  <a:schemeClr val="tx1"/>
                </a:solidFill>
                <a:latin typeface="Times New Roman" pitchFamily="18" charset="0"/>
              </a:defRPr>
            </a:lvl4pPr>
            <a:lvl5pPr marL="1945922" indent="-216214" defTabSz="929419" eaLnBrk="0" hangingPunct="0">
              <a:defRPr sz="2300">
                <a:solidFill>
                  <a:schemeClr val="tx1"/>
                </a:solidFill>
                <a:latin typeface="Times New Roman" pitchFamily="18" charset="0"/>
              </a:defRPr>
            </a:lvl5pPr>
            <a:lvl6pPr marL="2378348" indent="-216214" defTabSz="929419" eaLnBrk="0" fontAlgn="base" hangingPunct="0">
              <a:spcBef>
                <a:spcPct val="0"/>
              </a:spcBef>
              <a:spcAft>
                <a:spcPct val="0"/>
              </a:spcAft>
              <a:defRPr sz="2300">
                <a:solidFill>
                  <a:schemeClr val="tx1"/>
                </a:solidFill>
                <a:latin typeface="Times New Roman" pitchFamily="18" charset="0"/>
              </a:defRPr>
            </a:lvl6pPr>
            <a:lvl7pPr marL="2810776" indent="-216214" defTabSz="929419" eaLnBrk="0" fontAlgn="base" hangingPunct="0">
              <a:spcBef>
                <a:spcPct val="0"/>
              </a:spcBef>
              <a:spcAft>
                <a:spcPct val="0"/>
              </a:spcAft>
              <a:defRPr sz="2300">
                <a:solidFill>
                  <a:schemeClr val="tx1"/>
                </a:solidFill>
                <a:latin typeface="Times New Roman" pitchFamily="18" charset="0"/>
              </a:defRPr>
            </a:lvl7pPr>
            <a:lvl8pPr marL="3243202" indent="-216214" defTabSz="929419" eaLnBrk="0" fontAlgn="base" hangingPunct="0">
              <a:spcBef>
                <a:spcPct val="0"/>
              </a:spcBef>
              <a:spcAft>
                <a:spcPct val="0"/>
              </a:spcAft>
              <a:defRPr sz="2300">
                <a:solidFill>
                  <a:schemeClr val="tx1"/>
                </a:solidFill>
                <a:latin typeface="Times New Roman" pitchFamily="18" charset="0"/>
              </a:defRPr>
            </a:lvl8pPr>
            <a:lvl9pPr marL="3675629" indent="-216214" defTabSz="929419" eaLnBrk="0" fontAlgn="base" hangingPunct="0">
              <a:spcBef>
                <a:spcPct val="0"/>
              </a:spcBef>
              <a:spcAft>
                <a:spcPct val="0"/>
              </a:spcAft>
              <a:defRPr sz="2300">
                <a:solidFill>
                  <a:schemeClr val="tx1"/>
                </a:solidFill>
                <a:latin typeface="Times New Roman" pitchFamily="18" charset="0"/>
              </a:defRPr>
            </a:lvl9pPr>
          </a:lstStyle>
          <a:p>
            <a:fld id="{193272EF-A0E8-4122-BCF3-FCA4B172AC73}" type="slidenum">
              <a:rPr lang="en-US" sz="1000"/>
              <a:pPr/>
              <a:t>84</a:t>
            </a:fld>
            <a:endParaRPr lang="en-US" sz="1000"/>
          </a:p>
        </p:txBody>
      </p:sp>
      <p:sp>
        <p:nvSpPr>
          <p:cNvPr id="79875" name="Rectangle 2"/>
          <p:cNvSpPr>
            <a:spLocks noGrp="1" noRot="1" noChangeAspect="1" noChangeArrowheads="1" noTextEdit="1"/>
          </p:cNvSpPr>
          <p:nvPr>
            <p:ph type="sldImg"/>
          </p:nvPr>
        </p:nvSpPr>
        <p:spPr>
          <a:xfrm>
            <a:off x="381000" y="685800"/>
            <a:ext cx="6096000" cy="342900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6486" tIns="43243" rIns="86486" bIns="43243"/>
          <a:lstStyle/>
          <a:p>
            <a:endParaRPr lang="en-US" dirty="0"/>
          </a:p>
        </p:txBody>
      </p:sp>
    </p:spTree>
    <p:extLst>
      <p:ext uri="{BB962C8B-B14F-4D97-AF65-F5344CB8AC3E}">
        <p14:creationId xmlns:p14="http://schemas.microsoft.com/office/powerpoint/2010/main" val="2085310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remember, the design process has areas where we flare and then we focus. This is often repeated. We flare by doing needfinding but then we try to use it to focus.</a:t>
            </a:r>
          </a:p>
        </p:txBody>
      </p:sp>
    </p:spTree>
    <p:extLst>
      <p:ext uri="{BB962C8B-B14F-4D97-AF65-F5344CB8AC3E}">
        <p14:creationId xmlns:p14="http://schemas.microsoft.com/office/powerpoint/2010/main" val="202856242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00C090-F137-A747-947F-59586F962920}" type="slidenum">
              <a:rPr lang="en-US" smtClean="0"/>
              <a:pPr/>
              <a:t>85</a:t>
            </a:fld>
            <a:endParaRPr lang="en-US"/>
          </a:p>
        </p:txBody>
      </p:sp>
    </p:spTree>
    <p:extLst>
      <p:ext uri="{BB962C8B-B14F-4D97-AF65-F5344CB8AC3E}">
        <p14:creationId xmlns:p14="http://schemas.microsoft.com/office/powerpoint/2010/main" val="4746670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86</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194" tIns="49928" rIns="98194" bIns="49928"/>
          <a:lstStyle/>
          <a:p>
            <a:pPr defTabSz="958850">
              <a:spcBef>
                <a:spcPct val="0"/>
              </a:spcBef>
            </a:pPr>
            <a:endParaRPr kumimoji="0" lang="en-US" sz="2500">
              <a:latin typeface="Times New Roman" charset="0"/>
            </a:endParaRPr>
          </a:p>
        </p:txBody>
      </p:sp>
    </p:spTree>
    <p:extLst>
      <p:ext uri="{BB962C8B-B14F-4D97-AF65-F5344CB8AC3E}">
        <p14:creationId xmlns:p14="http://schemas.microsoft.com/office/powerpoint/2010/main" val="22074373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87</a:t>
            </a:fld>
            <a:endParaRPr lang="en-US" sz="1100"/>
          </a:p>
        </p:txBody>
      </p:sp>
      <p:sp>
        <p:nvSpPr>
          <p:cNvPr id="79875" name="Rectangle 2"/>
          <p:cNvSpPr>
            <a:spLocks noGrp="1" noRot="1" noChangeAspect="1" noChangeArrowheads="1" noTextEdit="1"/>
          </p:cNvSpPr>
          <p:nvPr>
            <p:ph type="sldImg"/>
          </p:nvPr>
        </p:nvSpPr>
        <p:spPr>
          <a:xfrm>
            <a:off x="419100" y="720725"/>
            <a:ext cx="6316663"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052250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a:t>
            </a:r>
            <a:r>
              <a:rPr lang="en-US" baseline="0" dirty="0"/>
              <a:t> to realize what is happening from our </a:t>
            </a:r>
            <a:r>
              <a:rPr lang="en-US" baseline="0" dirty="0" err="1"/>
              <a:t>needfinding</a:t>
            </a:r>
            <a:r>
              <a:rPr lang="en-US" baseline="0" dirty="0"/>
              <a:t> with potential customers and use that to find a focus</a:t>
            </a:r>
            <a:endParaRPr lang="en-US" dirty="0"/>
          </a:p>
        </p:txBody>
      </p:sp>
    </p:spTree>
    <p:extLst>
      <p:ext uri="{BB962C8B-B14F-4D97-AF65-F5344CB8AC3E}">
        <p14:creationId xmlns:p14="http://schemas.microsoft.com/office/powerpoint/2010/main" val="2307686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24384000" cy="928016"/>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2010660" y="7785436"/>
            <a:ext cx="20760045" cy="2851312"/>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Prof. James A. Landay &amp; Julie Stanford</a:t>
            </a:r>
          </a:p>
          <a:p>
            <a:pPr algn="l">
              <a:defRPr/>
            </a:pPr>
            <a:r>
              <a:rPr lang="en-US" dirty="0">
                <a:solidFill>
                  <a:srgbClr val="6D6D6D"/>
                </a:solidFill>
                <a:latin typeface="Helvetica"/>
                <a:ea typeface="+mn-ea"/>
                <a:cs typeface="Helvetica"/>
              </a:rPr>
              <a:t>Computer Science Department</a:t>
            </a:r>
          </a:p>
          <a:p>
            <a:pPr algn="l">
              <a:defRPr/>
            </a:pPr>
            <a:r>
              <a:rPr lang="en-US" dirty="0">
                <a:solidFill>
                  <a:srgbClr val="6D6D6D"/>
                </a:solidFill>
                <a:latin typeface="Helvetica"/>
                <a:ea typeface="+mn-ea"/>
                <a:cs typeface="Helvetica"/>
              </a:rPr>
              <a:t>Stanford </a:t>
            </a:r>
            <a:r>
              <a:rPr lang="en-US" baseline="0" dirty="0">
                <a:solidFill>
                  <a:srgbClr val="6D6D6D"/>
                </a:solidFill>
                <a:latin typeface="Helvetica"/>
                <a:ea typeface="+mn-ea"/>
                <a:cs typeface="Helvetica"/>
              </a:rPr>
              <a:t>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2010661" y="4205324"/>
            <a:ext cx="21539200" cy="2286000"/>
          </a:xfrm>
        </p:spPr>
        <p:txBody>
          <a:bodyPr/>
          <a:lstStyle>
            <a:lvl1pPr>
              <a:defRPr>
                <a:solidFill>
                  <a:srgbClr val="5A5A5A"/>
                </a:solidFill>
              </a:defRPr>
            </a:lvl1pPr>
          </a:lstStyle>
          <a:p>
            <a:r>
              <a:rPr lang="en-US"/>
              <a:t>Click to edit Master title style</a:t>
            </a:r>
            <a:endParaRPr lang="en-US" dirty="0"/>
          </a:p>
        </p:txBody>
      </p:sp>
      <p:sp>
        <p:nvSpPr>
          <p:cNvPr id="6" name="Text Box 3"/>
          <p:cNvSpPr txBox="1">
            <a:spLocks noChangeArrowheads="1"/>
          </p:cNvSpPr>
          <p:nvPr/>
        </p:nvSpPr>
        <p:spPr bwMode="auto">
          <a:xfrm>
            <a:off x="2010665" y="10455191"/>
            <a:ext cx="15956408" cy="1096985"/>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Spring 2017</a:t>
            </a:r>
          </a:p>
        </p:txBody>
      </p:sp>
      <p:sp>
        <p:nvSpPr>
          <p:cNvPr id="10" name="Rectangle 2"/>
          <p:cNvSpPr txBox="1">
            <a:spLocks noChangeArrowheads="1"/>
          </p:cNvSpPr>
          <p:nvPr userDrawn="1"/>
        </p:nvSpPr>
        <p:spPr bwMode="auto">
          <a:xfrm>
            <a:off x="2010660" y="87088"/>
            <a:ext cx="22373340" cy="81820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4000" baseline="0" dirty="0"/>
              <a:t>DESIGN THINKING </a:t>
            </a:r>
            <a:r>
              <a:rPr lang="en-US" sz="4000" baseline="0"/>
              <a:t>FOR GLOBAL GRAND CHALLENGES</a:t>
            </a:r>
            <a:endParaRPr lang="en-US" sz="4000" dirty="0"/>
          </a:p>
        </p:txBody>
      </p:sp>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09733" y="704857"/>
            <a:ext cx="5774267" cy="1194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8476" y="704857"/>
            <a:ext cx="16924867" cy="1194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hart Placeholder 2"/>
          <p:cNvSpPr>
            <a:spLocks noGrp="1"/>
          </p:cNvSpPr>
          <p:nvPr>
            <p:ph type="chart" sz="half" idx="1"/>
          </p:nvPr>
        </p:nvSpPr>
        <p:spPr>
          <a:xfrm>
            <a:off x="1828800" y="3200400"/>
            <a:ext cx="10160000" cy="9448800"/>
          </a:xfrm>
        </p:spPr>
        <p:txBody>
          <a:bodyPr/>
          <a:lstStyle/>
          <a:p>
            <a:pPr lvl="0"/>
            <a:r>
              <a:rPr lang="en-US" noProof="0"/>
              <a:t>Click icon to add chart</a:t>
            </a:r>
          </a:p>
        </p:txBody>
      </p:sp>
      <p:sp>
        <p:nvSpPr>
          <p:cNvPr id="4" name="Text Placeholder 3"/>
          <p:cNvSpPr>
            <a:spLocks noGrp="1"/>
          </p:cNvSpPr>
          <p:nvPr>
            <p:ph type="body" sz="half" idx="2"/>
          </p:nvPr>
        </p:nvSpPr>
        <p:spPr>
          <a:xfrm>
            <a:off x="123952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12395200" y="3200400"/>
            <a:ext cx="10160000" cy="9448800"/>
          </a:xfrm>
        </p:spPr>
        <p:txBody>
          <a:bodyPr/>
          <a:lstStyle/>
          <a:p>
            <a:pPr lvl="0"/>
            <a:r>
              <a:rPr lang="en-US" noProof="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828800" y="3200400"/>
            <a:ext cx="10160000" cy="944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3952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3952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r>
              <a:rPr lang="en-US"/>
              <a:t>2017/04/17</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78476" y="704850"/>
            <a:ext cx="23105533" cy="2286000"/>
          </a:xfrm>
        </p:spPr>
        <p:txBody>
          <a:bodyPr/>
          <a:lstStyle>
            <a:lvl1pPr>
              <a:defRPr>
                <a:solidFill>
                  <a:srgbClr val="E87A40"/>
                </a:solidFill>
              </a:defRPr>
            </a:lvl1pPr>
          </a:lstStyle>
          <a:p>
            <a:r>
              <a:rPr lang="en-US"/>
              <a:t>Click to edit Master title style</a:t>
            </a:r>
            <a:endParaRPr lang="en-US" dirty="0"/>
          </a:p>
        </p:txBody>
      </p:sp>
      <p:sp>
        <p:nvSpPr>
          <p:cNvPr id="3" name="Content Placeholder 2"/>
          <p:cNvSpPr>
            <a:spLocks noGrp="1"/>
          </p:cNvSpPr>
          <p:nvPr>
            <p:ph sz="quarter" idx="1"/>
          </p:nvPr>
        </p:nvSpPr>
        <p:spPr>
          <a:xfrm>
            <a:off x="18288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2395200" y="32004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288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2395200" y="8077200"/>
            <a:ext cx="1016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2017/04/17</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08"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2017/04/17</a:t>
            </a:r>
          </a:p>
        </p:txBody>
      </p:sp>
      <p:sp>
        <p:nvSpPr>
          <p:cNvPr id="5" name="Footer Placeholder 4"/>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586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c 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97467" y="2851155"/>
            <a:ext cx="22554203" cy="9763125"/>
          </a:xfrm>
          <a:prstGeom prst="rect">
            <a:avLst/>
          </a:prstGeom>
        </p:spPr>
        <p:txBody>
          <a:bodyPr/>
          <a:lstStyle>
            <a:lvl1pPr>
              <a:defRPr lang="en-US" sz="7467" b="0" i="0" dirty="0" smtClean="0">
                <a:solidFill>
                  <a:srgbClr val="767676"/>
                </a:solidFill>
                <a:latin typeface="Helvetica Neue Light" charset="0"/>
              </a:defRPr>
            </a:lvl1pPr>
            <a:lvl2pPr>
              <a:defRPr lang="en-US" sz="6400" b="0" i="0" dirty="0" smtClean="0">
                <a:solidFill>
                  <a:srgbClr val="767676"/>
                </a:solidFill>
                <a:latin typeface="Helvetica Neue Light" charset="0"/>
              </a:defRPr>
            </a:lvl2pPr>
            <a:lvl3pPr>
              <a:defRPr lang="en-US" sz="5333" b="0" i="0" dirty="0" smtClean="0">
                <a:solidFill>
                  <a:srgbClr val="767676"/>
                </a:solidFill>
                <a:latin typeface="Helvetica Neue Light" charset="0"/>
              </a:defRPr>
            </a:lvl3pPr>
            <a:lvl4pPr>
              <a:defRPr lang="en-US" b="0" i="0" dirty="0" smtClean="0">
                <a:solidFill>
                  <a:srgbClr val="767676"/>
                </a:solidFill>
                <a:latin typeface="Helvetica Neue Light" charset="0"/>
              </a:defRPr>
            </a:lvl4pPr>
            <a:lvl5pPr>
              <a:defRPr lang="en-US" b="0" i="0" dirty="0">
                <a:solidFill>
                  <a:srgbClr val="767676"/>
                </a:solidFill>
                <a:latin typeface="Helvetica Neu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hasCustomPrompt="1"/>
          </p:nvPr>
        </p:nvSpPr>
        <p:spPr>
          <a:xfrm>
            <a:off x="304800" y="0"/>
            <a:ext cx="16325088" cy="1999488"/>
          </a:xfrm>
          <a:prstGeom prst="rect">
            <a:avLst/>
          </a:prstGeom>
        </p:spPr>
        <p:txBody>
          <a:bodyPr anchor="ctr" anchorCtr="0">
            <a:normAutofit/>
          </a:bodyPr>
          <a:lstStyle>
            <a:lvl1pPr algn="l">
              <a:defRPr sz="11200" b="0" i="0" baseline="0">
                <a:solidFill>
                  <a:srgbClr val="767676"/>
                </a:solidFill>
                <a:latin typeface="Helvetica Neue Light" charset="0"/>
              </a:defRPr>
            </a:lvl1pPr>
          </a:lstStyle>
          <a:p>
            <a:r>
              <a:rPr lang="en-US" dirty="0" smtClean="0"/>
              <a:t>title goes here</a:t>
            </a:r>
            <a:endParaRPr lang="en-US" dirty="0"/>
          </a:p>
        </p:txBody>
      </p:sp>
    </p:spTree>
    <p:extLst>
      <p:ext uri="{BB962C8B-B14F-4D97-AF65-F5344CB8AC3E}">
        <p14:creationId xmlns:p14="http://schemas.microsoft.com/office/powerpoint/2010/main" val="33545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2017/04/17</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8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43" y="3070226"/>
            <a:ext cx="10778067"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6743"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2017/04/17</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a:t>Click to edit Master title style</a:t>
            </a:r>
          </a:p>
        </p:txBody>
      </p:sp>
      <p:sp>
        <p:nvSpPr>
          <p:cNvPr id="3" name="Content Placeholder 2"/>
          <p:cNvSpPr>
            <a:spLocks noGrp="1"/>
          </p:cNvSpPr>
          <p:nvPr>
            <p:ph idx="1"/>
          </p:nvPr>
        </p:nvSpPr>
        <p:spPr>
          <a:xfrm>
            <a:off x="9533467" y="546107"/>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76" indent="0">
              <a:buNone/>
              <a:defRPr sz="6700"/>
            </a:lvl2pPr>
            <a:lvl3pPr marL="2176952" indent="0">
              <a:buNone/>
              <a:defRPr sz="5700"/>
            </a:lvl3pPr>
            <a:lvl4pPr marL="3265428" indent="0">
              <a:buNone/>
              <a:defRPr sz="4800"/>
            </a:lvl4pPr>
            <a:lvl5pPr marL="4353904" indent="0">
              <a:buNone/>
              <a:defRPr sz="4800"/>
            </a:lvl5pPr>
            <a:lvl6pPr marL="5442380" indent="0">
              <a:buNone/>
              <a:defRPr sz="4800"/>
            </a:lvl6pPr>
            <a:lvl7pPr marL="6530856" indent="0">
              <a:buNone/>
              <a:defRPr sz="4800"/>
            </a:lvl7pPr>
            <a:lvl8pPr marL="7619325" indent="0">
              <a:buNone/>
              <a:defRPr sz="4800"/>
            </a:lvl8pPr>
            <a:lvl9pPr marL="8707806" indent="0">
              <a:buNone/>
              <a:defRPr sz="4800"/>
            </a:lvl9pPr>
          </a:lstStyle>
          <a:p>
            <a:pPr lvl="0"/>
            <a:r>
              <a:rPr lang="en-US" noProof="0"/>
              <a:t>Drag picture to placeholder or click icon to add</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2017/04/17</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CS377E: Design Thinking for Global Grand Challenges</a:t>
            </a:r>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278476" y="0"/>
            <a:ext cx="23105533" cy="2286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1828800" y="3200400"/>
            <a:ext cx="20726400" cy="9448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217695" tIns="108848" rIns="217695" bIns="1088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0" y="13106400"/>
            <a:ext cx="50800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defRPr sz="2400" b="0" i="0" smtClean="0">
                <a:solidFill>
                  <a:srgbClr val="6D6D6D"/>
                </a:solidFill>
                <a:latin typeface="Helvetica Light"/>
                <a:ea typeface="+mn-ea"/>
                <a:cs typeface="Helvetica Light"/>
              </a:defRPr>
            </a:lvl1pPr>
          </a:lstStyle>
          <a:p>
            <a:pPr>
              <a:defRPr/>
            </a:pPr>
            <a:r>
              <a:rPr lang="en-US"/>
              <a:t>2017/04/17</a:t>
            </a:r>
            <a:endParaRPr lang="en-US" dirty="0"/>
          </a:p>
        </p:txBody>
      </p:sp>
      <p:sp>
        <p:nvSpPr>
          <p:cNvPr id="296966" name="Rectangle 6"/>
          <p:cNvSpPr>
            <a:spLocks noGrp="1" noChangeArrowheads="1"/>
          </p:cNvSpPr>
          <p:nvPr>
            <p:ph type="ftr" sz="quarter" idx="3"/>
          </p:nvPr>
        </p:nvSpPr>
        <p:spPr bwMode="auto">
          <a:xfrm>
            <a:off x="5091718" y="13106400"/>
            <a:ext cx="16638965"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ctr">
              <a:defRPr sz="2400" b="0" i="0" smtClean="0">
                <a:solidFill>
                  <a:schemeClr val="bg2"/>
                </a:solidFill>
                <a:latin typeface="Helvetica Light"/>
                <a:ea typeface="+mn-ea"/>
                <a:cs typeface="Helvetica Light"/>
              </a:defRPr>
            </a:lvl1pPr>
          </a:lstStyle>
          <a:p>
            <a:pPr>
              <a:defRPr/>
            </a:pPr>
            <a:r>
              <a:rPr lang="en-US">
                <a:latin typeface="Lucida Grande"/>
                <a:ea typeface="Lucida Grande"/>
                <a:cs typeface="Lucida Grande"/>
              </a:rPr>
              <a:t>CS377E: Design Thinking for Global Grand Challenges</a:t>
            </a:r>
            <a:endParaRPr lang="en-US" dirty="0"/>
          </a:p>
        </p:txBody>
      </p:sp>
      <p:sp>
        <p:nvSpPr>
          <p:cNvPr id="296967" name="Rectangle 7"/>
          <p:cNvSpPr>
            <a:spLocks noGrp="1" noChangeArrowheads="1"/>
          </p:cNvSpPr>
          <p:nvPr>
            <p:ph type="sldNum" sz="quarter" idx="4"/>
          </p:nvPr>
        </p:nvSpPr>
        <p:spPr bwMode="auto">
          <a:xfrm>
            <a:off x="21742400" y="13106402"/>
            <a:ext cx="26416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r">
              <a:defRPr sz="2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Lst>
  <p:transition>
    <p:dissolve/>
  </p:transition>
  <p:hf hdr="0"/>
  <p:txStyles>
    <p:titleStyle>
      <a:lvl1pPr algn="l" rtl="0" eaLnBrk="1" fontAlgn="base" hangingPunct="1">
        <a:spcBef>
          <a:spcPct val="0"/>
        </a:spcBef>
        <a:spcAft>
          <a:spcPct val="0"/>
        </a:spcAft>
        <a:defRPr sz="88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8800">
          <a:solidFill>
            <a:srgbClr val="3E4E6C"/>
          </a:solidFill>
          <a:latin typeface="Arial Black" pitchFamily="34" charset="0"/>
          <a:ea typeface="ＭＳ Ｐゴシック" charset="0"/>
        </a:defRPr>
      </a:lvl2pPr>
      <a:lvl3pPr algn="l" rtl="0" eaLnBrk="1" fontAlgn="base" hangingPunct="1">
        <a:spcBef>
          <a:spcPct val="0"/>
        </a:spcBef>
        <a:spcAft>
          <a:spcPct val="0"/>
        </a:spcAft>
        <a:defRPr sz="8800">
          <a:solidFill>
            <a:srgbClr val="3E4E6C"/>
          </a:solidFill>
          <a:latin typeface="Arial Black" pitchFamily="34" charset="0"/>
          <a:ea typeface="ＭＳ Ｐゴシック" charset="0"/>
        </a:defRPr>
      </a:lvl3pPr>
      <a:lvl4pPr algn="l" rtl="0" eaLnBrk="1" fontAlgn="base" hangingPunct="1">
        <a:spcBef>
          <a:spcPct val="0"/>
        </a:spcBef>
        <a:spcAft>
          <a:spcPct val="0"/>
        </a:spcAft>
        <a:defRPr sz="8800">
          <a:solidFill>
            <a:srgbClr val="3E4E6C"/>
          </a:solidFill>
          <a:latin typeface="Arial Black" pitchFamily="34" charset="0"/>
          <a:ea typeface="ＭＳ Ｐゴシック" charset="0"/>
        </a:defRPr>
      </a:lvl4pPr>
      <a:lvl5pPr algn="l" rtl="0" eaLnBrk="1" fontAlgn="base" hangingPunct="1">
        <a:spcBef>
          <a:spcPct val="0"/>
        </a:spcBef>
        <a:spcAft>
          <a:spcPct val="0"/>
        </a:spcAft>
        <a:defRPr sz="8800">
          <a:solidFill>
            <a:srgbClr val="3E4E6C"/>
          </a:solidFill>
          <a:latin typeface="Arial Black" pitchFamily="34" charset="0"/>
          <a:ea typeface="ＭＳ Ｐゴシック" charset="0"/>
        </a:defRPr>
      </a:lvl5pPr>
      <a:lvl6pPr marL="1088476" algn="l" rtl="0" eaLnBrk="1" fontAlgn="base" hangingPunct="1">
        <a:spcBef>
          <a:spcPct val="0"/>
        </a:spcBef>
        <a:spcAft>
          <a:spcPct val="0"/>
        </a:spcAft>
        <a:defRPr sz="8800">
          <a:solidFill>
            <a:srgbClr val="3E4E6C"/>
          </a:solidFill>
          <a:latin typeface="Arial Black" pitchFamily="34" charset="0"/>
        </a:defRPr>
      </a:lvl6pPr>
      <a:lvl7pPr marL="2176952" algn="l" rtl="0" eaLnBrk="1" fontAlgn="base" hangingPunct="1">
        <a:spcBef>
          <a:spcPct val="0"/>
        </a:spcBef>
        <a:spcAft>
          <a:spcPct val="0"/>
        </a:spcAft>
        <a:defRPr sz="8800">
          <a:solidFill>
            <a:srgbClr val="3E4E6C"/>
          </a:solidFill>
          <a:latin typeface="Arial Black" pitchFamily="34" charset="0"/>
        </a:defRPr>
      </a:lvl7pPr>
      <a:lvl8pPr marL="3265428" algn="l" rtl="0" eaLnBrk="1" fontAlgn="base" hangingPunct="1">
        <a:spcBef>
          <a:spcPct val="0"/>
        </a:spcBef>
        <a:spcAft>
          <a:spcPct val="0"/>
        </a:spcAft>
        <a:defRPr sz="8800">
          <a:solidFill>
            <a:srgbClr val="3E4E6C"/>
          </a:solidFill>
          <a:latin typeface="Arial Black" pitchFamily="34" charset="0"/>
        </a:defRPr>
      </a:lvl8pPr>
      <a:lvl9pPr marL="4353904" algn="l" rtl="0" eaLnBrk="1" fontAlgn="base" hangingPunct="1">
        <a:spcBef>
          <a:spcPct val="0"/>
        </a:spcBef>
        <a:spcAft>
          <a:spcPct val="0"/>
        </a:spcAft>
        <a:defRPr sz="8800">
          <a:solidFill>
            <a:srgbClr val="3E4E6C"/>
          </a:solidFill>
          <a:latin typeface="Arial Black" pitchFamily="34" charset="0"/>
        </a:defRPr>
      </a:lvl9pPr>
    </p:titleStyle>
    <p:body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p:bodyStyle>
    <p:otherStyle>
      <a:defPPr>
        <a:defRPr lang="en-US"/>
      </a:defPPr>
      <a:lvl1pPr marL="0" algn="l" defTabSz="2176952" rtl="0" eaLnBrk="1" latinLnBrk="0" hangingPunct="1">
        <a:defRPr sz="4300" kern="1200">
          <a:solidFill>
            <a:schemeClr val="tx1"/>
          </a:solidFill>
          <a:latin typeface="+mn-lt"/>
          <a:ea typeface="+mn-ea"/>
          <a:cs typeface="+mn-cs"/>
        </a:defRPr>
      </a:lvl1pPr>
      <a:lvl2pPr marL="1088476" algn="l" defTabSz="2176952" rtl="0" eaLnBrk="1" latinLnBrk="0" hangingPunct="1">
        <a:defRPr sz="4300" kern="1200">
          <a:solidFill>
            <a:schemeClr val="tx1"/>
          </a:solidFill>
          <a:latin typeface="+mn-lt"/>
          <a:ea typeface="+mn-ea"/>
          <a:cs typeface="+mn-cs"/>
        </a:defRPr>
      </a:lvl2pPr>
      <a:lvl3pPr marL="2176952" algn="l" defTabSz="2176952" rtl="0" eaLnBrk="1" latinLnBrk="0" hangingPunct="1">
        <a:defRPr sz="4300" kern="1200">
          <a:solidFill>
            <a:schemeClr val="tx1"/>
          </a:solidFill>
          <a:latin typeface="+mn-lt"/>
          <a:ea typeface="+mn-ea"/>
          <a:cs typeface="+mn-cs"/>
        </a:defRPr>
      </a:lvl3pPr>
      <a:lvl4pPr marL="3265428" algn="l" defTabSz="2176952" rtl="0" eaLnBrk="1" latinLnBrk="0" hangingPunct="1">
        <a:defRPr sz="4300" kern="1200">
          <a:solidFill>
            <a:schemeClr val="tx1"/>
          </a:solidFill>
          <a:latin typeface="+mn-lt"/>
          <a:ea typeface="+mn-ea"/>
          <a:cs typeface="+mn-cs"/>
        </a:defRPr>
      </a:lvl4pPr>
      <a:lvl5pPr marL="4353904" algn="l" defTabSz="2176952" rtl="0" eaLnBrk="1" latinLnBrk="0" hangingPunct="1">
        <a:defRPr sz="4300" kern="1200">
          <a:solidFill>
            <a:schemeClr val="tx1"/>
          </a:solidFill>
          <a:latin typeface="+mn-lt"/>
          <a:ea typeface="+mn-ea"/>
          <a:cs typeface="+mn-cs"/>
        </a:defRPr>
      </a:lvl5pPr>
      <a:lvl6pPr marL="5442380" algn="l" defTabSz="2176952" rtl="0" eaLnBrk="1" latinLnBrk="0" hangingPunct="1">
        <a:defRPr sz="4300" kern="1200">
          <a:solidFill>
            <a:schemeClr val="tx1"/>
          </a:solidFill>
          <a:latin typeface="+mn-lt"/>
          <a:ea typeface="+mn-ea"/>
          <a:cs typeface="+mn-cs"/>
        </a:defRPr>
      </a:lvl6pPr>
      <a:lvl7pPr marL="6530856" algn="l" defTabSz="2176952" rtl="0" eaLnBrk="1" latinLnBrk="0" hangingPunct="1">
        <a:defRPr sz="4300" kern="1200">
          <a:solidFill>
            <a:schemeClr val="tx1"/>
          </a:solidFill>
          <a:latin typeface="+mn-lt"/>
          <a:ea typeface="+mn-ea"/>
          <a:cs typeface="+mn-cs"/>
        </a:defRPr>
      </a:lvl7pPr>
      <a:lvl8pPr marL="7619325" algn="l" defTabSz="2176952" rtl="0" eaLnBrk="1" latinLnBrk="0" hangingPunct="1">
        <a:defRPr sz="4300" kern="1200">
          <a:solidFill>
            <a:schemeClr val="tx1"/>
          </a:solidFill>
          <a:latin typeface="+mn-lt"/>
          <a:ea typeface="+mn-ea"/>
          <a:cs typeface="+mn-cs"/>
        </a:defRPr>
      </a:lvl8pPr>
      <a:lvl9pPr marL="8707806" algn="l" defTabSz="2176952"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wp-content/uploads/2011/03/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8.xml"/><Relationship Id="rId5" Type="http://schemas.openxmlformats.org/officeDocument/2006/relationships/hyperlink" Target="https://vimeo.com/9121675" TargetMode="External"/><Relationship Id="rId6"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wp-content/uploads/2011/03/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www.sunypress.edu/p-2029-children-and-families-at-promis.aspx"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0.png"/><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2.png"/><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hyperlink" Target="http://research.microsoft.com/pubs/163718/CHI2012-Dell-ResponseBias-proc.pdf" TargetMode="Externa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hyperlink" Target="http://www.k9ventures.com/blog/2015/02/10/finding-problem-worth-solving/" TargetMode="External"/><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hyperlink" Target="http://creativecommons.org/licenses/by-nc-sa/3.0/" TargetMode="External"/><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NULL"/><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7.xml"/><Relationship Id="rId3" Type="http://schemas.openxmlformats.org/officeDocument/2006/relationships/image" Target="../media/image58.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6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6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2.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6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4.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6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6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6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68.jpeg"/></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NULL"/><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a:t>Define</a:t>
            </a:r>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a:solidFill>
                  <a:srgbClr val="6D6D6D"/>
                </a:solidFill>
              </a:rPr>
              <a:t>2017/04/17</a:t>
            </a:r>
          </a:p>
        </p:txBody>
      </p:sp>
    </p:spTree>
    <p:extLst>
      <p:ext uri="{BB962C8B-B14F-4D97-AF65-F5344CB8AC3E}">
        <p14:creationId xmlns:p14="http://schemas.microsoft.com/office/powerpoint/2010/main" val="1783646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 name="image7.png"/>
          <p:cNvPicPr/>
          <p:nvPr/>
        </p:nvPicPr>
        <p:blipFill>
          <a:blip r:embed="rId3">
            <a:extLst/>
          </a:blip>
          <a:stretch>
            <a:fillRect/>
          </a:stretch>
        </p:blipFill>
        <p:spPr>
          <a:xfrm>
            <a:off x="-1320800" y="-541338"/>
            <a:ext cx="10871200" cy="12276140"/>
          </a:xfrm>
          <a:prstGeom prst="rect">
            <a:avLst/>
          </a:prstGeom>
          <a:ln w="12700">
            <a:miter lim="400000"/>
          </a:ln>
        </p:spPr>
      </p:pic>
      <p:sp>
        <p:nvSpPr>
          <p:cNvPr id="891" name="Shape 891"/>
          <p:cNvSpPr/>
          <p:nvPr/>
        </p:nvSpPr>
        <p:spPr>
          <a:xfrm>
            <a:off x="9210675" y="3513501"/>
            <a:ext cx="9196227" cy="66890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REALIZE </a:t>
            </a:r>
          </a:p>
          <a:p>
            <a:pPr lvl="0" algn="l">
              <a:lnSpc>
                <a:spcPct val="90000"/>
              </a:lnSpc>
              <a:defRPr sz="1800"/>
            </a:pPr>
            <a:r>
              <a:rPr sz="16000" dirty="0">
                <a:solidFill>
                  <a:srgbClr val="FFFFFF"/>
                </a:solidFill>
                <a:latin typeface="Lucida Grande"/>
                <a:ea typeface="Lucida Grande"/>
                <a:cs typeface="Lucida Grande"/>
                <a:sym typeface="Lucida Grande"/>
              </a:rPr>
              <a:t>NEW </a:t>
            </a:r>
          </a:p>
          <a:p>
            <a:pPr lvl="0" algn="l">
              <a:lnSpc>
                <a:spcPct val="90000"/>
              </a:lnSpc>
              <a:defRPr sz="1800"/>
            </a:pPr>
            <a:r>
              <a:rPr sz="16000" dirty="0">
                <a:solidFill>
                  <a:srgbClr val="FFFFFF"/>
                </a:solidFill>
                <a:latin typeface="Lucida Grande"/>
                <a:ea typeface="Lucida Grande"/>
                <a:cs typeface="Lucida Grande"/>
                <a:sym typeface="Lucida Grande"/>
              </a:rPr>
              <a:t>INSIGHTS </a:t>
            </a:r>
          </a:p>
        </p:txBody>
      </p:sp>
      <p:sp>
        <p:nvSpPr>
          <p:cNvPr id="892" name="Shape 892"/>
          <p:cNvSpPr/>
          <p:nvPr/>
        </p:nvSpPr>
        <p:spPr>
          <a:xfrm>
            <a:off x="9283701" y="10749921"/>
            <a:ext cx="23774400" cy="196977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6400" dirty="0">
                <a:solidFill>
                  <a:srgbClr val="FFFFFF"/>
                </a:solidFill>
                <a:latin typeface="Lucida Grande"/>
                <a:ea typeface="Lucida Grande"/>
                <a:cs typeface="Lucida Grande"/>
                <a:sym typeface="Lucida Grande"/>
              </a:rPr>
              <a:t>REFRAME THE PROBLEM. </a:t>
            </a:r>
          </a:p>
          <a:p>
            <a:pPr lvl="0" algn="l">
              <a:defRPr sz="1800"/>
            </a:pPr>
            <a:r>
              <a:rPr sz="6400" dirty="0">
                <a:solidFill>
                  <a:srgbClr val="FFFFFF"/>
                </a:solidFill>
                <a:latin typeface="Lucida Grande"/>
                <a:ea typeface="Lucida Grande"/>
                <a:cs typeface="Lucida Grande"/>
                <a:sym typeface="Lucida Grande"/>
              </a:rPr>
              <a:t>UNCOVER OPPORTUNITIES. </a:t>
            </a:r>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10</a:t>
            </a:fld>
            <a:endParaRPr lang="en-US" dirty="0"/>
          </a:p>
        </p:txBody>
      </p:sp>
      <p:sp>
        <p:nvSpPr>
          <p:cNvPr id="2" name="Date Placeholder 1"/>
          <p:cNvSpPr>
            <a:spLocks noGrp="1"/>
          </p:cNvSpPr>
          <p:nvPr>
            <p:ph type="dt" sz="half" idx="10"/>
          </p:nvPr>
        </p:nvSpPr>
        <p:spPr/>
        <p:txBody>
          <a:bodyPr/>
          <a:lstStyle/>
          <a:p>
            <a:pPr>
              <a:defRPr/>
            </a:pPr>
            <a:r>
              <a:rPr lang="en-US"/>
              <a:t>2017/04/17</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5575295" y="-50800"/>
            <a:ext cx="34759901" cy="14668500"/>
          </a:xfrm>
          <a:prstGeom prst="rect">
            <a:avLst/>
          </a:prstGeom>
          <a:solidFill>
            <a:srgbClr val="0080FF"/>
          </a:solidFill>
          <a:ln w="12700">
            <a:miter lim="400000"/>
          </a:ln>
        </p:spPr>
        <p:txBody>
          <a:bodyPr lIns="0" tIns="0" rIns="0" bIns="0"/>
          <a:lstStyle/>
          <a:p>
            <a:pPr lvl="0"/>
            <a:endParaRPr/>
          </a:p>
        </p:txBody>
      </p:sp>
      <p:sp>
        <p:nvSpPr>
          <p:cNvPr id="898" name="Shape 898"/>
          <p:cNvSpPr/>
          <p:nvPr/>
        </p:nvSpPr>
        <p:spPr>
          <a:xfrm>
            <a:off x="2222501" y="6043365"/>
            <a:ext cx="6248400" cy="16927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NOTICE</a:t>
            </a:r>
          </a:p>
          <a:p>
            <a:pPr lvl="0">
              <a:defRPr sz="1800"/>
            </a:pPr>
            <a:r>
              <a:rPr sz="5500">
                <a:latin typeface="Lucida Grande"/>
                <a:ea typeface="Lucida Grande"/>
                <a:cs typeface="Lucida Grande"/>
                <a:sym typeface="Lucida Grande"/>
              </a:rPr>
              <a:t>SOMETHING</a:t>
            </a:r>
          </a:p>
        </p:txBody>
      </p:sp>
      <p:sp>
        <p:nvSpPr>
          <p:cNvPr id="899" name="Shape 899"/>
          <p:cNvSpPr/>
          <p:nvPr/>
        </p:nvSpPr>
        <p:spPr>
          <a:xfrm flipH="1">
            <a:off x="5341939" y="3651255"/>
            <a:ext cx="0" cy="214789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0" name="Shape 900"/>
          <p:cNvSpPr/>
          <p:nvPr/>
        </p:nvSpPr>
        <p:spPr>
          <a:xfrm>
            <a:off x="9245600" y="6024315"/>
            <a:ext cx="6794501" cy="16927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Arial"/>
                <a:ea typeface="Arial"/>
                <a:cs typeface="Arial"/>
                <a:sym typeface="Arial"/>
              </a:rPr>
              <a:t>“</a:t>
            </a:r>
            <a:r>
              <a:rPr sz="5500">
                <a:latin typeface="Lucida Grande"/>
                <a:ea typeface="Lucida Grande"/>
                <a:cs typeface="Lucida Grande"/>
                <a:sym typeface="Lucida Grande"/>
              </a:rPr>
              <a:t>I WONDER IF THIS MEANS . . .</a:t>
            </a:r>
            <a:r>
              <a:rPr sz="5500">
                <a:latin typeface="Arial"/>
                <a:ea typeface="Arial"/>
                <a:cs typeface="Arial"/>
                <a:sym typeface="Arial"/>
              </a:rPr>
              <a:t>”</a:t>
            </a:r>
          </a:p>
        </p:txBody>
      </p:sp>
      <p:sp>
        <p:nvSpPr>
          <p:cNvPr id="901" name="Shape 901"/>
          <p:cNvSpPr/>
          <p:nvPr/>
        </p:nvSpPr>
        <p:spPr>
          <a:xfrm>
            <a:off x="12700000" y="36576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2" name="Shape 902"/>
          <p:cNvSpPr/>
          <p:nvPr/>
        </p:nvSpPr>
        <p:spPr>
          <a:xfrm>
            <a:off x="16598901" y="5914525"/>
            <a:ext cx="6248400" cy="338554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ACTIONABLE</a:t>
            </a:r>
          </a:p>
          <a:p>
            <a:pPr lvl="0">
              <a:defRPr sz="1800"/>
            </a:pPr>
            <a:r>
              <a:rPr sz="5500">
                <a:latin typeface="Lucida Grande"/>
                <a:ea typeface="Lucida Grande"/>
                <a:cs typeface="Lucida Grande"/>
                <a:sym typeface="Lucida Grande"/>
              </a:rPr>
              <a:t>LEARNING</a:t>
            </a:r>
          </a:p>
          <a:p>
            <a:pPr lvl="0">
              <a:defRPr sz="1800"/>
            </a:pPr>
            <a:r>
              <a:rPr sz="5500">
                <a:latin typeface="Lucida Grande"/>
                <a:ea typeface="Lucida Grande"/>
                <a:cs typeface="Lucida Grande"/>
                <a:sym typeface="Lucida Grande"/>
              </a:rPr>
              <a:t>ABOUT </a:t>
            </a:r>
          </a:p>
          <a:p>
            <a:pPr lvl="0">
              <a:defRPr sz="1800"/>
            </a:pPr>
            <a:r>
              <a:rPr sz="5500">
                <a:latin typeface="Lucida Grande"/>
                <a:ea typeface="Lucida Grande"/>
                <a:cs typeface="Lucida Grande"/>
                <a:sym typeface="Lucida Grande"/>
              </a:rPr>
              <a:t>PEOPLE</a:t>
            </a:r>
          </a:p>
        </p:txBody>
      </p:sp>
      <p:sp>
        <p:nvSpPr>
          <p:cNvPr id="903" name="Shape 903"/>
          <p:cNvSpPr/>
          <p:nvPr/>
        </p:nvSpPr>
        <p:spPr>
          <a:xfrm>
            <a:off x="19723101" y="36703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grpSp>
        <p:nvGrpSpPr>
          <p:cNvPr id="906" name="Group 906"/>
          <p:cNvGrpSpPr/>
          <p:nvPr/>
        </p:nvGrpSpPr>
        <p:grpSpPr>
          <a:xfrm>
            <a:off x="9936166" y="2284414"/>
            <a:ext cx="6910387" cy="6352"/>
            <a:chOff x="0" y="0"/>
            <a:chExt cx="6910386" cy="6349"/>
          </a:xfrm>
        </p:grpSpPr>
        <p:sp>
          <p:nvSpPr>
            <p:cNvPr id="904" name="Shape 904"/>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05" name="Shape 905"/>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07" name="Shape 907"/>
          <p:cNvSpPr/>
          <p:nvPr/>
        </p:nvSpPr>
        <p:spPr>
          <a:xfrm>
            <a:off x="11391905" y="1780860"/>
            <a:ext cx="3683000" cy="9848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11</a:t>
            </a:fld>
            <a:endParaRPr lang="en-US" dirty="0"/>
          </a:p>
        </p:txBody>
      </p:sp>
      <p:sp>
        <p:nvSpPr>
          <p:cNvPr id="897" name="Shape 897"/>
          <p:cNvSpPr/>
          <p:nvPr/>
        </p:nvSpPr>
        <p:spPr>
          <a:xfrm>
            <a:off x="1714501" y="1710264"/>
            <a:ext cx="23774400" cy="113877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7400" dirty="0">
                <a:solidFill>
                  <a:srgbClr val="FFFFFF"/>
                </a:solidFill>
                <a:latin typeface="Lucida Grande"/>
                <a:ea typeface="Lucida Grande"/>
                <a:cs typeface="Lucida Grande"/>
                <a:sym typeface="Lucida Grande"/>
              </a:rPr>
              <a:t>OBSERVATION    </a:t>
            </a:r>
            <a:r>
              <a:rPr sz="7400" dirty="0">
                <a:solidFill>
                  <a:srgbClr val="FF6666"/>
                </a:solidFill>
                <a:latin typeface="Lucida Grande"/>
                <a:ea typeface="Lucida Grande"/>
                <a:cs typeface="Lucida Grande"/>
                <a:sym typeface="Lucida Grande"/>
              </a:rPr>
              <a:t> </a:t>
            </a:r>
            <a:r>
              <a:rPr lang="en-US" sz="7400" dirty="0">
                <a:solidFill>
                  <a:srgbClr val="FF6666"/>
                </a:solidFill>
                <a:latin typeface="Lucida Grande"/>
                <a:ea typeface="Lucida Grande"/>
                <a:cs typeface="Lucida Grande"/>
                <a:sym typeface="Lucida Grande"/>
              </a:rPr>
              <a:t>			</a:t>
            </a:r>
            <a:r>
              <a:rPr sz="7400" dirty="0">
                <a:solidFill>
                  <a:srgbClr val="FF6666"/>
                </a:solidFill>
                <a:latin typeface="Lucida Grande"/>
                <a:ea typeface="Lucida Grande"/>
                <a:cs typeface="Lucida Grande"/>
                <a:sym typeface="Lucida Grande"/>
              </a:rPr>
              <a:t>                    </a:t>
            </a:r>
            <a:r>
              <a:rPr sz="7400" dirty="0">
                <a:solidFill>
                  <a:srgbClr val="FFFFFF"/>
                </a:solidFill>
                <a:latin typeface="Lucida Grande"/>
                <a:ea typeface="Lucida Grande"/>
                <a:cs typeface="Lucida Grande"/>
                <a:sym typeface="Lucida Grande"/>
              </a:rPr>
              <a:t>    INSIGHT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5587999" y="0"/>
            <a:ext cx="34759901" cy="14846300"/>
          </a:xfrm>
          <a:prstGeom prst="rect">
            <a:avLst/>
          </a:prstGeom>
          <a:solidFill>
            <a:srgbClr val="0080FF"/>
          </a:solidFill>
          <a:ln w="12700">
            <a:miter lim="400000"/>
          </a:ln>
        </p:spPr>
        <p:txBody>
          <a:bodyPr lIns="0" tIns="0" rIns="0" bIns="0"/>
          <a:lstStyle/>
          <a:p>
            <a:pPr lvl="0"/>
            <a:endParaRPr/>
          </a:p>
        </p:txBody>
      </p:sp>
      <p:pic>
        <p:nvPicPr>
          <p:cNvPr id="910" name="image8.png"/>
          <p:cNvPicPr/>
          <p:nvPr/>
        </p:nvPicPr>
        <p:blipFill>
          <a:blip r:embed="rId3">
            <a:extLst/>
          </a:blip>
          <a:stretch>
            <a:fillRect/>
          </a:stretch>
        </p:blipFill>
        <p:spPr>
          <a:xfrm>
            <a:off x="-1583" y="-4178300"/>
            <a:ext cx="25296813" cy="18213388"/>
          </a:xfrm>
          <a:prstGeom prst="rect">
            <a:avLst/>
          </a:prstGeom>
          <a:ln w="12700">
            <a:miter lim="400000"/>
          </a:ln>
        </p:spPr>
      </p:pic>
      <p:sp>
        <p:nvSpPr>
          <p:cNvPr id="911" name="Shape 911"/>
          <p:cNvSpPr/>
          <p:nvPr/>
        </p:nvSpPr>
        <p:spPr>
          <a:xfrm>
            <a:off x="1" y="617014"/>
            <a:ext cx="23932536" cy="984885"/>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7400">
                <a:solidFill>
                  <a:srgbClr val="FFFFFF"/>
                </a:solidFill>
                <a:latin typeface="Lucida Grande"/>
                <a:ea typeface="Lucida Grande"/>
                <a:cs typeface="Lucida Grande"/>
                <a:sym typeface="Lucida Grande"/>
              </a:defRPr>
            </a:lvl1pPr>
          </a:lstStyle>
          <a:p>
            <a:pPr lvl="0" algn="ctr">
              <a:defRPr sz="1800">
                <a:solidFill>
                  <a:srgbClr val="000000"/>
                </a:solidFill>
              </a:defRPr>
            </a:pPr>
            <a:r>
              <a:rPr sz="6400" dirty="0">
                <a:latin typeface="Helvetica Light"/>
                <a:cs typeface="Helvetica Light"/>
              </a:rPr>
              <a:t>OBSERVATION + INFERENCE  =  INSIGHT</a:t>
            </a:r>
          </a:p>
        </p:txBody>
      </p:sp>
      <p:sp>
        <p:nvSpPr>
          <p:cNvPr id="912" name="Shape 912"/>
          <p:cNvSpPr/>
          <p:nvPr/>
        </p:nvSpPr>
        <p:spPr>
          <a:xfrm>
            <a:off x="9283705" y="1574800"/>
            <a:ext cx="7950200" cy="1143000"/>
          </a:xfrm>
          <a:prstGeom prst="rect">
            <a:avLst/>
          </a:prstGeom>
          <a:solidFill>
            <a:srgbClr val="0080FF"/>
          </a:solidFill>
          <a:ln w="12700">
            <a:miter lim="400000"/>
          </a:ln>
        </p:spPr>
        <p:txBody>
          <a:bodyPr lIns="0" tIns="0" rIns="0" bIns="0"/>
          <a:lstStyle/>
          <a:p>
            <a:pPr lvl="0"/>
            <a:endParaRPr/>
          </a:p>
        </p:txBody>
      </p:sp>
      <p:grpSp>
        <p:nvGrpSpPr>
          <p:cNvPr id="915" name="Group 915"/>
          <p:cNvGrpSpPr/>
          <p:nvPr/>
        </p:nvGrpSpPr>
        <p:grpSpPr>
          <a:xfrm>
            <a:off x="9936166" y="2284414"/>
            <a:ext cx="6910387" cy="6352"/>
            <a:chOff x="0" y="0"/>
            <a:chExt cx="6910386" cy="6349"/>
          </a:xfrm>
        </p:grpSpPr>
        <p:sp>
          <p:nvSpPr>
            <p:cNvPr id="913" name="Shape 913"/>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14" name="Shape 914"/>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16" name="Shape 916"/>
          <p:cNvSpPr/>
          <p:nvPr/>
        </p:nvSpPr>
        <p:spPr>
          <a:xfrm>
            <a:off x="11391905" y="1780860"/>
            <a:ext cx="3683000" cy="98488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2143552" y="2489200"/>
            <a:ext cx="1339008" cy="1261882"/>
          </a:xfrm>
          <a:prstGeom prst="rect">
            <a:avLst/>
          </a:prstGeom>
          <a:noFill/>
        </p:spPr>
        <p:txBody>
          <a:bodyPr wrap="none" lIns="0" tIns="0" rIns="0" bIns="45718" rtlCol="0">
            <a:spAutoFit/>
          </a:bodyPr>
          <a:lstStyle/>
          <a:p>
            <a:pPr>
              <a:lnSpc>
                <a:spcPts val="9600"/>
              </a:lnSpc>
            </a:pPr>
            <a:r>
              <a:rPr lang="en-US" altLang="zh-CN" sz="7400" dirty="0">
                <a:solidFill>
                  <a:srgbClr val="FFFFFF"/>
                </a:solidFill>
                <a:latin typeface="Gotham Black" pitchFamily="18" charset="0"/>
                <a:cs typeface="Gotham Black" pitchFamily="18" charset="0"/>
              </a:rPr>
              <a:t>AL</a:t>
            </a:r>
          </a:p>
        </p:txBody>
      </p:sp>
      <p:sp>
        <p:nvSpPr>
          <p:cNvPr id="7" name="TextBox 1"/>
          <p:cNvSpPr txBox="1"/>
          <p:nvPr/>
        </p:nvSpPr>
        <p:spPr>
          <a:xfrm>
            <a:off x="2585319" y="3467105"/>
            <a:ext cx="1319079" cy="1240509"/>
          </a:xfrm>
          <a:prstGeom prst="rect">
            <a:avLst/>
          </a:prstGeom>
          <a:noFill/>
        </p:spPr>
        <p:txBody>
          <a:bodyPr wrap="none" lIns="0" tIns="0" rIns="0" bIns="45718" rtlCol="0">
            <a:spAutoFit/>
          </a:bodyPr>
          <a:lstStyle/>
          <a:p>
            <a:pPr>
              <a:lnSpc>
                <a:spcPts val="9400"/>
              </a:lnSpc>
            </a:pPr>
            <a:r>
              <a:rPr lang="en-US" altLang="zh-CN" sz="7400" dirty="0">
                <a:solidFill>
                  <a:srgbClr val="FFFFFF"/>
                </a:solidFill>
                <a:latin typeface="Gotham Black" pitchFamily="18" charset="0"/>
                <a:cs typeface="Gotham Black" pitchFamily="18" charset="0"/>
              </a:rPr>
              <a:t>CT</a:t>
            </a:r>
          </a:p>
        </p:txBody>
      </p:sp>
      <p:sp>
        <p:nvSpPr>
          <p:cNvPr id="8" name="TextBox 1"/>
          <p:cNvSpPr txBox="1"/>
          <p:nvPr/>
        </p:nvSpPr>
        <p:spPr>
          <a:xfrm>
            <a:off x="3863800" y="3238500"/>
            <a:ext cx="1098916" cy="1165702"/>
          </a:xfrm>
          <a:prstGeom prst="rect">
            <a:avLst/>
          </a:prstGeom>
          <a:noFill/>
        </p:spPr>
        <p:txBody>
          <a:bodyPr wrap="none" lIns="0" tIns="0" rIns="0" bIns="45718" rtlCol="0">
            <a:spAutoFit/>
          </a:bodyPr>
          <a:lstStyle/>
          <a:p>
            <a:pPr>
              <a:lnSpc>
                <a:spcPts val="8700"/>
              </a:lnSpc>
            </a:pPr>
            <a:r>
              <a:rPr lang="en-US" altLang="zh-CN" sz="7400" dirty="0">
                <a:solidFill>
                  <a:srgbClr val="FFFFFF"/>
                </a:solidFill>
                <a:latin typeface="Gotham Black" pitchFamily="18" charset="0"/>
                <a:cs typeface="Gotham Black" pitchFamily="18" charset="0"/>
              </a:rPr>
              <a:t>IO</a:t>
            </a:r>
          </a:p>
        </p:txBody>
      </p:sp>
      <p:sp>
        <p:nvSpPr>
          <p:cNvPr id="9" name="TextBox 1"/>
          <p:cNvSpPr txBox="1"/>
          <p:nvPr/>
        </p:nvSpPr>
        <p:spPr>
          <a:xfrm>
            <a:off x="3394086" y="2222505"/>
            <a:ext cx="1543038" cy="1251195"/>
          </a:xfrm>
          <a:prstGeom prst="rect">
            <a:avLst/>
          </a:prstGeom>
          <a:noFill/>
        </p:spPr>
        <p:txBody>
          <a:bodyPr wrap="none" lIns="0" tIns="0" rIns="0" bIns="45718" rtlCol="0">
            <a:spAutoFit/>
          </a:bodyPr>
          <a:lstStyle/>
          <a:p>
            <a:pPr>
              <a:lnSpc>
                <a:spcPts val="9500"/>
              </a:lnSpc>
            </a:pPr>
            <a:r>
              <a:rPr lang="en-US" altLang="zh-CN" sz="7400" dirty="0">
                <a:solidFill>
                  <a:srgbClr val="FFFFFF"/>
                </a:solidFill>
                <a:latin typeface="Gotham Black" pitchFamily="18" charset="0"/>
                <a:cs typeface="Gotham Black" pitchFamily="18" charset="0"/>
              </a:rPr>
              <a:t>UM</a:t>
            </a:r>
          </a:p>
        </p:txBody>
      </p:sp>
      <p:sp>
        <p:nvSpPr>
          <p:cNvPr id="10" name="TextBox 1"/>
          <p:cNvSpPr txBox="1"/>
          <p:nvPr/>
        </p:nvSpPr>
        <p:spPr>
          <a:xfrm>
            <a:off x="1915138" y="3835400"/>
            <a:ext cx="75443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A</a:t>
            </a:r>
          </a:p>
        </p:txBody>
      </p:sp>
      <p:sp>
        <p:nvSpPr>
          <p:cNvPr id="11" name="TextBox 1"/>
          <p:cNvSpPr txBox="1"/>
          <p:nvPr/>
        </p:nvSpPr>
        <p:spPr>
          <a:xfrm>
            <a:off x="4923436" y="3086100"/>
            <a:ext cx="74494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N</a:t>
            </a:r>
          </a:p>
        </p:txBody>
      </p:sp>
      <p:sp>
        <p:nvSpPr>
          <p:cNvPr id="12" name="Date Placeholder 11"/>
          <p:cNvSpPr>
            <a:spLocks noGrp="1"/>
          </p:cNvSpPr>
          <p:nvPr>
            <p:ph type="dt" sz="half" idx="10"/>
          </p:nvPr>
        </p:nvSpPr>
        <p:spPr/>
        <p:txBody>
          <a:bodyPr/>
          <a:lstStyle/>
          <a:p>
            <a:r>
              <a:rPr lang="en-US"/>
              <a:t>2017/04/17</a:t>
            </a:r>
          </a:p>
        </p:txBody>
      </p:sp>
      <p:sp>
        <p:nvSpPr>
          <p:cNvPr id="13" name="Footer Placeholder 12"/>
          <p:cNvSpPr>
            <a:spLocks noGrp="1"/>
          </p:cNvSpPr>
          <p:nvPr>
            <p:ph type="ftr" sz="quarter" idx="11"/>
          </p:nvPr>
        </p:nvSpPr>
        <p:spPr/>
        <p:txBody>
          <a:bodyPr/>
          <a:lstStyle/>
          <a:p>
            <a:r>
              <a:rPr lang="en-US"/>
              <a:t>CS377E: Design Thinking for Global Grand Challenges</a:t>
            </a:r>
          </a:p>
        </p:txBody>
      </p:sp>
      <p:sp>
        <p:nvSpPr>
          <p:cNvPr id="14" name="Slide Number Placeholder 13"/>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1114780413"/>
      </p:ext>
    </p:extLst>
  </p:cSld>
  <p:clrMapOvr>
    <a:masterClrMapping/>
  </p:clrMapOvr>
  <p:transition advClick="0">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7" name="Title 6"/>
          <p:cNvSpPr>
            <a:spLocks noGrp="1"/>
          </p:cNvSpPr>
          <p:nvPr>
            <p:ph type="title"/>
          </p:nvPr>
        </p:nvSpPr>
        <p:spPr>
          <a:xfrm>
            <a:off x="0" y="0"/>
            <a:ext cx="24384009" cy="2286000"/>
          </a:xfrm>
          <a:solidFill>
            <a:srgbClr val="6D6D6D">
              <a:alpha val="34902"/>
            </a:srgbClr>
          </a:solidFill>
        </p:spPr>
        <p:txBody>
          <a:bodyPr/>
          <a:lstStyle/>
          <a:p>
            <a:pPr algn="ctr"/>
            <a:r>
              <a:rPr lang="en-US" sz="8400" dirty="0"/>
              <a:t>Making Art Accessible to Young Professionals</a:t>
            </a:r>
          </a:p>
        </p:txBody>
      </p:sp>
      <p:sp>
        <p:nvSpPr>
          <p:cNvPr id="3" name="Date Placeholder 2"/>
          <p:cNvSpPr>
            <a:spLocks noGrp="1"/>
          </p:cNvSpPr>
          <p:nvPr>
            <p:ph type="dt" sz="half" idx="10"/>
          </p:nvPr>
        </p:nvSpPr>
        <p:spPr/>
        <p:txBody>
          <a:bodyPr/>
          <a:lstStyle/>
          <a:p>
            <a:r>
              <a:rPr lang="en-US"/>
              <a:t>2017/04/17</a:t>
            </a:r>
          </a:p>
        </p:txBody>
      </p:sp>
      <p:sp>
        <p:nvSpPr>
          <p:cNvPr id="5" name="Footer Placeholder 4"/>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5133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6" name="Freeform 3"/>
          <p:cNvSpPr/>
          <p:nvPr/>
        </p:nvSpPr>
        <p:spPr>
          <a:xfrm>
            <a:off x="7" y="0"/>
            <a:ext cx="8597901" cy="6680200"/>
          </a:xfrm>
          <a:custGeom>
            <a:avLst/>
            <a:gdLst>
              <a:gd name="connsiteX0" fmla="*/ 0 w 8597900"/>
              <a:gd name="connsiteY0" fmla="*/ 0 h 6680200"/>
              <a:gd name="connsiteX1" fmla="*/ 8597900 w 8597900"/>
              <a:gd name="connsiteY1" fmla="*/ 0 h 6680200"/>
              <a:gd name="connsiteX2" fmla="*/ 8597900 w 8597900"/>
              <a:gd name="connsiteY2" fmla="*/ 6680200 h 6680200"/>
              <a:gd name="connsiteX3" fmla="*/ 0 w 8597900"/>
              <a:gd name="connsiteY3" fmla="*/ 6680200 h 6680200"/>
              <a:gd name="connsiteX4" fmla="*/ 0 w 8597900"/>
              <a:gd name="connsiteY4" fmla="*/ 0 h 6680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97900" h="6680200">
                <a:moveTo>
                  <a:pt x="0" y="0"/>
                </a:moveTo>
                <a:lnTo>
                  <a:pt x="8597900" y="0"/>
                </a:lnTo>
                <a:lnTo>
                  <a:pt x="8597900" y="6680200"/>
                </a:lnTo>
                <a:lnTo>
                  <a:pt x="0" y="66802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7" name="Freeform 3"/>
          <p:cNvSpPr/>
          <p:nvPr/>
        </p:nvSpPr>
        <p:spPr>
          <a:xfrm>
            <a:off x="17068800" y="0"/>
            <a:ext cx="7315200" cy="6819900"/>
          </a:xfrm>
          <a:custGeom>
            <a:avLst/>
            <a:gdLst>
              <a:gd name="connsiteX0" fmla="*/ 0 w 7315200"/>
              <a:gd name="connsiteY0" fmla="*/ 0 h 6819900"/>
              <a:gd name="connsiteX1" fmla="*/ 7315200 w 7315200"/>
              <a:gd name="connsiteY1" fmla="*/ 0 h 6819900"/>
              <a:gd name="connsiteX2" fmla="*/ 7315200 w 7315200"/>
              <a:gd name="connsiteY2" fmla="*/ 6819900 h 6819900"/>
              <a:gd name="connsiteX3" fmla="*/ 0 w 7315200"/>
              <a:gd name="connsiteY3" fmla="*/ 6819900 h 6819900"/>
              <a:gd name="connsiteX4" fmla="*/ 0 w 7315200"/>
              <a:gd name="connsiteY4" fmla="*/ 0 h 6819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15200" h="6819900">
                <a:moveTo>
                  <a:pt x="0" y="0"/>
                </a:moveTo>
                <a:lnTo>
                  <a:pt x="7315200" y="0"/>
                </a:lnTo>
                <a:lnTo>
                  <a:pt x="7315200" y="6819900"/>
                </a:lnTo>
                <a:lnTo>
                  <a:pt x="0" y="68199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16692797" y="1117605"/>
            <a:ext cx="6682920" cy="6227344"/>
          </a:xfrm>
          <a:prstGeom prst="rect">
            <a:avLst/>
          </a:prstGeom>
          <a:noFill/>
        </p:spPr>
        <p:txBody>
          <a:bodyPr wrap="none" lIns="0" tIns="0" rIns="0" bIns="45718" rtlCol="0">
            <a:spAutoFit/>
          </a:bodyPr>
          <a:lstStyle/>
          <a:p>
            <a:pPr algn="l">
              <a:lnSpc>
                <a:spcPts val="6800"/>
              </a:lnSpc>
            </a:pPr>
            <a:r>
              <a:rPr lang="en-US" altLang="zh-CN" sz="7000" dirty="0">
                <a:solidFill>
                  <a:srgbClr val="FFFFFF"/>
                </a:solidFill>
                <a:latin typeface="Lucida Grande"/>
                <a:cs typeface="Gotham" pitchFamily="18" charset="0"/>
              </a:rPr>
              <a:t>We think of</a:t>
            </a:r>
          </a:p>
          <a:p>
            <a:pPr algn="l">
              <a:lnSpc>
                <a:spcPts val="6900"/>
              </a:lnSpc>
            </a:pPr>
            <a:r>
              <a:rPr lang="en-US" altLang="zh-CN" sz="7000" dirty="0">
                <a:solidFill>
                  <a:srgbClr val="FFFFFF"/>
                </a:solidFill>
                <a:latin typeface="Lucida Grande"/>
                <a:cs typeface="Gotham" pitchFamily="18" charset="0"/>
              </a:rPr>
              <a:t>collecting art as</a:t>
            </a:r>
          </a:p>
          <a:p>
            <a:pPr algn="l">
              <a:lnSpc>
                <a:spcPts val="6900"/>
              </a:lnSpc>
            </a:pPr>
            <a:r>
              <a:rPr lang="en-US" altLang="zh-CN" sz="7000" dirty="0">
                <a:solidFill>
                  <a:srgbClr val="FFFFFF"/>
                </a:solidFill>
                <a:latin typeface="Lucida Grande"/>
                <a:cs typeface="Gotham" pitchFamily="18" charset="0"/>
              </a:rPr>
              <a:t>deeply personal,</a:t>
            </a:r>
          </a:p>
          <a:p>
            <a:pPr algn="l">
              <a:lnSpc>
                <a:spcPts val="6900"/>
              </a:lnSpc>
            </a:pPr>
            <a:r>
              <a:rPr lang="en-US" altLang="zh-CN" sz="7000" dirty="0">
                <a:solidFill>
                  <a:srgbClr val="FFFFFF"/>
                </a:solidFill>
                <a:latin typeface="Lucida Grande"/>
                <a:cs typeface="Gotham" pitchFamily="18" charset="0"/>
              </a:rPr>
              <a:t>but in fact for</a:t>
            </a:r>
          </a:p>
          <a:p>
            <a:pPr algn="l">
              <a:lnSpc>
                <a:spcPts val="6900"/>
              </a:lnSpc>
            </a:pPr>
            <a:r>
              <a:rPr lang="en-US" altLang="zh-CN" sz="7000" dirty="0">
                <a:solidFill>
                  <a:srgbClr val="FFFFFF"/>
                </a:solidFill>
                <a:latin typeface="Lucida Grande"/>
                <a:cs typeface="Gotham" pitchFamily="18" charset="0"/>
              </a:rPr>
              <a:t>them art is about</a:t>
            </a:r>
          </a:p>
          <a:p>
            <a:pPr algn="l">
              <a:lnSpc>
                <a:spcPts val="6900"/>
              </a:lnSpc>
            </a:pPr>
            <a:r>
              <a:rPr lang="en-US" altLang="zh-CN" sz="7000" dirty="0">
                <a:solidFill>
                  <a:srgbClr val="FFFFFF"/>
                </a:solidFill>
                <a:latin typeface="Lucida Grande"/>
                <a:cs typeface="Gotham" pitchFamily="18" charset="0"/>
              </a:rPr>
              <a:t>what others are</a:t>
            </a:r>
          </a:p>
          <a:p>
            <a:pPr algn="l">
              <a:lnSpc>
                <a:spcPts val="6900"/>
              </a:lnSpc>
            </a:pPr>
            <a:r>
              <a:rPr lang="en-US" altLang="zh-CN" sz="7000" dirty="0">
                <a:solidFill>
                  <a:srgbClr val="FFFFFF"/>
                </a:solidFill>
                <a:latin typeface="Lucida Grande"/>
                <a:cs typeface="Gotham" pitchFamily="18" charset="0"/>
              </a:rPr>
              <a:t>going to think.</a:t>
            </a:r>
          </a:p>
        </p:txBody>
      </p:sp>
      <p:sp>
        <p:nvSpPr>
          <p:cNvPr id="8" name="TextBox 1"/>
          <p:cNvSpPr txBox="1"/>
          <p:nvPr/>
        </p:nvSpPr>
        <p:spPr>
          <a:xfrm>
            <a:off x="1978474" y="1206500"/>
            <a:ext cx="9451526" cy="5791327"/>
          </a:xfrm>
          <a:prstGeom prst="rect">
            <a:avLst/>
          </a:prstGeom>
          <a:noFill/>
        </p:spPr>
        <p:txBody>
          <a:bodyPr wrap="square" lIns="0" tIns="0" rIns="0" bIns="45718" rtlCol="0">
            <a:spAutoFit/>
          </a:bodyPr>
          <a:lstStyle/>
          <a:p>
            <a:pPr algn="l">
              <a:lnSpc>
                <a:spcPts val="3900"/>
              </a:lnSpc>
              <a:tabLst>
                <a:tab pos="88893" algn="l"/>
              </a:tabLst>
            </a:pPr>
            <a:r>
              <a:rPr lang="en-US" altLang="zh-CN" dirty="0"/>
              <a:t>	</a:t>
            </a:r>
            <a:r>
              <a:rPr lang="en-US" altLang="zh-CN" sz="3600" dirty="0">
                <a:solidFill>
                  <a:srgbClr val="FFFFFF"/>
                </a:solidFill>
                <a:latin typeface="Lucida Grande"/>
                <a:cs typeface="Gotham" pitchFamily="18" charset="0"/>
              </a:rPr>
              <a:t>We</a:t>
            </a:r>
            <a:r>
              <a:rPr lang="en-US" altLang="zh-CN" sz="3600" dirty="0">
                <a:latin typeface="Lucida Grande"/>
                <a:cs typeface="Times New Roman" pitchFamily="18" charset="0"/>
              </a:rPr>
              <a:t> </a:t>
            </a:r>
            <a:r>
              <a:rPr lang="en-US" altLang="zh-CN" sz="3600" dirty="0">
                <a:solidFill>
                  <a:srgbClr val="FFFFFF"/>
                </a:solidFill>
                <a:latin typeface="Lucida Grande"/>
                <a:cs typeface="Gotham" pitchFamily="18" charset="0"/>
              </a:rPr>
              <a:t>heard:</a:t>
            </a:r>
          </a:p>
          <a:p>
            <a:pPr algn="l">
              <a:lnSpc>
                <a:spcPts val="5600"/>
              </a:lnSpc>
              <a:tabLst>
                <a:tab pos="88893" algn="l"/>
              </a:tabLst>
            </a:pPr>
            <a:r>
              <a:rPr lang="en-US" altLang="zh-CN" dirty="0">
                <a:latin typeface="Lucida Grande"/>
              </a:rPr>
              <a:t>	</a:t>
            </a: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don’t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understand.</a:t>
            </a:r>
          </a:p>
          <a:p>
            <a:pPr algn="l">
              <a:lnSpc>
                <a:spcPts val="5600"/>
              </a:lnSpc>
              <a:tabLst>
                <a:tab pos="88893" algn="l"/>
              </a:tabLst>
            </a:pPr>
            <a:r>
              <a:rPr lang="en-US" altLang="zh-CN" sz="5200" dirty="0">
                <a:solidFill>
                  <a:srgbClr val="FFFFFF"/>
                </a:solidFill>
                <a:latin typeface="Lucida Grande"/>
                <a:cs typeface="Gotham" pitchFamily="18" charset="0"/>
              </a:rPr>
              <a:t>Why</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and</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Gotham" pitchFamily="18" charset="0"/>
              </a:rPr>
              <a:t> </a:t>
            </a:r>
            <a:r>
              <a:rPr lang="en-US" altLang="zh-CN" sz="5200" dirty="0">
                <a:solidFill>
                  <a:srgbClr val="FFFFFF"/>
                </a:solidFill>
                <a:latin typeface="Lucida Grande"/>
                <a:cs typeface="Gotham" pitchFamily="18" charset="0"/>
              </a:rPr>
              <a:t>$5000.</a:t>
            </a:r>
            <a:br>
              <a:rPr lang="en-US" altLang="zh-CN" sz="5200" dirty="0">
                <a:solidFill>
                  <a:srgbClr val="FFFFFF"/>
                </a:solidFill>
                <a:latin typeface="Lucida Grande"/>
                <a:cs typeface="Gotham" pitchFamily="18" charset="0"/>
              </a:rPr>
            </a:b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actually</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 the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one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more,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but maybe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it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sucks.”</a:t>
            </a: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1000"/>
              </a:lnSpc>
            </a:pPr>
            <a:endParaRPr lang="en-US" altLang="zh-CN" sz="5200" dirty="0">
              <a:latin typeface="Lucida Grande"/>
            </a:endParaRPr>
          </a:p>
          <a:p>
            <a:pPr algn="l">
              <a:lnSpc>
                <a:spcPts val="6500"/>
              </a:lnSpc>
              <a:tabLst>
                <a:tab pos="88893" algn="l"/>
              </a:tabLst>
            </a:pPr>
            <a:r>
              <a:rPr lang="en-US" altLang="zh-CN" sz="5200" dirty="0">
                <a:solidFill>
                  <a:srgbClr val="FFFFFF"/>
                </a:solidFill>
                <a:latin typeface="Lucida Grande"/>
                <a:cs typeface="Gotham" pitchFamily="18" charset="0"/>
              </a:rPr>
              <a:t>“What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my</a:t>
            </a:r>
          </a:p>
          <a:p>
            <a:pPr algn="l">
              <a:lnSpc>
                <a:spcPts val="5700"/>
              </a:lnSpc>
              <a:tabLst>
                <a:tab pos="88893" algn="l"/>
              </a:tabLst>
            </a:pPr>
            <a:r>
              <a:rPr lang="en-US" altLang="zh-CN" sz="5200" dirty="0">
                <a:solidFill>
                  <a:srgbClr val="FFFFFF"/>
                </a:solidFill>
                <a:latin typeface="Lucida Grande"/>
                <a:cs typeface="Gotham" pitchFamily="18" charset="0"/>
              </a:rPr>
              <a:t>friends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a:t>
            </a:r>
          </a:p>
        </p:txBody>
      </p:sp>
      <p:sp>
        <p:nvSpPr>
          <p:cNvPr id="9" name="Date Placeholder 8"/>
          <p:cNvSpPr>
            <a:spLocks noGrp="1"/>
          </p:cNvSpPr>
          <p:nvPr>
            <p:ph type="dt" sz="half" idx="10"/>
          </p:nvPr>
        </p:nvSpPr>
        <p:spPr/>
        <p:txBody>
          <a:bodyPr/>
          <a:lstStyle/>
          <a:p>
            <a:r>
              <a:rPr lang="en-US"/>
              <a:t>2017/04/17</a:t>
            </a:r>
          </a:p>
        </p:txBody>
      </p:sp>
      <p:sp>
        <p:nvSpPr>
          <p:cNvPr id="10" name="Footer Placeholder 9"/>
          <p:cNvSpPr>
            <a:spLocks noGrp="1"/>
          </p:cNvSpPr>
          <p:nvPr>
            <p:ph type="ftr" sz="quarter" idx="11"/>
          </p:nvPr>
        </p:nvSpPr>
        <p:spPr/>
        <p:txBody>
          <a:bodyPr/>
          <a:lstStyle/>
          <a:p>
            <a:r>
              <a:rPr lang="en-US"/>
              <a:t>CS377E: Design Thinking for Global Grand Challenges</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983320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6934200"/>
          </a:xfrm>
          <a:custGeom>
            <a:avLst/>
            <a:gdLst>
              <a:gd name="connsiteX0" fmla="*/ 0 w 24384000"/>
              <a:gd name="connsiteY0" fmla="*/ 0 h 6934200"/>
              <a:gd name="connsiteX1" fmla="*/ 24384000 w 24384000"/>
              <a:gd name="connsiteY1" fmla="*/ 0 h 6934200"/>
              <a:gd name="connsiteX2" fmla="*/ 24384000 w 24384000"/>
              <a:gd name="connsiteY2" fmla="*/ 6934200 h 6934200"/>
              <a:gd name="connsiteX3" fmla="*/ 0 w 24384000"/>
              <a:gd name="connsiteY3" fmla="*/ 6934200 h 6934200"/>
              <a:gd name="connsiteX4" fmla="*/ 0 w 24384000"/>
              <a:gd name="connsiteY4" fmla="*/ 0 h 6934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6934200">
                <a:moveTo>
                  <a:pt x="0" y="0"/>
                </a:moveTo>
                <a:lnTo>
                  <a:pt x="24384000" y="0"/>
                </a:lnTo>
                <a:lnTo>
                  <a:pt x="24384000" y="6934200"/>
                </a:lnTo>
                <a:lnTo>
                  <a:pt x="0" y="69342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TextBox 1"/>
          <p:cNvSpPr txBox="1"/>
          <p:nvPr/>
        </p:nvSpPr>
        <p:spPr>
          <a:xfrm>
            <a:off x="2130676" y="4241800"/>
            <a:ext cx="6432050" cy="714296"/>
          </a:xfrm>
          <a:prstGeom prst="rect">
            <a:avLst/>
          </a:prstGeom>
          <a:noFill/>
        </p:spPr>
        <p:txBody>
          <a:bodyPr wrap="none" lIns="0" tIns="0" rIns="0" bIns="45718" rtlCol="0">
            <a:spAutoFit/>
          </a:bodyPr>
          <a:lstStyle/>
          <a:p>
            <a:pPr>
              <a:lnSpc>
                <a:spcPts val="5100"/>
              </a:lnSpc>
            </a:pPr>
            <a:r>
              <a:rPr lang="en-US" altLang="zh-CN" sz="4800" dirty="0">
                <a:solidFill>
                  <a:srgbClr val="FFFFFF"/>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presumed</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mindset:</a:t>
            </a:r>
          </a:p>
        </p:txBody>
      </p:sp>
      <p:sp>
        <p:nvSpPr>
          <p:cNvPr id="6" name="TextBox 1"/>
          <p:cNvSpPr txBox="1"/>
          <p:nvPr/>
        </p:nvSpPr>
        <p:spPr>
          <a:xfrm>
            <a:off x="2157558" y="4927600"/>
            <a:ext cx="16385896" cy="1379863"/>
          </a:xfrm>
          <a:prstGeom prst="rect">
            <a:avLst/>
          </a:prstGeom>
          <a:noFill/>
        </p:spPr>
        <p:txBody>
          <a:bodyPr wrap="none" lIns="0" tIns="0" rIns="0" bIns="45718" rtlCol="0">
            <a:spAutoFit/>
          </a:bodyPr>
          <a:lstStyle/>
          <a:p>
            <a:pPr>
              <a:lnSpc>
                <a:spcPts val="10400"/>
              </a:lnSpc>
            </a:pPr>
            <a:r>
              <a:rPr lang="en-US" altLang="zh-CN" sz="9500" dirty="0">
                <a:solidFill>
                  <a:srgbClr val="FFFFFF"/>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DEEPLY</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PERSONAL.</a:t>
            </a:r>
          </a:p>
        </p:txBody>
      </p:sp>
      <p:sp>
        <p:nvSpPr>
          <p:cNvPr id="7" name="TextBox 1"/>
          <p:cNvSpPr txBox="1"/>
          <p:nvPr/>
        </p:nvSpPr>
        <p:spPr>
          <a:xfrm>
            <a:off x="2000078" y="7556500"/>
            <a:ext cx="4191352" cy="714296"/>
          </a:xfrm>
          <a:prstGeom prst="rect">
            <a:avLst/>
          </a:prstGeom>
          <a:noFill/>
        </p:spPr>
        <p:txBody>
          <a:bodyPr wrap="none" lIns="0" tIns="0" rIns="0" bIns="45718" rtlCol="0">
            <a:spAutoFit/>
          </a:bodyPr>
          <a:lstStyle/>
          <a:p>
            <a:pPr>
              <a:lnSpc>
                <a:spcPts val="5100"/>
              </a:lnSpc>
            </a:pPr>
            <a:r>
              <a:rPr lang="en-US" altLang="zh-CN" sz="4800" dirty="0">
                <a:solidFill>
                  <a:srgbClr val="000000"/>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000000"/>
                </a:solidFill>
                <a:latin typeface="Helvetica Light"/>
                <a:cs typeface="Gotham Book " pitchFamily="18" charset="0"/>
              </a:rPr>
              <a:t>realization:</a:t>
            </a:r>
          </a:p>
        </p:txBody>
      </p:sp>
      <p:sp>
        <p:nvSpPr>
          <p:cNvPr id="8" name="TextBox 1"/>
          <p:cNvSpPr txBox="1"/>
          <p:nvPr/>
        </p:nvSpPr>
        <p:spPr>
          <a:xfrm>
            <a:off x="2472223" y="8242300"/>
            <a:ext cx="18614070" cy="1379863"/>
          </a:xfrm>
          <a:prstGeom prst="rect">
            <a:avLst/>
          </a:prstGeom>
          <a:noFill/>
        </p:spPr>
        <p:txBody>
          <a:bodyPr wrap="none" lIns="0" tIns="0" rIns="0" bIns="45718" rtlCol="0">
            <a:spAutoFit/>
          </a:bodyPr>
          <a:lstStyle/>
          <a:p>
            <a:pPr>
              <a:lnSpc>
                <a:spcPts val="10400"/>
              </a:lnSpc>
            </a:pPr>
            <a:r>
              <a:rPr lang="en-US" altLang="zh-CN" sz="9500" dirty="0">
                <a:solidFill>
                  <a:srgbClr val="000000"/>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FASHION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THE</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WALL.</a:t>
            </a:r>
          </a:p>
        </p:txBody>
      </p:sp>
      <p:sp>
        <p:nvSpPr>
          <p:cNvPr id="9" name="Date Placeholder 8"/>
          <p:cNvSpPr>
            <a:spLocks noGrp="1"/>
          </p:cNvSpPr>
          <p:nvPr>
            <p:ph type="dt" sz="half" idx="10"/>
          </p:nvPr>
        </p:nvSpPr>
        <p:spPr/>
        <p:txBody>
          <a:bodyPr/>
          <a:lstStyle/>
          <a:p>
            <a:r>
              <a:rPr lang="en-US"/>
              <a:t>2017/04/17</a:t>
            </a:r>
          </a:p>
        </p:txBody>
      </p:sp>
      <p:sp>
        <p:nvSpPr>
          <p:cNvPr id="10" name="Footer Placeholder 9"/>
          <p:cNvSpPr>
            <a:spLocks noGrp="1"/>
          </p:cNvSpPr>
          <p:nvPr>
            <p:ph type="ftr" sz="quarter" idx="11"/>
          </p:nvPr>
        </p:nvSpPr>
        <p:spPr/>
        <p:txBody>
          <a:bodyPr/>
          <a:lstStyle/>
          <a:p>
            <a:r>
              <a:rPr lang="en-US"/>
              <a:t>CS377E: Design Thinking for Global Grand Challenges</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16</a:t>
            </a:fld>
            <a:endParaRPr lang="en-US"/>
          </a:p>
        </p:txBody>
      </p:sp>
    </p:spTree>
    <p:extLst>
      <p:ext uri="{BB962C8B-B14F-4D97-AF65-F5344CB8AC3E}">
        <p14:creationId xmlns:p14="http://schemas.microsoft.com/office/powerpoint/2010/main" val="142272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 name="Group 944"/>
          <p:cNvGrpSpPr/>
          <p:nvPr/>
        </p:nvGrpSpPr>
        <p:grpSpPr>
          <a:xfrm>
            <a:off x="9499284" y="3603631"/>
            <a:ext cx="5636269" cy="6507166"/>
            <a:chOff x="1249232" y="973169"/>
            <a:chExt cx="5636269" cy="6507164"/>
          </a:xfrm>
        </p:grpSpPr>
        <p:sp>
          <p:nvSpPr>
            <p:cNvPr id="942" name="Shape 942"/>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943" name="Shape 943"/>
            <p:cNvSpPr/>
            <p:nvPr/>
          </p:nvSpPr>
          <p:spPr>
            <a:xfrm>
              <a:off x="2362880" y="3694734"/>
              <a:ext cx="3428026" cy="10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945" name="Shape 945"/>
          <p:cNvSpPr/>
          <p:nvPr/>
        </p:nvSpPr>
        <p:spPr>
          <a:xfrm>
            <a:off x="3823664" y="3879135"/>
            <a:ext cx="4668495"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dirty="0">
                <a:solidFill>
                  <a:srgbClr val="FFFFFF"/>
                </a:solidFill>
                <a:latin typeface="Lucida Grande"/>
                <a:ea typeface="Lucida Grande"/>
                <a:cs typeface="Lucida Grande"/>
                <a:sym typeface="Lucida Grande"/>
              </a:rPr>
              <a:t>REALIZE</a:t>
            </a:r>
            <a:r>
              <a:rPr sz="7100" dirty="0">
                <a:solidFill>
                  <a:srgbClr val="FFFFFF"/>
                </a:solidFill>
                <a:latin typeface="Lucida Grande"/>
                <a:ea typeface="Lucida Grande"/>
                <a:cs typeface="Lucida Grande"/>
                <a:sym typeface="Lucida Grande"/>
              </a:rPr>
              <a:t> </a:t>
            </a:r>
          </a:p>
        </p:txBody>
      </p:sp>
      <p:sp>
        <p:nvSpPr>
          <p:cNvPr id="946" name="Shape 946"/>
          <p:cNvSpPr/>
          <p:nvPr/>
        </p:nvSpPr>
        <p:spPr>
          <a:xfrm>
            <a:off x="15746712" y="8501935"/>
            <a:ext cx="3942761"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a:solidFill>
                  <a:srgbClr val="FFFFFF"/>
                </a:solidFill>
                <a:latin typeface="Lucida Grande"/>
                <a:ea typeface="Lucida Grande"/>
                <a:cs typeface="Lucida Grande"/>
                <a:sym typeface="Lucida Grande"/>
              </a:rPr>
              <a:t>FOCUS</a:t>
            </a:r>
            <a:r>
              <a:rPr sz="7100">
                <a:solidFill>
                  <a:srgbClr val="FFFFFF"/>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17</a:t>
            </a:fld>
            <a:endParaRPr lang="en-US" dirty="0"/>
          </a:p>
        </p:txBody>
      </p:sp>
    </p:spTree>
    <p:extLst>
      <p:ext uri="{BB962C8B-B14F-4D97-AF65-F5344CB8AC3E}">
        <p14:creationId xmlns:p14="http://schemas.microsoft.com/office/powerpoint/2010/main" val="66840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p:nvPr/>
        </p:nvSpPr>
        <p:spPr>
          <a:xfrm>
            <a:off x="2060576" y="2405505"/>
            <a:ext cx="18643600" cy="89050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FOCUS </a:t>
            </a:r>
          </a:p>
          <a:p>
            <a:pPr lvl="0" algn="l">
              <a:lnSpc>
                <a:spcPct val="90000"/>
              </a:lnSpc>
              <a:defRPr sz="1800"/>
            </a:pPr>
            <a:r>
              <a:rPr sz="16000" dirty="0">
                <a:solidFill>
                  <a:srgbClr val="FFFFFF"/>
                </a:solidFill>
                <a:latin typeface="Lucida Grande"/>
                <a:ea typeface="Lucida Grande"/>
                <a:cs typeface="Lucida Grande"/>
                <a:sym typeface="Lucida Grande"/>
              </a:rPr>
              <a:t>ON </a:t>
            </a:r>
            <a:r>
              <a:rPr sz="16000" b="1" i="1" dirty="0">
                <a:solidFill>
                  <a:srgbClr val="FFFFFF"/>
                </a:solidFill>
                <a:latin typeface="Lucida Grande"/>
                <a:ea typeface="Lucida Grande"/>
                <a:cs typeface="Lucida Grande"/>
                <a:sym typeface="Lucida Grande"/>
              </a:rPr>
              <a:t>ONE</a:t>
            </a:r>
            <a:r>
              <a:rPr sz="16000" dirty="0">
                <a:solidFill>
                  <a:srgbClr val="FFFFFF"/>
                </a:solidFill>
                <a:latin typeface="Lucida Grande"/>
                <a:ea typeface="Lucida Grande"/>
                <a:cs typeface="Lucida Grande"/>
                <a:sym typeface="Lucida Grande"/>
              </a:rPr>
              <a:t> MEANINGFUL CHALLENGE </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18</a:t>
            </a:fld>
            <a:endParaRPr lang="en-US" dirty="0"/>
          </a:p>
        </p:txBody>
      </p:sp>
    </p:spTree>
    <p:extLst>
      <p:ext uri="{BB962C8B-B14F-4D97-AF65-F5344CB8AC3E}">
        <p14:creationId xmlns:p14="http://schemas.microsoft.com/office/powerpoint/2010/main" val="1168747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endParaRPr lang="en-US" sz="7100" dirty="0">
              <a:solidFill>
                <a:srgbClr val="FFFFFF"/>
              </a:solidFill>
              <a:ea typeface="Lucida Grande"/>
              <a:sym typeface="Lucida Grande"/>
            </a:endParaRPr>
          </a:p>
          <a:p>
            <a:pPr marL="0" indent="0">
              <a:buNone/>
              <a:defRPr sz="1800"/>
            </a:pPr>
            <a:endParaRPr lang="en-US" sz="7100" dirty="0">
              <a:solidFill>
                <a:srgbClr val="FFFFFF"/>
              </a:solidFill>
              <a:ea typeface="Lucida Grande"/>
              <a:sym typeface="Lucida Grande"/>
            </a:endParaRPr>
          </a:p>
          <a:p>
            <a:pPr marL="0" indent="0">
              <a:buNone/>
              <a:defRPr sz="1800"/>
            </a:pPr>
            <a:r>
              <a:rPr lang="en-US" sz="8400" dirty="0">
                <a:solidFill>
                  <a:srgbClr val="FFFFFF"/>
                </a:solidFill>
                <a:ea typeface="Lucida Grande"/>
                <a:sym typeface="Lucida Grande"/>
              </a:rPr>
              <a:t>A </a:t>
            </a:r>
            <a:r>
              <a:rPr lang="en-US" sz="8400" b="1" dirty="0">
                <a:solidFill>
                  <a:srgbClr val="FFFFFF"/>
                </a:solidFill>
                <a:ea typeface="Lucida Grande"/>
                <a:sym typeface="Lucida Grande"/>
              </a:rPr>
              <a:t>unique, concise reframing </a:t>
            </a:r>
            <a:r>
              <a:rPr lang="en-US" sz="8400" dirty="0">
                <a:solidFill>
                  <a:srgbClr val="FFFFFF"/>
                </a:solidFill>
                <a:ea typeface="Lucida Grande"/>
                <a:sym typeface="Lucida Grande"/>
              </a:rPr>
              <a:t>of the problem that is </a:t>
            </a:r>
            <a:r>
              <a:rPr lang="en-US" sz="8400" b="1" dirty="0">
                <a:solidFill>
                  <a:srgbClr val="FFFFFF"/>
                </a:solidFill>
                <a:ea typeface="Lucida Grande"/>
                <a:sym typeface="Lucida Grande"/>
              </a:rPr>
              <a:t>grounded in user needs &amp; insights</a:t>
            </a:r>
            <a:r>
              <a:rPr lang="en-US" sz="8400" dirty="0">
                <a:solidFill>
                  <a:srgbClr val="FFFFFF"/>
                </a:solidFill>
                <a:ea typeface="Lucida Grande"/>
                <a:sym typeface="Lucida Grande"/>
              </a:rPr>
              <a:t>.</a:t>
            </a:r>
            <a:endParaRPr lang="en-US" sz="8400" dirty="0"/>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extLst>
      <p:ext uri="{BB962C8B-B14F-4D97-AF65-F5344CB8AC3E}">
        <p14:creationId xmlns:p14="http://schemas.microsoft.com/office/powerpoint/2010/main" val="39721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r>
              <a:rPr lang="en-US" dirty="0"/>
              <a:t>Ethical considerations in </a:t>
            </a:r>
            <a:r>
              <a:rPr lang="en-US" dirty="0" err="1"/>
              <a:t>needfinding</a:t>
            </a:r>
            <a:endParaRPr lang="en-US" dirty="0"/>
          </a:p>
          <a:p>
            <a:r>
              <a:rPr lang="en-US" dirty="0"/>
              <a:t>Inferring insights</a:t>
            </a:r>
          </a:p>
          <a:p>
            <a:r>
              <a:rPr lang="en-US" dirty="0"/>
              <a:t>Point of views</a:t>
            </a:r>
          </a:p>
        </p:txBody>
      </p:sp>
      <p:sp>
        <p:nvSpPr>
          <p:cNvPr id="2" name="Date Placeholder 1"/>
          <p:cNvSpPr>
            <a:spLocks noGrp="1"/>
          </p:cNvSpPr>
          <p:nvPr>
            <p:ph type="dt" sz="half" idx="10"/>
          </p:nvPr>
        </p:nvSpPr>
        <p:spPr/>
        <p:txBody>
          <a:bodyPr/>
          <a:lstStyle/>
          <a:p>
            <a:r>
              <a:rPr lang="en-US"/>
              <a:t>2017/04/17</a:t>
            </a:r>
            <a:endParaRPr lang="en-US" dirty="0"/>
          </a:p>
        </p:txBody>
      </p:sp>
      <p:sp>
        <p:nvSpPr>
          <p:cNvPr id="5" name="Footer Placeholder 4"/>
          <p:cNvSpPr>
            <a:spLocks noGrp="1"/>
          </p:cNvSpPr>
          <p:nvPr>
            <p:ph type="ftr" sz="quarter" idx="11"/>
          </p:nvPr>
        </p:nvSpPr>
        <p:spPr/>
        <p:txBody>
          <a:bodyPr/>
          <a:lstStyle/>
          <a:p>
            <a:r>
              <a:rPr lang="en-US"/>
              <a:t>CS377E: Design Thinking for Global Grand Challenges</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2</a:t>
            </a:fld>
            <a:endParaRPr lang="en-US"/>
          </a:p>
        </p:txBody>
      </p:sp>
    </p:spTree>
    <p:extLst>
      <p:ext uri="{BB962C8B-B14F-4D97-AF65-F5344CB8AC3E}">
        <p14:creationId xmlns:p14="http://schemas.microsoft.com/office/powerpoint/2010/main" val="39479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Focus by Writing a “Point of View”</a:t>
            </a:r>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a:solidFill>
                  <a:srgbClr val="FFFFFF"/>
                </a:solidFill>
                <a:ea typeface="Lucida Grande"/>
                <a:sym typeface="Lucida Grande"/>
              </a:rPr>
              <a:t>(user you are inspired by)</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a:solidFill>
                  <a:srgbClr val="FFFFFF"/>
                </a:solidFill>
                <a:ea typeface="Lucida Grande"/>
                <a:sym typeface="Lucida Grande"/>
              </a:rPr>
              <a:t>WE WERE AMAZED TO REALIZE. . .</a:t>
            </a:r>
          </a:p>
          <a:p>
            <a:pPr marL="0" indent="0">
              <a:buNone/>
              <a:defRPr sz="1800"/>
            </a:pPr>
            <a:r>
              <a:rPr lang="en-US" sz="6700" dirty="0">
                <a:solidFill>
                  <a:srgbClr val="FFFFFF"/>
                </a:solidFill>
                <a:ea typeface="Lucida Grande"/>
                <a:sym typeface="Lucida Grande"/>
              </a:rPr>
              <a:t>(insight—verb reflecting user needs)</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a:solidFill>
                  <a:srgbClr val="FFFFFF"/>
                </a:solidFill>
                <a:ea typeface="Lucida Grande"/>
                <a:sym typeface="Lucida Grande"/>
              </a:rPr>
              <a:t>IT WOULD BE GAME-CHANGING TO. . .</a:t>
            </a:r>
          </a:p>
          <a:p>
            <a:pPr marL="0" indent="0">
              <a:buNone/>
              <a:defRPr sz="1800"/>
            </a:pPr>
            <a:r>
              <a:rPr lang="en-US" sz="6000" dirty="0">
                <a:solidFill>
                  <a:srgbClr val="FFFFFF"/>
                </a:solidFill>
                <a:ea typeface="Lucida Grande"/>
                <a:sym typeface="Lucida Grande"/>
              </a:rPr>
              <a:t>(Synthesized statement to leverage in designing solution. </a:t>
            </a:r>
          </a:p>
          <a:p>
            <a:pPr marL="0" indent="0">
              <a:buNone/>
              <a:defRPr sz="1800"/>
            </a:pPr>
            <a:r>
              <a:rPr lang="en-US" sz="6000" dirty="0">
                <a:solidFill>
                  <a:srgbClr val="FFFFFF"/>
                </a:solidFill>
                <a:ea typeface="Lucida Grande"/>
                <a:sym typeface="Lucida Grande"/>
              </a:rPr>
              <a:t>NOT just a reason for the need! )</a:t>
            </a:r>
          </a:p>
          <a:p>
            <a:endParaRPr lang="en-US" sz="6000" dirty="0"/>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20</a:t>
            </a:fld>
            <a:endParaRPr lang="en-US" dirty="0"/>
          </a:p>
        </p:txBody>
      </p:sp>
    </p:spTree>
    <p:extLst>
      <p:ext uri="{BB962C8B-B14F-4D97-AF65-F5344CB8AC3E}">
        <p14:creationId xmlns:p14="http://schemas.microsoft.com/office/powerpoint/2010/main" val="2989533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247925" y="2882905"/>
            <a:ext cx="19037263"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guy</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his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twenties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with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good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job</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and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p>
          <a:p>
            <a:pPr>
              <a:lnSpc>
                <a:spcPts val="7800"/>
              </a:lnSpc>
            </a:pP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apartment</a:t>
            </a:r>
          </a:p>
        </p:txBody>
      </p:sp>
      <p:sp>
        <p:nvSpPr>
          <p:cNvPr id="7" name="TextBox 1"/>
          <p:cNvSpPr txBox="1"/>
          <p:nvPr/>
        </p:nvSpPr>
        <p:spPr>
          <a:xfrm>
            <a:off x="2273090" y="6972305"/>
            <a:ext cx="18428122"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art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fashion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wall:</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it’s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about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what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other</a:t>
            </a:r>
          </a:p>
          <a:p>
            <a:pPr>
              <a:lnSpc>
                <a:spcPts val="7800"/>
              </a:lnSpc>
            </a:pPr>
            <a:r>
              <a:rPr lang="en-US" altLang="zh-CN" sz="7100" dirty="0">
                <a:solidFill>
                  <a:srgbClr val="FFFFFF"/>
                </a:solidFill>
                <a:latin typeface="Helvetica Light"/>
                <a:cs typeface="Gotham" pitchFamily="18" charset="0"/>
              </a:rPr>
              <a:t>people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are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going</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to</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think</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you</a:t>
            </a:r>
          </a:p>
        </p:txBody>
      </p:sp>
      <p:sp>
        <p:nvSpPr>
          <p:cNvPr id="9" name="TextBox 1"/>
          <p:cNvSpPr txBox="1"/>
          <p:nvPr/>
        </p:nvSpPr>
        <p:spPr>
          <a:xfrm>
            <a:off x="2284987" y="11239923"/>
            <a:ext cx="18429725" cy="1046438"/>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help</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buyers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cut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through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paralysis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doubt</a:t>
            </a:r>
          </a:p>
        </p:txBody>
      </p:sp>
      <p:sp>
        <p:nvSpPr>
          <p:cNvPr id="10" name="Date Placeholder 9"/>
          <p:cNvSpPr>
            <a:spLocks noGrp="1"/>
          </p:cNvSpPr>
          <p:nvPr>
            <p:ph type="dt" sz="half" idx="10"/>
          </p:nvPr>
        </p:nvSpPr>
        <p:spPr/>
        <p:txBody>
          <a:bodyPr/>
          <a:lstStyle/>
          <a:p>
            <a:r>
              <a:rPr lang="en-US"/>
              <a:t>2017/04/17</a:t>
            </a:r>
          </a:p>
        </p:txBody>
      </p:sp>
      <p:sp>
        <p:nvSpPr>
          <p:cNvPr id="11" name="Footer Placeholder 10"/>
          <p:cNvSpPr>
            <a:spLocks noGrp="1"/>
          </p:cNvSpPr>
          <p:nvPr>
            <p:ph type="ftr" sz="quarter" idx="11"/>
          </p:nvPr>
        </p:nvSpPr>
        <p:spPr/>
        <p:txBody>
          <a:bodyPr/>
          <a:lstStyle/>
          <a:p>
            <a:r>
              <a:rPr lang="en-US"/>
              <a:t>CS377E: Design Thinking for Global Grand Challenges</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21</a:t>
            </a:fld>
            <a:endParaRPr lang="en-US"/>
          </a:p>
        </p:txBody>
      </p:sp>
      <p:sp>
        <p:nvSpPr>
          <p:cNvPr id="13" name="TextBox 12"/>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4"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5"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6982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3949705" y="482600"/>
            <a:ext cx="16484600" cy="12750800"/>
          </a:xfrm>
          <a:prstGeom prst="rect">
            <a:avLst/>
          </a:prstGeom>
          <a:noFill/>
        </p:spPr>
      </p:pic>
      <p:pic>
        <p:nvPicPr>
          <p:cNvPr id="3" name="Picture 3"/>
          <p:cNvPicPr>
            <a:picLocks noChangeAspect="1" noChangeArrowheads="1"/>
          </p:cNvPicPr>
          <p:nvPr/>
        </p:nvPicPr>
        <p:blipFill>
          <a:blip r:embed="rId4"/>
          <a:srcRect/>
          <a:stretch>
            <a:fillRect/>
          </a:stretch>
        </p:blipFill>
        <p:spPr bwMode="auto">
          <a:xfrm>
            <a:off x="3441705" y="0"/>
            <a:ext cx="17500600" cy="13716000"/>
          </a:xfrm>
          <a:prstGeom prst="rect">
            <a:avLst/>
          </a:prstGeom>
          <a:noFill/>
        </p:spPr>
      </p:pic>
      <p:sp>
        <p:nvSpPr>
          <p:cNvPr id="5" name="Date Placeholder 4"/>
          <p:cNvSpPr>
            <a:spLocks noGrp="1"/>
          </p:cNvSpPr>
          <p:nvPr>
            <p:ph type="dt" sz="half" idx="10"/>
          </p:nvPr>
        </p:nvSpPr>
        <p:spPr/>
        <p:txBody>
          <a:bodyPr/>
          <a:lstStyle/>
          <a:p>
            <a:r>
              <a:rPr lang="en-US"/>
              <a:t>2017/04/17</a:t>
            </a:r>
          </a:p>
        </p:txBody>
      </p:sp>
      <p:sp>
        <p:nvSpPr>
          <p:cNvPr id="6" name="Footer Placeholder 5"/>
          <p:cNvSpPr>
            <a:spLocks noGrp="1"/>
          </p:cNvSpPr>
          <p:nvPr>
            <p:ph type="ftr" sz="quarter" idx="11"/>
          </p:nvPr>
        </p:nvSpPr>
        <p:spPr/>
        <p:txBody>
          <a:bodyPr/>
          <a:lstStyle/>
          <a:p>
            <a:r>
              <a:rPr lang="en-US"/>
              <a:t>CS377E: Design Thinking for Global Grand Challenges</a:t>
            </a:r>
          </a:p>
        </p:txBody>
      </p:sp>
      <p:sp>
        <p:nvSpPr>
          <p:cNvPr id="7" name="Slide Number Placeholder 6"/>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96349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4013200" y="381000"/>
            <a:ext cx="16357600" cy="13335000"/>
          </a:xfrm>
          <a:prstGeom prst="rect">
            <a:avLst/>
          </a:prstGeom>
          <a:noFill/>
        </p:spPr>
      </p:pic>
      <p:sp>
        <p:nvSpPr>
          <p:cNvPr id="3" name="Date Placeholder 2"/>
          <p:cNvSpPr>
            <a:spLocks noGrp="1"/>
          </p:cNvSpPr>
          <p:nvPr>
            <p:ph type="dt" sz="half" idx="10"/>
          </p:nvPr>
        </p:nvSpPr>
        <p:spPr/>
        <p:txBody>
          <a:bodyPr/>
          <a:lstStyle/>
          <a:p>
            <a:r>
              <a:rPr lang="en-US"/>
              <a:t>2017/04/17</a:t>
            </a:r>
          </a:p>
        </p:txBody>
      </p:sp>
      <p:sp>
        <p:nvSpPr>
          <p:cNvPr id="5" name="Footer Placeholder 4"/>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8582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889000"/>
            <a:ext cx="24384000" cy="11938000"/>
          </a:xfrm>
          <a:prstGeom prst="rect">
            <a:avLst/>
          </a:prstGeom>
          <a:noFill/>
        </p:spPr>
      </p:pic>
      <p:sp>
        <p:nvSpPr>
          <p:cNvPr id="3" name="Date Placeholder 2"/>
          <p:cNvSpPr>
            <a:spLocks noGrp="1"/>
          </p:cNvSpPr>
          <p:nvPr>
            <p:ph type="dt" sz="half" idx="10"/>
          </p:nvPr>
        </p:nvSpPr>
        <p:spPr/>
        <p:txBody>
          <a:bodyPr/>
          <a:lstStyle/>
          <a:p>
            <a:r>
              <a:rPr lang="en-US"/>
              <a:t>2017/04/17</a:t>
            </a:r>
          </a:p>
        </p:txBody>
      </p:sp>
      <p:sp>
        <p:nvSpPr>
          <p:cNvPr id="5" name="Footer Placeholder 4"/>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02867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p:nvPr/>
        </p:nvSpPr>
        <p:spPr>
          <a:xfrm>
            <a:off x="-4991095" y="0"/>
            <a:ext cx="34759901" cy="14846300"/>
          </a:xfrm>
          <a:prstGeom prst="rect">
            <a:avLst/>
          </a:prstGeom>
          <a:solidFill>
            <a:srgbClr val="0080FF"/>
          </a:solidFill>
          <a:ln w="12700">
            <a:miter lim="400000"/>
          </a:ln>
        </p:spPr>
        <p:txBody>
          <a:bodyPr lIns="0" tIns="0" rIns="0" bIns="0"/>
          <a:lstStyle/>
          <a:p>
            <a:pPr lvl="0"/>
            <a:endParaRPr/>
          </a:p>
        </p:txBody>
      </p:sp>
      <p:sp>
        <p:nvSpPr>
          <p:cNvPr id="991" name="Shape 991"/>
          <p:cNvSpPr/>
          <p:nvPr/>
        </p:nvSpPr>
        <p:spPr>
          <a:xfrm>
            <a:off x="14058906" y="6731000"/>
            <a:ext cx="15405101" cy="7721600"/>
          </a:xfrm>
          <a:prstGeom prst="rect">
            <a:avLst/>
          </a:prstGeom>
          <a:solidFill>
            <a:srgbClr val="FFFFFF"/>
          </a:solidFill>
          <a:ln w="12700">
            <a:miter lim="400000"/>
          </a:ln>
        </p:spPr>
        <p:txBody>
          <a:bodyPr lIns="0" tIns="0" rIns="0" bIns="0"/>
          <a:lstStyle/>
          <a:p>
            <a:pPr lvl="0"/>
            <a:endParaRPr/>
          </a:p>
        </p:txBody>
      </p:sp>
      <p:sp>
        <p:nvSpPr>
          <p:cNvPr id="992" name="Shape 992"/>
          <p:cNvSpPr/>
          <p:nvPr/>
        </p:nvSpPr>
        <p:spPr>
          <a:xfrm>
            <a:off x="-6502400" y="6731000"/>
            <a:ext cx="17868901" cy="7721600"/>
          </a:xfrm>
          <a:prstGeom prst="rect">
            <a:avLst/>
          </a:prstGeom>
          <a:solidFill>
            <a:srgbClr val="FFFFFF"/>
          </a:solidFill>
          <a:ln w="12700">
            <a:miter lim="400000"/>
          </a:ln>
        </p:spPr>
        <p:txBody>
          <a:bodyPr lIns="0" tIns="0" rIns="0" bIns="0"/>
          <a:lstStyle/>
          <a:p>
            <a:pPr lvl="0"/>
            <a:endParaRPr/>
          </a:p>
        </p:txBody>
      </p:sp>
      <p:pic>
        <p:nvPicPr>
          <p:cNvPr id="993" name="image14.png"/>
          <p:cNvPicPr/>
          <p:nvPr/>
        </p:nvPicPr>
        <p:blipFill>
          <a:blip r:embed="rId3">
            <a:extLst/>
          </a:blip>
          <a:stretch>
            <a:fillRect/>
          </a:stretch>
        </p:blipFill>
        <p:spPr>
          <a:xfrm>
            <a:off x="-4724399" y="7332664"/>
            <a:ext cx="9201149" cy="5480052"/>
          </a:xfrm>
          <a:prstGeom prst="rect">
            <a:avLst/>
          </a:prstGeom>
          <a:ln w="12700">
            <a:miter lim="400000"/>
          </a:ln>
        </p:spPr>
      </p:pic>
      <p:sp>
        <p:nvSpPr>
          <p:cNvPr id="994" name="Shape 994"/>
          <p:cNvSpPr/>
          <p:nvPr/>
        </p:nvSpPr>
        <p:spPr>
          <a:xfrm>
            <a:off x="16357601" y="7245149"/>
            <a:ext cx="51562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t>INSIGHTS</a:t>
            </a:r>
          </a:p>
        </p:txBody>
      </p:sp>
      <p:pic>
        <p:nvPicPr>
          <p:cNvPr id="995" name="image15.png"/>
          <p:cNvPicPr/>
          <p:nvPr/>
        </p:nvPicPr>
        <p:blipFill>
          <a:blip r:embed="rId4">
            <a:extLst/>
          </a:blip>
          <a:stretch>
            <a:fillRect/>
          </a:stretch>
        </p:blipFill>
        <p:spPr>
          <a:xfrm>
            <a:off x="15697201" y="8874131"/>
            <a:ext cx="801688" cy="781050"/>
          </a:xfrm>
          <a:prstGeom prst="rect">
            <a:avLst/>
          </a:prstGeom>
          <a:ln w="12700">
            <a:miter lim="400000"/>
          </a:ln>
        </p:spPr>
      </p:pic>
      <p:pic>
        <p:nvPicPr>
          <p:cNvPr id="996" name="image15.png"/>
          <p:cNvPicPr/>
          <p:nvPr/>
        </p:nvPicPr>
        <p:blipFill>
          <a:blip r:embed="rId4">
            <a:extLst/>
          </a:blip>
          <a:stretch>
            <a:fillRect/>
          </a:stretch>
        </p:blipFill>
        <p:spPr>
          <a:xfrm>
            <a:off x="18964281" y="8874131"/>
            <a:ext cx="801688" cy="781050"/>
          </a:xfrm>
          <a:prstGeom prst="rect">
            <a:avLst/>
          </a:prstGeom>
          <a:ln w="12700">
            <a:miter lim="400000"/>
          </a:ln>
        </p:spPr>
      </p:pic>
      <p:pic>
        <p:nvPicPr>
          <p:cNvPr id="997" name="image15.png"/>
          <p:cNvPicPr/>
          <p:nvPr/>
        </p:nvPicPr>
        <p:blipFill>
          <a:blip r:embed="rId4">
            <a:extLst/>
          </a:blip>
          <a:stretch>
            <a:fillRect/>
          </a:stretch>
        </p:blipFill>
        <p:spPr>
          <a:xfrm>
            <a:off x="17678401" y="10113964"/>
            <a:ext cx="801688" cy="779464"/>
          </a:xfrm>
          <a:prstGeom prst="rect">
            <a:avLst/>
          </a:prstGeom>
          <a:ln w="12700">
            <a:miter lim="400000"/>
          </a:ln>
        </p:spPr>
      </p:pic>
      <p:pic>
        <p:nvPicPr>
          <p:cNvPr id="998" name="image16.png"/>
          <p:cNvPicPr/>
          <p:nvPr/>
        </p:nvPicPr>
        <p:blipFill>
          <a:blip r:embed="rId5">
            <a:extLst/>
          </a:blip>
          <a:srcRect l="35031" t="11044" r="43857" b="68951"/>
          <a:stretch>
            <a:fillRect/>
          </a:stretch>
        </p:blipFill>
        <p:spPr>
          <a:xfrm rot="1858000">
            <a:off x="10517189" y="4703767"/>
            <a:ext cx="4978400" cy="3629026"/>
          </a:xfrm>
          <a:prstGeom prst="rect">
            <a:avLst/>
          </a:prstGeom>
          <a:ln w="12700">
            <a:miter lim="400000"/>
          </a:ln>
        </p:spPr>
      </p:pic>
      <p:pic>
        <p:nvPicPr>
          <p:cNvPr id="999" name="image15.png"/>
          <p:cNvPicPr/>
          <p:nvPr/>
        </p:nvPicPr>
        <p:blipFill>
          <a:blip r:embed="rId4">
            <a:extLst/>
          </a:blip>
          <a:stretch>
            <a:fillRect/>
          </a:stretch>
        </p:blipFill>
        <p:spPr>
          <a:xfrm>
            <a:off x="8712200" y="9732964"/>
            <a:ext cx="763589" cy="742952"/>
          </a:xfrm>
          <a:prstGeom prst="rect">
            <a:avLst/>
          </a:prstGeom>
          <a:ln w="12700">
            <a:miter lim="400000"/>
          </a:ln>
        </p:spPr>
      </p:pic>
      <p:pic>
        <p:nvPicPr>
          <p:cNvPr id="1000" name="image15.png"/>
          <p:cNvPicPr/>
          <p:nvPr/>
        </p:nvPicPr>
        <p:blipFill>
          <a:blip r:embed="rId4">
            <a:extLst/>
          </a:blip>
          <a:stretch>
            <a:fillRect/>
          </a:stretch>
        </p:blipFill>
        <p:spPr>
          <a:xfrm>
            <a:off x="6442075" y="9629781"/>
            <a:ext cx="763589" cy="742950"/>
          </a:xfrm>
          <a:prstGeom prst="rect">
            <a:avLst/>
          </a:prstGeom>
          <a:ln w="12700">
            <a:miter lim="400000"/>
          </a:ln>
        </p:spPr>
      </p:pic>
      <p:pic>
        <p:nvPicPr>
          <p:cNvPr id="1001" name="image15.png"/>
          <p:cNvPicPr/>
          <p:nvPr/>
        </p:nvPicPr>
        <p:blipFill>
          <a:blip r:embed="rId4">
            <a:extLst/>
          </a:blip>
          <a:stretch>
            <a:fillRect/>
          </a:stretch>
        </p:blipFill>
        <p:spPr>
          <a:xfrm>
            <a:off x="5441950" y="10787064"/>
            <a:ext cx="763589" cy="742952"/>
          </a:xfrm>
          <a:prstGeom prst="rect">
            <a:avLst/>
          </a:prstGeom>
          <a:ln w="12700">
            <a:miter lim="400000"/>
          </a:ln>
        </p:spPr>
      </p:pic>
      <p:pic>
        <p:nvPicPr>
          <p:cNvPr id="1002" name="image15.png"/>
          <p:cNvPicPr/>
          <p:nvPr/>
        </p:nvPicPr>
        <p:blipFill>
          <a:blip r:embed="rId4">
            <a:extLst/>
          </a:blip>
          <a:stretch>
            <a:fillRect/>
          </a:stretch>
        </p:blipFill>
        <p:spPr>
          <a:xfrm>
            <a:off x="9774238" y="11296655"/>
            <a:ext cx="763589" cy="742950"/>
          </a:xfrm>
          <a:prstGeom prst="rect">
            <a:avLst/>
          </a:prstGeom>
          <a:ln w="12700">
            <a:miter lim="400000"/>
          </a:ln>
        </p:spPr>
      </p:pic>
      <p:pic>
        <p:nvPicPr>
          <p:cNvPr id="1003" name="image15.png"/>
          <p:cNvPicPr/>
          <p:nvPr/>
        </p:nvPicPr>
        <p:blipFill>
          <a:blip r:embed="rId4">
            <a:extLst/>
          </a:blip>
          <a:stretch>
            <a:fillRect/>
          </a:stretch>
        </p:blipFill>
        <p:spPr>
          <a:xfrm>
            <a:off x="8709025" y="14392279"/>
            <a:ext cx="765176" cy="742950"/>
          </a:xfrm>
          <a:prstGeom prst="rect">
            <a:avLst/>
          </a:prstGeom>
          <a:ln w="12700">
            <a:miter lim="400000"/>
          </a:ln>
        </p:spPr>
      </p:pic>
      <p:pic>
        <p:nvPicPr>
          <p:cNvPr id="1004" name="image15.png"/>
          <p:cNvPicPr/>
          <p:nvPr/>
        </p:nvPicPr>
        <p:blipFill>
          <a:blip r:embed="rId4">
            <a:extLst/>
          </a:blip>
          <a:stretch>
            <a:fillRect/>
          </a:stretch>
        </p:blipFill>
        <p:spPr>
          <a:xfrm>
            <a:off x="7997825" y="10885488"/>
            <a:ext cx="765176" cy="742952"/>
          </a:xfrm>
          <a:prstGeom prst="rect">
            <a:avLst/>
          </a:prstGeom>
          <a:ln w="12700">
            <a:miter lim="400000"/>
          </a:ln>
        </p:spPr>
      </p:pic>
      <p:pic>
        <p:nvPicPr>
          <p:cNvPr id="1005" name="image15.png"/>
          <p:cNvPicPr/>
          <p:nvPr/>
        </p:nvPicPr>
        <p:blipFill>
          <a:blip r:embed="rId4">
            <a:extLst/>
          </a:blip>
          <a:stretch>
            <a:fillRect/>
          </a:stretch>
        </p:blipFill>
        <p:spPr>
          <a:xfrm>
            <a:off x="6746881" y="12042781"/>
            <a:ext cx="765176" cy="742950"/>
          </a:xfrm>
          <a:prstGeom prst="rect">
            <a:avLst/>
          </a:prstGeom>
          <a:ln w="12700">
            <a:miter lim="400000"/>
          </a:ln>
        </p:spPr>
      </p:pic>
      <p:pic>
        <p:nvPicPr>
          <p:cNvPr id="1006" name="image15.png"/>
          <p:cNvPicPr/>
          <p:nvPr/>
        </p:nvPicPr>
        <p:blipFill>
          <a:blip r:embed="rId4">
            <a:extLst/>
          </a:blip>
          <a:stretch>
            <a:fillRect/>
          </a:stretch>
        </p:blipFill>
        <p:spPr>
          <a:xfrm>
            <a:off x="20726401" y="9613900"/>
            <a:ext cx="801688" cy="779464"/>
          </a:xfrm>
          <a:prstGeom prst="rect">
            <a:avLst/>
          </a:prstGeom>
          <a:ln w="12700">
            <a:miter lim="400000"/>
          </a:ln>
        </p:spPr>
      </p:pic>
      <p:pic>
        <p:nvPicPr>
          <p:cNvPr id="1007" name="image8.png"/>
          <p:cNvPicPr/>
          <p:nvPr/>
        </p:nvPicPr>
        <p:blipFill>
          <a:blip r:embed="rId6">
            <a:extLst/>
          </a:blip>
          <a:srcRect t="20288" b="46243"/>
          <a:stretch>
            <a:fillRect/>
          </a:stretch>
        </p:blipFill>
        <p:spPr>
          <a:xfrm>
            <a:off x="-1583" y="-279400"/>
            <a:ext cx="25296813" cy="6096000"/>
          </a:xfrm>
          <a:prstGeom prst="rect">
            <a:avLst/>
          </a:prstGeom>
          <a:ln w="12700">
            <a:miter lim="400000"/>
          </a:ln>
        </p:spPr>
      </p:pic>
      <p:sp>
        <p:nvSpPr>
          <p:cNvPr id="1008" name="Shape 1008"/>
          <p:cNvSpPr/>
          <p:nvPr/>
        </p:nvSpPr>
        <p:spPr>
          <a:xfrm>
            <a:off x="3873505" y="2765175"/>
            <a:ext cx="18211800" cy="13657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30000"/>
              </a:lnSpc>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100"/>
              <a:t>I wonder if this means . . .</a:t>
            </a:r>
          </a:p>
        </p:txBody>
      </p:sp>
      <p:sp>
        <p:nvSpPr>
          <p:cNvPr id="1009" name="Shape 1009"/>
          <p:cNvSpPr/>
          <p:nvPr/>
        </p:nvSpPr>
        <p:spPr>
          <a:xfrm>
            <a:off x="1828800" y="753230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t>think</a:t>
            </a:r>
          </a:p>
        </p:txBody>
      </p:sp>
      <p:sp>
        <p:nvSpPr>
          <p:cNvPr id="1010" name="Shape 1010"/>
          <p:cNvSpPr/>
          <p:nvPr/>
        </p:nvSpPr>
        <p:spPr>
          <a:xfrm>
            <a:off x="1917699" y="1239005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t>feel</a:t>
            </a:r>
          </a:p>
        </p:txBody>
      </p:sp>
      <p:sp>
        <p:nvSpPr>
          <p:cNvPr id="1011" name="Shape 1011"/>
          <p:cNvSpPr/>
          <p:nvPr/>
        </p:nvSpPr>
        <p:spPr>
          <a:xfrm>
            <a:off x="5054607" y="6918405"/>
            <a:ext cx="8191501" cy="22159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4800" dirty="0">
                <a:latin typeface="Lucida Grande"/>
                <a:ea typeface="Lucida Grande"/>
                <a:cs typeface="Lucida Grande"/>
                <a:sym typeface="Lucida Grande"/>
              </a:rPr>
              <a:t>TENSIONS, </a:t>
            </a:r>
          </a:p>
          <a:p>
            <a:pPr lvl="0" algn="l">
              <a:defRPr sz="1800"/>
            </a:pPr>
            <a:r>
              <a:rPr sz="4800" dirty="0">
                <a:latin typeface="Lucida Grande"/>
                <a:ea typeface="Lucida Grande"/>
                <a:cs typeface="Lucida Grande"/>
                <a:sym typeface="Lucida Grande"/>
              </a:rPr>
              <a:t>CONTRADICTIONS, </a:t>
            </a:r>
          </a:p>
          <a:p>
            <a:pPr lvl="0" algn="l">
              <a:defRPr sz="1800"/>
            </a:pPr>
            <a:r>
              <a:rPr sz="4800" dirty="0">
                <a:latin typeface="Lucida Grande"/>
                <a:ea typeface="Lucida Grande"/>
                <a:cs typeface="Lucida Grande"/>
                <a:sym typeface="Lucida Grande"/>
              </a:rPr>
              <a:t>SURPRISES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25</a:t>
            </a:fld>
            <a:endParaRPr lang="en-US" dirty="0"/>
          </a:p>
        </p:txBody>
      </p:sp>
    </p:spTree>
    <p:extLst>
      <p:ext uri="{BB962C8B-B14F-4D97-AF65-F5344CB8AC3E}">
        <p14:creationId xmlns:p14="http://schemas.microsoft.com/office/powerpoint/2010/main" val="1047044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Characteristics of A Good Point of View</a:t>
            </a:r>
          </a:p>
        </p:txBody>
      </p:sp>
      <p:sp>
        <p:nvSpPr>
          <p:cNvPr id="4" name="Content Placeholder 3"/>
          <p:cNvSpPr>
            <a:spLocks noGrp="1"/>
          </p:cNvSpPr>
          <p:nvPr>
            <p:ph idx="1"/>
          </p:nvPr>
        </p:nvSpPr>
        <p:spPr>
          <a:xfrm>
            <a:off x="1087821" y="2569779"/>
            <a:ext cx="23128013" cy="10536623"/>
          </a:xfrm>
        </p:spPr>
        <p:txBody>
          <a:bodyPr>
            <a:normAutofit/>
          </a:bodyPr>
          <a:lstStyle/>
          <a:p>
            <a:pPr lvl="0"/>
            <a:r>
              <a:rPr lang="en-US" sz="8000" dirty="0"/>
              <a:t>Provides focus &amp; frames the problem</a:t>
            </a:r>
          </a:p>
          <a:p>
            <a:pPr lvl="0"/>
            <a:r>
              <a:rPr lang="en-US" sz="8000" dirty="0"/>
              <a:t>Inspires your team &amp; people you meet</a:t>
            </a:r>
          </a:p>
          <a:p>
            <a:r>
              <a:rPr lang="en-US" sz="8000" dirty="0"/>
              <a:t>Fuels brainstorms</a:t>
            </a:r>
          </a:p>
          <a:p>
            <a:pPr lvl="0"/>
            <a:r>
              <a:rPr lang="en-US" sz="8000" dirty="0"/>
              <a:t>Gives a reference to evaluate competing ideas</a:t>
            </a:r>
          </a:p>
          <a:p>
            <a:pPr lvl="0"/>
            <a:r>
              <a:rPr lang="en-US" sz="8000" dirty="0"/>
              <a:t>Saves you from the impossible task of creating concepts that are all things to all people</a:t>
            </a:r>
          </a:p>
          <a:p>
            <a:pPr lvl="0"/>
            <a:r>
              <a:rPr lang="en-US" sz="8000" i="1" dirty="0"/>
              <a:t>Revisit/reformulate as you learn by doing</a:t>
            </a:r>
          </a:p>
        </p:txBody>
      </p:sp>
      <p:sp>
        <p:nvSpPr>
          <p:cNvPr id="10" name="Date Placeholder 9"/>
          <p:cNvSpPr>
            <a:spLocks noGrp="1"/>
          </p:cNvSpPr>
          <p:nvPr>
            <p:ph type="dt" sz="half" idx="10"/>
          </p:nvPr>
        </p:nvSpPr>
        <p:spPr/>
        <p:txBody>
          <a:bodyPr/>
          <a:lstStyle/>
          <a:p>
            <a:r>
              <a:rPr lang="en-US"/>
              <a:t>2017/04/17</a:t>
            </a:r>
            <a:endParaRPr lang="en-US" dirty="0"/>
          </a:p>
        </p:txBody>
      </p:sp>
      <p:sp>
        <p:nvSpPr>
          <p:cNvPr id="11" name="Footer Placeholder 10"/>
          <p:cNvSpPr>
            <a:spLocks noGrp="1"/>
          </p:cNvSpPr>
          <p:nvPr>
            <p:ph type="ftr" sz="quarter" idx="11"/>
          </p:nvPr>
        </p:nvSpPr>
        <p:spPr/>
        <p:txBody>
          <a:bodyPr/>
          <a:lstStyle/>
          <a:p>
            <a:r>
              <a:rPr lang="en-US"/>
              <a:t>CS377E: Design Thinking for Global Grand Challenges</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51417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 What is their need?)</a:t>
            </a: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yourself – the insight.)</a:t>
            </a: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a:t>Point of View</a:t>
            </a:r>
          </a:p>
        </p:txBody>
      </p:sp>
      <p:sp>
        <p:nvSpPr>
          <p:cNvPr id="10" name="Date Placeholder 9"/>
          <p:cNvSpPr>
            <a:spLocks noGrp="1"/>
          </p:cNvSpPr>
          <p:nvPr>
            <p:ph type="dt" sz="half" idx="10"/>
          </p:nvPr>
        </p:nvSpPr>
        <p:spPr/>
        <p:txBody>
          <a:bodyPr/>
          <a:lstStyle/>
          <a:p>
            <a:r>
              <a:rPr lang="en-US"/>
              <a:t>2017/04/17</a:t>
            </a:r>
          </a:p>
        </p:txBody>
      </p:sp>
      <p:sp>
        <p:nvSpPr>
          <p:cNvPr id="11" name="Footer Placeholder 10"/>
          <p:cNvSpPr>
            <a:spLocks noGrp="1"/>
          </p:cNvSpPr>
          <p:nvPr>
            <p:ph type="ftr" sz="quarter" idx="11"/>
          </p:nvPr>
        </p:nvSpPr>
        <p:spPr/>
        <p:txBody>
          <a:bodyPr/>
          <a:lstStyle/>
          <a:p>
            <a:r>
              <a:rPr lang="en-US"/>
              <a:t>CS377E: Design Thinking for Global Grand Challenges</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4119617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2017/04/17</a:t>
            </a:r>
            <a:endParaRPr lang="en-US" dirty="0"/>
          </a:p>
        </p:txBody>
      </p:sp>
      <p:sp>
        <p:nvSpPr>
          <p:cNvPr id="5" name="Footer Placeholder 4"/>
          <p:cNvSpPr>
            <a:spLocks noGrp="1"/>
          </p:cNvSpPr>
          <p:nvPr>
            <p:ph type="ftr" sz="quarter" idx="11"/>
          </p:nvPr>
        </p:nvSpPr>
        <p:spPr/>
        <p:txBody>
          <a:bodyPr/>
          <a:lstStyle/>
          <a:p>
            <a:pPr>
              <a:defRPr/>
            </a:pPr>
            <a:r>
              <a:rPr lang="en-US"/>
              <a:t>CS377E: Design Thinking for Global Grand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28</a:t>
            </a:fld>
            <a:endParaRPr lang="en-US" dirty="0"/>
          </a:p>
        </p:txBody>
      </p:sp>
      <p:sp>
        <p:nvSpPr>
          <p:cNvPr id="7" name="TextBox 6"/>
          <p:cNvSpPr txBox="1"/>
          <p:nvPr/>
        </p:nvSpPr>
        <p:spPr>
          <a:xfrm>
            <a:off x="3992853" y="6117021"/>
            <a:ext cx="16482397" cy="3631763"/>
          </a:xfrm>
          <a:prstGeom prst="rect">
            <a:avLst/>
          </a:prstGeom>
          <a:noFill/>
        </p:spPr>
        <p:txBody>
          <a:bodyPr wrap="none" rtlCol="0">
            <a:spAutoFit/>
          </a:bodyPr>
          <a:lstStyle/>
          <a:p>
            <a:r>
              <a:rPr lang="en-US" sz="11500" dirty="0" smtClean="0">
                <a:solidFill>
                  <a:schemeClr val="tx1"/>
                </a:solidFill>
              </a:rPr>
              <a:t>Mechanic’s POV</a:t>
            </a:r>
            <a:endParaRPr lang="en-US" sz="11500" dirty="0">
              <a:solidFill>
                <a:schemeClr val="tx1"/>
              </a:solidFill>
            </a:endParaRPr>
          </a:p>
          <a:p>
            <a:r>
              <a:rPr lang="en-US" sz="11500" dirty="0">
                <a:solidFill>
                  <a:schemeClr val="tx1"/>
                </a:solidFill>
                <a:hlinkClick r:id="rId5"/>
              </a:rPr>
              <a:t>https://</a:t>
            </a:r>
            <a:r>
              <a:rPr lang="en-US" sz="11500" dirty="0" smtClean="0">
                <a:solidFill>
                  <a:schemeClr val="tx1"/>
                </a:solidFill>
                <a:hlinkClick r:id="rId5"/>
              </a:rPr>
              <a:t>vimeo.com/9121675</a:t>
            </a:r>
            <a:endParaRPr lang="en-US" sz="11500" dirty="0" smtClean="0">
              <a:solidFill>
                <a:schemeClr val="tx1"/>
              </a:solidFill>
            </a:endParaRPr>
          </a:p>
        </p:txBody>
      </p:sp>
      <p:pic>
        <p:nvPicPr>
          <p:cNvPr id="3" name="Mechanic P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24384000" cy="13716000"/>
          </a:xfrm>
          <a:prstGeom prst="rect">
            <a:avLst/>
          </a:prstGeom>
        </p:spPr>
      </p:pic>
    </p:spTree>
    <p:extLst>
      <p:ext uri="{BB962C8B-B14F-4D97-AF65-F5344CB8AC3E}">
        <p14:creationId xmlns:p14="http://schemas.microsoft.com/office/powerpoint/2010/main" val="1377195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7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2571750" y="166062"/>
            <a:ext cx="23310850" cy="1274887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UNPACK: </a:t>
            </a:r>
            <a:r>
              <a:rPr lang="en-US" sz="7100" dirty="0">
                <a:solidFill>
                  <a:srgbClr val="FFFFFF"/>
                </a:solidFill>
                <a:latin typeface="Lucida Grande"/>
                <a:ea typeface="Lucida Grande"/>
                <a:cs typeface="Lucida Grande"/>
                <a:sym typeface="Lucida Grande"/>
              </a:rPr>
              <a:t>note the say, do, think, &amp; feel</a:t>
            </a:r>
            <a:endParaRPr sz="7100" dirty="0">
              <a:solidFill>
                <a:srgbClr val="FF0000"/>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INSIGHTS: </a:t>
            </a:r>
            <a:r>
              <a:rPr lang="en-US" sz="7100" dirty="0">
                <a:solidFill>
                  <a:srgbClr val="FFFFFF"/>
                </a:solidFill>
                <a:latin typeface="Lucida Grande"/>
                <a:ea typeface="Lucida Grande"/>
                <a:cs typeface="Lucida Grande"/>
                <a:sym typeface="Lucida Grande"/>
              </a:rPr>
              <a:t>infer from observations</a:t>
            </a:r>
            <a:endParaRPr sz="7100" dirty="0">
              <a:solidFill>
                <a:srgbClr val="FFFFFF"/>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POINT OF VIEW: </a:t>
            </a:r>
            <a:r>
              <a:rPr lang="en-US" sz="7100" dirty="0">
                <a:solidFill>
                  <a:srgbClr val="FFFFFF"/>
                </a:solidFill>
                <a:latin typeface="Lucida Grande"/>
                <a:ea typeface="Lucida Grande"/>
                <a:cs typeface="Lucida Grande"/>
                <a:sym typeface="Lucida Grande"/>
              </a:rPr>
              <a:t>1 written sentence</a:t>
            </a:r>
          </a:p>
          <a:p>
            <a:pPr lvl="0" algn="l">
              <a:lnSpc>
                <a:spcPct val="130000"/>
              </a:lnSpc>
              <a:defRPr sz="1800"/>
            </a:pPr>
            <a:endParaRPr lang="en-US" sz="7100" dirty="0">
              <a:solidFill>
                <a:srgbClr val="FFFFFF"/>
              </a:solidFill>
              <a:latin typeface="Lucida Grande"/>
              <a:ea typeface="Lucida Grande"/>
              <a:cs typeface="Lucida Grande"/>
              <a:sym typeface="Lucida Grande"/>
            </a:endParaRPr>
          </a:p>
          <a:p>
            <a:pPr lvl="0" algn="l">
              <a:lnSpc>
                <a:spcPct val="130000"/>
              </a:lnSpc>
              <a:defRPr sz="1800"/>
            </a:pPr>
            <a:r>
              <a:rPr lang="en-US" sz="7100" dirty="0">
                <a:solidFill>
                  <a:srgbClr val="FFFFFF"/>
                </a:solidFill>
                <a:latin typeface="Lucida Grande"/>
                <a:ea typeface="Lucida Grande"/>
                <a:cs typeface="Lucida Grande"/>
                <a:sym typeface="Lucida Grande"/>
              </a:rPr>
              <a:t>We met X</a:t>
            </a:r>
          </a:p>
          <a:p>
            <a:pPr lvl="0" algn="l">
              <a:lnSpc>
                <a:spcPct val="130000"/>
              </a:lnSpc>
              <a:defRPr sz="1800"/>
            </a:pPr>
            <a:r>
              <a:rPr lang="en-US" sz="7100" dirty="0">
                <a:solidFill>
                  <a:srgbClr val="FFFFFF"/>
                </a:solidFill>
                <a:latin typeface="Lucida Grande"/>
                <a:ea typeface="Lucida Grande"/>
                <a:cs typeface="Lucida Grande"/>
                <a:sym typeface="Lucida Grande"/>
              </a:rPr>
              <a:t>We were amazed to realize…</a:t>
            </a:r>
          </a:p>
          <a:p>
            <a:pPr lvl="0" algn="l">
              <a:lnSpc>
                <a:spcPct val="130000"/>
              </a:lnSpc>
              <a:defRPr sz="1800"/>
            </a:pPr>
            <a:r>
              <a:rPr lang="en-US" sz="7100" dirty="0">
                <a:solidFill>
                  <a:srgbClr val="FFFFFF"/>
                </a:solidFill>
                <a:latin typeface="Lucida Grande"/>
                <a:ea typeface="Lucida Grande"/>
                <a:cs typeface="Lucida Grande"/>
                <a:sym typeface="Lucida Grande"/>
              </a:rPr>
              <a:t>It would be game-changing to…</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29</a:t>
            </a:fld>
            <a:endParaRPr lang="en-US" dirty="0"/>
          </a:p>
        </p:txBody>
      </p:sp>
    </p:spTree>
    <p:extLst>
      <p:ext uri="{BB962C8B-B14F-4D97-AF65-F5344CB8AC3E}">
        <p14:creationId xmlns:p14="http://schemas.microsoft.com/office/powerpoint/2010/main" val="4229039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 in </a:t>
            </a:r>
            <a:r>
              <a:rPr lang="en-US" dirty="0" err="1"/>
              <a:t>Needfinding</a:t>
            </a:r>
            <a:endParaRPr lang="en-US" dirty="0"/>
          </a:p>
        </p:txBody>
      </p:sp>
      <p:sp>
        <p:nvSpPr>
          <p:cNvPr id="22535" name="Rectangle 10"/>
          <p:cNvSpPr>
            <a:spLocks noGrp="1" noChangeArrowheads="1"/>
          </p:cNvSpPr>
          <p:nvPr>
            <p:ph idx="1"/>
          </p:nvPr>
        </p:nvSpPr>
        <p:spPr/>
        <p:txBody>
          <a:bodyPr/>
          <a:lstStyle/>
          <a:p>
            <a:pPr marL="0" indent="0">
              <a:lnSpc>
                <a:spcPct val="90000"/>
              </a:lnSpc>
              <a:buNone/>
            </a:pPr>
            <a:r>
              <a:rPr lang="en-US" sz="5400" dirty="0"/>
              <a:t>Testing/fieldwork can be coercive if there is a power imbalance (e.g., in under resourced communities)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3</a:t>
            </a:fld>
            <a:endParaRPr lang="en-US"/>
          </a:p>
        </p:txBody>
      </p:sp>
      <p:grpSp>
        <p:nvGrpSpPr>
          <p:cNvPr id="13" name="Group 12"/>
          <p:cNvGrpSpPr/>
          <p:nvPr/>
        </p:nvGrpSpPr>
        <p:grpSpPr>
          <a:xfrm>
            <a:off x="3352362" y="4910128"/>
            <a:ext cx="7099160" cy="5367754"/>
            <a:chOff x="-27921" y="3586244"/>
            <a:chExt cx="3549580" cy="2683877"/>
          </a:xfrm>
        </p:grpSpPr>
        <p:pic>
          <p:nvPicPr>
            <p:cNvPr id="5" name="Picture 2" descr="http://centread.ucsc.edu/CenTREAD%20photos/BrianDowd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18" y="3586244"/>
              <a:ext cx="3520441" cy="25146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7921" y="6100844"/>
              <a:ext cx="3078728" cy="169277"/>
            </a:xfrm>
            <a:prstGeom prst="rect">
              <a:avLst/>
            </a:prstGeom>
            <a:noFill/>
          </p:spPr>
          <p:txBody>
            <a:bodyPr wrap="none" rtlCol="0">
              <a:spAutoFit/>
            </a:bodyPr>
            <a:lstStyle/>
            <a:p>
              <a:r>
                <a:rPr lang="en-US" sz="1600" dirty="0">
                  <a:latin typeface="Helvetica" panose="020B0604020202020204" pitchFamily="34" charset="0"/>
                  <a:cs typeface="Helvetica" panose="020B0604020202020204" pitchFamily="34" charset="0"/>
                  <a:hlinkClick r:id="rId4" invalidUrl="http://centread.ucsc.edu/CenTREAD photos/BrianDowd2.JPG"/>
                </a:rPr>
                <a:t>http://centread.ucsc.edu/CenTREAD%20photos/BrianDowd2.JPG</a:t>
              </a:r>
              <a:endParaRPr lang="en-US" sz="1600" dirty="0">
                <a:latin typeface="Helvetica" panose="020B0604020202020204" pitchFamily="34" charset="0"/>
                <a:cs typeface="Helvetica" panose="020B0604020202020204" pitchFamily="34" charset="0"/>
              </a:endParaRPr>
            </a:p>
          </p:txBody>
        </p:sp>
      </p:grpSp>
      <p:sp>
        <p:nvSpPr>
          <p:cNvPr id="22" name="TextBox 21"/>
          <p:cNvSpPr txBox="1"/>
          <p:nvPr/>
        </p:nvSpPr>
        <p:spPr>
          <a:xfrm>
            <a:off x="3031222" y="10793428"/>
            <a:ext cx="17520708" cy="1323440"/>
          </a:xfrm>
          <a:prstGeom prst="rect">
            <a:avLst/>
          </a:prstGeom>
          <a:noFill/>
        </p:spPr>
        <p:txBody>
          <a:bodyPr wrap="square" rtlCol="0">
            <a:spAutoFit/>
          </a:bodyPr>
          <a:lstStyle/>
          <a:p>
            <a:pPr algn="l"/>
            <a:r>
              <a:rPr lang="en-US" sz="4000" dirty="0">
                <a:solidFill>
                  <a:schemeClr val="tx1"/>
                </a:solidFill>
                <a:latin typeface="Helvetica Neue" charset="0"/>
                <a:ea typeface="Helvetica Neue" charset="0"/>
                <a:cs typeface="Helvetica Neue" charset="0"/>
              </a:rPr>
              <a:t>People may feel no option but to speak to you or give you their time even though they may not get anything of value in return.</a:t>
            </a:r>
          </a:p>
        </p:txBody>
      </p:sp>
    </p:spTree>
    <p:extLst>
      <p:ext uri="{BB962C8B-B14F-4D97-AF65-F5344CB8AC3E}">
        <p14:creationId xmlns:p14="http://schemas.microsoft.com/office/powerpoint/2010/main" val="145274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2571750" y="166062"/>
            <a:ext cx="23310850" cy="1232337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a:lnSpc>
                <a:spcPct val="130000"/>
              </a:lnSpc>
              <a:defRPr sz="1800"/>
            </a:pPr>
            <a:r>
              <a:rPr sz="9900" dirty="0">
                <a:solidFill>
                  <a:srgbClr val="FFFFFF"/>
                </a:solidFill>
                <a:latin typeface="Lucida Grande"/>
                <a:ea typeface="Lucida Grande"/>
                <a:cs typeface="Lucida Grande"/>
                <a:sym typeface="Lucida Grande"/>
              </a:rPr>
              <a:t>DO IT NO</a:t>
            </a:r>
            <a:r>
              <a:rPr lang="en-US" sz="9900" dirty="0">
                <a:solidFill>
                  <a:srgbClr val="FFFFFF"/>
                </a:solidFill>
                <a:latin typeface="Lucida Grande"/>
                <a:ea typeface="Lucida Grande"/>
                <a:cs typeface="Lucida Grande"/>
                <a:sym typeface="Lucida Grande"/>
              </a:rPr>
              <a:t>W FOR YOUR PROJECT</a:t>
            </a:r>
            <a:r>
              <a:rPr sz="9900" dirty="0">
                <a:solidFill>
                  <a:srgbClr val="FFFFFF"/>
                </a:solidFill>
                <a:latin typeface="Lucida Grande"/>
                <a:ea typeface="Lucida Grande"/>
                <a:cs typeface="Lucida Grande"/>
                <a:sym typeface="Lucida Grande"/>
              </a:rPr>
              <a:t>:</a:t>
            </a:r>
          </a:p>
          <a:p>
            <a:pPr lvl="0" algn="l">
              <a:lnSpc>
                <a:spcPct val="130000"/>
              </a:lnSpc>
              <a:defRPr sz="1800"/>
            </a:pPr>
            <a:r>
              <a:rPr sz="7100" dirty="0">
                <a:solidFill>
                  <a:srgbClr val="FFFFFF"/>
                </a:solidFill>
                <a:latin typeface="Lucida Grande"/>
                <a:ea typeface="Lucida Grande"/>
                <a:cs typeface="Lucida Grande"/>
                <a:sym typeface="Lucida Grande"/>
              </a:rPr>
              <a:t>UNPACK: </a:t>
            </a:r>
            <a:r>
              <a:rPr lang="en-US" sz="7100" dirty="0">
                <a:solidFill>
                  <a:srgbClr val="FFFFFF"/>
                </a:solidFill>
                <a:latin typeface="Lucida Grande"/>
                <a:ea typeface="Lucida Grande"/>
                <a:cs typeface="Lucida Grande"/>
                <a:sym typeface="Lucida Grande"/>
              </a:rPr>
              <a:t>done already</a:t>
            </a:r>
            <a:endParaRPr sz="7100" dirty="0">
              <a:solidFill>
                <a:srgbClr val="FF0000"/>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INSIGHTS: </a:t>
            </a:r>
            <a:r>
              <a:rPr lang="en-US" sz="7100" dirty="0">
                <a:solidFill>
                  <a:srgbClr val="FFFFFF"/>
                </a:solidFill>
                <a:latin typeface="Lucida Grande"/>
                <a:ea typeface="Lucida Grande"/>
                <a:cs typeface="Lucida Grande"/>
                <a:sym typeface="Lucida Grande"/>
              </a:rPr>
              <a:t>infer from observations</a:t>
            </a:r>
            <a:endParaRPr sz="7100" dirty="0">
              <a:solidFill>
                <a:srgbClr val="FFFFFF"/>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POINT OF VIEW: </a:t>
            </a:r>
            <a:r>
              <a:rPr lang="en-US" sz="7100" dirty="0">
                <a:solidFill>
                  <a:srgbClr val="FFFFFF"/>
                </a:solidFill>
                <a:latin typeface="Lucida Grande"/>
                <a:ea typeface="Lucida Grande"/>
                <a:cs typeface="Lucida Grande"/>
                <a:sym typeface="Lucida Grande"/>
              </a:rPr>
              <a:t>1 written sentence</a:t>
            </a:r>
          </a:p>
          <a:p>
            <a:pPr lvl="0" algn="l">
              <a:lnSpc>
                <a:spcPct val="130000"/>
              </a:lnSpc>
              <a:defRPr sz="1800"/>
            </a:pPr>
            <a:endParaRPr lang="en-US" sz="7100" dirty="0">
              <a:solidFill>
                <a:srgbClr val="FFFFFF"/>
              </a:solidFill>
              <a:latin typeface="Lucida Grande"/>
              <a:ea typeface="Lucida Grande"/>
              <a:cs typeface="Lucida Grande"/>
              <a:sym typeface="Lucida Grande"/>
            </a:endParaRPr>
          </a:p>
          <a:p>
            <a:pPr lvl="0" algn="l">
              <a:lnSpc>
                <a:spcPct val="130000"/>
              </a:lnSpc>
              <a:defRPr sz="1800"/>
            </a:pPr>
            <a:r>
              <a:rPr lang="en-US" sz="7100" dirty="0">
                <a:solidFill>
                  <a:srgbClr val="FFFFFF"/>
                </a:solidFill>
                <a:latin typeface="Lucida Grande"/>
                <a:ea typeface="Lucida Grande"/>
                <a:cs typeface="Lucida Grande"/>
                <a:sym typeface="Lucida Grande"/>
              </a:rPr>
              <a:t>We met X</a:t>
            </a:r>
          </a:p>
          <a:p>
            <a:pPr lvl="0" algn="l">
              <a:lnSpc>
                <a:spcPct val="130000"/>
              </a:lnSpc>
              <a:defRPr sz="1800"/>
            </a:pPr>
            <a:r>
              <a:rPr lang="en-US" sz="7100" dirty="0">
                <a:solidFill>
                  <a:srgbClr val="FFFFFF"/>
                </a:solidFill>
                <a:latin typeface="Lucida Grande"/>
                <a:ea typeface="Lucida Grande"/>
                <a:cs typeface="Lucida Grande"/>
                <a:sym typeface="Lucida Grande"/>
              </a:rPr>
              <a:t>We were amazed to realize…</a:t>
            </a:r>
          </a:p>
          <a:p>
            <a:pPr lvl="0" algn="l">
              <a:lnSpc>
                <a:spcPct val="130000"/>
              </a:lnSpc>
              <a:defRPr sz="1800"/>
            </a:pPr>
            <a:r>
              <a:rPr lang="en-US" sz="7100" dirty="0">
                <a:solidFill>
                  <a:srgbClr val="FFFFFF"/>
                </a:solidFill>
                <a:latin typeface="Lucida Grande"/>
                <a:ea typeface="Lucida Grande"/>
                <a:cs typeface="Lucida Grande"/>
                <a:sym typeface="Lucida Grande"/>
              </a:rPr>
              <a:t>It would be game-changing to…</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30</a:t>
            </a:fld>
            <a:endParaRPr lang="en-US" dirty="0"/>
          </a:p>
        </p:txBody>
      </p:sp>
    </p:spTree>
    <p:extLst>
      <p:ext uri="{BB962C8B-B14F-4D97-AF65-F5344CB8AC3E}">
        <p14:creationId xmlns:p14="http://schemas.microsoft.com/office/powerpoint/2010/main" val="363259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a:t>Ideate</a:t>
            </a:r>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a:solidFill>
                  <a:srgbClr val="6D6D6D"/>
                </a:solidFill>
              </a:rPr>
              <a:t>2017/04/17</a:t>
            </a:r>
          </a:p>
        </p:txBody>
      </p:sp>
    </p:spTree>
    <p:extLst>
      <p:ext uri="{BB962C8B-B14F-4D97-AF65-F5344CB8AC3E}">
        <p14:creationId xmlns:p14="http://schemas.microsoft.com/office/powerpoint/2010/main" val="410108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dirty="0"/>
              <a:t>Outline</a:t>
            </a:r>
          </a:p>
        </p:txBody>
      </p:sp>
      <p:sp>
        <p:nvSpPr>
          <p:cNvPr id="12294" name="Rectangle 9"/>
          <p:cNvSpPr>
            <a:spLocks noGrp="1" noChangeArrowheads="1"/>
          </p:cNvSpPr>
          <p:nvPr>
            <p:ph idx="1"/>
          </p:nvPr>
        </p:nvSpPr>
        <p:spPr>
          <a:xfrm>
            <a:off x="1828800" y="1918447"/>
            <a:ext cx="20726400" cy="10730753"/>
          </a:xfrm>
        </p:spPr>
        <p:txBody>
          <a:bodyPr/>
          <a:lstStyle/>
          <a:p>
            <a:r>
              <a:rPr lang="en-US" dirty="0"/>
              <a:t>Ideate</a:t>
            </a:r>
          </a:p>
          <a:p>
            <a:r>
              <a:rPr lang="en-US" dirty="0"/>
              <a:t>Exercise</a:t>
            </a:r>
          </a:p>
          <a:p>
            <a:r>
              <a:rPr lang="en-US" dirty="0"/>
              <a:t>How Might We</a:t>
            </a:r>
            <a:r>
              <a:rPr lang="is-IS" dirty="0"/>
              <a:t>…?</a:t>
            </a:r>
          </a:p>
          <a:p>
            <a:r>
              <a:rPr lang="is-IS" dirty="0"/>
              <a:t>Selecting good problems &amp; solutions</a:t>
            </a:r>
          </a:p>
          <a:p>
            <a:r>
              <a:rPr lang="is-IS" dirty="0"/>
              <a:t>Brainstorming solutions</a:t>
            </a:r>
          </a:p>
        </p:txBody>
      </p:sp>
      <p:sp>
        <p:nvSpPr>
          <p:cNvPr id="2" name="Date Placeholder 1"/>
          <p:cNvSpPr>
            <a:spLocks noGrp="1"/>
          </p:cNvSpPr>
          <p:nvPr>
            <p:ph type="dt" sz="half" idx="10"/>
          </p:nvPr>
        </p:nvSpPr>
        <p:spPr/>
        <p:txBody>
          <a:bodyPr/>
          <a:lstStyle/>
          <a:p>
            <a:r>
              <a:rPr lang="en-US"/>
              <a:t>2017/04/17</a:t>
            </a:r>
            <a:endParaRPr lang="en-US" dirty="0"/>
          </a:p>
        </p:txBody>
      </p:sp>
      <p:sp>
        <p:nvSpPr>
          <p:cNvPr id="5" name="Footer Placeholder 4"/>
          <p:cNvSpPr>
            <a:spLocks noGrp="1"/>
          </p:cNvSpPr>
          <p:nvPr>
            <p:ph type="ftr" sz="quarter" idx="11"/>
          </p:nvPr>
        </p:nvSpPr>
        <p:spPr/>
        <p:txBody>
          <a:bodyPr/>
          <a:lstStyle/>
          <a:p>
            <a:r>
              <a:rPr lang="en-US"/>
              <a:t>CS377E: Design Thinking for Global Grand Challenges</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32</a:t>
            </a:fld>
            <a:endParaRPr lang="en-US"/>
          </a:p>
        </p:txBody>
      </p:sp>
    </p:spTree>
    <p:extLst>
      <p:ext uri="{BB962C8B-B14F-4D97-AF65-F5344CB8AC3E}">
        <p14:creationId xmlns:p14="http://schemas.microsoft.com/office/powerpoint/2010/main" val="1676751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17209" y="1851268"/>
                <a:ext cx="1762309"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33</a:t>
            </a:fld>
            <a:endParaRPr lang="en-US" dirty="0"/>
          </a:p>
        </p:txBody>
      </p:sp>
      <p:sp>
        <p:nvSpPr>
          <p:cNvPr id="5" name="Hexagon 4"/>
          <p:cNvSpPr/>
          <p:nvPr/>
        </p:nvSpPr>
        <p:spPr bwMode="auto">
          <a:xfrm>
            <a:off x="5107484" y="4417591"/>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
        <p:nvSpPr>
          <p:cNvPr id="23" name="Hexagon 22"/>
          <p:cNvSpPr/>
          <p:nvPr/>
        </p:nvSpPr>
        <p:spPr bwMode="auto">
          <a:xfrm>
            <a:off x="7854628" y="5833032"/>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
        <p:nvSpPr>
          <p:cNvPr id="24" name="Hexagon 23"/>
          <p:cNvSpPr/>
          <p:nvPr/>
        </p:nvSpPr>
        <p:spPr bwMode="auto">
          <a:xfrm>
            <a:off x="10490731" y="4346818"/>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a:ln w="5715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2014920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71"/>
          <p:cNvSpPr/>
          <p:nvPr/>
        </p:nvSpPr>
        <p:spPr>
          <a:xfrm rot="1800000">
            <a:off x="8079236" y="5640182"/>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1" name="Shape 871"/>
          <p:cNvSpPr/>
          <p:nvPr/>
        </p:nvSpPr>
        <p:spPr>
          <a:xfrm rot="1800000">
            <a:off x="5407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5" name="Shape 875"/>
          <p:cNvSpPr/>
          <p:nvPr/>
        </p:nvSpPr>
        <p:spPr>
          <a:xfrm rot="1800000">
            <a:off x="13421201" y="56403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6062801" y="71262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10741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5" name="Title 4"/>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34</a:t>
            </a:fld>
            <a:endParaRPr lang="en-US" dirty="0"/>
          </a:p>
        </p:txBody>
      </p:sp>
      <p:grpSp>
        <p:nvGrpSpPr>
          <p:cNvPr id="20" name="Group 868"/>
          <p:cNvGrpSpPr/>
          <p:nvPr/>
        </p:nvGrpSpPr>
        <p:grpSpPr>
          <a:xfrm>
            <a:off x="10740556" y="4178430"/>
            <a:ext cx="2899736" cy="3348748"/>
            <a:chOff x="642940" y="500610"/>
            <a:chExt cx="2899735" cy="3348745"/>
          </a:xfrm>
        </p:grpSpPr>
        <p:sp>
          <p:nvSpPr>
            <p:cNvPr id="21"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22" name="Shape 867"/>
            <p:cNvSpPr/>
            <p:nvPr/>
          </p:nvSpPr>
          <p:spPr>
            <a:xfrm>
              <a:off x="1244198" y="1851269"/>
              <a:ext cx="1686101" cy="661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spTree>
    <p:extLst>
      <p:ext uri="{BB962C8B-B14F-4D97-AF65-F5344CB8AC3E}">
        <p14:creationId xmlns:p14="http://schemas.microsoft.com/office/powerpoint/2010/main" val="287679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p:nvPr/>
        </p:nvSpPr>
        <p:spPr>
          <a:xfrm>
            <a:off x="4736509" y="3133349"/>
            <a:ext cx="4100481" cy="18466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pPr>
            <a:r>
              <a:rPr sz="6000" b="1" dirty="0">
                <a:solidFill>
                  <a:srgbClr val="FFFFFF"/>
                </a:solidFill>
                <a:latin typeface="Helvetica Light"/>
                <a:ea typeface="Century Gothic"/>
                <a:cs typeface="Century Gothic"/>
                <a:sym typeface="Century Gothic"/>
              </a:rPr>
              <a:t>innovation </a:t>
            </a:r>
            <a:endParaRPr sz="6000" dirty="0">
              <a:solidFill>
                <a:srgbClr val="FFFFFF"/>
              </a:solidFill>
              <a:latin typeface="Helvetica Light"/>
              <a:ea typeface="Gill Sans SemiBold"/>
              <a:cs typeface="Gill Sans SemiBold"/>
              <a:sym typeface="Gill Sans SemiBold"/>
            </a:endParaRPr>
          </a:p>
          <a:p>
            <a:pPr lvl="0" algn="l">
              <a:defRPr sz="1800"/>
            </a:pPr>
            <a:r>
              <a:rPr sz="6000" b="1" dirty="0">
                <a:solidFill>
                  <a:srgbClr val="FFFFFF"/>
                </a:solidFill>
                <a:latin typeface="Helvetica Light"/>
                <a:ea typeface="Century Gothic"/>
                <a:cs typeface="Century Gothic"/>
                <a:sym typeface="Century Gothic"/>
              </a:rPr>
              <a:t>potential</a:t>
            </a:r>
          </a:p>
        </p:txBody>
      </p:sp>
      <p:sp>
        <p:nvSpPr>
          <p:cNvPr id="1030" name="Shape 1030"/>
          <p:cNvSpPr/>
          <p:nvPr/>
        </p:nvSpPr>
        <p:spPr>
          <a:xfrm>
            <a:off x="15705005" y="8531143"/>
            <a:ext cx="5290336" cy="276998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a:defRPr sz="1800"/>
            </a:pPr>
            <a:r>
              <a:rPr lang="en-US" sz="6000" b="1" dirty="0">
                <a:solidFill>
                  <a:srgbClr val="FFFFFF"/>
                </a:solidFill>
                <a:latin typeface="Helvetica Light"/>
                <a:ea typeface="Century Gothic"/>
                <a:cs typeface="Century Gothic"/>
                <a:sym typeface="Century Gothic"/>
              </a:rPr>
              <a:t>s</a:t>
            </a:r>
            <a:r>
              <a:rPr sz="6000" b="1" dirty="0">
                <a:solidFill>
                  <a:srgbClr val="FFFFFF"/>
                </a:solidFill>
                <a:latin typeface="Helvetica Light"/>
                <a:ea typeface="Century Gothic"/>
                <a:cs typeface="Century Gothic"/>
                <a:sym typeface="Century Gothic"/>
              </a:rPr>
              <a:t>eparate</a:t>
            </a:r>
            <a:r>
              <a:rPr lang="en-US" sz="6000" b="1" dirty="0">
                <a:solidFill>
                  <a:srgbClr val="FFFFFF"/>
                </a:solidFill>
                <a:latin typeface="Helvetica Light"/>
                <a:ea typeface="Century Gothic"/>
                <a:cs typeface="Century Gothic"/>
                <a:sym typeface="Century Gothic"/>
              </a:rPr>
              <a:t/>
            </a:r>
            <a:br>
              <a:rPr lang="en-US" sz="6000" b="1" dirty="0">
                <a:solidFill>
                  <a:srgbClr val="FFFFFF"/>
                </a:solidFill>
                <a:latin typeface="Helvetica Light"/>
                <a:ea typeface="Century Gothic"/>
                <a:cs typeface="Century Gothic"/>
                <a:sym typeface="Century Gothic"/>
              </a:rPr>
            </a:br>
            <a:r>
              <a:rPr sz="6000" b="1" dirty="0">
                <a:solidFill>
                  <a:srgbClr val="FFFFFF"/>
                </a:solidFill>
                <a:latin typeface="Helvetica Light"/>
                <a:ea typeface="Century Gothic"/>
                <a:cs typeface="Century Gothic"/>
                <a:sym typeface="Century Gothic"/>
              </a:rPr>
              <a:t>generation</a:t>
            </a:r>
            <a:r>
              <a:rPr lang="en-US" sz="6000" dirty="0">
                <a:solidFill>
                  <a:srgbClr val="FFFFFF"/>
                </a:solidFill>
                <a:latin typeface="Helvetica Light"/>
                <a:ea typeface="Gill Sans SemiBold"/>
                <a:cs typeface="Gill Sans SemiBold"/>
                <a:sym typeface="Gill Sans SemiBold"/>
              </a:rPr>
              <a:t> </a:t>
            </a:r>
            <a:r>
              <a:rPr lang="en-US" sz="6000" b="1" dirty="0">
                <a:solidFill>
                  <a:srgbClr val="FFFFFF"/>
                </a:solidFill>
                <a:latin typeface="Helvetica Light"/>
                <a:ea typeface="Century Gothic"/>
                <a:cs typeface="Century Gothic"/>
                <a:sym typeface="Century Gothic"/>
              </a:rPr>
              <a:t>&amp; </a:t>
            </a:r>
            <a:r>
              <a:rPr sz="6000" b="1" dirty="0">
                <a:solidFill>
                  <a:srgbClr val="FFFFFF"/>
                </a:solidFill>
                <a:latin typeface="Helvetica Light"/>
                <a:ea typeface="Century Gothic"/>
                <a:cs typeface="Century Gothic"/>
                <a:sym typeface="Century Gothic"/>
              </a:rPr>
              <a:t>evaluation</a:t>
            </a:r>
          </a:p>
        </p:txBody>
      </p:sp>
      <p:pic>
        <p:nvPicPr>
          <p:cNvPr id="1031" name="image11.pdf"/>
          <p:cNvPicPr/>
          <p:nvPr/>
        </p:nvPicPr>
        <p:blipFill>
          <a:blip r:embed="rId3">
            <a:extLst/>
          </a:blip>
          <a:stretch>
            <a:fillRect/>
          </a:stretch>
        </p:blipFill>
        <p:spPr>
          <a:xfrm>
            <a:off x="7538507" y="2090410"/>
            <a:ext cx="8405093" cy="8405092"/>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17262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do we start?</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pic>
        <p:nvPicPr>
          <p:cNvPr id="2050" name="Picture 2" descr="http://desarrollopersonalenlinea.com/wp-content/uploads/2013/04/pens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417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Screen Shot 2015-04-06 at 6.21.23 PM.png"/>
          <p:cNvPicPr/>
          <p:nvPr/>
        </p:nvPicPr>
        <p:blipFill>
          <a:blip r:embed="rId3">
            <a:extLst/>
          </a:blip>
          <a:stretch>
            <a:fillRect/>
          </a:stretch>
        </p:blipFill>
        <p:spPr>
          <a:xfrm>
            <a:off x="10874706" y="3701118"/>
            <a:ext cx="12469339" cy="7179820"/>
          </a:xfrm>
          <a:prstGeom prst="rect">
            <a:avLst/>
          </a:prstGeom>
          <a:ln w="12700">
            <a:miter lim="400000"/>
          </a:ln>
        </p:spPr>
      </p:pic>
      <p:sp>
        <p:nvSpPr>
          <p:cNvPr id="5" name="Title 4"/>
          <p:cNvSpPr>
            <a:spLocks noGrp="1"/>
          </p:cNvSpPr>
          <p:nvPr>
            <p:ph type="title"/>
          </p:nvPr>
        </p:nvSpPr>
        <p:spPr/>
        <p:txBody>
          <a:bodyPr/>
          <a:lstStyle/>
          <a:p>
            <a:r>
              <a:rPr lang="en-US" dirty="0"/>
              <a:t>How do we start?</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37</a:t>
            </a:fld>
            <a:endParaRPr lang="en-US"/>
          </a:p>
        </p:txBody>
      </p:sp>
      <p:pic>
        <p:nvPicPr>
          <p:cNvPr id="2050" name="Picture 2" descr="http://desarrollopersonalenlinea.com/wp-content/uploads/2013/04/pens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20644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38</a:t>
            </a:fld>
            <a:endParaRPr lang="en-US"/>
          </a:p>
        </p:txBody>
      </p:sp>
      <p:sp>
        <p:nvSpPr>
          <p:cNvPr id="6" name="TextBox 5"/>
          <p:cNvSpPr txBox="1"/>
          <p:nvPr/>
        </p:nvSpPr>
        <p:spPr>
          <a:xfrm>
            <a:off x="283779" y="2112579"/>
            <a:ext cx="23805931" cy="8556188"/>
          </a:xfrm>
          <a:prstGeom prst="rect">
            <a:avLst/>
          </a:prstGeom>
          <a:noFill/>
        </p:spPr>
        <p:txBody>
          <a:bodyPr wrap="square" rtlCol="0">
            <a:spAutoFit/>
          </a:bodyPr>
          <a:lstStyle/>
          <a:p>
            <a:r>
              <a:rPr lang="en-US" sz="11000" dirty="0">
                <a:solidFill>
                  <a:schemeClr val="tx1"/>
                </a:solidFill>
                <a:latin typeface="Helvetica Light"/>
                <a:sym typeface="Helvetica Neue"/>
              </a:rPr>
              <a:t>“Might” lets you defer judgment</a:t>
            </a:r>
          </a:p>
          <a:p>
            <a:r>
              <a:rPr lang="en-US" sz="11000" dirty="0">
                <a:solidFill>
                  <a:schemeClr val="tx1"/>
                </a:solidFill>
                <a:latin typeface="Helvetica Light"/>
                <a:sym typeface="Helvetica Neue"/>
              </a:rPr>
              <a:t> </a:t>
            </a:r>
          </a:p>
          <a:p>
            <a:r>
              <a:rPr lang="en-US" sz="11000" dirty="0">
                <a:solidFill>
                  <a:schemeClr val="tx1"/>
                </a:solidFill>
                <a:latin typeface="Helvetica Light"/>
                <a:sym typeface="Helvetica Neue"/>
              </a:rPr>
              <a:t>helps people to create options freely</a:t>
            </a:r>
          </a:p>
          <a:p>
            <a:endParaRPr lang="en-US" sz="11000" dirty="0">
              <a:solidFill>
                <a:schemeClr val="tx1"/>
              </a:solidFill>
              <a:latin typeface="Helvetica Light"/>
              <a:sym typeface="Helvetica Neue"/>
            </a:endParaRPr>
          </a:p>
          <a:p>
            <a:r>
              <a:rPr lang="en-US" sz="11000" dirty="0">
                <a:solidFill>
                  <a:schemeClr val="tx1"/>
                </a:solidFill>
                <a:latin typeface="Helvetica Light"/>
                <a:sym typeface="Helvetica Neue"/>
              </a:rPr>
              <a:t>opens up more possibilities</a:t>
            </a:r>
            <a:endParaRPr lang="en-US" sz="11000" dirty="0">
              <a:solidFill>
                <a:schemeClr val="tx1"/>
              </a:solidFill>
              <a:latin typeface="Helvetica Light"/>
            </a:endParaRPr>
          </a:p>
        </p:txBody>
      </p:sp>
    </p:spTree>
    <p:extLst>
      <p:ext uri="{BB962C8B-B14F-4D97-AF65-F5344CB8AC3E}">
        <p14:creationId xmlns:p14="http://schemas.microsoft.com/office/powerpoint/2010/main" val="185666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39</a:t>
            </a:fld>
            <a:endParaRPr lang="en-US" dirty="0"/>
          </a:p>
        </p:txBody>
      </p:sp>
      <p:sp>
        <p:nvSpPr>
          <p:cNvPr id="5" name="TextBox 4"/>
          <p:cNvSpPr txBox="1"/>
          <p:nvPr/>
        </p:nvSpPr>
        <p:spPr>
          <a:xfrm>
            <a:off x="705504" y="193066"/>
            <a:ext cx="23678496" cy="4247317"/>
          </a:xfrm>
          <a:prstGeom prst="rect">
            <a:avLst/>
          </a:prstGeom>
          <a:noFill/>
        </p:spPr>
        <p:txBody>
          <a:bodyPr wrap="square" rtlCol="0">
            <a:spAutoFit/>
          </a:bodyPr>
          <a:lstStyle/>
          <a:p>
            <a:pPr lvl="0" algn="l"/>
            <a:r>
              <a:rPr lang="en-US" sz="5400" dirty="0">
                <a:solidFill>
                  <a:srgbClr val="FFFFFF"/>
                </a:solidFill>
                <a:latin typeface="Helvetica Light"/>
                <a:cs typeface="Helvetica Light"/>
              </a:rPr>
              <a:t>POV: </a:t>
            </a:r>
            <a:r>
              <a:rPr lang="en-US" sz="5400" dirty="0" smtClean="0">
                <a:solidFill>
                  <a:srgbClr val="FFFFFF"/>
                </a:solidFill>
                <a:latin typeface="Helvetica Light"/>
                <a:cs typeface="Helvetica Light"/>
              </a:rPr>
              <a:t>We met Janice, a harried </a:t>
            </a:r>
            <a:r>
              <a:rPr lang="en-US" sz="5400" dirty="0">
                <a:solidFill>
                  <a:srgbClr val="FFFFFF"/>
                </a:solidFill>
                <a:latin typeface="Helvetica Light"/>
                <a:cs typeface="Helvetica Light"/>
              </a:rPr>
              <a:t>mother of 3, rushing through the airport only to wait hours at the </a:t>
            </a:r>
            <a:r>
              <a:rPr lang="en-US" sz="5400" dirty="0" smtClean="0">
                <a:solidFill>
                  <a:srgbClr val="FFFFFF"/>
                </a:solidFill>
                <a:latin typeface="Helvetica Light"/>
                <a:cs typeface="Helvetica Light"/>
              </a:rPr>
              <a:t>gate. We were surprised at the many games she makes up to to </a:t>
            </a:r>
            <a:r>
              <a:rPr lang="en-US" sz="5400" dirty="0">
                <a:solidFill>
                  <a:srgbClr val="FFFFFF"/>
                </a:solidFill>
                <a:latin typeface="Helvetica Light"/>
                <a:cs typeface="Helvetica Light"/>
              </a:rPr>
              <a:t>entertain her </a:t>
            </a:r>
            <a:r>
              <a:rPr lang="en-US" sz="5400" dirty="0" smtClean="0">
                <a:solidFill>
                  <a:srgbClr val="FFFFFF"/>
                </a:solidFill>
                <a:latin typeface="Helvetica Light"/>
                <a:cs typeface="Helvetica Light"/>
              </a:rPr>
              <a:t>children so they don’t irritate frustrated </a:t>
            </a:r>
            <a:r>
              <a:rPr lang="en-US" sz="5400" dirty="0">
                <a:solidFill>
                  <a:srgbClr val="FFFFFF"/>
                </a:solidFill>
                <a:latin typeface="Helvetica Light"/>
                <a:cs typeface="Helvetica Light"/>
              </a:rPr>
              <a:t>fellow </a:t>
            </a:r>
            <a:r>
              <a:rPr lang="en-US" sz="5400" dirty="0" smtClean="0">
                <a:solidFill>
                  <a:srgbClr val="FFFFFF"/>
                </a:solidFill>
                <a:latin typeface="Helvetica Light"/>
                <a:cs typeface="Helvetica Light"/>
              </a:rPr>
              <a:t>passengers. It would be game changing to bring the other passengers and the airport facilities into helping families have a better travel experience.</a:t>
            </a:r>
            <a:endParaRPr lang="en-US" sz="5400" dirty="0">
              <a:solidFill>
                <a:srgbClr val="FFFFFF"/>
              </a:solidFill>
              <a:latin typeface="Helvetica Light"/>
              <a:cs typeface="Helvetica Light"/>
            </a:endParaRPr>
          </a:p>
        </p:txBody>
      </p:sp>
      <p:pic>
        <p:nvPicPr>
          <p:cNvPr id="4098" name="Picture 2" descr="http://i.dailymail.co.uk/i/pix/2013/12/03/article-2517612-19D0B54A00000578-146_634x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440" y="4419793"/>
            <a:ext cx="13050494" cy="86866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9133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 in </a:t>
            </a:r>
            <a:r>
              <a:rPr lang="en-US" dirty="0" err="1"/>
              <a:t>Needfinding</a:t>
            </a:r>
            <a:endParaRPr lang="en-US" dirty="0"/>
          </a:p>
        </p:txBody>
      </p:sp>
      <p:sp>
        <p:nvSpPr>
          <p:cNvPr id="22535" name="Rectangle 10"/>
          <p:cNvSpPr>
            <a:spLocks noGrp="1" noChangeArrowheads="1"/>
          </p:cNvSpPr>
          <p:nvPr>
            <p:ph idx="1"/>
          </p:nvPr>
        </p:nvSpPr>
        <p:spPr/>
        <p:txBody>
          <a:bodyPr/>
          <a:lstStyle/>
          <a:p>
            <a:pPr marL="0" indent="0">
              <a:lnSpc>
                <a:spcPct val="90000"/>
              </a:lnSpc>
              <a:buNone/>
            </a:pPr>
            <a:r>
              <a:rPr lang="en-US" sz="5400" dirty="0"/>
              <a:t>Testing/fieldwork can be coercive if there is a power imbalance (e.g., in under resourced communities)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4</a:t>
            </a:fld>
            <a:endParaRPr lang="en-US"/>
          </a:p>
        </p:txBody>
      </p:sp>
      <p:grpSp>
        <p:nvGrpSpPr>
          <p:cNvPr id="11" name="Group 10"/>
          <p:cNvGrpSpPr/>
          <p:nvPr/>
        </p:nvGrpSpPr>
        <p:grpSpPr>
          <a:xfrm>
            <a:off x="10407037" y="4910128"/>
            <a:ext cx="3378814" cy="5367754"/>
            <a:chOff x="3679518" y="3586244"/>
            <a:chExt cx="1689407" cy="2683877"/>
          </a:xfrm>
        </p:grpSpPr>
        <p:pic>
          <p:nvPicPr>
            <p:cNvPr id="12" name="Picture 11"/>
            <p:cNvPicPr>
              <a:picLocks noChangeAspect="1"/>
            </p:cNvPicPr>
            <p:nvPr/>
          </p:nvPicPr>
          <p:blipFill rotWithShape="1">
            <a:blip r:embed="rId3" cstate="email">
              <a:extLst>
                <a:ext uri="{28A0092B-C50C-407E-A947-70E740481C1C}">
                  <a14:useLocalDpi xmlns:a14="http://schemas.microsoft.com/office/drawing/2010/main" val="0"/>
                </a:ext>
              </a:extLst>
            </a:blip>
            <a:srcRect l="1" r="885"/>
            <a:stretch/>
          </p:blipFill>
          <p:spPr>
            <a:xfrm>
              <a:off x="3704140" y="3586244"/>
              <a:ext cx="1664785" cy="2514600"/>
            </a:xfrm>
            <a:prstGeom prst="rect">
              <a:avLst/>
            </a:prstGeom>
          </p:spPr>
        </p:pic>
        <p:sp>
          <p:nvSpPr>
            <p:cNvPr id="14" name="TextBox 13"/>
            <p:cNvSpPr txBox="1"/>
            <p:nvPr/>
          </p:nvSpPr>
          <p:spPr>
            <a:xfrm>
              <a:off x="3679518" y="6100844"/>
              <a:ext cx="1296188" cy="169277"/>
            </a:xfrm>
            <a:prstGeom prst="rect">
              <a:avLst/>
            </a:prstGeom>
            <a:noFill/>
          </p:spPr>
          <p:txBody>
            <a:bodyPr wrap="none" rtlCol="0">
              <a:spAutoFit/>
            </a:bodyPr>
            <a:lstStyle/>
            <a:p>
              <a:r>
                <a:rPr lang="en-US" sz="1600" dirty="0">
                  <a:latin typeface="Helvetica" panose="020B0604020202020204" pitchFamily="34" charset="0"/>
                  <a:cs typeface="Helvetica" panose="020B0604020202020204" pitchFamily="34" charset="0"/>
                  <a:hlinkClick r:id="rId4"/>
                </a:rPr>
                <a:t>http://</a:t>
              </a:r>
              <a:r>
                <a:rPr lang="en-US" sz="1600" dirty="0" err="1">
                  <a:latin typeface="Helvetica" panose="020B0604020202020204" pitchFamily="34" charset="0"/>
                  <a:cs typeface="Helvetica" panose="020B0604020202020204" pitchFamily="34" charset="0"/>
                  <a:hlinkClick r:id="rId4"/>
                </a:rPr>
                <a:t>www.sunypress.edu</a:t>
              </a:r>
              <a:r>
                <a:rPr lang="en-US" sz="1600" dirty="0">
                  <a:latin typeface="Helvetica" panose="020B0604020202020204" pitchFamily="34" charset="0"/>
                  <a:cs typeface="Helvetica" panose="020B0604020202020204" pitchFamily="34" charset="0"/>
                  <a:hlinkClick r:id="rId4"/>
                </a:rPr>
                <a:t>/</a:t>
              </a:r>
              <a:endParaRPr lang="en-US" sz="1600" dirty="0">
                <a:latin typeface="Helvetica" panose="020B0604020202020204" pitchFamily="34" charset="0"/>
                <a:cs typeface="Helvetica" panose="020B0604020202020204" pitchFamily="34" charset="0"/>
              </a:endParaRPr>
            </a:p>
          </p:txBody>
        </p:sp>
      </p:grpSp>
      <p:sp>
        <p:nvSpPr>
          <p:cNvPr id="17" name="TextBox 16"/>
          <p:cNvSpPr txBox="1"/>
          <p:nvPr/>
        </p:nvSpPr>
        <p:spPr>
          <a:xfrm>
            <a:off x="3734714" y="10530203"/>
            <a:ext cx="17393458" cy="1938992"/>
          </a:xfrm>
          <a:prstGeom prst="rect">
            <a:avLst/>
          </a:prstGeom>
          <a:noFill/>
        </p:spPr>
        <p:txBody>
          <a:bodyPr wrap="square" rtlCol="0">
            <a:spAutoFit/>
          </a:bodyPr>
          <a:lstStyle/>
          <a:p>
            <a:pPr algn="l"/>
            <a:r>
              <a:rPr lang="en-US" sz="4000" dirty="0">
                <a:solidFill>
                  <a:schemeClr val="tx1"/>
                </a:solidFill>
                <a:latin typeface="Helvetica Neue" charset="0"/>
                <a:ea typeface="Helvetica Neue" charset="0"/>
                <a:cs typeface="Helvetica Neue" charset="0"/>
              </a:rPr>
              <a:t>“the ‘at-risk’ label is highly problematic and often implicitly racist and classist</a:t>
            </a:r>
            <a:r>
              <a:rPr lang="is-IS" sz="4000" dirty="0">
                <a:solidFill>
                  <a:schemeClr val="tx1"/>
                </a:solidFill>
                <a:latin typeface="Helvetica Neue" charset="0"/>
                <a:ea typeface="Helvetica Neue" charset="0"/>
                <a:cs typeface="Helvetica Neue" charset="0"/>
              </a:rPr>
              <a:t>… [it] </a:t>
            </a:r>
            <a:r>
              <a:rPr lang="en-US" sz="4000" dirty="0">
                <a:solidFill>
                  <a:schemeClr val="tx1"/>
                </a:solidFill>
                <a:latin typeface="Helvetica Neue" charset="0"/>
                <a:ea typeface="Helvetica Neue" charset="0"/>
                <a:cs typeface="Helvetica Neue" charset="0"/>
              </a:rPr>
              <a:t>locates problems in individuals, families, and communities, rather than in institutional structures that create and maintain inequality.”</a:t>
            </a:r>
          </a:p>
        </p:txBody>
      </p:sp>
    </p:spTree>
    <p:extLst>
      <p:ext uri="{BB962C8B-B14F-4D97-AF65-F5344CB8AC3E}">
        <p14:creationId xmlns:p14="http://schemas.microsoft.com/office/powerpoint/2010/main" val="44510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sz="5500" b="1" i="1" dirty="0">
                <a:solidFill>
                  <a:schemeClr val="tx1"/>
                </a:solidFill>
                <a:latin typeface="Helvetica Light"/>
                <a:ea typeface="Gill Sans SemiBold"/>
                <a:cs typeface="Helvetica Light"/>
                <a:sym typeface="Gill Sans SemiBold"/>
              </a:rPr>
              <a:t>Break POV into pieces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entertain kids? HMW slow a mom down? </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Amp up the good/Remove the bad</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separate kids from fellow passengers?</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Explore the opposite</a:t>
            </a: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make the wait the most exciting part of the trip?</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Question an assumption</a:t>
            </a: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a:solidFill>
                  <a:srgbClr val="FFFFFF"/>
                </a:solidFill>
                <a:latin typeface="Helvetica Light"/>
                <a:cs typeface="Helvetica Light"/>
              </a:rPr>
              <a:t>HMW entirely remove the wait time at the airport?</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40</a:t>
            </a:fld>
            <a:endParaRPr lang="en-US" dirty="0"/>
          </a:p>
        </p:txBody>
      </p:sp>
      <p:sp>
        <p:nvSpPr>
          <p:cNvPr id="5" name="TextBox 4"/>
          <p:cNvSpPr txBox="1"/>
          <p:nvPr/>
        </p:nvSpPr>
        <p:spPr>
          <a:xfrm>
            <a:off x="705504" y="193066"/>
            <a:ext cx="23678496" cy="2800767"/>
          </a:xfrm>
          <a:prstGeom prst="rect">
            <a:avLst/>
          </a:prstGeom>
          <a:noFill/>
        </p:spPr>
        <p:txBody>
          <a:bodyPr wrap="square" rtlCol="0">
            <a:spAutoFit/>
          </a:bodyPr>
          <a:lstStyle/>
          <a:p>
            <a:pPr lvl="0" algn="l"/>
            <a:r>
              <a:rPr lang="en-US" sz="4400" dirty="0">
                <a:solidFill>
                  <a:srgbClr val="FFFFFF"/>
                </a:solidFill>
                <a:latin typeface="Helvetica Light"/>
                <a:cs typeface="Helvetica Light"/>
              </a:rPr>
              <a:t>POV: We met Janice, a harried mother of 3, rushing through the airport only to wait hours at the gate. We were surprised at the many games she makes up to to entertain her children so they don’t irritate frustrated fellow passengers. It would be game changing to bring the other passengers and the airport facilities into helping families have a better travel experience.</a:t>
            </a:r>
          </a:p>
        </p:txBody>
      </p:sp>
    </p:spTree>
    <p:extLst>
      <p:ext uri="{BB962C8B-B14F-4D97-AF65-F5344CB8AC3E}">
        <p14:creationId xmlns:p14="http://schemas.microsoft.com/office/powerpoint/2010/main" val="1700427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lang="en-US" sz="5500" b="1" i="1" dirty="0">
                <a:solidFill>
                  <a:srgbClr val="FFFFFF"/>
                </a:solidFill>
                <a:latin typeface="Helvetica Light"/>
                <a:ea typeface="Gill Sans SemiBold"/>
                <a:cs typeface="Helvetica Light"/>
                <a:sym typeface="Gill Sans SemiBold"/>
              </a:rPr>
              <a:t>Go after adjectives</a:t>
            </a:r>
            <a:endParaRPr lang="en-US" sz="3200" dirty="0">
              <a:solidFill>
                <a:srgbClr val="FFFFFF"/>
              </a:solidFill>
              <a:latin typeface="Helvetica Light"/>
              <a:ea typeface="Gill Sans SemiBold"/>
              <a:cs typeface="Helvetica Light"/>
            </a:endParaRPr>
          </a:p>
          <a:p>
            <a:pPr lvl="0" algn="l">
              <a:lnSpc>
                <a:spcPct val="110000"/>
              </a:lnSpc>
              <a:defRPr sz="1800"/>
            </a:pPr>
            <a:r>
              <a:rPr lang="en-US" sz="3200" dirty="0">
                <a:solidFill>
                  <a:srgbClr val="FFFFFF"/>
                </a:solidFill>
                <a:latin typeface="Helvetica Light"/>
                <a:cs typeface="Helvetica Light"/>
              </a:rPr>
              <a:t>	</a:t>
            </a:r>
            <a:r>
              <a:rPr lang="en-US" sz="5500" dirty="0">
                <a:solidFill>
                  <a:srgbClr val="FFFFFF"/>
                </a:solidFill>
                <a:latin typeface="Helvetica Light"/>
                <a:cs typeface="Helvetica Light"/>
              </a:rPr>
              <a:t>HMW we make the rush refreshing instead of harrying?</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Identify unexpected resources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leverage free time of fellow passengers to share the load?</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Create an analogy from need or context</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make the airport like a spa?</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Change a status quo</a:t>
            </a:r>
          </a:p>
          <a:p>
            <a:pPr lvl="0" algn="l">
              <a:lnSpc>
                <a:spcPct val="110000"/>
              </a:lnSpc>
              <a:defRPr sz="1800"/>
            </a:pPr>
            <a:r>
              <a:rPr lang="en-US" sz="5500" b="1" i="1" dirty="0">
                <a:solidFill>
                  <a:srgbClr val="FFFFFF"/>
                </a:solidFill>
                <a:latin typeface="Helvetica Light"/>
                <a:cs typeface="Helvetica Light"/>
                <a:sym typeface="Gill Sans SemiBold"/>
              </a:rPr>
              <a:t>	</a:t>
            </a:r>
            <a:r>
              <a:rPr lang="en-US" sz="5500" dirty="0">
                <a:solidFill>
                  <a:srgbClr val="FFFFFF"/>
                </a:solidFill>
                <a:latin typeface="Helvetica Light"/>
                <a:cs typeface="Helvetica Light"/>
              </a:rPr>
              <a:t>HMW make playful, loud kids less annoying?</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41</a:t>
            </a:fld>
            <a:endParaRPr lang="en-US" dirty="0"/>
          </a:p>
        </p:txBody>
      </p:sp>
      <p:sp>
        <p:nvSpPr>
          <p:cNvPr id="5" name="TextBox 4"/>
          <p:cNvSpPr txBox="1"/>
          <p:nvPr/>
        </p:nvSpPr>
        <p:spPr>
          <a:xfrm>
            <a:off x="705504" y="193066"/>
            <a:ext cx="23678496" cy="2800767"/>
          </a:xfrm>
          <a:prstGeom prst="rect">
            <a:avLst/>
          </a:prstGeom>
          <a:noFill/>
        </p:spPr>
        <p:txBody>
          <a:bodyPr wrap="square" rtlCol="0">
            <a:spAutoFit/>
          </a:bodyPr>
          <a:lstStyle/>
          <a:p>
            <a:pPr lvl="0" algn="l"/>
            <a:r>
              <a:rPr lang="en-US" sz="4400" dirty="0">
                <a:solidFill>
                  <a:srgbClr val="FFFFFF"/>
                </a:solidFill>
                <a:latin typeface="Helvetica Light"/>
                <a:cs typeface="Helvetica Light"/>
              </a:rPr>
              <a:t>POV: We met Janice, a harried mother of 3, rushing through the airport only to wait hours at the gate. We were surprised at the many games she makes up to to entertain her children so they don’t irritate frustrated fellow passengers. It would be game changing to bring the other passengers and the airport facilities into helping families have a better travel experience.</a:t>
            </a:r>
          </a:p>
        </p:txBody>
      </p:sp>
    </p:spTree>
    <p:extLst>
      <p:ext uri="{BB962C8B-B14F-4D97-AF65-F5344CB8AC3E}">
        <p14:creationId xmlns:p14="http://schemas.microsoft.com/office/powerpoint/2010/main" val="3300085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Anatomy of a Strong HMW Question</a:t>
            </a:r>
            <a:endParaRPr lang="en-US" dirty="0"/>
          </a:p>
        </p:txBody>
      </p:sp>
      <p:sp>
        <p:nvSpPr>
          <p:cNvPr id="43010" name="Content Placeholder 3"/>
          <p:cNvSpPr>
            <a:spLocks noGrp="1"/>
          </p:cNvSpPr>
          <p:nvPr>
            <p:ph idx="1"/>
          </p:nvPr>
        </p:nvSpPr>
        <p:spPr>
          <a:xfrm>
            <a:off x="956929" y="3200400"/>
            <a:ext cx="23427079" cy="9448800"/>
          </a:xfrm>
        </p:spPr>
        <p:txBody>
          <a:bodyPr/>
          <a:lstStyle/>
          <a:p>
            <a:r>
              <a:rPr lang="en-US" dirty="0"/>
              <a:t>Who</a:t>
            </a:r>
          </a:p>
          <a:p>
            <a:r>
              <a:rPr lang="en-US" dirty="0"/>
              <a:t>What </a:t>
            </a:r>
          </a:p>
          <a:p>
            <a:r>
              <a:rPr lang="en-US" dirty="0"/>
              <a:t>When</a:t>
            </a:r>
          </a:p>
          <a:p>
            <a:r>
              <a:rPr lang="en-US" dirty="0"/>
              <a:t>Where</a:t>
            </a:r>
          </a:p>
          <a:p>
            <a:r>
              <a:rPr lang="en-US" dirty="0"/>
              <a:t>Why</a:t>
            </a:r>
          </a:p>
          <a:p>
            <a:endParaRPr lang="en-US" dirty="0"/>
          </a:p>
          <a:p>
            <a:r>
              <a:rPr lang="en-US" sz="7400" dirty="0">
                <a:solidFill>
                  <a:srgbClr val="00B0F0"/>
                </a:solidFill>
              </a:rPr>
              <a:t>Best to have at least 3 W’s in a good HMW question</a:t>
            </a:r>
          </a:p>
        </p:txBody>
      </p:sp>
      <p:sp>
        <p:nvSpPr>
          <p:cNvPr id="3" name="Date Placeholder 2"/>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42</a:t>
            </a:fld>
            <a:endParaRPr lang="en-US" dirty="0"/>
          </a:p>
        </p:txBody>
      </p:sp>
    </p:spTree>
    <p:extLst>
      <p:ext uri="{BB962C8B-B14F-4D97-AF65-F5344CB8AC3E}">
        <p14:creationId xmlns:p14="http://schemas.microsoft.com/office/powerpoint/2010/main" val="205729967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7467" y="2548763"/>
            <a:ext cx="23486533" cy="9763125"/>
          </a:xfrm>
        </p:spPr>
        <p:txBody>
          <a:bodyPr/>
          <a:lstStyle/>
          <a:p>
            <a:pPr marL="0" indent="0">
              <a:buNone/>
            </a:pPr>
            <a:r>
              <a:rPr lang="en-US" sz="3733" b="1" dirty="0">
                <a:solidFill>
                  <a:schemeClr val="tx1"/>
                </a:solidFill>
                <a:latin typeface="Helvetica Neue Light"/>
                <a:cs typeface="Helvetica Neue Light"/>
              </a:rPr>
              <a:t>How might we…</a:t>
            </a:r>
          </a:p>
          <a:p>
            <a:r>
              <a:rPr lang="en-US" sz="3733" dirty="0">
                <a:solidFill>
                  <a:schemeClr val="tx1"/>
                </a:solidFill>
              </a:rPr>
              <a:t>offer long term connection in a sustainable way?</a:t>
            </a:r>
          </a:p>
          <a:p>
            <a:r>
              <a:rPr lang="en-US" sz="3733" dirty="0">
                <a:solidFill>
                  <a:schemeClr val="tx1"/>
                </a:solidFill>
              </a:rPr>
              <a:t>keep former clients connected with each other?</a:t>
            </a:r>
          </a:p>
          <a:p>
            <a:r>
              <a:rPr lang="en-US" sz="3733" dirty="0">
                <a:solidFill>
                  <a:schemeClr val="tx1"/>
                </a:solidFill>
              </a:rPr>
              <a:t>encourage clients to be resources for each other during and after their stay?</a:t>
            </a:r>
          </a:p>
          <a:p>
            <a:r>
              <a:rPr lang="en-US" sz="3733" dirty="0">
                <a:solidFill>
                  <a:schemeClr val="tx1"/>
                </a:solidFill>
              </a:rPr>
              <a:t>connect people who have a history of interpersonal issues with a reliable support network?</a:t>
            </a:r>
          </a:p>
          <a:p>
            <a:r>
              <a:rPr lang="en-US" sz="3733" dirty="0">
                <a:solidFill>
                  <a:schemeClr val="tx1"/>
                </a:solidFill>
              </a:rPr>
              <a:t>connect people without an established network to word of mouth resources?</a:t>
            </a:r>
          </a:p>
          <a:p>
            <a:r>
              <a:rPr lang="en-US" sz="3733" dirty="0">
                <a:solidFill>
                  <a:schemeClr val="tx1"/>
                </a:solidFill>
              </a:rPr>
              <a:t>help people get connections in a new place where they’ve moved?</a:t>
            </a:r>
          </a:p>
          <a:p>
            <a:r>
              <a:rPr lang="en-US" sz="3733" dirty="0">
                <a:solidFill>
                  <a:schemeClr val="tx1"/>
                </a:solidFill>
              </a:rPr>
              <a:t>help clients reconnect with their family? </a:t>
            </a:r>
          </a:p>
          <a:p>
            <a:r>
              <a:rPr lang="en-US" sz="3733" dirty="0">
                <a:solidFill>
                  <a:schemeClr val="tx1"/>
                </a:solidFill>
              </a:rPr>
              <a:t>connect clients with an existing community such as</a:t>
            </a:r>
            <a:r>
              <a:rPr lang="is-IS" sz="3733" dirty="0">
                <a:solidFill>
                  <a:schemeClr val="tx1"/>
                </a:solidFill>
              </a:rPr>
              <a:t>…</a:t>
            </a:r>
          </a:p>
          <a:p>
            <a:pPr lvl="1"/>
            <a:r>
              <a:rPr lang="en-US" sz="2667" dirty="0">
                <a:solidFill>
                  <a:schemeClr val="tx1"/>
                </a:solidFill>
              </a:rPr>
              <a:t>faith </a:t>
            </a:r>
            <a:r>
              <a:rPr lang="en-US" sz="2667" dirty="0" err="1">
                <a:solidFill>
                  <a:schemeClr val="tx1"/>
                </a:solidFill>
              </a:rPr>
              <a:t>baed</a:t>
            </a:r>
            <a:r>
              <a:rPr lang="en-US" sz="2667" dirty="0">
                <a:solidFill>
                  <a:schemeClr val="tx1"/>
                </a:solidFill>
              </a:rPr>
              <a:t> organization?</a:t>
            </a:r>
          </a:p>
          <a:p>
            <a:pPr lvl="1"/>
            <a:r>
              <a:rPr lang="en-US" sz="2667" dirty="0">
                <a:solidFill>
                  <a:schemeClr val="tx1"/>
                </a:solidFill>
              </a:rPr>
              <a:t>tech/affluent community?</a:t>
            </a:r>
          </a:p>
          <a:p>
            <a:pPr lvl="1"/>
            <a:r>
              <a:rPr lang="en-US" sz="2667" dirty="0">
                <a:solidFill>
                  <a:schemeClr val="tx1"/>
                </a:solidFill>
              </a:rPr>
              <a:t>retired community? </a:t>
            </a:r>
          </a:p>
          <a:p>
            <a:endParaRPr lang="en-US" sz="3733"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connection</a:t>
            </a:r>
            <a:endParaRPr lang="en-US" dirty="0">
              <a:solidFill>
                <a:schemeClr val="tx1"/>
              </a:solidFill>
            </a:endParaRPr>
          </a:p>
        </p:txBody>
      </p:sp>
      <p:pic>
        <p:nvPicPr>
          <p:cNvPr id="2" name="Picture 1"/>
          <p:cNvPicPr>
            <a:picLocks noChangeAspect="1"/>
          </p:cNvPicPr>
          <p:nvPr/>
        </p:nvPicPr>
        <p:blipFill>
          <a:blip r:embed="rId2"/>
          <a:stretch>
            <a:fillRect/>
          </a:stretch>
        </p:blipFill>
        <p:spPr>
          <a:xfrm>
            <a:off x="9283504" y="11536660"/>
            <a:ext cx="11726875" cy="1906691"/>
          </a:xfrm>
          <a:prstGeom prst="rect">
            <a:avLst/>
          </a:prstGeom>
        </p:spPr>
      </p:pic>
      <p:pic>
        <p:nvPicPr>
          <p:cNvPr id="6" name="Picture 5"/>
          <p:cNvPicPr>
            <a:picLocks noChangeAspect="1"/>
          </p:cNvPicPr>
          <p:nvPr/>
        </p:nvPicPr>
        <p:blipFill>
          <a:blip r:embed="rId3"/>
          <a:stretch>
            <a:fillRect/>
          </a:stretch>
        </p:blipFill>
        <p:spPr>
          <a:xfrm>
            <a:off x="4131611" y="11924504"/>
            <a:ext cx="3760571" cy="1288069"/>
          </a:xfrm>
          <a:prstGeom prst="rect">
            <a:avLst/>
          </a:prstGeom>
        </p:spPr>
      </p:pic>
      <p:pic>
        <p:nvPicPr>
          <p:cNvPr id="7" name="Picture 6"/>
          <p:cNvPicPr>
            <a:picLocks noChangeAspect="1"/>
          </p:cNvPicPr>
          <p:nvPr/>
        </p:nvPicPr>
        <p:blipFill>
          <a:blip r:embed="rId4"/>
          <a:stretch>
            <a:fillRect/>
          </a:stretch>
        </p:blipFill>
        <p:spPr>
          <a:xfrm>
            <a:off x="7775866" y="151179"/>
            <a:ext cx="2034877" cy="1678907"/>
          </a:xfrm>
          <a:prstGeom prst="rect">
            <a:avLst/>
          </a:prstGeom>
        </p:spPr>
      </p:pic>
    </p:spTree>
    <p:extLst>
      <p:ext uri="{BB962C8B-B14F-4D97-AF65-F5344CB8AC3E}">
        <p14:creationId xmlns:p14="http://schemas.microsoft.com/office/powerpoint/2010/main" val="8803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7467" y="2548763"/>
            <a:ext cx="22554203" cy="9763125"/>
          </a:xfrm>
        </p:spPr>
        <p:txBody>
          <a:bodyPr/>
          <a:lstStyle/>
          <a:p>
            <a:pPr marL="0" indent="0">
              <a:buNone/>
            </a:pPr>
            <a:r>
              <a:rPr lang="en-US" b="1" dirty="0" smtClean="0">
                <a:solidFill>
                  <a:schemeClr val="tx1"/>
                </a:solidFill>
                <a:latin typeface="Helvetica Neue Light"/>
                <a:cs typeface="Helvetica Neue Light"/>
              </a:rPr>
              <a:t>How might we…</a:t>
            </a:r>
          </a:p>
          <a:p>
            <a:r>
              <a:rPr lang="en-US" dirty="0" smtClean="0">
                <a:solidFill>
                  <a:schemeClr val="tx1"/>
                </a:solidFill>
              </a:rPr>
              <a:t>make people feel confident that they understand all the relevant information?</a:t>
            </a:r>
          </a:p>
          <a:p>
            <a:r>
              <a:rPr lang="en-US" dirty="0" smtClean="0">
                <a:solidFill>
                  <a:schemeClr val="tx1"/>
                </a:solidFill>
              </a:rPr>
              <a:t>give people clarity about their current reality?</a:t>
            </a:r>
          </a:p>
          <a:p>
            <a:r>
              <a:rPr lang="en-US" dirty="0" smtClean="0">
                <a:solidFill>
                  <a:schemeClr val="tx1"/>
                </a:solidFill>
              </a:rPr>
              <a:t>insure that people </a:t>
            </a:r>
            <a:br>
              <a:rPr lang="en-US" dirty="0" smtClean="0">
                <a:solidFill>
                  <a:schemeClr val="tx1"/>
                </a:solidFill>
              </a:rPr>
            </a:br>
            <a:r>
              <a:rPr lang="en-US" dirty="0" smtClean="0">
                <a:solidFill>
                  <a:schemeClr val="tx1"/>
                </a:solidFill>
              </a:rPr>
              <a:t>understand how Connect</a:t>
            </a:r>
            <a:br>
              <a:rPr lang="en-US" dirty="0" smtClean="0">
                <a:solidFill>
                  <a:schemeClr val="tx1"/>
                </a:solidFill>
              </a:rPr>
            </a:br>
            <a:r>
              <a:rPr lang="en-US" dirty="0" smtClean="0">
                <a:solidFill>
                  <a:schemeClr val="tx1"/>
                </a:solidFill>
              </a:rPr>
              <a:t>works? </a:t>
            </a:r>
            <a:endParaRPr lang="en-US" dirty="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clarity</a:t>
            </a:r>
            <a:endParaRPr lang="en-US" dirty="0">
              <a:solidFill>
                <a:schemeClr val="tx1"/>
              </a:solidFill>
            </a:endParaRPr>
          </a:p>
        </p:txBody>
      </p:sp>
      <p:pic>
        <p:nvPicPr>
          <p:cNvPr id="8" name="Picture 7"/>
          <p:cNvPicPr>
            <a:picLocks noChangeAspect="1"/>
          </p:cNvPicPr>
          <p:nvPr/>
        </p:nvPicPr>
        <p:blipFill>
          <a:blip r:embed="rId2"/>
          <a:stretch>
            <a:fillRect/>
          </a:stretch>
        </p:blipFill>
        <p:spPr>
          <a:xfrm>
            <a:off x="4538135" y="562575"/>
            <a:ext cx="2268899" cy="978739"/>
          </a:xfrm>
          <a:prstGeom prst="rect">
            <a:avLst/>
          </a:prstGeom>
        </p:spPr>
      </p:pic>
      <p:pic>
        <p:nvPicPr>
          <p:cNvPr id="6" name="Picture 5"/>
          <p:cNvPicPr>
            <a:picLocks noChangeAspect="1"/>
          </p:cNvPicPr>
          <p:nvPr/>
        </p:nvPicPr>
        <p:blipFill>
          <a:blip r:embed="rId3"/>
          <a:stretch>
            <a:fillRect/>
          </a:stretch>
        </p:blipFill>
        <p:spPr>
          <a:xfrm>
            <a:off x="12954276" y="9174843"/>
            <a:ext cx="10832173" cy="3875045"/>
          </a:xfrm>
          <a:prstGeom prst="rect">
            <a:avLst/>
          </a:prstGeom>
        </p:spPr>
      </p:pic>
    </p:spTree>
    <p:extLst>
      <p:ext uri="{BB962C8B-B14F-4D97-AF65-F5344CB8AC3E}">
        <p14:creationId xmlns:p14="http://schemas.microsoft.com/office/powerpoint/2010/main" val="177304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7467" y="2904022"/>
            <a:ext cx="22554203" cy="9763125"/>
          </a:xfrm>
        </p:spPr>
        <p:txBody>
          <a:bodyPr/>
          <a:lstStyle/>
          <a:p>
            <a:pPr marL="0" indent="0">
              <a:buNone/>
            </a:pPr>
            <a:r>
              <a:rPr lang="en-US" b="1" dirty="0" smtClean="0">
                <a:solidFill>
                  <a:schemeClr val="tx1"/>
                </a:solidFill>
                <a:latin typeface="Helvetica Neue Light"/>
                <a:cs typeface="Helvetica Neue Light"/>
              </a:rPr>
              <a:t>How might we…</a:t>
            </a:r>
          </a:p>
          <a:p>
            <a:r>
              <a:rPr lang="en-US" dirty="0" smtClean="0">
                <a:solidFill>
                  <a:schemeClr val="tx1"/>
                </a:solidFill>
              </a:rPr>
              <a:t>make people feel like </a:t>
            </a:r>
            <a:r>
              <a:rPr lang="en-US" dirty="0" err="1" smtClean="0">
                <a:solidFill>
                  <a:schemeClr val="tx1"/>
                </a:solidFill>
              </a:rPr>
              <a:t>LifeMoves</a:t>
            </a:r>
            <a:r>
              <a:rPr lang="en-US" dirty="0" smtClean="0">
                <a:solidFill>
                  <a:schemeClr val="tx1"/>
                </a:solidFill>
              </a:rPr>
              <a:t> is the start of something great not scary?</a:t>
            </a:r>
          </a:p>
          <a:p>
            <a:r>
              <a:rPr lang="en-US" dirty="0" smtClean="0">
                <a:solidFill>
                  <a:schemeClr val="tx1"/>
                </a:solidFill>
              </a:rPr>
              <a:t>help launch people into their new housing feeling confident that they won’t fall in a hole?</a:t>
            </a:r>
          </a:p>
          <a:p>
            <a:r>
              <a:rPr lang="en-US" dirty="0" smtClean="0">
                <a:solidFill>
                  <a:schemeClr val="tx1"/>
                </a:solidFill>
              </a:rPr>
              <a:t>help clients remain capable </a:t>
            </a:r>
            <a:br>
              <a:rPr lang="en-US" dirty="0" smtClean="0">
                <a:solidFill>
                  <a:schemeClr val="tx1"/>
                </a:solidFill>
              </a:rPr>
            </a:br>
            <a:r>
              <a:rPr lang="en-US" dirty="0" smtClean="0">
                <a:solidFill>
                  <a:schemeClr val="tx1"/>
                </a:solidFill>
              </a:rPr>
              <a:t>as they face the same challenges?</a:t>
            </a:r>
          </a:p>
          <a:p>
            <a:endParaRPr lang="en-US" dirty="0" smtClean="0">
              <a:solidFill>
                <a:schemeClr val="tx1"/>
              </a:solidFill>
            </a:endParaRPr>
          </a:p>
          <a:p>
            <a:pPr marL="0" indent="0">
              <a:buNone/>
            </a:pPr>
            <a:endParaRPr lang="en-US" dirty="0" smtClean="0">
              <a:solidFill>
                <a:schemeClr val="tx1"/>
              </a:solidFill>
            </a:endParaRPr>
          </a:p>
        </p:txBody>
      </p:sp>
      <p:sp>
        <p:nvSpPr>
          <p:cNvPr id="3" name="Title 2"/>
          <p:cNvSpPr>
            <a:spLocks noGrp="1"/>
          </p:cNvSpPr>
          <p:nvPr>
            <p:ph type="title"/>
          </p:nvPr>
        </p:nvSpPr>
        <p:spPr/>
        <p:txBody>
          <a:bodyPr/>
          <a:lstStyle/>
          <a:p>
            <a:r>
              <a:rPr lang="en-US" dirty="0" smtClean="0">
                <a:solidFill>
                  <a:schemeClr val="tx1"/>
                </a:solidFill>
              </a:rPr>
              <a:t>new beginning</a:t>
            </a:r>
            <a:endParaRPr lang="en-US" dirty="0">
              <a:solidFill>
                <a:schemeClr val="tx1"/>
              </a:solidFill>
            </a:endParaRPr>
          </a:p>
        </p:txBody>
      </p:sp>
      <p:pic>
        <p:nvPicPr>
          <p:cNvPr id="8" name="Picture 7"/>
          <p:cNvPicPr>
            <a:picLocks noChangeAspect="1"/>
          </p:cNvPicPr>
          <p:nvPr/>
        </p:nvPicPr>
        <p:blipFill>
          <a:blip r:embed="rId2"/>
          <a:stretch>
            <a:fillRect/>
          </a:stretch>
        </p:blipFill>
        <p:spPr>
          <a:xfrm>
            <a:off x="9973384" y="335900"/>
            <a:ext cx="2488981" cy="1288621"/>
          </a:xfrm>
          <a:prstGeom prst="rect">
            <a:avLst/>
          </a:prstGeom>
        </p:spPr>
      </p:pic>
      <p:pic>
        <p:nvPicPr>
          <p:cNvPr id="2" name="Picture 1"/>
          <p:cNvPicPr>
            <a:picLocks noChangeAspect="1"/>
          </p:cNvPicPr>
          <p:nvPr/>
        </p:nvPicPr>
        <p:blipFill>
          <a:blip r:embed="rId3"/>
          <a:stretch>
            <a:fillRect/>
          </a:stretch>
        </p:blipFill>
        <p:spPr>
          <a:xfrm>
            <a:off x="17638192" y="9118344"/>
            <a:ext cx="5880421" cy="4147659"/>
          </a:xfrm>
          <a:prstGeom prst="rect">
            <a:avLst/>
          </a:prstGeom>
        </p:spPr>
      </p:pic>
    </p:spTree>
    <p:extLst>
      <p:ext uri="{BB962C8B-B14F-4D97-AF65-F5344CB8AC3E}">
        <p14:creationId xmlns:p14="http://schemas.microsoft.com/office/powerpoint/2010/main" val="111775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7467" y="2548763"/>
            <a:ext cx="22554203" cy="9763125"/>
          </a:xfrm>
        </p:spPr>
        <p:txBody>
          <a:bodyPr/>
          <a:lstStyle/>
          <a:p>
            <a:pPr marL="0" indent="0">
              <a:buNone/>
            </a:pPr>
            <a:r>
              <a:rPr lang="en-US" b="1" dirty="0" smtClean="0">
                <a:solidFill>
                  <a:schemeClr val="tx1"/>
                </a:solidFill>
                <a:latin typeface="Helvetica Neue Light"/>
                <a:cs typeface="Helvetica Neue Light"/>
              </a:rPr>
              <a:t>How might we…</a:t>
            </a:r>
          </a:p>
          <a:p>
            <a:r>
              <a:rPr lang="en-US" dirty="0">
                <a:solidFill>
                  <a:schemeClr val="tx1"/>
                </a:solidFill>
              </a:rPr>
              <a:t>make people feel confident that they will be able to engage with Connect?</a:t>
            </a:r>
          </a:p>
          <a:p>
            <a:r>
              <a:rPr lang="en-US" dirty="0" smtClean="0">
                <a:solidFill>
                  <a:schemeClr val="tx1"/>
                </a:solidFill>
              </a:rPr>
              <a:t>make people who are effective at solving small problems expand their abilities to long term competence?</a:t>
            </a:r>
          </a:p>
          <a:p>
            <a:r>
              <a:rPr lang="en-US" dirty="0" smtClean="0">
                <a:solidFill>
                  <a:schemeClr val="tx1"/>
                </a:solidFill>
              </a:rPr>
              <a:t>give people small wins that result in a feeling of confidence and hope in the face of large problems?</a:t>
            </a:r>
          </a:p>
        </p:txBody>
      </p:sp>
      <p:sp>
        <p:nvSpPr>
          <p:cNvPr id="3" name="Title 2"/>
          <p:cNvSpPr>
            <a:spLocks noGrp="1"/>
          </p:cNvSpPr>
          <p:nvPr>
            <p:ph type="title"/>
          </p:nvPr>
        </p:nvSpPr>
        <p:spPr/>
        <p:txBody>
          <a:bodyPr/>
          <a:lstStyle/>
          <a:p>
            <a:r>
              <a:rPr lang="en-US" dirty="0" smtClean="0">
                <a:solidFill>
                  <a:schemeClr val="tx1"/>
                </a:solidFill>
              </a:rPr>
              <a:t>competence</a:t>
            </a:r>
            <a:endParaRPr lang="en-US" dirty="0">
              <a:solidFill>
                <a:schemeClr val="tx1"/>
              </a:solidFill>
            </a:endParaRPr>
          </a:p>
        </p:txBody>
      </p:sp>
      <p:pic>
        <p:nvPicPr>
          <p:cNvPr id="5" name="Picture 4"/>
          <p:cNvPicPr>
            <a:picLocks noChangeAspect="1"/>
          </p:cNvPicPr>
          <p:nvPr/>
        </p:nvPicPr>
        <p:blipFill>
          <a:blip r:embed="rId2"/>
          <a:stretch>
            <a:fillRect/>
          </a:stretch>
        </p:blipFill>
        <p:spPr>
          <a:xfrm>
            <a:off x="8939264" y="404324"/>
            <a:ext cx="1242000" cy="1221528"/>
          </a:xfrm>
          <a:prstGeom prst="rect">
            <a:avLst/>
          </a:prstGeom>
        </p:spPr>
      </p:pic>
    </p:spTree>
    <p:extLst>
      <p:ext uri="{BB962C8B-B14F-4D97-AF65-F5344CB8AC3E}">
        <p14:creationId xmlns:p14="http://schemas.microsoft.com/office/powerpoint/2010/main" val="213929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97467" y="2548763"/>
            <a:ext cx="23486533" cy="9763125"/>
          </a:xfrm>
        </p:spPr>
        <p:txBody>
          <a:bodyPr/>
          <a:lstStyle/>
          <a:p>
            <a:pPr marL="0" indent="0">
              <a:buNone/>
            </a:pPr>
            <a:r>
              <a:rPr lang="en-US" b="1" dirty="0" smtClean="0">
                <a:solidFill>
                  <a:schemeClr val="tx1"/>
                </a:solidFill>
                <a:latin typeface="Helvetica Neue Light"/>
                <a:cs typeface="Helvetica Neue Light"/>
              </a:rPr>
              <a:t>How might we…</a:t>
            </a:r>
          </a:p>
          <a:p>
            <a:r>
              <a:rPr lang="en-US" dirty="0" smtClean="0">
                <a:solidFill>
                  <a:schemeClr val="tx1"/>
                </a:solidFill>
              </a:rPr>
              <a:t>insure that we remain connected over the long term as phones and technologies change?</a:t>
            </a:r>
          </a:p>
          <a:p>
            <a:r>
              <a:rPr lang="en-US" dirty="0" smtClean="0">
                <a:solidFill>
                  <a:schemeClr val="tx1"/>
                </a:solidFill>
              </a:rPr>
              <a:t>help people create a long term plan?</a:t>
            </a:r>
          </a:p>
          <a:p>
            <a:r>
              <a:rPr lang="en-US" dirty="0" smtClean="0">
                <a:solidFill>
                  <a:schemeClr val="tx1"/>
                </a:solidFill>
              </a:rPr>
              <a:t>help people move from a low paid job to a career plan?</a:t>
            </a:r>
          </a:p>
          <a:p>
            <a:r>
              <a:rPr lang="en-US" dirty="0" smtClean="0">
                <a:solidFill>
                  <a:schemeClr val="tx1"/>
                </a:solidFill>
              </a:rPr>
              <a:t>help people assess the riskiness of their situation?</a:t>
            </a:r>
          </a:p>
          <a:p>
            <a:r>
              <a:rPr lang="en-US" dirty="0" smtClean="0">
                <a:solidFill>
                  <a:schemeClr val="tx1"/>
                </a:solidFill>
              </a:rPr>
              <a:t>balance long and short term thinking? </a:t>
            </a:r>
          </a:p>
        </p:txBody>
      </p:sp>
      <p:sp>
        <p:nvSpPr>
          <p:cNvPr id="3" name="Title 2"/>
          <p:cNvSpPr>
            <a:spLocks noGrp="1"/>
          </p:cNvSpPr>
          <p:nvPr>
            <p:ph type="title"/>
          </p:nvPr>
        </p:nvSpPr>
        <p:spPr/>
        <p:txBody>
          <a:bodyPr/>
          <a:lstStyle/>
          <a:p>
            <a:r>
              <a:rPr lang="en-US" dirty="0" smtClean="0">
                <a:solidFill>
                  <a:schemeClr val="tx1"/>
                </a:solidFill>
              </a:rPr>
              <a:t>long term plan</a:t>
            </a:r>
            <a:endParaRPr lang="en-US" dirty="0">
              <a:solidFill>
                <a:schemeClr val="tx1"/>
              </a:solidFill>
            </a:endParaRPr>
          </a:p>
        </p:txBody>
      </p:sp>
      <p:pic>
        <p:nvPicPr>
          <p:cNvPr id="6" name="Picture 5"/>
          <p:cNvPicPr>
            <a:picLocks noChangeAspect="1"/>
          </p:cNvPicPr>
          <p:nvPr/>
        </p:nvPicPr>
        <p:blipFill>
          <a:blip r:embed="rId2"/>
          <a:stretch>
            <a:fillRect/>
          </a:stretch>
        </p:blipFill>
        <p:spPr>
          <a:xfrm>
            <a:off x="10452299" y="412051"/>
            <a:ext cx="1138645" cy="1207531"/>
          </a:xfrm>
          <a:prstGeom prst="rect">
            <a:avLst/>
          </a:prstGeom>
        </p:spPr>
      </p:pic>
    </p:spTree>
    <p:extLst>
      <p:ext uri="{BB962C8B-B14F-4D97-AF65-F5344CB8AC3E}">
        <p14:creationId xmlns:p14="http://schemas.microsoft.com/office/powerpoint/2010/main" val="198408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p:nvPr/>
        </p:nvSpPr>
        <p:spPr>
          <a:xfrm>
            <a:off x="1655379" y="4877439"/>
            <a:ext cx="22757425" cy="437350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Generate some HMW statements</a:t>
            </a:r>
            <a:r>
              <a:rPr lang="en-US" sz="7100" dirty="0">
                <a:solidFill>
                  <a:srgbClr val="FFFFFF"/>
                </a:solidFill>
                <a:latin typeface="Lucida Grande"/>
                <a:ea typeface="Lucida Grande"/>
                <a:cs typeface="Lucida Grande"/>
                <a:sym typeface="Lucida Grande"/>
              </a:rPr>
              <a:t> for your project</a:t>
            </a:r>
            <a:r>
              <a:rPr sz="7100" dirty="0">
                <a:solidFill>
                  <a:srgbClr val="FFFFFF"/>
                </a:solidFill>
                <a:latin typeface="Lucida Grande"/>
                <a:ea typeface="Lucida Grande"/>
                <a:cs typeface="Lucida Grande"/>
                <a:sym typeface="Lucida Grande"/>
              </a:rPr>
              <a:t>!</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Tree>
    <p:extLst>
      <p:ext uri="{BB962C8B-B14F-4D97-AF65-F5344CB8AC3E}">
        <p14:creationId xmlns:p14="http://schemas.microsoft.com/office/powerpoint/2010/main" val="112842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1087810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sz="6600" b="1" i="1" dirty="0">
                <a:solidFill>
                  <a:schemeClr val="tx1"/>
                </a:solidFill>
                <a:latin typeface="Helvetica Light"/>
                <a:ea typeface="Gill Sans SemiBold"/>
                <a:cs typeface="Helvetica Light"/>
                <a:sym typeface="Gill Sans SemiBold"/>
              </a:rPr>
              <a:t>Break POV into pieces</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Amp up the good/Remove the bad</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Explore the opposite</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Question an assumption</a:t>
            </a:r>
            <a:endParaRPr lang="en-US" sz="66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Go after adjectives</a:t>
            </a:r>
            <a:endParaRPr lang="en-US" sz="4000" dirty="0">
              <a:solidFill>
                <a:srgbClr val="FFFFFF"/>
              </a:solidFill>
              <a:latin typeface="Helvetica Light"/>
              <a:ea typeface="Gill Sans SemiBold"/>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ID unexpected resources</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Create an analogy from need or context</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Change a status quo</a:t>
            </a:r>
          </a:p>
          <a:p>
            <a:pPr lvl="0" algn="l">
              <a:lnSpc>
                <a:spcPct val="110000"/>
              </a:lnSpc>
              <a:defRPr sz="1800"/>
            </a:pPr>
            <a:endParaRPr lang="en-US" sz="5500" b="1" i="1"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endParaRPr sz="5500" dirty="0">
              <a:solidFill>
                <a:srgbClr val="FFFFFF"/>
              </a:solidFill>
              <a:latin typeface="Helvetica Light"/>
              <a:cs typeface="Helvetica Light"/>
            </a:endParaRP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49</a:t>
            </a:fld>
            <a:endParaRPr lang="en-US" dirty="0"/>
          </a:p>
        </p:txBody>
      </p:sp>
      <p:sp>
        <p:nvSpPr>
          <p:cNvPr id="5" name="TextBox 4"/>
          <p:cNvSpPr txBox="1"/>
          <p:nvPr/>
        </p:nvSpPr>
        <p:spPr>
          <a:xfrm>
            <a:off x="705504" y="193066"/>
            <a:ext cx="23678496" cy="2554545"/>
          </a:xfrm>
          <a:prstGeom prst="rect">
            <a:avLst/>
          </a:prstGeom>
          <a:noFill/>
        </p:spPr>
        <p:txBody>
          <a:bodyPr wrap="square" rtlCol="0">
            <a:spAutoFit/>
          </a:bodyPr>
          <a:lstStyle/>
          <a:p>
            <a:pPr lvl="0" algn="l"/>
            <a:r>
              <a:rPr lang="en-US" sz="8000" dirty="0">
                <a:solidFill>
                  <a:srgbClr val="FFFFFF"/>
                </a:solidFill>
                <a:latin typeface="Helvetica Light"/>
                <a:cs typeface="Helvetica Light"/>
              </a:rPr>
              <a:t>POV: </a:t>
            </a:r>
            <a:r>
              <a:rPr lang="en-US" sz="8000" dirty="0" smtClean="0">
                <a:solidFill>
                  <a:srgbClr val="FFFFFF"/>
                </a:solidFill>
                <a:latin typeface="Helvetica Light"/>
                <a:cs typeface="Helvetica Light"/>
              </a:rPr>
              <a:t>We met X. We were surprised to find Y. It would be game changing if Z. </a:t>
            </a:r>
            <a:endParaRPr lang="en-US" sz="8000" dirty="0">
              <a:solidFill>
                <a:srgbClr val="FFFFFF"/>
              </a:solidFill>
              <a:latin typeface="Helvetica Light"/>
              <a:cs typeface="Helvetica Light"/>
            </a:endParaRPr>
          </a:p>
        </p:txBody>
      </p:sp>
    </p:spTree>
    <p:extLst>
      <p:ext uri="{BB962C8B-B14F-4D97-AF65-F5344CB8AC3E}">
        <p14:creationId xmlns:p14="http://schemas.microsoft.com/office/powerpoint/2010/main" val="313426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4" name="Rectangle 9"/>
          <p:cNvSpPr>
            <a:spLocks noGrp="1" noChangeArrowheads="1"/>
          </p:cNvSpPr>
          <p:nvPr>
            <p:ph type="title"/>
          </p:nvPr>
        </p:nvSpPr>
        <p:spPr/>
        <p:txBody>
          <a:bodyPr/>
          <a:lstStyle/>
          <a:p>
            <a:pPr eaLnBrk="1" hangingPunct="1"/>
            <a:r>
              <a:rPr lang="en-US" dirty="0"/>
              <a:t>Ethical Considerations in </a:t>
            </a:r>
            <a:r>
              <a:rPr lang="en-US" dirty="0" err="1"/>
              <a:t>Needfinding</a:t>
            </a:r>
            <a:endParaRPr lang="en-US" dirty="0"/>
          </a:p>
        </p:txBody>
      </p:sp>
      <p:sp>
        <p:nvSpPr>
          <p:cNvPr id="22535" name="Rectangle 10"/>
          <p:cNvSpPr>
            <a:spLocks noGrp="1" noChangeArrowheads="1"/>
          </p:cNvSpPr>
          <p:nvPr>
            <p:ph idx="1"/>
          </p:nvPr>
        </p:nvSpPr>
        <p:spPr/>
        <p:txBody>
          <a:bodyPr/>
          <a:lstStyle/>
          <a:p>
            <a:pPr marL="0" indent="0">
              <a:lnSpc>
                <a:spcPct val="90000"/>
              </a:lnSpc>
              <a:buNone/>
            </a:pPr>
            <a:r>
              <a:rPr lang="en-US" sz="5400" dirty="0"/>
              <a:t>Testing/fieldwork can be coercive if there is a power imbalance (e.g., in under resourced communities)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7CF45A7D-27BE-FB41-917F-E8B7C6646A5B}" type="slidenum">
              <a:rPr lang="en-US" smtClean="0"/>
              <a:pPr/>
              <a:t>5</a:t>
            </a:fld>
            <a:endParaRPr lang="en-US"/>
          </a:p>
        </p:txBody>
      </p:sp>
      <p:grpSp>
        <p:nvGrpSpPr>
          <p:cNvPr id="15" name="Group 14"/>
          <p:cNvGrpSpPr/>
          <p:nvPr/>
        </p:nvGrpSpPr>
        <p:grpSpPr>
          <a:xfrm>
            <a:off x="13720161" y="4908044"/>
            <a:ext cx="7310012" cy="5352366"/>
            <a:chOff x="5133319" y="3586244"/>
            <a:chExt cx="3655006" cy="2676183"/>
          </a:xfrm>
        </p:grpSpPr>
        <p:pic>
          <p:nvPicPr>
            <p:cNvPr id="16" name="Picture 15"/>
            <p:cNvPicPr>
              <a:picLocks noChangeAspect="1"/>
            </p:cNvPicPr>
            <p:nvPr/>
          </p:nvPicPr>
          <p:blipFill>
            <a:blip r:embed="rId3"/>
            <a:stretch>
              <a:fillRect/>
            </a:stretch>
          </p:blipFill>
          <p:spPr>
            <a:xfrm>
              <a:off x="5203682" y="3586244"/>
              <a:ext cx="3584643" cy="2514600"/>
            </a:xfrm>
            <a:prstGeom prst="rect">
              <a:avLst/>
            </a:prstGeom>
          </p:spPr>
        </p:pic>
        <p:sp>
          <p:nvSpPr>
            <p:cNvPr id="18" name="TextBox 17"/>
            <p:cNvSpPr txBox="1"/>
            <p:nvPr/>
          </p:nvSpPr>
          <p:spPr>
            <a:xfrm>
              <a:off x="5133319" y="6100844"/>
              <a:ext cx="3556423" cy="161583"/>
            </a:xfrm>
            <a:prstGeom prst="rect">
              <a:avLst/>
            </a:prstGeom>
            <a:noFill/>
          </p:spPr>
          <p:txBody>
            <a:bodyPr wrap="none" rtlCol="0">
              <a:spAutoFit/>
            </a:bodyPr>
            <a:lstStyle/>
            <a:p>
              <a:r>
                <a:rPr lang="en-US" sz="1500" dirty="0">
                  <a:latin typeface="Helvetica" panose="020B0604020202020204" pitchFamily="34" charset="0"/>
                  <a:cs typeface="Helvetica" panose="020B0604020202020204" pitchFamily="34" charset="0"/>
                  <a:hlinkClick r:id="rId4"/>
                </a:rPr>
                <a:t>http://</a:t>
              </a:r>
              <a:r>
                <a:rPr lang="en-US" sz="1500" dirty="0" err="1">
                  <a:latin typeface="Helvetica" panose="020B0604020202020204" pitchFamily="34" charset="0"/>
                  <a:cs typeface="Helvetica" panose="020B0604020202020204" pitchFamily="34" charset="0"/>
                  <a:hlinkClick r:id="rId4"/>
                </a:rPr>
                <a:t>research.microsoft.com</a:t>
              </a:r>
              <a:r>
                <a:rPr lang="en-US" sz="1500" dirty="0">
                  <a:latin typeface="Helvetica" panose="020B0604020202020204" pitchFamily="34" charset="0"/>
                  <a:cs typeface="Helvetica" panose="020B0604020202020204" pitchFamily="34" charset="0"/>
                  <a:hlinkClick r:id="rId4"/>
                </a:rPr>
                <a:t>/pubs/163718/CHI2012-Dell-ResponseBias-proc.pdf</a:t>
              </a:r>
              <a:endParaRPr lang="en-US" sz="1500" dirty="0">
                <a:latin typeface="Helvetica" panose="020B0604020202020204" pitchFamily="34" charset="0"/>
                <a:cs typeface="Helvetica" panose="020B0604020202020204" pitchFamily="34" charset="0"/>
              </a:endParaRPr>
            </a:p>
          </p:txBody>
        </p:sp>
      </p:grpSp>
      <p:sp>
        <p:nvSpPr>
          <p:cNvPr id="19" name="TextBox 18"/>
          <p:cNvSpPr txBox="1"/>
          <p:nvPr/>
        </p:nvSpPr>
        <p:spPr>
          <a:xfrm>
            <a:off x="3928688" y="10793428"/>
            <a:ext cx="17520708" cy="1446550"/>
          </a:xfrm>
          <a:prstGeom prst="rect">
            <a:avLst/>
          </a:prstGeom>
          <a:noFill/>
        </p:spPr>
        <p:txBody>
          <a:bodyPr wrap="square" rtlCol="0">
            <a:spAutoFit/>
          </a:bodyPr>
          <a:lstStyle/>
          <a:p>
            <a:pPr algn="l"/>
            <a:r>
              <a:rPr lang="en-US" sz="4400" dirty="0">
                <a:solidFill>
                  <a:schemeClr val="tx1"/>
                </a:solidFill>
                <a:latin typeface="Helvetica Neue" charset="0"/>
                <a:ea typeface="Helvetica Neue" charset="0"/>
                <a:cs typeface="Helvetica Neue" charset="0"/>
              </a:rPr>
              <a:t>“When the interviewer is a foreign researcher requiring a translator, the bias towards the interviewer’s artifact increases to 5x.”</a:t>
            </a:r>
          </a:p>
        </p:txBody>
      </p:sp>
    </p:spTree>
    <p:extLst>
      <p:ext uri="{BB962C8B-B14F-4D97-AF65-F5344CB8AC3E}">
        <p14:creationId xmlns:p14="http://schemas.microsoft.com/office/powerpoint/2010/main" val="1790076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Brainstorm “How Might </a:t>
            </a:r>
            <a:r>
              <a:rPr lang="en-US" dirty="0" err="1" smtClean="0"/>
              <a:t>We’s</a:t>
            </a:r>
            <a:r>
              <a:rPr lang="en-US" dirty="0" smtClean="0"/>
              <a:t>”        </a:t>
            </a:r>
            <a:r>
              <a:rPr lang="en-US" dirty="0"/>
              <a:t>Solutions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50</a:t>
            </a:fld>
            <a:endParaRPr lang="en-US"/>
          </a:p>
        </p:txBody>
      </p:sp>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102" y="2052400"/>
            <a:ext cx="17420917" cy="11619752"/>
          </a:xfrm>
          <a:prstGeom prst="rect">
            <a:avLst/>
          </a:prstGeom>
        </p:spPr>
      </p:pic>
      <p:cxnSp>
        <p:nvCxnSpPr>
          <p:cNvPr id="9" name="Straight Arrow Connector 8"/>
          <p:cNvCxnSpPr/>
          <p:nvPr/>
        </p:nvCxnSpPr>
        <p:spPr bwMode="auto">
          <a:xfrm flipH="1">
            <a:off x="16457886" y="1194102"/>
            <a:ext cx="1533922" cy="0"/>
          </a:xfrm>
          <a:prstGeom prst="straightConnector1">
            <a:avLst/>
          </a:prstGeom>
          <a:solidFill>
            <a:schemeClr val="accent1"/>
          </a:solidFill>
          <a:ln w="177800" cap="flat" cmpd="sng" algn="ctr">
            <a:solidFill>
              <a:schemeClr val="tx1"/>
            </a:solidFill>
            <a:prstDash val="solid"/>
            <a:round/>
            <a:headEnd type="arrow" w="med" len="med"/>
            <a:tailEnd type="none"/>
          </a:ln>
          <a:effectLst/>
        </p:spPr>
      </p:cxnSp>
    </p:spTree>
    <p:extLst>
      <p:ext uri="{BB962C8B-B14F-4D97-AF65-F5344CB8AC3E}">
        <p14:creationId xmlns:p14="http://schemas.microsoft.com/office/powerpoint/2010/main" val="3391259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image13.png" descr="brainstormrules.png"/>
          <p:cNvPicPr/>
          <p:nvPr/>
        </p:nvPicPr>
        <p:blipFill>
          <a:blip r:embed="rId3">
            <a:extLst/>
          </a:blip>
          <a:srcRect b="59257"/>
          <a:stretch>
            <a:fillRect/>
          </a:stretch>
        </p:blipFill>
        <p:spPr>
          <a:xfrm>
            <a:off x="0" y="0"/>
            <a:ext cx="24295034" cy="5611090"/>
          </a:xfrm>
          <a:prstGeom prst="rect">
            <a:avLst/>
          </a:prstGeom>
          <a:ln w="12700">
            <a:miter lim="400000"/>
          </a:ln>
        </p:spPr>
      </p:pic>
      <p:sp>
        <p:nvSpPr>
          <p:cNvPr id="1052" name="Shape 1052"/>
          <p:cNvSpPr/>
          <p:nvPr/>
        </p:nvSpPr>
        <p:spPr>
          <a:xfrm>
            <a:off x="1847218" y="6221332"/>
            <a:ext cx="8659093" cy="58169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one conversation at a time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go for quantity</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headline!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build on the ideas of others</a:t>
            </a:r>
          </a:p>
        </p:txBody>
      </p:sp>
      <p:sp>
        <p:nvSpPr>
          <p:cNvPr id="1053" name="Shape 1053"/>
          <p:cNvSpPr/>
          <p:nvPr/>
        </p:nvSpPr>
        <p:spPr>
          <a:xfrm>
            <a:off x="15142733" y="6221332"/>
            <a:ext cx="8659093" cy="58169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encourage wild ideas</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be visual </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stay on topic</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defer judgment</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51</a:t>
            </a:fld>
            <a:endParaRPr lang="en-US"/>
          </a:p>
        </p:txBody>
      </p:sp>
    </p:spTree>
    <p:extLst>
      <p:ext uri="{BB962C8B-B14F-4D97-AF65-F5344CB8AC3E}">
        <p14:creationId xmlns:p14="http://schemas.microsoft.com/office/powerpoint/2010/main" val="2475438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p:nvPr/>
        </p:nvSpPr>
        <p:spPr>
          <a:xfrm>
            <a:off x="4346816" y="5936524"/>
            <a:ext cx="16202425" cy="93871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“What if we had to spend at least a million dollars?”</a:t>
            </a:r>
          </a:p>
        </p:txBody>
      </p:sp>
      <p:sp>
        <p:nvSpPr>
          <p:cNvPr id="1059" name="Shape 1059"/>
          <p:cNvSpPr/>
          <p:nvPr/>
        </p:nvSpPr>
        <p:spPr>
          <a:xfrm>
            <a:off x="4346816" y="10716025"/>
            <a:ext cx="8780128" cy="93871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defRPr sz="1800"/>
            </a:pPr>
            <a:r>
              <a:rPr lang="en-US" sz="5500" dirty="0">
                <a:solidFill>
                  <a:srgbClr val="FFFFFF"/>
                </a:solidFill>
                <a:latin typeface="Helvetica Light"/>
                <a:cs typeface="Helvetica Light"/>
              </a:rPr>
              <a:t>“All ideas must use magic.”</a:t>
            </a:r>
            <a:endParaRPr sz="5500" dirty="0">
              <a:solidFill>
                <a:srgbClr val="FFFFFF"/>
              </a:solidFill>
              <a:latin typeface="Helvetica Light"/>
              <a:cs typeface="Helvetica Light"/>
            </a:endParaRPr>
          </a:p>
        </p:txBody>
      </p:sp>
      <p:sp>
        <p:nvSpPr>
          <p:cNvPr id="1060" name="Shape 1060"/>
          <p:cNvSpPr/>
          <p:nvPr/>
        </p:nvSpPr>
        <p:spPr>
          <a:xfrm>
            <a:off x="493528" y="3628725"/>
            <a:ext cx="21186891" cy="93871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defRPr sz="1800"/>
            </a:pPr>
            <a:r>
              <a:rPr sz="5500" dirty="0">
                <a:solidFill>
                  <a:srgbClr val="FFFFFF"/>
                </a:solidFill>
                <a:latin typeface="Helvetica Light"/>
                <a:cs typeface="Helvetica Light"/>
              </a:rPr>
              <a:t>“How would you design it with the technology of 100 years ago?”</a:t>
            </a:r>
          </a:p>
        </p:txBody>
      </p:sp>
      <p:sp>
        <p:nvSpPr>
          <p:cNvPr id="1061" name="Shape 1061"/>
          <p:cNvSpPr/>
          <p:nvPr/>
        </p:nvSpPr>
        <p:spPr>
          <a:xfrm>
            <a:off x="1278474" y="8326708"/>
            <a:ext cx="11616491" cy="93871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a:t>
            </a:r>
            <a:r>
              <a:rPr lang="en-US" sz="5500" dirty="0">
                <a:solidFill>
                  <a:srgbClr val="FFFFFF"/>
                </a:solidFill>
                <a:latin typeface="Helvetica Light"/>
                <a:cs typeface="Helvetica Light"/>
              </a:rPr>
              <a:t>Only ideas that would get you fired</a:t>
            </a:r>
            <a:r>
              <a:rPr sz="5500" dirty="0">
                <a:solidFill>
                  <a:srgbClr val="FFFFFF"/>
                </a:solidFill>
                <a:latin typeface="Helvetica Light"/>
                <a:cs typeface="Helvetica Light"/>
              </a:rPr>
              <a:t>”</a:t>
            </a:r>
          </a:p>
        </p:txBody>
      </p:sp>
      <p:sp>
        <p:nvSpPr>
          <p:cNvPr id="5" name="Title 4"/>
          <p:cNvSpPr>
            <a:spLocks noGrp="1"/>
          </p:cNvSpPr>
          <p:nvPr>
            <p:ph type="title"/>
          </p:nvPr>
        </p:nvSpPr>
        <p:spPr/>
        <p:txBody>
          <a:bodyPr/>
          <a:lstStyle/>
          <a:p>
            <a:r>
              <a:rPr lang="en-US" dirty="0"/>
              <a:t>Constraints Can Energize</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52</a:t>
            </a:fld>
            <a:endParaRPr lang="en-US" dirty="0"/>
          </a:p>
        </p:txBody>
      </p:sp>
      <p:sp>
        <p:nvSpPr>
          <p:cNvPr id="6" name="TextBox 5"/>
          <p:cNvSpPr txBox="1"/>
          <p:nvPr/>
        </p:nvSpPr>
        <p:spPr>
          <a:xfrm>
            <a:off x="1278476" y="12279703"/>
            <a:ext cx="20254263" cy="707886"/>
          </a:xfrm>
          <a:prstGeom prst="rect">
            <a:avLst/>
          </a:prstGeom>
          <a:noFill/>
        </p:spPr>
        <p:txBody>
          <a:bodyPr wrap="none" rtlCol="0">
            <a:spAutoFit/>
          </a:bodyPr>
          <a:lstStyle/>
          <a:p>
            <a:r>
              <a:rPr lang="en-US" sz="4000" dirty="0">
                <a:solidFill>
                  <a:schemeClr val="tx1"/>
                </a:solidFill>
              </a:rPr>
              <a:t>http://</a:t>
            </a:r>
            <a:r>
              <a:rPr lang="en-US" sz="4000" dirty="0" err="1">
                <a:solidFill>
                  <a:schemeClr val="tx1"/>
                </a:solidFill>
              </a:rPr>
              <a:t>dschool.stanford.edu</a:t>
            </a:r>
            <a:r>
              <a:rPr lang="en-US" sz="4000" dirty="0">
                <a:solidFill>
                  <a:schemeClr val="tx1"/>
                </a:solidFill>
              </a:rPr>
              <a:t>/</a:t>
            </a:r>
            <a:r>
              <a:rPr lang="en-US" sz="4000" dirty="0" err="1">
                <a:solidFill>
                  <a:schemeClr val="tx1"/>
                </a:solidFill>
              </a:rPr>
              <a:t>wp</a:t>
            </a:r>
            <a:r>
              <a:rPr lang="en-US" sz="4000" dirty="0">
                <a:solidFill>
                  <a:schemeClr val="tx1"/>
                </a:solidFill>
              </a:rPr>
              <a:t>-content/themes/</a:t>
            </a:r>
            <a:r>
              <a:rPr lang="en-US" sz="4000" dirty="0" err="1">
                <a:solidFill>
                  <a:schemeClr val="tx1"/>
                </a:solidFill>
              </a:rPr>
              <a:t>dschool</a:t>
            </a:r>
            <a:r>
              <a:rPr lang="en-US" sz="4000" dirty="0">
                <a:solidFill>
                  <a:schemeClr val="tx1"/>
                </a:solidFill>
              </a:rPr>
              <a:t>/method-cards/facilitate-a-</a:t>
            </a:r>
            <a:r>
              <a:rPr lang="en-US" sz="4000" dirty="0" err="1">
                <a:solidFill>
                  <a:schemeClr val="tx1"/>
                </a:solidFill>
              </a:rPr>
              <a:t>brainstorm.pdf</a:t>
            </a:r>
            <a:endParaRPr lang="en-US" sz="4000" dirty="0">
              <a:solidFill>
                <a:schemeClr val="tx1"/>
              </a:solidFill>
            </a:endParaRPr>
          </a:p>
        </p:txBody>
      </p:sp>
    </p:spTree>
    <p:extLst>
      <p:ext uri="{BB962C8B-B14F-4D97-AF65-F5344CB8AC3E}">
        <p14:creationId xmlns:p14="http://schemas.microsoft.com/office/powerpoint/2010/main" val="130213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p:nvPr/>
        </p:nvSpPr>
        <p:spPr>
          <a:xfrm>
            <a:off x="4842556" y="12479090"/>
            <a:ext cx="14698892"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 action="ppaction://noaction"/>
              </a:defRPr>
            </a:lvl1pPr>
          </a:lstStyle>
          <a:p>
            <a:pPr lvl="0">
              <a:defRPr sz="1800" u="none">
                <a:solidFill>
                  <a:srgbClr val="000000"/>
                </a:solidFill>
                <a:uFillTx/>
              </a:defRPr>
            </a:pPr>
            <a:r>
              <a:rPr sz="3100" dirty="0"/>
              <a:t>http://dschool.stanford.edu/wp-content/uploads/2011/03/BootcampBootleg2010v2SLIM.pdf</a:t>
            </a:r>
          </a:p>
        </p:txBody>
      </p:sp>
      <p:sp>
        <p:nvSpPr>
          <p:cNvPr id="1065" name="Shape 1065"/>
          <p:cNvSpPr/>
          <p:nvPr/>
        </p:nvSpPr>
        <p:spPr>
          <a:xfrm>
            <a:off x="6047780" y="4762237"/>
            <a:ext cx="12288445" cy="555536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7100" dirty="0">
                <a:solidFill>
                  <a:srgbClr val="FFFFFF"/>
                </a:solidFill>
                <a:latin typeface="Helvetica Light"/>
                <a:cs typeface="Helvetica Light"/>
              </a:rPr>
              <a:t>3 Favorites!</a:t>
            </a:r>
          </a:p>
          <a:p>
            <a:pPr lvl="0">
              <a:defRPr sz="1800"/>
            </a:pPr>
            <a:endParaRPr sz="7100" dirty="0">
              <a:solidFill>
                <a:srgbClr val="FFFFFF"/>
              </a:solidFill>
              <a:latin typeface="Helvetica Light"/>
              <a:cs typeface="Helvetica Light"/>
            </a:endParaRPr>
          </a:p>
          <a:p>
            <a:pPr lvl="0">
              <a:defRPr sz="1800"/>
            </a:pPr>
            <a:r>
              <a:rPr sz="7100" dirty="0">
                <a:solidFill>
                  <a:srgbClr val="FFFFFF"/>
                </a:solidFill>
                <a:latin typeface="Helvetica Light"/>
                <a:cs typeface="Helvetica Light"/>
              </a:rPr>
              <a:t>OR</a:t>
            </a:r>
          </a:p>
          <a:p>
            <a:pPr lvl="0">
              <a:defRPr sz="1800"/>
            </a:pPr>
            <a:endParaRPr sz="7100" dirty="0">
              <a:solidFill>
                <a:srgbClr val="FFFFFF"/>
              </a:solidFill>
              <a:latin typeface="Helvetica Light"/>
              <a:cs typeface="Helvetica Light"/>
            </a:endParaRPr>
          </a:p>
          <a:p>
            <a:pPr lvl="0">
              <a:defRPr sz="1800"/>
            </a:pPr>
            <a:r>
              <a:rPr sz="7100" dirty="0">
                <a:solidFill>
                  <a:srgbClr val="FFFFFF"/>
                </a:solidFill>
                <a:latin typeface="Helvetica Light"/>
                <a:cs typeface="Helvetica Light"/>
              </a:rPr>
              <a:t>Rational, Delightful, Long shot</a:t>
            </a:r>
          </a:p>
        </p:txBody>
      </p:sp>
      <p:pic>
        <p:nvPicPr>
          <p:cNvPr id="1066" name="pasted-image.png"/>
          <p:cNvPicPr/>
          <p:nvPr/>
        </p:nvPicPr>
        <p:blipFill>
          <a:blip r:embed="rId3">
            <a:extLst/>
          </a:blip>
          <a:stretch>
            <a:fillRect/>
          </a:stretch>
        </p:blipFill>
        <p:spPr>
          <a:xfrm>
            <a:off x="1232528" y="962132"/>
            <a:ext cx="6400027" cy="5661680"/>
          </a:xfrm>
          <a:prstGeom prst="rect">
            <a:avLst/>
          </a:prstGeom>
          <a:ln w="12700">
            <a:miter lim="400000"/>
          </a:ln>
        </p:spPr>
      </p:pic>
      <p:sp>
        <p:nvSpPr>
          <p:cNvPr id="5" name="Title 4"/>
          <p:cNvSpPr>
            <a:spLocks noGrp="1"/>
          </p:cNvSpPr>
          <p:nvPr>
            <p:ph type="title"/>
          </p:nvPr>
        </p:nvSpPr>
        <p:spPr>
          <a:xfrm>
            <a:off x="9118025" y="576185"/>
            <a:ext cx="14470821" cy="2286000"/>
          </a:xfrm>
        </p:spPr>
        <p:txBody>
          <a:bodyPr/>
          <a:lstStyle/>
          <a:p>
            <a:r>
              <a:rPr lang="en-US" dirty="0"/>
              <a:t>Selecting a Good </a:t>
            </a:r>
            <a:r>
              <a:rPr lang="en-US" dirty="0" smtClean="0"/>
              <a:t>Problem </a:t>
            </a:r>
            <a:r>
              <a:rPr lang="en-US" smtClean="0"/>
              <a:t>or Solution Idea</a:t>
            </a:r>
            <a:endParaRPr lang="en-US" dirty="0"/>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53</a:t>
            </a:fld>
            <a:endParaRPr lang="en-US" dirty="0"/>
          </a:p>
        </p:txBody>
      </p:sp>
    </p:spTree>
    <p:extLst>
      <p:ext uri="{BB962C8B-B14F-4D97-AF65-F5344CB8AC3E}">
        <p14:creationId xmlns:p14="http://schemas.microsoft.com/office/powerpoint/2010/main" val="157381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dirty="0">
              <a:solidFill>
                <a:schemeClr val="tx1"/>
              </a:solidFill>
              <a:latin typeface="Times New Roman" pitchFamily="18" charset="0"/>
            </a:endParaRPr>
          </a:p>
        </p:txBody>
      </p:sp>
      <p:pic>
        <p:nvPicPr>
          <p:cNvPr id="6" name="Picture 5" descr="conceptmap_transportEx00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4195" y="1983118"/>
            <a:ext cx="20839499" cy="20300544"/>
          </a:xfrm>
          <a:prstGeom prst="rect">
            <a:avLst/>
          </a:prstGeom>
        </p:spPr>
      </p:pic>
      <p:sp>
        <p:nvSpPr>
          <p:cNvPr id="8" name="Rectangle 7"/>
          <p:cNvSpPr/>
          <p:nvPr/>
        </p:nvSpPr>
        <p:spPr bwMode="auto">
          <a:xfrm>
            <a:off x="406406" y="11828465"/>
            <a:ext cx="23633109" cy="1618498"/>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9" name="Title 3"/>
          <p:cNvSpPr txBox="1">
            <a:spLocks/>
          </p:cNvSpPr>
          <p:nvPr/>
        </p:nvSpPr>
        <p:spPr bwMode="auto">
          <a:xfrm>
            <a:off x="830090" y="11430000"/>
            <a:ext cx="23105533" cy="2286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217709" tIns="108855" rIns="217709" bIns="108855"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6700" dirty="0"/>
              <a:t>Prioritizing </a:t>
            </a:r>
            <a:r>
              <a:rPr lang="en-US" sz="6700" dirty="0" smtClean="0"/>
              <a:t>Problems / Solution Ideas</a:t>
            </a:r>
            <a:endParaRPr lang="en-US" sz="6700" dirty="0"/>
          </a:p>
        </p:txBody>
      </p:sp>
      <p:sp>
        <p:nvSpPr>
          <p:cNvPr id="2" name="TextBox 1"/>
          <p:cNvSpPr txBox="1"/>
          <p:nvPr/>
        </p:nvSpPr>
        <p:spPr>
          <a:xfrm>
            <a:off x="10653024" y="1949856"/>
            <a:ext cx="4375008" cy="1015663"/>
          </a:xfrm>
          <a:prstGeom prst="rect">
            <a:avLst/>
          </a:prstGeom>
          <a:noFill/>
        </p:spPr>
        <p:txBody>
          <a:bodyPr wrap="none" rtlCol="0">
            <a:spAutoFit/>
          </a:bodyPr>
          <a:lstStyle/>
          <a:p>
            <a:r>
              <a:rPr lang="en-US" sz="6000" dirty="0">
                <a:latin typeface="Helvetica Light"/>
                <a:cs typeface="Helvetica Light"/>
              </a:rPr>
              <a:t>Substantial?</a:t>
            </a:r>
          </a:p>
        </p:txBody>
      </p:sp>
      <p:sp>
        <p:nvSpPr>
          <p:cNvPr id="10" name="TextBox 9"/>
          <p:cNvSpPr txBox="1"/>
          <p:nvPr/>
        </p:nvSpPr>
        <p:spPr>
          <a:xfrm>
            <a:off x="15629401" y="1949856"/>
            <a:ext cx="3477076" cy="1015663"/>
          </a:xfrm>
          <a:prstGeom prst="rect">
            <a:avLst/>
          </a:prstGeom>
          <a:noFill/>
        </p:spPr>
        <p:txBody>
          <a:bodyPr wrap="none" rtlCol="0">
            <a:spAutoFit/>
          </a:bodyPr>
          <a:lstStyle/>
          <a:p>
            <a:r>
              <a:rPr lang="en-US" sz="6000" dirty="0">
                <a:latin typeface="Helvetica Light"/>
                <a:cs typeface="Helvetica Light"/>
              </a:rPr>
              <a:t>Feasible?</a:t>
            </a:r>
          </a:p>
        </p:txBody>
      </p:sp>
      <p:sp>
        <p:nvSpPr>
          <p:cNvPr id="11" name="TextBox 10"/>
          <p:cNvSpPr txBox="1"/>
          <p:nvPr/>
        </p:nvSpPr>
        <p:spPr>
          <a:xfrm>
            <a:off x="19410469" y="1949856"/>
            <a:ext cx="4033399" cy="1015663"/>
          </a:xfrm>
          <a:prstGeom prst="rect">
            <a:avLst/>
          </a:prstGeom>
          <a:noFill/>
        </p:spPr>
        <p:txBody>
          <a:bodyPr wrap="none" rtlCol="0">
            <a:spAutoFit/>
          </a:bodyPr>
          <a:lstStyle/>
          <a:p>
            <a:r>
              <a:rPr lang="en-US" sz="6000" dirty="0">
                <a:latin typeface="Helvetica Light"/>
                <a:cs typeface="Helvetica Light"/>
              </a:rPr>
              <a:t>Interested?</a:t>
            </a:r>
          </a:p>
        </p:txBody>
      </p:sp>
    </p:spTree>
    <p:extLst>
      <p:ext uri="{BB962C8B-B14F-4D97-AF65-F5344CB8AC3E}">
        <p14:creationId xmlns:p14="http://schemas.microsoft.com/office/powerpoint/2010/main" val="711108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dirty="0"/>
              <a:t>Selecting a Good </a:t>
            </a:r>
            <a:r>
              <a:rPr lang="en-US" dirty="0" smtClean="0"/>
              <a:t>Problem or Solution Idea</a:t>
            </a:r>
            <a:endParaRPr lang="en-US" dirty="0"/>
          </a:p>
        </p:txBody>
      </p:sp>
      <p:sp>
        <p:nvSpPr>
          <p:cNvPr id="62466" name="Rectangle 3"/>
          <p:cNvSpPr>
            <a:spLocks noGrp="1" noChangeArrowheads="1"/>
          </p:cNvSpPr>
          <p:nvPr>
            <p:ph idx="1"/>
          </p:nvPr>
        </p:nvSpPr>
        <p:spPr>
          <a:xfrm>
            <a:off x="1422400" y="3200400"/>
            <a:ext cx="21945600" cy="9448800"/>
          </a:xfrm>
        </p:spPr>
        <p:txBody>
          <a:bodyPr>
            <a:normAutofit fontScale="40000" lnSpcReduction="20000"/>
          </a:bodyPr>
          <a:lstStyle/>
          <a:p>
            <a:r>
              <a:rPr lang="en-US" sz="15000" dirty="0"/>
              <a:t>Frequency</a:t>
            </a:r>
          </a:p>
          <a:p>
            <a:pPr lvl="1"/>
            <a:r>
              <a:rPr lang="en-US" sz="13500" dirty="0"/>
              <a:t>want something that occurs often</a:t>
            </a:r>
          </a:p>
          <a:p>
            <a:r>
              <a:rPr lang="en-US" sz="15000" dirty="0"/>
              <a:t>Density</a:t>
            </a:r>
          </a:p>
          <a:p>
            <a:pPr lvl="1"/>
            <a:r>
              <a:rPr lang="en-US" sz="13500" dirty="0"/>
              <a:t>lots of people experience it</a:t>
            </a:r>
          </a:p>
          <a:p>
            <a:r>
              <a:rPr lang="en-US" sz="15000" dirty="0"/>
              <a:t>Pain</a:t>
            </a:r>
          </a:p>
          <a:p>
            <a:pPr lvl="1"/>
            <a:r>
              <a:rPr lang="en-US" sz="13500" dirty="0"/>
              <a:t>more than a small annoyance</a:t>
            </a:r>
          </a:p>
          <a:p>
            <a:pPr lvl="1"/>
            <a:endParaRPr lang="en-US" dirty="0"/>
          </a:p>
          <a:p>
            <a:r>
              <a:rPr lang="en-US" sz="15000" dirty="0">
                <a:solidFill>
                  <a:srgbClr val="00B0F0"/>
                </a:solidFill>
              </a:rPr>
              <a:t>Interested</a:t>
            </a:r>
          </a:p>
          <a:p>
            <a:pPr lvl="1"/>
            <a:r>
              <a:rPr lang="en-US" sz="13500" dirty="0">
                <a:solidFill>
                  <a:srgbClr val="00B0F0"/>
                </a:solidFill>
              </a:rPr>
              <a:t>your team is motivated </a:t>
            </a:r>
            <a:br>
              <a:rPr lang="en-US" sz="13500" dirty="0">
                <a:solidFill>
                  <a:srgbClr val="00B0F0"/>
                </a:solidFill>
              </a:rPr>
            </a:br>
            <a:r>
              <a:rPr lang="en-US" sz="13500" dirty="0">
                <a:solidFill>
                  <a:srgbClr val="00B0F0"/>
                </a:solidFill>
              </a:rPr>
              <a:t>to work on this problem</a:t>
            </a:r>
            <a:endParaRPr lang="en-US" sz="13500" dirty="0"/>
          </a:p>
          <a:p>
            <a:pPr lvl="1"/>
            <a:endParaRPr lang="en-US" dirty="0"/>
          </a:p>
          <a:p>
            <a:pPr marL="136068" indent="0">
              <a:buNone/>
            </a:pPr>
            <a:endParaRPr lang="en-US" sz="4500" dirty="0"/>
          </a:p>
          <a:p>
            <a:pPr marL="136068" indent="0">
              <a:buNone/>
            </a:pPr>
            <a:r>
              <a:rPr lang="en-US" sz="4500" dirty="0"/>
              <a:t>* see Manu Kumar’s blog post on this topic: </a:t>
            </a:r>
            <a:r>
              <a:rPr lang="en-US" sz="4500" dirty="0">
                <a:hlinkClick r:id="rId3"/>
              </a:rPr>
              <a:t>http://www.k9ventures.com/blog/2015/02/10/finding-problem-worth-solving/</a:t>
            </a:r>
            <a:endParaRPr lang="en-US" sz="4500" dirty="0"/>
          </a:p>
        </p:txBody>
      </p:sp>
      <p:sp>
        <p:nvSpPr>
          <p:cNvPr id="4" name="Date Placeholder 3"/>
          <p:cNvSpPr>
            <a:spLocks noGrp="1"/>
          </p:cNvSpPr>
          <p:nvPr>
            <p:ph type="dt" sz="half" idx="10"/>
          </p:nvPr>
        </p:nvSpPr>
        <p:spPr/>
        <p:txBody>
          <a:bodyPr/>
          <a:lstStyle/>
          <a:p>
            <a:pPr>
              <a:defRPr/>
            </a:pPr>
            <a:r>
              <a:rPr lang="en-US"/>
              <a:t>2017/04/17</a:t>
            </a:r>
          </a:p>
        </p:txBody>
      </p:sp>
      <p:sp>
        <p:nvSpPr>
          <p:cNvPr id="5" name="Footer Placeholder 4"/>
          <p:cNvSpPr>
            <a:spLocks noGrp="1"/>
          </p:cNvSpPr>
          <p:nvPr>
            <p:ph type="ftr" sz="quarter" idx="11"/>
          </p:nvPr>
        </p:nvSpPr>
        <p:spPr/>
        <p:txBody>
          <a:bodyPr/>
          <a:lstStyle/>
          <a:p>
            <a:pPr>
              <a:defRPr/>
            </a:pPr>
            <a:r>
              <a:rPr lang="en-US"/>
              <a:t>CS377E: Design Thinking for Global Grand Challenges</a:t>
            </a:r>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55</a:t>
            </a:fld>
            <a:endParaRPr lang="en-US" altLang="ko-KR"/>
          </a:p>
        </p:txBody>
      </p:sp>
      <p:pic>
        <p:nvPicPr>
          <p:cNvPr id="2" name="Picture 1"/>
          <p:cNvPicPr>
            <a:picLocks noChangeAspect="1"/>
          </p:cNvPicPr>
          <p:nvPr/>
        </p:nvPicPr>
        <p:blipFill rotWithShape="1">
          <a:blip r:embed="rId4"/>
          <a:srcRect l="16544"/>
          <a:stretch/>
        </p:blipFill>
        <p:spPr>
          <a:xfrm>
            <a:off x="13764538" y="3478517"/>
            <a:ext cx="10619471" cy="6978052"/>
          </a:xfrm>
          <a:prstGeom prst="rect">
            <a:avLst/>
          </a:prstGeom>
        </p:spPr>
      </p:pic>
    </p:spTree>
    <p:extLst>
      <p:ext uri="{BB962C8B-B14F-4D97-AF65-F5344CB8AC3E}">
        <p14:creationId xmlns:p14="http://schemas.microsoft.com/office/powerpoint/2010/main" val="884353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4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aseline="0" dirty="0"/>
              <a:t>Research/Analysis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6700" dirty="0"/>
              <a:t>How big a problem is it? (market)</a:t>
            </a:r>
          </a:p>
          <a:p>
            <a:pPr marL="0" indent="0">
              <a:buNone/>
            </a:pPr>
            <a:endParaRPr lang="en-US" sz="6700" dirty="0"/>
          </a:p>
          <a:p>
            <a:pPr marL="0" indent="0">
              <a:buNone/>
            </a:pPr>
            <a:r>
              <a:rPr lang="en-US" sz="6700" dirty="0"/>
              <a:t>Whose problem is it? (stakeholders)</a:t>
            </a:r>
          </a:p>
          <a:p>
            <a:pPr marL="0" indent="0">
              <a:buNone/>
            </a:pPr>
            <a:endParaRPr lang="en-US" sz="6700" dirty="0"/>
          </a:p>
          <a:p>
            <a:pPr marL="0" indent="0">
              <a:buNone/>
            </a:pPr>
            <a:r>
              <a:rPr lang="en-US" sz="6700" dirty="0"/>
              <a:t>What’s already out there? (competition)</a:t>
            </a:r>
          </a:p>
          <a:p>
            <a:pPr marL="0" indent="0">
              <a:buNone/>
            </a:pPr>
            <a:endParaRPr lang="en-US" sz="6700" dirty="0"/>
          </a:p>
          <a:p>
            <a:pPr marL="0" indent="0">
              <a:buNone/>
            </a:pPr>
            <a:r>
              <a:rPr lang="en-US" sz="6700" dirty="0">
                <a:solidFill>
                  <a:schemeClr val="tx1">
                    <a:lumMod val="50000"/>
                    <a:lumOff val="50000"/>
                  </a:schemeClr>
                </a:solidFill>
              </a:rPr>
              <a:t>How are things done currently? (status quo)</a:t>
            </a:r>
          </a:p>
          <a:p>
            <a:pPr marL="0" indent="0">
              <a:buNone/>
            </a:pPr>
            <a:endParaRPr lang="en-US" sz="6700" dirty="0">
              <a:solidFill>
                <a:schemeClr val="tx1">
                  <a:lumMod val="50000"/>
                  <a:lumOff val="50000"/>
                </a:schemeClr>
              </a:solidFill>
            </a:endParaRPr>
          </a:p>
          <a:p>
            <a:pPr marL="0" indent="0">
              <a:buNone/>
            </a:pPr>
            <a:r>
              <a:rPr lang="en-US" sz="6700" dirty="0">
                <a:solidFill>
                  <a:schemeClr val="tx1">
                    <a:lumMod val="50000"/>
                    <a:lumOff val="50000"/>
                  </a:schemeClr>
                </a:solidFill>
              </a:rPr>
              <a:t>How can they be improved? (innovation)</a:t>
            </a:r>
          </a:p>
        </p:txBody>
      </p:sp>
      <p:sp>
        <p:nvSpPr>
          <p:cNvPr id="9" name="Date Placeholder 8"/>
          <p:cNvSpPr>
            <a:spLocks noGrp="1"/>
          </p:cNvSpPr>
          <p:nvPr>
            <p:ph type="dt" sz="half" idx="10"/>
          </p:nvPr>
        </p:nvSpPr>
        <p:spPr/>
        <p:txBody>
          <a:bodyPr/>
          <a:lstStyle/>
          <a:p>
            <a:pPr>
              <a:defRPr/>
            </a:pPr>
            <a:r>
              <a:rPr lang="en-US"/>
              <a:t>2017/04/17</a:t>
            </a:r>
            <a:endParaRPr lang="en-US" dirty="0"/>
          </a:p>
        </p:txBody>
      </p:sp>
      <p:sp>
        <p:nvSpPr>
          <p:cNvPr id="10" name="Footer Placeholder 9"/>
          <p:cNvSpPr>
            <a:spLocks noGrp="1"/>
          </p:cNvSpPr>
          <p:nvPr>
            <p:ph type="ftr" sz="quarter" idx="11"/>
          </p:nvPr>
        </p:nvSpPr>
        <p:spPr/>
        <p:txBody>
          <a:bodyPr/>
          <a:lstStyle/>
          <a:p>
            <a:pPr>
              <a:defRPr/>
            </a:pPr>
            <a:r>
              <a:rPr lang="en-US"/>
              <a:t>CS377E: Design Thinking for Global Grand Challenges</a:t>
            </a:r>
            <a:endParaRPr lang="en-US" dirty="0"/>
          </a:p>
        </p:txBody>
      </p:sp>
      <p:sp>
        <p:nvSpPr>
          <p:cNvPr id="11" name="Slide Number Placeholder 10"/>
          <p:cNvSpPr>
            <a:spLocks noGrp="1"/>
          </p:cNvSpPr>
          <p:nvPr>
            <p:ph type="sldNum" sz="quarter" idx="12"/>
          </p:nvPr>
        </p:nvSpPr>
        <p:spPr/>
        <p:txBody>
          <a:bodyPr/>
          <a:lstStyle/>
          <a:p>
            <a:pPr>
              <a:defRPr/>
            </a:pPr>
            <a:fld id="{0E1F3F99-1E68-4047-B307-0AAED4DA5926}" type="slidenum">
              <a:rPr lang="en-US" smtClean="0"/>
              <a:pPr>
                <a:defRPr/>
              </a:pPr>
              <a:t>56</a:t>
            </a:fld>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63741" y="5152018"/>
            <a:ext cx="1748011" cy="83904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34240" y="3067916"/>
            <a:ext cx="1407013" cy="105526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8360" y="7019906"/>
            <a:ext cx="1618773" cy="121408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37835" y="10957858"/>
            <a:ext cx="1799824" cy="1363504"/>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46155" y="9113404"/>
            <a:ext cx="1983184" cy="1064656"/>
          </a:xfrm>
          <a:prstGeom prst="rect">
            <a:avLst/>
          </a:prstGeom>
        </p:spPr>
      </p:pic>
    </p:spTree>
    <p:extLst>
      <p:ext uri="{BB962C8B-B14F-4D97-AF65-F5344CB8AC3E}">
        <p14:creationId xmlns:p14="http://schemas.microsoft.com/office/powerpoint/2010/main" val="1566472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24383999" cy="13716000"/>
          </a:xfrm>
          <a:prstGeom prst="rect">
            <a:avLst/>
          </a:prstGeom>
          <a:solidFill>
            <a:schemeClr val="accent4">
              <a:lumMod val="1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3" name="Picture 2"/>
          <p:cNvPicPr>
            <a:picLocks noChangeAspect="1"/>
          </p:cNvPicPr>
          <p:nvPr/>
        </p:nvPicPr>
        <p:blipFill>
          <a:blip r:embed="rId3"/>
          <a:stretch>
            <a:fillRect/>
          </a:stretch>
        </p:blipFill>
        <p:spPr>
          <a:xfrm>
            <a:off x="2866569" y="-544290"/>
            <a:ext cx="19884571" cy="14913428"/>
          </a:xfrm>
          <a:prstGeom prst="rect">
            <a:avLst/>
          </a:prstGeom>
        </p:spPr>
      </p:pic>
      <p:sp>
        <p:nvSpPr>
          <p:cNvPr id="6" name="Title 2"/>
          <p:cNvSpPr>
            <a:spLocks noGrp="1"/>
          </p:cNvSpPr>
          <p:nvPr>
            <p:ph type="title" idx="4294967295"/>
          </p:nvPr>
        </p:nvSpPr>
        <p:spPr>
          <a:xfrm>
            <a:off x="3268132" y="0"/>
            <a:ext cx="21115867" cy="2286000"/>
          </a:xfrm>
        </p:spPr>
        <p:txBody>
          <a:bodyPr/>
          <a:lstStyle/>
          <a:p>
            <a:r>
              <a:rPr lang="en-US"/>
              <a:t>Dark Horse Idea</a:t>
            </a:r>
            <a:endParaRPr lang="en-US" dirty="0"/>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57</a:t>
            </a:fld>
            <a:endParaRPr lang="en-US"/>
          </a:p>
        </p:txBody>
      </p:sp>
    </p:spTree>
    <p:extLst>
      <p:ext uri="{BB962C8B-B14F-4D97-AF65-F5344CB8AC3E}">
        <p14:creationId xmlns:p14="http://schemas.microsoft.com/office/powerpoint/2010/main" val="43162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Dark Horse Idea</a:t>
            </a:r>
          </a:p>
        </p:txBody>
      </p:sp>
      <p:sp>
        <p:nvSpPr>
          <p:cNvPr id="7" name="Content Placeholder 6"/>
          <p:cNvSpPr>
            <a:spLocks noGrp="1"/>
          </p:cNvSpPr>
          <p:nvPr>
            <p:ph idx="1"/>
          </p:nvPr>
        </p:nvSpPr>
        <p:spPr>
          <a:xfrm>
            <a:off x="846693" y="3200400"/>
            <a:ext cx="23193337" cy="9448800"/>
          </a:xfrm>
        </p:spPr>
        <p:txBody>
          <a:bodyPr/>
          <a:lstStyle/>
          <a:p>
            <a:pPr marL="914400" indent="-914400">
              <a:buFont typeface="+mj-lt"/>
              <a:buAutoNum type="arabicPeriod"/>
            </a:pPr>
            <a:r>
              <a:rPr lang="en-US" sz="8000" dirty="0">
                <a:solidFill>
                  <a:srgbClr val="C00000"/>
                </a:solidFill>
                <a:latin typeface="Arial"/>
                <a:cs typeface="Arial"/>
              </a:rPr>
              <a:t>Dark: </a:t>
            </a:r>
            <a:r>
              <a:rPr lang="en-US" sz="8000" dirty="0">
                <a:solidFill>
                  <a:schemeClr val="tx1">
                    <a:lumMod val="65000"/>
                    <a:lumOff val="35000"/>
                  </a:schemeClr>
                </a:solidFill>
                <a:latin typeface="Arial"/>
                <a:cs typeface="Arial"/>
              </a:rPr>
              <a:t>explores a space that is risky, radical or orthogonal </a:t>
            </a:r>
            <a:br>
              <a:rPr lang="en-US" sz="8000" dirty="0">
                <a:solidFill>
                  <a:schemeClr val="tx1">
                    <a:lumMod val="65000"/>
                    <a:lumOff val="35000"/>
                  </a:schemeClr>
                </a:solidFill>
                <a:latin typeface="Arial"/>
                <a:cs typeface="Arial"/>
              </a:rPr>
            </a:br>
            <a:endParaRPr lang="en-US" sz="8000" dirty="0">
              <a:solidFill>
                <a:schemeClr val="tx1">
                  <a:lumMod val="65000"/>
                  <a:lumOff val="35000"/>
                </a:schemeClr>
              </a:solidFill>
              <a:latin typeface="Arial"/>
              <a:cs typeface="Arial"/>
            </a:endParaRPr>
          </a:p>
          <a:p>
            <a:pPr marL="914400" indent="-914400">
              <a:buFont typeface="+mj-lt"/>
              <a:buAutoNum type="arabicPeriod"/>
            </a:pPr>
            <a:r>
              <a:rPr lang="en-US" sz="8000" dirty="0">
                <a:solidFill>
                  <a:schemeClr val="tx1">
                    <a:lumMod val="65000"/>
                    <a:lumOff val="35000"/>
                  </a:schemeClr>
                </a:solidFill>
                <a:latin typeface="Arial"/>
                <a:cs typeface="Arial"/>
              </a:rPr>
              <a:t>Brainstormed after more traditional HMW/ideas</a:t>
            </a:r>
            <a:br>
              <a:rPr lang="en-US" sz="8000" dirty="0">
                <a:solidFill>
                  <a:schemeClr val="tx1">
                    <a:lumMod val="65000"/>
                    <a:lumOff val="35000"/>
                  </a:schemeClr>
                </a:solidFill>
                <a:latin typeface="Arial"/>
                <a:cs typeface="Arial"/>
              </a:rPr>
            </a:br>
            <a:endParaRPr lang="en-US" sz="8000" dirty="0">
              <a:solidFill>
                <a:schemeClr val="tx1">
                  <a:lumMod val="65000"/>
                  <a:lumOff val="35000"/>
                </a:schemeClr>
              </a:solidFill>
              <a:latin typeface="Arial"/>
              <a:cs typeface="Arial"/>
            </a:endParaRPr>
          </a:p>
          <a:p>
            <a:pPr marL="914400" indent="-914400">
              <a:buFont typeface="+mj-lt"/>
              <a:buAutoNum type="arabicPeriod"/>
            </a:pPr>
            <a:r>
              <a:rPr lang="en-US" sz="8000" dirty="0">
                <a:solidFill>
                  <a:schemeClr val="tx1">
                    <a:lumMod val="65000"/>
                    <a:lumOff val="35000"/>
                  </a:schemeClr>
                </a:solidFill>
                <a:latin typeface="Arial"/>
                <a:cs typeface="Arial"/>
              </a:rPr>
              <a:t>Possible to prototype &amp; test (can’t be infeasible)</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5" name="Slide Number Placeholder 4"/>
          <p:cNvSpPr>
            <a:spLocks noGrp="1"/>
          </p:cNvSpPr>
          <p:nvPr>
            <p:ph type="sldNum" sz="quarter" idx="12"/>
          </p:nvPr>
        </p:nvSpPr>
        <p:spPr/>
        <p:txBody>
          <a:bodyPr/>
          <a:lstStyle/>
          <a:p>
            <a:pPr>
              <a:defRPr/>
            </a:pPr>
            <a:fld id="{0E1F3F99-1E68-4047-B307-0AAED4DA5926}" type="slidenum">
              <a:rPr lang="en-US" smtClean="0"/>
              <a:pPr>
                <a:defRPr/>
              </a:pPr>
              <a:t>58</a:t>
            </a:fld>
            <a:endParaRPr lang="en-US" dirty="0"/>
          </a:p>
        </p:txBody>
      </p:sp>
    </p:spTree>
    <p:extLst>
      <p:ext uri="{BB962C8B-B14F-4D97-AF65-F5344CB8AC3E}">
        <p14:creationId xmlns:p14="http://schemas.microsoft.com/office/powerpoint/2010/main" val="1829914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lstStyle/>
          <a:p>
            <a:r>
              <a:rPr lang="en-US" dirty="0" err="1"/>
              <a:t>Downselecting</a:t>
            </a:r>
            <a:r>
              <a:rPr lang="en-US" dirty="0"/>
              <a:t> Ideas</a:t>
            </a:r>
          </a:p>
        </p:txBody>
      </p:sp>
      <p:sp>
        <p:nvSpPr>
          <p:cNvPr id="51202" name="Content Placeholder 3"/>
          <p:cNvSpPr>
            <a:spLocks noGrp="1"/>
          </p:cNvSpPr>
          <p:nvPr>
            <p:ph idx="1"/>
          </p:nvPr>
        </p:nvSpPr>
        <p:spPr>
          <a:xfrm>
            <a:off x="1828799" y="3200400"/>
            <a:ext cx="21877867" cy="9448800"/>
          </a:xfrm>
        </p:spPr>
        <p:txBody>
          <a:bodyPr>
            <a:normAutofit fontScale="77500" lnSpcReduction="20000"/>
          </a:bodyPr>
          <a:lstStyle/>
          <a:p>
            <a:r>
              <a:rPr lang="en-US" dirty="0"/>
              <a:t>Celebrate the success of the brainstorm, take a break, vote!</a:t>
            </a:r>
            <a:br>
              <a:rPr lang="en-US" dirty="0"/>
            </a:br>
            <a:endParaRPr lang="en-US" dirty="0"/>
          </a:p>
          <a:p>
            <a:r>
              <a:rPr lang="en-US" dirty="0"/>
              <a:t>Option 1: Heat map voting</a:t>
            </a:r>
          </a:p>
          <a:p>
            <a:pPr lvl="1"/>
            <a:r>
              <a:rPr lang="en-US" dirty="0"/>
              <a:t>Everyone starts with an unlimited number of votes (small dots)</a:t>
            </a:r>
          </a:p>
          <a:p>
            <a:pPr lvl="1"/>
            <a:r>
              <a:rPr lang="en-US" dirty="0"/>
              <a:t>Then everyone gets 3 final votes on their absolute favorites (large dots) </a:t>
            </a:r>
            <a:r>
              <a:rPr lang="en-US" b="1" dirty="0"/>
              <a:t>and</a:t>
            </a:r>
            <a:r>
              <a:rPr lang="en-US" dirty="0"/>
              <a:t> 1 bonus dark horse vote</a:t>
            </a:r>
          </a:p>
          <a:p>
            <a:pPr lvl="1"/>
            <a:endParaRPr lang="en-US" dirty="0"/>
          </a:p>
          <a:p>
            <a:r>
              <a:rPr lang="en-US" dirty="0"/>
              <a:t>Option 2: Category voting</a:t>
            </a:r>
          </a:p>
          <a:p>
            <a:pPr lvl="1"/>
            <a:r>
              <a:rPr lang="en-US" dirty="0"/>
              <a:t>Each person gets a specific number of votes (i.e., 5)</a:t>
            </a:r>
          </a:p>
          <a:p>
            <a:pPr lvl="1"/>
            <a:r>
              <a:rPr lang="en-US" dirty="0"/>
              <a:t>Specific categories (Most feasible idea, Craziest idea, Best long shot, my favorite but improbable, short term solution, etc.)</a:t>
            </a:r>
          </a:p>
          <a:p>
            <a:endParaRPr lang="en-US" dirty="0"/>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59</a:t>
            </a:fld>
            <a:endParaRPr lang="en-US" dirty="0"/>
          </a:p>
        </p:txBody>
      </p:sp>
    </p:spTree>
    <p:extLst>
      <p:ext uri="{BB962C8B-B14F-4D97-AF65-F5344CB8AC3E}">
        <p14:creationId xmlns:p14="http://schemas.microsoft.com/office/powerpoint/2010/main" val="6709542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00276" y="1851268"/>
                <a:ext cx="1762309"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Experience Prototyping</a:t>
            </a:r>
          </a:p>
        </p:txBody>
      </p:sp>
      <p:sp>
        <p:nvSpPr>
          <p:cNvPr id="2" name="TextBox 1"/>
          <p:cNvSpPr txBox="1"/>
          <p:nvPr/>
        </p:nvSpPr>
        <p:spPr>
          <a:xfrm>
            <a:off x="4554812" y="12391623"/>
            <a:ext cx="15782496" cy="923326"/>
          </a:xfrm>
          <a:prstGeom prst="rect">
            <a:avLst/>
          </a:prstGeom>
          <a:noFill/>
        </p:spPr>
        <p:txBody>
          <a:bodyPr wrap="square" lIns="182876" tIns="91438" rIns="182876" bIns="91438" rtlCol="0">
            <a:spAutoFit/>
          </a:bodyPr>
          <a:lstStyle/>
          <a:p>
            <a:r>
              <a:rPr lang="en-US" sz="2400" b="1" i="1" dirty="0">
                <a:solidFill>
                  <a:schemeClr val="tx1">
                    <a:lumMod val="65000"/>
                  </a:schemeClr>
                </a:solidFill>
                <a:latin typeface="Arial" charset="0"/>
                <a:cs typeface="Arial" charset="0"/>
              </a:rPr>
              <a:t>* slides marked Buxton are courtesy of Bill Buxton, from his talk </a:t>
            </a:r>
            <a:r>
              <a:rPr lang="ja-JP" altLang="en-US" sz="2400" i="1" dirty="0">
                <a:solidFill>
                  <a:schemeClr val="tx1">
                    <a:lumMod val="65000"/>
                  </a:schemeClr>
                </a:solidFill>
                <a:latin typeface="Arial Black" charset="0"/>
              </a:rPr>
              <a:t>“</a:t>
            </a:r>
            <a:r>
              <a:rPr lang="en-US" sz="2400" b="1" i="1" dirty="0">
                <a:solidFill>
                  <a:schemeClr val="tx1">
                    <a:lumMod val="65000"/>
                  </a:schemeClr>
                </a:solidFill>
                <a:latin typeface="Arial" charset="0"/>
                <a:cs typeface="Arial" charset="0"/>
              </a:rPr>
              <a:t>Why I Love the iPod, iPhone, Wii and Google</a:t>
            </a:r>
            <a:r>
              <a:rPr lang="ja-JP" altLang="en-US" sz="2400" b="1" i="1" dirty="0">
                <a:solidFill>
                  <a:schemeClr val="tx1">
                    <a:lumMod val="65000"/>
                  </a:schemeClr>
                </a:solidFill>
                <a:latin typeface="Arial" charset="0"/>
                <a:cs typeface="Arial" charset="0"/>
              </a:rPr>
              <a:t>”</a:t>
            </a:r>
            <a:r>
              <a:rPr lang="en-US" sz="2400" b="1" i="1" dirty="0">
                <a:solidFill>
                  <a:schemeClr val="tx1">
                    <a:lumMod val="65000"/>
                  </a:schemeClr>
                </a:solidFill>
                <a:latin typeface="Arial" charset="0"/>
                <a:cs typeface="Arial" charset="0"/>
              </a:rPr>
              <a:t>, remix </a:t>
            </a:r>
            <a:r>
              <a:rPr lang="en-US" sz="2400" b="1" i="1" dirty="0" err="1">
                <a:solidFill>
                  <a:schemeClr val="tx1">
                    <a:lumMod val="65000"/>
                  </a:schemeClr>
                </a:solidFill>
                <a:latin typeface="Arial" charset="0"/>
                <a:cs typeface="Arial" charset="0"/>
              </a:rPr>
              <a:t>uk</a:t>
            </a:r>
            <a:r>
              <a:rPr lang="en-US" sz="2400" b="1" i="1" dirty="0">
                <a:solidFill>
                  <a:schemeClr val="tx1">
                    <a:lumMod val="65000"/>
                  </a:schemeClr>
                </a:solidFill>
                <a:latin typeface="Arial" charset="0"/>
                <a:cs typeface="Arial" charset="0"/>
              </a:rPr>
              <a:t>, 18-19 Sept. 2008, Brighton</a:t>
            </a:r>
            <a:endParaRPr lang="en-US" sz="2400" i="1" dirty="0">
              <a:solidFill>
                <a:schemeClr val="tx1">
                  <a:lumMod val="65000"/>
                </a:schemeClr>
              </a:solidFill>
            </a:endParaRPr>
          </a:p>
        </p:txBody>
      </p:sp>
      <p:sp>
        <p:nvSpPr>
          <p:cNvPr id="5" name="Text Box 3"/>
          <p:cNvSpPr txBox="1">
            <a:spLocks noChangeArrowheads="1"/>
          </p:cNvSpPr>
          <p:nvPr/>
        </p:nvSpPr>
        <p:spPr bwMode="auto">
          <a:xfrm>
            <a:off x="2010661" y="11374698"/>
            <a:ext cx="12801600" cy="92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76" tIns="91438" rIns="182876" bIns="91438">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4800" dirty="0">
                <a:solidFill>
                  <a:srgbClr val="878787"/>
                </a:solidFill>
                <a:latin typeface="Helvetica"/>
                <a:cs typeface="Helvetica"/>
              </a:rPr>
              <a:t>2017/04/17</a:t>
            </a:r>
          </a:p>
        </p:txBody>
      </p:sp>
      <p:pic>
        <p:nvPicPr>
          <p:cNvPr id="6" name="Picture 3"/>
          <p:cNvPicPr>
            <a:picLocks noChangeAspect="1" noChangeArrowheads="1"/>
          </p:cNvPicPr>
          <p:nvPr/>
        </p:nvPicPr>
        <p:blipFill>
          <a:blip r:embed="rId3"/>
          <a:srcRect/>
          <a:stretch>
            <a:fillRect/>
          </a:stretch>
        </p:blipFill>
        <p:spPr bwMode="auto">
          <a:xfrm>
            <a:off x="9622251" y="1256208"/>
            <a:ext cx="3629026" cy="1714500"/>
          </a:xfrm>
          <a:prstGeom prst="rect">
            <a:avLst/>
          </a:prstGeom>
          <a:noFill/>
        </p:spPr>
      </p:pic>
      <p:sp>
        <p:nvSpPr>
          <p:cNvPr id="7" name="TextBox 6"/>
          <p:cNvSpPr txBox="1"/>
          <p:nvPr/>
        </p:nvSpPr>
        <p:spPr>
          <a:xfrm>
            <a:off x="13860397" y="1373367"/>
            <a:ext cx="7179850" cy="974933"/>
          </a:xfrm>
          <a:prstGeom prst="rect">
            <a:avLst/>
          </a:prstGeom>
          <a:noFill/>
        </p:spPr>
        <p:txBody>
          <a:bodyPr wrap="none" lIns="0" tIns="0" rIns="0" bIns="38404" rtlCol="0">
            <a:spAutoFit/>
          </a:bodyPr>
          <a:lstStyle/>
          <a:p>
            <a:pPr>
              <a:lnSpc>
                <a:spcPts val="2100"/>
              </a:lnSpc>
            </a:pPr>
            <a:r>
              <a:rPr lang="en-US" altLang="zh-CN" sz="2000" dirty="0">
                <a:solidFill>
                  <a:srgbClr val="000000"/>
                </a:solidFill>
                <a:latin typeface="Gotham Book " pitchFamily="18" charset="0"/>
                <a:cs typeface="Gotham Book " pitchFamily="18" charset="0"/>
              </a:rPr>
              <a:t>This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work</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licensed</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under</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the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Creative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Commons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Attribution-</a:t>
            </a:r>
          </a:p>
          <a:p>
            <a:pPr>
              <a:lnSpc>
                <a:spcPts val="2184"/>
              </a:lnSpc>
            </a:pPr>
            <a:r>
              <a:rPr lang="en-US" altLang="zh-CN" sz="2000" dirty="0">
                <a:solidFill>
                  <a:srgbClr val="000000"/>
                </a:solidFill>
                <a:latin typeface="Gotham Book " pitchFamily="18" charset="0"/>
                <a:cs typeface="Gotham Book " pitchFamily="18" charset="0"/>
              </a:rPr>
              <a:t>Noncommercial-Share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Alike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3.0</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Unported</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To</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view</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a</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copy</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of</a:t>
            </a:r>
          </a:p>
          <a:p>
            <a:pPr>
              <a:lnSpc>
                <a:spcPts val="2184"/>
              </a:lnSpc>
            </a:pPr>
            <a:r>
              <a:rPr lang="en-US" altLang="zh-CN" sz="2000" dirty="0">
                <a:solidFill>
                  <a:srgbClr val="000000"/>
                </a:solidFill>
                <a:latin typeface="Gotham Book " pitchFamily="18" charset="0"/>
                <a:cs typeface="Gotham Book " pitchFamily="18" charset="0"/>
              </a:rPr>
              <a:t>this</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license,</a:t>
            </a:r>
            <a:r>
              <a:rPr lang="en-US" altLang="zh-CN" sz="2000" dirty="0">
                <a:latin typeface="Times New Roman" pitchFamily="18" charset="0"/>
                <a:cs typeface="Times New Roman" pitchFamily="18" charset="0"/>
              </a:rPr>
              <a:t> </a:t>
            </a:r>
            <a:r>
              <a:rPr lang="en-US" altLang="zh-CN" sz="2000" dirty="0">
                <a:solidFill>
                  <a:srgbClr val="000000"/>
                </a:solidFill>
                <a:latin typeface="Gotham Book " pitchFamily="18" charset="0"/>
                <a:cs typeface="Gotham Book " pitchFamily="18" charset="0"/>
              </a:rPr>
              <a:t>visit</a:t>
            </a:r>
            <a:r>
              <a:rPr lang="en-US" altLang="zh-CN" sz="2000" dirty="0">
                <a:latin typeface="Times New Roman" pitchFamily="18" charset="0"/>
                <a:cs typeface="Times New Roman" pitchFamily="18" charset="0"/>
              </a:rPr>
              <a:t> </a:t>
            </a:r>
            <a:r>
              <a:rPr lang="en-US" altLang="zh-CN" sz="2000" u="sng" dirty="0">
                <a:solidFill>
                  <a:srgbClr val="000000"/>
                </a:solidFill>
                <a:latin typeface="Gotham Book " pitchFamily="18" charset="0"/>
                <a:cs typeface="Gotham Book " pitchFamily="18" charset="0"/>
                <a:hlinkClick r:id="rId4"/>
              </a:rPr>
              <a:t>http://creativecommons.org/licenses/by-nc-sa/3.0/</a:t>
            </a:r>
          </a:p>
          <a:p>
            <a:pPr>
              <a:lnSpc>
                <a:spcPts val="840"/>
              </a:lnSpc>
            </a:pPr>
            <a:endParaRPr lang="en-US" altLang="zh-CN" sz="11400" dirty="0"/>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3048000" y="3434731"/>
            <a:ext cx="18288000" cy="9118570"/>
          </a:xfrm>
          <a:prstGeom prst="rect">
            <a:avLst/>
          </a:prstGeom>
        </p:spPr>
      </p:pic>
      <p:sp>
        <p:nvSpPr>
          <p:cNvPr id="3" name="Footer Placeholder 2"/>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754AC027-F63C-004B-AB87-322CE1D2C1F2}" type="slidenum">
              <a:rPr lang="en-US" smtClean="0"/>
              <a:t>61</a:t>
            </a:fld>
            <a:endParaRPr lang="en-US"/>
          </a:p>
        </p:txBody>
      </p:sp>
      <p:sp>
        <p:nvSpPr>
          <p:cNvPr id="7" name="Date Placeholder 6"/>
          <p:cNvSpPr>
            <a:spLocks noGrp="1"/>
          </p:cNvSpPr>
          <p:nvPr>
            <p:ph type="dt" sz="half" idx="10"/>
          </p:nvPr>
        </p:nvSpPr>
        <p:spPr/>
        <p:txBody>
          <a:bodyPr/>
          <a:lstStyle/>
          <a:p>
            <a:r>
              <a:rPr lang="en-US"/>
              <a:t>2017/04/17</a:t>
            </a:r>
          </a:p>
        </p:txBody>
      </p:sp>
    </p:spTree>
    <p:extLst>
      <p:ext uri="{BB962C8B-B14F-4D97-AF65-F5344CB8AC3E}">
        <p14:creationId xmlns:p14="http://schemas.microsoft.com/office/powerpoint/2010/main" val="35522604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Design Thinking</a:t>
            </a:r>
          </a:p>
        </p:txBody>
      </p:sp>
      <p:pic>
        <p:nvPicPr>
          <p:cNvPr id="5" name="Picture 4"/>
          <p:cNvPicPr>
            <a:picLocks noChangeAspect="1"/>
          </p:cNvPicPr>
          <p:nvPr/>
        </p:nvPicPr>
        <p:blipFill>
          <a:blip r:embed="rId3"/>
          <a:stretch>
            <a:fillRect/>
          </a:stretch>
        </p:blipFill>
        <p:spPr>
          <a:xfrm>
            <a:off x="3048000" y="3434731"/>
            <a:ext cx="18288000" cy="9118570"/>
          </a:xfrm>
          <a:prstGeom prst="rect">
            <a:avLst/>
          </a:prstGeom>
        </p:spPr>
      </p:pic>
      <p:sp>
        <p:nvSpPr>
          <p:cNvPr id="3" name="Footer Placeholder 2"/>
          <p:cNvSpPr>
            <a:spLocks noGrp="1"/>
          </p:cNvSpPr>
          <p:nvPr>
            <p:ph type="ftr" sz="quarter" idx="11"/>
          </p:nvPr>
        </p:nvSpPr>
        <p:spPr/>
        <p:txBody>
          <a:bodyPr/>
          <a:lstStyle/>
          <a:p>
            <a:r>
              <a:rPr lang="en-US"/>
              <a:t>CS377E: Design Thinking for Global Grand Challenges</a:t>
            </a:r>
          </a:p>
        </p:txBody>
      </p:sp>
      <p:sp>
        <p:nvSpPr>
          <p:cNvPr id="6" name="Slide Number Placeholder 5"/>
          <p:cNvSpPr>
            <a:spLocks noGrp="1"/>
          </p:cNvSpPr>
          <p:nvPr>
            <p:ph type="sldNum" sz="quarter" idx="12"/>
          </p:nvPr>
        </p:nvSpPr>
        <p:spPr/>
        <p:txBody>
          <a:bodyPr/>
          <a:lstStyle/>
          <a:p>
            <a:fld id="{754AC027-F63C-004B-AB87-322CE1D2C1F2}" type="slidenum">
              <a:rPr lang="en-US" smtClean="0"/>
              <a:t>62</a:t>
            </a:fld>
            <a:endParaRPr lang="en-US"/>
          </a:p>
        </p:txBody>
      </p:sp>
      <p:sp>
        <p:nvSpPr>
          <p:cNvPr id="7" name="Date Placeholder 6"/>
          <p:cNvSpPr>
            <a:spLocks noGrp="1"/>
          </p:cNvSpPr>
          <p:nvPr>
            <p:ph type="dt" sz="half" idx="10"/>
          </p:nvPr>
        </p:nvSpPr>
        <p:spPr/>
        <p:txBody>
          <a:bodyPr/>
          <a:lstStyle/>
          <a:p>
            <a:r>
              <a:rPr lang="en-US"/>
              <a:t>2017/04/17</a:t>
            </a:r>
          </a:p>
        </p:txBody>
      </p:sp>
      <p:sp>
        <p:nvSpPr>
          <p:cNvPr id="2" name="Hexagon 1"/>
          <p:cNvSpPr/>
          <p:nvPr/>
        </p:nvSpPr>
        <p:spPr bwMode="auto">
          <a:xfrm>
            <a:off x="10186561" y="4481377"/>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8" name="Hexagon 7"/>
          <p:cNvSpPr/>
          <p:nvPr/>
        </p:nvSpPr>
        <p:spPr bwMode="auto">
          <a:xfrm>
            <a:off x="7021947" y="6242195"/>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9" name="Hexagon 8"/>
          <p:cNvSpPr/>
          <p:nvPr/>
        </p:nvSpPr>
        <p:spPr bwMode="auto">
          <a:xfrm>
            <a:off x="3826357" y="4455391"/>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10" name="Hexagon 9"/>
          <p:cNvSpPr/>
          <p:nvPr/>
        </p:nvSpPr>
        <p:spPr bwMode="auto">
          <a:xfrm>
            <a:off x="16500883" y="8038983"/>
            <a:ext cx="4043726" cy="3488758"/>
          </a:xfrm>
          <a:prstGeom prst="hexagon">
            <a:avLst>
              <a:gd name="adj" fmla="val 28822"/>
              <a:gd name="vf" fmla="val 115470"/>
            </a:avLst>
          </a:prstGeom>
          <a:solidFill>
            <a:schemeClr val="bg2"/>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Tree>
    <p:extLst>
      <p:ext uri="{BB962C8B-B14F-4D97-AF65-F5344CB8AC3E}">
        <p14:creationId xmlns:p14="http://schemas.microsoft.com/office/powerpoint/2010/main" val="3716295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2017/04/17</a:t>
            </a:r>
          </a:p>
        </p:txBody>
      </p:sp>
      <p:sp>
        <p:nvSpPr>
          <p:cNvPr id="4" name="Footer Placeholder 3"/>
          <p:cNvSpPr>
            <a:spLocks noGrp="1"/>
          </p:cNvSpPr>
          <p:nvPr>
            <p:ph type="ftr" sz="quarter" idx="11"/>
          </p:nvPr>
        </p:nvSpPr>
        <p:spPr/>
        <p:txBody>
          <a:bodyPr/>
          <a:lstStyle/>
          <a:p>
            <a:pPr>
              <a:defRPr/>
            </a:pPr>
            <a:r>
              <a:rPr lang="en-US"/>
              <a:t>CS377E: Design Thinking for Global Grand Challenges</a:t>
            </a:r>
          </a:p>
        </p:txBody>
      </p:sp>
      <p:sp>
        <p:nvSpPr>
          <p:cNvPr id="5" name="Slide Number Placeholder 4"/>
          <p:cNvSpPr>
            <a:spLocks noGrp="1"/>
          </p:cNvSpPr>
          <p:nvPr>
            <p:ph type="sldNum" sz="quarter" idx="12"/>
          </p:nvPr>
        </p:nvSpPr>
        <p:spPr/>
        <p:txBody>
          <a:bodyPr/>
          <a:lstStyle/>
          <a:p>
            <a:fld id="{63AA7834-23CB-3344-B42F-BB3C863F1847}" type="slidenum">
              <a:rPr lang="en-US" smtClean="0"/>
              <a:pPr/>
              <a:t>63</a:t>
            </a:fld>
            <a:endParaRPr lang="en-US"/>
          </a:p>
        </p:txBody>
      </p:sp>
      <p:sp>
        <p:nvSpPr>
          <p:cNvPr id="7" name="Hexagon 6"/>
          <p:cNvSpPr/>
          <p:nvPr/>
        </p:nvSpPr>
        <p:spPr bwMode="auto">
          <a:xfrm>
            <a:off x="9190416" y="4208131"/>
            <a:ext cx="5947568" cy="5204490"/>
          </a:xfrm>
          <a:prstGeom prst="hexagon">
            <a:avLst>
              <a:gd name="adj" fmla="val 28571"/>
              <a:gd name="vf" fmla="val 115470"/>
            </a:avLst>
          </a:prstGeom>
          <a:solidFill>
            <a:srgbClr val="E3482C"/>
          </a:solidFill>
          <a:ln w="12700" cap="flat" cmpd="sng" algn="ctr">
            <a:solidFill>
              <a:schemeClr val="tx2"/>
            </a:solid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defTabSz="1828800" rtl="0" fontAlgn="base">
              <a:spcBef>
                <a:spcPct val="0"/>
              </a:spcBef>
              <a:spcAft>
                <a:spcPct val="0"/>
              </a:spcAft>
            </a:pPr>
            <a:endParaRPr lang="en-US" sz="6000" cap="small" dirty="0">
              <a:solidFill>
                <a:schemeClr val="tx1"/>
              </a:solidFill>
              <a:latin typeface="Helvetica Light"/>
              <a:cs typeface="Helvetica Light"/>
            </a:endParaRPr>
          </a:p>
        </p:txBody>
      </p:sp>
      <p:sp>
        <p:nvSpPr>
          <p:cNvPr id="8" name="TextBox 7"/>
          <p:cNvSpPr txBox="1"/>
          <p:nvPr/>
        </p:nvSpPr>
        <p:spPr>
          <a:xfrm>
            <a:off x="9871905" y="6322457"/>
            <a:ext cx="4770446" cy="1200329"/>
          </a:xfrm>
          <a:prstGeom prst="rect">
            <a:avLst/>
          </a:prstGeom>
          <a:noFill/>
        </p:spPr>
        <p:txBody>
          <a:bodyPr wrap="square" rtlCol="0">
            <a:spAutoFit/>
          </a:bodyPr>
          <a:lstStyle/>
          <a:p>
            <a:r>
              <a:rPr lang="en-US" sz="7200" cap="small" dirty="0">
                <a:solidFill>
                  <a:schemeClr val="tx1"/>
                </a:solidFill>
                <a:latin typeface="Helvetica Light"/>
                <a:cs typeface="Helvetica Light"/>
              </a:rPr>
              <a:t>prototype</a:t>
            </a:r>
          </a:p>
        </p:txBody>
      </p:sp>
      <p:sp>
        <p:nvSpPr>
          <p:cNvPr id="9" name="TextBox 8"/>
          <p:cNvSpPr txBox="1"/>
          <p:nvPr/>
        </p:nvSpPr>
        <p:spPr>
          <a:xfrm>
            <a:off x="5307408" y="4460993"/>
            <a:ext cx="3102131" cy="1200329"/>
          </a:xfrm>
          <a:prstGeom prst="rect">
            <a:avLst/>
          </a:prstGeom>
          <a:noFill/>
        </p:spPr>
        <p:txBody>
          <a:bodyPr wrap="none" rtlCol="0">
            <a:spAutoFit/>
          </a:bodyPr>
          <a:lstStyle/>
          <a:p>
            <a:r>
              <a:rPr lang="en-US" sz="7200" dirty="0">
                <a:solidFill>
                  <a:schemeClr val="tx1"/>
                </a:solidFill>
                <a:latin typeface="Helvetica Light"/>
                <a:cs typeface="Helvetica Light"/>
              </a:rPr>
              <a:t>to think</a:t>
            </a:r>
          </a:p>
        </p:txBody>
      </p:sp>
      <p:sp>
        <p:nvSpPr>
          <p:cNvPr id="10" name="TextBox 9"/>
          <p:cNvSpPr txBox="1"/>
          <p:nvPr/>
        </p:nvSpPr>
        <p:spPr>
          <a:xfrm>
            <a:off x="15509303" y="7894683"/>
            <a:ext cx="3111749" cy="1200329"/>
          </a:xfrm>
          <a:prstGeom prst="rect">
            <a:avLst/>
          </a:prstGeom>
          <a:noFill/>
        </p:spPr>
        <p:txBody>
          <a:bodyPr wrap="none" rtlCol="0">
            <a:spAutoFit/>
          </a:bodyPr>
          <a:lstStyle/>
          <a:p>
            <a:r>
              <a:rPr lang="en-US" sz="7200" dirty="0">
                <a:solidFill>
                  <a:schemeClr val="tx1"/>
                </a:solidFill>
                <a:latin typeface="Helvetica Light"/>
                <a:cs typeface="Helvetica Light"/>
              </a:rPr>
              <a:t>to learn</a:t>
            </a:r>
          </a:p>
        </p:txBody>
      </p:sp>
    </p:spTree>
    <p:extLst>
      <p:ext uri="{BB962C8B-B14F-4D97-AF65-F5344CB8AC3E}">
        <p14:creationId xmlns:p14="http://schemas.microsoft.com/office/powerpoint/2010/main" val="25556923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048000" y="0"/>
            <a:ext cx="18288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sp>
        <p:nvSpPr>
          <p:cNvPr id="3" name="Freeform 3"/>
          <p:cNvSpPr/>
          <p:nvPr/>
        </p:nvSpPr>
        <p:spPr>
          <a:xfrm>
            <a:off x="3048000" y="0"/>
            <a:ext cx="18288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6808" tIns="38404" rIns="76808" bIns="38404" rtlCol="0" anchor="ctr"/>
          <a:lstStyle/>
          <a:p>
            <a:pPr algn="ctr"/>
            <a:endParaRPr lang="zh-CN" altLang="en-US" sz="11400"/>
          </a:p>
        </p:txBody>
      </p:sp>
      <p:pic>
        <p:nvPicPr>
          <p:cNvPr id="1027" name="Picture 3"/>
          <p:cNvPicPr>
            <a:picLocks noChangeAspect="1" noChangeArrowheads="1"/>
          </p:cNvPicPr>
          <p:nvPr/>
        </p:nvPicPr>
        <p:blipFill>
          <a:blip r:embed="rId3"/>
          <a:srcRect/>
          <a:stretch>
            <a:fillRect/>
          </a:stretch>
        </p:blipFill>
        <p:spPr bwMode="auto">
          <a:xfrm>
            <a:off x="4305303" y="4203016"/>
            <a:ext cx="16213682" cy="9245600"/>
          </a:xfrm>
          <a:prstGeom prst="rect">
            <a:avLst/>
          </a:prstGeom>
          <a:noFill/>
        </p:spPr>
      </p:pic>
      <p:sp>
        <p:nvSpPr>
          <p:cNvPr id="2" name="TextBox 1"/>
          <p:cNvSpPr txBox="1"/>
          <p:nvPr/>
        </p:nvSpPr>
        <p:spPr>
          <a:xfrm>
            <a:off x="5285431" y="1930402"/>
            <a:ext cx="13819489" cy="1436598"/>
          </a:xfrm>
          <a:prstGeom prst="rect">
            <a:avLst/>
          </a:prstGeom>
          <a:noFill/>
        </p:spPr>
        <p:txBody>
          <a:bodyPr wrap="none" lIns="0" tIns="0" rIns="0" bIns="38404" rtlCol="0">
            <a:spAutoFit/>
          </a:bodyPr>
          <a:lstStyle/>
          <a:p>
            <a:pPr>
              <a:lnSpc>
                <a:spcPts val="10920"/>
              </a:lnSpc>
            </a:pPr>
            <a:r>
              <a:rPr lang="en-US" altLang="zh-CN" sz="10000" dirty="0">
                <a:solidFill>
                  <a:srgbClr val="000000"/>
                </a:solidFill>
                <a:latin typeface="Gotham" pitchFamily="18" charset="0"/>
                <a:cs typeface="Gotham" pitchFamily="18" charset="0"/>
              </a:rPr>
              <a:t>TEST</a:t>
            </a:r>
            <a:r>
              <a:rPr lang="en-US" altLang="zh-CN" sz="10000" dirty="0">
                <a:latin typeface="Times New Roman" pitchFamily="18" charset="0"/>
                <a:cs typeface="Times New Roman" pitchFamily="18" charset="0"/>
              </a:rPr>
              <a:t> </a:t>
            </a:r>
            <a:r>
              <a:rPr lang="en-US" altLang="zh-CN" sz="10000" dirty="0">
                <a:solidFill>
                  <a:srgbClr val="000000"/>
                </a:solidFill>
                <a:latin typeface="Gotham" pitchFamily="18" charset="0"/>
                <a:cs typeface="Gotham" pitchFamily="18" charset="0"/>
              </a:rPr>
              <a:t>YOUR</a:t>
            </a:r>
            <a:r>
              <a:rPr lang="en-US" altLang="zh-CN" sz="10000" dirty="0">
                <a:latin typeface="Times New Roman" pitchFamily="18" charset="0"/>
                <a:cs typeface="Times New Roman" pitchFamily="18" charset="0"/>
              </a:rPr>
              <a:t> </a:t>
            </a:r>
            <a:r>
              <a:rPr lang="en-US" altLang="zh-CN" sz="10000" dirty="0">
                <a:solidFill>
                  <a:srgbClr val="000000"/>
                </a:solidFill>
                <a:latin typeface="Gotham" pitchFamily="18" charset="0"/>
                <a:cs typeface="Gotham" pitchFamily="18" charset="0"/>
              </a:rPr>
              <a:t>ASSUMPTIONS</a:t>
            </a:r>
          </a:p>
        </p:txBody>
      </p:sp>
      <p:sp>
        <p:nvSpPr>
          <p:cNvPr id="5" name="TextBox 1"/>
          <p:cNvSpPr txBox="1"/>
          <p:nvPr/>
        </p:nvSpPr>
        <p:spPr>
          <a:xfrm>
            <a:off x="4506295" y="1054101"/>
            <a:ext cx="8082341" cy="885165"/>
          </a:xfrm>
          <a:prstGeom prst="rect">
            <a:avLst/>
          </a:prstGeom>
          <a:noFill/>
        </p:spPr>
        <p:txBody>
          <a:bodyPr wrap="none" lIns="0" tIns="0" rIns="0" bIns="38404" rtlCol="0">
            <a:spAutoFit/>
          </a:bodyPr>
          <a:lstStyle/>
          <a:p>
            <a:pPr>
              <a:lnSpc>
                <a:spcPts val="6552"/>
              </a:lnSpc>
            </a:pPr>
            <a:r>
              <a:rPr lang="en-US" altLang="zh-CN" sz="6000" dirty="0">
                <a:solidFill>
                  <a:srgbClr val="FF9300"/>
                </a:solidFill>
                <a:latin typeface="Gotham" pitchFamily="18" charset="0"/>
                <a:cs typeface="Gotham" pitchFamily="18" charset="0"/>
              </a:rPr>
              <a:t>TRY</a:t>
            </a:r>
            <a:r>
              <a:rPr lang="en-US" altLang="zh-CN" sz="6000" dirty="0">
                <a:latin typeface="Times New Roman" pitchFamily="18" charset="0"/>
                <a:cs typeface="Times New Roman" pitchFamily="18" charset="0"/>
              </a:rPr>
              <a:t> </a:t>
            </a:r>
            <a:r>
              <a:rPr lang="en-US" altLang="zh-CN" sz="6000" dirty="0">
                <a:solidFill>
                  <a:srgbClr val="FF9300"/>
                </a:solidFill>
                <a:latin typeface="Gotham" pitchFamily="18" charset="0"/>
                <a:cs typeface="Gotham" pitchFamily="18" charset="0"/>
              </a:rPr>
              <a:t>THE</a:t>
            </a:r>
            <a:r>
              <a:rPr lang="en-US" altLang="zh-CN" sz="6000" dirty="0">
                <a:latin typeface="Times New Roman" pitchFamily="18" charset="0"/>
                <a:cs typeface="Times New Roman" pitchFamily="18" charset="0"/>
              </a:rPr>
              <a:t> </a:t>
            </a:r>
            <a:r>
              <a:rPr lang="en-US" altLang="zh-CN" sz="6000" dirty="0">
                <a:solidFill>
                  <a:srgbClr val="FF9300"/>
                </a:solidFill>
                <a:latin typeface="Gotham" pitchFamily="18" charset="0"/>
                <a:cs typeface="Gotham" pitchFamily="18" charset="0"/>
              </a:rPr>
              <a:t>MARSHMALLOW</a:t>
            </a:r>
          </a:p>
        </p:txBody>
      </p:sp>
      <p:sp>
        <p:nvSpPr>
          <p:cNvPr id="6" name="Rectangle 5"/>
          <p:cNvSpPr/>
          <p:nvPr/>
        </p:nvSpPr>
        <p:spPr>
          <a:xfrm>
            <a:off x="7620000" y="4143240"/>
            <a:ext cx="9144000" cy="2308324"/>
          </a:xfrm>
          <a:prstGeom prst="rect">
            <a:avLst/>
          </a:prstGeom>
        </p:spPr>
        <p:txBody>
          <a:bodyPr>
            <a:spAutoFit/>
          </a:bodyPr>
          <a:lstStyle/>
          <a:p>
            <a:pPr lvl="0">
              <a:defRPr sz="1800"/>
            </a:pPr>
            <a:r>
              <a:rPr lang="en-US" sz="3600" dirty="0"/>
              <a:t> From a resources and project management point of view: Prototyping reduces risk! Early failures are much cheaper (time and $) than late failures!</a:t>
            </a:r>
          </a:p>
        </p:txBody>
      </p:sp>
      <p:sp>
        <p:nvSpPr>
          <p:cNvPr id="7" name="Date Placeholder 6"/>
          <p:cNvSpPr>
            <a:spLocks noGrp="1"/>
          </p:cNvSpPr>
          <p:nvPr>
            <p:ph type="dt" sz="half" idx="10"/>
          </p:nvPr>
        </p:nvSpPr>
        <p:spPr/>
        <p:txBody>
          <a:bodyPr/>
          <a:lstStyle/>
          <a:p>
            <a:pPr>
              <a:defRPr/>
            </a:pPr>
            <a:r>
              <a:rPr lang="en-US"/>
              <a:t>2017/04/17</a:t>
            </a:r>
          </a:p>
        </p:txBody>
      </p:sp>
      <p:sp>
        <p:nvSpPr>
          <p:cNvPr id="8" name="Footer Placeholder 7"/>
          <p:cNvSpPr>
            <a:spLocks noGrp="1"/>
          </p:cNvSpPr>
          <p:nvPr>
            <p:ph type="ftr" sz="quarter" idx="11"/>
          </p:nvPr>
        </p:nvSpPr>
        <p:spPr/>
        <p:txBody>
          <a:bodyPr/>
          <a:lstStyle/>
          <a:p>
            <a:pPr>
              <a:defRPr/>
            </a:pPr>
            <a:r>
              <a:rPr lang="en-US"/>
              <a:t>CS377E: Design Thinking for Global Grand Challenges</a:t>
            </a:r>
          </a:p>
        </p:txBody>
      </p:sp>
      <p:sp>
        <p:nvSpPr>
          <p:cNvPr id="9" name="Slide Number Placeholder 8"/>
          <p:cNvSpPr>
            <a:spLocks noGrp="1"/>
          </p:cNvSpPr>
          <p:nvPr>
            <p:ph type="sldNum" sz="quarter" idx="12"/>
          </p:nvPr>
        </p:nvSpPr>
        <p:spPr/>
        <p:txBody>
          <a:bodyPr/>
          <a:lstStyle/>
          <a:p>
            <a:fld id="{6C4F84B1-3F38-E843-B494-F12B29A0060D}" type="slidenum">
              <a:rPr lang="en-US" smtClean="0"/>
              <a:pPr/>
              <a:t>64</a:t>
            </a:fld>
            <a:endParaRPr lang="en-US"/>
          </a:p>
        </p:txBody>
      </p:sp>
    </p:spTree>
    <p:extLst>
      <p:ext uri="{BB962C8B-B14F-4D97-AF65-F5344CB8AC3E}">
        <p14:creationId xmlns:p14="http://schemas.microsoft.com/office/powerpoint/2010/main" val="284077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a:t>Next Assignment (due at Monday’s class)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a:solidFill>
                  <a:schemeClr val="tx1">
                    <a:lumMod val="50000"/>
                  </a:schemeClr>
                </a:solidFill>
                <a:latin typeface="Helvetica Light"/>
              </a:rPr>
              <a:t>2016/10/06</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65</a:t>
            </a:fld>
            <a:endParaRPr lang="en-US" sz="2600">
              <a:solidFill>
                <a:schemeClr val="tx1">
                  <a:lumMod val="50000"/>
                </a:schemeClr>
              </a:solidFill>
              <a:latin typeface="Helvetica 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5" name="Group 4"/>
          <p:cNvGrpSpPr/>
          <p:nvPr/>
        </p:nvGrpSpPr>
        <p:grpSpPr>
          <a:xfrm>
            <a:off x="12971234" y="2286000"/>
            <a:ext cx="11179245" cy="11430000"/>
            <a:chOff x="12971234" y="2286000"/>
            <a:chExt cx="11179245" cy="114300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7136"/>
            <a:stretch/>
          </p:blipFill>
          <p:spPr>
            <a:xfrm>
              <a:off x="12971234" y="2286000"/>
              <a:ext cx="11179245" cy="8929889"/>
            </a:xfrm>
            <a:prstGeom prst="rect">
              <a:avLst/>
            </a:prstGeom>
          </p:spPr>
        </p:pic>
        <p:sp>
          <p:nvSpPr>
            <p:cNvPr id="4" name="Rectangle 3"/>
            <p:cNvSpPr/>
            <p:nvPr/>
          </p:nvSpPr>
          <p:spPr bwMode="auto">
            <a:xfrm>
              <a:off x="12971234" y="11215889"/>
              <a:ext cx="11179245" cy="25001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12" name="Group 11"/>
          <p:cNvGrpSpPr/>
          <p:nvPr/>
        </p:nvGrpSpPr>
        <p:grpSpPr>
          <a:xfrm>
            <a:off x="0" y="7570328"/>
            <a:ext cx="24384000" cy="1955250"/>
            <a:chOff x="0" y="3041501"/>
            <a:chExt cx="9144000" cy="977625"/>
          </a:xfrm>
        </p:grpSpPr>
        <p:sp>
          <p:nvSpPr>
            <p:cNvPr id="13" name="Rectangle 12"/>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14" name="TextBox 13"/>
            <p:cNvSpPr txBox="1"/>
            <p:nvPr/>
          </p:nvSpPr>
          <p:spPr>
            <a:xfrm>
              <a:off x="167109" y="3158482"/>
              <a:ext cx="8848426" cy="661720"/>
            </a:xfrm>
            <a:prstGeom prst="rect">
              <a:avLst/>
            </a:prstGeom>
            <a:noFill/>
          </p:spPr>
          <p:txBody>
            <a:bodyPr wrap="square" rtlCol="0">
              <a:spAutoFit/>
            </a:bodyPr>
            <a:lstStyle/>
            <a:p>
              <a:pPr algn="ctr"/>
              <a:r>
                <a:rPr lang="en-US" sz="8000" dirty="0">
                  <a:latin typeface="Helvetica Light"/>
                  <a:cs typeface="Helvetica Light"/>
                </a:rPr>
                <a:t>Strive for </a:t>
              </a:r>
              <a:r>
                <a:rPr lang="en-US" sz="8000" dirty="0">
                  <a:latin typeface="Helvetica"/>
                  <a:cs typeface="Helvetica"/>
                </a:rPr>
                <a:t>diversity</a:t>
              </a:r>
              <a:r>
                <a:rPr lang="en-US" sz="8000" dirty="0">
                  <a:latin typeface="Helvetica Light"/>
                  <a:cs typeface="Helvetica Light"/>
                </a:rPr>
                <a:t> of solutions</a:t>
              </a:r>
              <a:endParaRPr lang="en-US" sz="8000" dirty="0">
                <a:latin typeface="Helvetica"/>
                <a:cs typeface="Helvetica"/>
              </a:endParaRPr>
            </a:p>
          </p:txBody>
        </p:sp>
      </p:grpSp>
    </p:spTree>
    <p:extLst>
      <p:ext uri="{BB962C8B-B14F-4D97-AF65-F5344CB8AC3E}">
        <p14:creationId xmlns:p14="http://schemas.microsoft.com/office/powerpoint/2010/main" val="149577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2017/04/17</a:t>
            </a:r>
          </a:p>
        </p:txBody>
      </p:sp>
      <p:sp>
        <p:nvSpPr>
          <p:cNvPr id="5" name="Footer Placeholder 4"/>
          <p:cNvSpPr>
            <a:spLocks noGrp="1"/>
          </p:cNvSpPr>
          <p:nvPr>
            <p:ph type="ftr" sz="quarter" idx="11"/>
          </p:nvPr>
        </p:nvSpPr>
        <p:spPr/>
        <p:txBody>
          <a:bodyPr/>
          <a:lstStyle/>
          <a:p>
            <a:pPr>
              <a:defRPr/>
            </a:pPr>
            <a:r>
              <a:rPr lang="en-US"/>
              <a:t>CS377E: Design Thinking for Global Grand Challenges</a:t>
            </a:r>
          </a:p>
        </p:txBody>
      </p:sp>
      <p:sp>
        <p:nvSpPr>
          <p:cNvPr id="6" name="Slide Number Placeholder 5"/>
          <p:cNvSpPr>
            <a:spLocks noGrp="1"/>
          </p:cNvSpPr>
          <p:nvPr>
            <p:ph type="sldNum" sz="quarter" idx="12"/>
          </p:nvPr>
        </p:nvSpPr>
        <p:spPr/>
        <p:txBody>
          <a:bodyPr/>
          <a:lstStyle/>
          <a:p>
            <a:fld id="{6C4F84B1-3F38-E843-B494-F12B29A0060D}" type="slidenum">
              <a:rPr lang="en-US" smtClean="0"/>
              <a:pPr/>
              <a:t>66</a:t>
            </a:fld>
            <a:endParaRPr lang="en-US"/>
          </a:p>
        </p:txBody>
      </p:sp>
      <p:sp>
        <p:nvSpPr>
          <p:cNvPr id="7" name="TextBox 6"/>
          <p:cNvSpPr txBox="1"/>
          <p:nvPr/>
        </p:nvSpPr>
        <p:spPr>
          <a:xfrm>
            <a:off x="4201053" y="1621021"/>
            <a:ext cx="16660778" cy="8740854"/>
          </a:xfrm>
          <a:prstGeom prst="rect">
            <a:avLst/>
          </a:prstGeom>
          <a:noFill/>
        </p:spPr>
        <p:txBody>
          <a:bodyPr wrap="square" rtlCol="0">
            <a:spAutoFit/>
          </a:bodyPr>
          <a:lstStyle/>
          <a:p>
            <a:r>
              <a:rPr lang="en-US" sz="10800" dirty="0">
                <a:solidFill>
                  <a:schemeClr val="tx1"/>
                </a:solidFill>
                <a:latin typeface="Helvetica Light"/>
                <a:cs typeface="Helvetica Light"/>
              </a:rPr>
              <a:t>You can use an </a:t>
            </a:r>
            <a:r>
              <a:rPr lang="en-US" sz="10800" b="1" dirty="0">
                <a:solidFill>
                  <a:schemeClr val="tx1"/>
                </a:solidFill>
                <a:latin typeface="Helvetica Light"/>
                <a:cs typeface="Helvetica Light"/>
              </a:rPr>
              <a:t>eraser</a:t>
            </a:r>
            <a:r>
              <a:rPr lang="en-US" sz="10800" dirty="0">
                <a:solidFill>
                  <a:schemeClr val="tx1"/>
                </a:solidFill>
                <a:latin typeface="Helvetica Light"/>
                <a:cs typeface="Helvetica Light"/>
              </a:rPr>
              <a:t> </a:t>
            </a:r>
            <a:br>
              <a:rPr lang="en-US" sz="10800" dirty="0">
                <a:solidFill>
                  <a:schemeClr val="tx1"/>
                </a:solidFill>
                <a:latin typeface="Helvetica Light"/>
                <a:cs typeface="Helvetica Light"/>
              </a:rPr>
            </a:br>
            <a:r>
              <a:rPr lang="en-US" sz="10800" dirty="0">
                <a:solidFill>
                  <a:schemeClr val="tx1"/>
                </a:solidFill>
                <a:latin typeface="Helvetica Light"/>
                <a:cs typeface="Helvetica Light"/>
              </a:rPr>
              <a:t>on the drafting table or </a:t>
            </a:r>
            <a:br>
              <a:rPr lang="en-US" sz="10800" dirty="0">
                <a:solidFill>
                  <a:schemeClr val="tx1"/>
                </a:solidFill>
                <a:latin typeface="Helvetica Light"/>
                <a:cs typeface="Helvetica Light"/>
              </a:rPr>
            </a:br>
            <a:r>
              <a:rPr lang="en-US" sz="10800" dirty="0">
                <a:solidFill>
                  <a:schemeClr val="tx1"/>
                </a:solidFill>
                <a:latin typeface="Helvetica Light"/>
                <a:cs typeface="Helvetica Light"/>
              </a:rPr>
              <a:t>a </a:t>
            </a:r>
            <a:r>
              <a:rPr lang="en-US" sz="10800" b="1" dirty="0">
                <a:solidFill>
                  <a:schemeClr val="tx1"/>
                </a:solidFill>
                <a:latin typeface="Helvetica Light"/>
                <a:cs typeface="Helvetica Light"/>
              </a:rPr>
              <a:t>sledgehammer</a:t>
            </a:r>
            <a:r>
              <a:rPr lang="en-US" sz="10800" dirty="0">
                <a:solidFill>
                  <a:schemeClr val="tx1"/>
                </a:solidFill>
                <a:latin typeface="Helvetica Light"/>
                <a:cs typeface="Helvetica Light"/>
              </a:rPr>
              <a:t> on the construction site.</a:t>
            </a:r>
          </a:p>
          <a:p>
            <a:endParaRPr lang="en-US" sz="5000" dirty="0">
              <a:solidFill>
                <a:schemeClr val="tx1"/>
              </a:solidFill>
              <a:latin typeface="Helvetica Light"/>
              <a:cs typeface="Helvetica Light"/>
            </a:endParaRPr>
          </a:p>
          <a:p>
            <a:r>
              <a:rPr lang="en-US" sz="8000" dirty="0">
                <a:solidFill>
                  <a:schemeClr val="tx1"/>
                </a:solidFill>
                <a:latin typeface="Helvetica Light"/>
                <a:cs typeface="Helvetica Light"/>
              </a:rPr>
              <a:t>	Frank Lloyd Wright</a:t>
            </a:r>
          </a:p>
        </p:txBody>
      </p:sp>
    </p:spTree>
    <p:extLst>
      <p:ext uri="{BB962C8B-B14F-4D97-AF65-F5344CB8AC3E}">
        <p14:creationId xmlns:p14="http://schemas.microsoft.com/office/powerpoint/2010/main" val="4685686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Types of Prototypes</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67</a:t>
            </a:fld>
            <a:endParaRPr lang="en-US"/>
          </a:p>
        </p:txBody>
      </p:sp>
      <p:pic>
        <p:nvPicPr>
          <p:cNvPr id="5" name="Picture 4"/>
          <p:cNvPicPr>
            <a:picLocks noChangeAspect="1"/>
          </p:cNvPicPr>
          <p:nvPr/>
        </p:nvPicPr>
        <p:blipFill>
          <a:blip r:embed="rId3"/>
          <a:stretch>
            <a:fillRect/>
          </a:stretch>
        </p:blipFill>
        <p:spPr>
          <a:xfrm>
            <a:off x="3048003" y="3679713"/>
            <a:ext cx="9285502" cy="6196810"/>
          </a:xfrm>
          <a:prstGeom prst="rect">
            <a:avLst/>
          </a:prstGeom>
        </p:spPr>
      </p:pic>
      <p:pic>
        <p:nvPicPr>
          <p:cNvPr id="6" name="Picture 5"/>
          <p:cNvPicPr>
            <a:picLocks noChangeAspect="1"/>
          </p:cNvPicPr>
          <p:nvPr/>
        </p:nvPicPr>
        <p:blipFill rotWithShape="1">
          <a:blip r:embed="rId4"/>
          <a:srcRect l="13393" t="13188" r="10449" b="12815"/>
          <a:stretch/>
        </p:blipFill>
        <p:spPr>
          <a:xfrm>
            <a:off x="12322554" y="3693251"/>
            <a:ext cx="9013448" cy="6199982"/>
          </a:xfrm>
          <a:prstGeom prst="rect">
            <a:avLst/>
          </a:prstGeom>
        </p:spPr>
      </p:pic>
      <p:sp>
        <p:nvSpPr>
          <p:cNvPr id="7" name="TextBox 6"/>
          <p:cNvSpPr txBox="1"/>
          <p:nvPr/>
        </p:nvSpPr>
        <p:spPr>
          <a:xfrm>
            <a:off x="5736556" y="2389752"/>
            <a:ext cx="3280064" cy="1077218"/>
          </a:xfrm>
          <a:prstGeom prst="rect">
            <a:avLst/>
          </a:prstGeom>
          <a:noFill/>
        </p:spPr>
        <p:txBody>
          <a:bodyPr wrap="none" rtlCol="0">
            <a:spAutoFit/>
          </a:bodyPr>
          <a:lstStyle/>
          <a:p>
            <a:r>
              <a:rPr lang="en-US" sz="6400" dirty="0">
                <a:solidFill>
                  <a:schemeClr val="tx1"/>
                </a:solidFill>
                <a:latin typeface="Helvetica Light"/>
                <a:cs typeface="Helvetica Light"/>
              </a:rPr>
              <a:t>looks like</a:t>
            </a:r>
          </a:p>
        </p:txBody>
      </p:sp>
      <p:sp>
        <p:nvSpPr>
          <p:cNvPr id="9" name="TextBox 8"/>
          <p:cNvSpPr txBox="1"/>
          <p:nvPr/>
        </p:nvSpPr>
        <p:spPr>
          <a:xfrm>
            <a:off x="15136634" y="2389752"/>
            <a:ext cx="3531736" cy="1077218"/>
          </a:xfrm>
          <a:prstGeom prst="rect">
            <a:avLst/>
          </a:prstGeom>
          <a:noFill/>
        </p:spPr>
        <p:txBody>
          <a:bodyPr wrap="none" rtlCol="0">
            <a:spAutoFit/>
          </a:bodyPr>
          <a:lstStyle/>
          <a:p>
            <a:r>
              <a:rPr lang="en-US" sz="6400" dirty="0">
                <a:solidFill>
                  <a:schemeClr val="tx1"/>
                </a:solidFill>
                <a:latin typeface="Helvetica Light"/>
                <a:cs typeface="Helvetica Light"/>
              </a:rPr>
              <a:t>works like</a:t>
            </a:r>
          </a:p>
        </p:txBody>
      </p:sp>
      <p:pic>
        <p:nvPicPr>
          <p:cNvPr id="12" name="Picture 11"/>
          <p:cNvPicPr>
            <a:picLocks noChangeAspect="1"/>
          </p:cNvPicPr>
          <p:nvPr/>
        </p:nvPicPr>
        <p:blipFill>
          <a:blip r:embed="rId5"/>
          <a:stretch>
            <a:fillRect/>
          </a:stretch>
        </p:blipFill>
        <p:spPr>
          <a:xfrm>
            <a:off x="24715258" y="1335478"/>
            <a:ext cx="15240000" cy="11912600"/>
          </a:xfrm>
          <a:prstGeom prst="rect">
            <a:avLst/>
          </a:prstGeom>
        </p:spPr>
      </p:pic>
    </p:spTree>
    <p:extLst>
      <p:ext uri="{BB962C8B-B14F-4D97-AF65-F5344CB8AC3E}">
        <p14:creationId xmlns:p14="http://schemas.microsoft.com/office/powerpoint/2010/main" val="555442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sted-image.pdf"/>
          <p:cNvPicPr/>
          <p:nvPr/>
        </p:nvPicPr>
        <p:blipFill>
          <a:blip r:embed="rId3">
            <a:extLst/>
          </a:blip>
          <a:stretch>
            <a:fillRect/>
          </a:stretch>
        </p:blipFill>
        <p:spPr>
          <a:xfrm>
            <a:off x="3047999" y="-102863"/>
            <a:ext cx="18425146" cy="13818862"/>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68</a:t>
            </a:fld>
            <a:endParaRPr lang="en-US"/>
          </a:p>
        </p:txBody>
      </p:sp>
    </p:spTree>
    <p:extLst>
      <p:ext uri="{BB962C8B-B14F-4D97-AF65-F5344CB8AC3E}">
        <p14:creationId xmlns:p14="http://schemas.microsoft.com/office/powerpoint/2010/main" val="28372300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asted-image.pdf"/>
          <p:cNvPicPr/>
          <p:nvPr/>
        </p:nvPicPr>
        <p:blipFill rotWithShape="1">
          <a:blip r:embed="rId3">
            <a:extLst/>
          </a:blip>
          <a:srcRect b="14479"/>
          <a:stretch/>
        </p:blipFill>
        <p:spPr>
          <a:xfrm>
            <a:off x="-1" y="1"/>
            <a:ext cx="24384009" cy="15640056"/>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69</a:t>
            </a:fld>
            <a:endParaRPr lang="en-US"/>
          </a:p>
        </p:txBody>
      </p:sp>
      <p:sp>
        <p:nvSpPr>
          <p:cNvPr id="5" name="Rectangle 4"/>
          <p:cNvSpPr/>
          <p:nvPr/>
        </p:nvSpPr>
        <p:spPr bwMode="auto">
          <a:xfrm>
            <a:off x="867103" y="0"/>
            <a:ext cx="22742231" cy="4114799"/>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6" name="Title 5"/>
          <p:cNvSpPr>
            <a:spLocks noGrp="1"/>
          </p:cNvSpPr>
          <p:nvPr>
            <p:ph type="title"/>
          </p:nvPr>
        </p:nvSpPr>
        <p:spPr/>
        <p:txBody>
          <a:bodyPr/>
          <a:lstStyle/>
          <a:p>
            <a:r>
              <a:rPr lang="en-US" dirty="0"/>
              <a:t>Interacts Like = Experience Prototype</a:t>
            </a:r>
          </a:p>
        </p:txBody>
      </p:sp>
    </p:spTree>
    <p:extLst>
      <p:ext uri="{BB962C8B-B14F-4D97-AF65-F5344CB8AC3E}">
        <p14:creationId xmlns:p14="http://schemas.microsoft.com/office/powerpoint/2010/main" val="2418644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 name="Group 878"/>
          <p:cNvGrpSpPr/>
          <p:nvPr/>
        </p:nvGrpSpPr>
        <p:grpSpPr>
          <a:xfrm>
            <a:off x="5407498" y="4179888"/>
            <a:ext cx="13554733" cy="6294440"/>
            <a:chOff x="642784" y="500581"/>
            <a:chExt cx="13554732" cy="6294439"/>
          </a:xfrm>
        </p:grpSpPr>
        <p:sp>
          <p:nvSpPr>
            <p:cNvPr id="871" name="Shape 871"/>
            <p:cNvSpPr/>
            <p:nvPr/>
          </p:nvSpPr>
          <p:spPr>
            <a:xfrm rot="1800000">
              <a:off x="642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nvGrpSpPr>
            <p:cNvPr id="874" name="Group 874"/>
            <p:cNvGrpSpPr/>
            <p:nvPr/>
          </p:nvGrpSpPr>
          <p:grpSpPr>
            <a:xfrm>
              <a:off x="3305551" y="1961080"/>
              <a:ext cx="2899433" cy="3348041"/>
              <a:chOff x="625851" y="500581"/>
              <a:chExt cx="2899432" cy="3348039"/>
            </a:xfrm>
          </p:grpSpPr>
          <p:sp>
            <p:nvSpPr>
              <p:cNvPr id="872" name="Shape 872"/>
              <p:cNvSpPr/>
              <p:nvPr/>
            </p:nvSpPr>
            <p:spPr>
              <a:xfrm rot="1800000">
                <a:off x="625851"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73" name="Shape 873"/>
              <p:cNvSpPr/>
              <p:nvPr/>
            </p:nvSpPr>
            <p:spPr>
              <a:xfrm>
                <a:off x="1183126" y="1850885"/>
                <a:ext cx="1762125" cy="661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sp>
          <p:nvSpPr>
            <p:cNvPr id="875" name="Shape 875"/>
            <p:cNvSpPr/>
            <p:nvPr/>
          </p:nvSpPr>
          <p:spPr>
            <a:xfrm rot="1800000">
              <a:off x="8656484" y="19610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1298084" y="34469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5976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sp>
        <p:nvSpPr>
          <p:cNvPr id="5" name="Title 4"/>
          <p:cNvSpPr>
            <a:spLocks noGrp="1"/>
          </p:cNvSpPr>
          <p:nvPr>
            <p:ph type="title"/>
          </p:nvPr>
        </p:nvSpPr>
        <p:spPr/>
        <p:txBody>
          <a:bodyPr/>
          <a:lstStyle/>
          <a:p>
            <a:r>
              <a:rPr lang="en-US" dirty="0"/>
              <a:t>Design Thinking</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3048000" y="1"/>
            <a:ext cx="18288000" cy="13715998"/>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70</a:t>
            </a:fld>
            <a:endParaRPr lang="en-US"/>
          </a:p>
        </p:txBody>
      </p:sp>
    </p:spTree>
    <p:extLst>
      <p:ext uri="{BB962C8B-B14F-4D97-AF65-F5344CB8AC3E}">
        <p14:creationId xmlns:p14="http://schemas.microsoft.com/office/powerpoint/2010/main" val="41743636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asted-image.pdf"/>
          <p:cNvPicPr/>
          <p:nvPr/>
        </p:nvPicPr>
        <p:blipFill>
          <a:blip r:embed="rId3">
            <a:extLst/>
          </a:blip>
          <a:stretch>
            <a:fillRect/>
          </a:stretch>
        </p:blipFill>
        <p:spPr>
          <a:xfrm>
            <a:off x="3048000" y="0"/>
            <a:ext cx="18288000" cy="13716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71</a:t>
            </a:fld>
            <a:endParaRPr lang="en-US"/>
          </a:p>
        </p:txBody>
      </p:sp>
    </p:spTree>
    <p:extLst>
      <p:ext uri="{BB962C8B-B14F-4D97-AF65-F5344CB8AC3E}">
        <p14:creationId xmlns:p14="http://schemas.microsoft.com/office/powerpoint/2010/main" val="2586624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4" y="0"/>
            <a:ext cx="21094701" cy="13716000"/>
          </a:xfrm>
          <a:prstGeom prst="rect">
            <a:avLst/>
          </a:prstGeom>
          <a:noFill/>
        </p:spPr>
      </p:pic>
      <p:sp>
        <p:nvSpPr>
          <p:cNvPr id="3" name="Date Placeholder 2"/>
          <p:cNvSpPr>
            <a:spLocks noGrp="1"/>
          </p:cNvSpPr>
          <p:nvPr>
            <p:ph type="dt" sz="half" idx="10"/>
          </p:nvPr>
        </p:nvSpPr>
        <p:spPr/>
        <p:txBody>
          <a:bodyPr/>
          <a:lstStyle/>
          <a:p>
            <a:pPr>
              <a:defRPr/>
            </a:pPr>
            <a:r>
              <a:rPr lang="en-US"/>
              <a:t>2017/04/17</a:t>
            </a:r>
          </a:p>
        </p:txBody>
      </p:sp>
      <p:sp>
        <p:nvSpPr>
          <p:cNvPr id="5" name="Footer Placeholder 4"/>
          <p:cNvSpPr>
            <a:spLocks noGrp="1"/>
          </p:cNvSpPr>
          <p:nvPr>
            <p:ph type="ftr" sz="quarter" idx="11"/>
          </p:nvPr>
        </p:nvSpPr>
        <p:spPr/>
        <p:txBody>
          <a:bodyPr/>
          <a:lstStyle/>
          <a:p>
            <a:pPr>
              <a:defRPr/>
            </a:pPr>
            <a:r>
              <a:rPr lang="en-US"/>
              <a:t>CS377E: Design Thinking for Global Grand Challenges</a:t>
            </a:r>
          </a:p>
        </p:txBody>
      </p:sp>
      <p:sp>
        <p:nvSpPr>
          <p:cNvPr id="6" name="Slide Number Placeholder 5"/>
          <p:cNvSpPr>
            <a:spLocks noGrp="1"/>
          </p:cNvSpPr>
          <p:nvPr>
            <p:ph type="sldNum" sz="quarter" idx="12"/>
          </p:nvPr>
        </p:nvSpPr>
        <p:spPr/>
        <p:txBody>
          <a:bodyPr/>
          <a:lstStyle/>
          <a:p>
            <a:fld id="{6C4F84B1-3F38-E843-B494-F12B29A0060D}" type="slidenum">
              <a:rPr lang="en-US" smtClean="0"/>
              <a:pPr/>
              <a:t>72</a:t>
            </a:fld>
            <a:endParaRPr lang="en-US"/>
          </a:p>
        </p:txBody>
      </p:sp>
    </p:spTree>
    <p:extLst>
      <p:ext uri="{BB962C8B-B14F-4D97-AF65-F5344CB8AC3E}">
        <p14:creationId xmlns:p14="http://schemas.microsoft.com/office/powerpoint/2010/main" val="3415932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73</a:t>
            </a:fld>
            <a:endParaRPr lang="en-US"/>
          </a:p>
        </p:txBody>
      </p:sp>
      <p:sp>
        <p:nvSpPr>
          <p:cNvPr id="6" name="Hexagon 5"/>
          <p:cNvSpPr/>
          <p:nvPr/>
        </p:nvSpPr>
        <p:spPr bwMode="auto">
          <a:xfrm>
            <a:off x="9273969" y="3121879"/>
            <a:ext cx="6039834" cy="5334162"/>
          </a:xfrm>
          <a:prstGeom prst="hexagon">
            <a:avLst>
              <a:gd name="adj" fmla="val 28571"/>
              <a:gd name="vf" fmla="val 115470"/>
            </a:avLst>
          </a:prstGeom>
          <a:solidFill>
            <a:srgbClr val="81190A"/>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defTabSz="1828800" rtl="0" fontAlgn="base">
              <a:spcBef>
                <a:spcPct val="0"/>
              </a:spcBef>
              <a:spcAft>
                <a:spcPct val="0"/>
              </a:spcAft>
            </a:pPr>
            <a:endParaRPr lang="en-US" sz="2800" b="1" cap="small" dirty="0">
              <a:latin typeface="Helvetica Light"/>
              <a:cs typeface="Helvetica Light"/>
            </a:endParaRPr>
          </a:p>
          <a:p>
            <a:pPr defTabSz="1828800" rtl="0" fontAlgn="base">
              <a:spcBef>
                <a:spcPct val="0"/>
              </a:spcBef>
              <a:spcAft>
                <a:spcPct val="0"/>
              </a:spcAft>
            </a:pPr>
            <a:endParaRPr lang="en-US" sz="2800" b="1" cap="small" dirty="0">
              <a:latin typeface="Helvetica Light"/>
              <a:cs typeface="Helvetica Light"/>
            </a:endParaRPr>
          </a:p>
          <a:p>
            <a:pPr defTabSz="1828800" rtl="0" fontAlgn="base">
              <a:spcBef>
                <a:spcPct val="0"/>
              </a:spcBef>
              <a:spcAft>
                <a:spcPct val="0"/>
              </a:spcAft>
            </a:pPr>
            <a:r>
              <a:rPr lang="en-US" sz="8000" b="1" cap="small" dirty="0">
                <a:solidFill>
                  <a:schemeClr val="tx1"/>
                </a:solidFill>
                <a:latin typeface="Helvetica Light"/>
                <a:cs typeface="Helvetica Light"/>
              </a:rPr>
              <a:t>test</a:t>
            </a:r>
          </a:p>
        </p:txBody>
      </p:sp>
      <p:sp>
        <p:nvSpPr>
          <p:cNvPr id="5" name="TextBox 4"/>
          <p:cNvSpPr txBox="1"/>
          <p:nvPr/>
        </p:nvSpPr>
        <p:spPr>
          <a:xfrm>
            <a:off x="1407500" y="1965668"/>
            <a:ext cx="8231741" cy="5016758"/>
          </a:xfrm>
          <a:prstGeom prst="rect">
            <a:avLst/>
          </a:prstGeom>
          <a:noFill/>
        </p:spPr>
        <p:txBody>
          <a:bodyPr wrap="none" rtlCol="0">
            <a:spAutoFit/>
          </a:bodyPr>
          <a:lstStyle/>
          <a:p>
            <a:r>
              <a:rPr lang="en-US" sz="8000" dirty="0">
                <a:solidFill>
                  <a:schemeClr val="tx1"/>
                </a:solidFill>
                <a:latin typeface="Helvetica Light"/>
                <a:cs typeface="Helvetica Light"/>
              </a:rPr>
              <a:t>what new</a:t>
            </a:r>
            <a:br>
              <a:rPr lang="en-US" sz="8000" dirty="0">
                <a:solidFill>
                  <a:schemeClr val="tx1"/>
                </a:solidFill>
                <a:latin typeface="Helvetica Light"/>
                <a:cs typeface="Helvetica Light"/>
              </a:rPr>
            </a:br>
            <a:r>
              <a:rPr lang="en-US" sz="8000" dirty="0">
                <a:solidFill>
                  <a:schemeClr val="tx1"/>
                </a:solidFill>
                <a:latin typeface="Helvetica Light"/>
                <a:cs typeface="Helvetica Light"/>
              </a:rPr>
              <a:t>information do you</a:t>
            </a:r>
          </a:p>
          <a:p>
            <a:r>
              <a:rPr lang="en-US" sz="8000" dirty="0">
                <a:solidFill>
                  <a:schemeClr val="tx1"/>
                </a:solidFill>
                <a:latin typeface="Helvetica Light"/>
                <a:cs typeface="Helvetica Light"/>
              </a:rPr>
              <a:t>have about the</a:t>
            </a:r>
          </a:p>
          <a:p>
            <a:r>
              <a:rPr lang="en-US" sz="8000" dirty="0">
                <a:solidFill>
                  <a:schemeClr val="tx1"/>
                </a:solidFill>
                <a:latin typeface="Helvetica Light"/>
                <a:cs typeface="Helvetica Light"/>
              </a:rPr>
              <a:t>user’s </a:t>
            </a:r>
            <a:r>
              <a:rPr lang="en-US" sz="8000" b="1" dirty="0">
                <a:solidFill>
                  <a:schemeClr val="tx1"/>
                </a:solidFill>
                <a:latin typeface="Helvetica"/>
                <a:cs typeface="Helvetica"/>
              </a:rPr>
              <a:t>need</a:t>
            </a:r>
            <a:r>
              <a:rPr lang="en-US" sz="8000" dirty="0">
                <a:solidFill>
                  <a:schemeClr val="tx1"/>
                </a:solidFill>
                <a:latin typeface="Helvetica Light"/>
                <a:cs typeface="Helvetica Light"/>
              </a:rPr>
              <a:t>?</a:t>
            </a:r>
            <a:endParaRPr lang="en-US" sz="11400" dirty="0">
              <a:solidFill>
                <a:schemeClr val="tx1"/>
              </a:solidFill>
              <a:latin typeface="Helvetica Light"/>
              <a:cs typeface="Helvetica Light"/>
            </a:endParaRPr>
          </a:p>
        </p:txBody>
      </p:sp>
      <p:sp>
        <p:nvSpPr>
          <p:cNvPr id="8" name="TextBox 7"/>
          <p:cNvSpPr txBox="1"/>
          <p:nvPr/>
        </p:nvSpPr>
        <p:spPr>
          <a:xfrm>
            <a:off x="13411200" y="6858000"/>
            <a:ext cx="11288152" cy="6247864"/>
          </a:xfrm>
          <a:prstGeom prst="rect">
            <a:avLst/>
          </a:prstGeom>
          <a:noFill/>
        </p:spPr>
        <p:txBody>
          <a:bodyPr wrap="square" rtlCol="0">
            <a:spAutoFit/>
          </a:bodyPr>
          <a:lstStyle/>
          <a:p>
            <a:r>
              <a:rPr lang="en-US" sz="8000" dirty="0">
                <a:solidFill>
                  <a:schemeClr val="tx1"/>
                </a:solidFill>
                <a:latin typeface="Helvetica Light"/>
                <a:cs typeface="Helvetica Light"/>
              </a:rPr>
              <a:t>what new</a:t>
            </a:r>
            <a:br>
              <a:rPr lang="en-US" sz="8000" dirty="0">
                <a:solidFill>
                  <a:schemeClr val="tx1"/>
                </a:solidFill>
                <a:latin typeface="Helvetica Light"/>
                <a:cs typeface="Helvetica Light"/>
              </a:rPr>
            </a:br>
            <a:r>
              <a:rPr lang="en-US" sz="8000" dirty="0">
                <a:solidFill>
                  <a:schemeClr val="tx1"/>
                </a:solidFill>
                <a:latin typeface="Helvetica Light"/>
                <a:cs typeface="Helvetica Light"/>
              </a:rPr>
              <a:t>information do you</a:t>
            </a:r>
          </a:p>
          <a:p>
            <a:r>
              <a:rPr lang="en-US" sz="8000" dirty="0">
                <a:solidFill>
                  <a:schemeClr val="tx1"/>
                </a:solidFill>
                <a:latin typeface="Helvetica Light"/>
                <a:cs typeface="Helvetica Light"/>
              </a:rPr>
              <a:t>have about how your</a:t>
            </a:r>
          </a:p>
          <a:p>
            <a:r>
              <a:rPr lang="en-US" sz="8000" b="1" dirty="0">
                <a:solidFill>
                  <a:schemeClr val="tx1"/>
                </a:solidFill>
                <a:latin typeface="Helvetica"/>
                <a:cs typeface="Helvetica"/>
              </a:rPr>
              <a:t>solution</a:t>
            </a:r>
            <a:r>
              <a:rPr lang="en-US" sz="8000" dirty="0">
                <a:solidFill>
                  <a:schemeClr val="tx1"/>
                </a:solidFill>
                <a:latin typeface="Helvetica Light"/>
                <a:cs typeface="Helvetica Light"/>
              </a:rPr>
              <a:t> addresses</a:t>
            </a:r>
          </a:p>
          <a:p>
            <a:r>
              <a:rPr lang="en-US" sz="8000" dirty="0">
                <a:solidFill>
                  <a:schemeClr val="tx1"/>
                </a:solidFill>
                <a:latin typeface="Helvetica Light"/>
                <a:cs typeface="Helvetica Light"/>
              </a:rPr>
              <a:t>the need?</a:t>
            </a:r>
          </a:p>
        </p:txBody>
      </p:sp>
    </p:spTree>
    <p:extLst>
      <p:ext uri="{BB962C8B-B14F-4D97-AF65-F5344CB8AC3E}">
        <p14:creationId xmlns:p14="http://schemas.microsoft.com/office/powerpoint/2010/main" val="23215474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74</a:t>
            </a:fld>
            <a:endParaRPr lang="en-US"/>
          </a:p>
        </p:txBody>
      </p:sp>
      <p:pic>
        <p:nvPicPr>
          <p:cNvPr id="6" name="Picture 5" descr="IMG_901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Tree>
    <p:extLst>
      <p:ext uri="{BB962C8B-B14F-4D97-AF65-F5344CB8AC3E}">
        <p14:creationId xmlns:p14="http://schemas.microsoft.com/office/powerpoint/2010/main" val="1350992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75</a:t>
            </a:fld>
            <a:endParaRPr lang="en-US"/>
          </a:p>
        </p:txBody>
      </p:sp>
      <p:pic>
        <p:nvPicPr>
          <p:cNvPr id="6" name="Picture 5" descr="IMG_903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88210" y="0"/>
            <a:ext cx="13716000" cy="13716000"/>
          </a:xfrm>
          <a:prstGeom prst="rect">
            <a:avLst/>
          </a:prstGeom>
        </p:spPr>
      </p:pic>
    </p:spTree>
    <p:extLst>
      <p:ext uri="{BB962C8B-B14F-4D97-AF65-F5344CB8AC3E}">
        <p14:creationId xmlns:p14="http://schemas.microsoft.com/office/powerpoint/2010/main" val="36404034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76</a:t>
            </a:fld>
            <a:endParaRPr lang="en-US"/>
          </a:p>
        </p:txBody>
      </p:sp>
      <p:pic>
        <p:nvPicPr>
          <p:cNvPr id="6" name="Picture 5" descr="IMG_901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Tree>
    <p:extLst>
      <p:ext uri="{BB962C8B-B14F-4D97-AF65-F5344CB8AC3E}">
        <p14:creationId xmlns:p14="http://schemas.microsoft.com/office/powerpoint/2010/main" val="1571840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77</a:t>
            </a:fld>
            <a:endParaRPr lang="en-US"/>
          </a:p>
        </p:txBody>
      </p:sp>
      <p:pic>
        <p:nvPicPr>
          <p:cNvPr id="5" name="Picture 4" descr="IMG_9018.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0" y="0"/>
            <a:ext cx="18288000" cy="24384000"/>
          </a:xfrm>
          <a:prstGeom prst="rect">
            <a:avLst/>
          </a:prstGeom>
        </p:spPr>
      </p:pic>
    </p:spTree>
    <p:extLst>
      <p:ext uri="{BB962C8B-B14F-4D97-AF65-F5344CB8AC3E}">
        <p14:creationId xmlns:p14="http://schemas.microsoft.com/office/powerpoint/2010/main" val="2392601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78</a:t>
            </a:fld>
            <a:endParaRPr lang="en-US"/>
          </a:p>
        </p:txBody>
      </p:sp>
      <p:pic>
        <p:nvPicPr>
          <p:cNvPr id="5" name="Picture 4" descr="IMG_901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pic>
        <p:nvPicPr>
          <p:cNvPr id="8" name="Picture 7" descr="IMG_901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52800" y="304800"/>
            <a:ext cx="18288000" cy="13716000"/>
          </a:xfrm>
          <a:prstGeom prst="rect">
            <a:avLst/>
          </a:prstGeom>
        </p:spPr>
      </p:pic>
    </p:spTree>
    <p:extLst>
      <p:ext uri="{BB962C8B-B14F-4D97-AF65-F5344CB8AC3E}">
        <p14:creationId xmlns:p14="http://schemas.microsoft.com/office/powerpoint/2010/main" val="2109007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79</a:t>
            </a:fld>
            <a:endParaRPr lang="en-US"/>
          </a:p>
        </p:txBody>
      </p:sp>
      <p:pic>
        <p:nvPicPr>
          <p:cNvPr id="6" name="Picture 5" descr="IMG_901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03872" y="0"/>
            <a:ext cx="10287000" cy="13716000"/>
          </a:xfrm>
          <a:prstGeom prst="rect">
            <a:avLst/>
          </a:prstGeom>
        </p:spPr>
      </p:pic>
    </p:spTree>
    <p:extLst>
      <p:ext uri="{BB962C8B-B14F-4D97-AF65-F5344CB8AC3E}">
        <p14:creationId xmlns:p14="http://schemas.microsoft.com/office/powerpoint/2010/main" val="42554253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5249"/>
            <a:ext cx="24384000" cy="1381125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pic>
        <p:nvPicPr>
          <p:cNvPr id="880" name="image4.png"/>
          <p:cNvPicPr/>
          <p:nvPr/>
        </p:nvPicPr>
        <p:blipFill>
          <a:blip r:embed="rId3">
            <a:extLst/>
          </a:blip>
          <a:stretch>
            <a:fillRect/>
          </a:stretch>
        </p:blipFill>
        <p:spPr>
          <a:xfrm>
            <a:off x="1374776" y="-279400"/>
            <a:ext cx="23534688" cy="14935200"/>
          </a:xfrm>
          <a:prstGeom prst="rect">
            <a:avLst/>
          </a:prstGeom>
          <a:ln w="12700">
            <a:miter lim="400000"/>
          </a:ln>
        </p:spPr>
      </p:pic>
      <p:pic>
        <p:nvPicPr>
          <p:cNvPr id="881" name="image5.png"/>
          <p:cNvPicPr/>
          <p:nvPr/>
        </p:nvPicPr>
        <p:blipFill>
          <a:blip r:embed="rId4">
            <a:extLst/>
          </a:blip>
          <a:stretch>
            <a:fillRect/>
          </a:stretch>
        </p:blipFill>
        <p:spPr>
          <a:xfrm>
            <a:off x="7721600" y="2832100"/>
            <a:ext cx="2517776" cy="2540000"/>
          </a:xfrm>
          <a:prstGeom prst="rect">
            <a:avLst/>
          </a:prstGeom>
          <a:ln w="12700">
            <a:miter lim="400000"/>
          </a:ln>
        </p:spPr>
      </p:pic>
      <p:pic>
        <p:nvPicPr>
          <p:cNvPr id="882" name="image6.png"/>
          <p:cNvPicPr/>
          <p:nvPr/>
        </p:nvPicPr>
        <p:blipFill>
          <a:blip r:embed="rId5">
            <a:extLst/>
          </a:blip>
          <a:stretch>
            <a:fillRect/>
          </a:stretch>
        </p:blipFill>
        <p:spPr>
          <a:xfrm>
            <a:off x="14643102" y="304800"/>
            <a:ext cx="4784725" cy="26035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80</a:t>
            </a:fld>
            <a:endParaRPr lang="en-US"/>
          </a:p>
        </p:txBody>
      </p:sp>
      <p:pic>
        <p:nvPicPr>
          <p:cNvPr id="5" name="Picture 4" descr="IMG_902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4412" y="0"/>
            <a:ext cx="10287000" cy="13716000"/>
          </a:xfrm>
          <a:prstGeom prst="rect">
            <a:avLst/>
          </a:prstGeom>
        </p:spPr>
      </p:pic>
    </p:spTree>
    <p:extLst>
      <p:ext uri="{BB962C8B-B14F-4D97-AF65-F5344CB8AC3E}">
        <p14:creationId xmlns:p14="http://schemas.microsoft.com/office/powerpoint/2010/main" val="5327430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81</a:t>
            </a:fld>
            <a:endParaRPr lang="en-US"/>
          </a:p>
        </p:txBody>
      </p:sp>
      <p:pic>
        <p:nvPicPr>
          <p:cNvPr id="6" name="Picture 5" descr="IMG_902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33242" y="0"/>
            <a:ext cx="10287000" cy="13716000"/>
          </a:xfrm>
          <a:prstGeom prst="rect">
            <a:avLst/>
          </a:prstGeom>
        </p:spPr>
      </p:pic>
    </p:spTree>
    <p:extLst>
      <p:ext uri="{BB962C8B-B14F-4D97-AF65-F5344CB8AC3E}">
        <p14:creationId xmlns:p14="http://schemas.microsoft.com/office/powerpoint/2010/main" val="2385321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82</a:t>
            </a:fld>
            <a:endParaRPr lang="en-US"/>
          </a:p>
        </p:txBody>
      </p:sp>
      <p:pic>
        <p:nvPicPr>
          <p:cNvPr id="5" name="Picture 4" descr="IMG_902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0" y="2586728"/>
            <a:ext cx="18288000" cy="7846668"/>
          </a:xfrm>
          <a:prstGeom prst="rect">
            <a:avLst/>
          </a:prstGeom>
        </p:spPr>
      </p:pic>
    </p:spTree>
    <p:extLst>
      <p:ext uri="{BB962C8B-B14F-4D97-AF65-F5344CB8AC3E}">
        <p14:creationId xmlns:p14="http://schemas.microsoft.com/office/powerpoint/2010/main" val="20399535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2017/04/17</a:t>
            </a:r>
            <a:endParaRPr lang="en-US" dirty="0"/>
          </a:p>
        </p:txBody>
      </p:sp>
      <p:sp>
        <p:nvSpPr>
          <p:cNvPr id="4" name="Footer Placeholder 3"/>
          <p:cNvSpPr>
            <a:spLocks noGrp="1"/>
          </p:cNvSpPr>
          <p:nvPr>
            <p:ph type="ftr" sz="quarter" idx="11"/>
          </p:nvPr>
        </p:nvSpPr>
        <p:spPr/>
        <p:txBody>
          <a:bodyPr/>
          <a:lstStyle/>
          <a:p>
            <a:pPr>
              <a:defRPr/>
            </a:pPr>
            <a:r>
              <a:rPr lang="en-US"/>
              <a:t>CS377E: Design Thinking for Global Grand Challenges</a:t>
            </a:r>
            <a:endParaRPr lang="en-US" dirty="0"/>
          </a:p>
        </p:txBody>
      </p:sp>
      <p:sp>
        <p:nvSpPr>
          <p:cNvPr id="3" name="Slide Number Placeholder 2"/>
          <p:cNvSpPr>
            <a:spLocks noGrp="1"/>
          </p:cNvSpPr>
          <p:nvPr>
            <p:ph type="sldNum" sz="quarter" idx="12"/>
          </p:nvPr>
        </p:nvSpPr>
        <p:spPr>
          <a:xfrm>
            <a:off x="19354800" y="13106400"/>
            <a:ext cx="1981200" cy="914400"/>
          </a:xfrm>
        </p:spPr>
        <p:txBody>
          <a:bodyPr/>
          <a:lstStyle/>
          <a:p>
            <a:fld id="{98A1014A-555C-5748-86D8-A05E15BC5456}" type="slidenum">
              <a:rPr lang="en-US" smtClean="0"/>
              <a:pPr/>
              <a:t>83</a:t>
            </a:fld>
            <a:endParaRPr lang="en-US"/>
          </a:p>
        </p:txBody>
      </p:sp>
      <p:pic>
        <p:nvPicPr>
          <p:cNvPr id="7" name="Picture 6" descr="IMG_903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6200000">
            <a:off x="5333602" y="-2285603"/>
            <a:ext cx="13713620" cy="18284826"/>
          </a:xfrm>
          <a:prstGeom prst="rect">
            <a:avLst/>
          </a:prstGeom>
        </p:spPr>
      </p:pic>
    </p:spTree>
    <p:extLst>
      <p:ext uri="{BB962C8B-B14F-4D97-AF65-F5344CB8AC3E}">
        <p14:creationId xmlns:p14="http://schemas.microsoft.com/office/powerpoint/2010/main" val="2088582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a:t>Next Assignment (due at Monday’s class)</a:t>
            </a:r>
          </a:p>
        </p:txBody>
      </p:sp>
      <p:sp>
        <p:nvSpPr>
          <p:cNvPr id="7" name="Date Placeholder 3"/>
          <p:cNvSpPr>
            <a:spLocks noGrp="1"/>
          </p:cNvSpPr>
          <p:nvPr>
            <p:ph type="dt" sz="half"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a:solidFill>
                  <a:schemeClr val="tx1">
                    <a:lumMod val="50000"/>
                  </a:schemeClr>
                </a:solidFill>
                <a:latin typeface="Helvetica Light"/>
              </a:rPr>
              <a:t>2016/10/06</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84</a:t>
            </a:fld>
            <a:endParaRPr lang="en-US" sz="2600">
              <a:solidFill>
                <a:schemeClr val="tx1">
                  <a:lumMod val="50000"/>
                </a:schemeClr>
              </a:solidFill>
              <a:latin typeface="Helvetica 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5" name="Group 4"/>
          <p:cNvGrpSpPr/>
          <p:nvPr/>
        </p:nvGrpSpPr>
        <p:grpSpPr>
          <a:xfrm>
            <a:off x="12971234" y="2286000"/>
            <a:ext cx="11179245" cy="11430000"/>
            <a:chOff x="12971234" y="2286000"/>
            <a:chExt cx="11179245" cy="114300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7136"/>
            <a:stretch/>
          </p:blipFill>
          <p:spPr>
            <a:xfrm>
              <a:off x="12971234" y="2286000"/>
              <a:ext cx="11179245" cy="8929889"/>
            </a:xfrm>
            <a:prstGeom prst="rect">
              <a:avLst/>
            </a:prstGeom>
          </p:spPr>
        </p:pic>
        <p:sp>
          <p:nvSpPr>
            <p:cNvPr id="4" name="Rectangle 3"/>
            <p:cNvSpPr/>
            <p:nvPr/>
          </p:nvSpPr>
          <p:spPr bwMode="auto">
            <a:xfrm>
              <a:off x="12971234" y="11215889"/>
              <a:ext cx="11179245" cy="25001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12" name="Group 11"/>
          <p:cNvGrpSpPr/>
          <p:nvPr/>
        </p:nvGrpSpPr>
        <p:grpSpPr>
          <a:xfrm>
            <a:off x="0" y="7570328"/>
            <a:ext cx="24384000" cy="1955250"/>
            <a:chOff x="0" y="3041501"/>
            <a:chExt cx="9144000" cy="977625"/>
          </a:xfrm>
        </p:grpSpPr>
        <p:sp>
          <p:nvSpPr>
            <p:cNvPr id="13" name="Rectangle 12"/>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algn="l" defTabSz="1828800" rtl="0" fontAlgn="base">
                <a:spcBef>
                  <a:spcPct val="0"/>
                </a:spcBef>
                <a:spcAft>
                  <a:spcPct val="0"/>
                </a:spcAft>
              </a:pPr>
              <a:endParaRPr lang="en-US" sz="4800">
                <a:solidFill>
                  <a:schemeClr val="tx1"/>
                </a:solidFill>
                <a:latin typeface="Times New Roman" pitchFamily="18" charset="0"/>
              </a:endParaRPr>
            </a:p>
          </p:txBody>
        </p:sp>
        <p:sp>
          <p:nvSpPr>
            <p:cNvPr id="14" name="TextBox 13"/>
            <p:cNvSpPr txBox="1"/>
            <p:nvPr/>
          </p:nvSpPr>
          <p:spPr>
            <a:xfrm>
              <a:off x="167109" y="3158482"/>
              <a:ext cx="8848426" cy="661720"/>
            </a:xfrm>
            <a:prstGeom prst="rect">
              <a:avLst/>
            </a:prstGeom>
            <a:noFill/>
          </p:spPr>
          <p:txBody>
            <a:bodyPr wrap="square" rtlCol="0">
              <a:spAutoFit/>
            </a:bodyPr>
            <a:lstStyle/>
            <a:p>
              <a:pPr algn="ctr"/>
              <a:r>
                <a:rPr lang="en-US" sz="8000" dirty="0">
                  <a:latin typeface="Helvetica Light"/>
                  <a:cs typeface="Helvetica Light"/>
                </a:rPr>
                <a:t>Strive for </a:t>
              </a:r>
              <a:r>
                <a:rPr lang="en-US" sz="8000" dirty="0">
                  <a:latin typeface="Helvetica"/>
                  <a:cs typeface="Helvetica"/>
                </a:rPr>
                <a:t>diversity</a:t>
              </a:r>
              <a:r>
                <a:rPr lang="en-US" sz="8000" dirty="0">
                  <a:latin typeface="Helvetica Light"/>
                  <a:cs typeface="Helvetica Light"/>
                </a:rPr>
                <a:t> of solutions</a:t>
              </a:r>
              <a:endParaRPr lang="en-US" sz="8000" dirty="0">
                <a:latin typeface="Helvetica"/>
                <a:cs typeface="Helvetica"/>
              </a:endParaRPr>
            </a:p>
          </p:txBody>
        </p:sp>
      </p:grpSp>
    </p:spTree>
    <p:extLst>
      <p:ext uri="{BB962C8B-B14F-4D97-AF65-F5344CB8AC3E}">
        <p14:creationId xmlns:p14="http://schemas.microsoft.com/office/powerpoint/2010/main" val="3607737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Experience Prototyping Goal</a:t>
            </a:r>
          </a:p>
        </p:txBody>
      </p:sp>
      <p:sp>
        <p:nvSpPr>
          <p:cNvPr id="6" name="Content Placeholder 5"/>
          <p:cNvSpPr>
            <a:spLocks noGrp="1"/>
          </p:cNvSpPr>
          <p:nvPr>
            <p:ph idx="1"/>
          </p:nvPr>
        </p:nvSpPr>
        <p:spPr/>
        <p:txBody>
          <a:bodyPr/>
          <a:lstStyle/>
          <a:p>
            <a:r>
              <a:rPr lang="en-US" dirty="0"/>
              <a:t>Prototype to test an assumption</a:t>
            </a:r>
          </a:p>
          <a:p>
            <a:endParaRPr lang="en-US" dirty="0"/>
          </a:p>
          <a:p>
            <a:r>
              <a:rPr lang="en-US" dirty="0"/>
              <a:t>Prototype can be a piece of idea rather than a complete solution</a:t>
            </a:r>
          </a:p>
          <a:p>
            <a:endParaRPr lang="en-US" dirty="0"/>
          </a:p>
          <a:p>
            <a:r>
              <a:rPr lang="en-US" dirty="0"/>
              <a:t>Think of it as a needfinding technique</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85</a:t>
            </a:fld>
            <a:endParaRPr lang="en-US"/>
          </a:p>
        </p:txBody>
      </p:sp>
    </p:spTree>
    <p:extLst>
      <p:ext uri="{BB962C8B-B14F-4D97-AF65-F5344CB8AC3E}">
        <p14:creationId xmlns:p14="http://schemas.microsoft.com/office/powerpoint/2010/main" val="3744062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Summary</a:t>
            </a:r>
          </a:p>
        </p:txBody>
      </p:sp>
      <p:sp>
        <p:nvSpPr>
          <p:cNvPr id="54278" name="Rectangle 3"/>
          <p:cNvSpPr>
            <a:spLocks noGrp="1" noChangeArrowheads="1"/>
          </p:cNvSpPr>
          <p:nvPr>
            <p:ph idx="1"/>
          </p:nvPr>
        </p:nvSpPr>
        <p:spPr>
          <a:xfrm>
            <a:off x="1278476" y="2170965"/>
            <a:ext cx="20095083" cy="10736826"/>
          </a:xfrm>
        </p:spPr>
        <p:txBody>
          <a:bodyPr>
            <a:normAutofit/>
          </a:bodyPr>
          <a:lstStyle/>
          <a:p>
            <a:pPr marL="0" indent="0">
              <a:buNone/>
            </a:pPr>
            <a:r>
              <a:rPr lang="en-US" dirty="0"/>
              <a:t>Experience prototyping allows us to try many ideas quickly &amp; learn more about the problem &amp; solution space (</a:t>
            </a:r>
            <a:r>
              <a:rPr lang="en-US" i="1" dirty="0"/>
              <a:t>prototype to learn</a:t>
            </a:r>
            <a:r>
              <a:rPr lang="en-US" dirty="0"/>
              <a:t>)</a:t>
            </a:r>
          </a:p>
        </p:txBody>
      </p:sp>
      <p:sp>
        <p:nvSpPr>
          <p:cNvPr id="2" name="Date Placeholder 1"/>
          <p:cNvSpPr>
            <a:spLocks noGrp="1"/>
          </p:cNvSpPr>
          <p:nvPr>
            <p:ph type="dt" sz="half" idx="10"/>
          </p:nvPr>
        </p:nvSpPr>
        <p:spPr/>
        <p:txBody>
          <a:bodyPr/>
          <a:lstStyle/>
          <a:p>
            <a:r>
              <a:rPr lang="en-US"/>
              <a:t>2017/04/17</a:t>
            </a:r>
            <a:endParaRPr lang="en-US" dirty="0"/>
          </a:p>
        </p:txBody>
      </p:sp>
      <p:sp>
        <p:nvSpPr>
          <p:cNvPr id="5" name="Footer Placeholder 4"/>
          <p:cNvSpPr>
            <a:spLocks noGrp="1"/>
          </p:cNvSpPr>
          <p:nvPr>
            <p:ph type="ftr" sz="quarter" idx="11"/>
          </p:nvPr>
        </p:nvSpPr>
        <p:spPr/>
        <p:txBody>
          <a:bodyPr/>
          <a:lstStyle/>
          <a:p>
            <a:r>
              <a:rPr lang="en-US"/>
              <a:t>CS377E: Design Thinking for Global Grand Challenges</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86</a:t>
            </a:fld>
            <a:endParaRPr lang="en-US" dirty="0"/>
          </a:p>
        </p:txBody>
      </p:sp>
    </p:spTree>
    <p:extLst>
      <p:ext uri="{BB962C8B-B14F-4D97-AF65-F5344CB8AC3E}">
        <p14:creationId xmlns:p14="http://schemas.microsoft.com/office/powerpoint/2010/main" val="1765713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a:t>Next Time</a:t>
            </a:r>
            <a:endParaRPr lang="en-US" dirty="0"/>
          </a:p>
        </p:txBody>
      </p:sp>
      <p:sp>
        <p:nvSpPr>
          <p:cNvPr id="40965" name="Rectangle 3"/>
          <p:cNvSpPr>
            <a:spLocks noGrp="1" noChangeArrowheads="1"/>
          </p:cNvSpPr>
          <p:nvPr>
            <p:ph idx="1"/>
          </p:nvPr>
        </p:nvSpPr>
        <p:spPr>
          <a:xfrm>
            <a:off x="1828800" y="3200400"/>
            <a:ext cx="21425338" cy="9448800"/>
          </a:xfrm>
        </p:spPr>
        <p:txBody>
          <a:bodyPr>
            <a:normAutofit fontScale="77500" lnSpcReduction="20000"/>
          </a:bodyPr>
          <a:lstStyle/>
          <a:p>
            <a:r>
              <a:rPr lang="en-US" dirty="0"/>
              <a:t>Lecture </a:t>
            </a:r>
          </a:p>
          <a:p>
            <a:pPr lvl="1"/>
            <a:r>
              <a:rPr lang="en-US" dirty="0" smtClean="0"/>
              <a:t>Rapid Experimentation</a:t>
            </a:r>
            <a:endParaRPr lang="en-US" dirty="0"/>
          </a:p>
          <a:p>
            <a:pPr lvl="1"/>
            <a:endParaRPr lang="en-US" dirty="0"/>
          </a:p>
          <a:p>
            <a:r>
              <a:rPr lang="en-US" dirty="0"/>
              <a:t>Project (due Monday at start of class)</a:t>
            </a:r>
          </a:p>
          <a:p>
            <a:pPr lvl="1"/>
            <a:r>
              <a:rPr lang="en-US" dirty="0" smtClean="0"/>
              <a:t>Flesh out POVs</a:t>
            </a:r>
          </a:p>
          <a:p>
            <a:pPr lvl="1"/>
            <a:r>
              <a:rPr lang="en-US" dirty="0" smtClean="0"/>
              <a:t>Create HMWs</a:t>
            </a:r>
          </a:p>
          <a:p>
            <a:pPr lvl="1"/>
            <a:r>
              <a:rPr lang="en-US" dirty="0" smtClean="0"/>
              <a:t>Brainstorm solutions &amp; select the best</a:t>
            </a:r>
          </a:p>
          <a:p>
            <a:pPr lvl="1"/>
            <a:r>
              <a:rPr lang="en-US" dirty="0" smtClean="0"/>
              <a:t>Create/test </a:t>
            </a:r>
            <a:r>
              <a:rPr lang="en-US" dirty="0"/>
              <a:t>experience prototypes for top 3 solutions</a:t>
            </a:r>
          </a:p>
          <a:p>
            <a:pPr lvl="1"/>
            <a:r>
              <a:rPr lang="en-US" dirty="0"/>
              <a:t>Test each prototype with at least 1 target users</a:t>
            </a:r>
          </a:p>
          <a:p>
            <a:pPr lvl="1"/>
            <a:r>
              <a:rPr lang="en-US" dirty="0"/>
              <a:t>In presentation, get across what you learned!</a:t>
            </a:r>
          </a:p>
          <a:p>
            <a:pPr lvl="1"/>
            <a:r>
              <a:rPr lang="en-US" dirty="0"/>
              <a:t>Class will be used to select the idea to move forward</a:t>
            </a:r>
          </a:p>
        </p:txBody>
      </p:sp>
      <p:sp>
        <p:nvSpPr>
          <p:cNvPr id="40962" name="Date Placeholder 3"/>
          <p:cNvSpPr>
            <a:spLocks noGrp="1"/>
          </p:cNvSpPr>
          <p:nvPr>
            <p:ph type="dt" sz="half" idx="10"/>
          </p:nvPr>
        </p:nvSpPr>
        <p:spPr/>
        <p:txBody>
          <a:bodyPr/>
          <a:lstStyle>
            <a:lvl1pPr eaLnBrk="0" hangingPunct="0">
              <a:defRPr sz="4800">
                <a:solidFill>
                  <a:schemeClr val="tx1"/>
                </a:solidFill>
                <a:latin typeface="Times New Roman" pitchFamily="18" charset="0"/>
              </a:defRPr>
            </a:lvl1pPr>
            <a:lvl2pPr marL="1485868" indent="-571488" eaLnBrk="0" hangingPunct="0">
              <a:defRPr sz="4800">
                <a:solidFill>
                  <a:schemeClr val="tx1"/>
                </a:solidFill>
                <a:latin typeface="Times New Roman" pitchFamily="18" charset="0"/>
              </a:defRPr>
            </a:lvl2pPr>
            <a:lvl3pPr marL="2285950" indent="-457190" eaLnBrk="0" hangingPunct="0">
              <a:defRPr sz="4800">
                <a:solidFill>
                  <a:schemeClr val="tx1"/>
                </a:solidFill>
                <a:latin typeface="Times New Roman" pitchFamily="18" charset="0"/>
              </a:defRPr>
            </a:lvl3pPr>
            <a:lvl4pPr marL="3200330" indent="-457190" eaLnBrk="0" hangingPunct="0">
              <a:defRPr sz="4800">
                <a:solidFill>
                  <a:schemeClr val="tx1"/>
                </a:solidFill>
                <a:latin typeface="Times New Roman" pitchFamily="18" charset="0"/>
              </a:defRPr>
            </a:lvl4pPr>
            <a:lvl5pPr marL="4114710" indent="-457190" eaLnBrk="0" hangingPunct="0">
              <a:defRPr sz="4800">
                <a:solidFill>
                  <a:schemeClr val="tx1"/>
                </a:solidFill>
                <a:latin typeface="Times New Roman" pitchFamily="18" charset="0"/>
              </a:defRPr>
            </a:lvl5pPr>
            <a:lvl6pPr marL="5029090" indent="-457190" eaLnBrk="0" fontAlgn="base" hangingPunct="0">
              <a:spcBef>
                <a:spcPct val="0"/>
              </a:spcBef>
              <a:spcAft>
                <a:spcPct val="0"/>
              </a:spcAft>
              <a:defRPr sz="4800">
                <a:solidFill>
                  <a:schemeClr val="tx1"/>
                </a:solidFill>
                <a:latin typeface="Times New Roman" pitchFamily="18" charset="0"/>
              </a:defRPr>
            </a:lvl6pPr>
            <a:lvl7pPr marL="5943470" indent="-457190" eaLnBrk="0" fontAlgn="base" hangingPunct="0">
              <a:spcBef>
                <a:spcPct val="0"/>
              </a:spcBef>
              <a:spcAft>
                <a:spcPct val="0"/>
              </a:spcAft>
              <a:defRPr sz="4800">
                <a:solidFill>
                  <a:schemeClr val="tx1"/>
                </a:solidFill>
                <a:latin typeface="Times New Roman" pitchFamily="18" charset="0"/>
              </a:defRPr>
            </a:lvl7pPr>
            <a:lvl8pPr marL="6857850" indent="-457190" eaLnBrk="0" fontAlgn="base" hangingPunct="0">
              <a:spcBef>
                <a:spcPct val="0"/>
              </a:spcBef>
              <a:spcAft>
                <a:spcPct val="0"/>
              </a:spcAft>
              <a:defRPr sz="4800">
                <a:solidFill>
                  <a:schemeClr val="tx1"/>
                </a:solidFill>
                <a:latin typeface="Times New Roman" pitchFamily="18" charset="0"/>
              </a:defRPr>
            </a:lvl8pPr>
            <a:lvl9pPr marL="7772230" indent="-457190" eaLnBrk="0" fontAlgn="base" hangingPunct="0">
              <a:spcBef>
                <a:spcPct val="0"/>
              </a:spcBef>
              <a:spcAft>
                <a:spcPct val="0"/>
              </a:spcAft>
              <a:defRPr sz="4800">
                <a:solidFill>
                  <a:schemeClr val="tx1"/>
                </a:solidFill>
                <a:latin typeface="Times New Roman" pitchFamily="18" charset="0"/>
              </a:defRPr>
            </a:lvl9pPr>
          </a:lstStyle>
          <a:p>
            <a:r>
              <a:rPr lang="en-US" sz="2400" dirty="0">
                <a:solidFill>
                  <a:schemeClr val="bg2"/>
                </a:solidFill>
                <a:latin typeface="Helvetica Light"/>
              </a:rPr>
              <a:t>2017/04/17</a:t>
            </a:r>
          </a:p>
        </p:txBody>
      </p:sp>
      <p:sp>
        <p:nvSpPr>
          <p:cNvPr id="6" name="Footer Placeholder 5"/>
          <p:cNvSpPr>
            <a:spLocks noGrp="1"/>
          </p:cNvSpPr>
          <p:nvPr>
            <p:ph type="ftr" sz="quarter" idx="11"/>
          </p:nvPr>
        </p:nvSpPr>
        <p:spPr/>
        <p:txBody>
          <a:bodyPr/>
          <a:lstStyle/>
          <a:p>
            <a:r>
              <a:rPr lang="en-US" dirty="0"/>
              <a:t>CS377E: Design Thinking for Global Grand Challenges</a:t>
            </a:r>
          </a:p>
        </p:txBody>
      </p:sp>
      <p:sp>
        <p:nvSpPr>
          <p:cNvPr id="40963" name="Slide Number Placeholder 5"/>
          <p:cNvSpPr>
            <a:spLocks noGrp="1"/>
          </p:cNvSpPr>
          <p:nvPr>
            <p:ph type="sldNum" sz="quarter" idx="12"/>
          </p:nvPr>
        </p:nvSpPr>
        <p:spPr/>
        <p:txBody>
          <a:bodyPr/>
          <a:lstStyle>
            <a:lvl1pPr eaLnBrk="0" hangingPunct="0">
              <a:defRPr sz="4800">
                <a:solidFill>
                  <a:schemeClr val="tx1"/>
                </a:solidFill>
                <a:latin typeface="Times New Roman" pitchFamily="18" charset="0"/>
              </a:defRPr>
            </a:lvl1pPr>
            <a:lvl2pPr marL="1485868" indent="-571488" eaLnBrk="0" hangingPunct="0">
              <a:defRPr sz="4800">
                <a:solidFill>
                  <a:schemeClr val="tx1"/>
                </a:solidFill>
                <a:latin typeface="Times New Roman" pitchFamily="18" charset="0"/>
              </a:defRPr>
            </a:lvl2pPr>
            <a:lvl3pPr marL="2285950" indent="-457190" eaLnBrk="0" hangingPunct="0">
              <a:defRPr sz="4800">
                <a:solidFill>
                  <a:schemeClr val="tx1"/>
                </a:solidFill>
                <a:latin typeface="Times New Roman" pitchFamily="18" charset="0"/>
              </a:defRPr>
            </a:lvl3pPr>
            <a:lvl4pPr marL="3200330" indent="-457190" eaLnBrk="0" hangingPunct="0">
              <a:defRPr sz="4800">
                <a:solidFill>
                  <a:schemeClr val="tx1"/>
                </a:solidFill>
                <a:latin typeface="Times New Roman" pitchFamily="18" charset="0"/>
              </a:defRPr>
            </a:lvl4pPr>
            <a:lvl5pPr marL="4114710" indent="-457190" eaLnBrk="0" hangingPunct="0">
              <a:defRPr sz="4800">
                <a:solidFill>
                  <a:schemeClr val="tx1"/>
                </a:solidFill>
                <a:latin typeface="Times New Roman" pitchFamily="18" charset="0"/>
              </a:defRPr>
            </a:lvl5pPr>
            <a:lvl6pPr marL="5029090" indent="-457190" eaLnBrk="0" fontAlgn="base" hangingPunct="0">
              <a:spcBef>
                <a:spcPct val="0"/>
              </a:spcBef>
              <a:spcAft>
                <a:spcPct val="0"/>
              </a:spcAft>
              <a:defRPr sz="4800">
                <a:solidFill>
                  <a:schemeClr val="tx1"/>
                </a:solidFill>
                <a:latin typeface="Times New Roman" pitchFamily="18" charset="0"/>
              </a:defRPr>
            </a:lvl6pPr>
            <a:lvl7pPr marL="5943470" indent="-457190" eaLnBrk="0" fontAlgn="base" hangingPunct="0">
              <a:spcBef>
                <a:spcPct val="0"/>
              </a:spcBef>
              <a:spcAft>
                <a:spcPct val="0"/>
              </a:spcAft>
              <a:defRPr sz="4800">
                <a:solidFill>
                  <a:schemeClr val="tx1"/>
                </a:solidFill>
                <a:latin typeface="Times New Roman" pitchFamily="18" charset="0"/>
              </a:defRPr>
            </a:lvl7pPr>
            <a:lvl8pPr marL="6857850" indent="-457190" eaLnBrk="0" fontAlgn="base" hangingPunct="0">
              <a:spcBef>
                <a:spcPct val="0"/>
              </a:spcBef>
              <a:spcAft>
                <a:spcPct val="0"/>
              </a:spcAft>
              <a:defRPr sz="4800">
                <a:solidFill>
                  <a:schemeClr val="tx1"/>
                </a:solidFill>
                <a:latin typeface="Times New Roman" pitchFamily="18" charset="0"/>
              </a:defRPr>
            </a:lvl8pPr>
            <a:lvl9pPr marL="7772230" indent="-457190" eaLnBrk="0" fontAlgn="base" hangingPunct="0">
              <a:spcBef>
                <a:spcPct val="0"/>
              </a:spcBef>
              <a:spcAft>
                <a:spcPct val="0"/>
              </a:spcAft>
              <a:defRPr sz="4800">
                <a:solidFill>
                  <a:schemeClr val="tx1"/>
                </a:solidFill>
                <a:latin typeface="Times New Roman" pitchFamily="18" charset="0"/>
              </a:defRPr>
            </a:lvl9pPr>
          </a:lstStyle>
          <a:p>
            <a:fld id="{2A03ECB6-233C-4ADC-BA86-7D3E22FA0C84}" type="slidenum">
              <a:rPr lang="en-US" sz="2400">
                <a:solidFill>
                  <a:schemeClr val="bg2"/>
                </a:solidFill>
                <a:latin typeface="Helvetica Light"/>
                <a:ea typeface="+mn-ea"/>
              </a:rPr>
              <a:pPr/>
              <a:t>87</a:t>
            </a:fld>
            <a:endParaRPr lang="en-US" sz="2400" dirty="0">
              <a:solidFill>
                <a:schemeClr val="bg2"/>
              </a:solidFill>
              <a:latin typeface="Helvetica Light"/>
              <a:ea typeface="+mn-ea"/>
            </a:endParaRPr>
          </a:p>
        </p:txBody>
      </p:sp>
    </p:spTree>
    <p:extLst>
      <p:ext uri="{BB962C8B-B14F-4D97-AF65-F5344CB8AC3E}">
        <p14:creationId xmlns:p14="http://schemas.microsoft.com/office/powerpoint/2010/main" val="859004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Group 886"/>
          <p:cNvGrpSpPr/>
          <p:nvPr/>
        </p:nvGrpSpPr>
        <p:grpSpPr>
          <a:xfrm>
            <a:off x="9499284" y="3603631"/>
            <a:ext cx="5636269" cy="6507166"/>
            <a:chOff x="1249232" y="973169"/>
            <a:chExt cx="5636269" cy="6507164"/>
          </a:xfrm>
        </p:grpSpPr>
        <p:sp>
          <p:nvSpPr>
            <p:cNvPr id="884" name="Shape 884"/>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85" name="Shape 885"/>
            <p:cNvSpPr/>
            <p:nvPr/>
          </p:nvSpPr>
          <p:spPr>
            <a:xfrm>
              <a:off x="2362880" y="3694734"/>
              <a:ext cx="3428026" cy="10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887" name="Shape 887"/>
          <p:cNvSpPr/>
          <p:nvPr/>
        </p:nvSpPr>
        <p:spPr>
          <a:xfrm>
            <a:off x="3823664" y="3879135"/>
            <a:ext cx="4668495"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dirty="0">
                <a:solidFill>
                  <a:schemeClr val="tx1"/>
                </a:solidFill>
                <a:latin typeface="Lucida Grande"/>
                <a:ea typeface="Lucida Grande"/>
                <a:cs typeface="Lucida Grande"/>
                <a:sym typeface="Lucida Grande"/>
              </a:rPr>
              <a:t>REALIZE</a:t>
            </a:r>
            <a:r>
              <a:rPr sz="7100" dirty="0">
                <a:solidFill>
                  <a:schemeClr val="tx1"/>
                </a:solidFill>
                <a:latin typeface="Lucida Grande"/>
                <a:ea typeface="Lucida Grande"/>
                <a:cs typeface="Lucida Grande"/>
                <a:sym typeface="Lucida Grande"/>
              </a:rPr>
              <a:t> </a:t>
            </a:r>
          </a:p>
        </p:txBody>
      </p:sp>
      <p:sp>
        <p:nvSpPr>
          <p:cNvPr id="888" name="Shape 888"/>
          <p:cNvSpPr/>
          <p:nvPr/>
        </p:nvSpPr>
        <p:spPr>
          <a:xfrm>
            <a:off x="15746712" y="8501935"/>
            <a:ext cx="3942761" cy="146193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9500">
                <a:solidFill>
                  <a:schemeClr val="tx1"/>
                </a:solidFill>
                <a:latin typeface="Lucida Grande"/>
                <a:ea typeface="Lucida Grande"/>
                <a:cs typeface="Lucida Grande"/>
                <a:sym typeface="Lucida Grande"/>
              </a:rPr>
              <a:t>FOCUS</a:t>
            </a:r>
            <a:r>
              <a:rPr sz="7100">
                <a:solidFill>
                  <a:schemeClr val="tx1"/>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a:t>2017/04/17</a:t>
            </a:r>
            <a:endParaRPr lang="en-US" dirty="0"/>
          </a:p>
        </p:txBody>
      </p:sp>
      <p:sp>
        <p:nvSpPr>
          <p:cNvPr id="3" name="Footer Placeholder 2"/>
          <p:cNvSpPr>
            <a:spLocks noGrp="1"/>
          </p:cNvSpPr>
          <p:nvPr>
            <p:ph type="ftr" sz="quarter" idx="11"/>
          </p:nvPr>
        </p:nvSpPr>
        <p:spPr/>
        <p:txBody>
          <a:bodyPr/>
          <a:lstStyle/>
          <a:p>
            <a:pPr>
              <a:defRPr/>
            </a:pPr>
            <a:r>
              <a:rPr lang="en-US"/>
              <a:t>CS377E: Design Thinking for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A3A3A3"/>
      </a:hlink>
      <a:folHlink>
        <a:srgbClr val="636280"/>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385DE"/>
      </a:accent1>
      <a:accent2>
        <a:srgbClr val="333399"/>
      </a:accent2>
      <a:accent3>
        <a:srgbClr val="8F8F8F"/>
      </a:accent3>
      <a:accent4>
        <a:srgbClr val="707070"/>
      </a:accent4>
      <a:accent5>
        <a:srgbClr val="B3C2EC"/>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385DE"/>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85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03-design-discovery-pt2.pptx</Template>
  <TotalTime>5712</TotalTime>
  <Words>4984</Words>
  <Application>Microsoft Macintosh PowerPoint</Application>
  <PresentationFormat>Custom</PresentationFormat>
  <Paragraphs>808</Paragraphs>
  <Slides>87</Slides>
  <Notes>82</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87</vt:i4>
      </vt:variant>
    </vt:vector>
  </HeadingPairs>
  <TitlesOfParts>
    <vt:vector size="105" baseType="lpstr">
      <vt:lpstr>Arial</vt:lpstr>
      <vt:lpstr>Arial Black</vt:lpstr>
      <vt:lpstr>Calibri</vt:lpstr>
      <vt:lpstr>Century Gothic</vt:lpstr>
      <vt:lpstr>Gill Sans</vt:lpstr>
      <vt:lpstr>Gill Sans SemiBold</vt:lpstr>
      <vt:lpstr>Gotham</vt:lpstr>
      <vt:lpstr>Gotham Black</vt:lpstr>
      <vt:lpstr>Gotham Book </vt:lpstr>
      <vt:lpstr>Helvetica</vt:lpstr>
      <vt:lpstr>Helvetica Light</vt:lpstr>
      <vt:lpstr>Helvetica Neue</vt:lpstr>
      <vt:lpstr>Helvetica Neue Light</vt:lpstr>
      <vt:lpstr>Lucida Grande</vt:lpstr>
      <vt:lpstr>ＭＳ Ｐゴシック</vt:lpstr>
      <vt:lpstr>Neutra Text</vt:lpstr>
      <vt:lpstr>Times New Roman</vt:lpstr>
      <vt:lpstr>1_Summer HCI</vt:lpstr>
      <vt:lpstr>Define</vt:lpstr>
      <vt:lpstr>Outline</vt:lpstr>
      <vt:lpstr>Ethical Considerations in Needfinding</vt:lpstr>
      <vt:lpstr>Ethical Considerations in Needfinding</vt:lpstr>
      <vt:lpstr>Ethical Considerations in Needfinding</vt:lpstr>
      <vt:lpstr>Design Thinking</vt:lpstr>
      <vt:lpstr>Design Thinking</vt:lpstr>
      <vt:lpstr>PowerPoint Presentation</vt:lpstr>
      <vt:lpstr>PowerPoint Presentation</vt:lpstr>
      <vt:lpstr>PowerPoint Presentation</vt:lpstr>
      <vt:lpstr>PowerPoint Presentation</vt:lpstr>
      <vt:lpstr>PowerPoint Presentation</vt:lpstr>
      <vt:lpstr>PowerPoint Presentation</vt:lpstr>
      <vt:lpstr>Making Art Accessible to Young Professionals</vt:lpstr>
      <vt:lpstr>PowerPoint Presentation</vt:lpstr>
      <vt:lpstr>PowerPoint Presentation</vt:lpstr>
      <vt:lpstr>PowerPoint Presentation</vt:lpstr>
      <vt:lpstr>PowerPoint Presentation</vt:lpstr>
      <vt:lpstr>Focus by Writing a “Point of View”</vt:lpstr>
      <vt:lpstr>Focus by Writing a “Point of View”</vt:lpstr>
      <vt:lpstr>PowerPoint Presentation</vt:lpstr>
      <vt:lpstr>PowerPoint Presentation</vt:lpstr>
      <vt:lpstr>PowerPoint Presentation</vt:lpstr>
      <vt:lpstr>PowerPoint Presentation</vt:lpstr>
      <vt:lpstr>PowerPoint Presentation</vt:lpstr>
      <vt:lpstr>Characteristics of A Good Point of View</vt:lpstr>
      <vt:lpstr>Point of View</vt:lpstr>
      <vt:lpstr>PowerPoint Presentation</vt:lpstr>
      <vt:lpstr>PowerPoint Presentation</vt:lpstr>
      <vt:lpstr>PowerPoint Presentation</vt:lpstr>
      <vt:lpstr>Ideate</vt:lpstr>
      <vt:lpstr>Outline</vt:lpstr>
      <vt:lpstr>Design Thinking</vt:lpstr>
      <vt:lpstr>Design Thinking</vt:lpstr>
      <vt:lpstr>PowerPoint Presentation</vt:lpstr>
      <vt:lpstr>How do we start?</vt:lpstr>
      <vt:lpstr>How do we start?</vt:lpstr>
      <vt:lpstr>PowerPoint Presentation</vt:lpstr>
      <vt:lpstr>PowerPoint Presentation</vt:lpstr>
      <vt:lpstr>PowerPoint Presentation</vt:lpstr>
      <vt:lpstr>PowerPoint Presentation</vt:lpstr>
      <vt:lpstr>Anatomy of a Strong HMW Question</vt:lpstr>
      <vt:lpstr>connection</vt:lpstr>
      <vt:lpstr>clarity</vt:lpstr>
      <vt:lpstr>new beginning</vt:lpstr>
      <vt:lpstr>competence</vt:lpstr>
      <vt:lpstr>long term plan</vt:lpstr>
      <vt:lpstr>PowerPoint Presentation</vt:lpstr>
      <vt:lpstr>PowerPoint Presentation</vt:lpstr>
      <vt:lpstr>Brainstorm “How Might We’s”        Solutions</vt:lpstr>
      <vt:lpstr>PowerPoint Presentation</vt:lpstr>
      <vt:lpstr>Constraints Can Energize</vt:lpstr>
      <vt:lpstr>Selecting a Good Problem or Solution Idea</vt:lpstr>
      <vt:lpstr>PowerPoint Presentation</vt:lpstr>
      <vt:lpstr>Selecting a Good Problem or Solution Idea</vt:lpstr>
      <vt:lpstr>Research/Analysis</vt:lpstr>
      <vt:lpstr>Dark Horse Idea</vt:lpstr>
      <vt:lpstr>Dark Horse Idea</vt:lpstr>
      <vt:lpstr>Downselecting Ideas</vt:lpstr>
      <vt:lpstr>Experience Prototyping</vt:lpstr>
      <vt:lpstr>Design Thinking</vt:lpstr>
      <vt:lpstr>Design Thinking</vt:lpstr>
      <vt:lpstr>PowerPoint Presentation</vt:lpstr>
      <vt:lpstr>PowerPoint Presentation</vt:lpstr>
      <vt:lpstr>Next Assignment (due at Monday’s class)</vt:lpstr>
      <vt:lpstr>PowerPoint Presentation</vt:lpstr>
      <vt:lpstr>Types of Prototypes</vt:lpstr>
      <vt:lpstr>PowerPoint Presentation</vt:lpstr>
      <vt:lpstr>Interacts Like = Experience Prototype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Assignment (due at Monday’s class)</vt:lpstr>
      <vt:lpstr>Parallel Experience Prototyping Goal</vt:lpstr>
      <vt:lpstr>Summary</vt:lpstr>
      <vt:lpstr>Next Time</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Landay</dc:creator>
  <cp:lastModifiedBy>James Landay</cp:lastModifiedBy>
  <cp:revision>173</cp:revision>
  <cp:lastPrinted>2016-10-05T01:08:32Z</cp:lastPrinted>
  <dcterms:modified xsi:type="dcterms:W3CDTF">2017-04-18T23:42:05Z</dcterms:modified>
</cp:coreProperties>
</file>