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4" r:id="rId1"/>
    <p:sldMasterId id="2147484442" r:id="rId2"/>
    <p:sldMasterId id="2147484462" r:id="rId3"/>
  </p:sldMasterIdLst>
  <p:notesMasterIdLst>
    <p:notesMasterId r:id="rId37"/>
  </p:notesMasterIdLst>
  <p:handoutMasterIdLst>
    <p:handoutMasterId r:id="rId38"/>
  </p:handoutMasterIdLst>
  <p:sldIdLst>
    <p:sldId id="1442" r:id="rId4"/>
    <p:sldId id="1384" r:id="rId5"/>
    <p:sldId id="1422" r:id="rId6"/>
    <p:sldId id="1413" r:id="rId7"/>
    <p:sldId id="1418" r:id="rId8"/>
    <p:sldId id="1416" r:id="rId9"/>
    <p:sldId id="1415" r:id="rId10"/>
    <p:sldId id="1419" r:id="rId11"/>
    <p:sldId id="1420" r:id="rId12"/>
    <p:sldId id="1428" r:id="rId13"/>
    <p:sldId id="1387" r:id="rId14"/>
    <p:sldId id="1394" r:id="rId15"/>
    <p:sldId id="1434" r:id="rId16"/>
    <p:sldId id="1435" r:id="rId17"/>
    <p:sldId id="1437" r:id="rId18"/>
    <p:sldId id="1427" r:id="rId19"/>
    <p:sldId id="1388" r:id="rId20"/>
    <p:sldId id="1396" r:id="rId21"/>
    <p:sldId id="1392" r:id="rId22"/>
    <p:sldId id="1402" r:id="rId23"/>
    <p:sldId id="1429" r:id="rId24"/>
    <p:sldId id="1440" r:id="rId25"/>
    <p:sldId id="1424" r:id="rId26"/>
    <p:sldId id="1439" r:id="rId27"/>
    <p:sldId id="1405" r:id="rId28"/>
    <p:sldId id="1421" r:id="rId29"/>
    <p:sldId id="1407" r:id="rId30"/>
    <p:sldId id="1406" r:id="rId31"/>
    <p:sldId id="1426" r:id="rId32"/>
    <p:sldId id="1409" r:id="rId33"/>
    <p:sldId id="1431" r:id="rId34"/>
    <p:sldId id="1432" r:id="rId35"/>
    <p:sldId id="1441" r:id="rId36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8CE65A76-8E71-A342-A788-2AABC65EEB38}">
          <p14:sldIdLst>
            <p14:sldId id="1442"/>
            <p14:sldId id="1384"/>
            <p14:sldId id="1422"/>
            <p14:sldId id="1413"/>
            <p14:sldId id="1418"/>
            <p14:sldId id="1416"/>
            <p14:sldId id="1415"/>
            <p14:sldId id="1419"/>
            <p14:sldId id="1420"/>
            <p14:sldId id="1428"/>
            <p14:sldId id="1387"/>
            <p14:sldId id="1394"/>
            <p14:sldId id="1434"/>
            <p14:sldId id="1435"/>
            <p14:sldId id="1437"/>
            <p14:sldId id="1427"/>
            <p14:sldId id="1388"/>
            <p14:sldId id="1396"/>
            <p14:sldId id="1392"/>
            <p14:sldId id="1402"/>
            <p14:sldId id="1429"/>
            <p14:sldId id="1440"/>
            <p14:sldId id="1424"/>
            <p14:sldId id="1439"/>
            <p14:sldId id="1405"/>
            <p14:sldId id="1421"/>
            <p14:sldId id="1407"/>
            <p14:sldId id="1406"/>
            <p14:sldId id="1426"/>
            <p14:sldId id="1409"/>
            <p14:sldId id="1431"/>
            <p14:sldId id="1432"/>
            <p14:sldId id="14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1A8F9E"/>
    <a:srgbClr val="767676"/>
    <a:srgbClr val="DE7914"/>
    <a:srgbClr val="D9D9D9"/>
    <a:srgbClr val="B2B2B2"/>
    <a:srgbClr val="663300"/>
    <a:srgbClr val="A6A6A6"/>
    <a:srgbClr val="674D34"/>
    <a:srgbClr val="544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855" autoAdjust="0"/>
    <p:restoredTop sz="99540" autoAdjust="0"/>
  </p:normalViewPr>
  <p:slideViewPr>
    <p:cSldViewPr snapToGrid="0">
      <p:cViewPr>
        <p:scale>
          <a:sx n="121" d="100"/>
          <a:sy n="121" d="100"/>
        </p:scale>
        <p:origin x="992" y="416"/>
      </p:cViewPr>
      <p:guideLst>
        <p:guide orient="horz"/>
        <p:guide pos="347"/>
      </p:guideLst>
    </p:cSldViewPr>
  </p:slideViewPr>
  <p:outlineViewPr>
    <p:cViewPr>
      <p:scale>
        <a:sx n="33" d="100"/>
        <a:sy n="33" d="100"/>
      </p:scale>
      <p:origin x="0" y="856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4" d="100"/>
          <a:sy n="104" d="100"/>
        </p:scale>
        <p:origin x="-1128" y="-9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162" cy="4792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 Neue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29" y="0"/>
            <a:ext cx="3170162" cy="4792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A9ABDDB-BDFF-4C01-8065-7EB949355C4A}" type="datetimeFigureOut">
              <a:rPr lang="en-US">
                <a:latin typeface="Helvetica Neue Light"/>
              </a:rPr>
              <a:pPr>
                <a:defRPr/>
              </a:pPr>
              <a:t>4/11/17</a:t>
            </a:fld>
            <a:endParaRPr lang="en-US" dirty="0">
              <a:latin typeface="Helvetica Neue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891"/>
            <a:ext cx="3170162" cy="4792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 Neue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29" y="9119891"/>
            <a:ext cx="3170162" cy="4792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7D6505-7E51-435A-A374-427CEADE8ECC}" type="slidenum">
              <a:rPr lang="en-US">
                <a:latin typeface="Helvetica Neue Light"/>
              </a:rPr>
              <a:pPr>
                <a:defRPr/>
              </a:pPr>
              <a:t>‹#›</a:t>
            </a:fld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5572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55600" y="155575"/>
            <a:ext cx="2095500" cy="117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53" y="1268909"/>
            <a:ext cx="6768495" cy="816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8" tIns="47759" rIns="95518" bIns="47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6457" y="143769"/>
            <a:ext cx="3170162" cy="53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8" tIns="47759" rIns="95518" bIns="47759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>
                <a:latin typeface="Helvetica Neue Light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01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74227-0107-4F44-AE45-A2676C9FD36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-2187575" y="900113"/>
            <a:ext cx="9599613" cy="5400675"/>
          </a:xfrm>
        </p:spPr>
      </p:sp>
    </p:spTree>
    <p:extLst>
      <p:ext uri="{BB962C8B-B14F-4D97-AF65-F5344CB8AC3E}">
        <p14:creationId xmlns:p14="http://schemas.microsoft.com/office/powerpoint/2010/main" val="134691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37363"/>
            <a:ext cx="9144000" cy="7031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="1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 smtClean="0"/>
              <a:t>Add Title 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13" y="5095876"/>
            <a:ext cx="1524000" cy="476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3098124"/>
            <a:ext cx="9142413" cy="7985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6000">
                <a:solidFill>
                  <a:schemeClr val="tx2"/>
                </a:solidFill>
                <a:latin typeface="Helvetica Neue Light"/>
              </a:defRPr>
            </a:lvl1pPr>
          </a:lstStyle>
          <a:p>
            <a:pPr lvl="0"/>
            <a:r>
              <a:rPr lang="en-US" dirty="0" smtClean="0"/>
              <a:t>Secondary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9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37363"/>
            <a:ext cx="9144000" cy="7031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="1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 smtClean="0"/>
              <a:t>Add Title 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13" y="5095876"/>
            <a:ext cx="1524000" cy="476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3098124"/>
            <a:ext cx="9142413" cy="7985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6000">
                <a:solidFill>
                  <a:schemeClr val="tx2"/>
                </a:solidFill>
                <a:latin typeface="Helvetica Neue Light"/>
              </a:defRPr>
            </a:lvl1pPr>
          </a:lstStyle>
          <a:p>
            <a:pPr lvl="0"/>
            <a:r>
              <a:rPr lang="en-US" dirty="0" smtClean="0"/>
              <a:t>Secondary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85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334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1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90297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37363"/>
            <a:ext cx="9144000" cy="7031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="1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 smtClean="0"/>
              <a:t>Add Title 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13" y="5095876"/>
            <a:ext cx="1524000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o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0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934200" y="4343400"/>
            <a:ext cx="22098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7F7F7F"/>
                </a:solidFill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0F3BF2B-2C9A-F84D-89FA-944D3D7EF7E4}" type="datetimeFigureOut">
              <a:rPr lang="en-US"/>
              <a:pPr>
                <a:defRPr/>
              </a:pPr>
              <a:t>4/11/17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7146E2A-AA54-6343-A384-C2B5E9415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78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90297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85374" y="139602"/>
            <a:ext cx="66103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200" baseline="0">
                <a:solidFill>
                  <a:schemeClr val="bg1">
                    <a:lumMod val="65000"/>
                  </a:schemeClr>
                </a:solidFill>
                <a:latin typeface="Helvetica Neue Light"/>
              </a:defRPr>
            </a:lvl1pPr>
          </a:lstStyle>
          <a:p>
            <a:pPr lvl="0"/>
            <a:r>
              <a:rPr lang="en-US" dirty="0" smtClean="0"/>
              <a:t>secondary title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90297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0" baseline="0">
                <a:solidFill>
                  <a:schemeClr val="bg1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132" y="4876898"/>
            <a:ext cx="1461135" cy="22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fld id="{D918854E-FA2D-1C4E-B49E-E1F45BDC64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8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intyThing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1726"/>
            <a:ext cx="9144000" cy="3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58" r:id="rId3"/>
    <p:sldLayoutId id="2147484466" r:id="rId4"/>
    <p:sldLayoutId id="21474844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intyThing.png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29" t="-14020"/>
          <a:stretch/>
        </p:blipFill>
        <p:spPr>
          <a:xfrm>
            <a:off x="-1" y="488949"/>
            <a:ext cx="4827871" cy="453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5095876"/>
            <a:ext cx="1524000" cy="47625"/>
          </a:xfrm>
          <a:prstGeom prst="rect">
            <a:avLst/>
          </a:prstGeom>
        </p:spPr>
      </p:pic>
      <p:pic>
        <p:nvPicPr>
          <p:cNvPr id="4" name="Picture 3" descr="pointyThing.png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689" y="542242"/>
            <a:ext cx="4357193" cy="3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7" r:id="rId3"/>
    <p:sldLayoutId id="2147484464" r:id="rId4"/>
    <p:sldLayoutId id="2147484465" r:id="rId5"/>
    <p:sldLayoutId id="214748446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 LT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657350" y="1597819"/>
            <a:ext cx="4114800" cy="1102519"/>
          </a:xfrm>
        </p:spPr>
        <p:txBody>
          <a:bodyPr>
            <a:normAutofit/>
          </a:bodyPr>
          <a:lstStyle/>
          <a:p>
            <a:r>
              <a:rPr lang="en-US" sz="3300" spc="150" dirty="0" smtClean="0">
                <a:latin typeface="Helvetica Light"/>
                <a:cs typeface="Helvetica Light"/>
              </a:rPr>
              <a:t>Unpacking and Journey Maps</a:t>
            </a:r>
            <a:endParaRPr lang="en-US" i="1" spc="225" dirty="0">
              <a:latin typeface="Helvetica Light"/>
              <a:cs typeface="Helvetica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5186362" y="1365647"/>
            <a:ext cx="2471738" cy="29610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endParaRPr lang="en-US" sz="1500" spc="225" dirty="0">
              <a:latin typeface="Helvetica Light"/>
              <a:cs typeface="Helvetica Light"/>
            </a:endParaRPr>
          </a:p>
          <a:p>
            <a:pPr marL="0" indent="0" algn="r">
              <a:buNone/>
            </a:pPr>
            <a:r>
              <a:rPr lang="en-US" sz="2100" b="1" spc="150" dirty="0"/>
              <a:t>Julie Stanford</a:t>
            </a:r>
            <a:endParaRPr lang="en-US" sz="2100" b="1" spc="150" dirty="0"/>
          </a:p>
          <a:p>
            <a:pPr marL="0" indent="0" algn="r">
              <a:buNone/>
            </a:pPr>
            <a:r>
              <a:rPr lang="en-US" sz="1350" dirty="0">
                <a:latin typeface="Helvetica Light"/>
                <a:cs typeface="Helvetica Light"/>
              </a:rPr>
              <a:t>Sliced Bread Design</a:t>
            </a:r>
          </a:p>
          <a:p>
            <a:pPr marL="0" indent="0" algn="r">
              <a:buNone/>
            </a:pPr>
            <a:r>
              <a:rPr lang="en-US" sz="1350" spc="225" dirty="0">
                <a:latin typeface="Helvetica Light"/>
                <a:cs typeface="Helvetica Light"/>
              </a:rPr>
              <a:t>@jstanford1000</a:t>
            </a:r>
            <a:endParaRPr lang="en-US" sz="1350" spc="225" dirty="0">
              <a:latin typeface="Helvetica Light"/>
              <a:cs typeface="Helvetica Light"/>
            </a:endParaRPr>
          </a:p>
          <a:p>
            <a:pPr marL="0" indent="0" algn="r">
              <a:buNone/>
            </a:pPr>
            <a:endParaRPr lang="en-US" sz="1350" dirty="0">
              <a:latin typeface="Helvetica Light"/>
              <a:cs typeface="Helvetica Light"/>
            </a:endParaRPr>
          </a:p>
          <a:p>
            <a:pPr marL="0" indent="0" algn="r">
              <a:buNone/>
            </a:pPr>
            <a:endParaRPr lang="en-US" sz="1350" dirty="0">
              <a:latin typeface="Helvetica Light"/>
              <a:cs typeface="Helvetica Light"/>
            </a:endParaRPr>
          </a:p>
          <a:p>
            <a:pPr marL="0" indent="0" algn="r">
              <a:buNone/>
            </a:pPr>
            <a:r>
              <a:rPr lang="en-US" sz="1350" spc="150" dirty="0">
                <a:latin typeface="Helvetica Light"/>
                <a:cs typeface="Helvetica Light"/>
              </a:rPr>
              <a:t>CS377E</a:t>
            </a:r>
          </a:p>
          <a:p>
            <a:pPr marL="0" indent="0" algn="r">
              <a:buNone/>
            </a:pPr>
            <a:r>
              <a:rPr lang="en-US" sz="1350" spc="150" dirty="0">
                <a:latin typeface="Helvetica Light"/>
                <a:cs typeface="Helvetica Light"/>
              </a:rPr>
              <a:t>Spring 2017</a:t>
            </a:r>
          </a:p>
          <a:p>
            <a:pPr marL="0" indent="0" algn="r">
              <a:buNone/>
            </a:pPr>
            <a:r>
              <a:rPr lang="en-US" sz="1350" spc="150" dirty="0">
                <a:latin typeface="Helvetica Light"/>
                <a:cs typeface="Helvetica Light"/>
              </a:rPr>
              <a:t>April 10, 2017</a:t>
            </a:r>
            <a:endParaRPr lang="en-US" sz="1350" spc="150" dirty="0">
              <a:latin typeface="Helvetica Light"/>
              <a:cs typeface="Helvetica Light"/>
            </a:endParaRPr>
          </a:p>
        </p:txBody>
      </p:sp>
      <p:pic>
        <p:nvPicPr>
          <p:cNvPr id="3" name="Picture 2" descr="SUSig_White_Stac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56" y="4543544"/>
            <a:ext cx="988606" cy="4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01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" y="224810"/>
            <a:ext cx="9144000" cy="47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314" y="667617"/>
            <a:ext cx="82729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DE7914"/>
                </a:solidFill>
                <a:latin typeface="Helvetica Neue Light"/>
                <a:cs typeface="Helvetica Neue Light"/>
              </a:rPr>
              <a:t>visual interpretation </a:t>
            </a:r>
            <a:r>
              <a:rPr lang="en-US" sz="6000" dirty="0" smtClean="0">
                <a:solidFill>
                  <a:srgbClr val="A6A6A6"/>
                </a:solidFill>
                <a:latin typeface="Helvetica Neue Light"/>
                <a:cs typeface="Helvetica Neue Light"/>
              </a:rPr>
              <a:t>of the full story of an experience from an </a:t>
            </a:r>
            <a:r>
              <a:rPr lang="en-US" sz="6000" dirty="0" smtClean="0">
                <a:solidFill>
                  <a:srgbClr val="DE7914"/>
                </a:solidFill>
                <a:latin typeface="Helvetica Neue Light"/>
                <a:cs typeface="Helvetica Neue Light"/>
              </a:rPr>
              <a:t>individual’s perspective</a:t>
            </a:r>
            <a:endParaRPr lang="en-US" sz="6000" dirty="0">
              <a:solidFill>
                <a:srgbClr val="DE7914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6465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empathy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43" y="925046"/>
            <a:ext cx="5442599" cy="4081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4188" y="951295"/>
            <a:ext cx="5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say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1556" y="951295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Helvetica Neue Light"/>
                <a:cs typeface="Helvetica Neue Light"/>
              </a:rPr>
              <a:t>think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84188" y="3069567"/>
            <a:ext cx="44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do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7055" y="3069567"/>
            <a:ext cx="5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Helvetica Neue Light"/>
                <a:cs typeface="Helvetica Neue Light"/>
              </a:rPr>
              <a:t>feel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62467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empathy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6306" y="777711"/>
            <a:ext cx="5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say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306" y="1849610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think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306" y="2921509"/>
            <a:ext cx="44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do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306" y="3993408"/>
            <a:ext cx="5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feel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6" y="1144847"/>
            <a:ext cx="1018021" cy="706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6" y="4360543"/>
            <a:ext cx="1018021" cy="70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6" y="3288645"/>
            <a:ext cx="1018021" cy="70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6" y="2216746"/>
            <a:ext cx="1018021" cy="7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0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empathy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6306" y="777711"/>
            <a:ext cx="5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say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306" y="1849610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think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306" y="2921509"/>
            <a:ext cx="44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do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306" y="3993408"/>
            <a:ext cx="5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feel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0880" y="4376086"/>
            <a:ext cx="502543" cy="50254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44927" y="3392728"/>
            <a:ext cx="502543" cy="502543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8904" y="1230433"/>
            <a:ext cx="502543" cy="50254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8561" y="2323829"/>
            <a:ext cx="502543" cy="502543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8727" y="3362409"/>
            <a:ext cx="502543" cy="502543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2520" y="4470761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60538" y="2308467"/>
            <a:ext cx="502543" cy="50254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12854" y="3331687"/>
            <a:ext cx="502543" cy="50254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02782" y="1254931"/>
            <a:ext cx="502543" cy="502543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90104" y="1254931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16230" y="1221704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87089" y="1264068"/>
            <a:ext cx="502543" cy="50254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23722" y="2348327"/>
            <a:ext cx="502543" cy="502543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30454" y="1313063"/>
            <a:ext cx="502543" cy="502543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64744" y="4370267"/>
            <a:ext cx="502543" cy="502543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56217" y="3490313"/>
            <a:ext cx="502543" cy="502543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58881" y="2235787"/>
            <a:ext cx="502543" cy="502543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91380" y="4464941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63544" y="4452895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73292" y="3481582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982585" y="3359906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941385" y="4470761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93802" y="2330056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844149" y="2263194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667012" y="5043005"/>
            <a:ext cx="6350317" cy="0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02475" y="476503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time</a:t>
            </a:r>
            <a:endParaRPr lang="en-US" dirty="0">
              <a:latin typeface="Helvetica Neue Light"/>
              <a:cs typeface="Helvetica Neue Ligh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443669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73744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87967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1327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689511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042234" y="1428919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91463" y="2470410"/>
            <a:ext cx="502543" cy="502543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12938" y="2460867"/>
            <a:ext cx="502543" cy="50254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075076" y="3530578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691751" y="3389817"/>
            <a:ext cx="502543" cy="502543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993619" y="3216641"/>
            <a:ext cx="502543" cy="502543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82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empathy map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36306" y="3993408"/>
            <a:ext cx="5857617" cy="1065435"/>
            <a:chOff x="636306" y="3993408"/>
            <a:chExt cx="5857617" cy="1065435"/>
          </a:xfrm>
        </p:grpSpPr>
        <p:sp>
          <p:nvSpPr>
            <p:cNvPr id="8" name="Rectangle 7"/>
            <p:cNvSpPr/>
            <p:nvPr/>
          </p:nvSpPr>
          <p:spPr>
            <a:xfrm>
              <a:off x="636306" y="3993408"/>
              <a:ext cx="526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feel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52520" y="4032644"/>
              <a:ext cx="5741403" cy="1026199"/>
              <a:chOff x="752520" y="4032644"/>
              <a:chExt cx="5741403" cy="1026199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1005086" y="4296716"/>
                <a:ext cx="5390917" cy="654931"/>
              </a:xfrm>
              <a:custGeom>
                <a:avLst/>
                <a:gdLst>
                  <a:gd name="connsiteX0" fmla="*/ 0 w 5390917"/>
                  <a:gd name="connsiteY0" fmla="*/ 399126 h 654931"/>
                  <a:gd name="connsiteX1" fmla="*/ 1078184 w 5390917"/>
                  <a:gd name="connsiteY1" fmla="*/ 70234 h 654931"/>
                  <a:gd name="connsiteX2" fmla="*/ 2238601 w 5390917"/>
                  <a:gd name="connsiteY2" fmla="*/ 6283 h 654931"/>
                  <a:gd name="connsiteX3" fmla="*/ 3371607 w 5390917"/>
                  <a:gd name="connsiteY3" fmla="*/ 170729 h 654931"/>
                  <a:gd name="connsiteX4" fmla="*/ 4248774 w 5390917"/>
                  <a:gd name="connsiteY4" fmla="*/ 517892 h 654931"/>
                  <a:gd name="connsiteX5" fmla="*/ 5390917 w 5390917"/>
                  <a:gd name="connsiteY5" fmla="*/ 654931 h 654931"/>
                  <a:gd name="connsiteX6" fmla="*/ 5390917 w 5390917"/>
                  <a:gd name="connsiteY6" fmla="*/ 654931 h 65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90917" h="654931">
                    <a:moveTo>
                      <a:pt x="0" y="399126"/>
                    </a:moveTo>
                    <a:cubicBezTo>
                      <a:pt x="352542" y="267417"/>
                      <a:pt x="705084" y="135708"/>
                      <a:pt x="1078184" y="70234"/>
                    </a:cubicBezTo>
                    <a:cubicBezTo>
                      <a:pt x="1451284" y="4760"/>
                      <a:pt x="1856364" y="-10466"/>
                      <a:pt x="2238601" y="6283"/>
                    </a:cubicBezTo>
                    <a:cubicBezTo>
                      <a:pt x="2620838" y="23032"/>
                      <a:pt x="3036578" y="85461"/>
                      <a:pt x="3371607" y="170729"/>
                    </a:cubicBezTo>
                    <a:cubicBezTo>
                      <a:pt x="3706636" y="255997"/>
                      <a:pt x="3912222" y="437192"/>
                      <a:pt x="4248774" y="517892"/>
                    </a:cubicBezTo>
                    <a:cubicBezTo>
                      <a:pt x="4585326" y="598592"/>
                      <a:pt x="5390917" y="654931"/>
                      <a:pt x="5390917" y="654931"/>
                    </a:cubicBezTo>
                    <a:lnTo>
                      <a:pt x="5390917" y="654931"/>
                    </a:lnTo>
                  </a:path>
                </a:pathLst>
              </a:cu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790880" y="4220774"/>
                <a:ext cx="502543" cy="50254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52520" y="4470761"/>
                <a:ext cx="502543" cy="50254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964744" y="4489033"/>
                <a:ext cx="502543" cy="50254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991380" y="4556300"/>
                <a:ext cx="502543" cy="50254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63544" y="4032644"/>
                <a:ext cx="502543" cy="50254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41385" y="4123598"/>
                <a:ext cx="502543" cy="50254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9" name="Straight Connector 38"/>
          <p:cNvCxnSpPr/>
          <p:nvPr/>
        </p:nvCxnSpPr>
        <p:spPr>
          <a:xfrm>
            <a:off x="667012" y="5043005"/>
            <a:ext cx="6350317" cy="0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02475" y="476503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time</a:t>
            </a:r>
            <a:endParaRPr lang="en-US" dirty="0">
              <a:latin typeface="Helvetica Neue Light"/>
              <a:cs typeface="Helvetica Neue Ligh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443669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73744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87967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1327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689511" y="953244"/>
            <a:ext cx="0" cy="4028923"/>
          </a:xfrm>
          <a:prstGeom prst="line">
            <a:avLst/>
          </a:prstGeom>
          <a:ln w="6350" cmpd="sng">
            <a:solidFill>
              <a:srgbClr val="BFBFB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36306" y="640671"/>
            <a:ext cx="5653326" cy="1037895"/>
            <a:chOff x="636306" y="640671"/>
            <a:chExt cx="5653326" cy="1037895"/>
          </a:xfrm>
        </p:grpSpPr>
        <p:sp>
          <p:nvSpPr>
            <p:cNvPr id="5" name="Rectangle 4"/>
            <p:cNvSpPr/>
            <p:nvPr/>
          </p:nvSpPr>
          <p:spPr>
            <a:xfrm>
              <a:off x="636306" y="640671"/>
              <a:ext cx="543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say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8904" y="1093393"/>
              <a:ext cx="502543" cy="5025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02782" y="1117891"/>
              <a:ext cx="502543" cy="5025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90104" y="1117891"/>
              <a:ext cx="502543" cy="5025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16230" y="1084664"/>
              <a:ext cx="502543" cy="5025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87089" y="1127028"/>
              <a:ext cx="502543" cy="5025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30454" y="1176023"/>
              <a:ext cx="502543" cy="50254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42234" y="1173111"/>
              <a:ext cx="502543" cy="5025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6306" y="1712570"/>
            <a:ext cx="5760039" cy="1123343"/>
            <a:chOff x="636306" y="1712570"/>
            <a:chExt cx="5760039" cy="1123343"/>
          </a:xfrm>
        </p:grpSpPr>
        <p:sp>
          <p:nvSpPr>
            <p:cNvPr id="6" name="Rectangle 5"/>
            <p:cNvSpPr/>
            <p:nvPr/>
          </p:nvSpPr>
          <p:spPr>
            <a:xfrm>
              <a:off x="636306" y="1712570"/>
              <a:ext cx="672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think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8561" y="2186789"/>
              <a:ext cx="502543" cy="5025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60538" y="2171427"/>
              <a:ext cx="502543" cy="5025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23722" y="2211287"/>
              <a:ext cx="502543" cy="50254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58881" y="2098747"/>
              <a:ext cx="502543" cy="5025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93802" y="2193016"/>
              <a:ext cx="502543" cy="5025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44149" y="2126154"/>
              <a:ext cx="502543" cy="5025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91463" y="2333370"/>
              <a:ext cx="502543" cy="5025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912938" y="2323827"/>
              <a:ext cx="502543" cy="5025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6306" y="2784469"/>
            <a:ext cx="5848822" cy="1111612"/>
            <a:chOff x="636306" y="2784469"/>
            <a:chExt cx="5848822" cy="1111612"/>
          </a:xfrm>
        </p:grpSpPr>
        <p:sp>
          <p:nvSpPr>
            <p:cNvPr id="7" name="Rectangle 6"/>
            <p:cNvSpPr/>
            <p:nvPr/>
          </p:nvSpPr>
          <p:spPr>
            <a:xfrm>
              <a:off x="636306" y="2784469"/>
              <a:ext cx="4414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do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44927" y="3255688"/>
              <a:ext cx="502543" cy="50254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8727" y="3225369"/>
              <a:ext cx="502543" cy="50254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12854" y="3194647"/>
              <a:ext cx="502543" cy="50254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6217" y="3353273"/>
              <a:ext cx="502543" cy="5025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3292" y="3344542"/>
              <a:ext cx="502543" cy="5025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82585" y="3222866"/>
              <a:ext cx="502543" cy="5025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075076" y="3393538"/>
              <a:ext cx="502543" cy="5025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91751" y="3252777"/>
              <a:ext cx="502543" cy="5025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993619" y="3079601"/>
              <a:ext cx="502543" cy="50254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844377" y="718071"/>
            <a:ext cx="2173680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additional elements</a:t>
            </a:r>
            <a:br>
              <a:rPr lang="en-US" dirty="0" smtClean="0"/>
            </a:br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person background</a:t>
            </a:r>
            <a:b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phases</a:t>
            </a:r>
            <a:r>
              <a:rPr lang="en-US" sz="1400" dirty="0" smtClean="0"/>
              <a:t>:</a:t>
            </a:r>
            <a:br>
              <a:rPr lang="en-US" sz="1400" dirty="0" smtClean="0"/>
            </a:b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divisions of time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touch points</a:t>
            </a:r>
            <a:r>
              <a:rPr lang="en-US" sz="1400" dirty="0" smtClean="0"/>
              <a:t>: </a:t>
            </a:r>
            <a:br>
              <a:rPr lang="en-US" sz="1400" dirty="0" smtClean="0"/>
            </a:b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where, using what</a:t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400" dirty="0" smtClean="0">
                <a:solidFill>
                  <a:srgbClr val="E46C0A"/>
                </a:solidFill>
              </a:rPr>
              <a:t>moments of truth: </a:t>
            </a:r>
            <a:br>
              <a:rPr lang="en-US" sz="1400" dirty="0" smtClean="0">
                <a:solidFill>
                  <a:srgbClr val="E46C0A"/>
                </a:solidFill>
              </a:rPr>
            </a:br>
            <a:r>
              <a:rPr lang="en-US" sz="1400" dirty="0" smtClean="0">
                <a:solidFill>
                  <a:srgbClr val="7F7F7F"/>
                </a:solidFill>
              </a:rPr>
              <a:t>turning points</a:t>
            </a:r>
            <a:br>
              <a:rPr lang="en-US" sz="1400" dirty="0" smtClean="0">
                <a:solidFill>
                  <a:srgbClr val="7F7F7F"/>
                </a:solidFill>
              </a:rPr>
            </a:br>
            <a:endParaRPr lang="en-US" sz="1400" dirty="0" smtClean="0">
              <a:solidFill>
                <a:srgbClr val="7F7F7F"/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400" dirty="0" smtClean="0">
                <a:solidFill>
                  <a:srgbClr val="E46C0A"/>
                </a:solidFill>
              </a:rPr>
              <a:t>supporting characters</a:t>
            </a:r>
            <a:br>
              <a:rPr lang="en-US" sz="1400" dirty="0" smtClean="0">
                <a:solidFill>
                  <a:srgbClr val="E46C0A"/>
                </a:solidFill>
              </a:rPr>
            </a:br>
            <a:endParaRPr lang="en-US" sz="1400" dirty="0" smtClean="0">
              <a:solidFill>
                <a:srgbClr val="E46C0A"/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400" dirty="0" smtClean="0">
                <a:solidFill>
                  <a:srgbClr val="E46C0A"/>
                </a:solidFill>
              </a:rPr>
              <a:t>pain points</a:t>
            </a:r>
            <a:r>
              <a:rPr lang="en-US" sz="1400" dirty="0" smtClean="0">
                <a:solidFill>
                  <a:srgbClr val="F79646"/>
                </a:solidFill>
              </a:rPr>
              <a:t>:</a:t>
            </a:r>
            <a:br>
              <a:rPr lang="en-US" sz="1400" dirty="0" smtClean="0">
                <a:solidFill>
                  <a:srgbClr val="F79646"/>
                </a:solidFill>
              </a:rPr>
            </a:br>
            <a:r>
              <a:rPr lang="en-US" sz="1400" dirty="0" smtClean="0">
                <a:solidFill>
                  <a:srgbClr val="7F7F7F"/>
                </a:solidFill>
              </a:rPr>
              <a:t>questions &amp; issues</a:t>
            </a:r>
            <a:br>
              <a:rPr lang="en-US" sz="1400" dirty="0" smtClean="0">
                <a:solidFill>
                  <a:srgbClr val="7F7F7F"/>
                </a:solidFill>
              </a:rPr>
            </a:b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3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8 0.01975 L 0.01128 0.643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103E-6 1.7284E-6 L -2.87103E-6 -0.65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5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81E-6 -2.71605E-6 L -2.1281E-6 -0.263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0092 L 0.00486 0.20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" y="224810"/>
            <a:ext cx="9144000" cy="477272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204127" y="125270"/>
            <a:ext cx="1115271" cy="455933"/>
          </a:xfrm>
          <a:prstGeom prst="wedgeRoundRectCallout">
            <a:avLst>
              <a:gd name="adj1" fmla="val -85550"/>
              <a:gd name="adj2" fmla="val 3765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Person</a:t>
            </a:r>
            <a:endParaRPr lang="en-US" dirty="0">
              <a:latin typeface="Helvetica Neue Light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624893" y="1334072"/>
            <a:ext cx="985020" cy="455933"/>
          </a:xfrm>
          <a:prstGeom prst="wedgeRoundRectCallout">
            <a:avLst>
              <a:gd name="adj1" fmla="val 14441"/>
              <a:gd name="adj2" fmla="val 72232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Phases</a:t>
            </a:r>
            <a:endParaRPr lang="en-US" dirty="0">
              <a:latin typeface="Helvetica Neue Ligh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03206" y="1204383"/>
            <a:ext cx="1137421" cy="447793"/>
          </a:xfrm>
          <a:prstGeom prst="wedgeRoundRectCallout">
            <a:avLst>
              <a:gd name="adj1" fmla="val 69418"/>
              <a:gd name="adj2" fmla="val -75417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Do/Feel</a:t>
            </a:r>
            <a:endParaRPr lang="en-US" dirty="0">
              <a:latin typeface="Helvetica Neue Ligh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0574" y="4501281"/>
            <a:ext cx="2838107" cy="455933"/>
          </a:xfrm>
          <a:prstGeom prst="wedgeRoundRectCallout">
            <a:avLst>
              <a:gd name="adj1" fmla="val -83257"/>
              <a:gd name="adj2" fmla="val -4120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Helvetica Neue Light"/>
              </a:rPr>
              <a:t>Touchpoints</a:t>
            </a:r>
            <a:r>
              <a:rPr lang="en-US" dirty="0" smtClean="0">
                <a:latin typeface="Helvetica Neue Light"/>
              </a:rPr>
              <a:t> /Characters</a:t>
            </a:r>
            <a:endParaRPr lang="en-US" dirty="0">
              <a:latin typeface="Helvetica Neue Ligh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28454" y="2481368"/>
            <a:ext cx="1581562" cy="540142"/>
          </a:xfrm>
          <a:prstGeom prst="wedgeRoundRectCallout">
            <a:avLst>
              <a:gd name="adj1" fmla="val 64762"/>
              <a:gd name="adj2" fmla="val -31932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Think/Say/Do</a:t>
            </a:r>
            <a:endParaRPr lang="en-US" dirty="0">
              <a:latin typeface="Helvetica Neue Ligh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5100" y="3638794"/>
            <a:ext cx="1581562" cy="566726"/>
          </a:xfrm>
          <a:prstGeom prst="wedgeRoundRectCallout">
            <a:avLst>
              <a:gd name="adj1" fmla="val 122912"/>
              <a:gd name="adj2" fmla="val -13135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Supporting Characters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9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0"/>
            <a:ext cx="7944231" cy="51435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16572" y="504784"/>
            <a:ext cx="1115271" cy="455933"/>
          </a:xfrm>
          <a:prstGeom prst="wedgeRoundRectCallout">
            <a:avLst>
              <a:gd name="adj1" fmla="val -20103"/>
              <a:gd name="adj2" fmla="val -68269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Person</a:t>
            </a:r>
            <a:endParaRPr lang="en-US" dirty="0">
              <a:latin typeface="Helvetica Neue Ligh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970" y="3246236"/>
            <a:ext cx="985020" cy="455933"/>
          </a:xfrm>
          <a:prstGeom prst="wedgeRoundRectCallout">
            <a:avLst>
              <a:gd name="adj1" fmla="val 57420"/>
              <a:gd name="adj2" fmla="val -2541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Phases</a:t>
            </a:r>
            <a:endParaRPr lang="en-US" dirty="0">
              <a:latin typeface="Helvetica Neue Light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36079" y="1978426"/>
            <a:ext cx="1137421" cy="447793"/>
          </a:xfrm>
          <a:prstGeom prst="wedgeRoundRectCallout">
            <a:avLst>
              <a:gd name="adj1" fmla="val 61664"/>
              <a:gd name="adj2" fmla="val 72769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Feel</a:t>
            </a:r>
            <a:endParaRPr lang="en-US" dirty="0">
              <a:latin typeface="Helvetica Neue Ligh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219465" y="4587319"/>
            <a:ext cx="2785473" cy="455933"/>
          </a:xfrm>
          <a:prstGeom prst="wedgeRoundRectCallout">
            <a:avLst>
              <a:gd name="adj1" fmla="val -22027"/>
              <a:gd name="adj2" fmla="val 46014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No Say or </a:t>
            </a:r>
            <a:r>
              <a:rPr lang="en-US" dirty="0" err="1" smtClean="0">
                <a:latin typeface="Helvetica Neue Light"/>
              </a:rPr>
              <a:t>Touchpoints</a:t>
            </a:r>
            <a:r>
              <a:rPr lang="en-US" dirty="0" smtClean="0">
                <a:latin typeface="Helvetica Neue Light"/>
              </a:rPr>
              <a:t>!</a:t>
            </a:r>
            <a:endParaRPr lang="en-US" dirty="0">
              <a:latin typeface="Helvetica Neue Ligh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557800" y="1976135"/>
            <a:ext cx="1581562" cy="447793"/>
          </a:xfrm>
          <a:prstGeom prst="wedgeRoundRectCallout">
            <a:avLst>
              <a:gd name="adj1" fmla="val -37448"/>
              <a:gd name="adj2" fmla="val 80041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Do</a:t>
            </a:r>
            <a:endParaRPr lang="en-US" dirty="0">
              <a:latin typeface="Helvetica Neue Ligh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696854" y="4229085"/>
            <a:ext cx="2978172" cy="447793"/>
          </a:xfrm>
          <a:prstGeom prst="wedgeRoundRectCallout">
            <a:avLst>
              <a:gd name="adj1" fmla="val -18918"/>
              <a:gd name="adj2" fmla="val -79958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Pain points &amp; Do</a:t>
            </a:r>
            <a:endParaRPr lang="en-US" dirty="0">
              <a:latin typeface="Helvetica Neue Ligh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01243" y="966567"/>
            <a:ext cx="1137421" cy="447793"/>
          </a:xfrm>
          <a:prstGeom prst="wedgeRoundRectCallout">
            <a:avLst>
              <a:gd name="adj1" fmla="val 50213"/>
              <a:gd name="adj2" fmla="val 96405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Think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41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5" y="0"/>
            <a:ext cx="7605245" cy="51435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67937" y="108296"/>
            <a:ext cx="1887007" cy="300581"/>
          </a:xfrm>
          <a:prstGeom prst="wedgeRoundRectCallout">
            <a:avLst>
              <a:gd name="adj1" fmla="val -62875"/>
              <a:gd name="adj2" fmla="val -32941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General Person</a:t>
            </a:r>
            <a:endParaRPr lang="en-US" dirty="0">
              <a:latin typeface="Helvetica Neue Ligh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2993" y="687652"/>
            <a:ext cx="985020" cy="455933"/>
          </a:xfrm>
          <a:prstGeom prst="wedgeRoundRectCallout">
            <a:avLst>
              <a:gd name="adj1" fmla="val 58049"/>
              <a:gd name="adj2" fmla="val -10466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Phases</a:t>
            </a:r>
            <a:endParaRPr lang="en-US" dirty="0">
              <a:latin typeface="Helvetica Neue Light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112665" y="305743"/>
            <a:ext cx="1137421" cy="447793"/>
          </a:xfrm>
          <a:prstGeom prst="wedgeRoundRectCallout">
            <a:avLst>
              <a:gd name="adj1" fmla="val -66332"/>
              <a:gd name="adj2" fmla="val 11896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Think</a:t>
            </a:r>
            <a:endParaRPr lang="en-US" dirty="0">
              <a:latin typeface="Helvetica Neue Ligh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872658" y="1797687"/>
            <a:ext cx="1581562" cy="447793"/>
          </a:xfrm>
          <a:prstGeom prst="wedgeRoundRectCallout">
            <a:avLst>
              <a:gd name="adj1" fmla="val -22955"/>
              <a:gd name="adj2" fmla="val -11226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Do</a:t>
            </a:r>
            <a:endParaRPr lang="en-US" dirty="0">
              <a:latin typeface="Helvetica Neue Ligh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062366" y="4687525"/>
            <a:ext cx="4161326" cy="349110"/>
          </a:xfrm>
          <a:prstGeom prst="wedgeRoundRectCallout">
            <a:avLst>
              <a:gd name="adj1" fmla="val -18918"/>
              <a:gd name="adj2" fmla="val -79958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Helvetica Neue Light"/>
              </a:rPr>
              <a:t>Touchpoints</a:t>
            </a:r>
            <a:r>
              <a:rPr lang="en-US" dirty="0" smtClean="0">
                <a:latin typeface="Helvetica Neue Light"/>
              </a:rPr>
              <a:t>, supporting characters</a:t>
            </a:r>
            <a:endParaRPr lang="en-US" dirty="0">
              <a:latin typeface="Helvetica Neue Ligh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453682" y="2187006"/>
            <a:ext cx="1137421" cy="447793"/>
          </a:xfrm>
          <a:prstGeom prst="wedgeRoundRectCallout">
            <a:avLst>
              <a:gd name="adj1" fmla="val 50213"/>
              <a:gd name="adj2" fmla="val 96405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Feel</a:t>
            </a:r>
            <a:endParaRPr lang="en-US" dirty="0">
              <a:latin typeface="Helvetica Neue Light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862491" y="4509440"/>
            <a:ext cx="1581562" cy="447793"/>
          </a:xfrm>
          <a:prstGeom prst="wedgeRoundRectCallout">
            <a:avLst>
              <a:gd name="adj1" fmla="val -44617"/>
              <a:gd name="adj2" fmla="val -44972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No Say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92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53690" cy="51435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16572" y="504784"/>
            <a:ext cx="2050048" cy="455933"/>
          </a:xfrm>
          <a:prstGeom prst="wedgeRoundRectCallout">
            <a:avLst>
              <a:gd name="adj1" fmla="val -20103"/>
              <a:gd name="adj2" fmla="val -68269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General Person</a:t>
            </a:r>
            <a:endParaRPr lang="en-US" dirty="0">
              <a:latin typeface="Helvetica Neue Ligh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970" y="3246236"/>
            <a:ext cx="985020" cy="455933"/>
          </a:xfrm>
          <a:prstGeom prst="wedgeRoundRectCallout">
            <a:avLst>
              <a:gd name="adj1" fmla="val 57420"/>
              <a:gd name="adj2" fmla="val -2541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Phases</a:t>
            </a:r>
            <a:endParaRPr lang="en-US" dirty="0">
              <a:latin typeface="Helvetica Neue Light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53565" y="1058417"/>
            <a:ext cx="1137421" cy="447793"/>
          </a:xfrm>
          <a:prstGeom prst="wedgeRoundRectCallout">
            <a:avLst>
              <a:gd name="adj1" fmla="val 18721"/>
              <a:gd name="adj2" fmla="val 105496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Workflow</a:t>
            </a:r>
            <a:endParaRPr lang="en-US" dirty="0">
              <a:latin typeface="Helvetica Neue Ligh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826062" y="2552627"/>
            <a:ext cx="1524964" cy="455933"/>
          </a:xfrm>
          <a:prstGeom prst="wedgeRoundRectCallout">
            <a:avLst>
              <a:gd name="adj1" fmla="val -21033"/>
              <a:gd name="adj2" fmla="val -82557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Helvetica Neue Light"/>
              </a:rPr>
              <a:t>Touchpoints</a:t>
            </a:r>
            <a:endParaRPr lang="en-US" dirty="0">
              <a:latin typeface="Helvetica Neue Ligh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783136" y="3612610"/>
            <a:ext cx="1581562" cy="447793"/>
          </a:xfrm>
          <a:prstGeom prst="wedgeRoundRectCallout">
            <a:avLst>
              <a:gd name="adj1" fmla="val -62155"/>
              <a:gd name="adj2" fmla="val -2541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Do</a:t>
            </a:r>
            <a:endParaRPr lang="en-US" dirty="0">
              <a:latin typeface="Helvetica Neue Ligh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706296" y="4448910"/>
            <a:ext cx="1581562" cy="534210"/>
          </a:xfrm>
          <a:prstGeom prst="wedgeRoundRectCallout">
            <a:avLst>
              <a:gd name="adj1" fmla="val -62155"/>
              <a:gd name="adj2" fmla="val -2541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Think</a:t>
            </a:r>
            <a:endParaRPr lang="en-US" dirty="0">
              <a:latin typeface="Helvetica Neue Light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862491" y="4509440"/>
            <a:ext cx="1581562" cy="447793"/>
          </a:xfrm>
          <a:prstGeom prst="wedgeRoundRectCallout">
            <a:avLst>
              <a:gd name="adj1" fmla="val -44617"/>
              <a:gd name="adj2" fmla="val -44972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No Feel/Say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420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unpacking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analyzing an interview</a:t>
            </a:r>
            <a:endParaRPr lang="en-US" dirty="0"/>
          </a:p>
        </p:txBody>
      </p:sp>
      <p:pic>
        <p:nvPicPr>
          <p:cNvPr id="14" name="Picture 12" descr="SCPD_AnnGuideFlyer_Lockup_0306-h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0" y="5699134"/>
            <a:ext cx="4800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202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8004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374059"/>
            <a:ext cx="9144000" cy="76944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can you see the opportunity?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998647" y="1272812"/>
            <a:ext cx="985020" cy="455933"/>
          </a:xfrm>
          <a:prstGeom prst="wedgeRoundRectCallout">
            <a:avLst>
              <a:gd name="adj1" fmla="val -67242"/>
              <a:gd name="adj2" fmla="val -20808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Phases</a:t>
            </a:r>
            <a:endParaRPr lang="en-US" dirty="0">
              <a:latin typeface="Helvetica Neue Ligh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998647" y="1897574"/>
            <a:ext cx="985020" cy="455933"/>
          </a:xfrm>
          <a:prstGeom prst="wedgeRoundRectCallout">
            <a:avLst>
              <a:gd name="adj1" fmla="val -67242"/>
              <a:gd name="adj2" fmla="val -20808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Do</a:t>
            </a:r>
            <a:endParaRPr lang="en-US" dirty="0">
              <a:latin typeface="Helvetica Neue Ligh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998647" y="2763766"/>
            <a:ext cx="985020" cy="455933"/>
          </a:xfrm>
          <a:prstGeom prst="wedgeRoundRectCallout">
            <a:avLst>
              <a:gd name="adj1" fmla="val -67242"/>
              <a:gd name="adj2" fmla="val -20808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Think</a:t>
            </a:r>
            <a:endParaRPr lang="en-US" dirty="0">
              <a:latin typeface="Helvetica Neue Ligh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998647" y="3734927"/>
            <a:ext cx="985020" cy="579315"/>
          </a:xfrm>
          <a:prstGeom prst="wedgeRoundRectCallout">
            <a:avLst>
              <a:gd name="adj1" fmla="val -67242"/>
              <a:gd name="adj2" fmla="val -20808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/>
              </a:rPr>
              <a:t>Pain</a:t>
            </a:r>
            <a:br>
              <a:rPr lang="en-US" dirty="0" smtClean="0">
                <a:latin typeface="Helvetica Neue Light"/>
              </a:rPr>
            </a:br>
            <a:r>
              <a:rPr lang="en-US" dirty="0" smtClean="0">
                <a:latin typeface="Helvetica Neue Light"/>
              </a:rPr>
              <a:t>points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15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83624"/>
            <a:ext cx="9144000" cy="857250"/>
          </a:xfrm>
        </p:spPr>
        <p:txBody>
          <a:bodyPr/>
          <a:lstStyle/>
          <a:p>
            <a:pPr algn="ctr"/>
            <a:r>
              <a:rPr lang="en-US" dirty="0" smtClean="0"/>
              <a:t>Student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0"/>
            <a:ext cx="69619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6857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314" y="1721501"/>
            <a:ext cx="8272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DE7914"/>
                </a:solidFill>
                <a:latin typeface="Helvetica Neue Light"/>
                <a:cs typeface="Helvetica Neue Light"/>
              </a:rPr>
              <a:t>how do you do it?</a:t>
            </a:r>
          </a:p>
        </p:txBody>
      </p:sp>
    </p:spTree>
    <p:extLst>
      <p:ext uri="{BB962C8B-B14F-4D97-AF65-F5344CB8AC3E}">
        <p14:creationId xmlns:p14="http://schemas.microsoft.com/office/powerpoint/2010/main" val="3829675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686" b="-10686"/>
          <a:stretch/>
        </p:blipFill>
        <p:spPr>
          <a:xfrm>
            <a:off x="0" y="-16946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9377" y="3458292"/>
            <a:ext cx="9223377" cy="116788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0" y="3748531"/>
            <a:ext cx="9014440" cy="564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latin typeface="Helvetica Neue Light"/>
              </a:rPr>
              <a:t>understand the timeline of the story from many angles</a:t>
            </a:r>
          </a:p>
        </p:txBody>
      </p:sp>
    </p:spTree>
    <p:extLst>
      <p:ext uri="{BB962C8B-B14F-4D97-AF65-F5344CB8AC3E}">
        <p14:creationId xmlns:p14="http://schemas.microsoft.com/office/powerpoint/2010/main" val="36375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10768" y="1310360"/>
            <a:ext cx="8485307" cy="878076"/>
          </a:xfrm>
          <a:custGeom>
            <a:avLst/>
            <a:gdLst>
              <a:gd name="connsiteX0" fmla="*/ 13511 w 8485307"/>
              <a:gd name="connsiteY0" fmla="*/ 432283 h 878076"/>
              <a:gd name="connsiteX1" fmla="*/ 13511 w 8485307"/>
              <a:gd name="connsiteY1" fmla="*/ 432283 h 878076"/>
              <a:gd name="connsiteX2" fmla="*/ 378325 w 8485307"/>
              <a:gd name="connsiteY2" fmla="*/ 378248 h 878076"/>
              <a:gd name="connsiteX3" fmla="*/ 540465 w 8485307"/>
              <a:gd name="connsiteY3" fmla="*/ 364739 h 878076"/>
              <a:gd name="connsiteX4" fmla="*/ 770163 w 8485307"/>
              <a:gd name="connsiteY4" fmla="*/ 337721 h 878076"/>
              <a:gd name="connsiteX5" fmla="*/ 837721 w 8485307"/>
              <a:gd name="connsiteY5" fmla="*/ 310704 h 878076"/>
              <a:gd name="connsiteX6" fmla="*/ 891768 w 8485307"/>
              <a:gd name="connsiteY6" fmla="*/ 297195 h 878076"/>
              <a:gd name="connsiteX7" fmla="*/ 945814 w 8485307"/>
              <a:gd name="connsiteY7" fmla="*/ 270177 h 878076"/>
              <a:gd name="connsiteX8" fmla="*/ 1080931 w 8485307"/>
              <a:gd name="connsiteY8" fmla="*/ 216142 h 878076"/>
              <a:gd name="connsiteX9" fmla="*/ 1216047 w 8485307"/>
              <a:gd name="connsiteY9" fmla="*/ 162106 h 878076"/>
              <a:gd name="connsiteX10" fmla="*/ 1405210 w 8485307"/>
              <a:gd name="connsiteY10" fmla="*/ 121580 h 878076"/>
              <a:gd name="connsiteX11" fmla="*/ 1499791 w 8485307"/>
              <a:gd name="connsiteY11" fmla="*/ 94562 h 878076"/>
              <a:gd name="connsiteX12" fmla="*/ 1661931 w 8485307"/>
              <a:gd name="connsiteY12" fmla="*/ 81053 h 878076"/>
              <a:gd name="connsiteX13" fmla="*/ 1756512 w 8485307"/>
              <a:gd name="connsiteY13" fmla="*/ 40526 h 878076"/>
              <a:gd name="connsiteX14" fmla="*/ 1878117 w 8485307"/>
              <a:gd name="connsiteY14" fmla="*/ 27018 h 878076"/>
              <a:gd name="connsiteX15" fmla="*/ 2107815 w 8485307"/>
              <a:gd name="connsiteY15" fmla="*/ 0 h 878076"/>
              <a:gd name="connsiteX16" fmla="*/ 2378048 w 8485307"/>
              <a:gd name="connsiteY16" fmla="*/ 13509 h 878076"/>
              <a:gd name="connsiteX17" fmla="*/ 2418583 w 8485307"/>
              <a:gd name="connsiteY17" fmla="*/ 67544 h 878076"/>
              <a:gd name="connsiteX18" fmla="*/ 2472629 w 8485307"/>
              <a:gd name="connsiteY18" fmla="*/ 148597 h 878076"/>
              <a:gd name="connsiteX19" fmla="*/ 2580722 w 8485307"/>
              <a:gd name="connsiteY19" fmla="*/ 229651 h 878076"/>
              <a:gd name="connsiteX20" fmla="*/ 2634769 w 8485307"/>
              <a:gd name="connsiteY20" fmla="*/ 243159 h 878076"/>
              <a:gd name="connsiteX21" fmla="*/ 2675304 w 8485307"/>
              <a:gd name="connsiteY21" fmla="*/ 256668 h 878076"/>
              <a:gd name="connsiteX22" fmla="*/ 2769885 w 8485307"/>
              <a:gd name="connsiteY22" fmla="*/ 324213 h 878076"/>
              <a:gd name="connsiteX23" fmla="*/ 2837443 w 8485307"/>
              <a:gd name="connsiteY23" fmla="*/ 364739 h 878076"/>
              <a:gd name="connsiteX24" fmla="*/ 2891490 w 8485307"/>
              <a:gd name="connsiteY24" fmla="*/ 432283 h 878076"/>
              <a:gd name="connsiteX25" fmla="*/ 3013095 w 8485307"/>
              <a:gd name="connsiteY25" fmla="*/ 499828 h 878076"/>
              <a:gd name="connsiteX26" fmla="*/ 3080653 w 8485307"/>
              <a:gd name="connsiteY26" fmla="*/ 513337 h 878076"/>
              <a:gd name="connsiteX27" fmla="*/ 3188746 w 8485307"/>
              <a:gd name="connsiteY27" fmla="*/ 567372 h 878076"/>
              <a:gd name="connsiteX28" fmla="*/ 3242792 w 8485307"/>
              <a:gd name="connsiteY28" fmla="*/ 594390 h 878076"/>
              <a:gd name="connsiteX29" fmla="*/ 3377909 w 8485307"/>
              <a:gd name="connsiteY29" fmla="*/ 621408 h 878076"/>
              <a:gd name="connsiteX30" fmla="*/ 3431955 w 8485307"/>
              <a:gd name="connsiteY30" fmla="*/ 634916 h 878076"/>
              <a:gd name="connsiteX31" fmla="*/ 3472490 w 8485307"/>
              <a:gd name="connsiteY31" fmla="*/ 648425 h 878076"/>
              <a:gd name="connsiteX32" fmla="*/ 3675165 w 8485307"/>
              <a:gd name="connsiteY32" fmla="*/ 675443 h 878076"/>
              <a:gd name="connsiteX33" fmla="*/ 4188607 w 8485307"/>
              <a:gd name="connsiteY33" fmla="*/ 675443 h 878076"/>
              <a:gd name="connsiteX34" fmla="*/ 4337235 w 8485307"/>
              <a:gd name="connsiteY34" fmla="*/ 634916 h 878076"/>
              <a:gd name="connsiteX35" fmla="*/ 4458840 w 8485307"/>
              <a:gd name="connsiteY35" fmla="*/ 607899 h 878076"/>
              <a:gd name="connsiteX36" fmla="*/ 4566933 w 8485307"/>
              <a:gd name="connsiteY36" fmla="*/ 567372 h 878076"/>
              <a:gd name="connsiteX37" fmla="*/ 4661514 w 8485307"/>
              <a:gd name="connsiteY37" fmla="*/ 553863 h 878076"/>
              <a:gd name="connsiteX38" fmla="*/ 4877700 w 8485307"/>
              <a:gd name="connsiteY38" fmla="*/ 486319 h 878076"/>
              <a:gd name="connsiteX39" fmla="*/ 5120910 w 8485307"/>
              <a:gd name="connsiteY39" fmla="*/ 391757 h 878076"/>
              <a:gd name="connsiteX40" fmla="*/ 5201980 w 8485307"/>
              <a:gd name="connsiteY40" fmla="*/ 378248 h 878076"/>
              <a:gd name="connsiteX41" fmla="*/ 5269538 w 8485307"/>
              <a:gd name="connsiteY41" fmla="*/ 364739 h 878076"/>
              <a:gd name="connsiteX42" fmla="*/ 5458701 w 8485307"/>
              <a:gd name="connsiteY42" fmla="*/ 337721 h 878076"/>
              <a:gd name="connsiteX43" fmla="*/ 5512747 w 8485307"/>
              <a:gd name="connsiteY43" fmla="*/ 310704 h 878076"/>
              <a:gd name="connsiteX44" fmla="*/ 5715422 w 8485307"/>
              <a:gd name="connsiteY44" fmla="*/ 310704 h 878076"/>
              <a:gd name="connsiteX45" fmla="*/ 5823515 w 8485307"/>
              <a:gd name="connsiteY45" fmla="*/ 364739 h 878076"/>
              <a:gd name="connsiteX46" fmla="*/ 5864050 w 8485307"/>
              <a:gd name="connsiteY46" fmla="*/ 391757 h 878076"/>
              <a:gd name="connsiteX47" fmla="*/ 5945120 w 8485307"/>
              <a:gd name="connsiteY47" fmla="*/ 418775 h 878076"/>
              <a:gd name="connsiteX48" fmla="*/ 6053213 w 8485307"/>
              <a:gd name="connsiteY48" fmla="*/ 486319 h 878076"/>
              <a:gd name="connsiteX49" fmla="*/ 6269399 w 8485307"/>
              <a:gd name="connsiteY49" fmla="*/ 526846 h 878076"/>
              <a:gd name="connsiteX50" fmla="*/ 6539632 w 8485307"/>
              <a:gd name="connsiteY50" fmla="*/ 513337 h 878076"/>
              <a:gd name="connsiteX51" fmla="*/ 6580167 w 8485307"/>
              <a:gd name="connsiteY51" fmla="*/ 499828 h 878076"/>
              <a:gd name="connsiteX52" fmla="*/ 6931469 w 8485307"/>
              <a:gd name="connsiteY52" fmla="*/ 526846 h 878076"/>
              <a:gd name="connsiteX53" fmla="*/ 7255748 w 8485307"/>
              <a:gd name="connsiteY53" fmla="*/ 526846 h 878076"/>
              <a:gd name="connsiteX54" fmla="*/ 7458423 w 8485307"/>
              <a:gd name="connsiteY54" fmla="*/ 405266 h 878076"/>
              <a:gd name="connsiteX55" fmla="*/ 7782702 w 8485307"/>
              <a:gd name="connsiteY55" fmla="*/ 270177 h 878076"/>
              <a:gd name="connsiteX56" fmla="*/ 7850260 w 8485307"/>
              <a:gd name="connsiteY56" fmla="*/ 216142 h 878076"/>
              <a:gd name="connsiteX57" fmla="*/ 7944842 w 8485307"/>
              <a:gd name="connsiteY57" fmla="*/ 175615 h 878076"/>
              <a:gd name="connsiteX58" fmla="*/ 7985377 w 8485307"/>
              <a:gd name="connsiteY58" fmla="*/ 148597 h 878076"/>
              <a:gd name="connsiteX59" fmla="*/ 8201563 w 8485307"/>
              <a:gd name="connsiteY59" fmla="*/ 175615 h 878076"/>
              <a:gd name="connsiteX60" fmla="*/ 8323168 w 8485307"/>
              <a:gd name="connsiteY60" fmla="*/ 243159 h 878076"/>
              <a:gd name="connsiteX61" fmla="*/ 8363703 w 8485307"/>
              <a:gd name="connsiteY61" fmla="*/ 256668 h 878076"/>
              <a:gd name="connsiteX62" fmla="*/ 8377214 w 8485307"/>
              <a:gd name="connsiteY62" fmla="*/ 297195 h 878076"/>
              <a:gd name="connsiteX63" fmla="*/ 8444772 w 8485307"/>
              <a:gd name="connsiteY63" fmla="*/ 351230 h 878076"/>
              <a:gd name="connsiteX64" fmla="*/ 8485307 w 8485307"/>
              <a:gd name="connsiteY64" fmla="*/ 351230 h 878076"/>
              <a:gd name="connsiteX65" fmla="*/ 8485307 w 8485307"/>
              <a:gd name="connsiteY65" fmla="*/ 878076 h 878076"/>
              <a:gd name="connsiteX66" fmla="*/ 0 w 8485307"/>
              <a:gd name="connsiteY66" fmla="*/ 878076 h 878076"/>
              <a:gd name="connsiteX67" fmla="*/ 13511 w 8485307"/>
              <a:gd name="connsiteY67" fmla="*/ 432283 h 87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8485307" h="878076">
                <a:moveTo>
                  <a:pt x="13511" y="432283"/>
                </a:moveTo>
                <a:lnTo>
                  <a:pt x="13511" y="432283"/>
                </a:lnTo>
                <a:cubicBezTo>
                  <a:pt x="135116" y="414271"/>
                  <a:pt x="256391" y="393877"/>
                  <a:pt x="378325" y="378248"/>
                </a:cubicBezTo>
                <a:cubicBezTo>
                  <a:pt x="432119" y="371353"/>
                  <a:pt x="486519" y="370319"/>
                  <a:pt x="540465" y="364739"/>
                </a:cubicBezTo>
                <a:cubicBezTo>
                  <a:pt x="617150" y="356808"/>
                  <a:pt x="693597" y="346727"/>
                  <a:pt x="770163" y="337721"/>
                </a:cubicBezTo>
                <a:cubicBezTo>
                  <a:pt x="792682" y="328715"/>
                  <a:pt x="814712" y="318372"/>
                  <a:pt x="837721" y="310704"/>
                </a:cubicBezTo>
                <a:cubicBezTo>
                  <a:pt x="855338" y="304833"/>
                  <a:pt x="874380" y="303714"/>
                  <a:pt x="891768" y="297195"/>
                </a:cubicBezTo>
                <a:cubicBezTo>
                  <a:pt x="910627" y="290124"/>
                  <a:pt x="927301" y="278110"/>
                  <a:pt x="945814" y="270177"/>
                </a:cubicBezTo>
                <a:cubicBezTo>
                  <a:pt x="990400" y="251073"/>
                  <a:pt x="1037543" y="237832"/>
                  <a:pt x="1080931" y="216142"/>
                </a:cubicBezTo>
                <a:cubicBezTo>
                  <a:pt x="1144715" y="184256"/>
                  <a:pt x="1138130" y="184364"/>
                  <a:pt x="1216047" y="162106"/>
                </a:cubicBezTo>
                <a:cubicBezTo>
                  <a:pt x="1449356" y="95459"/>
                  <a:pt x="1214745" y="165524"/>
                  <a:pt x="1405210" y="121580"/>
                </a:cubicBezTo>
                <a:cubicBezTo>
                  <a:pt x="1437159" y="114209"/>
                  <a:pt x="1467404" y="99675"/>
                  <a:pt x="1499791" y="94562"/>
                </a:cubicBezTo>
                <a:cubicBezTo>
                  <a:pt x="1553362" y="86105"/>
                  <a:pt x="1607884" y="85556"/>
                  <a:pt x="1661931" y="81053"/>
                </a:cubicBezTo>
                <a:cubicBezTo>
                  <a:pt x="1693458" y="67544"/>
                  <a:pt x="1723236" y="48843"/>
                  <a:pt x="1756512" y="40526"/>
                </a:cubicBezTo>
                <a:cubicBezTo>
                  <a:pt x="1796079" y="30636"/>
                  <a:pt x="1837612" y="31782"/>
                  <a:pt x="1878117" y="27018"/>
                </a:cubicBezTo>
                <a:cubicBezTo>
                  <a:pt x="2194023" y="-10139"/>
                  <a:pt x="1762162" y="38398"/>
                  <a:pt x="2107815" y="0"/>
                </a:cubicBezTo>
                <a:cubicBezTo>
                  <a:pt x="2197893" y="4503"/>
                  <a:pt x="2289915" y="-5646"/>
                  <a:pt x="2378048" y="13509"/>
                </a:cubicBezTo>
                <a:cubicBezTo>
                  <a:pt x="2400051" y="18291"/>
                  <a:pt x="2405669" y="49099"/>
                  <a:pt x="2418583" y="67544"/>
                </a:cubicBezTo>
                <a:cubicBezTo>
                  <a:pt x="2437208" y="94145"/>
                  <a:pt x="2449665" y="125637"/>
                  <a:pt x="2472629" y="148597"/>
                </a:cubicBezTo>
                <a:cubicBezTo>
                  <a:pt x="2514633" y="190593"/>
                  <a:pt x="2520285" y="202796"/>
                  <a:pt x="2580722" y="229651"/>
                </a:cubicBezTo>
                <a:cubicBezTo>
                  <a:pt x="2597692" y="237192"/>
                  <a:pt x="2616913" y="238059"/>
                  <a:pt x="2634769" y="243159"/>
                </a:cubicBezTo>
                <a:cubicBezTo>
                  <a:pt x="2648464" y="247071"/>
                  <a:pt x="2661792" y="252165"/>
                  <a:pt x="2675304" y="256668"/>
                </a:cubicBezTo>
                <a:cubicBezTo>
                  <a:pt x="2714942" y="286391"/>
                  <a:pt x="2730371" y="299522"/>
                  <a:pt x="2769885" y="324213"/>
                </a:cubicBezTo>
                <a:cubicBezTo>
                  <a:pt x="2792155" y="338129"/>
                  <a:pt x="2816073" y="349478"/>
                  <a:pt x="2837443" y="364739"/>
                </a:cubicBezTo>
                <a:cubicBezTo>
                  <a:pt x="2911498" y="417624"/>
                  <a:pt x="2812088" y="362820"/>
                  <a:pt x="2891490" y="432283"/>
                </a:cubicBezTo>
                <a:cubicBezTo>
                  <a:pt x="2931747" y="467500"/>
                  <a:pt x="2964846" y="487768"/>
                  <a:pt x="3013095" y="499828"/>
                </a:cubicBezTo>
                <a:cubicBezTo>
                  <a:pt x="3035375" y="505397"/>
                  <a:pt x="3058134" y="508834"/>
                  <a:pt x="3080653" y="513337"/>
                </a:cubicBezTo>
                <a:lnTo>
                  <a:pt x="3188746" y="567372"/>
                </a:lnTo>
                <a:cubicBezTo>
                  <a:pt x="3206761" y="576378"/>
                  <a:pt x="3223252" y="589506"/>
                  <a:pt x="3242792" y="594390"/>
                </a:cubicBezTo>
                <a:cubicBezTo>
                  <a:pt x="3368316" y="625765"/>
                  <a:pt x="3212283" y="588290"/>
                  <a:pt x="3377909" y="621408"/>
                </a:cubicBezTo>
                <a:cubicBezTo>
                  <a:pt x="3396118" y="625049"/>
                  <a:pt x="3414100" y="629816"/>
                  <a:pt x="3431955" y="634916"/>
                </a:cubicBezTo>
                <a:cubicBezTo>
                  <a:pt x="3445650" y="638828"/>
                  <a:pt x="3458587" y="645336"/>
                  <a:pt x="3472490" y="648425"/>
                </a:cubicBezTo>
                <a:cubicBezTo>
                  <a:pt x="3533140" y="661900"/>
                  <a:pt x="3616621" y="668939"/>
                  <a:pt x="3675165" y="675443"/>
                </a:cubicBezTo>
                <a:cubicBezTo>
                  <a:pt x="3860814" y="737314"/>
                  <a:pt x="3751249" y="705950"/>
                  <a:pt x="4188607" y="675443"/>
                </a:cubicBezTo>
                <a:cubicBezTo>
                  <a:pt x="4279970" y="669070"/>
                  <a:pt x="4273180" y="650926"/>
                  <a:pt x="4337235" y="634916"/>
                </a:cubicBezTo>
                <a:cubicBezTo>
                  <a:pt x="4380079" y="624207"/>
                  <a:pt x="4417222" y="621769"/>
                  <a:pt x="4458840" y="607899"/>
                </a:cubicBezTo>
                <a:cubicBezTo>
                  <a:pt x="4471804" y="603579"/>
                  <a:pt x="4543213" y="572115"/>
                  <a:pt x="4566933" y="567372"/>
                </a:cubicBezTo>
                <a:cubicBezTo>
                  <a:pt x="4598162" y="561127"/>
                  <a:pt x="4630181" y="559559"/>
                  <a:pt x="4661514" y="553863"/>
                </a:cubicBezTo>
                <a:cubicBezTo>
                  <a:pt x="4719609" y="543302"/>
                  <a:pt x="4855076" y="494801"/>
                  <a:pt x="4877700" y="486319"/>
                </a:cubicBezTo>
                <a:cubicBezTo>
                  <a:pt x="4941734" y="462311"/>
                  <a:pt x="5044816" y="410777"/>
                  <a:pt x="5120910" y="391757"/>
                </a:cubicBezTo>
                <a:cubicBezTo>
                  <a:pt x="5147488" y="385114"/>
                  <a:pt x="5175026" y="383148"/>
                  <a:pt x="5201980" y="378248"/>
                </a:cubicBezTo>
                <a:cubicBezTo>
                  <a:pt x="5224575" y="374141"/>
                  <a:pt x="5246804" y="367986"/>
                  <a:pt x="5269538" y="364739"/>
                </a:cubicBezTo>
                <a:cubicBezTo>
                  <a:pt x="5494206" y="332650"/>
                  <a:pt x="5305969" y="368261"/>
                  <a:pt x="5458701" y="337721"/>
                </a:cubicBezTo>
                <a:cubicBezTo>
                  <a:pt x="5476716" y="328715"/>
                  <a:pt x="5492951" y="314415"/>
                  <a:pt x="5512747" y="310704"/>
                </a:cubicBezTo>
                <a:cubicBezTo>
                  <a:pt x="5653815" y="284260"/>
                  <a:pt x="5632696" y="283134"/>
                  <a:pt x="5715422" y="310704"/>
                </a:cubicBezTo>
                <a:cubicBezTo>
                  <a:pt x="5765864" y="386351"/>
                  <a:pt x="5712560" y="327761"/>
                  <a:pt x="5823515" y="364739"/>
                </a:cubicBezTo>
                <a:cubicBezTo>
                  <a:pt x="5838920" y="369873"/>
                  <a:pt x="5849211" y="385163"/>
                  <a:pt x="5864050" y="391757"/>
                </a:cubicBezTo>
                <a:cubicBezTo>
                  <a:pt x="5890080" y="403324"/>
                  <a:pt x="5918097" y="409769"/>
                  <a:pt x="5945120" y="418775"/>
                </a:cubicBezTo>
                <a:cubicBezTo>
                  <a:pt x="5982104" y="446507"/>
                  <a:pt x="6008700" y="471484"/>
                  <a:pt x="6053213" y="486319"/>
                </a:cubicBezTo>
                <a:cubicBezTo>
                  <a:pt x="6139206" y="514978"/>
                  <a:pt x="6180503" y="515736"/>
                  <a:pt x="6269399" y="526846"/>
                </a:cubicBezTo>
                <a:cubicBezTo>
                  <a:pt x="6359477" y="522343"/>
                  <a:pt x="6449781" y="521149"/>
                  <a:pt x="6539632" y="513337"/>
                </a:cubicBezTo>
                <a:cubicBezTo>
                  <a:pt x="6553821" y="512103"/>
                  <a:pt x="6565933" y="499337"/>
                  <a:pt x="6580167" y="499828"/>
                </a:cubicBezTo>
                <a:cubicBezTo>
                  <a:pt x="6697544" y="503875"/>
                  <a:pt x="6814368" y="517840"/>
                  <a:pt x="6931469" y="526846"/>
                </a:cubicBezTo>
                <a:cubicBezTo>
                  <a:pt x="7058686" y="549971"/>
                  <a:pt x="7124083" y="578561"/>
                  <a:pt x="7255748" y="526846"/>
                </a:cubicBezTo>
                <a:cubicBezTo>
                  <a:pt x="7329076" y="498045"/>
                  <a:pt x="7386429" y="437257"/>
                  <a:pt x="7458423" y="405266"/>
                </a:cubicBezTo>
                <a:cubicBezTo>
                  <a:pt x="7727662" y="285628"/>
                  <a:pt x="7617470" y="325244"/>
                  <a:pt x="7782702" y="270177"/>
                </a:cubicBezTo>
                <a:cubicBezTo>
                  <a:pt x="7805221" y="252165"/>
                  <a:pt x="7826265" y="232135"/>
                  <a:pt x="7850260" y="216142"/>
                </a:cubicBezTo>
                <a:cubicBezTo>
                  <a:pt x="7934610" y="159921"/>
                  <a:pt x="7872779" y="211639"/>
                  <a:pt x="7944842" y="175615"/>
                </a:cubicBezTo>
                <a:cubicBezTo>
                  <a:pt x="7959366" y="168354"/>
                  <a:pt x="7971865" y="157603"/>
                  <a:pt x="7985377" y="148597"/>
                </a:cubicBezTo>
                <a:cubicBezTo>
                  <a:pt x="8057439" y="157603"/>
                  <a:pt x="8129829" y="164291"/>
                  <a:pt x="8201563" y="175615"/>
                </a:cubicBezTo>
                <a:cubicBezTo>
                  <a:pt x="8278986" y="187837"/>
                  <a:pt x="8216387" y="207572"/>
                  <a:pt x="8323168" y="243159"/>
                </a:cubicBezTo>
                <a:lnTo>
                  <a:pt x="8363703" y="256668"/>
                </a:lnTo>
                <a:cubicBezTo>
                  <a:pt x="8368207" y="270177"/>
                  <a:pt x="8369887" y="284985"/>
                  <a:pt x="8377214" y="297195"/>
                </a:cubicBezTo>
                <a:cubicBezTo>
                  <a:pt x="8386439" y="312567"/>
                  <a:pt x="8430966" y="346629"/>
                  <a:pt x="8444772" y="351230"/>
                </a:cubicBezTo>
                <a:cubicBezTo>
                  <a:pt x="8457591" y="355502"/>
                  <a:pt x="8471795" y="351230"/>
                  <a:pt x="8485307" y="351230"/>
                </a:cubicBezTo>
                <a:lnTo>
                  <a:pt x="8485307" y="878076"/>
                </a:lnTo>
                <a:lnTo>
                  <a:pt x="0" y="878076"/>
                </a:lnTo>
                <a:lnTo>
                  <a:pt x="13511" y="4322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52" y="254358"/>
            <a:ext cx="851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Person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768" y="202633"/>
            <a:ext cx="8485307" cy="4593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768" y="4376872"/>
            <a:ext cx="8498819" cy="59439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Helvetica Neue Light"/>
              </a:rPr>
              <a:t>Touchpoints</a:t>
            </a:r>
            <a:r>
              <a:rPr lang="en-US" dirty="0" smtClean="0">
                <a:solidFill>
                  <a:schemeClr val="tx1"/>
                </a:solidFill>
                <a:latin typeface="Helvetica Neue Light"/>
              </a:rPr>
              <a:t> (optional: supporting characters)</a:t>
            </a:r>
            <a:endParaRPr lang="en-US" dirty="0">
              <a:solidFill>
                <a:schemeClr val="tx1"/>
              </a:solidFill>
              <a:latin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768" y="777610"/>
            <a:ext cx="8492851" cy="142433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</a:rPr>
              <a:t>Feel &amp;</a:t>
            </a:r>
            <a:br>
              <a:rPr lang="en-US" dirty="0" smtClean="0">
                <a:solidFill>
                  <a:schemeClr val="tx1"/>
                </a:solidFill>
                <a:latin typeface="Helvetica Neue Light"/>
              </a:rPr>
            </a:br>
            <a:r>
              <a:rPr lang="en-US" dirty="0" smtClean="0">
                <a:solidFill>
                  <a:schemeClr val="tx1"/>
                </a:solidFill>
                <a:latin typeface="Helvetica Neue Light"/>
              </a:rPr>
              <a:t>High-Level Do</a:t>
            </a:r>
            <a:endParaRPr lang="en-US" dirty="0">
              <a:solidFill>
                <a:schemeClr val="tx1"/>
              </a:solidFill>
              <a:latin typeface="Helvetica Neue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768" y="2925519"/>
            <a:ext cx="8498819" cy="51924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</a:rPr>
              <a:t>Behaviors &amp; Quotes (Do/Say)</a:t>
            </a:r>
            <a:endParaRPr lang="en-US" dirty="0">
              <a:solidFill>
                <a:schemeClr val="tx1"/>
              </a:solidFill>
              <a:latin typeface="Helvetica Neue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768" y="2331129"/>
            <a:ext cx="8498819" cy="45930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</a:rPr>
              <a:t>Phases of timeline</a:t>
            </a:r>
            <a:endParaRPr lang="en-US" dirty="0">
              <a:solidFill>
                <a:schemeClr val="tx1"/>
              </a:solidFill>
              <a:latin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4304" y="1323869"/>
            <a:ext cx="481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Yay!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9590" y="1841008"/>
            <a:ext cx="646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U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h-oh!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77842" y="1594045"/>
            <a:ext cx="567489" cy="567489"/>
          </a:xfrm>
          <a:prstGeom prst="ellipse">
            <a:avLst/>
          </a:prstGeom>
          <a:noFill/>
          <a:ln w="6350" cmpd="sng">
            <a:solidFill>
              <a:schemeClr val="accent3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540" y="3537469"/>
            <a:ext cx="8498819" cy="7448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Helvetica Neue Light"/>
              </a:rPr>
              <a:t>Painpoints</a:t>
            </a:r>
            <a:r>
              <a:rPr lang="en-US" dirty="0" smtClean="0">
                <a:solidFill>
                  <a:schemeClr val="tx1"/>
                </a:solidFill>
                <a:latin typeface="Helvetica Neue Light"/>
              </a:rPr>
              <a:t> (Think)</a:t>
            </a:r>
            <a:endParaRPr lang="en-US" dirty="0">
              <a:solidFill>
                <a:schemeClr val="tx1"/>
              </a:solidFill>
              <a:latin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9193" y="1317965"/>
            <a:ext cx="98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Opportunity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Off-page Connector 3"/>
          <p:cNvSpPr/>
          <p:nvPr/>
        </p:nvSpPr>
        <p:spPr>
          <a:xfrm>
            <a:off x="5715228" y="1131242"/>
            <a:ext cx="496342" cy="386811"/>
          </a:xfrm>
          <a:prstGeom prst="flowChartOffpage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Key Point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1247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667561" y="-1411764"/>
            <a:ext cx="10004101" cy="75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91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956" y="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analysis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long, thorough method</a:t>
            </a:r>
            <a:endParaRPr lang="en-US" dirty="0"/>
          </a:p>
        </p:txBody>
      </p:sp>
      <p:pic>
        <p:nvPicPr>
          <p:cNvPr id="14" name="Picture 12" descr="SCPD_AnnGuideFlyer_Lockup_0306-h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0" y="5699134"/>
            <a:ext cx="48006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12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8774"/>
            <a:ext cx="9144000" cy="61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5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and then discuss</a:t>
            </a:r>
            <a:endParaRPr lang="en-US" dirty="0">
              <a:solidFill>
                <a:srgbClr val="E46C0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79" y="918542"/>
            <a:ext cx="5341805" cy="41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final tips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4266" y="1125321"/>
            <a:ext cx="74318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Don’t just capture the facts of DO</a:t>
            </a:r>
            <a:r>
              <a:rPr lang="mr-IN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…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think about why this happening from the user’s perspectives and capture that in the THINK area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</a:b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Don’t just capture high level issues...capture story details to build empathy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</a:br>
            <a:endParaRPr lang="is-I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Discuss the journey map with your group. Use this as a tool for digging deeply into the needs that this journey represents.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</a:b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Compare multiple journey maps and look for patterns and contradictions. Why was one successful and another not?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56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do it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4266" y="1198800"/>
            <a:ext cx="74318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Get together with your group and start using the journey map process to analyze one of your interviews.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</a:b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You can grab large white boards from the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d.school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 to keep your work. (We have also brought large white post-it sheets).</a:t>
            </a:r>
            <a:r>
              <a:rPr lang="is-I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/>
            </a:r>
            <a:br>
              <a:rPr lang="is-I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</a:br>
            <a:endParaRPr lang="is-I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is-I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Create Journey Maps by next Monday for your interviews</a:t>
            </a:r>
            <a:br>
              <a:rPr lang="is-I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</a:br>
            <a:endParaRPr lang="is-I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is-IS" sz="2000" dirty="0" smtClean="0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rPr>
              <a:t>Next Monday, we will discuss Needs and How Might We Questions in more detail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40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686" b="-10686"/>
          <a:stretch/>
        </p:blipFill>
        <p:spPr>
          <a:xfrm>
            <a:off x="0" y="-16946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9377" y="3458292"/>
            <a:ext cx="9223377" cy="116788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36550" y="3514985"/>
            <a:ext cx="8247555" cy="12153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767676"/>
                </a:solidFill>
                <a:latin typeface="Helvetica Neue Light"/>
              </a:rPr>
              <a:t>one color per participant, take notes with a sharpie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767676"/>
                </a:solidFill>
                <a:latin typeface="Helvetica Neue Light"/>
              </a:rPr>
              <a:t>write down snippets of everything</a:t>
            </a:r>
          </a:p>
        </p:txBody>
      </p:sp>
    </p:spTree>
    <p:extLst>
      <p:ext uri="{BB962C8B-B14F-4D97-AF65-F5344CB8AC3E}">
        <p14:creationId xmlns:p14="http://schemas.microsoft.com/office/powerpoint/2010/main" val="33695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ickies time lapse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1" y="0"/>
            <a:ext cx="406065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128" y="0"/>
            <a:ext cx="44559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766"/>
            <a:ext cx="9144000" cy="20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26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short-cut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journey map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ver page">
  <a:themeElements>
    <a:clrScheme name="SBD new biz theme">
      <a:dk1>
        <a:srgbClr val="674D34"/>
      </a:dk1>
      <a:lt1>
        <a:srgbClr val="FFFFFF"/>
      </a:lt1>
      <a:dk2>
        <a:srgbClr val="DE7914"/>
      </a:dk2>
      <a:lt2>
        <a:srgbClr val="EDEDED"/>
      </a:lt2>
      <a:accent1>
        <a:srgbClr val="B2B2B2"/>
      </a:accent1>
      <a:accent2>
        <a:srgbClr val="000000"/>
      </a:accent2>
      <a:accent3>
        <a:srgbClr val="9BBB59"/>
      </a:accent3>
      <a:accent4>
        <a:srgbClr val="4F81BD"/>
      </a:accent4>
      <a:accent5>
        <a:srgbClr val="FFC000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tent pages">
  <a:themeElements>
    <a:clrScheme name="SBD new biz theme">
      <a:dk1>
        <a:srgbClr val="674D34"/>
      </a:dk1>
      <a:lt1>
        <a:srgbClr val="FFFFFF"/>
      </a:lt1>
      <a:dk2>
        <a:srgbClr val="DE7914"/>
      </a:dk2>
      <a:lt2>
        <a:srgbClr val="EDEDED"/>
      </a:lt2>
      <a:accent1>
        <a:srgbClr val="B2B2B2"/>
      </a:accent1>
      <a:accent2>
        <a:srgbClr val="000000"/>
      </a:accent2>
      <a:accent3>
        <a:srgbClr val="9BBB59"/>
      </a:accent3>
      <a:accent4>
        <a:srgbClr val="4F81BD"/>
      </a:accent4>
      <a:accent5>
        <a:srgbClr val="FFC000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674D34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100522</TotalTime>
  <Words>247</Words>
  <Application>Microsoft Macintosh PowerPoint</Application>
  <PresentationFormat>On-screen Show (16:9)</PresentationFormat>
  <Paragraphs>109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</vt:lpstr>
      <vt:lpstr>Helvetica Light</vt:lpstr>
      <vt:lpstr>Helvetica Neue Light</vt:lpstr>
      <vt:lpstr>HelveticaNeue LT 55 Roman</vt:lpstr>
      <vt:lpstr>MS PGothic</vt:lpstr>
      <vt:lpstr>ＭＳ Ｐゴシック</vt:lpstr>
      <vt:lpstr>Arial</vt:lpstr>
      <vt:lpstr>1_Cover page</vt:lpstr>
      <vt:lpstr>2_Content pages</vt:lpstr>
      <vt:lpstr>Custom Design</vt:lpstr>
      <vt:lpstr>Unpacking and Journey Maps</vt:lpstr>
      <vt:lpstr>unpacking</vt:lpstr>
      <vt:lpstr>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short-cut</vt:lpstr>
      <vt:lpstr>PowerPoint Presentation</vt:lpstr>
      <vt:lpstr>PowerPoint Presentation</vt:lpstr>
      <vt:lpstr>classic empathy map</vt:lpstr>
      <vt:lpstr>journey empathy map</vt:lpstr>
      <vt:lpstr>journey empathy map</vt:lpstr>
      <vt:lpstr>journey empathy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repeat and then discuss</vt:lpstr>
      <vt:lpstr>some final tips</vt:lpstr>
      <vt:lpstr>you do it</vt:lpstr>
    </vt:vector>
  </TitlesOfParts>
  <Company>Sliced Bread Design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Cherian</dc:creator>
  <cp:lastModifiedBy>James Landay</cp:lastModifiedBy>
  <cp:revision>1811</cp:revision>
  <cp:lastPrinted>2017-04-11T22:58:41Z</cp:lastPrinted>
  <dcterms:created xsi:type="dcterms:W3CDTF">2006-09-12T02:22:34Z</dcterms:created>
  <dcterms:modified xsi:type="dcterms:W3CDTF">2017-04-11T22:59:09Z</dcterms:modified>
</cp:coreProperties>
</file>