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8" r:id="rId1"/>
  </p:sldMasterIdLst>
  <p:notesMasterIdLst>
    <p:notesMasterId r:id="rId46"/>
  </p:notesMasterIdLst>
  <p:handoutMasterIdLst>
    <p:handoutMasterId r:id="rId47"/>
  </p:handoutMasterIdLst>
  <p:sldIdLst>
    <p:sldId id="488" r:id="rId2"/>
    <p:sldId id="578" r:id="rId3"/>
    <p:sldId id="610" r:id="rId4"/>
    <p:sldId id="654" r:id="rId5"/>
    <p:sldId id="655" r:id="rId6"/>
    <p:sldId id="656" r:id="rId7"/>
    <p:sldId id="658" r:id="rId8"/>
    <p:sldId id="657" r:id="rId9"/>
    <p:sldId id="659" r:id="rId10"/>
    <p:sldId id="613" r:id="rId11"/>
    <p:sldId id="611" r:id="rId12"/>
    <p:sldId id="612" r:id="rId13"/>
    <p:sldId id="465" r:id="rId14"/>
    <p:sldId id="472" r:id="rId15"/>
    <p:sldId id="470" r:id="rId16"/>
    <p:sldId id="469" r:id="rId17"/>
    <p:sldId id="478" r:id="rId18"/>
    <p:sldId id="539" r:id="rId19"/>
    <p:sldId id="540" r:id="rId20"/>
    <p:sldId id="576" r:id="rId21"/>
    <p:sldId id="622" r:id="rId22"/>
    <p:sldId id="633" r:id="rId23"/>
    <p:sldId id="639" r:id="rId24"/>
    <p:sldId id="640" r:id="rId25"/>
    <p:sldId id="641" r:id="rId26"/>
    <p:sldId id="642" r:id="rId27"/>
    <p:sldId id="473" r:id="rId28"/>
    <p:sldId id="543" r:id="rId29"/>
    <p:sldId id="544" r:id="rId30"/>
    <p:sldId id="545" r:id="rId31"/>
    <p:sldId id="556" r:id="rId32"/>
    <p:sldId id="557" r:id="rId33"/>
    <p:sldId id="474" r:id="rId34"/>
    <p:sldId id="475" r:id="rId35"/>
    <p:sldId id="542" r:id="rId36"/>
    <p:sldId id="630" r:id="rId37"/>
    <p:sldId id="477" r:id="rId38"/>
    <p:sldId id="466" r:id="rId39"/>
    <p:sldId id="660" r:id="rId40"/>
    <p:sldId id="661" r:id="rId41"/>
    <p:sldId id="662" r:id="rId42"/>
    <p:sldId id="520" r:id="rId43"/>
    <p:sldId id="527" r:id="rId44"/>
    <p:sldId id="591" r:id="rId45"/>
  </p:sldIdLst>
  <p:sldSz cx="9144000" cy="6858000" type="screen4x3"/>
  <p:notesSz cx="7200900" cy="9512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Landay" initials="JAL" lastIdx="2" clrIdx="0"/>
  <p:cmAuthor id="1" name="James Landay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92D4"/>
    <a:srgbClr val="73A4D5"/>
    <a:srgbClr val="F8F8F8"/>
    <a:srgbClr val="FCFCFC"/>
    <a:srgbClr val="EEF4FA"/>
    <a:srgbClr val="E6E8E9"/>
    <a:srgbClr val="0D0D0D"/>
    <a:srgbClr val="000000"/>
    <a:srgbClr val="7888A6"/>
    <a:srgbClr val="F7D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942" autoAdjust="0"/>
  </p:normalViewPr>
  <p:slideViewPr>
    <p:cSldViewPr snapToGrid="0">
      <p:cViewPr varScale="1">
        <p:scale>
          <a:sx n="145" d="100"/>
          <a:sy n="145" d="100"/>
        </p:scale>
        <p:origin x="-6512" y="-120"/>
      </p:cViewPr>
      <p:guideLst>
        <p:guide orient="horz" pos="197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23" d="100"/>
        <a:sy n="223" d="100"/>
      </p:scale>
      <p:origin x="0" y="2736"/>
    </p:cViewPr>
  </p:sorterViewPr>
  <p:notesViewPr>
    <p:cSldViewPr snapToGrid="0">
      <p:cViewPr>
        <p:scale>
          <a:sx n="100" d="100"/>
          <a:sy n="100" d="100"/>
        </p:scale>
        <p:origin x="-5328" y="-1122"/>
      </p:cViewPr>
      <p:guideLst>
        <p:guide orient="horz" pos="2221"/>
        <p:guide pos="297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1-16T16:13:08.236" idx="2">
    <p:pos x="10" y="10"/>
    <p:text>animate with images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79875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/>
            </a:lvl1pPr>
          </a:lstStyle>
          <a:p>
            <a:fld id="{458BF5A3-2350-4A06-91F7-52EF13FDD7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90525" y="201458"/>
            <a:ext cx="40005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62" tIns="0" rIns="18962" bIns="0" numCol="1" anchor="t" anchorCtr="0" compatLnSpc="1">
            <a:prstTxWarp prst="textNoShape">
              <a:avLst/>
            </a:prstTxWarp>
          </a:bodyPr>
          <a:lstStyle>
            <a:lvl1pPr defTabSz="944563" eaLnBrk="0" hangingPunct="0">
              <a:defRPr sz="1000" i="1"/>
            </a:lvl1pPr>
          </a:lstStyle>
          <a:p>
            <a:r>
              <a:rPr lang="en-US" dirty="0"/>
              <a:t>CS 377E: Design for Solving Global Grand Challenges</a:t>
            </a:r>
            <a:br>
              <a:rPr lang="en-US" dirty="0"/>
            </a:br>
            <a:r>
              <a:rPr lang="en-US" dirty="0"/>
              <a:t>Instructors: Landay and </a:t>
            </a:r>
            <a:r>
              <a:rPr lang="en-US" dirty="0" err="1"/>
              <a:t>Aitamurto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Stanford University</a:t>
            </a:r>
            <a:br>
              <a:rPr lang="en-US" dirty="0"/>
            </a:br>
            <a:r>
              <a:rPr lang="en-US" dirty="0"/>
              <a:t>Spring 2015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8359" y="201458"/>
            <a:ext cx="2727367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z="1050" dirty="0" smtClean="0"/>
              <a:t>May 7, 2015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70265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79875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3488" y="720725"/>
            <a:ext cx="4738687" cy="3554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8850" y="4516438"/>
            <a:ext cx="52832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9148" rIns="96657" bIns="49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79875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/>
            </a:lvl1pPr>
          </a:lstStyle>
          <a:p>
            <a:fld id="{F15B023B-A5DD-4615-B2B5-95B18B13BE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61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bbble.com/mynameispj" TargetMode="External"/><Relationship Id="rId4" Type="http://schemas.openxmlformats.org/officeDocument/2006/relationships/hyperlink" Target="http://dribbble.com/kere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B7606B1-5F71-48BA-BE55-049CC0F2DE87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3" tIns="49064" rIns="96493" bIns="49064"/>
          <a:lstStyle/>
          <a:p>
            <a:r>
              <a:rPr lang="en-US" dirty="0" smtClean="0">
                <a:ea typeface="ＭＳ Ｐゴシック" pitchFamily="34" charset="-128"/>
              </a:rPr>
              <a:t>[35 minutes – goal 30 and was </a:t>
            </a:r>
            <a:r>
              <a:rPr lang="en-US" smtClean="0">
                <a:ea typeface="ＭＳ Ｐゴシック" pitchFamily="34" charset="-128"/>
              </a:rPr>
              <a:t>going fast]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842" indent="-285709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2832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99965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099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232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365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8498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5631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79" tIns="49921" rIns="98179" bIns="49921"/>
          <a:lstStyle/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Jeff Hawkins carried around a block of wood like this in his pocket &amp; pulled it out when meeting people and used a pen to act like he was adding things to his device</a:t>
            </a:r>
          </a:p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This led to the prototype in the middle and </a:t>
            </a:r>
          </a:p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The final product: The </a:t>
            </a:r>
            <a:r>
              <a:rPr lang="en-US" sz="1200" dirty="0" err="1">
                <a:ea typeface="ＭＳ Ｐゴシック" pitchFamily="34" charset="-128"/>
              </a:rPr>
              <a:t>PalmPilot</a:t>
            </a:r>
            <a:r>
              <a:rPr lang="en-US" sz="1200" dirty="0">
                <a:ea typeface="ＭＳ Ｐゴシック" pitchFamily="34" charset="-128"/>
              </a:rPr>
              <a:t> (right)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11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3"/>
              </a:rPr>
              <a:t>PJ McCormick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(left)</a:t>
            </a:r>
            <a:endParaRPr kumimoji="1" lang="en-US" sz="1200" b="0" i="0" kern="1200" dirty="0" smtClean="0">
              <a:solidFill>
                <a:schemeClr val="tx1"/>
              </a:solidFill>
              <a:effectLst/>
              <a:latin typeface="Helvetica"/>
              <a:ea typeface="ＭＳ Ｐゴシック" charset="0"/>
              <a:cs typeface="ＭＳ Ｐゴシック" charset="0"/>
            </a:endParaRPr>
          </a:p>
          <a:p>
            <a:r>
              <a:rPr kumimoji="1" lang="en-US" sz="1200" b="0" i="0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 </a:t>
            </a:r>
            <a:r>
              <a:rPr kumimoji="1" lang="en-US" sz="1200" b="1" i="0" u="none" strike="noStrike" kern="1200" dirty="0" err="1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Kerem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 </a:t>
            </a:r>
            <a:r>
              <a:rPr kumimoji="1" lang="en-US" sz="1200" b="1" i="0" u="none" strike="noStrike" kern="1200" dirty="0" err="1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Suer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(right)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12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5109659-F5D0-4D37-8AF6-F42F9EA4E7A9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/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7FACDFD-F04B-44C1-8C1C-23657F07ED4D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824B5FDA-F6D8-418A-A0ED-9E0EAC580EAA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FCE21BF-0B1A-4519-B34A-A74C95BE82E2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0E174B7-EF9C-4697-8F53-07F7ED315A1D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DEDBC3E-0DF9-4053-BFE6-112E61BF30F7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4B1CEE6-E273-4FB0-A03B-FE47AB408048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A8F17A-F7A2-F74D-BA8D-172A92E38FB7}" type="slidenum">
              <a:rPr lang="en-US" sz="1100"/>
              <a:pPr/>
              <a:t>2</a:t>
            </a:fld>
            <a:endParaRPr lang="en-US" sz="11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937838">
              <a:spcBef>
                <a:spcPct val="0"/>
              </a:spcBef>
            </a:pPr>
            <a:endParaRPr kumimoji="0" lang="en-US" sz="25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E58AD42-B29E-4286-B597-46463CFA985E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23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24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4203A54-5467-4FB9-9601-81B306146844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00E7C9D-6DCC-4D36-A8AE-B08957E2D7F7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B7848348-E898-4379-93B2-D78DC0129165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33960" indent="-282292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9170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80838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32505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84173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35841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87509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39177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54E00C2-41D7-42C3-AC45-763AA23D393B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5550" y="714375"/>
            <a:ext cx="4751388" cy="3565525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058" y="4515512"/>
            <a:ext cx="5278785" cy="42827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2" tIns="46771" rIns="93542" bIns="46771"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We are STILL in the exploration phase (especially on your projects). DO NOT narrow down too early.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E884ED9-8D79-4BA4-B3C6-8F7795BB3583}" type="slidenum">
              <a:rPr lang="en-US" sz="1000"/>
              <a:pPr/>
              <a:t>30</a:t>
            </a:fld>
            <a:endParaRPr lang="en-US" sz="10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61A6DD2-DF7A-42CB-80C0-C19F309A7B08}" type="slidenum">
              <a:rPr lang="en-US" sz="1000"/>
              <a:pPr/>
              <a:t>31</a:t>
            </a:fld>
            <a:endParaRPr lang="en-US" sz="10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7F6A76B-4732-4818-8770-CFA15B40093B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C770F59F-D213-420E-8862-852B2FEFD6E9}" type="slidenum">
              <a:rPr lang="en-US" sz="1000"/>
              <a:pPr/>
              <a:t>33</a:t>
            </a:fld>
            <a:endParaRPr lang="en-US" sz="10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11207CD-73CC-42AB-8B3B-D7B0E21F8920}" type="slidenum">
              <a:rPr lang="en-US" sz="1000"/>
              <a:pPr/>
              <a:t>34</a:t>
            </a:fld>
            <a:endParaRPr lang="en-US" sz="10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1950A6B-3CF6-440B-85BF-0E401AF1354D}" type="slidenum">
              <a:rPr lang="en-US" sz="1000"/>
              <a:pPr/>
              <a:t>35</a:t>
            </a:fld>
            <a:endParaRPr lang="en-US" sz="10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11207CD-73CC-42AB-8B3B-D7B0E21F8920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6F91B03-89EE-45BB-B645-E391363A890F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596E69F-DBED-4A2B-9D01-170621D23B46}" type="slidenum">
              <a:rPr lang="en-US" sz="1000"/>
              <a:pPr/>
              <a:t>38</a:t>
            </a:fld>
            <a:endParaRPr lang="en-US" sz="10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5B9EF5F-7648-4EED-B1A3-725A96AE4E3D}" type="slidenum">
              <a:rPr lang="en-US" sz="1000"/>
              <a:pPr/>
              <a:t>39</a:t>
            </a:fld>
            <a:endParaRPr lang="en-US" sz="10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AEE7C4A-115B-4D4A-A7E9-14A95868ADD8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5B9EF5F-7648-4EED-B1A3-725A96AE4E3D}" type="slidenum">
              <a:rPr lang="en-US" sz="1000"/>
              <a:pPr/>
              <a:t>40</a:t>
            </a:fld>
            <a:endParaRPr lang="en-US" sz="10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9D59E03-F6D3-4001-B482-479FA8265EA5}" type="slidenum">
              <a:rPr lang="en-US" sz="1000"/>
              <a:pPr/>
              <a:t>41</a:t>
            </a:fld>
            <a:endParaRPr lang="en-US" sz="10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865" tIns="47932" rIns="95865" bIns="47932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42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94" tIns="49928" rIns="98194" bIns="49928"/>
          <a:lstStyle/>
          <a:p>
            <a:pPr defTabSz="958850">
              <a:spcBef>
                <a:spcPct val="0"/>
              </a:spcBef>
            </a:pPr>
            <a:endParaRPr kumimoji="0" lang="en-US" sz="25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530648D-9120-48A6-BAD4-25C00235E38A}" type="slidenum">
              <a:rPr lang="en-US" sz="1000"/>
              <a:pPr/>
              <a:t>43</a:t>
            </a:fld>
            <a:endParaRPr lang="en-US" sz="10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9325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842" indent="-285709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832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965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099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232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365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498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631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613BEB9-C64B-024D-A13B-45C3B1A659CB}" type="slidenum">
              <a:rPr lang="en-US" sz="1000"/>
              <a:pPr/>
              <a:t>44</a:t>
            </a:fld>
            <a:endParaRPr lang="en-US" sz="10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3488" y="720725"/>
            <a:ext cx="4737100" cy="3552825"/>
          </a:xfrm>
          <a:ln cap="flat"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9" y="4514850"/>
            <a:ext cx="5280025" cy="428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28" tIns="49134" rIns="96628" bIns="49134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0D201B-5AC3-ED44-B158-C47FB82D9DF8}" type="slidenum">
              <a:rPr lang="en-US" sz="1000"/>
              <a:pPr/>
              <a:t>5</a:t>
            </a:fld>
            <a:endParaRPr lang="en-US" sz="1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60D752-B4A0-2442-8FC5-09163C83399A}" type="slidenum">
              <a:rPr lang="en-US" sz="1000"/>
              <a:pPr/>
              <a:t>6</a:t>
            </a:fld>
            <a:endParaRPr lang="en-US" sz="10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F4B45C-598E-1844-883B-BF7D03C22728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combination of the two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60D752-B4A0-2442-8FC5-09163C83399A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0FA3B5A-8FC3-A443-95D3-B54CBBBC8B0C}" type="slidenum">
              <a:rPr lang="en-US" sz="1000"/>
              <a:pPr/>
              <a:t>9</a:t>
            </a:fld>
            <a:endParaRPr lang="en-US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5A5A5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Spring 2015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8" y="0"/>
            <a:ext cx="9107931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1700" cap="small" dirty="0" smtClean="0"/>
              <a:t>cs</a:t>
            </a:r>
            <a:r>
              <a:rPr lang="en-US" sz="1400" cap="small" dirty="0" smtClean="0"/>
              <a:t>377</a:t>
            </a:r>
            <a:r>
              <a:rPr lang="en-US" sz="1700" cap="small" dirty="0" smtClean="0"/>
              <a:t>e: </a:t>
            </a:r>
            <a:r>
              <a:rPr lang="en-US" sz="1700" cap="small" dirty="0" err="1" smtClean="0"/>
              <a:t>engelbart’s</a:t>
            </a:r>
            <a:r>
              <a:rPr lang="en-US" sz="1700" cap="small" dirty="0" smtClean="0"/>
              <a:t> unfinished legacy: designing solutions</a:t>
            </a:r>
            <a:r>
              <a:rPr lang="en-US" sz="1700" cap="small" baseline="0" dirty="0" smtClean="0"/>
              <a:t> to global grand challenges</a:t>
            </a:r>
            <a:endParaRPr lang="en-US" sz="1700" cap="small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FF0FC-04E2-44EC-BF30-352C130B58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D80AE-0EBF-4B22-ACF4-B1B1E7BC7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4C4A5-A381-4B60-8D21-4F8836C42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E442F-41FC-4F8E-9503-FAA14E71D4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B93AD-B859-4C7A-A6D0-33B6FE854A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9D41E-D158-46EB-9372-D5D54839B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894EB-1C92-46EF-91F0-6A4B6B5702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9908C-9638-4E46-AE12-AD37C08643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0998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9DC15-F7C2-CB40-97F8-A070628553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5362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51813" y="6553201"/>
            <a:ext cx="990600" cy="457200"/>
          </a:xfrm>
          <a:ln/>
        </p:spPr>
        <p:txBody>
          <a:bodyPr/>
          <a:lstStyle>
            <a:lvl1pPr>
              <a:defRPr/>
            </a:lvl1pPr>
          </a:lstStyle>
          <a:p>
            <a:fld id="{48573CA7-35FD-4F26-8712-3E7EAA6D87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2CC2C-F604-434C-9EA2-4696114F00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BC1C3-86EC-46A0-AC57-7462094765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652A6-79DF-483A-BD26-0F50B98E5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BEEAF-5D2A-4602-8034-D458828A96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39872-40CC-4D50-AEA4-BE94684608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dirty="0" smtClean="0"/>
              <a:t>Spring 2015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dirty="0" smtClean="0"/>
              <a:t>CS377E: </a:t>
            </a:r>
            <a:r>
              <a:rPr lang="en-US" dirty="0" err="1" smtClean="0"/>
              <a:t>Engelbart’s</a:t>
            </a:r>
            <a:r>
              <a:rPr lang="en-US" dirty="0" smtClean="0"/>
              <a:t> Unfinished Legacy: Designing Solutions to Global Grand Challenges  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7053E7BD-64AD-4C6F-BCFE-7D6915064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23" r:id="rId17"/>
    <p:sldLayoutId id="2147483924" r:id="rId18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comments" Target="../comments/commen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exec/obidos/ASIN/1558608702/qid=1055223413/sr=2-1/ref=sr_2_1/002-6533914-5825627" TargetMode="External"/><Relationship Id="rId4" Type="http://schemas.openxmlformats.org/officeDocument/2006/relationships/hyperlink" Target="http://www.acm.org/pubs/articles/journals/cacm/1994-37-4/p21-rettig/p21-rettig.pdf" TargetMode="External"/><Relationship Id="rId5" Type="http://schemas.openxmlformats.org/officeDocument/2006/relationships/hyperlink" Target="http://world.std.com/~uieweb/paper.htm" TargetMode="External"/><Relationship Id="rId6" Type="http://schemas.openxmlformats.org/officeDocument/2006/relationships/hyperlink" Target="http://www.chi-sa.org.za/Documents/articles/perils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Early Stage Prototyping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-2322513" y="68151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399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May 7, 2015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Prototype?</a:t>
            </a:r>
            <a:endParaRPr lang="en-US" dirty="0"/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76103" y="1196975"/>
            <a:ext cx="7182010" cy="1981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“</a:t>
            </a:r>
            <a:r>
              <a:rPr lang="en-US" dirty="0"/>
              <a:t>A prototype is an early sample or model built to test a concept or process or to act as a thing to be replicated or learned from</a:t>
            </a:r>
            <a:r>
              <a:rPr lang="en-US" dirty="0" smtClean="0"/>
              <a:t>.” – Wikipedia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a working representation of a final artifact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3264647"/>
            <a:ext cx="9144000" cy="359335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55316"/>
          <a:stretch/>
        </p:blipFill>
        <p:spPr bwMode="auto">
          <a:xfrm>
            <a:off x="386186" y="3496236"/>
            <a:ext cx="2394830" cy="313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3064740"/>
            <a:ext cx="5923298" cy="3793262"/>
            <a:chOff x="1429034" y="2764790"/>
            <a:chExt cx="4992883" cy="31974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188" y="2933701"/>
              <a:ext cx="2307729" cy="3028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29034" y="2764790"/>
              <a:ext cx="2353790" cy="1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D0D0D0"/>
                  </a:solidFill>
                  <a:latin typeface="Helvetica Light"/>
                </a:rPr>
                <a:t>http://www.computerhistory.org/collections/accession/102716262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88" y="3324413"/>
            <a:ext cx="2606032" cy="35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Prototypes</a:t>
            </a:r>
            <a:endParaRPr lang="en-US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433136" y="1177636"/>
            <a:ext cx="8602579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Prototypes are concrete </a:t>
            </a:r>
            <a:r>
              <a:rPr lang="en-US" sz="2800" dirty="0" smtClean="0">
                <a:solidFill>
                  <a:srgbClr val="2D92D4"/>
                </a:solidFill>
              </a:rPr>
              <a:t>representations </a:t>
            </a:r>
            <a:r>
              <a:rPr lang="en-US" sz="2800" dirty="0" smtClean="0"/>
              <a:t>of a design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Prototype dimensions</a:t>
            </a:r>
          </a:p>
          <a:p>
            <a:pPr lvl="1"/>
            <a:r>
              <a:rPr lang="en-US" sz="2000" dirty="0" smtClean="0"/>
              <a:t>representation: form of the prototype 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 smtClean="0"/>
              <a:t>precision: level of detail (e.g., informal or polished)</a:t>
            </a:r>
          </a:p>
          <a:p>
            <a:pPr lvl="1"/>
            <a:r>
              <a:rPr lang="en-US" sz="2000" dirty="0" smtClean="0"/>
              <a:t>interactivity: watch-only vs. fully interactive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 smtClean="0"/>
              <a:t>evolution: expected life cycle of prototype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e.g., throw away or iterative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47393" y="3735807"/>
            <a:ext cx="7623996" cy="2857500"/>
            <a:chOff x="847393" y="3735807"/>
            <a:chExt cx="7623996" cy="2857500"/>
          </a:xfrm>
        </p:grpSpPr>
        <p:pic>
          <p:nvPicPr>
            <p:cNvPr id="1026" name="Picture 2" descr="http://dribbble.s3.amazonaws.com/users/10149/screenshots/175785/wirefra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389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ribb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393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284001" y="6316308"/>
              <a:ext cx="1003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Helvetica" pitchFamily="34" charset="0"/>
                </a:rPr>
                <a:t>Karem</a:t>
              </a:r>
              <a:r>
                <a:rPr lang="en-US" sz="1200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Helvetica" pitchFamily="34" charset="0"/>
                </a:rPr>
                <a:t>Suer</a:t>
              </a:r>
              <a:endParaRPr lang="en-US" sz="12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0211" y="6316308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Helvetica" pitchFamily="34" charset="0"/>
                </a:rPr>
                <a:t>PJ McCormick</a:t>
              </a:r>
              <a:endParaRPr lang="en-US" sz="1200" dirty="0"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9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Prototypes</a:t>
            </a:r>
            <a:endParaRPr lang="en-US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433136" y="1177636"/>
            <a:ext cx="8602579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Prototypes are concrete </a:t>
            </a:r>
            <a:r>
              <a:rPr lang="en-US" sz="2800" dirty="0" smtClean="0">
                <a:solidFill>
                  <a:srgbClr val="2D92D4"/>
                </a:solidFill>
              </a:rPr>
              <a:t>representations </a:t>
            </a:r>
            <a:r>
              <a:rPr lang="en-US" sz="2800" dirty="0" smtClean="0"/>
              <a:t>of a design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Prototype dimensions</a:t>
            </a:r>
          </a:p>
          <a:p>
            <a:pPr lvl="1"/>
            <a:r>
              <a:rPr lang="en-US" sz="2000" dirty="0" smtClean="0"/>
              <a:t>representation: form of the prototype 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 smtClean="0"/>
              <a:t>precision: level of detail (e.g., informal or polished)</a:t>
            </a:r>
          </a:p>
          <a:p>
            <a:pPr lvl="1"/>
            <a:r>
              <a:rPr lang="en-US" sz="2000" dirty="0" smtClean="0"/>
              <a:t>interactivity: watch-only vs. fully interactive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 smtClean="0"/>
              <a:t>evolution: expected life cycle of prototype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e.g., throw away or iterative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Fidelity in Prototyping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6925" name="Rectangle 1037"/>
          <p:cNvSpPr>
            <a:spLocks noGrp="1" noChangeArrowheads="1"/>
          </p:cNvSpPr>
          <p:nvPr>
            <p:ph type="body" sz="half" idx="1"/>
          </p:nvPr>
        </p:nvSpPr>
        <p:spPr>
          <a:xfrm>
            <a:off x="500297" y="1600200"/>
            <a:ext cx="6026986" cy="4724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Fidelity refers to the level of detail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High fidelity?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prototypes look like the 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final product</a:t>
            </a:r>
          </a:p>
          <a:p>
            <a:pPr eaLnBrk="1" hangingPunct="1"/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 fidelity?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artists renditions with 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many details missing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08C-9638-4E46-AE12-AD37C086433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06917" name="Picture 1029" descr="low-fi-music-on-dem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9" t="14171" r="19170" b="47105"/>
          <a:stretch>
            <a:fillRect/>
          </a:stretch>
        </p:blipFill>
        <p:spPr bwMode="auto">
          <a:xfrm>
            <a:off x="5952879" y="4080911"/>
            <a:ext cx="2712517" cy="207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6918" name="Picture 1030" descr="cvu-mock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57642"/>
            <a:ext cx="2727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25" grpId="0" uiExpand="1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Hi-fi Prototypes Warp</a:t>
            </a:r>
          </a:p>
        </p:txBody>
      </p:sp>
      <p:sp>
        <p:nvSpPr>
          <p:cNvPr id="823300" name="Rectangle 4"/>
          <p:cNvSpPr>
            <a:spLocks noGrp="1" noChangeArrowheads="1"/>
          </p:cNvSpPr>
          <p:nvPr>
            <p:ph idx="1"/>
          </p:nvPr>
        </p:nvSpPr>
        <p:spPr>
          <a:xfrm>
            <a:off x="568615" y="1557338"/>
            <a:ext cx="8118475" cy="432435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Perceptions of the tester/reviewer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representation communicates </a:t>
            </a:r>
            <a:r>
              <a:rPr lang="ja-JP" altLang="en-US" dirty="0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finished</a:t>
            </a:r>
            <a:r>
              <a:rPr lang="ja-JP" altLang="en-US" dirty="0" smtClean="0">
                <a:ea typeface="ＭＳ Ｐゴシック" pitchFamily="34" charset="-128"/>
              </a:rPr>
              <a:t>”</a:t>
            </a:r>
            <a:endParaRPr lang="en-US" altLang="ja-JP" dirty="0" smtClean="0">
              <a:ea typeface="ＭＳ Ｐゴシック" pitchFamily="34" charset="-128"/>
            </a:endParaRP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comments focus on color, fonts, &amp; alignment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Time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encourage precision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specifying details takes more time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Creativity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lose track of the big picture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3" descr="emmenthaler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32" y="4464532"/>
            <a:ext cx="2393467" cy="23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00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Why Use Low-fi Prototypes?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478218" y="1455231"/>
            <a:ext cx="8625649" cy="4745038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Traditional methods take too long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sketches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2D92D4"/>
                </a:solidFill>
                <a:ea typeface="ＭＳ Ｐゴシック" pitchFamily="34" charset="-128"/>
              </a:rPr>
              <a:t>prototype</a:t>
            </a:r>
            <a:r>
              <a:rPr lang="en-US" dirty="0" smtClean="0">
                <a:solidFill>
                  <a:srgbClr val="73A4D5"/>
                </a:solidFill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evaluate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iterate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instead </a:t>
            </a:r>
            <a:r>
              <a:rPr lang="en-US" i="1" dirty="0" smtClean="0">
                <a:ea typeface="ＭＳ Ｐゴシック" pitchFamily="34" charset="-128"/>
              </a:rPr>
              <a:t>simulate</a:t>
            </a:r>
            <a:r>
              <a:rPr lang="en-US" dirty="0" smtClean="0">
                <a:ea typeface="ＭＳ Ｐゴシック" pitchFamily="34" charset="-128"/>
              </a:rPr>
              <a:t> the prototype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sketches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evaluate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iterate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sketches act as prototypes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designer </a:t>
            </a:r>
            <a:r>
              <a:rPr lang="ja-JP" altLang="en-US" dirty="0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plays computer</a:t>
            </a:r>
            <a:r>
              <a:rPr lang="ja-JP" altLang="en-US" dirty="0" smtClean="0">
                <a:ea typeface="ＭＳ Ｐゴシック" pitchFamily="34" charset="-128"/>
              </a:rPr>
              <a:t>”</a:t>
            </a:r>
            <a:r>
              <a:rPr lang="en-US" altLang="ja-JP" dirty="0" smtClean="0">
                <a:ea typeface="ＭＳ Ｐゴシック" pitchFamily="34" charset="-128"/>
              </a:rPr>
              <a:t>; </a:t>
            </a:r>
            <a:r>
              <a:rPr lang="en-US" dirty="0" smtClean="0">
                <a:ea typeface="ＭＳ Ｐゴシック" pitchFamily="34" charset="-128"/>
              </a:rPr>
              <a:t>others observe &amp; record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Kindergarten implementation skills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allows non-programmers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to participate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3250" name="Picture 2" descr="http://img.ehowcdn.com/article-new/ehow/images/a07/fh/rj/kindergarten-cutting-activities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66" y="5156989"/>
            <a:ext cx="2313834" cy="17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3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The Basic Materials 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578780" y="1544637"/>
            <a:ext cx="8235950" cy="498679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Large, heavy, white paper (A3 or 11x17)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5x8 in./A5/A6 index cards</a:t>
            </a:r>
          </a:p>
          <a:p>
            <a:r>
              <a:rPr lang="en-US" dirty="0">
                <a:ea typeface="ＭＳ Ｐゴシック" pitchFamily="34" charset="-128"/>
              </a:rPr>
              <a:t>Tape, stick glue, correction tape</a:t>
            </a:r>
          </a:p>
          <a:p>
            <a:r>
              <a:rPr lang="en-US" dirty="0">
                <a:ea typeface="ＭＳ Ｐゴシック" pitchFamily="34" charset="-128"/>
              </a:rPr>
              <a:t>Pens &amp; markers (many colors </a:t>
            </a:r>
            <a:r>
              <a:rPr lang="en-US" dirty="0" smtClean="0">
                <a:ea typeface="ＭＳ Ｐゴシック" pitchFamily="34" charset="-128"/>
              </a:rPr>
              <a:t>&amp; sizes)</a:t>
            </a:r>
          </a:p>
          <a:p>
            <a:r>
              <a:rPr lang="en-US" dirty="0">
                <a:ea typeface="ＭＳ Ｐゴシック" pitchFamily="34" charset="-128"/>
              </a:rPr>
              <a:t>Post-its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Overhead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transparencies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Scissors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X-</a:t>
            </a:r>
            <a:r>
              <a:rPr lang="en-US" dirty="0" err="1" smtClean="0">
                <a:ea typeface="ＭＳ Ｐゴシック" pitchFamily="34" charset="-128"/>
              </a:rPr>
              <a:t>acto</a:t>
            </a:r>
            <a:r>
              <a:rPr lang="en-US" dirty="0" smtClean="0">
                <a:ea typeface="ＭＳ Ｐゴシック" pitchFamily="34" charset="-128"/>
              </a:rPr>
              <a:t> knives, etc.</a:t>
            </a:r>
          </a:p>
          <a:p>
            <a:pPr eaLnBrk="1" hangingPunct="1"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http://farm3.staticflickr.com/2474/3651034642_5f2db72062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68" y="3872001"/>
            <a:ext cx="3981332" cy="29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62668" y="6621488"/>
            <a:ext cx="4006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pitchFamily="34" charset="0"/>
              </a:rPr>
              <a:t>http://www.flickr.com/photos/latitude14/3651034642/sizes/l/in/photostream/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low-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141"/>
          <a:stretch>
            <a:fillRect/>
          </a:stretch>
        </p:blipFill>
        <p:spPr bwMode="auto">
          <a:xfrm>
            <a:off x="260350" y="9525"/>
            <a:ext cx="873125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381000" y="6584950"/>
            <a:ext cx="37268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from </a:t>
            </a:r>
            <a:r>
              <a:rPr lang="ja-JP" altLang="en-US" sz="1400" dirty="0">
                <a:latin typeface="+mn-lt"/>
              </a:rPr>
              <a:t>“</a:t>
            </a:r>
            <a:r>
              <a:rPr lang="en-US" altLang="ja-JP" sz="1400" dirty="0">
                <a:latin typeface="+mn-lt"/>
              </a:rPr>
              <a:t>Prototyping for Tiny Fingers</a:t>
            </a:r>
            <a:r>
              <a:rPr lang="ja-JP" altLang="en-US" sz="1400" dirty="0">
                <a:latin typeface="+mn-lt"/>
              </a:rPr>
              <a:t>”</a:t>
            </a:r>
            <a:r>
              <a:rPr lang="en-US" altLang="ja-JP" sz="1400" dirty="0">
                <a:latin typeface="+mn-lt"/>
              </a:rPr>
              <a:t> by </a:t>
            </a:r>
            <a:r>
              <a:rPr lang="en-US" altLang="ja-JP" sz="1400" dirty="0" err="1">
                <a:latin typeface="+mn-lt"/>
              </a:rPr>
              <a:t>Rettig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CS377E: </a:t>
            </a:r>
            <a:r>
              <a:rPr lang="en-US" dirty="0" err="1" smtClean="0"/>
              <a:t>Engelbart’s</a:t>
            </a:r>
            <a:r>
              <a:rPr lang="en-US" dirty="0" smtClean="0"/>
              <a:t> Unfinished Legacy: Designing Solutions to Global Grand Challenges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8369" name="Picture 8" descr="rentalitity-low-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2113" r="7169" b="2022"/>
          <a:stretch>
            <a:fillRect/>
          </a:stretch>
        </p:blipFill>
        <p:spPr bwMode="auto">
          <a:xfrm>
            <a:off x="0" y="0"/>
            <a:ext cx="9144000" cy="721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0" y="0"/>
            <a:ext cx="9149367" cy="6850533"/>
            <a:chOff x="544" y="1086"/>
            <a:chExt cx="4733" cy="3087"/>
          </a:xfrm>
        </p:grpSpPr>
        <p:pic>
          <p:nvPicPr>
            <p:cNvPr id="60422" name="Picture 3" descr="lf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1086"/>
              <a:ext cx="4733" cy="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3" name="Text Box 4"/>
            <p:cNvSpPr txBox="1">
              <a:spLocks noChangeArrowheads="1"/>
            </p:cNvSpPr>
            <p:nvPr/>
          </p:nvSpPr>
          <p:spPr bwMode="auto">
            <a:xfrm>
              <a:off x="2763" y="4007"/>
              <a:ext cx="295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800" dirty="0">
                  <a:latin typeface="+mn-lt"/>
                </a:rPr>
                <a:t>ESP</a:t>
              </a:r>
            </a:p>
          </p:txBody>
        </p:sp>
      </p:grpSp>
      <p:pic>
        <p:nvPicPr>
          <p:cNvPr id="988165" name="Picture 5" descr="l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174" name="Rectangle 5"/>
          <p:cNvSpPr>
            <a:spLocks noGrp="1" noChangeArrowheads="1"/>
          </p:cNvSpPr>
          <p:nvPr>
            <p:ph idx="1"/>
          </p:nvPr>
        </p:nvSpPr>
        <p:spPr>
          <a:xfrm>
            <a:off x="403058" y="1687513"/>
            <a:ext cx="8698831" cy="42560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Storyboarding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Types of Prototypes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Low-fi prototyping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339725"/>
            <a:ext cx="8008937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841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ZAPT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3" y="1231523"/>
            <a:ext cx="3156599" cy="41016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99510" y="2574410"/>
            <a:ext cx="1019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0" i="0" dirty="0" smtClean="0">
                <a:latin typeface="Wingdings"/>
                <a:ea typeface="Wingdings"/>
                <a:cs typeface="Wingdings"/>
              </a:rPr>
              <a:t></a:t>
            </a:r>
            <a:endParaRPr lang="en-US" sz="8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63" y="991116"/>
            <a:ext cx="1946579" cy="228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398" y="991116"/>
            <a:ext cx="2104058" cy="2285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362" y="3364193"/>
            <a:ext cx="1946579" cy="2630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398" y="3364193"/>
            <a:ext cx="2104058" cy="263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8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16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720" y="-1"/>
            <a:ext cx="5605358" cy="6526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202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7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458" y="0"/>
            <a:ext cx="6318867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217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4927" y="0"/>
            <a:ext cx="268254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139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885" y="0"/>
            <a:ext cx="268254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003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231" y="0"/>
            <a:ext cx="2721172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705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90773" y="1567740"/>
            <a:ext cx="8320088" cy="431165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Set a deadline</a:t>
            </a:r>
          </a:p>
          <a:p>
            <a:pPr lvl="1" eaLnBrk="1" hangingPunct="1"/>
            <a:r>
              <a:rPr lang="en-US" sz="2400" dirty="0">
                <a:ea typeface="ＭＳ Ｐゴシック" pitchFamily="34" charset="-128"/>
              </a:rPr>
              <a:t>d</a:t>
            </a:r>
            <a:r>
              <a:rPr lang="en-US" sz="2400" dirty="0" smtClean="0">
                <a:ea typeface="ＭＳ Ｐゴシック" pitchFamily="34" charset="-128"/>
              </a:rPr>
              <a:t>on’</a:t>
            </a:r>
            <a:r>
              <a:rPr lang="en-US" altLang="ja-JP" sz="2400" dirty="0" smtClean="0">
                <a:ea typeface="ＭＳ Ｐゴシック" pitchFamily="34" charset="-128"/>
              </a:rPr>
              <a:t>t think too long - </a:t>
            </a:r>
            <a:r>
              <a:rPr lang="en-US" altLang="ja-JP" sz="2400" b="1" dirty="0" smtClean="0">
                <a:solidFill>
                  <a:srgbClr val="73A4D5"/>
                </a:solidFill>
                <a:ea typeface="ＭＳ Ｐゴシック" pitchFamily="34" charset="-128"/>
              </a:rPr>
              <a:t>build it!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Draw a window frame on large paper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Put different screen regions on cards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anything that moves, changes, appears/disappears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Ready response for any user action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e.g., have those pull-down menus already made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Use photocopier/printer to make many versions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357" name="Picture 5" descr="lof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" y="17080"/>
            <a:ext cx="9109000" cy="682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6358" name="Picture 6" descr="lof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27" y="0"/>
            <a:ext cx="5148902" cy="68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63665" y="0"/>
            <a:ext cx="898033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6" descr="lofi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9820" cy="705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29131" y="0"/>
            <a:ext cx="8914869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47663"/>
            <a:ext cx="8461375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Design Process: Exploration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29200" y="1720850"/>
            <a:ext cx="4114800" cy="4708525"/>
          </a:xfrm>
          <a:solidFill>
            <a:srgbClr val="808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900" dirty="0" smtClean="0">
                <a:ea typeface="ＭＳ Ｐゴシック" pitchFamily="34" charset="-128"/>
              </a:rPr>
              <a:t>Expand Design Space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ja-JP" sz="2800" dirty="0" smtClean="0">
                <a:ea typeface="ＭＳ Ｐゴシック" pitchFamily="34" charset="-128"/>
              </a:rPr>
              <a:t>Brainstorming</a:t>
            </a:r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ea typeface="ＭＳ Ｐゴシック" pitchFamily="34" charset="-128"/>
              </a:rPr>
              <a:t>Sketching</a:t>
            </a:r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ea typeface="ＭＳ Ｐゴシック" pitchFamily="34" charset="-128"/>
              </a:rPr>
              <a:t>Storyboarding</a:t>
            </a:r>
          </a:p>
          <a:p>
            <a:pPr eaLnBrk="1" hangingPunct="1">
              <a:buClr>
                <a:schemeClr val="tx1"/>
              </a:buClr>
            </a:pPr>
            <a:r>
              <a:rPr lang="en-US" sz="2900" b="1" dirty="0" smtClean="0">
                <a:solidFill>
                  <a:srgbClr val="2D92D4"/>
                </a:solidFill>
                <a:ea typeface="ＭＳ Ｐゴシック" pitchFamily="34" charset="-128"/>
              </a:rPr>
              <a:t>Prototyping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3202857" y="3530227"/>
            <a:ext cx="1251253" cy="2913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V="1">
            <a:off x="3202857" y="1708955"/>
            <a:ext cx="1241915" cy="1141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35858" y="478752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>
                <a:solidFill>
                  <a:schemeClr val="bg2"/>
                </a:solidFill>
                <a:latin typeface="Arial" pitchFamily="34" charset="0"/>
              </a:rPr>
              <a:t>Production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35858" y="381597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 dirty="0">
                <a:solidFill>
                  <a:schemeClr val="bg2"/>
                </a:solidFill>
                <a:latin typeface="Arial" pitchFamily="34" charset="0"/>
              </a:rPr>
              <a:t>Design Refinement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35858" y="2844427"/>
            <a:ext cx="2667000" cy="685800"/>
          </a:xfrm>
          <a:prstGeom prst="rect">
            <a:avLst/>
          </a:prstGeom>
          <a:solidFill>
            <a:srgbClr val="808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 b="1">
                <a:latin typeface="Arial" pitchFamily="34" charset="0"/>
              </a:rPr>
              <a:t>Design Exploration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535858" y="187287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>
                <a:solidFill>
                  <a:schemeClr val="bg2"/>
                </a:solidFill>
                <a:latin typeface="Arial" pitchFamily="34" charset="0"/>
              </a:rPr>
              <a:t>Discovery</a:t>
            </a: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1755058" y="262535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>
            <a:off x="1755058" y="359690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1755058" y="456845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3" descr="lofi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2" y="0"/>
            <a:ext cx="9155037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42225" y="0"/>
            <a:ext cx="89017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7" t="35881" r="7509" b="35919"/>
          <a:stretch>
            <a:fillRect/>
          </a:stretch>
        </p:blipFill>
        <p:spPr bwMode="auto">
          <a:xfrm>
            <a:off x="0" y="-11073"/>
            <a:ext cx="9138493" cy="686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29133" y="0"/>
            <a:ext cx="8914868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5859176"/>
            <a:ext cx="9144000" cy="998824"/>
          </a:xfrm>
          <a:prstGeom prst="rect">
            <a:avLst/>
          </a:prstGeom>
          <a:solidFill>
            <a:srgbClr val="0D0D0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-1"/>
            <a:ext cx="9144000" cy="1312741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 b="3323"/>
          <a:stretch>
            <a:fillRect/>
          </a:stretch>
        </p:blipFill>
        <p:spPr bwMode="auto">
          <a:xfrm>
            <a:off x="8926" y="1298385"/>
            <a:ext cx="9135074" cy="59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225" y="0"/>
            <a:ext cx="89017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Preparing for a Test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52538"/>
            <a:ext cx="7985125" cy="4935537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Select your </a:t>
            </a:r>
            <a:r>
              <a:rPr lang="ja-JP" altLang="en-US" sz="2800" dirty="0" smtClean="0">
                <a:ea typeface="ＭＳ Ｐゴシック" pitchFamily="34" charset="-128"/>
              </a:rPr>
              <a:t>“</a:t>
            </a:r>
            <a:r>
              <a:rPr lang="en-US" altLang="ja-JP" sz="2800" dirty="0" smtClean="0">
                <a:ea typeface="ＭＳ Ｐゴシック" pitchFamily="34" charset="-128"/>
              </a:rPr>
              <a:t>customers</a:t>
            </a:r>
            <a:r>
              <a:rPr lang="ja-JP" altLang="en-US" sz="2800" dirty="0" smtClean="0">
                <a:ea typeface="ＭＳ Ｐゴシック" pitchFamily="34" charset="-128"/>
              </a:rPr>
              <a:t>”</a:t>
            </a:r>
            <a:endParaRPr lang="en-US" altLang="ja-JP" sz="28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understand background of intended users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use a questionnaire to get the people you need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don’</a:t>
            </a:r>
            <a:r>
              <a:rPr lang="en-US" altLang="ja-JP" sz="2400" dirty="0" smtClean="0">
                <a:ea typeface="ＭＳ Ｐゴシック" pitchFamily="34" charset="-128"/>
              </a:rPr>
              <a:t>t use friends or family</a:t>
            </a:r>
          </a:p>
          <a:p>
            <a:pPr lvl="2" eaLnBrk="1" hangingPunct="1"/>
            <a:r>
              <a:rPr lang="en-US" sz="2000" dirty="0" smtClean="0">
                <a:ea typeface="ＭＳ Ｐゴシック" pitchFamily="34" charset="-128"/>
              </a:rPr>
              <a:t>I think existing </a:t>
            </a:r>
            <a:r>
              <a:rPr lang="ja-JP" altLang="en-US" sz="2000" dirty="0" smtClean="0">
                <a:ea typeface="ＭＳ Ｐゴシック" pitchFamily="34" charset="-128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</a:rPr>
              <a:t>customers</a:t>
            </a:r>
            <a:r>
              <a:rPr lang="ja-JP" altLang="en-US" sz="2000" dirty="0" smtClean="0">
                <a:ea typeface="ＭＳ Ｐゴシック" pitchFamily="34" charset="-128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are OK (</a:t>
            </a:r>
            <a:r>
              <a:rPr lang="en-US" altLang="ja-JP" sz="2000" dirty="0" err="1" smtClean="0">
                <a:ea typeface="ＭＳ Ｐゴシック" pitchFamily="34" charset="-128"/>
              </a:rPr>
              <a:t>Rettig</a:t>
            </a:r>
            <a:r>
              <a:rPr lang="en-US" altLang="ja-JP" sz="2000" dirty="0" smtClean="0">
                <a:ea typeface="ＭＳ Ｐゴシック" pitchFamily="34" charset="-128"/>
              </a:rPr>
              <a:t> disagrees)</a:t>
            </a:r>
            <a:br>
              <a:rPr lang="en-US" altLang="ja-JP" sz="2000" dirty="0" smtClean="0">
                <a:ea typeface="ＭＳ Ｐゴシック" pitchFamily="34" charset="-128"/>
              </a:rPr>
            </a:br>
            <a:endParaRPr lang="en-US" altLang="ja-JP" sz="20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Prepare scenarios that are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typical of the product during actual use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make prototype support these (small, yet broad)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Practice to avoid </a:t>
            </a:r>
            <a:r>
              <a:rPr lang="ja-JP" altLang="en-US" sz="2800" dirty="0" smtClean="0">
                <a:ea typeface="ＭＳ Ｐゴシック" pitchFamily="34" charset="-128"/>
              </a:rPr>
              <a:t>“</a:t>
            </a:r>
            <a:r>
              <a:rPr lang="en-US" altLang="ja-JP" sz="2800" dirty="0" smtClean="0">
                <a:ea typeface="ＭＳ Ｐゴシック" pitchFamily="34" charset="-128"/>
              </a:rPr>
              <a:t>bugs</a:t>
            </a:r>
            <a:r>
              <a:rPr lang="ja-JP" altLang="en-US" sz="2800" dirty="0" smtClean="0">
                <a:ea typeface="ＭＳ Ｐゴシック" pitchFamily="34" charset="-128"/>
              </a:rPr>
              <a:t>”</a:t>
            </a:r>
            <a:endParaRPr lang="en-US" sz="28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371" grpId="0" uiExpand="1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535296" y="1115039"/>
            <a:ext cx="7985125" cy="4703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Four roles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greeter – puts users at ease &amp; gets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facilitator – only team member who speaks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gives instructions &amp; encourages thoughts, opinions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computer – knows application logic &amp; controls 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always simulates the response, w/o explanation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observers – take notes &amp; recommendations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72A07C8-6E72-4D96-8B1E-140477248C6F}" type="slidenum">
              <a:rPr lang="en-US" sz="1100">
                <a:solidFill>
                  <a:srgbClr val="D4E8F4"/>
                </a:solidFill>
                <a:latin typeface="Arial" pitchFamily="34" charset="0"/>
              </a:rPr>
              <a:pPr eaLnBrk="1" hangingPunct="1"/>
              <a:t>35</a:t>
            </a:fld>
            <a:endParaRPr lang="en-US" sz="1100">
              <a:solidFill>
                <a:srgbClr val="D4E8F4"/>
              </a:solidFill>
              <a:latin typeface="Arial" pitchFamily="34" charset="0"/>
            </a:endParaRPr>
          </a:p>
        </p:txBody>
      </p:sp>
      <p:pic>
        <p:nvPicPr>
          <p:cNvPr id="80901" name="Picture 5" descr="P0002641-mos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391" y="0"/>
            <a:ext cx="10230391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4480587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26065" y="0"/>
            <a:ext cx="891793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535296" y="1115039"/>
            <a:ext cx="7985125" cy="4703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Four roles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greeter – puts users at ease &amp; gets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facilitator – only team member who speaks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gives instructions &amp; encourages thoughts, opinions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computer – knows application logic &amp; controls 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always simulates the response, w/o explanation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observers – take notes &amp; recommendations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Typical session is 1 hour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preparation, the test, debriefing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Read the </a:t>
            </a:r>
            <a:r>
              <a:rPr lang="en-US" sz="2800" dirty="0" err="1" smtClean="0">
                <a:ea typeface="ＭＳ Ｐゴシック" pitchFamily="34" charset="-128"/>
              </a:rPr>
              <a:t>Gommol</a:t>
            </a:r>
            <a:r>
              <a:rPr lang="en-US" sz="2800" dirty="0" smtClean="0">
                <a:ea typeface="ＭＳ Ｐゴシック" pitchFamily="34" charset="-128"/>
              </a:rPr>
              <a:t> paper (1 page) for details on conducting a 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Evaluating Results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407544" y="1350494"/>
            <a:ext cx="8591251" cy="47244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Sort &amp; prioritize observations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what was important?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lots of problems in the same area?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Create a written report on findings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gives agenda for meeting on design changes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Make changes &amp; iterate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4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431213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Advantages of Low-fi Prototyping</a:t>
            </a:r>
          </a:p>
        </p:txBody>
      </p:sp>
      <p:sp>
        <p:nvSpPr>
          <p:cNvPr id="84994" name="Rectangle 5"/>
          <p:cNvSpPr>
            <a:spLocks noGrp="1" noChangeArrowheads="1"/>
          </p:cNvSpPr>
          <p:nvPr>
            <p:ph idx="1"/>
          </p:nvPr>
        </p:nvSpPr>
        <p:spPr>
          <a:xfrm>
            <a:off x="464625" y="1502670"/>
            <a:ext cx="7772400" cy="4782789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Takes only a few hours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no expensive equipment needed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test multiple alternatives 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fast iterations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number of iterations is tied to final quality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Almost all interaction can be faked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Wizard of Oz Technique</a:t>
            </a:r>
          </a:p>
        </p:txBody>
      </p:sp>
      <p:sp>
        <p:nvSpPr>
          <p:cNvPr id="808963" name="Rectangle 3"/>
          <p:cNvSpPr>
            <a:spLocks noGrp="1" noChangeArrowheads="1"/>
          </p:cNvSpPr>
          <p:nvPr>
            <p:ph idx="1"/>
          </p:nvPr>
        </p:nvSpPr>
        <p:spPr>
          <a:xfrm>
            <a:off x="550241" y="1229917"/>
            <a:ext cx="7772400" cy="535518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Faking the interaction. Comes from?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the film </a:t>
            </a:r>
            <a:r>
              <a:rPr lang="ja-JP" altLang="en-US" dirty="0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The Wizard of OZ</a:t>
            </a:r>
            <a:r>
              <a:rPr lang="ja-JP" altLang="en-US" dirty="0" smtClean="0">
                <a:ea typeface="ＭＳ Ｐゴシック" pitchFamily="34" charset="-128"/>
              </a:rPr>
              <a:t>”</a:t>
            </a:r>
            <a:endParaRPr lang="en-US" altLang="ja-JP" dirty="0" smtClean="0">
              <a:ea typeface="ＭＳ Ｐゴシック" pitchFamily="34" charset="-128"/>
            </a:endParaRPr>
          </a:p>
          <a:p>
            <a:pPr lvl="2" eaLnBrk="1" hangingPunct="1">
              <a:lnSpc>
                <a:spcPct val="90000"/>
              </a:lnSpc>
            </a:pPr>
            <a:r>
              <a:rPr lang="ja-JP" altLang="en-US" dirty="0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the man behind the curtain</a:t>
            </a:r>
            <a:r>
              <a:rPr lang="ja-JP" altLang="en-US" dirty="0" smtClean="0">
                <a:ea typeface="ＭＳ Ｐゴシック" pitchFamily="34" charset="-128"/>
              </a:rPr>
              <a:t>”</a:t>
            </a:r>
            <a:r>
              <a:rPr lang="en-US" altLang="ja-JP" dirty="0" smtClean="0">
                <a:ea typeface="ＭＳ Ｐゴシック" pitchFamily="34" charset="-128"/>
              </a:rPr>
              <a:t/>
            </a:r>
            <a:br>
              <a:rPr lang="en-US" altLang="ja-JP" dirty="0" smtClean="0">
                <a:ea typeface="ＭＳ Ｐゴシック" pitchFamily="34" charset="-128"/>
              </a:rPr>
            </a:br>
            <a:endParaRPr lang="en-US" altLang="ja-JP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Long tradition in computer industry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e.g., prototype of a PC w/ a DEC VAX behind the curtain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3250" name="Picture 2" descr="http://news.cs.washington.edu/wp-content/uploads/2010/04/20100401-_DSC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46" y="4155424"/>
            <a:ext cx="3505554" cy="280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63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Sketches &amp; Storyboards</a:t>
            </a:r>
            <a:endParaRPr lang="en-US"/>
          </a:p>
        </p:txBody>
      </p:sp>
      <p:sp>
        <p:nvSpPr>
          <p:cNvPr id="850952" name="Rectangle 8"/>
          <p:cNvSpPr>
            <a:spLocks noGrp="1" noChangeArrowheads="1"/>
          </p:cNvSpPr>
          <p:nvPr>
            <p:ph idx="1"/>
          </p:nvPr>
        </p:nvSpPr>
        <p:spPr>
          <a:xfrm>
            <a:off x="685800" y="3344934"/>
            <a:ext cx="7772400" cy="2979666"/>
          </a:xfrm>
        </p:spPr>
        <p:txBody>
          <a:bodyPr/>
          <a:lstStyle/>
          <a:p>
            <a:r>
              <a:rPr lang="en-US" dirty="0" smtClean="0"/>
              <a:t>Where do storyboards come from?</a:t>
            </a:r>
          </a:p>
          <a:p>
            <a:pPr lvl="1"/>
            <a:r>
              <a:rPr lang="en-US" dirty="0" smtClean="0"/>
              <a:t>film &amp; animation</a:t>
            </a:r>
          </a:p>
          <a:p>
            <a:r>
              <a:rPr lang="en-US" dirty="0" smtClean="0"/>
              <a:t>Give you a </a:t>
            </a:r>
            <a:r>
              <a:rPr lang="ja-JP" altLang="en-US" dirty="0" smtClean="0"/>
              <a:t>“</a:t>
            </a:r>
            <a:r>
              <a:rPr lang="en-US" dirty="0" smtClean="0"/>
              <a:t>script</a:t>
            </a:r>
            <a:r>
              <a:rPr lang="ja-JP" altLang="en-US" dirty="0" smtClean="0"/>
              <a:t>”</a:t>
            </a:r>
            <a:r>
              <a:rPr lang="en-US" dirty="0" smtClean="0"/>
              <a:t> of important events</a:t>
            </a:r>
          </a:p>
          <a:p>
            <a:pPr lvl="1"/>
            <a:r>
              <a:rPr lang="en-US" dirty="0" smtClean="0"/>
              <a:t>leave out the details </a:t>
            </a:r>
          </a:p>
          <a:p>
            <a:pPr lvl="1"/>
            <a:r>
              <a:rPr lang="en-US" dirty="0" smtClean="0"/>
              <a:t>concentrate on the important interactions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Spring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C87-F9D2-5F40-9F3B-3AB33998CE6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3799" name="Picture 11" descr="Frank%20and%20Ernest%20-%202001-10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1600"/>
            <a:ext cx="6191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8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52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Wizard of Oz Technique</a:t>
            </a:r>
          </a:p>
        </p:txBody>
      </p:sp>
      <p:sp>
        <p:nvSpPr>
          <p:cNvPr id="808963" name="Rectangle 3"/>
          <p:cNvSpPr>
            <a:spLocks noGrp="1" noChangeArrowheads="1"/>
          </p:cNvSpPr>
          <p:nvPr>
            <p:ph idx="1"/>
          </p:nvPr>
        </p:nvSpPr>
        <p:spPr>
          <a:xfrm>
            <a:off x="550241" y="1229917"/>
            <a:ext cx="7772400" cy="535518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Faking the interaction. Comes from?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the film “</a:t>
            </a:r>
            <a:r>
              <a:rPr lang="en-US" altLang="ja-JP" dirty="0" smtClean="0">
                <a:ea typeface="ＭＳ Ｐゴシック" pitchFamily="34" charset="-128"/>
              </a:rPr>
              <a:t>The Wizard of OZ”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dirty="0" smtClean="0">
                <a:ea typeface="ＭＳ Ｐゴシック" pitchFamily="34" charset="-128"/>
              </a:rPr>
              <a:t>“the man behind the curtain”</a:t>
            </a:r>
            <a:br>
              <a:rPr lang="en-US" altLang="ja-JP" dirty="0" smtClean="0">
                <a:ea typeface="ＭＳ Ｐゴシック" pitchFamily="34" charset="-128"/>
              </a:rPr>
            </a:br>
            <a:endParaRPr lang="en-US" altLang="ja-JP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Long tradition in computer industry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e.g., prototype of a PC w/ a DEC VAX behind the curtain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Much more important for hard to implement 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speech &amp; handwriting recognition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513763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Problems with Low-fi Prototypes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4025" y="1506538"/>
            <a:ext cx="4951448" cy="49768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400" dirty="0" smtClean="0">
                <a:ea typeface="ＭＳ Ｐゴシック" pitchFamily="34" charset="-128"/>
              </a:rPr>
              <a:t>“Computer” inherently buggy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Slow compared to real app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timings not accurate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Hard to implement some functionality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 smtClean="0">
                <a:ea typeface="ＭＳ Ｐゴシック" pitchFamily="34" charset="-128"/>
              </a:rPr>
              <a:t>pulldowns</a:t>
            </a:r>
            <a:r>
              <a:rPr lang="en-US" sz="2000" dirty="0" smtClean="0">
                <a:ea typeface="ＭＳ Ｐゴシック" pitchFamily="34" charset="-128"/>
              </a:rPr>
              <a:t>, feedback, drag, </a:t>
            </a:r>
            <a:r>
              <a:rPr lang="en-US" sz="2000" dirty="0" err="1" smtClean="0">
                <a:ea typeface="ＭＳ Ｐゴシック" pitchFamily="34" charset="-128"/>
              </a:rPr>
              <a:t>viz</a:t>
            </a:r>
            <a:r>
              <a:rPr lang="en-US" sz="2000" dirty="0" smtClean="0">
                <a:ea typeface="ＭＳ Ｐゴシック" pitchFamily="34" charset="-128"/>
              </a:rPr>
              <a:t> …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Won’</a:t>
            </a:r>
            <a:r>
              <a:rPr lang="en-US" altLang="ja-JP" sz="2400" dirty="0" smtClean="0">
                <a:ea typeface="ＭＳ Ｐゴシック" pitchFamily="34" charset="-128"/>
              </a:rPr>
              <a:t>t look like final product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sometimes hard to recognize widgets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End-users can’</a:t>
            </a:r>
            <a:r>
              <a:rPr lang="en-US" altLang="ja-JP" sz="2400" dirty="0" smtClean="0">
                <a:ea typeface="ＭＳ Ｐゴシック" pitchFamily="34" charset="-128"/>
              </a:rPr>
              <a:t>t use by themselves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not in context of user’</a:t>
            </a:r>
            <a:r>
              <a:rPr lang="en-US" altLang="ja-JP" sz="2000" dirty="0" smtClean="0">
                <a:ea typeface="ＭＳ Ｐゴシック" pitchFamily="34" charset="-128"/>
              </a:rPr>
              <a:t>s work environment</a:t>
            </a: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442F-41FC-4F8E-9503-FAA14E71D4F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9094" name="Picture 4" descr="l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09788"/>
            <a:ext cx="356552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54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Summary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pitchFamily="34" charset="-128"/>
              </a:rPr>
              <a:t>P</a:t>
            </a:r>
            <a:r>
              <a:rPr lang="en-US" sz="2800" dirty="0" smtClean="0">
                <a:ea typeface="ＭＳ Ｐゴシック" pitchFamily="34" charset="-128"/>
              </a:rPr>
              <a:t>rototypes are a concrete representation of a design or final product</a:t>
            </a:r>
            <a:br>
              <a:rPr lang="en-US" sz="2800" dirty="0" smtClean="0">
                <a:ea typeface="ＭＳ Ｐゴシック" pitchFamily="34" charset="-128"/>
              </a:rPr>
            </a:br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Low-fi testing allows us to quickly iterate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get feedback from users &amp; change right away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4"/>
          <p:cNvSpPr>
            <a:spLocks noGrp="1" noChangeArrowheads="1"/>
          </p:cNvSpPr>
          <p:nvPr>
            <p:ph type="title"/>
          </p:nvPr>
        </p:nvSpPr>
        <p:spPr>
          <a:xfrm>
            <a:off x="978853" y="125413"/>
            <a:ext cx="7772400" cy="1143000"/>
          </a:xfrm>
        </p:spPr>
        <p:txBody>
          <a:bodyPr/>
          <a:lstStyle/>
          <a:p>
            <a:pPr algn="r" eaLnBrk="1" hangingPunct="1"/>
            <a:r>
              <a:rPr lang="en-US" dirty="0" smtClean="0">
                <a:ea typeface="ＭＳ Ｐゴシック" pitchFamily="34" charset="-128"/>
              </a:rPr>
              <a:t>Further Reading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sz="2900" i="1" dirty="0" smtClean="0">
                <a:ea typeface="ＭＳ Ｐゴシック" pitchFamily="34" charset="-128"/>
              </a:rPr>
              <a:t>Prototyping</a:t>
            </a:r>
          </a:p>
        </p:txBody>
      </p:sp>
      <p:sp>
        <p:nvSpPr>
          <p:cNvPr id="95234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363663"/>
            <a:ext cx="8599296" cy="50371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Books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hlinkClick r:id="rId3"/>
              </a:rPr>
              <a:t>Paper Prototyping: The Fast and Easy Way to Design and Refine User Interfaces</a:t>
            </a:r>
            <a:r>
              <a:rPr lang="en-US" sz="2000" dirty="0" smtClean="0">
                <a:ea typeface="ＭＳ Ｐゴシック" pitchFamily="34" charset="-128"/>
              </a:rPr>
              <a:t>, by Carolyn Snyder, Morgan Kaufmann, 2003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Articles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4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4"/>
              </a:rPr>
              <a:t>Prototyping for Tiny Fingers</a:t>
            </a:r>
            <a:r>
              <a:rPr lang="ja-JP" altLang="en-US" sz="2000" dirty="0" smtClean="0">
                <a:ea typeface="ＭＳ Ｐゴシック" pitchFamily="34" charset="-128"/>
                <a:hlinkClick r:id="rId4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  <a:hlinkClick r:id="rId4"/>
              </a:rPr>
              <a:t> </a:t>
            </a:r>
            <a:r>
              <a:rPr lang="en-US" altLang="ja-JP" sz="2000" dirty="0" smtClean="0">
                <a:ea typeface="ＭＳ Ｐゴシック" pitchFamily="34" charset="-128"/>
              </a:rPr>
              <a:t>by Marc </a:t>
            </a:r>
            <a:r>
              <a:rPr lang="en-US" altLang="ja-JP" sz="2000" dirty="0" err="1" smtClean="0">
                <a:ea typeface="ＭＳ Ｐゴシック" pitchFamily="34" charset="-128"/>
              </a:rPr>
              <a:t>Rettig</a:t>
            </a:r>
            <a:r>
              <a:rPr lang="en-US" altLang="ja-JP" sz="2000" dirty="0" smtClean="0">
                <a:ea typeface="ＭＳ Ｐゴシック" pitchFamily="34" charset="-128"/>
              </a:rPr>
              <a:t>, in </a:t>
            </a:r>
            <a:r>
              <a:rPr lang="en-US" altLang="ja-JP" sz="2000" i="1" dirty="0" smtClean="0">
                <a:ea typeface="ＭＳ Ｐゴシック" pitchFamily="34" charset="-128"/>
              </a:rPr>
              <a:t>Communications of the ACM</a:t>
            </a:r>
            <a:r>
              <a:rPr lang="en-US" altLang="ja-JP" sz="2000" dirty="0" smtClean="0">
                <a:ea typeface="ＭＳ Ｐゴシック" pitchFamily="34" charset="-128"/>
              </a:rPr>
              <a:t>, 1994 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5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5"/>
              </a:rPr>
              <a:t>Using Paper Prototypes to Manage Risk</a:t>
            </a:r>
            <a:r>
              <a:rPr lang="ja-JP" altLang="en-US" sz="2000" dirty="0" smtClean="0">
                <a:ea typeface="ＭＳ Ｐゴシック" pitchFamily="34" charset="-128"/>
                <a:hlinkClick r:id="rId5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  <a:hlinkClick r:id="rId5"/>
              </a:rPr>
              <a:t> </a:t>
            </a:r>
            <a:r>
              <a:rPr lang="en-US" altLang="ja-JP" sz="2000" dirty="0" smtClean="0">
                <a:ea typeface="ＭＳ Ｐゴシック" pitchFamily="34" charset="-128"/>
              </a:rPr>
              <a:t>by Carolyn Snyder, http://</a:t>
            </a:r>
            <a:r>
              <a:rPr lang="en-US" altLang="ja-JP" sz="2000" dirty="0" err="1" smtClean="0">
                <a:ea typeface="ＭＳ Ｐゴシック" pitchFamily="34" charset="-128"/>
              </a:rPr>
              <a:t>world.std.com</a:t>
            </a:r>
            <a:r>
              <a:rPr lang="en-US" altLang="ja-JP" sz="2000" dirty="0" smtClean="0">
                <a:ea typeface="ＭＳ Ｐゴシック" pitchFamily="34" charset="-128"/>
              </a:rPr>
              <a:t>/~</a:t>
            </a:r>
            <a:r>
              <a:rPr lang="en-US" altLang="ja-JP" sz="2000" dirty="0" err="1" smtClean="0">
                <a:ea typeface="ＭＳ Ｐゴシック" pitchFamily="34" charset="-128"/>
              </a:rPr>
              <a:t>uieweb</a:t>
            </a:r>
            <a:r>
              <a:rPr lang="en-US" altLang="ja-JP" sz="2000" dirty="0" smtClean="0">
                <a:ea typeface="ＭＳ Ｐゴシック" pitchFamily="34" charset="-128"/>
              </a:rPr>
              <a:t>/</a:t>
            </a:r>
            <a:r>
              <a:rPr lang="en-US" altLang="ja-JP" sz="2000" dirty="0" err="1" smtClean="0">
                <a:ea typeface="ＭＳ Ｐゴシック" pitchFamily="34" charset="-128"/>
              </a:rPr>
              <a:t>paper.htm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6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6"/>
              </a:rPr>
              <a:t>The Perils of Prototyping</a:t>
            </a:r>
            <a:r>
              <a:rPr lang="ja-JP" altLang="en-US" sz="2000" dirty="0" smtClean="0">
                <a:ea typeface="ＭＳ Ｐゴシック" pitchFamily="34" charset="-128"/>
                <a:hlinkClick r:id="rId6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by Alan Cooper,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ea typeface="ＭＳ Ｐゴシック" pitchFamily="34" charset="-128"/>
              </a:rPr>
              <a:t>	http://</a:t>
            </a:r>
            <a:r>
              <a:rPr lang="en-US" sz="2000" dirty="0" err="1" smtClean="0">
                <a:ea typeface="ＭＳ Ｐゴシック" pitchFamily="34" charset="-128"/>
              </a:rPr>
              <a:t>www.chi-sa.org.za</a:t>
            </a:r>
            <a:r>
              <a:rPr lang="en-US" sz="2000" dirty="0" smtClean="0">
                <a:ea typeface="ＭＳ Ｐゴシック" pitchFamily="34" charset="-128"/>
              </a:rPr>
              <a:t>/Documents/articles/</a:t>
            </a:r>
            <a:r>
              <a:rPr lang="en-US" sz="2000" dirty="0" err="1" smtClean="0">
                <a:ea typeface="ＭＳ Ｐゴシック" pitchFamily="34" charset="-128"/>
              </a:rPr>
              <a:t>perils.htm</a:t>
            </a:r>
            <a:endParaRPr lang="en-US" sz="1800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</a:t>
            </a:r>
            <a:endParaRPr lang="en-US" dirty="0"/>
          </a:p>
        </p:txBody>
      </p:sp>
      <p:sp>
        <p:nvSpPr>
          <p:cNvPr id="5530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311236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work on defining project idea, tasks, and low-fi prototype in class</a:t>
            </a:r>
          </a:p>
          <a:p>
            <a:pPr lvl="1"/>
            <a:r>
              <a:rPr lang="en-US" dirty="0" smtClean="0"/>
              <a:t>build &amp; test low-fi prototypes for next Tuesday’s class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0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2461">
            <a:off x="4015301" y="435405"/>
            <a:ext cx="4143375" cy="613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ig09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4861">
            <a:off x="1059376" y="162355"/>
            <a:ext cx="3298825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D92D4"/>
                </a:solidFill>
                <a:latin typeface="Helvetica"/>
                <a:cs typeface="Helvetica"/>
              </a:rPr>
              <a:t>Sketches</a:t>
            </a:r>
            <a:r>
              <a:rPr lang="en-US" dirty="0" smtClean="0">
                <a:solidFill>
                  <a:srgbClr val="2D92D4"/>
                </a:solidFill>
              </a:rPr>
              <a:t> </a:t>
            </a:r>
            <a:r>
              <a:rPr lang="en-US" dirty="0" smtClean="0"/>
              <a:t>&amp; Storyboards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48900" name="Picture 2052" descr="lecturers-ass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1636713"/>
            <a:ext cx="359568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8903" name="Picture 2055" descr="e-finder-lowfi_the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398588"/>
            <a:ext cx="375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8904" name="Picture 2056" descr="red-ink-low-f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355725"/>
            <a:ext cx="37719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 dirty="0"/>
          </a:p>
        </p:txBody>
      </p:sp>
      <p:pic>
        <p:nvPicPr>
          <p:cNvPr id="849923" name="Picture 3" descr="jedi_bike_story_board_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48725" cy="6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53400" y="6553200"/>
            <a:ext cx="9906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A9E320-70BA-F14F-87F3-1CDC26D72C26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eaLnBrk="1" hangingPunct="1"/>
              <a:t>7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  <p:pic>
        <p:nvPicPr>
          <p:cNvPr id="849927" name="Picture 7" descr="storyboard-c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3"/>
          <a:stretch>
            <a:fillRect/>
          </a:stretch>
        </p:blipFill>
        <p:spPr bwMode="auto">
          <a:xfrm>
            <a:off x="76200" y="666750"/>
            <a:ext cx="89916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93888" y="0"/>
            <a:ext cx="7115175" cy="6858000"/>
            <a:chOff x="1193" y="0"/>
            <a:chExt cx="4482" cy="4320"/>
          </a:xfrm>
        </p:grpSpPr>
        <p:pic>
          <p:nvPicPr>
            <p:cNvPr id="35848" name="Picture 2" descr="storyboard-chat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0"/>
              <a:ext cx="335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Text Box 4"/>
            <p:cNvSpPr txBox="1">
              <a:spLocks noChangeArrowheads="1"/>
            </p:cNvSpPr>
            <p:nvPr/>
          </p:nvSpPr>
          <p:spPr bwMode="auto">
            <a:xfrm>
              <a:off x="4656" y="1104"/>
              <a:ext cx="101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kumimoji="1" lang="en-US" sz="3000">
                  <a:latin typeface="Tahoma" charset="0"/>
                </a:rPr>
                <a:t>Ink Chat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2461" y="6220493"/>
            <a:ext cx="683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92D4"/>
                </a:solidFill>
                <a:latin typeface="+mn-lt"/>
              </a:rPr>
              <a:t>Starts to tell a story, but still describes the design</a:t>
            </a:r>
            <a:endParaRPr lang="en-US" dirty="0">
              <a:solidFill>
                <a:srgbClr val="2D92D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71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 &amp; </a:t>
            </a:r>
            <a:r>
              <a:rPr lang="en-US" b="1" dirty="0" smtClean="0">
                <a:solidFill>
                  <a:srgbClr val="2D92D4"/>
                </a:solidFill>
                <a:latin typeface="Helvetica"/>
                <a:cs typeface="Helvetica"/>
              </a:rPr>
              <a:t>Storyboards</a:t>
            </a:r>
            <a:endParaRPr lang="en-US" b="1" dirty="0">
              <a:solidFill>
                <a:srgbClr val="2D92D4"/>
              </a:solidFill>
              <a:latin typeface="Helvetica"/>
              <a:cs typeface="Helvetic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48901" name="Picture 2053" descr="low-fi-music-on-dema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644650"/>
            <a:ext cx="63023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9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7696200" y="6324600"/>
            <a:ext cx="144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1600" b="1" kern="0" dirty="0">
                <a:solidFill>
                  <a:schemeClr val="tx2">
                    <a:lumMod val="75000"/>
                  </a:schemeClr>
                </a:solidFill>
                <a:latin typeface="Helvetica"/>
                <a:ea typeface="+mj-ea"/>
                <a:cs typeface="Helvetica"/>
              </a:rPr>
              <a:t>Ron Bird</a:t>
            </a:r>
          </a:p>
        </p:txBody>
      </p:sp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772400" cy="914400"/>
          </a:xfrm>
        </p:spPr>
        <p:txBody>
          <a:bodyPr/>
          <a:lstStyle/>
          <a:p>
            <a:r>
              <a:rPr lang="en-US" b="1" dirty="0"/>
              <a:t>Picturing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CS377E: Engelbart’s Unfinished Legacy: Designing Solutions to Global Grand Challenges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DC15-F7C2-CB40-97F8-A070628553D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Fig089d.jpg"/>
          <p:cNvPicPr>
            <a:picLocks noChangeAspect="1"/>
          </p:cNvPicPr>
          <p:nvPr/>
        </p:nvPicPr>
        <p:blipFill>
          <a:blip r:embed="rId3"/>
          <a:srcRect l="4000"/>
          <a:stretch>
            <a:fillRect/>
          </a:stretch>
        </p:blipFill>
        <p:spPr>
          <a:xfrm>
            <a:off x="2209800" y="3749675"/>
            <a:ext cx="182880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Fig089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00"/>
            <a:ext cx="190500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Fig089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7600"/>
            <a:ext cx="2009775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Fig089c.jpg"/>
          <p:cNvPicPr>
            <a:picLocks noChangeAspect="1"/>
          </p:cNvPicPr>
          <p:nvPr/>
        </p:nvPicPr>
        <p:blipFill>
          <a:blip r:embed="rId6"/>
          <a:srcRect l="3931"/>
          <a:stretch>
            <a:fillRect/>
          </a:stretch>
        </p:blipFill>
        <p:spPr>
          <a:xfrm>
            <a:off x="2286000" y="838200"/>
            <a:ext cx="186213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Fig089a.jpg"/>
          <p:cNvPicPr>
            <a:picLocks noChangeAspect="1"/>
          </p:cNvPicPr>
          <p:nvPr/>
        </p:nvPicPr>
        <p:blipFill>
          <a:blip r:embed="rId4"/>
          <a:srcRect l="3279"/>
          <a:stretch>
            <a:fillRect/>
          </a:stretch>
        </p:blipFill>
        <p:spPr>
          <a:xfrm>
            <a:off x="4419600" y="-101600"/>
            <a:ext cx="4495800" cy="657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98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ummer HCI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15678</TotalTime>
  <Words>1609</Words>
  <Application>Microsoft Macintosh PowerPoint</Application>
  <PresentationFormat>On-screen Show (4:3)</PresentationFormat>
  <Paragraphs>388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1_Summer HCI</vt:lpstr>
      <vt:lpstr>Early Stage Prototyping</vt:lpstr>
      <vt:lpstr>Outline</vt:lpstr>
      <vt:lpstr>Design Process: Exploration</vt:lpstr>
      <vt:lpstr>Sketches &amp; Storyboards</vt:lpstr>
      <vt:lpstr>PowerPoint Presentation</vt:lpstr>
      <vt:lpstr>Sketches &amp; Storyboards</vt:lpstr>
      <vt:lpstr>PowerPoint Presentation</vt:lpstr>
      <vt:lpstr>Sketches &amp; Storyboards</vt:lpstr>
      <vt:lpstr>Picturing Time</vt:lpstr>
      <vt:lpstr>What is a Prototype?</vt:lpstr>
      <vt:lpstr>Types of Prototypes</vt:lpstr>
      <vt:lpstr>Types of Prototypes</vt:lpstr>
      <vt:lpstr>Fidelity in Prototyping</vt:lpstr>
      <vt:lpstr>Hi-fi Prototypes Warp</vt:lpstr>
      <vt:lpstr>Why Use Low-fi Prototypes?</vt:lpstr>
      <vt:lpstr>The Basic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Constructing the Model</vt:lpstr>
      <vt:lpstr>Constructing the Model</vt:lpstr>
      <vt:lpstr>Constructing the Model</vt:lpstr>
      <vt:lpstr>Constructing the Model</vt:lpstr>
      <vt:lpstr>Constructing the Model</vt:lpstr>
      <vt:lpstr>Constructing the Model</vt:lpstr>
      <vt:lpstr>Preparing for a Test</vt:lpstr>
      <vt:lpstr>Conducting a Test</vt:lpstr>
      <vt:lpstr>Conducting a Test</vt:lpstr>
      <vt:lpstr>Conducting a Test</vt:lpstr>
      <vt:lpstr>Evaluating Results</vt:lpstr>
      <vt:lpstr>Advantages of Low-fi Prototyping</vt:lpstr>
      <vt:lpstr>Wizard of Oz Technique</vt:lpstr>
      <vt:lpstr>Wizard of Oz Technique</vt:lpstr>
      <vt:lpstr>Problems with Low-fi Prototypes</vt:lpstr>
      <vt:lpstr>Summary</vt:lpstr>
      <vt:lpstr>Further Reading Prototyping</vt:lpstr>
      <vt:lpstr>Next Time</vt:lpstr>
    </vt:vector>
  </TitlesOfParts>
  <Company>Berkeley Summer Engineering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Stage Prototyping</dc:title>
  <dc:subject>User Interface Design, Prototyping, and Evaluation</dc:subject>
  <dc:creator>James Landay</dc:creator>
  <cp:lastModifiedBy>James Landay</cp:lastModifiedBy>
  <cp:revision>478</cp:revision>
  <cp:lastPrinted>2015-05-21T19:50:34Z</cp:lastPrinted>
  <dcterms:created xsi:type="dcterms:W3CDTF">1997-02-10T23:02:31Z</dcterms:created>
  <dcterms:modified xsi:type="dcterms:W3CDTF">2015-05-21T19:51:00Z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