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46"/>
  </p:notesMasterIdLst>
  <p:handoutMasterIdLst>
    <p:handoutMasterId r:id="rId47"/>
  </p:handoutMasterIdLst>
  <p:sldIdLst>
    <p:sldId id="256" r:id="rId4"/>
    <p:sldId id="335" r:id="rId5"/>
    <p:sldId id="265" r:id="rId6"/>
    <p:sldId id="283" r:id="rId7"/>
    <p:sldId id="33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33" r:id="rId34"/>
    <p:sldId id="334" r:id="rId35"/>
    <p:sldId id="338" r:id="rId36"/>
    <p:sldId id="339" r:id="rId37"/>
    <p:sldId id="342" r:id="rId38"/>
    <p:sldId id="343" r:id="rId39"/>
    <p:sldId id="349" r:id="rId40"/>
    <p:sldId id="350" r:id="rId41"/>
    <p:sldId id="351" r:id="rId42"/>
    <p:sldId id="345" r:id="rId43"/>
    <p:sldId id="346" r:id="rId44"/>
    <p:sldId id="34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82" autoAdjust="0"/>
  </p:normalViewPr>
  <p:slideViewPr>
    <p:cSldViewPr snapToGrid="0" snapToObjects="1" showGuides="1">
      <p:cViewPr varScale="1">
        <p:scale>
          <a:sx n="193" d="100"/>
          <a:sy n="193" d="100"/>
        </p:scale>
        <p:origin x="-2752" y="-96"/>
      </p:cViewPr>
      <p:guideLst>
        <p:guide orient="horz" pos="1439"/>
        <p:guide pos="4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1" d="100"/>
        <a:sy n="20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38846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CS 377E: Design for Solving Global Grand Challenges</a:t>
            </a:r>
            <a:br>
              <a:rPr lang="en-US" dirty="0"/>
            </a:br>
            <a:r>
              <a:rPr lang="en-US" dirty="0"/>
              <a:t>Instructors: Landay and </a:t>
            </a:r>
            <a:r>
              <a:rPr lang="en-US" dirty="0" err="1"/>
              <a:t>Aitamurto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Stanford University</a:t>
            </a:r>
            <a:br>
              <a:rPr lang="en-US" dirty="0"/>
            </a:br>
            <a:r>
              <a:rPr lang="en-US" dirty="0"/>
              <a:t>Spring 2015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3/31/2015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C02C5-7156-B047-8117-8C628A5C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0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03CDB-8E78-744E-ADEB-44BFFCD1AEE1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6A69D-2B7C-4744-8A18-ED226159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607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415018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6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6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5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60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31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9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5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C81637-781B-45DF-8E36-B34D3EAE3218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41148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100" dirty="0" smtClean="0"/>
              <a:t>At the same time there was a small group led by Douglas Engelbart working on the future of computing at SRI</a:t>
            </a:r>
            <a:r>
              <a:rPr lang="en-US" sz="1100" baseline="0" dirty="0" smtClean="0"/>
              <a:t> from 1958 to the early 1970s.</a:t>
            </a:r>
          </a:p>
          <a:p>
            <a:pPr eaLnBrk="1" hangingPunct="1"/>
            <a:r>
              <a:rPr lang="en-US" sz="1100" dirty="0" smtClean="0"/>
              <a:t>Stanford </a:t>
            </a:r>
            <a:r>
              <a:rPr lang="en-US" sz="1100" dirty="0"/>
              <a:t>Research Institute (SRI)</a:t>
            </a:r>
          </a:p>
          <a:p>
            <a:pPr lvl="1" eaLnBrk="1" hangingPunct="1"/>
            <a:r>
              <a:rPr lang="en-US" sz="1100" dirty="0"/>
              <a:t>Augmentation Research Center</a:t>
            </a:r>
          </a:p>
          <a:p>
            <a:pPr eaLnBrk="1" hangingPunct="1"/>
            <a:r>
              <a:rPr lang="en-US" sz="1100" dirty="0"/>
              <a:t>1962 Paper “Conceptual Model for Augmenting Human Intellect”</a:t>
            </a:r>
          </a:p>
          <a:p>
            <a:pPr lvl="1" eaLnBrk="1" hangingPunct="1"/>
            <a:r>
              <a:rPr lang="en-US" sz="1100" dirty="0"/>
              <a:t>complexity of problems increasing</a:t>
            </a:r>
          </a:p>
          <a:p>
            <a:pPr lvl="1" eaLnBrk="1" hangingPunct="1"/>
            <a:r>
              <a:rPr lang="en-US" sz="1100" dirty="0"/>
              <a:t>need better ways of solving </a:t>
            </a:r>
            <a:r>
              <a:rPr lang="en-US" sz="1100" dirty="0" smtClean="0"/>
              <a:t>problems</a:t>
            </a:r>
            <a:endParaRPr lang="en-US" sz="11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4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91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78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21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8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68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12 states with 30% </a:t>
            </a:r>
            <a:r>
              <a:rPr lang="en-US" dirty="0" smtClean="0"/>
              <a:t>of the population clinically obese</a:t>
            </a:r>
          </a:p>
          <a:p>
            <a:r>
              <a:rPr lang="en-US" b="1" dirty="0" smtClean="0"/>
              <a:t>24 states with 25-30% of the population clinically obese</a:t>
            </a:r>
          </a:p>
          <a:p>
            <a:r>
              <a:rPr lang="en-US" b="1" dirty="0" smtClean="0"/>
              <a:t>And the other 14 states have 20-25% of </a:t>
            </a:r>
            <a:r>
              <a:rPr lang="en-US" dirty="0" smtClean="0"/>
              <a:t>their population with this condition</a:t>
            </a:r>
          </a:p>
          <a:p>
            <a:r>
              <a:rPr lang="en-US" dirty="0" smtClean="0"/>
              <a:t>[ADVANCE</a:t>
            </a:r>
            <a:r>
              <a:rPr lang="en-US" baseline="0" dirty="0" smtClean="0"/>
              <a:t> SLIDE}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020636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It’s now over 33%</a:t>
            </a:r>
            <a:r>
              <a:rPr lang="en-US" b="1" baseline="0" dirty="0" smtClean="0"/>
              <a:t> of the overall population</a:t>
            </a:r>
          </a:p>
          <a:p>
            <a:r>
              <a:rPr lang="en-US" b="1" baseline="0" dirty="0" smtClean="0"/>
              <a:t>This is an obesity epidemic</a:t>
            </a:r>
          </a:p>
          <a:p>
            <a:r>
              <a:rPr lang="en-US" b="1" dirty="0" smtClean="0"/>
              <a:t>It isn’t just the baby boomers getting fat:</a:t>
            </a:r>
          </a:p>
          <a:p>
            <a:r>
              <a:rPr lang="en-US" dirty="0" smtClean="0"/>
              <a:t>“The percentage of children aged 6–11 years in the United States who were obese increased from 7% in 1980 to nearly 20% in 2008. Similarly, the percentage of adolescents aged 12–19 years who were obese increased from 5% to 18% over the same period.”-center for disease control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Obesity leads to many other big problems in HEALTH</a:t>
            </a:r>
            <a:r>
              <a:rPr lang="en-US" dirty="0" smtClean="0"/>
              <a:t>, and HEALTH is the 2nd key area we need to focus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020636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Many health problems are also global problems</a:t>
            </a:r>
          </a:p>
          <a:p>
            <a:r>
              <a:rPr lang="en-US" dirty="0" smtClean="0"/>
              <a:t>For example the American </a:t>
            </a:r>
            <a:r>
              <a:rPr lang="en-US" b="1" dirty="0" smtClean="0"/>
              <a:t>obesity epidemic seems to be getting exported to the rest of the world</a:t>
            </a:r>
          </a:p>
          <a:p>
            <a:r>
              <a:rPr lang="en-US" dirty="0" smtClean="0"/>
              <a:t>Even to China</a:t>
            </a:r>
          </a:p>
          <a:p>
            <a:r>
              <a:rPr lang="en-US" b="1" dirty="0" smtClean="0"/>
              <a:t>These problems are also about balance: between exercise and eating right</a:t>
            </a:r>
          </a:p>
          <a:p>
            <a:r>
              <a:rPr lang="en-US" b="1" dirty="0" smtClean="0"/>
              <a:t>Solutions require balance of technologies as well as psychological models of behavior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30401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Engelbart repeatedly referred to what he was doing as a crusade, which expresses the religious</a:t>
            </a:r>
            <a:r>
              <a:rPr lang="en-US" baseline="0" dirty="0" smtClean="0"/>
              <a:t> fervor of his beliefs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Within</a:t>
            </a:r>
            <a:r>
              <a:rPr lang="en-US" baseline="0" dirty="0" smtClean="0"/>
              <a:t> an hour of </a:t>
            </a:r>
            <a:r>
              <a:rPr lang="en-US" baseline="0" dirty="0" err="1" smtClean="0"/>
              <a:t>Engelbart’s</a:t>
            </a:r>
            <a:r>
              <a:rPr lang="en-US" baseline="0" dirty="0" smtClean="0"/>
              <a:t> insight on what his crusade should be, he had an an idea of what it was he should create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6A69D-2B7C-4744-8A18-ED226159AA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866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3rd key area of importance is EDUCATION</a:t>
            </a:r>
          </a:p>
          <a:p>
            <a:r>
              <a:rPr lang="en-US" b="1" dirty="0" smtClean="0"/>
              <a:t>China has shown the world it can produce anything, including highly educated kids</a:t>
            </a:r>
          </a:p>
          <a:p>
            <a:r>
              <a:rPr lang="en-US" b="1" dirty="0" smtClean="0"/>
              <a:t>ADVANCE SLIDE</a:t>
            </a:r>
          </a:p>
          <a:p>
            <a:r>
              <a:rPr lang="en-US" b="1" dirty="0" smtClean="0"/>
              <a:t>Although the </a:t>
            </a:r>
            <a:r>
              <a:rPr lang="en-US" dirty="0" smtClean="0"/>
              <a:t>kids in Shanghai </a:t>
            </a:r>
            <a:r>
              <a:rPr lang="en-US" b="1" dirty="0" smtClean="0"/>
              <a:t>beat the world on standardized tests (PISA), </a:t>
            </a:r>
            <a:r>
              <a:rPr lang="en-US" dirty="0" smtClean="0"/>
              <a:t>many believe</a:t>
            </a:r>
          </a:p>
          <a:p>
            <a:r>
              <a:rPr lang="en-US" dirty="0" smtClean="0"/>
              <a:t>The COMFORMITY &amp; EFFICIENCY that is characteristic of the Chinese educational system </a:t>
            </a:r>
          </a:p>
          <a:p>
            <a:r>
              <a:rPr lang="en-US" dirty="0" smtClean="0"/>
              <a:t>Is </a:t>
            </a:r>
            <a:r>
              <a:rPr lang="en-US" b="1" dirty="0" smtClean="0"/>
              <a:t>NOT producing the INNOVATORS &amp; CREATORS of the products of tomorrow</a:t>
            </a:r>
          </a:p>
          <a:p>
            <a:r>
              <a:rPr lang="en-US" dirty="0" smtClean="0"/>
              <a:t>This </a:t>
            </a:r>
            <a:r>
              <a:rPr lang="en-US" b="1" dirty="0" smtClean="0"/>
              <a:t>shows a LACK of BALANCE…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304013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United States’ educational system is </a:t>
            </a:r>
            <a:r>
              <a:rPr lang="en-US" b="1" dirty="0" smtClean="0"/>
              <a:t>OUT OF BALANCE but in the opposite direction.</a:t>
            </a:r>
          </a:p>
          <a:p>
            <a:r>
              <a:rPr lang="en-US" b="1" dirty="0" smtClean="0"/>
              <a:t>Creativity &amp; innovation are encouraged, but the BASICS ARE POOR.</a:t>
            </a:r>
          </a:p>
          <a:p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 we see people feel education is in crisis on both sides of the world &amp; it is crucial to our future</a:t>
            </a:r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304013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25EB00-2A98-8841-8065-B21619A00D73}" type="slidenum">
              <a:rPr lang="en-US" sz="900"/>
              <a:pPr/>
              <a:t>34</a:t>
            </a:fld>
            <a:endParaRPr lang="en-US" sz="9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693" indent="-270267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067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494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5922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348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0776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202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629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4F194C-455D-8141-80E8-613DAE9243AE}" type="slidenum">
              <a:rPr lang="en-US" sz="900"/>
              <a:pPr/>
              <a:t>35</a:t>
            </a:fld>
            <a:endParaRPr lang="en-US" sz="9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745" tIns="46651" rIns="91745" bIns="46651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693" indent="-270267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067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494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5922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348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0776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202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629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4F194C-455D-8141-80E8-613DAE9243AE}" type="slidenum">
              <a:rPr lang="en-US" sz="900"/>
              <a:pPr/>
              <a:t>36</a:t>
            </a:fld>
            <a:endParaRPr lang="en-US" sz="9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745" tIns="46651" rIns="91745" bIns="46651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1797050" cy="1347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You need to find a </a:t>
            </a:r>
            <a:r>
              <a:rPr lang="en-US" b="1" baseline="0" dirty="0" smtClean="0"/>
              <a:t>balance between:</a:t>
            </a:r>
            <a:endParaRPr lang="en-US" baseline="0" dirty="0" smtClean="0"/>
          </a:p>
          <a:p>
            <a:r>
              <a:rPr lang="en-US" b="1" baseline="0" dirty="0" smtClean="0"/>
              <a:t>   design &amp; technology</a:t>
            </a:r>
            <a:r>
              <a:rPr lang="en-US" b="0" baseline="0" dirty="0" smtClean="0"/>
              <a:t>, </a:t>
            </a:r>
            <a:r>
              <a:rPr lang="en-US" b="1" baseline="0" dirty="0" smtClean="0"/>
              <a:t>human-centered approaches &amp; CS approaches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Especially now HCI needs to find a balance between careful controlled experiments of existing technologies or minor tweaks on technology and building major new systems that can solve important world problems.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East: more family centric… west; individualistic… balance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6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35892" indent="-283035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32142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84998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37855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90711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43568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96425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49281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088C5A-3060-4CD7-844A-35BA8E2BD4DF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78B8C4-6506-4646-A1F7-CF628483F6D6}" type="slidenum">
              <a:rPr lang="en-US" sz="900"/>
              <a:pPr/>
              <a:t>40</a:t>
            </a:fld>
            <a:endParaRPr lang="en-US" sz="9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753" tIns="46655" rIns="91753" bIns="4665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193DD0-9B2D-5740-A236-63F639692E8F}" type="slidenum">
              <a:rPr lang="en-US" sz="900"/>
              <a:pPr/>
              <a:t>41</a:t>
            </a:fld>
            <a:endParaRPr lang="en-US" sz="9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753" tIns="46655" rIns="91753" bIns="4665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BE5D99-ADF2-9241-A0B2-10519741F18E}" type="slidenum">
              <a:rPr lang="en-US" sz="900"/>
              <a:pPr/>
              <a:t>42</a:t>
            </a:fld>
            <a:endParaRPr lang="en-US" sz="9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6A69D-2B7C-4744-8A18-ED226159AA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society, we have to look for </a:t>
            </a:r>
            <a:r>
              <a:rPr lang="en-US" b="1" dirty="0" smtClean="0"/>
              <a:t>balance with our surroundings </a:t>
            </a:r>
            <a:r>
              <a:rPr lang="en-US" dirty="0" smtClean="0"/>
              <a:t>(that is, the environment)</a:t>
            </a:r>
          </a:p>
          <a:p>
            <a:endParaRPr lang="en-US" dirty="0" smtClean="0"/>
          </a:p>
          <a:p>
            <a:r>
              <a:rPr lang="en-US" b="1" dirty="0" smtClean="0"/>
              <a:t>36 US states </a:t>
            </a:r>
            <a:r>
              <a:rPr lang="en-US" dirty="0" smtClean="0"/>
              <a:t>will face serious water shortages in the next three to five years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1DA6-45A8-408D-9C5A-3AEC25DF6C6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87264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Surprised to find this was true in China also.</a:t>
            </a:r>
          </a:p>
          <a:p>
            <a:r>
              <a:rPr lang="en-US" b="1" dirty="0" smtClean="0"/>
              <a:t>Melting</a:t>
            </a:r>
            <a:r>
              <a:rPr lang="en-US" b="1" baseline="0" dirty="0" smtClean="0"/>
              <a:t> snow in the winter!</a:t>
            </a:r>
            <a:endParaRPr lang="en-US" b="1" dirty="0" smtClean="0"/>
          </a:p>
          <a:p>
            <a:r>
              <a:rPr lang="en-US" b="1" dirty="0" smtClean="0"/>
              <a:t>South-to-North Water Diversion Project </a:t>
            </a:r>
            <a:r>
              <a:rPr lang="en-US" dirty="0" smtClean="0"/>
              <a:t>one of the </a:t>
            </a:r>
            <a:r>
              <a:rPr lang="en-US" b="1" dirty="0" smtClean="0"/>
              <a:t>largest</a:t>
            </a:r>
            <a:r>
              <a:rPr lang="en-US" dirty="0" smtClean="0"/>
              <a:t> engineering projects ever attempted</a:t>
            </a:r>
          </a:p>
          <a:p>
            <a:r>
              <a:rPr lang="en-US" dirty="0" smtClean="0"/>
              <a:t>100 years from conception to</a:t>
            </a:r>
            <a:r>
              <a:rPr lang="en-US" baseline="0" dirty="0" smtClean="0"/>
              <a:t> completion (construction started 2002, expected to end 2050)</a:t>
            </a:r>
            <a:endParaRPr lang="en-US" dirty="0" smtClean="0"/>
          </a:p>
          <a:p>
            <a:r>
              <a:rPr lang="en-US" b="1" dirty="0" smtClean="0"/>
              <a:t>Huge impact on people and environment </a:t>
            </a:r>
            <a:r>
              <a:rPr lang="en-US" dirty="0" smtClean="0"/>
              <a:t>– </a:t>
            </a:r>
            <a:r>
              <a:rPr lang="en-US" b="1" dirty="0" smtClean="0"/>
              <a:t>millions forced to move</a:t>
            </a:r>
          </a:p>
          <a:p>
            <a:endParaRPr lang="en-US" b="1" dirty="0" smtClean="0"/>
          </a:p>
          <a:p>
            <a:r>
              <a:rPr lang="en-US" b="1" dirty="0" smtClean="0"/>
              <a:t>IF WE ARE TO LOOK AT THESE PROBLEMS FURTHER OUT (5-10 YEARS),</a:t>
            </a:r>
          </a:p>
          <a:p>
            <a:r>
              <a:rPr lang="en-US" b="1" dirty="0" smtClean="0"/>
              <a:t>What would an AUDACIOUS GOAL be?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1DA6-45A8-408D-9C5A-3AEC25DF6C6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1872641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BEHAVIOR is at the root of many of our biggest problems</a:t>
            </a:r>
          </a:p>
          <a:p>
            <a:r>
              <a:rPr lang="en-US" dirty="0" smtClean="0"/>
              <a:t>For example </a:t>
            </a:r>
            <a:r>
              <a:rPr lang="en-US" b="1" dirty="0" smtClean="0"/>
              <a:t>balance between eating and exercise</a:t>
            </a:r>
          </a:p>
          <a:p>
            <a:endParaRPr lang="en-US" dirty="0" smtClean="0"/>
          </a:p>
          <a:p>
            <a:r>
              <a:rPr lang="en-US" dirty="0" smtClean="0"/>
              <a:t>Data from the </a:t>
            </a:r>
            <a:r>
              <a:rPr lang="en-US" b="1" dirty="0" smtClean="0"/>
              <a:t>US Center for Disease Control (CDC)</a:t>
            </a:r>
          </a:p>
          <a:p>
            <a:r>
              <a:rPr lang="en-US" dirty="0" smtClean="0"/>
              <a:t>Slides courtesy of Erika Poole at Penn State</a:t>
            </a:r>
          </a:p>
          <a:p>
            <a:r>
              <a:rPr lang="en-US" dirty="0" smtClean="0"/>
              <a:t>See this </a:t>
            </a:r>
            <a:r>
              <a:rPr lang="en-US" b="1" dirty="0" smtClean="0"/>
              <a:t>very RECENT trend in obesity rates (BMI &gt; 30 = “obese”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283552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47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99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74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188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8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06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44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779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12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0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01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87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52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2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6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62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90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79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88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4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7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32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39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28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4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5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6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2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03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62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623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62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9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5000" b="1" kern="1200" cap="small" spc="9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68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>
              <a:lumMod val="95000"/>
            </a:schemeClr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3/31/2015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Engelbart's Unfinished Legacy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>
              <a:lumMod val="95000"/>
            </a:schemeClr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rheingold.com/texts/tft/9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r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933" y="976116"/>
            <a:ext cx="7984067" cy="7880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612151"/>
            <a:ext cx="5816243" cy="194077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06615" y="1820164"/>
            <a:ext cx="3753458" cy="3948097"/>
          </a:xfrm>
        </p:spPr>
        <p:txBody>
          <a:bodyPr>
            <a:noAutofit/>
          </a:bodyPr>
          <a:lstStyle/>
          <a:p>
            <a:pPr algn="r"/>
            <a:r>
              <a:rPr lang="en-US" sz="2000" b="1" spc="200" dirty="0" smtClean="0">
                <a:solidFill>
                  <a:schemeClr val="tx1"/>
                </a:solidFill>
              </a:rPr>
              <a:t>James A. Landay</a:t>
            </a:r>
          </a:p>
          <a:p>
            <a:pPr algn="r"/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Professor</a:t>
            </a:r>
            <a:b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</a:br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Computer Science</a:t>
            </a:r>
          </a:p>
          <a:p>
            <a:pPr algn="r"/>
            <a:r>
              <a:rPr lang="en-US" sz="1500" spc="3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@</a:t>
            </a:r>
            <a:r>
              <a:rPr lang="en-US" sz="1500" spc="3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landay</a:t>
            </a:r>
            <a:endParaRPr lang="en-US" sz="1500" spc="300" dirty="0" smtClean="0">
              <a:solidFill>
                <a:schemeClr val="accent5">
                  <a:lumMod val="60000"/>
                  <a:lumOff val="40000"/>
                </a:schemeClr>
              </a:solidFill>
              <a:latin typeface="Helvetica Light"/>
              <a:cs typeface="Helvetica Light"/>
            </a:endParaRPr>
          </a:p>
          <a:p>
            <a:pPr algn="r"/>
            <a:endParaRPr lang="en-US" sz="1600" spc="300" dirty="0" smtClean="0">
              <a:solidFill>
                <a:schemeClr val="tx1"/>
              </a:solidFill>
              <a:latin typeface="Helvetica Light"/>
              <a:cs typeface="Helvetica Light"/>
            </a:endParaRPr>
          </a:p>
          <a:p>
            <a:pPr algn="r"/>
            <a:r>
              <a:rPr lang="en-US" sz="2000" b="1" spc="200" dirty="0" err="1" smtClean="0">
                <a:solidFill>
                  <a:schemeClr val="tx1"/>
                </a:solidFill>
              </a:rPr>
              <a:t>Tanja</a:t>
            </a:r>
            <a:r>
              <a:rPr lang="en-US" sz="2000" b="1" spc="200" dirty="0" smtClean="0">
                <a:solidFill>
                  <a:schemeClr val="tx1"/>
                </a:solidFill>
              </a:rPr>
              <a:t> </a:t>
            </a:r>
            <a:r>
              <a:rPr lang="en-US" sz="2000" b="1" spc="200" dirty="0" err="1" smtClean="0">
                <a:solidFill>
                  <a:schemeClr val="tx1"/>
                </a:solidFill>
              </a:rPr>
              <a:t>Aitamurto</a:t>
            </a:r>
            <a:r>
              <a:rPr lang="en-US" sz="2000" b="1" spc="200" dirty="0" smtClean="0">
                <a:solidFill>
                  <a:schemeClr val="tx1"/>
                </a:solidFill>
              </a:rPr>
              <a:t>, PhD</a:t>
            </a:r>
            <a:endParaRPr lang="en-US" sz="2000" b="1" spc="200" dirty="0">
              <a:solidFill>
                <a:schemeClr val="tx1"/>
              </a:solidFill>
            </a:endParaRPr>
          </a:p>
          <a:p>
            <a:pPr algn="r"/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Deputy Director</a:t>
            </a:r>
            <a:r>
              <a:rPr lang="en-US" sz="1500" dirty="0">
                <a:solidFill>
                  <a:schemeClr val="tx1"/>
                </a:solidFill>
                <a:latin typeface="Helvetica Light"/>
                <a:cs typeface="Helvetica Light"/>
              </a:rPr>
              <a:t/>
            </a:r>
            <a:br>
              <a:rPr lang="en-US" sz="1500" dirty="0">
                <a:solidFill>
                  <a:schemeClr val="tx1"/>
                </a:solidFill>
                <a:latin typeface="Helvetica Light"/>
                <a:cs typeface="Helvetica Light"/>
              </a:rPr>
            </a:br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Brown Institute for Media Innovation</a:t>
            </a:r>
          </a:p>
          <a:p>
            <a:pPr algn="r"/>
            <a:r>
              <a:rPr lang="en-US" sz="1500" spc="3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@</a:t>
            </a:r>
            <a:r>
              <a:rPr lang="en-US" sz="1500" spc="3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TanjaAita</a:t>
            </a:r>
            <a:endParaRPr lang="en-US" sz="1500" spc="300" dirty="0">
              <a:solidFill>
                <a:schemeClr val="accent5">
                  <a:lumMod val="60000"/>
                  <a:lumOff val="40000"/>
                </a:schemeClr>
              </a:solidFill>
              <a:latin typeface="Helvetica Light"/>
              <a:cs typeface="Helvetica Light"/>
            </a:endParaRPr>
          </a:p>
          <a:p>
            <a:pPr algn="r"/>
            <a:endParaRPr lang="en-US" sz="1500" dirty="0">
              <a:solidFill>
                <a:schemeClr val="tx1"/>
              </a:solidFill>
              <a:latin typeface="Helvetica Light"/>
              <a:cs typeface="Helvetica Light"/>
            </a:endParaRPr>
          </a:p>
          <a:p>
            <a:pPr algn="r"/>
            <a:endParaRPr lang="en-US" sz="1500" dirty="0">
              <a:solidFill>
                <a:schemeClr val="tx1"/>
              </a:solidFill>
              <a:latin typeface="Helvetica Light"/>
              <a:cs typeface="Helvetica Light"/>
            </a:endParaRPr>
          </a:p>
          <a:p>
            <a:pPr algn="r"/>
            <a:r>
              <a:rPr lang="en-US" sz="1500" spc="200" dirty="0" smtClean="0">
                <a:solidFill>
                  <a:schemeClr val="tx1"/>
                </a:solidFill>
                <a:latin typeface="Helvetica Light"/>
                <a:cs typeface="Helvetica Light"/>
              </a:rPr>
              <a:t>CS377E</a:t>
            </a:r>
          </a:p>
          <a:p>
            <a:pPr algn="r"/>
            <a:r>
              <a:rPr lang="en-US" sz="1500" spc="200" dirty="0" smtClean="0">
                <a:solidFill>
                  <a:schemeClr val="tx1"/>
                </a:solidFill>
                <a:latin typeface="Helvetica Light"/>
                <a:cs typeface="Helvetica Light"/>
              </a:rPr>
              <a:t>Spring 2015</a:t>
            </a:r>
          </a:p>
          <a:p>
            <a:pPr algn="r"/>
            <a:r>
              <a:rPr lang="en-US" sz="1500" spc="200" dirty="0" smtClean="0">
                <a:solidFill>
                  <a:schemeClr val="tx1"/>
                </a:solidFill>
                <a:latin typeface="Helvetica Light"/>
                <a:cs typeface="Helvetica Light"/>
              </a:rPr>
              <a:t>March 31, 2015</a:t>
            </a:r>
            <a:endParaRPr lang="en-US" sz="1500" spc="2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07989" y="1389136"/>
            <a:ext cx="1815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刘哲明</a:t>
            </a:r>
            <a:endParaRPr lang="en-US" sz="2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31662" y="3078408"/>
            <a:ext cx="5419865" cy="2882758"/>
          </a:xfrm>
        </p:spPr>
        <p:txBody>
          <a:bodyPr/>
          <a:lstStyle/>
          <a:p>
            <a:r>
              <a:rPr lang="en-US" sz="2800" b="0" spc="200" dirty="0" smtClean="0">
                <a:latin typeface="Helvetica Light"/>
                <a:cs typeface="Helvetica Light"/>
              </a:rPr>
              <a:t>designing solutions to global grand challenges: </a:t>
            </a:r>
            <a:r>
              <a:rPr lang="en-US" sz="3300" b="0" spc="300" dirty="0" smtClean="0">
                <a:latin typeface="Helvetica Light"/>
                <a:cs typeface="Helvetica Light"/>
              </a:rPr>
              <a:t/>
            </a:r>
            <a:br>
              <a:rPr lang="en-US" sz="3300" b="0" spc="300" dirty="0" smtClean="0">
                <a:latin typeface="Helvetica Light"/>
                <a:cs typeface="Helvetica Light"/>
              </a:rPr>
            </a:br>
            <a:r>
              <a:rPr lang="en-US" sz="2400" b="0" i="1" spc="300" dirty="0" smtClean="0">
                <a:latin typeface="Helvetica Light"/>
                <a:cs typeface="Helvetica Light"/>
              </a:rPr>
              <a:t>or, </a:t>
            </a:r>
            <a:r>
              <a:rPr lang="en-US" sz="2400" b="0" i="1" spc="300" dirty="0" err="1" smtClean="0">
                <a:latin typeface="Helvetica Light"/>
                <a:cs typeface="Helvetica Light"/>
              </a:rPr>
              <a:t>doug</a:t>
            </a:r>
            <a:r>
              <a:rPr lang="en-US" sz="2400" b="0" i="1" spc="300" dirty="0" smtClean="0">
                <a:latin typeface="Helvetica Light"/>
                <a:cs typeface="Helvetica Light"/>
              </a:rPr>
              <a:t> </a:t>
            </a:r>
            <a:r>
              <a:rPr lang="en-US" sz="2400" b="0" i="1" spc="300" dirty="0" err="1" smtClean="0">
                <a:latin typeface="Helvetica Light"/>
                <a:cs typeface="Helvetica Light"/>
              </a:rPr>
              <a:t>engelbart’s</a:t>
            </a:r>
            <a:r>
              <a:rPr lang="en-US" sz="2400" b="0" i="1" spc="300" dirty="0" smtClean="0">
                <a:latin typeface="Helvetica Light"/>
                <a:cs typeface="Helvetica Light"/>
              </a:rPr>
              <a:t> </a:t>
            </a:r>
            <a:br>
              <a:rPr lang="en-US" sz="2400" b="0" i="1" spc="300" dirty="0" smtClean="0">
                <a:latin typeface="Helvetica Light"/>
                <a:cs typeface="Helvetica Light"/>
              </a:rPr>
            </a:br>
            <a:r>
              <a:rPr lang="en-US" sz="2400" b="0" i="1" spc="300" dirty="0" smtClean="0">
                <a:latin typeface="Helvetica Light"/>
                <a:cs typeface="Helvetica Light"/>
              </a:rPr>
              <a:t>unfinished legacy</a:t>
            </a:r>
            <a:endParaRPr lang="en-US" sz="2400" b="0" i="1" spc="300" dirty="0">
              <a:latin typeface="Helvetica Light"/>
              <a:cs typeface="Helvetica Light"/>
            </a:endParaRPr>
          </a:p>
        </p:txBody>
      </p:sp>
      <p:pic>
        <p:nvPicPr>
          <p:cNvPr id="3" name="Picture 2" descr="SUSig_White_Stac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74" y="6058058"/>
            <a:ext cx="1318141" cy="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433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699830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433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9326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9326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0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9326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92075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30" y="-70322"/>
            <a:ext cx="8788292" cy="1143000"/>
          </a:xfrm>
        </p:spPr>
        <p:txBody>
          <a:bodyPr/>
          <a:lstStyle/>
          <a:p>
            <a:r>
              <a:rPr lang="en-US" spc="1200" dirty="0" smtClean="0"/>
              <a:t>the show: the demo</a:t>
            </a:r>
            <a:endParaRPr lang="en-US" spc="1200" dirty="0"/>
          </a:p>
        </p:txBody>
      </p:sp>
      <p:sp>
        <p:nvSpPr>
          <p:cNvPr id="6" name="Rectangle 5"/>
          <p:cNvSpPr/>
          <p:nvPr/>
        </p:nvSpPr>
        <p:spPr>
          <a:xfrm>
            <a:off x="-203747" y="6499734"/>
            <a:ext cx="9576114" cy="434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03747" y="-70322"/>
            <a:ext cx="9576114" cy="434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mo_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98"/>
          <a:stretch/>
        </p:blipFill>
        <p:spPr>
          <a:xfrm>
            <a:off x="0" y="306326"/>
            <a:ext cx="9147232" cy="62860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9297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5665"/>
            <a:ext cx="9144000" cy="5655564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5665"/>
            <a:ext cx="9144000" cy="5655564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61765" y="1864706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spc="1400" dirty="0">
                <a:latin typeface="Helvetica"/>
                <a:cs typeface="Helvetica"/>
              </a:rPr>
              <a:t>o</a:t>
            </a:r>
            <a:r>
              <a:rPr lang="en-US" sz="4800" b="1" cap="small" spc="1400" dirty="0" smtClean="0">
                <a:latin typeface="Helvetica"/>
                <a:cs typeface="Helvetica"/>
              </a:rPr>
              <a:t>besity epidemic</a:t>
            </a:r>
            <a:br>
              <a:rPr lang="en-US" sz="4800" b="1" cap="small" spc="1400" dirty="0" smtClean="0">
                <a:latin typeface="Helvetica"/>
                <a:cs typeface="Helvetica"/>
              </a:rPr>
            </a:br>
            <a:r>
              <a:rPr lang="zh-CN" altLang="en-US" sz="4800" cap="small" spc="1400" dirty="0">
                <a:latin typeface="Heiti SC Light"/>
                <a:ea typeface="Heiti SC Light"/>
                <a:cs typeface="Heiti SC Light"/>
              </a:rPr>
              <a:t>肥胖流行症</a:t>
            </a:r>
            <a:endParaRPr lang="en-US" sz="4800" cap="small" spc="1400" dirty="0">
              <a:latin typeface="Heiti SC Light"/>
              <a:ea typeface="Heiti SC Light"/>
              <a:cs typeface="Heiti SC Light"/>
            </a:endParaRPr>
          </a:p>
          <a:p>
            <a:pPr algn="ctr"/>
            <a:endParaRPr lang="en-US" sz="4800" b="1" cap="small" spc="1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135029"/>
            <a:ext cx="8664575" cy="1044842"/>
          </a:xfrm>
        </p:spPr>
        <p:txBody>
          <a:bodyPr/>
          <a:lstStyle/>
          <a:p>
            <a:pPr eaLnBrk="1" hangingPunct="1"/>
            <a:r>
              <a:rPr lang="en-US" spc="800" dirty="0" err="1" smtClean="0"/>
              <a:t>douglas</a:t>
            </a:r>
            <a:r>
              <a:rPr lang="en-US" spc="800" dirty="0" smtClean="0"/>
              <a:t> </a:t>
            </a:r>
            <a:r>
              <a:rPr lang="en-US" spc="800" dirty="0" err="1" smtClean="0"/>
              <a:t>engelbart</a:t>
            </a:r>
            <a:r>
              <a:rPr lang="en-US" spc="800" dirty="0" smtClean="0"/>
              <a:t/>
            </a:r>
            <a:br>
              <a:rPr lang="en-US" spc="800" dirty="0" smtClean="0"/>
            </a:br>
            <a:r>
              <a:rPr lang="en-US" sz="2800" i="1" spc="400" dirty="0"/>
              <a:t>a</a:t>
            </a:r>
            <a:r>
              <a:rPr lang="en-US" sz="2800" i="1" spc="400" dirty="0" smtClean="0"/>
              <a:t>ugmenting </a:t>
            </a:r>
            <a:r>
              <a:rPr lang="en-US" sz="2800" i="1" spc="400" dirty="0"/>
              <a:t>h</a:t>
            </a:r>
            <a:r>
              <a:rPr lang="en-US" sz="2800" i="1" spc="400" dirty="0" smtClean="0"/>
              <a:t>uman </a:t>
            </a:r>
            <a:r>
              <a:rPr lang="en-US" sz="2800" i="1" spc="400" dirty="0"/>
              <a:t>i</a:t>
            </a:r>
            <a:r>
              <a:rPr lang="en-US" sz="2800" i="1" spc="400" dirty="0" smtClean="0"/>
              <a:t>ntellect</a:t>
            </a:r>
            <a:endParaRPr lang="en-US" i="1" spc="400" dirty="0" smtClean="0"/>
          </a:p>
        </p:txBody>
      </p:sp>
      <p:sp>
        <p:nvSpPr>
          <p:cNvPr id="29702" name="Rectangle 3"/>
          <p:cNvSpPr>
            <a:spLocks noGrp="1" noChangeArrowheads="1"/>
          </p:cNvSpPr>
          <p:nvPr>
            <p:ph idx="1"/>
          </p:nvPr>
        </p:nvSpPr>
        <p:spPr>
          <a:xfrm>
            <a:off x="455613" y="4418534"/>
            <a:ext cx="8688387" cy="218150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Stanford Research Institute (SRI) in the 1960s</a:t>
            </a:r>
          </a:p>
          <a:p>
            <a:pPr eaLnBrk="1" hangingPunct="1"/>
            <a:r>
              <a:rPr lang="en-US" sz="2000" dirty="0" smtClean="0"/>
              <a:t>1962 Paper “Conceptual Model for Augmenting Human Intellect”</a:t>
            </a:r>
          </a:p>
          <a:p>
            <a:pPr lvl="1"/>
            <a:r>
              <a:rPr lang="en-US" sz="1800" dirty="0" smtClean="0"/>
              <a:t>complexity of problems increasing </a:t>
            </a:r>
            <a:r>
              <a:rPr lang="en-US" sz="1800" b="1" dirty="0"/>
              <a:t>→</a:t>
            </a:r>
            <a:r>
              <a:rPr lang="en-US" sz="1800" dirty="0"/>
              <a:t>  </a:t>
            </a:r>
            <a:r>
              <a:rPr lang="en-US" sz="1800" dirty="0" smtClean="0"/>
              <a:t>need new tools to solve</a:t>
            </a:r>
          </a:p>
          <a:p>
            <a:r>
              <a:rPr lang="en-US" sz="2200" dirty="0" smtClean="0"/>
              <a:t>Known for? </a:t>
            </a:r>
          </a:p>
          <a:p>
            <a:pPr lvl="1"/>
            <a:r>
              <a:rPr lang="en-US" sz="1800" dirty="0" smtClean="0"/>
              <a:t>mouse</a:t>
            </a:r>
          </a:p>
          <a:p>
            <a:pPr lvl="1"/>
            <a:r>
              <a:rPr lang="en-US" sz="1800" dirty="0" smtClean="0"/>
              <a:t>did so much more… </a:t>
            </a:r>
          </a:p>
          <a:p>
            <a:pPr marL="1588" indent="-1588" eaLnBrk="1" hangingPunct="1">
              <a:lnSpc>
                <a:spcPct val="90000"/>
              </a:lnSpc>
              <a:buFontTx/>
              <a:buNone/>
            </a:pPr>
            <a:endParaRPr lang="en-US" sz="2600" dirty="0" smtClean="0"/>
          </a:p>
        </p:txBody>
      </p:sp>
      <p:pic>
        <p:nvPicPr>
          <p:cNvPr id="10" name="Picture 6" descr="engelb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3" y="1285153"/>
            <a:ext cx="2119925" cy="30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166" y="1294166"/>
            <a:ext cx="2064496" cy="3063240"/>
          </a:xfrm>
          <a:prstGeom prst="rect">
            <a:avLst/>
          </a:prstGeom>
        </p:spPr>
      </p:pic>
      <p:pic>
        <p:nvPicPr>
          <p:cNvPr id="336901" name="Picture 5" descr="mouseh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93" y="1285153"/>
            <a:ext cx="4001737" cy="30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BETES_130904028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526" y="0"/>
            <a:ext cx="1031252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6785" y="395940"/>
            <a:ext cx="3173561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b="1" cap="small" spc="2000" dirty="0">
                <a:latin typeface="Helvetica"/>
                <a:cs typeface="Helvetica"/>
              </a:rPr>
              <a:t>h</a:t>
            </a:r>
            <a:r>
              <a:rPr lang="en-US" sz="4300" b="1" cap="small" spc="2000" dirty="0" smtClean="0">
                <a:latin typeface="Helvetica"/>
                <a:cs typeface="Helvetica"/>
              </a:rPr>
              <a:t>ealth</a:t>
            </a:r>
            <a:br>
              <a:rPr lang="en-US" sz="4300" b="1" cap="small" spc="2000" dirty="0" smtClean="0">
                <a:latin typeface="Helvetica"/>
                <a:cs typeface="Helvetica"/>
              </a:rPr>
            </a:br>
            <a:r>
              <a:rPr lang="zh-CN" altLang="en-US" sz="4300" cap="small" spc="2000" dirty="0">
                <a:latin typeface="Heiti SC Light"/>
                <a:ea typeface="Heiti SC Light"/>
                <a:cs typeface="Heiti SC Light"/>
              </a:rPr>
              <a:t>健康</a:t>
            </a:r>
            <a:endParaRPr lang="en-US" sz="4300" cap="small" spc="2000" dirty="0">
              <a:latin typeface="Heiti SC Light"/>
              <a:ea typeface="Heiti SC Light"/>
              <a:cs typeface="Heiti SC Light"/>
            </a:endParaRPr>
          </a:p>
          <a:p>
            <a:endParaRPr lang="en-US" sz="4300" b="1" cap="small" spc="20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2" y="4436532"/>
            <a:ext cx="4165793" cy="208378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9965" y="4548187"/>
            <a:ext cx="394248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More than 7% of Chinese children are obese, </a:t>
            </a:r>
            <a:b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en-US" sz="2600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nd</a:t>
            </a: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 only to the US</a:t>
            </a:r>
            <a:b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[China National Task Force on Childhood Obesity, 2008]</a:t>
            </a:r>
            <a:endParaRPr lang="en-US" sz="2800" dirty="0">
              <a:solidFill>
                <a:srgbClr val="FFFFFF"/>
              </a:solidFill>
              <a:latin typeface="Helvetica Light"/>
              <a:ea typeface="Segoe UI" pitchFamily="34" charset="0"/>
              <a:cs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30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9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873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3590" y="3471333"/>
            <a:ext cx="5107664" cy="317674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16130" y="4970671"/>
            <a:ext cx="42864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6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Conformity and efficiency rather than innovation?</a:t>
            </a:r>
          </a:p>
          <a:p>
            <a:pPr algn="r">
              <a:spcBef>
                <a:spcPct val="0"/>
              </a:spcBef>
              <a:defRPr/>
            </a:pPr>
            <a:r>
              <a:rPr lang="zh-CN" altLang="en-US" sz="2600" dirty="0" smtClean="0">
                <a:solidFill>
                  <a:srgbClr val="FFFFFF"/>
                </a:solidFill>
                <a:latin typeface="Heiti SC Light"/>
                <a:ea typeface="Heiti SC Light"/>
                <a:cs typeface="Heiti SC Light"/>
              </a:rPr>
              <a:t>填鸭式教育</a:t>
            </a:r>
            <a:r>
              <a:rPr lang="zh-CN" altLang="en-US" sz="2600" dirty="0">
                <a:solidFill>
                  <a:srgbClr val="FFFFFF"/>
                </a:solidFill>
                <a:latin typeface="Heiti SC Light"/>
                <a:ea typeface="Heiti SC Light"/>
                <a:cs typeface="Heiti SC Light"/>
              </a:rPr>
              <a:t>，</a:t>
            </a:r>
            <a:r>
              <a:rPr lang="zh-CN" altLang="en-US" sz="2600" dirty="0" smtClean="0">
                <a:solidFill>
                  <a:srgbClr val="FFFFFF"/>
                </a:solidFill>
                <a:latin typeface="Heiti SC Light"/>
                <a:ea typeface="Heiti SC Light"/>
                <a:cs typeface="Heiti SC Light"/>
              </a:rPr>
              <a:t>还是创新？</a:t>
            </a:r>
            <a:endParaRPr lang="en-US" sz="2000" dirty="0">
              <a:solidFill>
                <a:srgbClr val="FFFFFF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1939" y="3568348"/>
            <a:ext cx="47415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500" b="1" cap="small" spc="1800" dirty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lang="en-US" sz="4500" b="1" cap="small" spc="1800" dirty="0" smtClean="0">
                <a:solidFill>
                  <a:srgbClr val="FFFFFF"/>
                </a:solidFill>
                <a:latin typeface="Helvetica"/>
                <a:cs typeface="Helvetica"/>
              </a:rPr>
              <a:t>ducation</a:t>
            </a:r>
          </a:p>
          <a:p>
            <a:pPr algn="r"/>
            <a:r>
              <a:rPr lang="zh-CN" altLang="en-US" sz="4000" cap="small" spc="1800" dirty="0" smtClean="0">
                <a:solidFill>
                  <a:srgbClr val="FFFFFF"/>
                </a:solidFill>
                <a:latin typeface="Heiti SC Light"/>
                <a:ea typeface="Heiti SC Light"/>
                <a:cs typeface="Heiti SC Light"/>
              </a:rPr>
              <a:t>教育</a:t>
            </a:r>
            <a:endParaRPr lang="en-US" sz="4000" cap="small" spc="1800" dirty="0">
              <a:solidFill>
                <a:srgbClr val="FFFFFF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31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6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74883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1579" y="4116420"/>
            <a:ext cx="7278794" cy="248355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1226" y="4788965"/>
            <a:ext cx="7095036" cy="150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  <a:defRPr/>
            </a:pPr>
            <a:r>
              <a:rPr lang="en-US" sz="2600" dirty="0">
                <a:latin typeface="Helvetica Light"/>
                <a:cs typeface="Helvetica Light"/>
              </a:rPr>
              <a:t>68% of </a:t>
            </a:r>
            <a:r>
              <a:rPr lang="en-US" sz="2600" dirty="0" smtClean="0">
                <a:latin typeface="Helvetica Light"/>
                <a:cs typeface="Helvetica Light"/>
              </a:rPr>
              <a:t>US 8</a:t>
            </a:r>
            <a:r>
              <a:rPr lang="en-US" sz="2600" baseline="30000" dirty="0" smtClean="0">
                <a:latin typeface="Helvetica Light"/>
                <a:cs typeface="Helvetica Light"/>
              </a:rPr>
              <a:t>th</a:t>
            </a:r>
            <a:r>
              <a:rPr lang="en-US" sz="2600" dirty="0" smtClean="0">
                <a:latin typeface="Helvetica Light"/>
                <a:cs typeface="Helvetica Light"/>
              </a:rPr>
              <a:t> </a:t>
            </a:r>
            <a:r>
              <a:rPr lang="en-US" sz="2600" dirty="0">
                <a:latin typeface="Helvetica Light"/>
                <a:cs typeface="Helvetica Light"/>
              </a:rPr>
              <a:t>graders can’t read at grade level, </a:t>
            </a:r>
            <a:r>
              <a:rPr lang="en-US" sz="2600" dirty="0" smtClean="0">
                <a:latin typeface="Helvetica Light"/>
                <a:cs typeface="Helvetica Light"/>
              </a:rPr>
              <a:t>&amp; most </a:t>
            </a:r>
            <a:r>
              <a:rPr lang="en-US" sz="2600" dirty="0">
                <a:latin typeface="Helvetica Light"/>
                <a:cs typeface="Helvetica Light"/>
              </a:rPr>
              <a:t>will never catch </a:t>
            </a:r>
            <a:r>
              <a:rPr lang="en-US" sz="2600" dirty="0" smtClean="0">
                <a:latin typeface="Helvetica Light"/>
                <a:cs typeface="Helvetica Light"/>
              </a:rPr>
              <a:t>up </a:t>
            </a:r>
            <a:r>
              <a:rPr lang="en-US" sz="1600" dirty="0" smtClean="0">
                <a:latin typeface="Helvetica Light"/>
                <a:cs typeface="Helvetica Light"/>
              </a:rPr>
              <a:t>[the </a:t>
            </a:r>
            <a:r>
              <a:rPr lang="en-US" sz="1600" dirty="0">
                <a:latin typeface="Helvetica Light"/>
                <a:cs typeface="Helvetica Light"/>
              </a:rPr>
              <a:t>broad foundation</a:t>
            </a:r>
            <a:r>
              <a:rPr lang="en-US" sz="1600" dirty="0" smtClean="0">
                <a:latin typeface="Helvetica Light"/>
                <a:cs typeface="Helvetica Light"/>
              </a:rPr>
              <a:t>]</a:t>
            </a:r>
          </a:p>
          <a:p>
            <a:pPr>
              <a:lnSpc>
                <a:spcPts val="2800"/>
              </a:lnSpc>
              <a:spcBef>
                <a:spcPct val="0"/>
              </a:spcBef>
              <a:defRPr/>
            </a:pPr>
            <a:r>
              <a:rPr lang="zh-CN" altLang="en-US" sz="1600" dirty="0" smtClean="0">
                <a:latin typeface="Helvetica Light"/>
                <a:cs typeface="Helvetica Light"/>
              </a:rPr>
              <a:t>6</a:t>
            </a:r>
            <a:r>
              <a:rPr lang="en-US" altLang="zh-CN" sz="1600" dirty="0" smtClean="0">
                <a:latin typeface="Helvetica Light"/>
                <a:cs typeface="Helvetica Light"/>
              </a:rPr>
              <a:t>8%</a:t>
            </a:r>
            <a:r>
              <a:rPr lang="zh-CN" altLang="en-US" sz="1600" dirty="0" smtClean="0">
                <a:latin typeface="Helvetica Light"/>
                <a:cs typeface="Helvetica Light"/>
              </a:rPr>
              <a:t>的美国</a:t>
            </a:r>
            <a:r>
              <a:rPr lang="en-US" altLang="zh-CN" sz="1600" dirty="0" smtClean="0">
                <a:latin typeface="Helvetica Light"/>
                <a:cs typeface="Helvetica Light"/>
              </a:rPr>
              <a:t>8</a:t>
            </a:r>
            <a:r>
              <a:rPr lang="zh-CN" altLang="en-US" sz="1600" dirty="0" smtClean="0">
                <a:latin typeface="Helvetica Light"/>
                <a:cs typeface="Helvetica Light"/>
              </a:rPr>
              <a:t>年级学生不能达到</a:t>
            </a:r>
            <a:r>
              <a:rPr lang="en-US" altLang="zh-CN" sz="1600" dirty="0" smtClean="0">
                <a:latin typeface="Helvetica Light"/>
                <a:cs typeface="Helvetica Light"/>
              </a:rPr>
              <a:t>——</a:t>
            </a:r>
            <a:r>
              <a:rPr lang="zh-CN" altLang="en-US" sz="1600" dirty="0" smtClean="0">
                <a:latin typeface="Helvetica Light"/>
                <a:cs typeface="Helvetica Light"/>
              </a:rPr>
              <a:t>且他们之中大部分未来也难以达到</a:t>
            </a:r>
            <a:r>
              <a:rPr lang="en-US" altLang="zh-CN" sz="1600" dirty="0" smtClean="0">
                <a:latin typeface="Helvetica Light"/>
                <a:cs typeface="Helvetica Light"/>
              </a:rPr>
              <a:t>——</a:t>
            </a:r>
            <a:endParaRPr lang="en-US" sz="1600" dirty="0">
              <a:latin typeface="Helvetica Light"/>
              <a:cs typeface="Helvetica Light"/>
            </a:endParaRPr>
          </a:p>
          <a:p>
            <a:pPr>
              <a:lnSpc>
                <a:spcPts val="2800"/>
              </a:lnSpc>
              <a:spcBef>
                <a:spcPct val="0"/>
              </a:spcBef>
              <a:defRPr/>
            </a:pPr>
            <a:r>
              <a:rPr lang="zh-CN" altLang="en-US" sz="1600" dirty="0" smtClean="0">
                <a:latin typeface="Helvetica Light"/>
                <a:cs typeface="Helvetica Light"/>
              </a:rPr>
              <a:t>教学期望水平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646" y="4058210"/>
            <a:ext cx="65177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cap="small" spc="1800" dirty="0" smtClean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lang="en-US" sz="4500" b="1" cap="small" spc="1800" dirty="0" smtClean="0">
                <a:solidFill>
                  <a:srgbClr val="FFFFFF"/>
                </a:solidFill>
                <a:latin typeface="Helvetica"/>
                <a:cs typeface="Helvetica"/>
              </a:rPr>
              <a:t>ducation </a:t>
            </a:r>
            <a:r>
              <a:rPr lang="zh-CN" altLang="en-US" sz="3600" cap="small" spc="1800" dirty="0" smtClean="0">
                <a:solidFill>
                  <a:srgbClr val="FFFFFF"/>
                </a:solidFill>
                <a:latin typeface="Heiti SC Light"/>
                <a:ea typeface="Heiti SC Light"/>
                <a:cs typeface="Heiti SC Light"/>
              </a:rPr>
              <a:t>教育</a:t>
            </a:r>
            <a:endParaRPr lang="en-US" sz="3600" cap="small" spc="1800" dirty="0">
              <a:solidFill>
                <a:srgbClr val="FFFFFF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8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408" y="4573480"/>
            <a:ext cx="3823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Helvetica Light"/>
                <a:cs typeface="Helvetica Light"/>
              </a:rPr>
              <a:t>Who are We?</a:t>
            </a:r>
            <a:endParaRPr lang="en-US" sz="4800" dirty="0">
              <a:latin typeface="Helvetica Light"/>
              <a:cs typeface="Helvetica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47848" y="1919308"/>
            <a:ext cx="4648305" cy="2060286"/>
            <a:chOff x="2247848" y="1919308"/>
            <a:chExt cx="4648305" cy="2060286"/>
          </a:xfrm>
        </p:grpSpPr>
        <p:pic>
          <p:nvPicPr>
            <p:cNvPr id="6" name="Picture 5" descr="who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857" y="1919308"/>
              <a:ext cx="2060286" cy="206028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247848" y="2147661"/>
              <a:ext cx="4648305" cy="1603580"/>
              <a:chOff x="2201139" y="2147661"/>
              <a:chExt cx="4648305" cy="1603580"/>
            </a:xfrm>
          </p:grpSpPr>
          <p:pic>
            <p:nvPicPr>
              <p:cNvPr id="7" name="Picture 6" descr="who.png"/>
              <p:cNvPicPr>
                <a:picLocks noChangeAspect="1"/>
              </p:cNvPicPr>
              <p:nvPr/>
            </p:nvPicPr>
            <p:blipFill>
              <a:blip r:embed="rId3" cstate="email">
                <a:alphaModFix amt="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5864" y="2147661"/>
                <a:ext cx="1603580" cy="1603580"/>
              </a:xfrm>
              <a:prstGeom prst="rect">
                <a:avLst/>
              </a:prstGeom>
            </p:spPr>
          </p:pic>
          <p:pic>
            <p:nvPicPr>
              <p:cNvPr id="8" name="Picture 7" descr="who.png"/>
              <p:cNvPicPr>
                <a:picLocks noChangeAspect="1"/>
              </p:cNvPicPr>
              <p:nvPr/>
            </p:nvPicPr>
            <p:blipFill>
              <a:blip r:embed="rId3" cstate="email">
                <a:alphaModFix amt="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39" y="2147661"/>
                <a:ext cx="1603580" cy="1603580"/>
              </a:xfrm>
              <a:prstGeom prst="rect">
                <a:avLst/>
              </a:prstGeom>
            </p:spPr>
          </p:pic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Engelbart's Unfinished Legacy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Engelbart's Unfinished Legacy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77C-33E4-8D47-9FF8-A9983EC5D9E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483522"/>
            <a:ext cx="8686799" cy="407718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Professor </a:t>
            </a:r>
            <a:r>
              <a:rPr lang="en-US" sz="2000" dirty="0">
                <a:latin typeface="Arial" charset="0"/>
              </a:rPr>
              <a:t>in </a:t>
            </a:r>
            <a:r>
              <a:rPr lang="en-US" sz="2000" dirty="0" smtClean="0">
                <a:latin typeface="Arial" charset="0"/>
              </a:rPr>
              <a:t>Computer Science </a:t>
            </a:r>
            <a:r>
              <a:rPr lang="en-US" sz="2000" dirty="0">
                <a:latin typeface="Arial" charset="0"/>
              </a:rPr>
              <a:t>at </a:t>
            </a:r>
            <a:r>
              <a:rPr lang="en-US" sz="2000" dirty="0" smtClean="0">
                <a:latin typeface="Arial" charset="0"/>
              </a:rPr>
              <a:t>Stanford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latin typeface="Arial" charset="0"/>
              </a:rPr>
              <a:t>formerly professor </a:t>
            </a:r>
            <a:r>
              <a:rPr lang="en-US" sz="2000" dirty="0" smtClean="0">
                <a:latin typeface="Arial" charset="0"/>
              </a:rPr>
              <a:t>in Information Science at Cornell NYC Tech,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CSE at the University of Washington &amp; EECS </a:t>
            </a:r>
            <a:r>
              <a:rPr lang="en-US" sz="2000" dirty="0">
                <a:latin typeface="Arial" charset="0"/>
              </a:rPr>
              <a:t>at UC Berkeley</a:t>
            </a:r>
          </a:p>
          <a:p>
            <a:pPr lvl="1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latin typeface="Arial" charset="0"/>
              </a:rPr>
              <a:t>spent 3 years as Director of Intel </a:t>
            </a:r>
            <a:r>
              <a:rPr lang="en-US" sz="2000" dirty="0" smtClean="0">
                <a:latin typeface="Arial" charset="0"/>
              </a:rPr>
              <a:t>Labs Seattle</a:t>
            </a:r>
          </a:p>
          <a:p>
            <a:pPr lvl="1" eaLnBrk="1" hangingPunct="1">
              <a:lnSpc>
                <a:spcPct val="120000"/>
              </a:lnSpc>
              <a:spcBef>
                <a:spcPts val="300"/>
              </a:spcBef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PhD </a:t>
            </a:r>
            <a:r>
              <a:rPr lang="en-US" sz="2000" dirty="0">
                <a:latin typeface="Arial" charset="0"/>
              </a:rPr>
              <a:t>in CS from Carnegie Mellon </a:t>
            </a:r>
            <a:r>
              <a:rPr lang="fr-FR" altLang="ja-JP" sz="2000" dirty="0" smtClean="0">
                <a:latin typeface="Arial" charset="0"/>
              </a:rPr>
              <a:t>’</a:t>
            </a:r>
            <a:r>
              <a:rPr lang="en-US" sz="2000" dirty="0" smtClean="0">
                <a:latin typeface="Arial" charset="0"/>
              </a:rPr>
              <a:t>96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latin typeface="Arial" charset="0"/>
              </a:rPr>
              <a:t>HCI w/ focus on informal input (pens, speech, etc.)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en-US" sz="2000" dirty="0" err="1" smtClean="0">
                <a:latin typeface="Arial" charset="0"/>
              </a:rPr>
              <a:t>crowdwork</a:t>
            </a:r>
            <a:r>
              <a:rPr lang="en-US" sz="2000" dirty="0" smtClean="0">
                <a:latin typeface="Arial" charset="0"/>
              </a:rPr>
              <a:t>,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web </a:t>
            </a:r>
            <a:r>
              <a:rPr lang="en-US" sz="2000" dirty="0">
                <a:latin typeface="Arial" charset="0"/>
              </a:rPr>
              <a:t>design (tools, patterns, etc.), &amp; </a:t>
            </a:r>
            <a:r>
              <a:rPr lang="en-US" sz="2000" dirty="0" smtClean="0">
                <a:latin typeface="Arial" charset="0"/>
              </a:rPr>
              <a:t>Ubiquitous Computing (Ubicomp)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endParaRPr lang="en-US" sz="1400" dirty="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Office Hours: Mon. 2-3 PM &amp; Wed. 10-11 AM in 390 Gates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endParaRPr lang="en-US" sz="14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latin typeface="Arial" charset="0"/>
              </a:rPr>
              <a:t>Email: </a:t>
            </a:r>
            <a:r>
              <a:rPr lang="en-US" sz="2000" dirty="0" err="1" smtClean="0">
                <a:latin typeface="Arial" charset="0"/>
              </a:rPr>
              <a:t>landay</a:t>
            </a:r>
            <a:r>
              <a:rPr lang="en-US" sz="2000" dirty="0" smtClean="0">
                <a:latin typeface="Arial" charset="0"/>
              </a:rPr>
              <a:t>@[insert usual </a:t>
            </a:r>
            <a:r>
              <a:rPr lang="en-US" sz="2000" dirty="0" err="1" smtClean="0">
                <a:latin typeface="Arial" charset="0"/>
              </a:rPr>
              <a:t>stanford</a:t>
            </a:r>
            <a:r>
              <a:rPr lang="en-US" sz="2000" dirty="0" smtClean="0">
                <a:latin typeface="Arial" charset="0"/>
              </a:rPr>
              <a:t> email domain]</a:t>
            </a:r>
            <a:endParaRPr lang="en-US" sz="2000" dirty="0">
              <a:latin typeface="Arial" charset="0"/>
            </a:endParaRPr>
          </a:p>
        </p:txBody>
      </p:sp>
      <p:pic>
        <p:nvPicPr>
          <p:cNvPr id="8" name="Picture 7" descr="landay-headshot-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4" y="161015"/>
            <a:ext cx="2487896" cy="247543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06366" y="1039634"/>
            <a:ext cx="6127518" cy="1033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9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james </a:t>
            </a:r>
            <a:br>
              <a:rPr lang="en-US" dirty="0" smtClean="0"/>
            </a:br>
            <a:r>
              <a:rPr lang="en-US" dirty="0" err="1" smtClean="0"/>
              <a:t>landay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nja-head-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3" y="373459"/>
            <a:ext cx="2067907" cy="2121970"/>
          </a:xfrm>
          <a:prstGeom prst="rect">
            <a:avLst/>
          </a:prstGeom>
        </p:spPr>
      </p:pic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06366" y="1039634"/>
            <a:ext cx="6127518" cy="1033408"/>
          </a:xfrm>
        </p:spPr>
        <p:txBody>
          <a:bodyPr/>
          <a:lstStyle/>
          <a:p>
            <a:r>
              <a:rPr lang="en-US" dirty="0" err="1" smtClean="0"/>
              <a:t>tanja</a:t>
            </a:r>
            <a:r>
              <a:rPr lang="en-US" dirty="0" smtClean="0"/>
              <a:t> </a:t>
            </a:r>
            <a:r>
              <a:rPr lang="en-US" dirty="0" err="1" smtClean="0"/>
              <a:t>aitamurto</a:t>
            </a:r>
            <a:endParaRPr lang="en-US" dirty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854536" y="2676901"/>
            <a:ext cx="8201925" cy="3876300"/>
          </a:xfrm>
        </p:spPr>
        <p:txBody>
          <a:bodyPr>
            <a:normAutofit/>
          </a:bodyPr>
          <a:lstStyle/>
          <a:p>
            <a:r>
              <a:rPr lang="en-US" dirty="0" smtClean="0"/>
              <a:t>PhD in Communication 2014</a:t>
            </a:r>
          </a:p>
          <a:p>
            <a:r>
              <a:rPr lang="en-US" dirty="0" smtClean="0"/>
              <a:t>Collective intelligence in journalism &amp; democratic processes: crowdsourcing &amp;co-creation</a:t>
            </a:r>
          </a:p>
          <a:p>
            <a:r>
              <a:rPr lang="en-US" dirty="0" smtClean="0"/>
              <a:t>Award</a:t>
            </a:r>
            <a:r>
              <a:rPr lang="en-US" smtClean="0"/>
              <a:t>-winning </a:t>
            </a:r>
            <a:r>
              <a:rPr lang="en-US" dirty="0" smtClean="0"/>
              <a:t>journalist</a:t>
            </a:r>
          </a:p>
          <a:p>
            <a:r>
              <a:rPr lang="en-US" dirty="0" smtClean="0"/>
              <a:t>Office hours: By </a:t>
            </a:r>
            <a:r>
              <a:rPr lang="en-US" dirty="0" err="1" smtClean="0"/>
              <a:t>appt</a:t>
            </a:r>
            <a:r>
              <a:rPr lang="en-US" dirty="0" smtClean="0"/>
              <a:t> </a:t>
            </a:r>
            <a:r>
              <a:rPr lang="en-US" dirty="0" err="1" smtClean="0"/>
              <a:t>tanjaa@stanford.edu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Engelbart's Unfinished Legacy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77C-33E4-8D47-9FF8-A9983EC5D9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06366" y="1039634"/>
            <a:ext cx="6127518" cy="1033408"/>
          </a:xfrm>
        </p:spPr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akiko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ujimoto</a:t>
            </a:r>
            <a:endParaRPr lang="en-US" dirty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854536" y="2676901"/>
            <a:ext cx="8201925" cy="3876300"/>
          </a:xfrm>
        </p:spPr>
        <p:txBody>
          <a:bodyPr>
            <a:normAutofit/>
          </a:bodyPr>
          <a:lstStyle/>
          <a:p>
            <a:r>
              <a:rPr lang="en-US" dirty="0" smtClean="0"/>
              <a:t>BS in </a:t>
            </a:r>
            <a:r>
              <a:rPr lang="en-US" dirty="0" err="1" smtClean="0"/>
              <a:t>SymSys</a:t>
            </a:r>
            <a:r>
              <a:rPr lang="en-US" dirty="0" smtClean="0"/>
              <a:t>, MS in CS (HCI)</a:t>
            </a:r>
          </a:p>
          <a:p>
            <a:r>
              <a:rPr lang="en-US" dirty="0" err="1" smtClean="0"/>
              <a:t>Needfinding</a:t>
            </a:r>
            <a:r>
              <a:rPr lang="en-US" dirty="0" smtClean="0"/>
              <a:t>, rapid ideation and prototyping, user testing, </a:t>
            </a:r>
            <a:r>
              <a:rPr lang="en-US" dirty="0" err="1" smtClean="0"/>
              <a:t>ed</a:t>
            </a:r>
            <a:r>
              <a:rPr lang="en-US" dirty="0" smtClean="0"/>
              <a:t>-tech</a:t>
            </a:r>
          </a:p>
          <a:p>
            <a:r>
              <a:rPr lang="en-US" dirty="0" smtClean="0"/>
              <a:t>I went to school in 3 different countries!</a:t>
            </a:r>
          </a:p>
          <a:p>
            <a:r>
              <a:rPr lang="en-US" dirty="0" smtClean="0"/>
              <a:t>Office hours</a:t>
            </a:r>
          </a:p>
          <a:p>
            <a:pPr lvl="1"/>
            <a:r>
              <a:rPr lang="en-US" dirty="0" smtClean="0"/>
              <a:t>TBD in TBD</a:t>
            </a:r>
          </a:p>
          <a:p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Engelbart's Unfinished Legacy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77C-33E4-8D47-9FF8-A9983EC5D9E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2" name="Picture 11" descr="head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3" y="381549"/>
            <a:ext cx="2059817" cy="20750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Engelbart's Unfinished Legacy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z="6600" cap="small" dirty="0" smtClean="0"/>
              <a:t>b a l a n c e </a:t>
            </a:r>
            <a:endParaRPr lang="en-US" sz="6600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-4343" y="1851152"/>
            <a:ext cx="377623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design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9361" y="1865848"/>
            <a:ext cx="664816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technology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pic>
        <p:nvPicPr>
          <p:cNvPr id="11" name="Picture 10" descr="DTinfini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69" y="2575362"/>
            <a:ext cx="6612662" cy="255760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365"/>
            <a:ext cx="9144000" cy="455928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38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Engelbart's Unfinished Legacy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57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design doing</a:t>
            </a:r>
            <a:br>
              <a:rPr lang="en-US" dirty="0" smtClean="0"/>
            </a:br>
            <a:r>
              <a:rPr lang="en-US" dirty="0" smtClean="0"/>
              <a:t>timeline</a:t>
            </a: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 rot="-2700000">
            <a:off x="312645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1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4500172" y="2837980"/>
            <a:ext cx="980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Present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Results</a:t>
            </a:r>
            <a:endParaRPr lang="en-US" sz="1800" dirty="0">
              <a:latin typeface="Arial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1464114" y="1666793"/>
            <a:ext cx="18908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Brainstorming &amp;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err="1" smtClean="0">
                <a:latin typeface="Arial" charset="0"/>
              </a:rPr>
              <a:t>Needfinding</a:t>
            </a:r>
            <a:r>
              <a:rPr lang="en-US" sz="1800" dirty="0" smtClean="0">
                <a:latin typeface="Arial" charset="0"/>
              </a:rPr>
              <a:t> in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Project Domain</a:t>
            </a:r>
            <a:endParaRPr lang="en-US" sz="1800" dirty="0">
              <a:latin typeface="Arial" charset="0"/>
            </a:endParaRP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 rot="-2700000">
            <a:off x="1110676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2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 rot="-2700000">
            <a:off x="1908707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3</a:t>
            </a: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 rot="-2700000">
            <a:off x="3504769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5</a:t>
            </a: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 rot="-2700000">
            <a:off x="4302800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6</a:t>
            </a:r>
            <a:endParaRPr lang="en-US" sz="1800" dirty="0">
              <a:latin typeface="Arial" charset="0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 rot="-2700000">
            <a:off x="5100831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7</a:t>
            </a:r>
            <a:endParaRPr lang="en-US" sz="1800" dirty="0">
              <a:latin typeface="Arial" charset="0"/>
            </a:endParaRP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 rot="-2700000">
            <a:off x="5898862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8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57" name="AutoShape 18"/>
          <p:cNvCxnSpPr>
            <a:cxnSpLocks noChangeShapeType="1"/>
            <a:stCxn id="10250" idx="2"/>
          </p:cNvCxnSpPr>
          <p:nvPr/>
        </p:nvCxnSpPr>
        <p:spPr bwMode="auto">
          <a:xfrm>
            <a:off x="2409558" y="2590123"/>
            <a:ext cx="115501" cy="228070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8" name="AutoShape 19"/>
          <p:cNvCxnSpPr>
            <a:cxnSpLocks noChangeShapeType="1"/>
          </p:cNvCxnSpPr>
          <p:nvPr/>
        </p:nvCxnSpPr>
        <p:spPr bwMode="auto">
          <a:xfrm flipH="1">
            <a:off x="4839483" y="3484311"/>
            <a:ext cx="117862" cy="139556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0" name="Text Box 22"/>
          <p:cNvSpPr txBox="1">
            <a:spLocks noChangeArrowheads="1"/>
          </p:cNvSpPr>
          <p:nvPr/>
        </p:nvSpPr>
        <p:spPr bwMode="auto">
          <a:xfrm>
            <a:off x="1195096" y="3779648"/>
            <a:ext cx="980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Present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Results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61" name="AutoShape 23"/>
          <p:cNvCxnSpPr>
            <a:cxnSpLocks noChangeShapeType="1"/>
            <a:stCxn id="10260" idx="2"/>
          </p:cNvCxnSpPr>
          <p:nvPr/>
        </p:nvCxnSpPr>
        <p:spPr bwMode="auto">
          <a:xfrm>
            <a:off x="1685187" y="4425979"/>
            <a:ext cx="187421" cy="44484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3608546" y="1666793"/>
            <a:ext cx="15062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Parallel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Prototypes &amp;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User Testing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63" name="AutoShape 25"/>
          <p:cNvCxnSpPr>
            <a:cxnSpLocks noChangeShapeType="1"/>
          </p:cNvCxnSpPr>
          <p:nvPr/>
        </p:nvCxnSpPr>
        <p:spPr bwMode="auto">
          <a:xfrm flipH="1">
            <a:off x="4012318" y="2590123"/>
            <a:ext cx="186055" cy="225081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4" name="Text Box 28"/>
          <p:cNvSpPr txBox="1">
            <a:spLocks noChangeArrowheads="1"/>
          </p:cNvSpPr>
          <p:nvPr/>
        </p:nvSpPr>
        <p:spPr bwMode="auto">
          <a:xfrm rot="-2700000">
            <a:off x="2706738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4</a:t>
            </a:r>
          </a:p>
        </p:txBody>
      </p:sp>
      <p:cxnSp>
        <p:nvCxnSpPr>
          <p:cNvPr id="10268" name="AutoShape 18"/>
          <p:cNvCxnSpPr>
            <a:cxnSpLocks noChangeShapeType="1"/>
            <a:stCxn id="10269" idx="2"/>
          </p:cNvCxnSpPr>
          <p:nvPr/>
        </p:nvCxnSpPr>
        <p:spPr bwMode="auto">
          <a:xfrm>
            <a:off x="3163295" y="3484311"/>
            <a:ext cx="198470" cy="137157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9" name="Text Box 9"/>
          <p:cNvSpPr txBox="1">
            <a:spLocks noChangeArrowheads="1"/>
          </p:cNvSpPr>
          <p:nvPr/>
        </p:nvSpPr>
        <p:spPr bwMode="auto">
          <a:xfrm>
            <a:off x="2673204" y="2837980"/>
            <a:ext cx="980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Present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Results</a:t>
            </a:r>
            <a:endParaRPr lang="en-US" sz="1800" dirty="0">
              <a:latin typeface="Arial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57436" y="2837980"/>
            <a:ext cx="17151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err="1" smtClean="0">
                <a:latin typeface="Arial" charset="0"/>
              </a:rPr>
              <a:t>Needfinding</a:t>
            </a:r>
            <a:r>
              <a:rPr lang="en-US" sz="1800" dirty="0" smtClean="0">
                <a:latin typeface="Arial" charset="0"/>
              </a:rPr>
              <a:t> @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The Demo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1" name="AutoShape 23"/>
          <p:cNvCxnSpPr>
            <a:cxnSpLocks noChangeShapeType="1"/>
            <a:stCxn id="30" idx="2"/>
          </p:cNvCxnSpPr>
          <p:nvPr/>
        </p:nvCxnSpPr>
        <p:spPr bwMode="auto">
          <a:xfrm flipH="1">
            <a:off x="971186" y="3484311"/>
            <a:ext cx="43836" cy="1386513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810653" y="1666793"/>
            <a:ext cx="1364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Project Fair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6" name="AutoShape 14"/>
          <p:cNvCxnSpPr>
            <a:cxnSpLocks noChangeShapeType="1"/>
          </p:cNvCxnSpPr>
          <p:nvPr/>
        </p:nvCxnSpPr>
        <p:spPr bwMode="auto">
          <a:xfrm flipH="1">
            <a:off x="7528383" y="2766660"/>
            <a:ext cx="345617" cy="205934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6495217" y="2333158"/>
            <a:ext cx="2086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Video Prototype</a:t>
            </a: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5470684" y="1666793"/>
            <a:ext cx="1352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Low-fi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Prototyping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9" name="AutoShape 14"/>
          <p:cNvCxnSpPr>
            <a:cxnSpLocks noChangeShapeType="1"/>
          </p:cNvCxnSpPr>
          <p:nvPr/>
        </p:nvCxnSpPr>
        <p:spPr bwMode="auto">
          <a:xfrm flipH="1">
            <a:off x="5743131" y="2313124"/>
            <a:ext cx="145926" cy="254275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8900000">
            <a:off x="6696893" y="5295023"/>
            <a:ext cx="963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9</a:t>
            </a:r>
            <a:endParaRPr lang="en-US" sz="1800" dirty="0">
              <a:latin typeface="Arial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 rot="18900000">
            <a:off x="7499126" y="5295023"/>
            <a:ext cx="1091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10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78" name="AutoShape 14"/>
          <p:cNvCxnSpPr>
            <a:cxnSpLocks noChangeShapeType="1"/>
            <a:stCxn id="35" idx="2"/>
          </p:cNvCxnSpPr>
          <p:nvPr/>
        </p:nvCxnSpPr>
        <p:spPr bwMode="auto">
          <a:xfrm flipH="1">
            <a:off x="8113621" y="2036125"/>
            <a:ext cx="379408" cy="27898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6" name="Line 3"/>
          <p:cNvSpPr>
            <a:spLocks noChangeShapeType="1"/>
          </p:cNvSpPr>
          <p:nvPr/>
        </p:nvSpPr>
        <p:spPr bwMode="auto">
          <a:xfrm flipV="1">
            <a:off x="597647" y="4840941"/>
            <a:ext cx="7903882" cy="35859"/>
          </a:xfrm>
          <a:prstGeom prst="line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176813" y="2837980"/>
            <a:ext cx="11979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Medium-fi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Prototype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41" name="AutoShape 19"/>
          <p:cNvCxnSpPr>
            <a:cxnSpLocks noChangeShapeType="1"/>
            <a:stCxn id="40" idx="2"/>
          </p:cNvCxnSpPr>
          <p:nvPr/>
        </p:nvCxnSpPr>
        <p:spPr bwMode="auto">
          <a:xfrm flipH="1">
            <a:off x="6549043" y="3484311"/>
            <a:ext cx="226740" cy="1341689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9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322"/>
            <a:ext cx="9144000" cy="1143000"/>
          </a:xfrm>
        </p:spPr>
        <p:txBody>
          <a:bodyPr/>
          <a:lstStyle/>
          <a:p>
            <a:r>
              <a:rPr lang="en-US" sz="4000" spc="900" dirty="0" err="1" smtClean="0"/>
              <a:t>engelbart’s</a:t>
            </a:r>
            <a:r>
              <a:rPr lang="en-US" sz="4000" spc="900" dirty="0" smtClean="0"/>
              <a:t> crusade</a:t>
            </a:r>
            <a:endParaRPr lang="en-US" sz="4000" spc="900" dirty="0"/>
          </a:p>
        </p:txBody>
      </p:sp>
      <p:sp>
        <p:nvSpPr>
          <p:cNvPr id="4" name="Rectangle 3"/>
          <p:cNvSpPr/>
          <p:nvPr/>
        </p:nvSpPr>
        <p:spPr>
          <a:xfrm>
            <a:off x="282951" y="1209817"/>
            <a:ext cx="8743198" cy="5248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i="1" dirty="0" smtClean="0">
                <a:latin typeface="Helvetica Light"/>
                <a:cs typeface="Helvetica Light"/>
              </a:rPr>
              <a:t>“The complexity of a lot of the problems [in the world] and the means for solving them are just getting to be too much. The time available for solving a lot of the problems is getting shorter and shorter. So the urgency goes up… The complexity/urgency factor had transcended what humans can cope with. I suddenly flashed that if you could do something to improve human capability to cope with that, then you’d really contribute something basic.” </a:t>
            </a:r>
            <a:br>
              <a:rPr lang="en-US" sz="2800" i="1" dirty="0" smtClean="0">
                <a:latin typeface="Helvetica Light"/>
                <a:cs typeface="Helvetica Light"/>
              </a:rPr>
            </a:br>
            <a:r>
              <a:rPr lang="en-US" sz="2800" i="1" dirty="0" smtClean="0">
                <a:latin typeface="Helvetica Light"/>
                <a:cs typeface="Helvetica Light"/>
              </a:rPr>
              <a:t>		–  </a:t>
            </a:r>
            <a:r>
              <a:rPr lang="en-US" sz="2800" dirty="0" smtClean="0">
                <a:latin typeface="Helvetica Light"/>
                <a:cs typeface="Helvetica Light"/>
              </a:rPr>
              <a:t>Douglas Engelbart (1996)</a:t>
            </a:r>
            <a:endParaRPr lang="en-US" sz="2800" dirty="0">
              <a:latin typeface="Helvetica Light"/>
              <a:cs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4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70662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A combination of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individual </a:t>
            </a:r>
            <a:r>
              <a:rPr lang="en-US" sz="2400" dirty="0">
                <a:latin typeface="Arial" charset="0"/>
              </a:rPr>
              <a:t>assignments </a:t>
            </a:r>
            <a:r>
              <a:rPr lang="en-US" sz="2400" dirty="0" smtClean="0">
                <a:latin typeface="Arial" charset="0"/>
              </a:rPr>
              <a:t>&amp; presentation (10%</a:t>
            </a:r>
            <a:r>
              <a:rPr lang="en-US" sz="2400" dirty="0">
                <a:latin typeface="Arial" charset="0"/>
              </a:rPr>
              <a:t>)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class/studio </a:t>
            </a:r>
            <a:r>
              <a:rPr lang="en-US" sz="2400" dirty="0">
                <a:latin typeface="Arial" charset="0"/>
              </a:rPr>
              <a:t>participation </a:t>
            </a:r>
            <a:r>
              <a:rPr lang="en-US" sz="2400" dirty="0" smtClean="0">
                <a:latin typeface="Arial" charset="0"/>
              </a:rPr>
              <a:t>(30%)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group </a:t>
            </a:r>
            <a:r>
              <a:rPr lang="en-US" sz="2400" dirty="0">
                <a:latin typeface="Arial" charset="0"/>
              </a:rPr>
              <a:t>project </a:t>
            </a:r>
            <a:r>
              <a:rPr lang="en-US" sz="2400" dirty="0" smtClean="0">
                <a:latin typeface="Arial" charset="0"/>
              </a:rPr>
              <a:t>(60%</a:t>
            </a:r>
            <a:r>
              <a:rPr lang="en-US" sz="2400" dirty="0">
                <a:latin typeface="Arial" charset="0"/>
              </a:rPr>
              <a:t>)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demos/presentations/poster (group component)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project write-</a:t>
            </a:r>
            <a:r>
              <a:rPr lang="en-US" sz="2000" dirty="0" smtClean="0">
                <a:latin typeface="Arial" charset="0"/>
              </a:rPr>
              <a:t>ups, exercises, videos &amp; other deliverables</a:t>
            </a:r>
            <a:endParaRPr lang="en-US" sz="2000" dirty="0">
              <a:latin typeface="Arial" charset="0"/>
            </a:endParaRPr>
          </a:p>
          <a:p>
            <a:pPr eaLnBrk="1" hangingPunct="1"/>
            <a:endParaRPr lang="en-US" sz="2800" dirty="0" smtClean="0">
              <a:latin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</a:rPr>
              <a:t>No Exams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must present at project fair at end of quarter</a:t>
            </a:r>
            <a:endParaRPr lang="en-US" sz="2400" dirty="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40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tidbits</a:t>
            </a:r>
            <a:endParaRPr lang="en-US" dirty="0"/>
          </a:p>
        </p:txBody>
      </p:sp>
      <p:sp>
        <p:nvSpPr>
          <p:cNvPr id="71686" name="Rectangle 5"/>
          <p:cNvSpPr>
            <a:spLocks noGrp="1" noChangeArrowheads="1"/>
          </p:cNvSpPr>
          <p:nvPr>
            <p:ph idx="1"/>
          </p:nvPr>
        </p:nvSpPr>
        <p:spPr>
          <a:xfrm>
            <a:off x="513748" y="1600200"/>
            <a:ext cx="8630252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Late Policy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no </a:t>
            </a:r>
            <a:r>
              <a:rPr lang="en-US" dirty="0" err="1">
                <a:latin typeface="Arial" charset="0"/>
              </a:rPr>
              <a:t>lates</a:t>
            </a:r>
            <a:r>
              <a:rPr lang="en-US" dirty="0">
                <a:latin typeface="Arial" charset="0"/>
              </a:rPr>
              <a:t> on group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individual assignments lose one letter grade/</a:t>
            </a:r>
            <a:r>
              <a:rPr lang="en-US" dirty="0" smtClean="0">
                <a:latin typeface="Arial" charset="0"/>
              </a:rPr>
              <a:t>day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Web site online tomorrow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</a:t>
            </a:r>
            <a:r>
              <a:rPr lang="en-US" dirty="0" smtClean="0"/>
              <a:t>ext time</a:t>
            </a:r>
            <a:endParaRPr lang="en-US" dirty="0"/>
          </a:p>
        </p:txBody>
      </p:sp>
      <p:sp>
        <p:nvSpPr>
          <p:cNvPr id="75782" name="Rectangle 3"/>
          <p:cNvSpPr>
            <a:spLocks noGrp="1" noChangeArrowheads="1"/>
          </p:cNvSpPr>
          <p:nvPr>
            <p:ph idx="1"/>
          </p:nvPr>
        </p:nvSpPr>
        <p:spPr>
          <a:xfrm>
            <a:off x="585534" y="1420887"/>
            <a:ext cx="8011181" cy="4837824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</a:rPr>
              <a:t>Fill out this survey by tonight (letting us know whether you want in the class still)</a:t>
            </a:r>
          </a:p>
          <a:p>
            <a:pPr lvl="1"/>
            <a:r>
              <a:rPr lang="en-US" sz="2400" dirty="0">
                <a:latin typeface="Arial" charset="0"/>
              </a:rPr>
              <a:t>http://</a:t>
            </a:r>
            <a:r>
              <a:rPr lang="en-US" sz="2400" dirty="0" err="1">
                <a:latin typeface="Arial" charset="0"/>
              </a:rPr>
              <a:t>goo.gl</a:t>
            </a:r>
            <a:r>
              <a:rPr lang="en-US" sz="2400" dirty="0">
                <a:latin typeface="Arial" charset="0"/>
              </a:rPr>
              <a:t>/forms/</a:t>
            </a:r>
            <a:r>
              <a:rPr lang="en-US" sz="2400" dirty="0" smtClean="0">
                <a:latin typeface="Arial" charset="0"/>
              </a:rPr>
              <a:t>CrOrry41vr</a:t>
            </a:r>
            <a:br>
              <a:rPr lang="en-US" sz="2400" dirty="0" smtClean="0">
                <a:latin typeface="Arial" charset="0"/>
              </a:rPr>
            </a:br>
            <a:endParaRPr lang="en-US" sz="2400" dirty="0" smtClean="0">
              <a:latin typeface="Arial" charset="0"/>
            </a:endParaRPr>
          </a:p>
          <a:p>
            <a:r>
              <a:rPr lang="en-US" sz="3200" dirty="0" smtClean="0">
                <a:latin typeface="Arial" charset="0"/>
              </a:rPr>
              <a:t>Lecture</a:t>
            </a:r>
          </a:p>
          <a:p>
            <a:pPr lvl="1"/>
            <a:r>
              <a:rPr lang="en-US" sz="2400" dirty="0" smtClean="0">
                <a:latin typeface="Arial" charset="0"/>
              </a:rPr>
              <a:t>Doug Engelbart and the Mother of All Demos</a:t>
            </a:r>
          </a:p>
          <a:p>
            <a:pPr lvl="1"/>
            <a:endParaRPr lang="en-US" sz="2400" dirty="0" smtClean="0">
              <a:latin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</a:rPr>
              <a:t>Read</a:t>
            </a:r>
          </a:p>
          <a:p>
            <a:pPr lvl="1"/>
            <a:r>
              <a:rPr lang="en-US" sz="2400" dirty="0" smtClean="0">
                <a:hlinkClick r:id="rId3"/>
              </a:rPr>
              <a:t>Tools </a:t>
            </a:r>
            <a:r>
              <a:rPr lang="en-US" sz="2400" dirty="0">
                <a:hlinkClick r:id="rId3"/>
              </a:rPr>
              <a:t>For Thought Ch 9 (Engelbart Demo</a:t>
            </a:r>
            <a:r>
              <a:rPr lang="en-US" sz="2400" dirty="0" smtClean="0">
                <a:hlinkClick r:id="rId3"/>
              </a:rPr>
              <a:t>)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(http://</a:t>
            </a:r>
            <a:r>
              <a:rPr lang="en-US" sz="2400" dirty="0" err="1" smtClean="0"/>
              <a:t>www.rheingold.com</a:t>
            </a:r>
            <a:r>
              <a:rPr lang="en-US" sz="2400" dirty="0" smtClean="0"/>
              <a:t>/texts/</a:t>
            </a:r>
            <a:r>
              <a:rPr lang="en-US" sz="2400" dirty="0" err="1" smtClean="0"/>
              <a:t>tft</a:t>
            </a:r>
            <a:r>
              <a:rPr lang="en-US" sz="2400" dirty="0" smtClean="0"/>
              <a:t>/9.html)	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03747" y="6499734"/>
            <a:ext cx="9576114" cy="434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60"/>
            <a:ext cx="8229600" cy="1143000"/>
          </a:xfrm>
        </p:spPr>
        <p:txBody>
          <a:bodyPr/>
          <a:lstStyle/>
          <a:p>
            <a:r>
              <a:rPr lang="en-US" sz="4000" spc="900" dirty="0" err="1" smtClean="0"/>
              <a:t>engelbart’s</a:t>
            </a:r>
            <a:r>
              <a:rPr lang="en-US" sz="4000" spc="900" dirty="0" smtClean="0"/>
              <a:t> unfinished legacy: the class</a:t>
            </a:r>
            <a:endParaRPr lang="en-US" sz="4000" spc="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454" y="1600200"/>
            <a:ext cx="8865546" cy="4525963"/>
          </a:xfrm>
        </p:spPr>
        <p:txBody>
          <a:bodyPr/>
          <a:lstStyle/>
          <a:p>
            <a:r>
              <a:rPr lang="en-US" dirty="0" smtClean="0"/>
              <a:t>Co-teaching a small class this Spring at the Stanford </a:t>
            </a:r>
            <a:r>
              <a:rPr lang="en-US" dirty="0" err="1" smtClean="0"/>
              <a:t>d.School</a:t>
            </a:r>
            <a:endParaRPr lang="en-US" dirty="0" smtClean="0"/>
          </a:p>
          <a:p>
            <a:r>
              <a:rPr lang="en-US" dirty="0" smtClean="0"/>
              <a:t>Expose students to </a:t>
            </a:r>
            <a:r>
              <a:rPr lang="en-US" dirty="0" err="1" smtClean="0"/>
              <a:t>Engelbart’s</a:t>
            </a:r>
            <a:r>
              <a:rPr lang="en-US" dirty="0" smtClean="0"/>
              <a:t> long-term agenda</a:t>
            </a:r>
          </a:p>
          <a:p>
            <a:r>
              <a:rPr lang="en-US" dirty="0" smtClean="0"/>
              <a:t>Lead students on design of information technology to have impact on problems in</a:t>
            </a:r>
          </a:p>
          <a:p>
            <a:pPr lvl="1"/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health</a:t>
            </a:r>
          </a:p>
          <a:p>
            <a:pPr lvl="1"/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4" name="Picture 3" descr="ClassFly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1" b="50384"/>
          <a:stretch/>
        </p:blipFill>
        <p:spPr>
          <a:xfrm>
            <a:off x="0" y="-1"/>
            <a:ext cx="9151684" cy="671027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4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research\thesis\ThesisProposalTalk\3729032802_dd519811c7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4794" y="-230652"/>
            <a:ext cx="10624194" cy="7107048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400456" y="3936540"/>
            <a:ext cx="7786640" cy="269071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47000"/>
                </a:schemeClr>
              </a:gs>
              <a:gs pos="100000">
                <a:schemeClr val="bg1">
                  <a:alpha val="7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786" y="4955283"/>
            <a:ext cx="63345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600" dirty="0" err="1">
                <a:solidFill>
                  <a:srgbClr val="FFFFFF"/>
                </a:solidFill>
                <a:latin typeface="Helvetica"/>
                <a:ea typeface="Segoe UI" pitchFamily="34" charset="0"/>
                <a:cs typeface="Helvetica"/>
              </a:rPr>
              <a:t>l</a:t>
            </a:r>
            <a:r>
              <a:rPr lang="en-US" sz="2600" dirty="0" err="1" smtClean="0">
                <a:solidFill>
                  <a:srgbClr val="FFFFFF"/>
                </a:solidFill>
                <a:latin typeface="Helvetica"/>
                <a:ea typeface="Segoe UI" pitchFamily="34" charset="0"/>
                <a:cs typeface="Helvetica"/>
              </a:rPr>
              <a:t>as</a:t>
            </a:r>
            <a:r>
              <a:rPr lang="en-US" sz="2600" dirty="0" smtClean="0">
                <a:solidFill>
                  <a:srgbClr val="FFFFFF"/>
                </a:solidFill>
                <a:latin typeface="Helvetica"/>
                <a:ea typeface="Segoe UI" pitchFamily="34" charset="0"/>
                <a:cs typeface="Helvetica"/>
              </a:rPr>
              <a:t> </a:t>
            </a:r>
            <a:r>
              <a:rPr lang="en-US" sz="2600" dirty="0" err="1" smtClean="0">
                <a:solidFill>
                  <a:srgbClr val="FFFFFF"/>
                </a:solidFill>
                <a:latin typeface="Helvetica"/>
                <a:ea typeface="Segoe UI" pitchFamily="34" charset="0"/>
                <a:cs typeface="Helvetica"/>
              </a:rPr>
              <a:t>vegas</a:t>
            </a:r>
            <a:r>
              <a:rPr lang="en-US" sz="2600" dirty="0" smtClean="0">
                <a:solidFill>
                  <a:srgbClr val="FFFFFF"/>
                </a:solidFill>
                <a:latin typeface="Helvetica"/>
                <a:ea typeface="Segoe UI" pitchFamily="34" charset="0"/>
                <a:cs typeface="Helvetica"/>
              </a:rPr>
              <a:t> water district has paid residents nearly $200 million to remove grass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739" y="5942084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[NY Times, Aug 11, 2013]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0244" y="4107390"/>
            <a:ext cx="75201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cap="small" spc="1800" dirty="0">
                <a:latin typeface="Helvetica"/>
                <a:cs typeface="Helvetica"/>
              </a:rPr>
              <a:t>e</a:t>
            </a:r>
            <a:r>
              <a:rPr lang="en-US" sz="4500" b="1" cap="small" spc="1800" dirty="0" smtClean="0">
                <a:latin typeface="Helvetica"/>
                <a:cs typeface="Helvetica"/>
              </a:rPr>
              <a:t>nvironment</a:t>
            </a:r>
            <a:r>
              <a:rPr lang="zh-CN" altLang="en-US" sz="4500" b="1" cap="small" spc="1800" dirty="0" smtClean="0">
                <a:latin typeface="Helvetica"/>
                <a:cs typeface="Helvetica"/>
              </a:rPr>
              <a:t>环境</a:t>
            </a:r>
            <a:endParaRPr lang="en-US" sz="4500" b="1" cap="small" spc="1800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research\thesis\JobTalk\images\china_water\Lassen Peak and Snowmelt in Lake Helen, Lassen Volcanic National Park, Californ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00456" y="3936540"/>
            <a:ext cx="7786640" cy="269071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47000"/>
                </a:schemeClr>
              </a:gs>
              <a:gs pos="100000">
                <a:schemeClr val="bg1">
                  <a:alpha val="7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30244" y="4107390"/>
            <a:ext cx="75201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cap="small" spc="1800" dirty="0">
                <a:latin typeface="Helvetica"/>
                <a:cs typeface="Helvetica"/>
              </a:rPr>
              <a:t>e</a:t>
            </a:r>
            <a:r>
              <a:rPr lang="en-US" sz="4500" b="1" cap="small" spc="1800" dirty="0" smtClean="0">
                <a:latin typeface="Helvetica"/>
                <a:cs typeface="Helvetica"/>
              </a:rPr>
              <a:t>nvironment</a:t>
            </a:r>
            <a:r>
              <a:rPr lang="zh-CN" altLang="en-US" sz="4500" b="1" cap="small" spc="1800" dirty="0" smtClean="0">
                <a:latin typeface="Helvetica"/>
                <a:cs typeface="Helvetica"/>
              </a:rPr>
              <a:t>环境</a:t>
            </a:r>
            <a:endParaRPr lang="en-US" sz="4500" b="1" cap="small" spc="1800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4158" y="4915118"/>
            <a:ext cx="500008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600" dirty="0" smtClean="0">
                <a:latin typeface="Helvetica"/>
                <a:ea typeface="Segoe UI" pitchFamily="34" charset="0"/>
                <a:cs typeface="Helvetica"/>
              </a:rPr>
              <a:t>“china melting snow to meet </a:t>
            </a:r>
          </a:p>
          <a:p>
            <a:pPr defTabSz="914400">
              <a:spcBef>
                <a:spcPct val="0"/>
              </a:spcBef>
              <a:defRPr/>
            </a:pPr>
            <a:r>
              <a:rPr lang="en-US" sz="2600" dirty="0">
                <a:latin typeface="Helvetica"/>
                <a:ea typeface="Segoe UI" pitchFamily="34" charset="0"/>
                <a:cs typeface="Helvetica"/>
              </a:rPr>
              <a:t>	</a:t>
            </a:r>
            <a:r>
              <a:rPr lang="en-US" sz="2600" dirty="0" smtClean="0">
                <a:latin typeface="Helvetica"/>
                <a:ea typeface="Segoe UI" pitchFamily="34" charset="0"/>
                <a:cs typeface="Helvetica"/>
              </a:rPr>
              <a:t>	freshwater demand”</a:t>
            </a:r>
            <a:endParaRPr lang="en-US" sz="2600" dirty="0">
              <a:latin typeface="Helvetica"/>
              <a:ea typeface="Segoe UI" pitchFamily="34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4398" y="5922264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latin typeface="Helvetica"/>
                <a:cs typeface="Helvetica"/>
              </a:rPr>
              <a:t>[Guardian, Dec 2010]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433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0556" y="3626555"/>
            <a:ext cx="1453444" cy="1862667"/>
          </a:xfrm>
          <a:prstGeom prst="rect">
            <a:avLst/>
          </a:prstGeom>
          <a:solidFill>
            <a:schemeClr val="tx1">
              <a:lumMod val="8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260"/>
          <a:stretch>
            <a:fillRect/>
          </a:stretch>
        </p:blipFill>
        <p:spPr bwMode="auto">
          <a:xfrm>
            <a:off x="0" y="-84336"/>
            <a:ext cx="9144000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701594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1991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20322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Heiti SC Light"/>
                <a:ea typeface="Heiti SC Light"/>
                <a:cs typeface="Heiti SC Light"/>
              </a:rPr>
              <a:t>体重指数</a:t>
            </a:r>
            <a:endParaRPr lang="en-US" sz="2400" dirty="0"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Engelbart's Unfinished Legacy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gelbart-20150312-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chemeClr val="tx1">
                <a:lumMod val="65000"/>
                <a:lumOff val="35000"/>
              </a:schemeClr>
            </a:solidFill>
            <a:latin typeface="Segoe UI Ligh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chemeClr val="tx1">
                <a:lumMod val="65000"/>
                <a:lumOff val="35000"/>
              </a:schemeClr>
            </a:solidFill>
            <a:latin typeface="Segoe UI Light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engelbart-20150312-new.pptx</Template>
  <TotalTime>4156</TotalTime>
  <Words>1767</Words>
  <Application>Microsoft Macintosh PowerPoint</Application>
  <PresentationFormat>On-screen Show (4:3)</PresentationFormat>
  <Paragraphs>385</Paragraphs>
  <Slides>42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engelbart-20150312-new</vt:lpstr>
      <vt:lpstr>2_Office Theme</vt:lpstr>
      <vt:lpstr>3_Office Theme</vt:lpstr>
      <vt:lpstr>designing solutions to global grand challenges:  or, doug engelbart’s  unfinished legacy</vt:lpstr>
      <vt:lpstr>the show: the demo</vt:lpstr>
      <vt:lpstr>douglas engelbart augmenting human intellect</vt:lpstr>
      <vt:lpstr>engelbart’s crusade</vt:lpstr>
      <vt:lpstr>engelbart’s unfinished legacy: the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tanja aitamurto</vt:lpstr>
      <vt:lpstr>makiko fujimoto</vt:lpstr>
      <vt:lpstr>b a l a n c e </vt:lpstr>
      <vt:lpstr>design thinking</vt:lpstr>
      <vt:lpstr>design doing timeline</vt:lpstr>
      <vt:lpstr>grading</vt:lpstr>
      <vt:lpstr>tidbits</vt:lpstr>
      <vt:lpstr>next time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Landay</dc:creator>
  <cp:lastModifiedBy>James Landay</cp:lastModifiedBy>
  <cp:revision>110</cp:revision>
  <cp:lastPrinted>2015-04-02T20:03:19Z</cp:lastPrinted>
  <dcterms:created xsi:type="dcterms:W3CDTF">2015-03-12T06:49:26Z</dcterms:created>
  <dcterms:modified xsi:type="dcterms:W3CDTF">2015-04-02T20:03:22Z</dcterms:modified>
</cp:coreProperties>
</file>