
<file path=[Content_Types].xml><?xml version="1.0" encoding="utf-8"?>
<Types xmlns="http://schemas.openxmlformats.org/package/2006/content-types">
  <Default ContentType="image/jpeg" Extension="jpg"/>
  <Default ContentType="application/vnd.openxmlformats-package.relationships+xml" Extension="rels"/>
  <Default ContentType="image/png" Extension="png"/>
  <Default ContentType="application/xml" Extension="xml"/>
  <Override ContentType="application/vnd.openxmlformats-officedocument.presentationml.slideLayout+xml" PartName="/ppt/slideLayouts/slideLayout1.xml"/>
  <Override ContentType="application/vnd.openxmlformats-officedocument.presentationml.slideLayout+xml" PartName="/ppt/slideLayouts/slideLayout3.xml"/>
  <Override ContentType="application/vnd.openxmlformats-officedocument.presentationml.slideLayout+xml" PartName="/ppt/slideLayouts/slideLayout6.xml"/>
  <Override ContentType="application/vnd.openxmlformats-officedocument.presentationml.slideLayout+xml" PartName="/ppt/slideLayouts/slideLayout2.xml"/>
  <Override ContentType="application/vnd.openxmlformats-officedocument.presentationml.slideLayout+xml" PartName="/ppt/slideLayouts/slideLayout5.xml"/>
  <Override ContentType="application/vnd.openxmlformats-officedocument.presentationml.slideLayout+xml" PartName="/ppt/slideLayouts/slideLayout4.xml"/>
  <Override ContentType="application/vnd.openxmlformats-officedocument.presentationml.notesSlide+xml" PartName="/ppt/notesSlides/notesSlide15.xml"/>
  <Override ContentType="application/vnd.openxmlformats-officedocument.presentationml.notesSlide+xml" PartName="/ppt/notesSlides/notesSlide1.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20.xml"/>
  <Override ContentType="application/vnd.openxmlformats-officedocument.presentationml.notesSlide+xml" PartName="/ppt/notesSlides/notesSlide6.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24.xml"/>
  <Override ContentType="application/vnd.openxmlformats-officedocument.presentationml.notesSlide+xml" PartName="/ppt/notesSlides/notesSlide8.xml"/>
  <Override ContentType="application/vnd.openxmlformats-officedocument.presentationml.notesSlide+xml" PartName="/ppt/notesSlides/notesSlide11.xml"/>
  <Override ContentType="application/vnd.openxmlformats-officedocument.presentationml.notesSlide+xml" PartName="/ppt/notesSlides/notesSlide23.xml"/>
  <Override ContentType="application/vnd.openxmlformats-officedocument.presentationml.notesSlide+xml" PartName="/ppt/notesSlides/notesSlide1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7.xml"/>
  <Override ContentType="application/vnd.openxmlformats-officedocument.presentationml.notesSlide+xml" PartName="/ppt/notesSlides/notesSlide19.xml"/>
  <Override ContentType="application/vnd.openxmlformats-officedocument.presentationml.notesSlide+xml" PartName="/ppt/notesSlides/notesSlide22.xml"/>
  <Override ContentType="application/vnd.openxmlformats-officedocument.presentationml.notesSlide+xml" PartName="/ppt/notesSlides/notesSlide13.xml"/>
  <Override ContentType="application/vnd.openxmlformats-officedocument.presentationml.notesSlide+xml" PartName="/ppt/notesSlides/notesSlide21.xml"/>
  <Override ContentType="application/vnd.openxmlformats-officedocument.presentationml.notesSlide+xml" PartName="/ppt/notesSlides/notesSlide16.xml"/>
  <Override ContentType="application/vnd.openxmlformats-officedocument.presentationml.notesSlide+xml" PartName="/ppt/notesSlides/notesSlide18.xml"/>
  <Override ContentType="application/vnd.openxmlformats-officedocument.presentationml.notesSlide+xml" PartName="/ppt/notesSlides/notesSlide3.xml"/>
  <Override ContentType="application/vnd.openxmlformats-officedocument.presentationml.notesSlide+xml" PartName="/ppt/notesSlides/notesSlide1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3.xml"/>
  <Override ContentType="application/vnd.openxmlformats-officedocument.theme+xml" PartName="/ppt/theme/theme2.xml"/>
  <Override ContentType="application/vnd.openxmlformats-officedocument.theme+xml" PartName="/ppt/theme/theme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2.xml"/>
  <Override ContentType="application/vnd.openxmlformats-officedocument.presentationml.slide+xml" PartName="/ppt/slides/slide9.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18.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17.xml"/>
  <Override ContentType="application/vnd.openxmlformats-officedocument.presentationml.slide+xml" PartName="/ppt/slides/slide24.xml"/>
  <Override ContentType="application/vnd.openxmlformats-officedocument.presentationml.slide+xml" PartName="/ppt/slides/slide8.xml"/>
  <Override ContentType="application/vnd.openxmlformats-officedocument.presentationml.slide+xml" PartName="/ppt/slides/slide23.xml"/>
  <Override ContentType="application/vnd.openxmlformats-officedocument.presentationml.slide+xml" PartName="/ppt/slides/slide19.xml"/>
  <Override ContentType="application/vnd.openxmlformats-officedocument.presentationml.slide+xml" PartName="/ppt/slides/slide4.xml"/>
  <Override ContentType="application/vnd.openxmlformats-officedocument.presentationml.slide+xml" PartName="/ppt/slides/slide10.xml"/>
  <Override ContentType="application/vnd.openxmlformats-officedocument.presentationml.slide+xml" PartName="/ppt/slides/slide14.xml"/>
  <Override ContentType="application/vnd.openxmlformats-officedocument.presentationml.slide+xml" PartName="/ppt/slides/slide11.xml"/>
  <Override ContentType="application/vnd.openxmlformats-officedocument.presentationml.slide+xml" PartName="/ppt/slides/slide5.xml"/>
  <Override ContentType="application/vnd.openxmlformats-officedocument.presentationml.slide+xml" PartName="/ppt/slides/slide22.xml"/>
  <Override ContentType="application/vnd.openxmlformats-officedocument.presentationml.tableStyles+xml" PartName="/ppt/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2" Type="http://schemas.openxmlformats.org/officeDocument/2006/relationships/slide" Target="slides/slide7.xml"/><Relationship Id="rId13" Type="http://schemas.openxmlformats.org/officeDocument/2006/relationships/slide" Target="slides/slide8.xml"/><Relationship Id="rId10" Type="http://schemas.openxmlformats.org/officeDocument/2006/relationships/slide" Target="slides/slide5.xml"/><Relationship Id="rId11" Type="http://schemas.openxmlformats.org/officeDocument/2006/relationships/slide" Target="slides/slide6.xml"/><Relationship Id="rId29" Type="http://schemas.openxmlformats.org/officeDocument/2006/relationships/slide" Target="slides/slide2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 Type="http://schemas.openxmlformats.org/officeDocument/2006/relationships/presProps" Target="presProps.xml"/><Relationship Id="rId21" Type="http://schemas.openxmlformats.org/officeDocument/2006/relationships/slide" Target="slides/slide16.xml"/><Relationship Id="rId1" Type="http://schemas.openxmlformats.org/officeDocument/2006/relationships/theme" Target="theme/theme1.xml"/><Relationship Id="rId22" Type="http://schemas.openxmlformats.org/officeDocument/2006/relationships/slide" Target="slides/slide17.xml"/><Relationship Id="rId4" Type="http://schemas.openxmlformats.org/officeDocument/2006/relationships/slideMaster" Target="slideMasters/slideMaster1.xml"/><Relationship Id="rId23" Type="http://schemas.openxmlformats.org/officeDocument/2006/relationships/slide" Target="slides/slide18.xml"/><Relationship Id="rId3" Type="http://schemas.openxmlformats.org/officeDocument/2006/relationships/tableStyles" Target="tableStyles.xml"/><Relationship Id="rId24" Type="http://schemas.openxmlformats.org/officeDocument/2006/relationships/slide" Target="slides/slide19.xml"/><Relationship Id="rId20" Type="http://schemas.openxmlformats.org/officeDocument/2006/relationships/slide" Target="slides/slide15.xml"/><Relationship Id="rId9" Type="http://schemas.openxmlformats.org/officeDocument/2006/relationships/slide" Target="slides/slide4.xml"/><Relationship Id="rId6" Type="http://schemas.openxmlformats.org/officeDocument/2006/relationships/slide" Target="slides/slide1.xml"/><Relationship Id="rId5"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 name="Shape 33"/>
        <p:cNvGrpSpPr/>
        <p:nvPr/>
      </p:nvGrpSpPr>
      <p:grpSpPr>
        <a:xfrm>
          <a:off x="0" y="0"/>
          <a:ext cx="0" cy="0"/>
          <a:chOff x="0" y="0"/>
          <a:chExt cx="0" cy="0"/>
        </a:xfrm>
      </p:grpSpPr>
      <p:sp>
        <p:nvSpPr>
          <p:cNvPr id="34" name="Shape 3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 name="Shape 3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Vivek: Replace with higher-resolution image</a:t>
            </a:r>
          </a:p>
          <a:p>
            <a:pPr rtl="0">
              <a:spcBef>
                <a:spcPts val="0"/>
              </a:spcBef>
              <a:buNone/>
            </a:pPr>
            <a:r>
              <a:t/>
            </a:r>
            <a:endParaRPr/>
          </a:p>
          <a:p>
            <a:pPr rtl="0">
              <a:spcBef>
                <a:spcPts val="0"/>
              </a:spcBef>
              <a:buNone/>
            </a:pPr>
            <a:r>
              <a:rPr lang="en"/>
              <a:t>Hi we are team scraps and we are focused on reducing cafeteria food waste. </a:t>
            </a:r>
          </a:p>
          <a:p>
            <a:pPr rtl="0">
              <a:spcBef>
                <a:spcPts val="0"/>
              </a:spcBef>
              <a:buNone/>
            </a:pPr>
            <a:r>
              <a:t/>
            </a:r>
            <a:endParaRPr/>
          </a:p>
          <a:p>
            <a:pPr rtl="0">
              <a:spcBef>
                <a:spcPts val="0"/>
              </a:spcBef>
              <a:buNone/>
            </a:pPr>
            <a:r>
              <a:rPr lang="en"/>
              <a:t>just say we are approaching issue as students</a:t>
            </a:r>
          </a:p>
          <a:p>
            <a:pPr rtl="0">
              <a:spcBef>
                <a:spcPts val="0"/>
              </a:spcBef>
              <a:buNone/>
            </a:pPr>
            <a:r>
              <a:t/>
            </a:r>
            <a:endParaRPr/>
          </a:p>
          <a:p>
            <a:pPr rtl="0">
              <a:spcBef>
                <a:spcPts val="0"/>
              </a:spcBef>
              <a:buNone/>
            </a:pPr>
            <a:r>
              <a:rPr lang="en"/>
              <a:t>Vivek presentation notes: </a:t>
            </a:r>
          </a:p>
          <a:p>
            <a:pPr rtl="0">
              <a:spcBef>
                <a:spcPts val="0"/>
              </a:spcBef>
              <a:buNone/>
            </a:pPr>
            <a:r>
              <a:rPr lang="en"/>
              <a:t>Start with insights for prototyping</a:t>
            </a:r>
          </a:p>
          <a:p>
            <a:pPr rtl="0">
              <a:spcBef>
                <a:spcPts val="0"/>
              </a:spcBef>
              <a:buNone/>
            </a:pPr>
            <a:r>
              <a:rPr lang="en"/>
              <a:t>Motivation → idea → why it worked / didn’t work</a:t>
            </a:r>
          </a:p>
          <a:p>
            <a:pPr rtl="0">
              <a:spcBef>
                <a:spcPts val="0"/>
              </a:spcBef>
              <a:buNone/>
            </a:pPr>
            <a:r>
              <a:rPr lang="en"/>
              <a:t>Explain what row houses are</a:t>
            </a:r>
          </a:p>
          <a:p>
            <a:pPr rtl="0">
              <a:spcBef>
                <a:spcPts val="0"/>
              </a:spcBef>
              <a:buNone/>
            </a:pPr>
            <a:r>
              <a:rPr lang="en"/>
              <a:t>Dara POV is weak</a:t>
            </a:r>
          </a:p>
          <a:p>
            <a:pPr rtl="0">
              <a:spcBef>
                <a:spcPts val="0"/>
              </a:spcBef>
              <a:buNone/>
            </a:pPr>
            <a:r>
              <a:rPr lang="en"/>
              <a:t>Natasha too much upspeak</a:t>
            </a:r>
          </a:p>
          <a:p>
            <a:pPr rtl="0">
              <a:spcBef>
                <a:spcPts val="0"/>
              </a:spcBef>
              <a:buNone/>
            </a:pPr>
            <a:r>
              <a:rPr lang="en"/>
              <a:t>Too wordy on parallel prototypes and too fast</a:t>
            </a:r>
          </a:p>
          <a:p>
            <a:pPr rtl="0">
              <a:spcBef>
                <a:spcPts val="0"/>
              </a:spcBef>
              <a:buNone/>
            </a:pPr>
            <a:r>
              <a:rPr lang="en"/>
              <a:t>Maybe don’t highlight compost bin feedback parallel prototype in much detail since we talk about it for the rest of the presentation</a:t>
            </a:r>
          </a:p>
          <a:p>
            <a:pPr rtl="0">
              <a:spcBef>
                <a:spcPts val="0"/>
              </a:spcBef>
              <a:buNone/>
            </a:pPr>
            <a:r>
              <a:t/>
            </a:r>
            <a:endParaRPr/>
          </a:p>
          <a:p>
            <a:pPr lvl="0" rtl="0">
              <a:spcBef>
                <a:spcPts val="0"/>
              </a:spcBef>
              <a:buNone/>
            </a:pPr>
            <a:r>
              <a:rPr lang="en"/>
              <a:t>Final UI-- kind of repetitive. Maybe read the info on one particular screen. Insert image of iPad...</a:t>
            </a:r>
          </a:p>
          <a:p>
            <a:pPr rtl="0">
              <a:spcBef>
                <a:spcPts val="0"/>
              </a:spcBef>
              <a:buNone/>
            </a:pPr>
            <a:r>
              <a:t/>
            </a:r>
            <a:endParaRPr/>
          </a:p>
          <a:p>
            <a:pPr rtl="0">
              <a:spcBef>
                <a:spcPts val="0"/>
              </a:spcBef>
              <a:buNone/>
            </a:pPr>
            <a:r>
              <a:rPr lang="en"/>
              <a:t>Ideas on how to start: …</a:t>
            </a:r>
          </a:p>
          <a:p>
            <a:pPr rtl="0">
              <a:spcBef>
                <a:spcPts val="0"/>
              </a:spcBef>
              <a:buNone/>
            </a:pPr>
            <a:r>
              <a:t/>
            </a:r>
            <a:endParaRPr/>
          </a:p>
          <a:p>
            <a:pPr lvl="0" rtl="0">
              <a:spcBef>
                <a:spcPts val="0"/>
              </a:spcBef>
              <a:buClr>
                <a:schemeClr val="dk1"/>
              </a:buClr>
              <a:buFont typeface="Arial"/>
              <a:buNone/>
            </a:pPr>
            <a:r>
              <a:t/>
            </a:r>
            <a:endParaRPr>
              <a:solidFill>
                <a:schemeClr val="dk1"/>
              </a:solidFill>
            </a:endParaRPr>
          </a:p>
          <a:p>
            <a:pPr indent="-317500" lvl="0" marL="457200" rtl="0">
              <a:spcBef>
                <a:spcPts val="0"/>
              </a:spcBef>
              <a:buClr>
                <a:schemeClr val="dk1"/>
              </a:buClr>
              <a:buSzPct val="127272"/>
              <a:buFont typeface="Arial"/>
              <a:buChar char="-"/>
            </a:pPr>
            <a:r>
              <a:rPr lang="en" strike="sngStrike">
                <a:solidFill>
                  <a:schemeClr val="dk1"/>
                </a:solidFill>
              </a:rPr>
              <a:t>Show revisions in “how might we”s and/or POVs</a:t>
            </a:r>
          </a:p>
          <a:p>
            <a:pPr indent="-317500" lvl="0" marL="457200" rtl="0">
              <a:spcBef>
                <a:spcPts val="0"/>
              </a:spcBef>
              <a:buClr>
                <a:schemeClr val="dk1"/>
              </a:buClr>
              <a:buSzPct val="127272"/>
              <a:buFont typeface="Arial"/>
              <a:buChar char="-"/>
            </a:pPr>
            <a:r>
              <a:rPr lang="en" strike="sngStrike">
                <a:solidFill>
                  <a:schemeClr val="dk1"/>
                </a:solidFill>
              </a:rPr>
              <a:t>Get rid of most of “Final UI” screens -- let the video show that</a:t>
            </a:r>
          </a:p>
          <a:p>
            <a:pPr indent="-317500" lvl="0" marL="457200" rtl="0">
              <a:spcBef>
                <a:spcPts val="0"/>
              </a:spcBef>
              <a:buClr>
                <a:schemeClr val="dk1"/>
              </a:buClr>
              <a:buSzPct val="127272"/>
              <a:buFont typeface="Arial"/>
              <a:buChar char="-"/>
            </a:pPr>
            <a:r>
              <a:rPr lang="en" strike="sngStrike">
                <a:solidFill>
                  <a:schemeClr val="dk1"/>
                </a:solidFill>
              </a:rPr>
              <a:t>Create an outline slide we can keep revisiting to show audience where we are in the presentation</a:t>
            </a:r>
          </a:p>
          <a:p>
            <a:pPr indent="-317500" lvl="1" marL="914400" rtl="0">
              <a:spcBef>
                <a:spcPts val="0"/>
              </a:spcBef>
              <a:buClr>
                <a:schemeClr val="dk1"/>
              </a:buClr>
              <a:buSzPct val="127272"/>
              <a:buFont typeface="Arial"/>
              <a:buChar char="-"/>
            </a:pPr>
            <a:r>
              <a:rPr lang="en" strike="sngStrike">
                <a:solidFill>
                  <a:schemeClr val="dk1"/>
                </a:solidFill>
              </a:rPr>
              <a:t>Problem → needfinding → ideation → parallel prototypes → </a:t>
            </a:r>
          </a:p>
          <a:p>
            <a:pPr indent="-317500" lvl="1" marL="914400" rtl="0">
              <a:spcBef>
                <a:spcPts val="0"/>
              </a:spcBef>
              <a:buClr>
                <a:schemeClr val="dk1"/>
              </a:buClr>
              <a:buSzPct val="127272"/>
              <a:buFont typeface="Arial"/>
              <a:buChar char="-"/>
            </a:pPr>
            <a:r>
              <a:rPr lang="en" strike="sngStrike">
                <a:solidFill>
                  <a:schemeClr val="dk1"/>
                </a:solidFill>
              </a:rPr>
              <a:t>revised problem statement → prototypes → video → summary</a:t>
            </a:r>
          </a:p>
          <a:p>
            <a:pPr indent="-317500" lvl="1" marL="914400" rtl="0">
              <a:spcBef>
                <a:spcPts val="0"/>
              </a:spcBef>
              <a:buClr>
                <a:schemeClr val="dk1"/>
              </a:buClr>
              <a:buSzPct val="127272"/>
              <a:buFont typeface="Arial"/>
              <a:buChar char="-"/>
            </a:pPr>
            <a:r>
              <a:rPr lang="en" strike="sngStrike">
                <a:solidFill>
                  <a:schemeClr val="dk1"/>
                </a:solidFill>
              </a:rPr>
              <a:t>OR: Empathize, Define, Ideate, Prototype, Test → Redefine, ideate, prototype, test → video</a:t>
            </a:r>
          </a:p>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9" name="Shape 1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solidFill>
                  <a:schemeClr val="dk1"/>
                </a:solidFill>
              </a:rPr>
              <a:t>Vivek:</a:t>
            </a:r>
          </a:p>
          <a:p>
            <a:pPr lvl="0" rtl="0">
              <a:spcBef>
                <a:spcPts val="0"/>
              </a:spcBef>
              <a:buClr>
                <a:schemeClr val="dk1"/>
              </a:buClr>
              <a:buSzPct val="100000"/>
              <a:buFont typeface="Arial"/>
              <a:buNone/>
            </a:pPr>
            <a:r>
              <a:rPr lang="en">
                <a:solidFill>
                  <a:srgbClr val="0000FF"/>
                </a:solidFill>
              </a:rPr>
              <a:t>As shown in the left image, we would display individual waste at compost stations so that people know how much they’re individually throwing out. As a person throws food out, a wifi-enabled scale underneath the compost bin measures the weight of food thrown out and updates a display.</a:t>
            </a:r>
          </a:p>
          <a:p>
            <a:pPr lvl="0" rtl="0">
              <a:spcBef>
                <a:spcPts val="0"/>
              </a:spcBef>
              <a:buClr>
                <a:schemeClr val="dk1"/>
              </a:buClr>
              <a:buFont typeface="Arial"/>
              <a:buNone/>
            </a:pPr>
            <a:r>
              <a:t/>
            </a:r>
            <a:endParaRPr>
              <a:solidFill>
                <a:srgbClr val="0000FF"/>
              </a:solidFill>
            </a:endParaRPr>
          </a:p>
          <a:p>
            <a:pPr lvl="0">
              <a:spcBef>
                <a:spcPts val="0"/>
              </a:spcBef>
              <a:buClr>
                <a:schemeClr val="dk1"/>
              </a:buClr>
              <a:buSzPct val="100000"/>
              <a:buFont typeface="Arial"/>
              <a:buNone/>
            </a:pPr>
            <a:r>
              <a:rPr lang="en">
                <a:solidFill>
                  <a:srgbClr val="0000FF"/>
                </a:solidFill>
              </a:rPr>
              <a:t>As shown in the right image, we would display total waste in the dining hall so that people are reminded of food waste as they’re serving themselves food.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4" name="Shape 114"/>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Vivek: </a:t>
            </a:r>
          </a:p>
          <a:p>
            <a:pPr rtl="0">
              <a:spcBef>
                <a:spcPts val="0"/>
              </a:spcBef>
              <a:buNone/>
            </a:pPr>
            <a:r>
              <a:t/>
            </a:r>
            <a:endParaRPr/>
          </a:p>
          <a:p>
            <a:pPr rtl="0">
              <a:spcBef>
                <a:spcPts val="0"/>
              </a:spcBef>
              <a:buNone/>
            </a:pPr>
            <a:r>
              <a:rPr lang="en">
                <a:solidFill>
                  <a:srgbClr val="0000FF"/>
                </a:solidFill>
              </a:rPr>
              <a:t>At this point, we had a clear problem and solution frame. We next prototyped and tested a few iterations of our solution design.</a:t>
            </a:r>
          </a:p>
          <a:p>
            <a:pPr rtl="0">
              <a:spcBef>
                <a:spcPts val="0"/>
              </a:spcBef>
              <a:buNone/>
            </a:pPr>
            <a:r>
              <a:t/>
            </a:r>
            <a:endParaRPr/>
          </a:p>
          <a:p>
            <a:pPr rtl="0">
              <a:spcBef>
                <a:spcPts val="0"/>
              </a:spcBef>
              <a:buNone/>
            </a:pPr>
            <a:r>
              <a:rPr lang="en"/>
              <a:t>→ in these slides, add one line of key finding, ex. “messaging was unclear </a:t>
            </a:r>
          </a:p>
          <a:p>
            <a:pPr>
              <a:spcBef>
                <a:spcPts val="0"/>
              </a:spcBef>
              <a:buNone/>
            </a:pPr>
            <a:r>
              <a:rPr lang="en"/>
              <a:t>→ make sure explain why made the changes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2" name="Shape 122"/>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600"/>
              </a:spcBef>
              <a:buNone/>
            </a:pPr>
            <a:r>
              <a:rPr lang="en" sz="1200">
                <a:solidFill>
                  <a:schemeClr val="dk1"/>
                </a:solidFill>
              </a:rPr>
              <a:t>Vivek:</a:t>
            </a:r>
          </a:p>
          <a:p>
            <a:pPr rtl="0">
              <a:spcBef>
                <a:spcPts val="600"/>
              </a:spcBef>
              <a:buNone/>
            </a:pPr>
            <a:r>
              <a:rPr lang="en" sz="1200">
                <a:solidFill>
                  <a:srgbClr val="0000FF"/>
                </a:solidFill>
              </a:rPr>
              <a:t>We started rough, with low-fidelity paper prototypes. This initial prototype used colors to indicate whether an individual’s waste level was low, medium, or high.</a:t>
            </a:r>
          </a:p>
          <a:p>
            <a:pPr rtl="0">
              <a:spcBef>
                <a:spcPts val="600"/>
              </a:spcBef>
              <a:buNone/>
            </a:pPr>
            <a:r>
              <a:rPr lang="en" sz="1200">
                <a:solidFill>
                  <a:srgbClr val="0000FF"/>
                </a:solidFill>
              </a:rPr>
              <a:t>From our initial testing, people said that these mocks were too busy. </a:t>
            </a:r>
            <a:r>
              <a:rPr lang="en">
                <a:solidFill>
                  <a:srgbClr val="0000FF"/>
                </a:solidFill>
              </a:rPr>
              <a:t>Consider the context of the compost station-- people aren’t going to spend several seconds reading lots of text. </a:t>
            </a:r>
          </a:p>
          <a:p>
            <a:pPr rtl="0">
              <a:spcBef>
                <a:spcPts val="600"/>
              </a:spcBef>
              <a:buNone/>
            </a:pPr>
            <a:r>
              <a:t/>
            </a:r>
            <a:endParaRPr sz="1200">
              <a:solidFill>
                <a:schemeClr val="dk1"/>
              </a:solidFill>
            </a:endParaRPr>
          </a:p>
          <a:p>
            <a:pPr rtl="0">
              <a:spcBef>
                <a:spcPts val="600"/>
              </a:spcBef>
              <a:buNone/>
            </a:pPr>
            <a:r>
              <a:rPr lang="en" sz="1200">
                <a:solidFill>
                  <a:schemeClr val="dk1"/>
                </a:solidFill>
              </a:rPr>
              <a:t>Results from testing version 1: Felt some of the messaging was unclear, was unsure what some of the numbers meant; Articulated that there was </a:t>
            </a:r>
            <a:r>
              <a:rPr b="1" lang="en" sz="1200">
                <a:solidFill>
                  <a:schemeClr val="dk1"/>
                </a:solidFill>
              </a:rPr>
              <a:t>too much textual information</a:t>
            </a:r>
            <a:r>
              <a:rPr lang="en" sz="1200">
                <a:solidFill>
                  <a:schemeClr val="dk1"/>
                </a:solidFill>
              </a:rPr>
              <a:t>, needed something that “drew [him] in more”</a:t>
            </a:r>
          </a:p>
          <a:p>
            <a:pPr rtl="0">
              <a:spcBef>
                <a:spcPts val="600"/>
              </a:spcBef>
              <a:buNone/>
            </a:pPr>
            <a:r>
              <a:t/>
            </a:r>
            <a:endParaRPr sz="1200">
              <a:solidFill>
                <a:schemeClr val="dk1"/>
              </a:solidFill>
            </a:endParaRPr>
          </a:p>
          <a:p>
            <a:pPr lvl="0" rtl="0">
              <a:spcBef>
                <a:spcPts val="0"/>
              </a:spcBef>
              <a:buClr>
                <a:schemeClr val="dk1"/>
              </a:buClr>
              <a:buSzPct val="100000"/>
              <a:buFont typeface="Arial"/>
              <a:buNone/>
            </a:pPr>
            <a:r>
              <a:rPr lang="en">
                <a:solidFill>
                  <a:schemeClr val="dk1"/>
                </a:solidFill>
              </a:rPr>
              <a:t>Signs for each “screen” with waste impact held up near compost bins as people used them</a:t>
            </a:r>
          </a:p>
          <a:p>
            <a:pPr lvl="0" rtl="0">
              <a:spcBef>
                <a:spcPts val="0"/>
              </a:spcBef>
              <a:buClr>
                <a:schemeClr val="dk1"/>
              </a:buClr>
              <a:buSzPct val="100000"/>
              <a:buFont typeface="Arial"/>
              <a:buNone/>
            </a:pPr>
            <a:r>
              <a:rPr lang="en">
                <a:solidFill>
                  <a:schemeClr val="dk1"/>
                </a:solidFill>
              </a:rPr>
              <a:t>Re-iterate wifi enabled scale</a:t>
            </a:r>
          </a:p>
          <a:p>
            <a:pPr lvl="0">
              <a:spcBef>
                <a:spcPts val="0"/>
              </a:spcBef>
              <a:buClr>
                <a:schemeClr val="dk1"/>
              </a:buClr>
              <a:buSzPct val="100000"/>
              <a:buFont typeface="Arial"/>
              <a:buNone/>
            </a:pPr>
            <a:r>
              <a:rPr lang="en">
                <a:solidFill>
                  <a:schemeClr val="dk1"/>
                </a:solidFill>
              </a:rPr>
              <a:t>emphasize </a:t>
            </a:r>
            <a:r>
              <a:rPr b="1" lang="en">
                <a:solidFill>
                  <a:schemeClr val="dk1"/>
                </a:solidFill>
              </a:rPr>
              <a:t>impact</a:t>
            </a:r>
            <a:r>
              <a:rPr lang="en">
                <a:solidFill>
                  <a:schemeClr val="dk1"/>
                </a:solidFill>
              </a:rPr>
              <a:t> - realize composting food is bad, chose to add “impact” statistics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0" name="Shape 13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Vivek</a:t>
            </a:r>
          </a:p>
          <a:p>
            <a:pPr rtl="0">
              <a:spcBef>
                <a:spcPts val="0"/>
              </a:spcBef>
              <a:buNone/>
            </a:pPr>
            <a:r>
              <a:rPr lang="en" sz="1200">
                <a:solidFill>
                  <a:srgbClr val="0000FF"/>
                </a:solidFill>
              </a:rPr>
              <a:t>In this next iteration, we reduced the amount of text and added graphics for visual appeal.</a:t>
            </a:r>
            <a:r>
              <a:rPr lang="en">
                <a:solidFill>
                  <a:srgbClr val="0000FF"/>
                </a:solidFill>
              </a:rPr>
              <a:t> This prototype compares food waste to equivalent amount of water and CO2 emissions involved in producing the food, as well as to a percentage of a standard meal. </a:t>
            </a:r>
          </a:p>
          <a:p>
            <a:pPr rtl="0">
              <a:spcBef>
                <a:spcPts val="0"/>
              </a:spcBef>
              <a:buNone/>
            </a:pPr>
            <a:r>
              <a:t/>
            </a:r>
            <a:endParaRPr>
              <a:solidFill>
                <a:srgbClr val="0000FF"/>
              </a:solidFill>
            </a:endParaRPr>
          </a:p>
          <a:p>
            <a:pPr rtl="0">
              <a:spcBef>
                <a:spcPts val="0"/>
              </a:spcBef>
              <a:buNone/>
            </a:pPr>
            <a:r>
              <a:rPr lang="en">
                <a:solidFill>
                  <a:srgbClr val="0000FF"/>
                </a:solidFill>
              </a:rPr>
              <a:t>In testing, people found all of these comparisons valuable, but still wanted less text. So our task was to reduce text without losing too much of the valuable message.</a:t>
            </a:r>
          </a:p>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8" name="Shape 138"/>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Vivek</a:t>
            </a:r>
          </a:p>
          <a:p>
            <a:pPr rtl="0">
              <a:spcBef>
                <a:spcPts val="0"/>
              </a:spcBef>
              <a:buNone/>
            </a:pPr>
            <a:r>
              <a:rPr lang="en">
                <a:solidFill>
                  <a:srgbClr val="0000FF"/>
                </a:solidFill>
              </a:rPr>
              <a:t>We continued iterating, making the screens simpler and more polished...</a:t>
            </a:r>
          </a:p>
          <a:p>
            <a:pPr rtl="0">
              <a:spcBef>
                <a:spcPts val="0"/>
              </a:spcBef>
              <a:buNone/>
            </a:pPr>
            <a:r>
              <a:t/>
            </a:r>
            <a:endParaRPr>
              <a:solidFill>
                <a:srgbClr val="0000FF"/>
              </a:solidFill>
            </a:endParaRPr>
          </a:p>
          <a:p>
            <a:pPr lvl="0" rtl="0">
              <a:spcBef>
                <a:spcPts val="0"/>
              </a:spcBef>
              <a:buNone/>
            </a:pPr>
            <a:r>
              <a:rPr lang="en"/>
              <a:t>Should we cut this slide? Doesn’t add much.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6" name="Shape 14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Vivek:</a:t>
            </a:r>
          </a:p>
          <a:p>
            <a:pPr rtl="0">
              <a:spcBef>
                <a:spcPts val="0"/>
              </a:spcBef>
              <a:buNone/>
            </a:pPr>
            <a:r>
              <a:rPr lang="en">
                <a:solidFill>
                  <a:srgbClr val="0000FF"/>
                </a:solidFill>
              </a:rPr>
              <a:t>In our next iteration, we solved these problems by creating multiple screens that we could cycle through. This allows us to keep each screen simple, but still display lots of information. We also tried to make the environmental impact of food waste easier to understand by, for example, reframing water quantities in terms of equivalent minutes of shower time.</a:t>
            </a:r>
          </a:p>
          <a:p>
            <a:pPr rtl="0">
              <a:spcBef>
                <a:spcPts val="0"/>
              </a:spcBef>
              <a:buNone/>
            </a:pPr>
            <a:r>
              <a:t/>
            </a:r>
            <a:endParaRPr>
              <a:solidFill>
                <a:srgbClr val="0000FF"/>
              </a:solidFill>
            </a:endParaRPr>
          </a:p>
          <a:p>
            <a:pPr rtl="0">
              <a:spcBef>
                <a:spcPts val="0"/>
              </a:spcBef>
              <a:buNone/>
            </a:pPr>
            <a:r>
              <a:rPr lang="en">
                <a:solidFill>
                  <a:srgbClr val="0000FF"/>
                </a:solidFill>
              </a:rPr>
              <a:t>One piece of feedback we got is that the graphics lack visual hierarchy. It’s not clear where the viewer is supposed to look first.</a:t>
            </a:r>
          </a:p>
          <a:p>
            <a:pPr rtl="0">
              <a:spcBef>
                <a:spcPts val="0"/>
              </a:spcBef>
              <a:buNone/>
            </a:pPr>
            <a:r>
              <a:t/>
            </a:r>
            <a:endParaRPr>
              <a:solidFill>
                <a:srgbClr val="0000FF"/>
              </a:solidFill>
            </a:endParaRPr>
          </a:p>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1" name="Shape 15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9" name="Shape 15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200">
                <a:solidFill>
                  <a:schemeClr val="dk1"/>
                </a:solidFill>
              </a:rPr>
              <a:t>Vivek:</a:t>
            </a:r>
          </a:p>
          <a:p>
            <a:pPr rtl="0">
              <a:spcBef>
                <a:spcPts val="0"/>
              </a:spcBef>
              <a:buNone/>
            </a:pPr>
            <a:r>
              <a:rPr lang="en" sz="1200">
                <a:solidFill>
                  <a:srgbClr val="0000FF"/>
                </a:solidFill>
              </a:rPr>
              <a:t>In our final design, we played with text sizes, contrast, and shadows to create a better sense of visual hierarchy, cueing the viewer to read the left panel before the right panel.</a:t>
            </a:r>
          </a:p>
          <a:p>
            <a:pPr rtl="0">
              <a:spcBef>
                <a:spcPts val="0"/>
              </a:spcBef>
              <a:buNone/>
            </a:pPr>
            <a:r>
              <a:t/>
            </a:r>
            <a:endParaRPr sz="1200">
              <a:solidFill>
                <a:srgbClr val="0000FF"/>
              </a:solidFill>
            </a:endParaRPr>
          </a:p>
          <a:p>
            <a:pPr rtl="0">
              <a:spcBef>
                <a:spcPts val="0"/>
              </a:spcBef>
              <a:buNone/>
            </a:pPr>
            <a:r>
              <a:rPr lang="en" sz="1200">
                <a:solidFill>
                  <a:srgbClr val="0000FF"/>
                </a:solidFill>
              </a:rPr>
              <a:t>Again, the app cycles between these multiple screens in order to stay interesting. These displays reframe food waste in terms of water, CO2, and land inputs, as well as the number of meals equivalent of food.</a:t>
            </a:r>
          </a:p>
          <a:p>
            <a:pPr rtl="0">
              <a:spcBef>
                <a:spcPts val="0"/>
              </a:spcBef>
              <a:buNone/>
            </a:pPr>
            <a:r>
              <a:t/>
            </a:r>
            <a:endParaRPr sz="1200">
              <a:solidFill>
                <a:srgbClr val="0000FF"/>
              </a:solidFill>
            </a:endParaRPr>
          </a:p>
          <a:p>
            <a:pPr>
              <a:spcBef>
                <a:spcPts val="0"/>
              </a:spcBef>
              <a:buNone/>
            </a:pPr>
            <a:r>
              <a:rPr lang="en" sz="1200">
                <a:solidFill>
                  <a:srgbClr val="0000FF"/>
                </a:solidFill>
              </a:rPr>
              <a:t>These screens show total waste...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7" name="Shape 16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Vivek:</a:t>
            </a:r>
          </a:p>
          <a:p>
            <a:pPr>
              <a:spcBef>
                <a:spcPts val="0"/>
              </a:spcBef>
              <a:buNone/>
            </a:pPr>
            <a:r>
              <a:rPr lang="en">
                <a:solidFill>
                  <a:srgbClr val="0000FF"/>
                </a:solidFill>
              </a:rPr>
              <a:t>And these screens show individual waste. The colors -- green or red -- are glanceable visual cues as to whether your waste was below or above average.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5" name="Shape 17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 name="Shape 40"/>
        <p:cNvGrpSpPr/>
        <p:nvPr/>
      </p:nvGrpSpPr>
      <p:grpSpPr>
        <a:xfrm>
          <a:off x="0" y="0"/>
          <a:ext cx="0" cy="0"/>
          <a:chOff x="0" y="0"/>
          <a:chExt cx="0" cy="0"/>
        </a:xfrm>
      </p:grpSpPr>
      <p:sp>
        <p:nvSpPr>
          <p:cNvPr id="41" name="Shape 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 name="Shape 4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so take a look at this, this is a picture of a compost bin at one of our dining hall, we’ve noticed. So did you know…. stats,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0" name="Shape 18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6" name="Shape 186"/>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304800" lvl="0" marL="457200" rtl="0">
              <a:spcBef>
                <a:spcPts val="600"/>
              </a:spcBef>
              <a:buClr>
                <a:schemeClr val="dk1"/>
              </a:buClr>
              <a:buSzPct val="100000"/>
              <a:buFont typeface="Arial"/>
              <a:buChar char="●"/>
            </a:pPr>
            <a:r>
              <a:rPr lang="en" sz="1200">
                <a:solidFill>
                  <a:schemeClr val="dk1"/>
                </a:solidFill>
              </a:rPr>
              <a:t>Tools/infrastructure/services used to build the final prototype</a:t>
            </a:r>
          </a:p>
          <a:p>
            <a:pPr indent="-304800" lvl="0" marL="457200">
              <a:spcBef>
                <a:spcPts val="600"/>
              </a:spcBef>
              <a:buClr>
                <a:schemeClr val="dk1"/>
              </a:buClr>
              <a:buSzPct val="100000"/>
              <a:buFont typeface="Arial"/>
              <a:buChar char="●"/>
            </a:pPr>
            <a:r>
              <a:rPr lang="en" sz="1200">
                <a:solidFill>
                  <a:schemeClr val="dk1"/>
                </a:solidFill>
              </a:rPr>
              <a:t>What is missing &amp; what might you add in the future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2" name="Shape 19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8" name="Shape 19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3" name="Shape 20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 name="Shape 46"/>
        <p:cNvGrpSpPr/>
        <p:nvPr/>
      </p:nvGrpSpPr>
      <p:grpSpPr>
        <a:xfrm>
          <a:off x="0" y="0"/>
          <a:ext cx="0" cy="0"/>
          <a:chOff x="0" y="0"/>
          <a:chExt cx="0" cy="0"/>
        </a:xfrm>
      </p:grpSpPr>
      <p:sp>
        <p:nvSpPr>
          <p:cNvPr id="47" name="Shape 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8" name="Shape 4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9" name="Shape 5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 make these one story per page, do three slides, point of view and the prototype that came out of it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 name="Shape 69"/>
        <p:cNvGrpSpPr/>
        <p:nvPr/>
      </p:nvGrpSpPr>
      <p:grpSpPr>
        <a:xfrm>
          <a:off x="0" y="0"/>
          <a:ext cx="0" cy="0"/>
          <a:chOff x="0" y="0"/>
          <a:chExt cx="0" cy="0"/>
        </a:xfrm>
      </p:grpSpPr>
      <p:sp>
        <p:nvSpPr>
          <p:cNvPr id="70" name="Shape 7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1" name="Shape 71"/>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Parallel prototypes</a:t>
            </a:r>
          </a:p>
          <a:p>
            <a:pPr rtl="0">
              <a:spcBef>
                <a:spcPts val="0"/>
              </a:spcBef>
              <a:buNone/>
            </a:pPr>
            <a:r>
              <a:rPr lang="en"/>
              <a:t>→ make sure talk about what learned from each </a:t>
            </a:r>
          </a:p>
          <a:p>
            <a:pPr rtl="0">
              <a:spcBef>
                <a:spcPts val="0"/>
              </a:spcBef>
              <a:buNone/>
            </a:pPr>
            <a:r>
              <a:t/>
            </a:r>
            <a:endParaRPr/>
          </a:p>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1" name="Shape 81"/>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Vivek (script shown in blue):</a:t>
            </a:r>
          </a:p>
          <a:p>
            <a:pPr rtl="0">
              <a:spcBef>
                <a:spcPts val="0"/>
              </a:spcBef>
              <a:buNone/>
            </a:pPr>
            <a:r>
              <a:rPr lang="en">
                <a:solidFill>
                  <a:srgbClr val="0000FF"/>
                </a:solidFill>
              </a:rPr>
              <a:t>Anyone who has eaten at a cafeteria -- has witnessed this: many diners serve themselves more food than they eat and throw out the rest into compost bins. </a:t>
            </a:r>
          </a:p>
          <a:p>
            <a:pPr rtl="0">
              <a:spcBef>
                <a:spcPts val="0"/>
              </a:spcBef>
              <a:buNone/>
            </a:pPr>
            <a:r>
              <a:t/>
            </a:r>
            <a:endParaRPr>
              <a:solidFill>
                <a:srgbClr val="0000FF"/>
              </a:solidFill>
            </a:endParaRPr>
          </a:p>
          <a:p>
            <a:pPr lvl="0" rtl="0">
              <a:spcBef>
                <a:spcPts val="0"/>
              </a:spcBef>
              <a:buNone/>
            </a:pPr>
            <a:r>
              <a:rPr lang="en">
                <a:solidFill>
                  <a:srgbClr val="0000FF"/>
                </a:solidFill>
              </a:rPr>
              <a:t>This is the food waste problem we decided to address.</a:t>
            </a:r>
          </a:p>
          <a:p>
            <a:pPr lvl="0" rtl="0">
              <a:spcBef>
                <a:spcPts val="0"/>
              </a:spcBef>
              <a:buNone/>
            </a:pPr>
            <a:r>
              <a:t/>
            </a:r>
            <a:endParaRPr>
              <a:solidFill>
                <a:srgbClr val="0000FF"/>
              </a:solidFill>
            </a:endParaRPr>
          </a:p>
          <a:p>
            <a:pPr lvl="0" rtl="0">
              <a:spcBef>
                <a:spcPts val="0"/>
              </a:spcBef>
              <a:buClr>
                <a:schemeClr val="dk1"/>
              </a:buClr>
              <a:buSzPct val="100000"/>
              <a:buFont typeface="Arial"/>
              <a:buNone/>
            </a:pPr>
            <a:r>
              <a:rPr lang="en">
                <a:solidFill>
                  <a:srgbClr val="0000FF"/>
                </a:solidFill>
              </a:rPr>
              <a:t>And it’s no small problem-- each student wastes an average of 0.4 pounds of food per meal. </a:t>
            </a:r>
          </a:p>
          <a:p>
            <a:pPr>
              <a:spcBef>
                <a:spcPts val="0"/>
              </a:spcBef>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9" name="Shape 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Vivek:</a:t>
            </a:r>
          </a:p>
          <a:p>
            <a:pPr lvl="0" rtl="0">
              <a:spcBef>
                <a:spcPts val="0"/>
              </a:spcBef>
              <a:buClr>
                <a:schemeClr val="dk1"/>
              </a:buClr>
              <a:buSzPct val="100000"/>
              <a:buFont typeface="Arial"/>
              <a:buNone/>
            </a:pPr>
            <a:r>
              <a:rPr lang="en">
                <a:solidFill>
                  <a:srgbClr val="0000FF"/>
                </a:solidFill>
              </a:rPr>
              <a:t>That’s a staggering amount of food waste. The next question is: why? We interviewed a number of diners to understand what causes this waste to happen, so that we could more thoughtfully work to reduce it. Here’s what people said.</a:t>
            </a:r>
          </a:p>
          <a:p>
            <a:pPr indent="-317500" lvl="0" marL="457200" rtl="0">
              <a:spcBef>
                <a:spcPts val="0"/>
              </a:spcBef>
              <a:buClr>
                <a:srgbClr val="0000FF"/>
              </a:buClr>
              <a:buSzPct val="127272"/>
              <a:buFont typeface="Arial"/>
              <a:buAutoNum type="arabicPeriod"/>
            </a:pPr>
            <a:r>
              <a:rPr lang="en">
                <a:solidFill>
                  <a:srgbClr val="0000FF"/>
                </a:solidFill>
              </a:rPr>
              <a:t>People on autopilot in dining halls; eyes bigger than stomach; don’t recognize that waste is a pattern</a:t>
            </a:r>
          </a:p>
          <a:p>
            <a:pPr indent="-317500" lvl="0" marL="457200" rtl="0">
              <a:spcBef>
                <a:spcPts val="0"/>
              </a:spcBef>
              <a:buClr>
                <a:srgbClr val="0000FF"/>
              </a:buClr>
              <a:buSzPct val="127272"/>
              <a:buFont typeface="Arial"/>
              <a:buAutoNum type="arabicPeriod"/>
            </a:pPr>
            <a:r>
              <a:rPr lang="en">
                <a:solidFill>
                  <a:srgbClr val="0000FF"/>
                </a:solidFill>
              </a:rPr>
              <a:t>People did not think of composting uneaten food as a wasteful activity; possibly because composting is presented as the more sustainable alternative to throwing food into trash cans, diners don’t </a:t>
            </a:r>
          </a:p>
          <a:p>
            <a:pPr rtl="0">
              <a:spcBef>
                <a:spcPts val="0"/>
              </a:spcBef>
              <a:buNone/>
            </a:pPr>
            <a:r>
              <a:t/>
            </a:r>
            <a:endParaRPr>
              <a:solidFill>
                <a:srgbClr val="0000FF"/>
              </a:solidFill>
            </a:endParaRPr>
          </a:p>
          <a:p>
            <a:pPr rtl="0">
              <a:spcBef>
                <a:spcPts val="0"/>
              </a:spcBef>
              <a:buNone/>
            </a:pPr>
            <a:r>
              <a:t/>
            </a:r>
            <a:endParaRPr>
              <a:solidFill>
                <a:srgbClr val="0000FF"/>
              </a:solidFill>
            </a:endParaRPr>
          </a:p>
          <a:p>
            <a:pPr rtl="0">
              <a:spcBef>
                <a:spcPts val="0"/>
              </a:spcBef>
              <a:buNone/>
            </a:pPr>
            <a:r>
              <a:rPr lang="en">
                <a:solidFill>
                  <a:srgbClr val="0000FF"/>
                </a:solidFill>
              </a:rPr>
              <a:t>Reflecting on these insights, we thought, maybe diners just need:</a:t>
            </a:r>
          </a:p>
          <a:p>
            <a:pPr indent="-317500" lvl="0" marL="457200" rtl="0">
              <a:spcBef>
                <a:spcPts val="0"/>
              </a:spcBef>
              <a:buClr>
                <a:srgbClr val="0000FF"/>
              </a:buClr>
              <a:buSzPct val="127272"/>
              <a:buFont typeface="Arial"/>
              <a:buAutoNum type="arabicPeriod"/>
            </a:pPr>
            <a:r>
              <a:rPr lang="en">
                <a:solidFill>
                  <a:srgbClr val="0000FF"/>
                </a:solidFill>
              </a:rPr>
              <a:t>A gentle reminder about food waste, and how much food they are personally wasting</a:t>
            </a:r>
          </a:p>
          <a:p>
            <a:pPr indent="-317500" lvl="0" marL="457200" rtl="0">
              <a:spcBef>
                <a:spcPts val="0"/>
              </a:spcBef>
              <a:buClr>
                <a:srgbClr val="0000FF"/>
              </a:buClr>
              <a:buSzPct val="127272"/>
              <a:buFont typeface="Arial"/>
              <a:buAutoNum type="arabicPeriod"/>
            </a:pPr>
            <a:r>
              <a:rPr lang="en">
                <a:solidFill>
                  <a:srgbClr val="0000FF"/>
                </a:solidFill>
              </a:rPr>
              <a:t>Make composted food waste tangible; we thought we could do this by relating composted food waste to environmental and economic impact, making it clear that composting large quantities of leftovers </a:t>
            </a:r>
            <a:r>
              <a:rPr i="1" lang="en">
                <a:solidFill>
                  <a:srgbClr val="0000FF"/>
                </a:solidFill>
              </a:rPr>
              <a:t>is</a:t>
            </a:r>
            <a:r>
              <a:rPr lang="en">
                <a:solidFill>
                  <a:srgbClr val="0000FF"/>
                </a:solidFill>
              </a:rPr>
              <a:t> wasteful</a:t>
            </a:r>
          </a:p>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5" name="Shape 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SzPct val="78571"/>
              <a:buFont typeface="Arial"/>
              <a:buNone/>
            </a:pPr>
            <a:r>
              <a:rPr lang="en" sz="1400">
                <a:solidFill>
                  <a:srgbClr val="FF0000"/>
                </a:solidFill>
              </a:rPr>
              <a:t>Talk more about our insight here: people on autopilot at dining halls; don’t know that composting is wasteful</a:t>
            </a:r>
          </a:p>
          <a:p>
            <a:pPr lvl="0" rtl="0">
              <a:spcBef>
                <a:spcPts val="0"/>
              </a:spcBef>
              <a:buClr>
                <a:schemeClr val="dk1"/>
              </a:buClr>
              <a:buSzPct val="78571"/>
              <a:buFont typeface="Arial"/>
              <a:buNone/>
            </a:pPr>
            <a:r>
              <a:rPr lang="en" sz="1400">
                <a:solidFill>
                  <a:srgbClr val="FF0000"/>
                </a:solidFill>
              </a:rPr>
              <a:t>Talk about people needs to be aware of (1) compost amount and (2) serving amount. This informs our two-display final solution.</a:t>
            </a:r>
          </a:p>
          <a:p>
            <a:pPr rtl="0">
              <a:spcBef>
                <a:spcPts val="0"/>
              </a:spcBef>
              <a:buNone/>
            </a:pPr>
            <a:r>
              <a:t/>
            </a:r>
            <a:endParaRPr sz="1200">
              <a:solidFill>
                <a:schemeClr val="dk1"/>
              </a:solidFill>
            </a:endParaRPr>
          </a:p>
          <a:p>
            <a:pPr rtl="0">
              <a:spcBef>
                <a:spcPts val="0"/>
              </a:spcBef>
              <a:buNone/>
            </a:pPr>
            <a:r>
              <a:t/>
            </a:r>
            <a:endParaRPr sz="1200">
              <a:solidFill>
                <a:schemeClr val="dk1"/>
              </a:solidFill>
            </a:endParaRPr>
          </a:p>
          <a:p>
            <a:pPr rtl="0">
              <a:spcBef>
                <a:spcPts val="0"/>
              </a:spcBef>
              <a:buNone/>
            </a:pPr>
            <a:r>
              <a:rPr lang="en" sz="1200">
                <a:solidFill>
                  <a:schemeClr val="dk1"/>
                </a:solidFill>
              </a:rPr>
              <a:t>We met “Fred”, a student who serves himself more food than he eats because he is not very waste-conscious. It would be game-changing if we could make him aware of his pattern of wasting food to motivate him to change his serving habits. </a:t>
            </a:r>
          </a:p>
          <a:p>
            <a:pPr rtl="0">
              <a:spcBef>
                <a:spcPts val="0"/>
              </a:spcBef>
              <a:buNone/>
            </a:pPr>
            <a:r>
              <a:t/>
            </a:r>
            <a:endParaRPr sz="1200">
              <a:solidFill>
                <a:schemeClr val="dk1"/>
              </a:solidFill>
            </a:endParaRPr>
          </a:p>
          <a:p>
            <a:pPr indent="-304800" lvl="0" marL="457200" rtl="0">
              <a:spcBef>
                <a:spcPts val="600"/>
              </a:spcBef>
              <a:buClr>
                <a:schemeClr val="dk1"/>
              </a:buClr>
              <a:buSzPct val="100000"/>
              <a:buFont typeface="Arial"/>
              <a:buAutoNum type="arabicPeriod"/>
            </a:pPr>
            <a:r>
              <a:rPr lang="en" sz="1200">
                <a:solidFill>
                  <a:schemeClr val="dk1"/>
                </a:solidFill>
              </a:rPr>
              <a:t>Serves food onto plate</a:t>
            </a:r>
          </a:p>
          <a:p>
            <a:pPr indent="-304800" lvl="0" marL="457200" rtl="0">
              <a:spcBef>
                <a:spcPts val="600"/>
              </a:spcBef>
              <a:buClr>
                <a:schemeClr val="dk1"/>
              </a:buClr>
              <a:buSzPct val="100000"/>
              <a:buFont typeface="Arial"/>
              <a:buAutoNum type="arabicPeriod"/>
            </a:pPr>
            <a:r>
              <a:rPr lang="en" sz="1200">
                <a:solidFill>
                  <a:schemeClr val="dk1"/>
                </a:solidFill>
              </a:rPr>
              <a:t>Eats food at cafeteria table</a:t>
            </a:r>
          </a:p>
          <a:p>
            <a:pPr indent="-304800" lvl="0" marL="457200" rtl="0">
              <a:spcBef>
                <a:spcPts val="600"/>
              </a:spcBef>
              <a:buClr>
                <a:schemeClr val="dk1"/>
              </a:buClr>
              <a:buSzPct val="100000"/>
              <a:buFont typeface="Arial"/>
              <a:buAutoNum type="arabicPeriod"/>
            </a:pPr>
            <a:r>
              <a:rPr lang="en" sz="1200">
                <a:solidFill>
                  <a:schemeClr val="dk1"/>
                </a:solidFill>
              </a:rPr>
              <a:t>Throws out food (either in trash or compost bins) </a:t>
            </a:r>
          </a:p>
          <a:p>
            <a:pPr>
              <a:spcBef>
                <a:spcPts val="0"/>
              </a:spcBef>
              <a:buNone/>
            </a:pPr>
            <a:r>
              <a:t/>
            </a:r>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1" name="Shape 101"/>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Vivek:</a:t>
            </a:r>
          </a:p>
          <a:p>
            <a:pPr rtl="0">
              <a:spcBef>
                <a:spcPts val="0"/>
              </a:spcBef>
              <a:buNone/>
            </a:pPr>
            <a:r>
              <a:rPr lang="en">
                <a:solidFill>
                  <a:srgbClr val="0000FF"/>
                </a:solidFill>
              </a:rPr>
              <a:t>In our solution, we envisioned two components: a screen next to the compost bins showing people’s personal amount of food waste; and screens at the cafeteria food counters showing the cafeteria’s collective amount of food waste.</a:t>
            </a:r>
          </a:p>
          <a:p>
            <a:pPr rtl="0">
              <a:spcBef>
                <a:spcPts val="0"/>
              </a:spcBef>
              <a:buNone/>
            </a:pPr>
            <a:r>
              <a:t/>
            </a:r>
            <a:endParaRPr/>
          </a:p>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txBox="1"/>
          <p:nvPr>
            <p:ph type="ctrTitle"/>
          </p:nvPr>
        </p:nvSpPr>
        <p:spPr>
          <a:xfrm>
            <a:off x="685800" y="1583342"/>
            <a:ext cx="7772400" cy="1159799"/>
          </a:xfrm>
          <a:prstGeom prst="rect">
            <a:avLst/>
          </a:prstGeom>
        </p:spPr>
        <p:txBody>
          <a:bodyPr anchorCtr="0" anchor="b" bIns="91425" lIns="91425" rIns="91425" tIns="91425"/>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10" name="Shape 10"/>
          <p:cNvSpPr txBox="1"/>
          <p:nvPr>
            <p:ph idx="1" type="subTitle"/>
          </p:nvPr>
        </p:nvSpPr>
        <p:spPr>
          <a:xfrm>
            <a:off x="685800" y="2840053"/>
            <a:ext cx="7772400" cy="784799"/>
          </a:xfrm>
          <a:prstGeom prst="rect">
            <a:avLst/>
          </a:prstGeom>
        </p:spPr>
        <p:txBody>
          <a:bodyPr anchorCtr="0" anchor="t" bIns="91425" lIns="91425" rIns="91425" tIns="91425"/>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p:txBody>
      </p:sp>
      <p:sp>
        <p:nvSpPr>
          <p:cNvPr id="11" name="Shape 11"/>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2" name="Shape 12"/>
        <p:cNvGrpSpPr/>
        <p:nvPr/>
      </p:nvGrpSpPr>
      <p:grpSpPr>
        <a:xfrm>
          <a:off x="0" y="0"/>
          <a:ext cx="0" cy="0"/>
          <a:chOff x="0" y="0"/>
          <a:chExt cx="0" cy="0"/>
        </a:xfrm>
      </p:grpSpPr>
      <p:sp>
        <p:nvSpPr>
          <p:cNvPr id="13" name="Shape 13"/>
          <p:cNvSpPr txBox="1"/>
          <p:nvPr>
            <p:ph type="title"/>
          </p:nvPr>
        </p:nvSpPr>
        <p:spPr>
          <a:xfrm>
            <a:off x="457200" y="205978"/>
            <a:ext cx="8229600" cy="8574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4" name="Shape 14"/>
          <p:cNvSpPr txBox="1"/>
          <p:nvPr>
            <p:ph idx="1" type="body"/>
          </p:nvPr>
        </p:nvSpPr>
        <p:spPr>
          <a:xfrm>
            <a:off x="457200" y="1200150"/>
            <a:ext cx="8229600" cy="3725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5" name="Shape 15"/>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6" name="Shape 16"/>
        <p:cNvGrpSpPr/>
        <p:nvPr/>
      </p:nvGrpSpPr>
      <p:grpSpPr>
        <a:xfrm>
          <a:off x="0" y="0"/>
          <a:ext cx="0" cy="0"/>
          <a:chOff x="0" y="0"/>
          <a:chExt cx="0" cy="0"/>
        </a:xfrm>
      </p:grpSpPr>
      <p:sp>
        <p:nvSpPr>
          <p:cNvPr id="17" name="Shape 17"/>
          <p:cNvSpPr txBox="1"/>
          <p:nvPr>
            <p:ph type="title"/>
          </p:nvPr>
        </p:nvSpPr>
        <p:spPr>
          <a:xfrm>
            <a:off x="457200" y="205978"/>
            <a:ext cx="8229600" cy="8574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 type="body"/>
          </p:nvPr>
        </p:nvSpPr>
        <p:spPr>
          <a:xfrm>
            <a:off x="457200" y="1200150"/>
            <a:ext cx="3994500" cy="3725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9" name="Shape 19"/>
          <p:cNvSpPr txBox="1"/>
          <p:nvPr>
            <p:ph idx="2" type="body"/>
          </p:nvPr>
        </p:nvSpPr>
        <p:spPr>
          <a:xfrm>
            <a:off x="4692273" y="1200150"/>
            <a:ext cx="3994500" cy="3725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0" name="Shape 20"/>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1" name="Shape 21"/>
        <p:cNvGrpSpPr/>
        <p:nvPr/>
      </p:nvGrpSpPr>
      <p:grpSpPr>
        <a:xfrm>
          <a:off x="0" y="0"/>
          <a:ext cx="0" cy="0"/>
          <a:chOff x="0" y="0"/>
          <a:chExt cx="0" cy="0"/>
        </a:xfrm>
      </p:grpSpPr>
      <p:sp>
        <p:nvSpPr>
          <p:cNvPr id="22" name="Shape 22"/>
          <p:cNvSpPr txBox="1"/>
          <p:nvPr>
            <p:ph type="title"/>
          </p:nvPr>
        </p:nvSpPr>
        <p:spPr>
          <a:xfrm>
            <a:off x="457200" y="205978"/>
            <a:ext cx="8229600" cy="8574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3" name="Shape 23"/>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4" name="Shape 24"/>
        <p:cNvGrpSpPr/>
        <p:nvPr/>
      </p:nvGrpSpPr>
      <p:grpSpPr>
        <a:xfrm>
          <a:off x="0" y="0"/>
          <a:ext cx="0" cy="0"/>
          <a:chOff x="0" y="0"/>
          <a:chExt cx="0" cy="0"/>
        </a:xfrm>
      </p:grpSpPr>
      <p:sp>
        <p:nvSpPr>
          <p:cNvPr id="25" name="Shape 25"/>
          <p:cNvSpPr txBox="1"/>
          <p:nvPr>
            <p:ph idx="1" type="body"/>
          </p:nvPr>
        </p:nvSpPr>
        <p:spPr>
          <a:xfrm>
            <a:off x="457200" y="4406309"/>
            <a:ext cx="8229600" cy="519599"/>
          </a:xfrm>
          <a:prstGeom prst="rect">
            <a:avLst/>
          </a:prstGeom>
        </p:spPr>
        <p:txBody>
          <a:bodyPr anchorCtr="0" anchor="t" bIns="91425" lIns="91425" rIns="91425" tIns="91425"/>
          <a:lstStyle>
            <a:lvl1pPr algn="ctr">
              <a:spcBef>
                <a:spcPts val="360"/>
              </a:spcBef>
              <a:buSzPct val="100000"/>
              <a:buNone/>
              <a:defRPr sz="1800"/>
            </a:lvl1pPr>
          </a:lstStyle>
          <a:p/>
        </p:txBody>
      </p:sp>
      <p:sp>
        <p:nvSpPr>
          <p:cNvPr id="26" name="Shape 26"/>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7" name="Shape 27"/>
        <p:cNvGrpSpPr/>
        <p:nvPr/>
      </p:nvGrpSpPr>
      <p:grpSpPr>
        <a:xfrm>
          <a:off x="0" y="0"/>
          <a:ext cx="0" cy="0"/>
          <a:chOff x="0" y="0"/>
          <a:chExt cx="0" cy="0"/>
        </a:xfrm>
      </p:grpSpPr>
      <p:sp>
        <p:nvSpPr>
          <p:cNvPr id="28" name="Shape 28"/>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slideLayout" Target="../slideLayouts/slideLayout4.xml"/><Relationship Id="rId3" Type="http://schemas.openxmlformats.org/officeDocument/2006/relationships/slideLayout" Target="../slideLayouts/slideLayout3.xml"/><Relationship Id="rId6" Type="http://schemas.openxmlformats.org/officeDocument/2006/relationships/slideLayout" Target="../slideLayouts/slideLayout6.xml"/><Relationship Id="rId5" Type="http://schemas.openxmlformats.org/officeDocument/2006/relationships/slideLayout" Target="../slideLayouts/slideLayout5.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457200" y="205978"/>
            <a:ext cx="8229600" cy="857400"/>
          </a:xfrm>
          <a:prstGeom prst="rect">
            <a:avLst/>
          </a:prstGeom>
          <a:noFill/>
          <a:ln>
            <a:noFill/>
          </a:ln>
        </p:spPr>
        <p:txBody>
          <a:bodyPr anchorCtr="0" anchor="b" bIns="91425" lIns="91425" rIns="91425" tIns="91425"/>
          <a:lstStyle>
            <a:lvl1pPr>
              <a:spcBef>
                <a:spcPts val="0"/>
              </a:spcBef>
              <a:buClr>
                <a:schemeClr val="dk1"/>
              </a:buClr>
              <a:buSzPct val="100000"/>
              <a:buNone/>
              <a:defRPr b="1" sz="3600">
                <a:solidFill>
                  <a:schemeClr val="dk1"/>
                </a:solidFill>
              </a:defRPr>
            </a:lvl1pPr>
            <a:lvl2pPr>
              <a:spcBef>
                <a:spcPts val="0"/>
              </a:spcBef>
              <a:buClr>
                <a:schemeClr val="dk1"/>
              </a:buClr>
              <a:buSzPct val="100000"/>
              <a:buNone/>
              <a:defRPr b="1" sz="3600">
                <a:solidFill>
                  <a:schemeClr val="dk1"/>
                </a:solidFill>
              </a:defRPr>
            </a:lvl2pPr>
            <a:lvl3pPr>
              <a:spcBef>
                <a:spcPts val="0"/>
              </a:spcBef>
              <a:buClr>
                <a:schemeClr val="dk1"/>
              </a:buClr>
              <a:buSzPct val="100000"/>
              <a:buNone/>
              <a:defRPr b="1" sz="3600">
                <a:solidFill>
                  <a:schemeClr val="dk1"/>
                </a:solidFill>
              </a:defRPr>
            </a:lvl3pPr>
            <a:lvl4pPr>
              <a:spcBef>
                <a:spcPts val="0"/>
              </a:spcBef>
              <a:buClr>
                <a:schemeClr val="dk1"/>
              </a:buClr>
              <a:buSzPct val="100000"/>
              <a:buNone/>
              <a:defRPr b="1" sz="3600">
                <a:solidFill>
                  <a:schemeClr val="dk1"/>
                </a:solidFill>
              </a:defRPr>
            </a:lvl4pPr>
            <a:lvl5pPr>
              <a:spcBef>
                <a:spcPts val="0"/>
              </a:spcBef>
              <a:buClr>
                <a:schemeClr val="dk1"/>
              </a:buClr>
              <a:buSzPct val="100000"/>
              <a:buNone/>
              <a:defRPr b="1" sz="3600">
                <a:solidFill>
                  <a:schemeClr val="dk1"/>
                </a:solidFill>
              </a:defRPr>
            </a:lvl5pPr>
            <a:lvl6pPr>
              <a:spcBef>
                <a:spcPts val="0"/>
              </a:spcBef>
              <a:buClr>
                <a:schemeClr val="dk1"/>
              </a:buClr>
              <a:buSzPct val="100000"/>
              <a:buNone/>
              <a:defRPr b="1" sz="3600">
                <a:solidFill>
                  <a:schemeClr val="dk1"/>
                </a:solidFill>
              </a:defRPr>
            </a:lvl6pPr>
            <a:lvl7pPr>
              <a:spcBef>
                <a:spcPts val="0"/>
              </a:spcBef>
              <a:buClr>
                <a:schemeClr val="dk1"/>
              </a:buClr>
              <a:buSzPct val="100000"/>
              <a:buNone/>
              <a:defRPr b="1" sz="3600">
                <a:solidFill>
                  <a:schemeClr val="dk1"/>
                </a:solidFill>
              </a:defRPr>
            </a:lvl7pPr>
            <a:lvl8pPr>
              <a:spcBef>
                <a:spcPts val="0"/>
              </a:spcBef>
              <a:buClr>
                <a:schemeClr val="dk1"/>
              </a:buClr>
              <a:buSzPct val="100000"/>
              <a:buNone/>
              <a:defRPr b="1" sz="3600">
                <a:solidFill>
                  <a:schemeClr val="dk1"/>
                </a:solidFill>
              </a:defRPr>
            </a:lvl8pPr>
            <a:lvl9pPr>
              <a:spcBef>
                <a:spcPts val="0"/>
              </a:spcBef>
              <a:buClr>
                <a:schemeClr val="dk1"/>
              </a:buClr>
              <a:buSzPct val="100000"/>
              <a:buNone/>
              <a:defRPr b="1" sz="3600">
                <a:solidFill>
                  <a:schemeClr val="dk1"/>
                </a:solidFill>
              </a:defRPr>
            </a:lvl9pPr>
          </a:lstStyle>
          <a:p/>
        </p:txBody>
      </p:sp>
      <p:sp>
        <p:nvSpPr>
          <p:cNvPr id="6" name="Shape 6"/>
          <p:cNvSpPr txBox="1"/>
          <p:nvPr>
            <p:ph idx="1" type="body"/>
          </p:nvPr>
        </p:nvSpPr>
        <p:spPr>
          <a:xfrm>
            <a:off x="457200" y="1200150"/>
            <a:ext cx="8229600" cy="3725699"/>
          </a:xfrm>
          <a:prstGeom prst="rect">
            <a:avLst/>
          </a:prstGeom>
          <a:noFill/>
          <a:ln>
            <a:noFill/>
          </a:ln>
        </p:spPr>
        <p:txBody>
          <a:bodyPr anchorCtr="0" anchor="t" bIns="91425" lIns="91425" rIns="91425" tIns="91425"/>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p:txBody>
      </p:sp>
      <p:sp>
        <p:nvSpPr>
          <p:cNvPr id="7" name="Shape 7"/>
          <p:cNvSpPr txBox="1"/>
          <p:nvPr>
            <p:ph idx="12" type="sldNum"/>
          </p:nvPr>
        </p:nvSpPr>
        <p:spPr>
          <a:xfrm>
            <a:off x="8556791" y="4749850"/>
            <a:ext cx="548699" cy="393600"/>
          </a:xfrm>
          <a:prstGeom prst="rect">
            <a:avLst/>
          </a:prstGeom>
          <a:noFill/>
          <a:ln>
            <a:noFill/>
          </a:ln>
        </p:spPr>
        <p:txBody>
          <a:bodyPr anchorCtr="0" anchor="ctr" bIns="91425" lIns="91425" rIns="91425" tIns="91425">
            <a:noAutofit/>
          </a:bodyPr>
          <a:lstStyle>
            <a:lvl1pPr algn="r">
              <a:spcBef>
                <a:spcPts val="0"/>
              </a:spcBef>
              <a:buNone/>
              <a:defRPr sz="1300">
                <a:solidFill>
                  <a:schemeClr val="dk1"/>
                </a:solidFill>
              </a:defRPr>
            </a:lvl1pPr>
          </a:lstStyle>
          <a:p>
            <a:pPr>
              <a:spcBef>
                <a:spcPts val="0"/>
              </a:spcBef>
              <a:buNone/>
            </a:pPr>
            <a:fld id="{00000000-1234-1234-1234-123412341234}" type="slidenum">
              <a:rPr lang="en"/>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 Id="rId3" Type="http://schemas.openxmlformats.org/officeDocument/2006/relationships/image" Target="../media/image0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05.png"/><Relationship Id="rId3" Type="http://schemas.openxmlformats.org/officeDocument/2006/relationships/image" Target="../media/image0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g"/><Relationship Id="rId3" Type="http://schemas.openxmlformats.org/officeDocument/2006/relationships/image" Target="../media/image12.jpg"/><Relationship Id="rId5"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png"/><Relationship Id="rId3" Type="http://schemas.openxmlformats.org/officeDocument/2006/relationships/image" Target="../media/image11.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0.png"/><Relationship Id="rId3" Type="http://schemas.openxmlformats.org/officeDocument/2006/relationships/image" Target="../media/image14.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21.png"/><Relationship Id="rId6" Type="http://schemas.openxmlformats.org/officeDocument/2006/relationships/image" Target="../media/image25.png"/><Relationship Id="rId5"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 Id="rId3" Type="http://schemas.openxmlformats.org/officeDocument/2006/relationships/image" Target="../media/image0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 Id="rId3" Type="http://schemas.openxmlformats.org/officeDocument/2006/relationships/hyperlink" Target="https://drive.google.com/open?id=0B58KCcsQpmC1S3JBZVNSb2xuUkk&amp;authuser=0"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01.png"/><Relationship Id="rId3" Type="http://schemas.openxmlformats.org/officeDocument/2006/relationships/image" Target="../media/image08.jpg"/><Relationship Id="rId5" Type="http://schemas.openxmlformats.org/officeDocument/2006/relationships/image" Target="../media/image0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03.png"/><Relationship Id="rId3" Type="http://schemas.openxmlformats.org/officeDocument/2006/relationships/image" Target="../media/image23.jpg"/><Relationship Id="rId6" Type="http://schemas.openxmlformats.org/officeDocument/2006/relationships/image" Target="../media/image22.jpg"/><Relationship Id="rId5" Type="http://schemas.openxmlformats.org/officeDocument/2006/relationships/image" Target="../media/image3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09.png"/><Relationship Id="rId3" Type="http://schemas.openxmlformats.org/officeDocument/2006/relationships/image" Target="../media/image0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 name="Shape 29"/>
        <p:cNvGrpSpPr/>
        <p:nvPr/>
      </p:nvGrpSpPr>
      <p:grpSpPr>
        <a:xfrm>
          <a:off x="0" y="0"/>
          <a:ext cx="0" cy="0"/>
          <a:chOff x="0" y="0"/>
          <a:chExt cx="0" cy="0"/>
        </a:xfrm>
      </p:grpSpPr>
      <p:sp>
        <p:nvSpPr>
          <p:cNvPr id="30" name="Shape 30"/>
          <p:cNvSpPr txBox="1"/>
          <p:nvPr>
            <p:ph idx="1" type="subTitle"/>
          </p:nvPr>
        </p:nvSpPr>
        <p:spPr>
          <a:xfrm>
            <a:off x="685799" y="3972428"/>
            <a:ext cx="7772400" cy="784799"/>
          </a:xfrm>
          <a:prstGeom prst="rect">
            <a:avLst/>
          </a:prstGeom>
        </p:spPr>
        <p:txBody>
          <a:bodyPr anchorCtr="0" anchor="t" bIns="91425" lIns="91425" rIns="91425" tIns="91425">
            <a:noAutofit/>
          </a:bodyPr>
          <a:lstStyle/>
          <a:p>
            <a:pPr algn="l">
              <a:spcBef>
                <a:spcPts val="0"/>
              </a:spcBef>
              <a:buNone/>
            </a:pPr>
            <a:r>
              <a:rPr b="1" lang="en" sz="2400">
                <a:solidFill>
                  <a:srgbClr val="666666"/>
                </a:solidFill>
                <a:latin typeface="Source Sans Pro"/>
                <a:ea typeface="Source Sans Pro"/>
                <a:cs typeface="Source Sans Pro"/>
                <a:sym typeface="Source Sans Pro"/>
              </a:rPr>
              <a:t>Vivek Choksi, Natasha Berk, Anne Evered</a:t>
            </a:r>
          </a:p>
        </p:txBody>
      </p:sp>
      <p:cxnSp>
        <p:nvCxnSpPr>
          <p:cNvPr id="31" name="Shape 31"/>
          <p:cNvCxnSpPr/>
          <p:nvPr/>
        </p:nvCxnSpPr>
        <p:spPr>
          <a:xfrm>
            <a:off x="693150" y="3623462"/>
            <a:ext cx="7757700" cy="0"/>
          </a:xfrm>
          <a:prstGeom prst="straightConnector1">
            <a:avLst/>
          </a:prstGeom>
          <a:noFill/>
          <a:ln cap="flat" cmpd="sng" w="38100">
            <a:solidFill>
              <a:srgbClr val="666666"/>
            </a:solidFill>
            <a:prstDash val="solid"/>
            <a:round/>
            <a:headEnd len="lg" w="lg" type="none"/>
            <a:tailEnd len="lg" w="lg" type="none"/>
          </a:ln>
        </p:spPr>
      </p:cxnSp>
      <p:pic>
        <p:nvPicPr>
          <p:cNvPr id="32" name="Shape 32"/>
          <p:cNvPicPr preferRelativeResize="0"/>
          <p:nvPr/>
        </p:nvPicPr>
        <p:blipFill>
          <a:blip r:embed="rId3">
            <a:alphaModFix/>
          </a:blip>
          <a:stretch>
            <a:fillRect/>
          </a:stretch>
        </p:blipFill>
        <p:spPr>
          <a:xfrm>
            <a:off x="57150" y="-415400"/>
            <a:ext cx="9029700" cy="4400550"/>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4283750" y="0"/>
            <a:ext cx="4860250" cy="5143500"/>
          </a:xfrm>
          <a:prstGeom prst="rect">
            <a:avLst/>
          </a:prstGeom>
          <a:noFill/>
          <a:ln cap="flat" cmpd="sng" w="38100">
            <a:solidFill>
              <a:srgbClr val="000000"/>
            </a:solidFill>
            <a:prstDash val="solid"/>
            <a:round/>
            <a:headEnd len="med" w="med" type="none"/>
            <a:tailEnd len="med" w="med" type="none"/>
          </a:ln>
        </p:spPr>
      </p:pic>
      <p:pic>
        <p:nvPicPr>
          <p:cNvPr id="104" name="Shape 104"/>
          <p:cNvPicPr preferRelativeResize="0"/>
          <p:nvPr/>
        </p:nvPicPr>
        <p:blipFill>
          <a:blip r:embed="rId4">
            <a:alphaModFix/>
          </a:blip>
          <a:stretch>
            <a:fillRect/>
          </a:stretch>
        </p:blipFill>
        <p:spPr>
          <a:xfrm>
            <a:off x="0" y="0"/>
            <a:ext cx="4283749" cy="5246376"/>
          </a:xfrm>
          <a:prstGeom prst="rect">
            <a:avLst/>
          </a:prstGeom>
          <a:noFill/>
          <a:ln cap="flat" cmpd="sng" w="38100">
            <a:solidFill>
              <a:srgbClr val="000000"/>
            </a:solidFill>
            <a:prstDash val="solid"/>
            <a:round/>
            <a:headEnd len="med" w="med" type="none"/>
            <a:tailEnd len="med" w="med" type="none"/>
          </a:ln>
        </p:spPr>
      </p:pic>
      <p:sp>
        <p:nvSpPr>
          <p:cNvPr id="105" name="Shape 105"/>
          <p:cNvSpPr/>
          <p:nvPr/>
        </p:nvSpPr>
        <p:spPr>
          <a:xfrm>
            <a:off x="249748" y="4600424"/>
            <a:ext cx="3765036" cy="362424"/>
          </a:xfrm>
          <a:prstGeom prst="rect">
            <a:avLst/>
          </a:prstGeom>
        </p:spPr>
        <p:txBody>
          <a:bodyPr>
            <a:prstTxWarp prst="textPlain"/>
          </a:bodyPr>
          <a:lstStyle/>
          <a:p>
            <a:pPr algn="ctr"/>
            <a:r>
              <a:rPr b="1" i="0">
                <a:ln cap="flat" cmpd="sng" w="9525">
                  <a:solidFill>
                    <a:srgbClr val="000000"/>
                  </a:solidFill>
                  <a:prstDash val="solid"/>
                  <a:round/>
                  <a:headEnd len="med" w="med" type="none"/>
                  <a:tailEnd len="med" w="med" type="none"/>
                </a:ln>
                <a:solidFill>
                  <a:srgbClr val="FFFFFF"/>
                </a:solidFill>
                <a:latin typeface="Source Sans Pro"/>
              </a:rPr>
              <a:t>Individual waste display</a:t>
            </a:r>
          </a:p>
        </p:txBody>
      </p:sp>
      <p:sp>
        <p:nvSpPr>
          <p:cNvPr id="106" name="Shape 106"/>
          <p:cNvSpPr/>
          <p:nvPr/>
        </p:nvSpPr>
        <p:spPr>
          <a:xfrm>
            <a:off x="5493630" y="4600424"/>
            <a:ext cx="3018310" cy="362424"/>
          </a:xfrm>
          <a:prstGeom prst="rect">
            <a:avLst/>
          </a:prstGeom>
        </p:spPr>
        <p:txBody>
          <a:bodyPr>
            <a:prstTxWarp prst="textPlain"/>
          </a:bodyPr>
          <a:lstStyle/>
          <a:p>
            <a:pPr algn="ctr"/>
            <a:r>
              <a:rPr b="1" i="0">
                <a:ln cap="flat" cmpd="sng" w="9525">
                  <a:solidFill>
                    <a:srgbClr val="000000"/>
                  </a:solidFill>
                  <a:prstDash val="solid"/>
                  <a:round/>
                  <a:headEnd len="med" w="med" type="none"/>
                  <a:tailEnd len="med" w="med" type="none"/>
                </a:ln>
                <a:solidFill>
                  <a:srgbClr val="FFFFFF"/>
                </a:solidFill>
                <a:latin typeface="Source Sans Pro"/>
              </a:rPr>
              <a:t>Total waste display</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 name="Shape 110"/>
        <p:cNvGrpSpPr/>
        <p:nvPr/>
      </p:nvGrpSpPr>
      <p:grpSpPr>
        <a:xfrm>
          <a:off x="0" y="0"/>
          <a:ext cx="0" cy="0"/>
          <a:chOff x="0" y="0"/>
          <a:chExt cx="0" cy="0"/>
        </a:xfrm>
      </p:grpSpPr>
      <p:sp>
        <p:nvSpPr>
          <p:cNvPr id="111" name="Shape 111"/>
          <p:cNvSpPr txBox="1"/>
          <p:nvPr>
            <p:ph type="ctrTitle"/>
          </p:nvPr>
        </p:nvSpPr>
        <p:spPr>
          <a:xfrm>
            <a:off x="1795200" y="1752350"/>
            <a:ext cx="5553599" cy="1198199"/>
          </a:xfrm>
          <a:prstGeom prst="rect">
            <a:avLst/>
          </a:prstGeom>
        </p:spPr>
        <p:txBody>
          <a:bodyPr anchorCtr="0" anchor="b" bIns="91425" lIns="91425" rIns="91425" tIns="91425">
            <a:noAutofit/>
          </a:bodyPr>
          <a:lstStyle/>
          <a:p>
            <a:pPr lvl="0" rtl="0">
              <a:spcBef>
                <a:spcPts val="0"/>
              </a:spcBef>
              <a:buNone/>
            </a:pPr>
            <a:r>
              <a:rPr lang="en">
                <a:latin typeface="Source Sans Pro"/>
                <a:ea typeface="Source Sans Pro"/>
                <a:cs typeface="Source Sans Pro"/>
                <a:sym typeface="Source Sans Pro"/>
              </a:rPr>
              <a:t>Design Evolution</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 name="Shape 115"/>
        <p:cNvGrpSpPr/>
        <p:nvPr/>
      </p:nvGrpSpPr>
      <p:grpSpPr>
        <a:xfrm>
          <a:off x="0" y="0"/>
          <a:ext cx="0" cy="0"/>
          <a:chOff x="0" y="0"/>
          <a:chExt cx="0" cy="0"/>
        </a:xfrm>
      </p:grpSpPr>
      <p:pic>
        <p:nvPicPr>
          <p:cNvPr id="116" name="Shape 116"/>
          <p:cNvPicPr preferRelativeResize="0"/>
          <p:nvPr/>
        </p:nvPicPr>
        <p:blipFill rotWithShape="1">
          <a:blip r:embed="rId3">
            <a:alphaModFix/>
          </a:blip>
          <a:srcRect b="0" l="11621" r="0" t="0"/>
          <a:stretch/>
        </p:blipFill>
        <p:spPr>
          <a:xfrm>
            <a:off x="3197062" y="0"/>
            <a:ext cx="2971902" cy="4483503"/>
          </a:xfrm>
          <a:prstGeom prst="rect">
            <a:avLst/>
          </a:prstGeom>
          <a:noFill/>
          <a:ln>
            <a:noFill/>
          </a:ln>
        </p:spPr>
      </p:pic>
      <p:pic>
        <p:nvPicPr>
          <p:cNvPr id="117" name="Shape 117"/>
          <p:cNvPicPr preferRelativeResize="0"/>
          <p:nvPr/>
        </p:nvPicPr>
        <p:blipFill rotWithShape="1">
          <a:blip r:embed="rId4">
            <a:alphaModFix/>
          </a:blip>
          <a:srcRect b="0" l="18227" r="0" t="0"/>
          <a:stretch/>
        </p:blipFill>
        <p:spPr>
          <a:xfrm>
            <a:off x="6394144" y="-50"/>
            <a:ext cx="2749881" cy="4483601"/>
          </a:xfrm>
          <a:prstGeom prst="rect">
            <a:avLst/>
          </a:prstGeom>
          <a:noFill/>
          <a:ln>
            <a:noFill/>
          </a:ln>
        </p:spPr>
      </p:pic>
      <p:sp>
        <p:nvSpPr>
          <p:cNvPr id="118" name="Shape 118"/>
          <p:cNvSpPr txBox="1"/>
          <p:nvPr/>
        </p:nvSpPr>
        <p:spPr>
          <a:xfrm>
            <a:off x="1858950" y="4565850"/>
            <a:ext cx="5426099" cy="632999"/>
          </a:xfrm>
          <a:prstGeom prst="rect">
            <a:avLst/>
          </a:prstGeom>
          <a:noFill/>
          <a:ln>
            <a:noFill/>
          </a:ln>
        </p:spPr>
        <p:txBody>
          <a:bodyPr anchorCtr="0" anchor="t" bIns="91425" lIns="91425" rIns="91425" tIns="91425">
            <a:noAutofit/>
          </a:bodyPr>
          <a:lstStyle/>
          <a:p>
            <a:pPr algn="ctr">
              <a:spcBef>
                <a:spcPts val="0"/>
              </a:spcBef>
              <a:buNone/>
            </a:pPr>
            <a:r>
              <a:rPr lang="en" sz="2400">
                <a:latin typeface="Source Sans Pro"/>
                <a:ea typeface="Source Sans Pro"/>
                <a:cs typeface="Source Sans Pro"/>
                <a:sym typeface="Source Sans Pro"/>
              </a:rPr>
              <a:t>Feedback: too much text!</a:t>
            </a:r>
          </a:p>
        </p:txBody>
      </p:sp>
      <p:pic>
        <p:nvPicPr>
          <p:cNvPr id="119" name="Shape 119"/>
          <p:cNvPicPr preferRelativeResize="0"/>
          <p:nvPr/>
        </p:nvPicPr>
        <p:blipFill rotWithShape="1">
          <a:blip r:embed="rId5">
            <a:alphaModFix/>
          </a:blip>
          <a:srcRect b="0" l="50285" r="0" t="0"/>
          <a:stretch/>
        </p:blipFill>
        <p:spPr>
          <a:xfrm>
            <a:off x="0" y="12"/>
            <a:ext cx="2971896" cy="4483481"/>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pic>
        <p:nvPicPr>
          <p:cNvPr id="124" name="Shape 124"/>
          <p:cNvPicPr preferRelativeResize="0"/>
          <p:nvPr/>
        </p:nvPicPr>
        <p:blipFill>
          <a:blip r:embed="rId3">
            <a:alphaModFix/>
          </a:blip>
          <a:stretch>
            <a:fillRect/>
          </a:stretch>
        </p:blipFill>
        <p:spPr>
          <a:xfrm>
            <a:off x="5705550" y="-278125"/>
            <a:ext cx="3683975" cy="5444271"/>
          </a:xfrm>
          <a:prstGeom prst="rect">
            <a:avLst/>
          </a:prstGeom>
          <a:noFill/>
          <a:ln>
            <a:noFill/>
          </a:ln>
        </p:spPr>
      </p:pic>
      <p:sp>
        <p:nvSpPr>
          <p:cNvPr id="125" name="Shape 125"/>
          <p:cNvSpPr txBox="1"/>
          <p:nvPr/>
        </p:nvSpPr>
        <p:spPr>
          <a:xfrm>
            <a:off x="0" y="68000"/>
            <a:ext cx="5091000" cy="934199"/>
          </a:xfrm>
          <a:prstGeom prst="rect">
            <a:avLst/>
          </a:prstGeom>
          <a:noFill/>
          <a:ln>
            <a:noFill/>
          </a:ln>
        </p:spPr>
        <p:txBody>
          <a:bodyPr anchorCtr="0" anchor="t" bIns="91425" lIns="91425" rIns="91425" tIns="91425">
            <a:noAutofit/>
          </a:bodyPr>
          <a:lstStyle/>
          <a:p>
            <a:pPr lvl="0" rtl="0">
              <a:spcBef>
                <a:spcPts val="0"/>
              </a:spcBef>
              <a:buNone/>
            </a:pPr>
            <a:r>
              <a:t/>
            </a:r>
            <a:endParaRPr b="1" sz="1800"/>
          </a:p>
        </p:txBody>
      </p:sp>
      <p:pic>
        <p:nvPicPr>
          <p:cNvPr id="126" name="Shape 126"/>
          <p:cNvPicPr preferRelativeResize="0"/>
          <p:nvPr/>
        </p:nvPicPr>
        <p:blipFill>
          <a:blip r:embed="rId4">
            <a:alphaModFix/>
          </a:blip>
          <a:stretch>
            <a:fillRect/>
          </a:stretch>
        </p:blipFill>
        <p:spPr>
          <a:xfrm rot="-5400000">
            <a:off x="681074" y="-681074"/>
            <a:ext cx="4343399" cy="5705549"/>
          </a:xfrm>
          <a:prstGeom prst="rect">
            <a:avLst/>
          </a:prstGeom>
          <a:noFill/>
          <a:ln>
            <a:noFill/>
          </a:ln>
        </p:spPr>
      </p:pic>
      <p:sp>
        <p:nvSpPr>
          <p:cNvPr id="127" name="Shape 127"/>
          <p:cNvSpPr txBox="1"/>
          <p:nvPr/>
        </p:nvSpPr>
        <p:spPr>
          <a:xfrm>
            <a:off x="0" y="4510500"/>
            <a:ext cx="5426099" cy="632999"/>
          </a:xfrm>
          <a:prstGeom prst="rect">
            <a:avLst/>
          </a:prstGeom>
          <a:noFill/>
          <a:ln>
            <a:noFill/>
          </a:ln>
        </p:spPr>
        <p:txBody>
          <a:bodyPr anchorCtr="0" anchor="t" bIns="91425" lIns="91425" rIns="91425" tIns="91425">
            <a:noAutofit/>
          </a:bodyPr>
          <a:lstStyle/>
          <a:p>
            <a:pPr lvl="0" rtl="0" algn="ctr">
              <a:spcBef>
                <a:spcPts val="0"/>
              </a:spcBef>
              <a:buNone/>
            </a:pPr>
            <a:r>
              <a:rPr lang="en" sz="2400">
                <a:latin typeface="Source Sans Pro"/>
                <a:ea typeface="Source Sans Pro"/>
                <a:cs typeface="Source Sans Pro"/>
                <a:sym typeface="Source Sans Pro"/>
              </a:rPr>
              <a:t>Feedback: still too much text</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x="0" y="0"/>
          <a:ext cx="0" cy="0"/>
          <a:chOff x="0" y="0"/>
          <a:chExt cx="0" cy="0"/>
        </a:xfrm>
      </p:grpSpPr>
      <p:pic>
        <p:nvPicPr>
          <p:cNvPr id="132" name="Shape 132"/>
          <p:cNvPicPr preferRelativeResize="0"/>
          <p:nvPr/>
        </p:nvPicPr>
        <p:blipFill>
          <a:blip r:embed="rId3">
            <a:alphaModFix/>
          </a:blip>
          <a:stretch>
            <a:fillRect/>
          </a:stretch>
        </p:blipFill>
        <p:spPr>
          <a:xfrm>
            <a:off x="0" y="0"/>
            <a:ext cx="5299850" cy="3980049"/>
          </a:xfrm>
          <a:prstGeom prst="rect">
            <a:avLst/>
          </a:prstGeom>
          <a:noFill/>
          <a:ln cap="flat" cmpd="sng" w="9525">
            <a:solidFill>
              <a:srgbClr val="000000"/>
            </a:solidFill>
            <a:prstDash val="solid"/>
            <a:round/>
            <a:headEnd len="med" w="med" type="none"/>
            <a:tailEnd len="med" w="med" type="none"/>
          </a:ln>
        </p:spPr>
      </p:pic>
      <p:pic>
        <p:nvPicPr>
          <p:cNvPr id="133" name="Shape 133"/>
          <p:cNvPicPr preferRelativeResize="0"/>
          <p:nvPr/>
        </p:nvPicPr>
        <p:blipFill>
          <a:blip r:embed="rId4">
            <a:alphaModFix/>
          </a:blip>
          <a:stretch>
            <a:fillRect/>
          </a:stretch>
        </p:blipFill>
        <p:spPr>
          <a:xfrm>
            <a:off x="5788125" y="0"/>
            <a:ext cx="3355875" cy="2520220"/>
          </a:xfrm>
          <a:prstGeom prst="rect">
            <a:avLst/>
          </a:prstGeom>
          <a:noFill/>
          <a:ln cap="flat" cmpd="sng" w="9525">
            <a:solidFill>
              <a:srgbClr val="000000"/>
            </a:solidFill>
            <a:prstDash val="solid"/>
            <a:round/>
            <a:headEnd len="med" w="med" type="none"/>
            <a:tailEnd len="med" w="med" type="none"/>
          </a:ln>
        </p:spPr>
      </p:pic>
      <p:pic>
        <p:nvPicPr>
          <p:cNvPr id="134" name="Shape 134"/>
          <p:cNvPicPr preferRelativeResize="0"/>
          <p:nvPr/>
        </p:nvPicPr>
        <p:blipFill>
          <a:blip r:embed="rId5">
            <a:alphaModFix/>
          </a:blip>
          <a:stretch>
            <a:fillRect/>
          </a:stretch>
        </p:blipFill>
        <p:spPr>
          <a:xfrm>
            <a:off x="5790269" y="2520225"/>
            <a:ext cx="3353731" cy="2520224"/>
          </a:xfrm>
          <a:prstGeom prst="rect">
            <a:avLst/>
          </a:prstGeom>
          <a:noFill/>
          <a:ln cap="flat" cmpd="sng" w="9525">
            <a:solidFill>
              <a:srgbClr val="000000"/>
            </a:solidFill>
            <a:prstDash val="solid"/>
            <a:round/>
            <a:headEnd len="med" w="med" type="none"/>
            <a:tailEnd len="med" w="med" type="none"/>
          </a:ln>
        </p:spPr>
      </p:pic>
      <p:sp>
        <p:nvSpPr>
          <p:cNvPr id="135" name="Shape 135"/>
          <p:cNvSpPr txBox="1"/>
          <p:nvPr/>
        </p:nvSpPr>
        <p:spPr>
          <a:xfrm>
            <a:off x="0" y="4179125"/>
            <a:ext cx="5426099" cy="632999"/>
          </a:xfrm>
          <a:prstGeom prst="rect">
            <a:avLst/>
          </a:prstGeom>
          <a:noFill/>
          <a:ln>
            <a:noFill/>
          </a:ln>
        </p:spPr>
        <p:txBody>
          <a:bodyPr anchorCtr="0" anchor="t" bIns="91425" lIns="91425" rIns="91425" tIns="91425">
            <a:noAutofit/>
          </a:bodyPr>
          <a:lstStyle/>
          <a:p>
            <a:pPr lvl="0" rtl="0" algn="ctr">
              <a:spcBef>
                <a:spcPts val="0"/>
              </a:spcBef>
              <a:buNone/>
            </a:pPr>
            <a:r>
              <a:rPr lang="en" sz="2400">
                <a:latin typeface="Source Sans Pro"/>
                <a:ea typeface="Source Sans Pro"/>
                <a:cs typeface="Source Sans Pro"/>
                <a:sym typeface="Source Sans Pro"/>
              </a:rPr>
              <a:t>Feedback: needs more visual appeal</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pic>
        <p:nvPicPr>
          <p:cNvPr id="140" name="Shape 140"/>
          <p:cNvPicPr preferRelativeResize="0"/>
          <p:nvPr/>
        </p:nvPicPr>
        <p:blipFill>
          <a:blip r:embed="rId3">
            <a:alphaModFix/>
          </a:blip>
          <a:stretch>
            <a:fillRect/>
          </a:stretch>
        </p:blipFill>
        <p:spPr>
          <a:xfrm>
            <a:off x="-10062" y="-1"/>
            <a:ext cx="5446225" cy="4084675"/>
          </a:xfrm>
          <a:prstGeom prst="rect">
            <a:avLst/>
          </a:prstGeom>
          <a:noFill/>
          <a:ln>
            <a:noFill/>
          </a:ln>
        </p:spPr>
      </p:pic>
      <p:pic>
        <p:nvPicPr>
          <p:cNvPr id="141" name="Shape 141"/>
          <p:cNvPicPr preferRelativeResize="0"/>
          <p:nvPr/>
        </p:nvPicPr>
        <p:blipFill>
          <a:blip r:embed="rId4">
            <a:alphaModFix/>
          </a:blip>
          <a:stretch>
            <a:fillRect/>
          </a:stretch>
        </p:blipFill>
        <p:spPr>
          <a:xfrm>
            <a:off x="6050643" y="0"/>
            <a:ext cx="3092608" cy="2319450"/>
          </a:xfrm>
          <a:prstGeom prst="rect">
            <a:avLst/>
          </a:prstGeom>
          <a:noFill/>
          <a:ln>
            <a:noFill/>
          </a:ln>
        </p:spPr>
      </p:pic>
      <p:pic>
        <p:nvPicPr>
          <p:cNvPr id="142" name="Shape 142"/>
          <p:cNvPicPr preferRelativeResize="0"/>
          <p:nvPr/>
        </p:nvPicPr>
        <p:blipFill>
          <a:blip r:embed="rId5">
            <a:alphaModFix/>
          </a:blip>
          <a:stretch>
            <a:fillRect/>
          </a:stretch>
        </p:blipFill>
        <p:spPr>
          <a:xfrm rot="-5400000">
            <a:off x="6437987" y="2437487"/>
            <a:ext cx="2319450" cy="3092574"/>
          </a:xfrm>
          <a:prstGeom prst="rect">
            <a:avLst/>
          </a:prstGeom>
          <a:noFill/>
          <a:ln>
            <a:noFill/>
          </a:ln>
        </p:spPr>
      </p:pic>
      <p:sp>
        <p:nvSpPr>
          <p:cNvPr id="143" name="Shape 143"/>
          <p:cNvSpPr txBox="1"/>
          <p:nvPr/>
        </p:nvSpPr>
        <p:spPr>
          <a:xfrm>
            <a:off x="0" y="4331525"/>
            <a:ext cx="5590199" cy="632999"/>
          </a:xfrm>
          <a:prstGeom prst="rect">
            <a:avLst/>
          </a:prstGeom>
          <a:noFill/>
          <a:ln>
            <a:noFill/>
          </a:ln>
        </p:spPr>
        <p:txBody>
          <a:bodyPr anchorCtr="0" anchor="t" bIns="91425" lIns="91425" rIns="91425" tIns="91425">
            <a:noAutofit/>
          </a:bodyPr>
          <a:lstStyle/>
          <a:p>
            <a:pPr lvl="0" rtl="0" algn="ctr">
              <a:spcBef>
                <a:spcPts val="0"/>
              </a:spcBef>
              <a:buNone/>
            </a:pPr>
            <a:r>
              <a:rPr lang="en" sz="2400">
                <a:latin typeface="Source Sans Pro"/>
                <a:ea typeface="Source Sans Pro"/>
                <a:cs typeface="Source Sans Pro"/>
                <a:sym typeface="Source Sans Pro"/>
              </a:rPr>
              <a:t>Feedback: needs more visual hierarchy</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x="0" y="0"/>
          <a:ext cx="0" cy="0"/>
          <a:chOff x="0" y="0"/>
          <a:chExt cx="0" cy="0"/>
        </a:xfrm>
      </p:grpSpPr>
      <p:sp>
        <p:nvSpPr>
          <p:cNvPr id="148" name="Shape 148"/>
          <p:cNvSpPr txBox="1"/>
          <p:nvPr>
            <p:ph type="ctrTitle"/>
          </p:nvPr>
        </p:nvSpPr>
        <p:spPr>
          <a:xfrm>
            <a:off x="1587750" y="1991850"/>
            <a:ext cx="5968500" cy="1159799"/>
          </a:xfrm>
          <a:prstGeom prst="rect">
            <a:avLst/>
          </a:prstGeom>
        </p:spPr>
        <p:txBody>
          <a:bodyPr anchorCtr="0" anchor="b" bIns="91425" lIns="91425" rIns="91425" tIns="91425">
            <a:noAutofit/>
          </a:bodyPr>
          <a:lstStyle/>
          <a:p>
            <a:pPr>
              <a:spcBef>
                <a:spcPts val="0"/>
              </a:spcBef>
              <a:buNone/>
            </a:pPr>
            <a:r>
              <a:rPr lang="en">
                <a:latin typeface="Source Sans Pro"/>
                <a:ea typeface="Source Sans Pro"/>
                <a:cs typeface="Source Sans Pro"/>
                <a:sym typeface="Source Sans Pro"/>
              </a:rPr>
              <a:t>Final Design</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 name="Shape 152"/>
        <p:cNvGrpSpPr/>
        <p:nvPr/>
      </p:nvGrpSpPr>
      <p:grpSpPr>
        <a:xfrm>
          <a:off x="0" y="0"/>
          <a:ext cx="0" cy="0"/>
          <a:chOff x="0" y="0"/>
          <a:chExt cx="0" cy="0"/>
        </a:xfrm>
      </p:grpSpPr>
      <p:pic>
        <p:nvPicPr>
          <p:cNvPr id="153" name="Shape 153"/>
          <p:cNvPicPr preferRelativeResize="0"/>
          <p:nvPr/>
        </p:nvPicPr>
        <p:blipFill>
          <a:blip r:embed="rId3">
            <a:alphaModFix/>
          </a:blip>
          <a:stretch>
            <a:fillRect/>
          </a:stretch>
        </p:blipFill>
        <p:spPr>
          <a:xfrm>
            <a:off x="4766800" y="76199"/>
            <a:ext cx="3234199" cy="2425649"/>
          </a:xfrm>
          <a:prstGeom prst="rect">
            <a:avLst/>
          </a:prstGeom>
          <a:noFill/>
          <a:ln cap="flat" cmpd="sng" w="19050">
            <a:solidFill>
              <a:srgbClr val="000000"/>
            </a:solidFill>
            <a:prstDash val="solid"/>
            <a:round/>
            <a:headEnd len="med" w="med" type="none"/>
            <a:tailEnd len="med" w="med" type="none"/>
          </a:ln>
        </p:spPr>
      </p:pic>
      <p:pic>
        <p:nvPicPr>
          <p:cNvPr id="154" name="Shape 154"/>
          <p:cNvPicPr preferRelativeResize="0"/>
          <p:nvPr/>
        </p:nvPicPr>
        <p:blipFill>
          <a:blip r:embed="rId4">
            <a:alphaModFix/>
          </a:blip>
          <a:stretch>
            <a:fillRect/>
          </a:stretch>
        </p:blipFill>
        <p:spPr>
          <a:xfrm>
            <a:off x="1143000" y="76199"/>
            <a:ext cx="3234199" cy="2425649"/>
          </a:xfrm>
          <a:prstGeom prst="rect">
            <a:avLst/>
          </a:prstGeom>
          <a:noFill/>
          <a:ln cap="flat" cmpd="sng" w="19050">
            <a:solidFill>
              <a:srgbClr val="000000"/>
            </a:solidFill>
            <a:prstDash val="solid"/>
            <a:round/>
            <a:headEnd len="med" w="med" type="none"/>
            <a:tailEnd len="med" w="med" type="none"/>
          </a:ln>
        </p:spPr>
      </p:pic>
      <p:pic>
        <p:nvPicPr>
          <p:cNvPr id="155" name="Shape 155"/>
          <p:cNvPicPr preferRelativeResize="0"/>
          <p:nvPr/>
        </p:nvPicPr>
        <p:blipFill>
          <a:blip r:embed="rId5">
            <a:alphaModFix/>
          </a:blip>
          <a:stretch>
            <a:fillRect/>
          </a:stretch>
        </p:blipFill>
        <p:spPr>
          <a:xfrm>
            <a:off x="1143000" y="2641650"/>
            <a:ext cx="3234199" cy="2425649"/>
          </a:xfrm>
          <a:prstGeom prst="rect">
            <a:avLst/>
          </a:prstGeom>
          <a:noFill/>
          <a:ln cap="flat" cmpd="sng" w="19050">
            <a:solidFill>
              <a:srgbClr val="000000"/>
            </a:solidFill>
            <a:prstDash val="solid"/>
            <a:round/>
            <a:headEnd len="med" w="med" type="none"/>
            <a:tailEnd len="med" w="med" type="none"/>
          </a:ln>
        </p:spPr>
      </p:pic>
      <p:pic>
        <p:nvPicPr>
          <p:cNvPr id="156" name="Shape 156"/>
          <p:cNvPicPr preferRelativeResize="0"/>
          <p:nvPr/>
        </p:nvPicPr>
        <p:blipFill>
          <a:blip r:embed="rId6">
            <a:alphaModFix/>
          </a:blip>
          <a:stretch>
            <a:fillRect/>
          </a:stretch>
        </p:blipFill>
        <p:spPr>
          <a:xfrm>
            <a:off x="4766800" y="2641650"/>
            <a:ext cx="3234199" cy="2425649"/>
          </a:xfrm>
          <a:prstGeom prst="rect">
            <a:avLst/>
          </a:prstGeom>
          <a:noFill/>
          <a:ln cap="flat" cmpd="sng" w="19050">
            <a:solidFill>
              <a:srgbClr val="000000"/>
            </a:solidFill>
            <a:prstDash val="solid"/>
            <a:round/>
            <a:headEnd len="med" w="med" type="none"/>
            <a:tailEnd len="med" w="med" type="none"/>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pic>
        <p:nvPicPr>
          <p:cNvPr id="161" name="Shape 161"/>
          <p:cNvPicPr preferRelativeResize="0"/>
          <p:nvPr/>
        </p:nvPicPr>
        <p:blipFill>
          <a:blip r:embed="rId3">
            <a:alphaModFix/>
          </a:blip>
          <a:stretch>
            <a:fillRect/>
          </a:stretch>
        </p:blipFill>
        <p:spPr>
          <a:xfrm>
            <a:off x="1162050" y="64475"/>
            <a:ext cx="3212392" cy="2409302"/>
          </a:xfrm>
          <a:prstGeom prst="rect">
            <a:avLst/>
          </a:prstGeom>
          <a:noFill/>
          <a:ln cap="flat" cmpd="sng" w="19050">
            <a:solidFill>
              <a:schemeClr val="dk2"/>
            </a:solidFill>
            <a:prstDash val="solid"/>
            <a:round/>
            <a:headEnd len="med" w="med" type="none"/>
            <a:tailEnd len="med" w="med" type="none"/>
          </a:ln>
        </p:spPr>
      </p:pic>
      <p:pic>
        <p:nvPicPr>
          <p:cNvPr id="162" name="Shape 162"/>
          <p:cNvPicPr preferRelativeResize="0"/>
          <p:nvPr/>
        </p:nvPicPr>
        <p:blipFill>
          <a:blip r:embed="rId4">
            <a:alphaModFix/>
          </a:blip>
          <a:stretch>
            <a:fillRect/>
          </a:stretch>
        </p:blipFill>
        <p:spPr>
          <a:xfrm>
            <a:off x="4769558" y="2607772"/>
            <a:ext cx="3212392" cy="2409302"/>
          </a:xfrm>
          <a:prstGeom prst="rect">
            <a:avLst/>
          </a:prstGeom>
          <a:noFill/>
          <a:ln cap="flat" cmpd="sng" w="19050">
            <a:solidFill>
              <a:schemeClr val="dk2"/>
            </a:solidFill>
            <a:prstDash val="solid"/>
            <a:round/>
            <a:headEnd len="med" w="med" type="none"/>
            <a:tailEnd len="med" w="med" type="none"/>
          </a:ln>
        </p:spPr>
      </p:pic>
      <p:pic>
        <p:nvPicPr>
          <p:cNvPr id="163" name="Shape 163"/>
          <p:cNvPicPr preferRelativeResize="0"/>
          <p:nvPr/>
        </p:nvPicPr>
        <p:blipFill>
          <a:blip r:embed="rId5">
            <a:alphaModFix/>
          </a:blip>
          <a:stretch>
            <a:fillRect/>
          </a:stretch>
        </p:blipFill>
        <p:spPr>
          <a:xfrm>
            <a:off x="1162050" y="2607772"/>
            <a:ext cx="3212392" cy="2409302"/>
          </a:xfrm>
          <a:prstGeom prst="rect">
            <a:avLst/>
          </a:prstGeom>
          <a:noFill/>
          <a:ln cap="flat" cmpd="sng" w="19050">
            <a:solidFill>
              <a:schemeClr val="dk2"/>
            </a:solidFill>
            <a:prstDash val="solid"/>
            <a:round/>
            <a:headEnd len="med" w="med" type="none"/>
            <a:tailEnd len="med" w="med" type="none"/>
          </a:ln>
        </p:spPr>
      </p:pic>
      <p:pic>
        <p:nvPicPr>
          <p:cNvPr id="164" name="Shape 164"/>
          <p:cNvPicPr preferRelativeResize="0"/>
          <p:nvPr/>
        </p:nvPicPr>
        <p:blipFill>
          <a:blip r:embed="rId6">
            <a:alphaModFix/>
          </a:blip>
          <a:stretch>
            <a:fillRect/>
          </a:stretch>
        </p:blipFill>
        <p:spPr>
          <a:xfrm>
            <a:off x="4769558" y="64475"/>
            <a:ext cx="3212392" cy="2409302"/>
          </a:xfrm>
          <a:prstGeom prst="rect">
            <a:avLst/>
          </a:prstGeom>
          <a:noFill/>
          <a:ln cap="flat" cmpd="sng" w="19050">
            <a:solidFill>
              <a:schemeClr val="dk2"/>
            </a:solidFill>
            <a:prstDash val="solid"/>
            <a:round/>
            <a:headEnd len="med" w="med" type="none"/>
            <a:tailEnd len="med" w="med" type="none"/>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pic>
        <p:nvPicPr>
          <p:cNvPr id="169" name="Shape 169"/>
          <p:cNvPicPr preferRelativeResize="0"/>
          <p:nvPr/>
        </p:nvPicPr>
        <p:blipFill>
          <a:blip r:embed="rId3">
            <a:alphaModFix/>
          </a:blip>
          <a:stretch>
            <a:fillRect/>
          </a:stretch>
        </p:blipFill>
        <p:spPr>
          <a:xfrm>
            <a:off x="4760119" y="68899"/>
            <a:ext cx="3249679" cy="2437269"/>
          </a:xfrm>
          <a:prstGeom prst="rect">
            <a:avLst/>
          </a:prstGeom>
          <a:noFill/>
          <a:ln cap="flat" cmpd="sng" w="19050">
            <a:solidFill>
              <a:schemeClr val="dk2"/>
            </a:solidFill>
            <a:prstDash val="solid"/>
            <a:round/>
            <a:headEnd len="med" w="med" type="none"/>
            <a:tailEnd len="med" w="med" type="none"/>
          </a:ln>
        </p:spPr>
      </p:pic>
      <p:pic>
        <p:nvPicPr>
          <p:cNvPr id="170" name="Shape 170"/>
          <p:cNvPicPr preferRelativeResize="0"/>
          <p:nvPr/>
        </p:nvPicPr>
        <p:blipFill>
          <a:blip r:embed="rId4">
            <a:alphaModFix/>
          </a:blip>
          <a:stretch>
            <a:fillRect/>
          </a:stretch>
        </p:blipFill>
        <p:spPr>
          <a:xfrm>
            <a:off x="4760119" y="2637331"/>
            <a:ext cx="3249679" cy="2437269"/>
          </a:xfrm>
          <a:prstGeom prst="rect">
            <a:avLst/>
          </a:prstGeom>
          <a:noFill/>
          <a:ln cap="flat" cmpd="sng" w="19050">
            <a:solidFill>
              <a:schemeClr val="dk2"/>
            </a:solidFill>
            <a:prstDash val="solid"/>
            <a:round/>
            <a:headEnd len="med" w="med" type="none"/>
            <a:tailEnd len="med" w="med" type="none"/>
          </a:ln>
        </p:spPr>
      </p:pic>
      <p:pic>
        <p:nvPicPr>
          <p:cNvPr id="171" name="Shape 171"/>
          <p:cNvPicPr preferRelativeResize="0"/>
          <p:nvPr/>
        </p:nvPicPr>
        <p:blipFill>
          <a:blip r:embed="rId5">
            <a:alphaModFix/>
          </a:blip>
          <a:stretch>
            <a:fillRect/>
          </a:stretch>
        </p:blipFill>
        <p:spPr>
          <a:xfrm>
            <a:off x="1134200" y="2637331"/>
            <a:ext cx="3249679" cy="2437269"/>
          </a:xfrm>
          <a:prstGeom prst="rect">
            <a:avLst/>
          </a:prstGeom>
          <a:noFill/>
          <a:ln cap="flat" cmpd="sng" w="19050">
            <a:solidFill>
              <a:schemeClr val="dk2"/>
            </a:solidFill>
            <a:prstDash val="solid"/>
            <a:round/>
            <a:headEnd len="med" w="med" type="none"/>
            <a:tailEnd len="med" w="med" type="none"/>
          </a:ln>
        </p:spPr>
      </p:pic>
      <p:pic>
        <p:nvPicPr>
          <p:cNvPr id="172" name="Shape 172"/>
          <p:cNvPicPr preferRelativeResize="0"/>
          <p:nvPr/>
        </p:nvPicPr>
        <p:blipFill>
          <a:blip r:embed="rId6">
            <a:alphaModFix/>
          </a:blip>
          <a:stretch>
            <a:fillRect/>
          </a:stretch>
        </p:blipFill>
        <p:spPr>
          <a:xfrm>
            <a:off x="1134200" y="68899"/>
            <a:ext cx="3249679" cy="2437269"/>
          </a:xfrm>
          <a:prstGeom prst="rect">
            <a:avLst/>
          </a:prstGeom>
          <a:noFill/>
          <a:ln cap="flat" cmpd="sng" w="19050">
            <a:solidFill>
              <a:schemeClr val="dk2"/>
            </a:solidFill>
            <a:prstDash val="solid"/>
            <a:round/>
            <a:headEnd len="med" w="med" type="none"/>
            <a:tailEnd len="med" w="med" type="none"/>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 name="Shape 36"/>
        <p:cNvGrpSpPr/>
        <p:nvPr/>
      </p:nvGrpSpPr>
      <p:grpSpPr>
        <a:xfrm>
          <a:off x="0" y="0"/>
          <a:ext cx="0" cy="0"/>
          <a:chOff x="0" y="0"/>
          <a:chExt cx="0" cy="0"/>
        </a:xfrm>
      </p:grpSpPr>
      <p:pic>
        <p:nvPicPr>
          <p:cNvPr id="37" name="Shape 37"/>
          <p:cNvPicPr preferRelativeResize="0"/>
          <p:nvPr/>
        </p:nvPicPr>
        <p:blipFill>
          <a:blip r:embed="rId3">
            <a:alphaModFix/>
          </a:blip>
          <a:stretch>
            <a:fillRect/>
          </a:stretch>
        </p:blipFill>
        <p:spPr>
          <a:xfrm>
            <a:off x="0" y="0"/>
            <a:ext cx="3211107" cy="5143500"/>
          </a:xfrm>
          <a:prstGeom prst="rect">
            <a:avLst/>
          </a:prstGeom>
          <a:noFill/>
          <a:ln>
            <a:noFill/>
          </a:ln>
        </p:spPr>
      </p:pic>
      <p:sp>
        <p:nvSpPr>
          <p:cNvPr id="38" name="Shape 38"/>
          <p:cNvSpPr txBox="1"/>
          <p:nvPr/>
        </p:nvSpPr>
        <p:spPr>
          <a:xfrm>
            <a:off x="3592100" y="947550"/>
            <a:ext cx="5452499" cy="3432899"/>
          </a:xfrm>
          <a:prstGeom prst="rect">
            <a:avLst/>
          </a:prstGeom>
          <a:noFill/>
          <a:ln>
            <a:noFill/>
          </a:ln>
        </p:spPr>
        <p:txBody>
          <a:bodyPr anchorCtr="0" anchor="t" bIns="91425" lIns="91425" rIns="91425" tIns="91425">
            <a:noAutofit/>
          </a:bodyPr>
          <a:lstStyle/>
          <a:p>
            <a:pPr rtl="0">
              <a:spcBef>
                <a:spcPts val="0"/>
              </a:spcBef>
              <a:buNone/>
            </a:pPr>
            <a:r>
              <a:rPr b="1" lang="en" sz="2200">
                <a:solidFill>
                  <a:schemeClr val="dk1"/>
                </a:solidFill>
                <a:latin typeface="Source Sans Pro"/>
                <a:ea typeface="Source Sans Pro"/>
                <a:cs typeface="Source Sans Pro"/>
                <a:sym typeface="Source Sans Pro"/>
              </a:rPr>
              <a:t>Each student...</a:t>
            </a:r>
          </a:p>
          <a:p>
            <a:pPr indent="457200" rtl="0">
              <a:spcBef>
                <a:spcPts val="0"/>
              </a:spcBef>
              <a:buNone/>
            </a:pPr>
            <a:r>
              <a:rPr lang="en" sz="2200">
                <a:solidFill>
                  <a:schemeClr val="dk1"/>
                </a:solidFill>
                <a:latin typeface="Source Sans Pro"/>
                <a:ea typeface="Source Sans Pro"/>
                <a:cs typeface="Source Sans Pro"/>
                <a:sym typeface="Source Sans Pro"/>
              </a:rPr>
              <a:t>wastes a </a:t>
            </a:r>
            <a:r>
              <a:rPr b="1" lang="en" sz="2200">
                <a:solidFill>
                  <a:schemeClr val="dk1"/>
                </a:solidFill>
                <a:latin typeface="Source Sans Pro"/>
                <a:ea typeface="Source Sans Pro"/>
                <a:cs typeface="Source Sans Pro"/>
                <a:sym typeface="Source Sans Pro"/>
              </a:rPr>
              <a:t>~0.4 lbs</a:t>
            </a:r>
            <a:r>
              <a:rPr lang="en" sz="2200">
                <a:solidFill>
                  <a:schemeClr val="dk1"/>
                </a:solidFill>
                <a:latin typeface="Source Sans Pro"/>
                <a:ea typeface="Source Sans Pro"/>
                <a:cs typeface="Source Sans Pro"/>
                <a:sym typeface="Source Sans Pro"/>
              </a:rPr>
              <a:t> of food per meal</a:t>
            </a:r>
          </a:p>
          <a:p>
            <a:pPr rtl="0">
              <a:spcBef>
                <a:spcPts val="0"/>
              </a:spcBef>
              <a:buNone/>
            </a:pPr>
            <a:r>
              <a:t/>
            </a:r>
            <a:endParaRPr sz="2200">
              <a:latin typeface="Source Sans Pro"/>
              <a:ea typeface="Source Sans Pro"/>
              <a:cs typeface="Source Sans Pro"/>
              <a:sym typeface="Source Sans Pro"/>
            </a:endParaRPr>
          </a:p>
          <a:p>
            <a:pPr rtl="0">
              <a:spcBef>
                <a:spcPts val="0"/>
              </a:spcBef>
              <a:buNone/>
            </a:pPr>
            <a:r>
              <a:rPr b="1" lang="en" sz="2200">
                <a:latin typeface="Source Sans Pro"/>
                <a:ea typeface="Source Sans Pro"/>
                <a:cs typeface="Source Sans Pro"/>
                <a:sym typeface="Source Sans Pro"/>
              </a:rPr>
              <a:t>Each dining hall...</a:t>
            </a:r>
          </a:p>
          <a:p>
            <a:pPr indent="457200" rtl="0">
              <a:spcBef>
                <a:spcPts val="0"/>
              </a:spcBef>
              <a:buNone/>
            </a:pPr>
            <a:r>
              <a:rPr lang="en" sz="2200">
                <a:latin typeface="Source Sans Pro"/>
                <a:ea typeface="Source Sans Pro"/>
                <a:cs typeface="Source Sans Pro"/>
                <a:sym typeface="Source Sans Pro"/>
              </a:rPr>
              <a:t>wastes </a:t>
            </a:r>
            <a:r>
              <a:rPr b="1" lang="en" sz="2200">
                <a:latin typeface="Source Sans Pro"/>
                <a:ea typeface="Source Sans Pro"/>
                <a:cs typeface="Source Sans Pro"/>
                <a:sym typeface="Source Sans Pro"/>
              </a:rPr>
              <a:t>~240 pounds</a:t>
            </a:r>
            <a:r>
              <a:rPr lang="en" sz="2200">
                <a:latin typeface="Source Sans Pro"/>
                <a:ea typeface="Source Sans Pro"/>
                <a:cs typeface="Source Sans Pro"/>
                <a:sym typeface="Source Sans Pro"/>
              </a:rPr>
              <a:t> of food per meal</a:t>
            </a:r>
          </a:p>
          <a:p>
            <a:pPr rtl="0">
              <a:spcBef>
                <a:spcPts val="0"/>
              </a:spcBef>
              <a:buNone/>
            </a:pPr>
            <a:r>
              <a:t/>
            </a:r>
            <a:endParaRPr sz="2200">
              <a:latin typeface="Source Sans Pro"/>
              <a:ea typeface="Source Sans Pro"/>
              <a:cs typeface="Source Sans Pro"/>
              <a:sym typeface="Source Sans Pro"/>
            </a:endParaRPr>
          </a:p>
          <a:p>
            <a:pPr rtl="0">
              <a:spcBef>
                <a:spcPts val="0"/>
              </a:spcBef>
              <a:buNone/>
            </a:pPr>
            <a:r>
              <a:rPr b="1" lang="en" sz="2200">
                <a:solidFill>
                  <a:schemeClr val="dk1"/>
                </a:solidFill>
                <a:latin typeface="Source Sans Pro"/>
                <a:ea typeface="Source Sans Pro"/>
                <a:cs typeface="Source Sans Pro"/>
                <a:sym typeface="Source Sans Pro"/>
              </a:rPr>
              <a:t>Stanford...</a:t>
            </a:r>
          </a:p>
          <a:p>
            <a:pPr indent="457200">
              <a:spcBef>
                <a:spcPts val="0"/>
              </a:spcBef>
              <a:buNone/>
            </a:pPr>
            <a:r>
              <a:rPr lang="en" sz="2200">
                <a:solidFill>
                  <a:schemeClr val="dk1"/>
                </a:solidFill>
                <a:latin typeface="Source Sans Pro"/>
                <a:ea typeface="Source Sans Pro"/>
                <a:cs typeface="Source Sans Pro"/>
                <a:sym typeface="Source Sans Pro"/>
              </a:rPr>
              <a:t>throws out </a:t>
            </a:r>
            <a:r>
              <a:rPr b="1" lang="en" sz="2200">
                <a:solidFill>
                  <a:schemeClr val="dk1"/>
                </a:solidFill>
                <a:latin typeface="Source Sans Pro"/>
                <a:ea typeface="Source Sans Pro"/>
                <a:cs typeface="Source Sans Pro"/>
                <a:sym typeface="Source Sans Pro"/>
              </a:rPr>
              <a:t>~3,900 tons</a:t>
            </a:r>
            <a:r>
              <a:rPr lang="en" sz="2200">
                <a:solidFill>
                  <a:schemeClr val="dk1"/>
                </a:solidFill>
                <a:latin typeface="Source Sans Pro"/>
                <a:ea typeface="Source Sans Pro"/>
                <a:cs typeface="Source Sans Pro"/>
                <a:sym typeface="Source Sans Pro"/>
              </a:rPr>
              <a:t> of food each year</a:t>
            </a:r>
          </a:p>
        </p:txBody>
      </p:sp>
      <p:sp>
        <p:nvSpPr>
          <p:cNvPr id="39" name="Shape 39"/>
          <p:cNvSpPr txBox="1"/>
          <p:nvPr/>
        </p:nvSpPr>
        <p:spPr>
          <a:xfrm>
            <a:off x="3592100" y="4638375"/>
            <a:ext cx="5234099" cy="362699"/>
          </a:xfrm>
          <a:prstGeom prst="rect">
            <a:avLst/>
          </a:prstGeom>
          <a:noFill/>
          <a:ln>
            <a:noFill/>
          </a:ln>
        </p:spPr>
        <p:txBody>
          <a:bodyPr anchorCtr="0" anchor="t" bIns="91425" lIns="91425" rIns="91425" tIns="91425">
            <a:noAutofit/>
          </a:bodyPr>
          <a:lstStyle/>
          <a:p>
            <a:pPr>
              <a:spcBef>
                <a:spcPts val="0"/>
              </a:spcBef>
              <a:buNone/>
            </a:pPr>
            <a:r>
              <a:rPr lang="en">
                <a:latin typeface="Source Sans Pro"/>
                <a:ea typeface="Source Sans Pro"/>
                <a:cs typeface="Source Sans Pro"/>
                <a:sym typeface="Source Sans Pro"/>
              </a:rPr>
              <a:t>Statistics courtesy of Hannah Mensing and Sonia Baltodano</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x="0" y="0"/>
          <a:ext cx="0" cy="0"/>
          <a:chOff x="0" y="0"/>
          <a:chExt cx="0" cy="0"/>
        </a:xfrm>
      </p:grpSpPr>
      <p:sp>
        <p:nvSpPr>
          <p:cNvPr id="177" name="Shape 177"/>
          <p:cNvSpPr txBox="1"/>
          <p:nvPr>
            <p:ph type="ctrTitle"/>
          </p:nvPr>
        </p:nvSpPr>
        <p:spPr>
          <a:xfrm>
            <a:off x="685800" y="1583342"/>
            <a:ext cx="7772400" cy="1159799"/>
          </a:xfrm>
          <a:prstGeom prst="rect">
            <a:avLst/>
          </a:prstGeom>
        </p:spPr>
        <p:txBody>
          <a:bodyPr anchorCtr="0" anchor="b" bIns="91425" lIns="91425" rIns="91425" tIns="91425">
            <a:noAutofit/>
          </a:bodyPr>
          <a:lstStyle/>
          <a:p>
            <a:pPr>
              <a:spcBef>
                <a:spcPts val="0"/>
              </a:spcBef>
              <a:buNone/>
            </a:pPr>
            <a:r>
              <a:rPr lang="en" u="sng">
                <a:solidFill>
                  <a:schemeClr val="hlink"/>
                </a:solidFill>
                <a:latin typeface="Source Sans Pro"/>
                <a:ea typeface="Source Sans Pro"/>
                <a:cs typeface="Source Sans Pro"/>
                <a:sym typeface="Source Sans Pro"/>
                <a:hlinkClick r:id="rId3"/>
              </a:rPr>
              <a:t>Concept video</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latin typeface="Source Sans Pro"/>
                <a:ea typeface="Source Sans Pro"/>
                <a:cs typeface="Source Sans Pro"/>
                <a:sym typeface="Source Sans Pro"/>
              </a:rPr>
              <a:t>Next Steps</a:t>
            </a:r>
          </a:p>
        </p:txBody>
      </p:sp>
      <p:sp>
        <p:nvSpPr>
          <p:cNvPr id="183" name="Shape 183"/>
          <p:cNvSpPr txBox="1"/>
          <p:nvPr>
            <p:ph idx="1" type="body"/>
          </p:nvPr>
        </p:nvSpPr>
        <p:spPr>
          <a:xfrm>
            <a:off x="457200" y="1200150"/>
            <a:ext cx="8579099" cy="3725699"/>
          </a:xfrm>
          <a:prstGeom prst="rect">
            <a:avLst/>
          </a:prstGeom>
        </p:spPr>
        <p:txBody>
          <a:bodyPr anchorCtr="0" anchor="t" bIns="91425" lIns="91425" rIns="91425" tIns="91425">
            <a:noAutofit/>
          </a:bodyPr>
          <a:lstStyle/>
          <a:p>
            <a:pPr indent="-419100" lvl="0" marL="457200" rtl="0">
              <a:lnSpc>
                <a:spcPct val="150000"/>
              </a:lnSpc>
              <a:spcBef>
                <a:spcPts val="0"/>
              </a:spcBef>
              <a:spcAft>
                <a:spcPts val="1000"/>
              </a:spcAft>
              <a:buClr>
                <a:schemeClr val="dk1"/>
              </a:buClr>
              <a:buSzPct val="100000"/>
              <a:buFont typeface="Arial"/>
              <a:buChar char="●"/>
            </a:pPr>
            <a:r>
              <a:rPr lang="en">
                <a:latin typeface="Source Sans Pro"/>
                <a:ea typeface="Source Sans Pro"/>
                <a:cs typeface="Source Sans Pro"/>
                <a:sym typeface="Source Sans Pro"/>
              </a:rPr>
              <a:t>Build application </a:t>
            </a:r>
          </a:p>
          <a:p>
            <a:pPr indent="-419100" lvl="0" marL="457200" rtl="0">
              <a:lnSpc>
                <a:spcPct val="150000"/>
              </a:lnSpc>
              <a:spcBef>
                <a:spcPts val="0"/>
              </a:spcBef>
              <a:spcAft>
                <a:spcPts val="1000"/>
              </a:spcAft>
              <a:buClr>
                <a:schemeClr val="dk1"/>
              </a:buClr>
              <a:buSzPct val="100000"/>
              <a:buFont typeface="Arial"/>
              <a:buChar char="●"/>
            </a:pPr>
            <a:r>
              <a:rPr lang="en">
                <a:latin typeface="Source Sans Pro"/>
                <a:ea typeface="Source Sans Pro"/>
                <a:cs typeface="Source Sans Pro"/>
                <a:sym typeface="Source Sans Pro"/>
              </a:rPr>
              <a:t>Integrate system with wi-fi enabled scale’s API</a:t>
            </a:r>
          </a:p>
          <a:p>
            <a:pPr indent="-419100" lvl="0" marL="457200" rtl="0">
              <a:lnSpc>
                <a:spcPct val="150000"/>
              </a:lnSpc>
              <a:spcBef>
                <a:spcPts val="0"/>
              </a:spcBef>
              <a:spcAft>
                <a:spcPts val="1000"/>
              </a:spcAft>
              <a:buClr>
                <a:schemeClr val="dk1"/>
              </a:buClr>
              <a:buSzPct val="100000"/>
              <a:buFont typeface="Arial"/>
              <a:buChar char="●"/>
            </a:pPr>
            <a:r>
              <a:rPr lang="en">
                <a:latin typeface="Source Sans Pro"/>
                <a:ea typeface="Source Sans Pro"/>
                <a:cs typeface="Source Sans Pro"/>
                <a:sym typeface="Source Sans Pro"/>
              </a:rPr>
              <a:t>Work with dining halls to implement system</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0" st="0"/>
                                            </p:txEl>
                                          </p:spTgt>
                                        </p:tgtEl>
                                        <p:attrNameLst>
                                          <p:attrName>style.visibility</p:attrName>
                                        </p:attrNameLst>
                                      </p:cBhvr>
                                      <p:to>
                                        <p:strVal val="visible"/>
                                      </p:to>
                                    </p:set>
                                    <p:animEffect filter="fade" transition="in">
                                      <p:cBhvr>
                                        <p:cTn dur="1000"/>
                                        <p:tgtEl>
                                          <p:spTgt spid="1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1" st="1"/>
                                            </p:txEl>
                                          </p:spTgt>
                                        </p:tgtEl>
                                        <p:attrNameLst>
                                          <p:attrName>style.visibility</p:attrName>
                                        </p:attrNameLst>
                                      </p:cBhvr>
                                      <p:to>
                                        <p:strVal val="visible"/>
                                      </p:to>
                                    </p:set>
                                    <p:animEffect filter="fade" transition="in">
                                      <p:cBhvr>
                                        <p:cTn dur="1000"/>
                                        <p:tgtEl>
                                          <p:spTgt spid="1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2" st="2"/>
                                            </p:txEl>
                                          </p:spTgt>
                                        </p:tgtEl>
                                        <p:attrNameLst>
                                          <p:attrName>style.visibility</p:attrName>
                                        </p:attrNameLst>
                                      </p:cBhvr>
                                      <p:to>
                                        <p:strVal val="visible"/>
                                      </p:to>
                                    </p:set>
                                    <p:animEffect filter="fade" transition="in">
                                      <p:cBhvr>
                                        <p:cTn dur="1000"/>
                                        <p:tgtEl>
                                          <p:spTgt spid="18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latin typeface="Source Sans Pro"/>
                <a:ea typeface="Source Sans Pro"/>
                <a:cs typeface="Source Sans Pro"/>
                <a:sym typeface="Source Sans Pro"/>
              </a:rPr>
              <a:t>Summary</a:t>
            </a:r>
          </a:p>
        </p:txBody>
      </p:sp>
      <p:sp>
        <p:nvSpPr>
          <p:cNvPr id="189" name="Shape 189"/>
          <p:cNvSpPr txBox="1"/>
          <p:nvPr>
            <p:ph idx="1" type="body"/>
          </p:nvPr>
        </p:nvSpPr>
        <p:spPr>
          <a:xfrm>
            <a:off x="457200" y="1200150"/>
            <a:ext cx="8548499" cy="3725699"/>
          </a:xfrm>
          <a:prstGeom prst="rect">
            <a:avLst/>
          </a:prstGeom>
        </p:spPr>
        <p:txBody>
          <a:bodyPr anchorCtr="0" anchor="t" bIns="91425" lIns="91425" rIns="91425" tIns="91425">
            <a:noAutofit/>
          </a:bodyPr>
          <a:lstStyle/>
          <a:p>
            <a:pPr indent="-419100" lvl="0" marL="457200" rtl="0">
              <a:spcBef>
                <a:spcPts val="0"/>
              </a:spcBef>
              <a:spcAft>
                <a:spcPts val="1600"/>
              </a:spcAft>
              <a:buClr>
                <a:schemeClr val="dk1"/>
              </a:buClr>
              <a:buSzPct val="100000"/>
              <a:buFont typeface="Arial"/>
              <a:buChar char="●"/>
            </a:pPr>
            <a:r>
              <a:rPr b="1" lang="en">
                <a:latin typeface="Source Sans Pro"/>
                <a:ea typeface="Source Sans Pro"/>
                <a:cs typeface="Source Sans Pro"/>
                <a:sym typeface="Source Sans Pro"/>
              </a:rPr>
              <a:t>Insight:</a:t>
            </a:r>
            <a:r>
              <a:rPr lang="en">
                <a:latin typeface="Source Sans Pro"/>
                <a:ea typeface="Source Sans Pro"/>
                <a:cs typeface="Source Sans Pro"/>
                <a:sym typeface="Source Sans Pro"/>
              </a:rPr>
              <a:t> with the right nudge, people would reduce their food waste in cafeterias</a:t>
            </a:r>
          </a:p>
          <a:p>
            <a:pPr indent="-419100" lvl="0" marL="457200" rtl="0">
              <a:spcBef>
                <a:spcPts val="0"/>
              </a:spcBef>
              <a:spcAft>
                <a:spcPts val="1600"/>
              </a:spcAft>
              <a:buClr>
                <a:schemeClr val="dk1"/>
              </a:buClr>
              <a:buSzPct val="100000"/>
              <a:buFont typeface="Arial"/>
              <a:buChar char="●"/>
            </a:pPr>
            <a:r>
              <a:rPr b="1" lang="en">
                <a:latin typeface="Source Sans Pro"/>
                <a:ea typeface="Source Sans Pro"/>
                <a:cs typeface="Source Sans Pro"/>
                <a:sym typeface="Source Sans Pro"/>
              </a:rPr>
              <a:t>Innovation:</a:t>
            </a:r>
            <a:r>
              <a:rPr lang="en">
                <a:latin typeface="Source Sans Pro"/>
                <a:ea typeface="Source Sans Pro"/>
                <a:cs typeface="Source Sans Pro"/>
                <a:sym typeface="Source Sans Pro"/>
              </a:rPr>
              <a:t> make food waste tangible</a:t>
            </a:r>
          </a:p>
          <a:p>
            <a:pPr indent="-419100" lvl="0" marL="457200" rtl="0">
              <a:spcBef>
                <a:spcPts val="0"/>
              </a:spcBef>
              <a:spcAft>
                <a:spcPts val="1600"/>
              </a:spcAft>
              <a:buClr>
                <a:schemeClr val="dk1"/>
              </a:buClr>
              <a:buSzPct val="100000"/>
              <a:buFont typeface="Arial"/>
              <a:buChar char="●"/>
            </a:pPr>
            <a:r>
              <a:rPr b="1" lang="en">
                <a:latin typeface="Source Sans Pro"/>
                <a:ea typeface="Source Sans Pro"/>
                <a:cs typeface="Source Sans Pro"/>
                <a:sym typeface="Source Sans Pro"/>
              </a:rPr>
              <a:t>Impact:</a:t>
            </a:r>
            <a:r>
              <a:rPr lang="en">
                <a:latin typeface="Source Sans Pro"/>
                <a:ea typeface="Source Sans Pro"/>
                <a:cs typeface="Source Sans Pro"/>
                <a:sym typeface="Source Sans Pro"/>
              </a:rPr>
              <a:t> reduce environmental and economic impact of food waste in cafeterias; inform diners about food waste impact</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xEl>
                                              <p:pRg end="0" st="0"/>
                                            </p:txEl>
                                          </p:spTgt>
                                        </p:tgtEl>
                                        <p:attrNameLst>
                                          <p:attrName>style.visibility</p:attrName>
                                        </p:attrNameLst>
                                      </p:cBhvr>
                                      <p:to>
                                        <p:strVal val="visible"/>
                                      </p:to>
                                    </p:set>
                                    <p:animEffect filter="fade" transition="in">
                                      <p:cBhvr>
                                        <p:cTn dur="1000"/>
                                        <p:tgtEl>
                                          <p:spTgt spid="1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xEl>
                                              <p:pRg end="1" st="1"/>
                                            </p:txEl>
                                          </p:spTgt>
                                        </p:tgtEl>
                                        <p:attrNameLst>
                                          <p:attrName>style.visibility</p:attrName>
                                        </p:attrNameLst>
                                      </p:cBhvr>
                                      <p:to>
                                        <p:strVal val="visible"/>
                                      </p:to>
                                    </p:set>
                                    <p:animEffect filter="fade" transition="in">
                                      <p:cBhvr>
                                        <p:cTn dur="1000"/>
                                        <p:tgtEl>
                                          <p:spTgt spid="1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xEl>
                                              <p:pRg end="2" st="2"/>
                                            </p:txEl>
                                          </p:spTgt>
                                        </p:tgtEl>
                                        <p:attrNameLst>
                                          <p:attrName>style.visibility</p:attrName>
                                        </p:attrNameLst>
                                      </p:cBhvr>
                                      <p:to>
                                        <p:strVal val="visible"/>
                                      </p:to>
                                    </p:set>
                                    <p:animEffect filter="fade" transition="in">
                                      <p:cBhvr>
                                        <p:cTn dur="1000"/>
                                        <p:tgtEl>
                                          <p:spTgt spid="18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 name="Shape 193"/>
        <p:cNvGrpSpPr/>
        <p:nvPr/>
      </p:nvGrpSpPr>
      <p:grpSpPr>
        <a:xfrm>
          <a:off x="0" y="0"/>
          <a:ext cx="0" cy="0"/>
          <a:chOff x="0" y="0"/>
          <a:chExt cx="0" cy="0"/>
        </a:xfrm>
      </p:grpSpPr>
      <p:sp>
        <p:nvSpPr>
          <p:cNvPr id="194" name="Shape 194"/>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latin typeface="Source Sans Pro"/>
                <a:ea typeface="Source Sans Pro"/>
                <a:cs typeface="Source Sans Pro"/>
                <a:sym typeface="Source Sans Pro"/>
              </a:rPr>
              <a:t>Attributions</a:t>
            </a:r>
          </a:p>
        </p:txBody>
      </p:sp>
      <p:sp>
        <p:nvSpPr>
          <p:cNvPr id="195" name="Shape 195"/>
          <p:cNvSpPr txBox="1"/>
          <p:nvPr>
            <p:ph idx="1" type="body"/>
          </p:nvPr>
        </p:nvSpPr>
        <p:spPr>
          <a:xfrm>
            <a:off x="457200" y="1200150"/>
            <a:ext cx="8229600" cy="3725699"/>
          </a:xfrm>
          <a:prstGeom prst="rect">
            <a:avLst/>
          </a:prstGeom>
        </p:spPr>
        <p:txBody>
          <a:bodyPr anchorCtr="0" anchor="t" bIns="91425" lIns="91425" rIns="91425" tIns="91425">
            <a:noAutofit/>
          </a:bodyPr>
          <a:lstStyle/>
          <a:p>
            <a:pPr lvl="0" rtl="0">
              <a:spcBef>
                <a:spcPts val="0"/>
              </a:spcBef>
              <a:buClr>
                <a:schemeClr val="dk1"/>
              </a:buClr>
              <a:buSzPct val="36666"/>
              <a:buFont typeface="Arial"/>
              <a:buNone/>
            </a:pPr>
            <a:r>
              <a:rPr lang="en">
                <a:latin typeface="Source Sans Pro"/>
                <a:ea typeface="Source Sans Pro"/>
                <a:cs typeface="Source Sans Pro"/>
                <a:sym typeface="Source Sans Pro"/>
              </a:rPr>
              <a:t>Thanks to The Noun Project for graphic elements</a:t>
            </a:r>
          </a:p>
          <a:p>
            <a:pPr indent="-342900" lvl="0" marL="457200" rtl="0">
              <a:spcBef>
                <a:spcPts val="0"/>
              </a:spcBef>
              <a:buClr>
                <a:schemeClr val="dk1"/>
              </a:buClr>
              <a:buSzPct val="100000"/>
              <a:buFont typeface="Arial"/>
              <a:buChar char="●"/>
            </a:pPr>
            <a:r>
              <a:rPr lang="en" sz="1800">
                <a:latin typeface="Source Sans Pro"/>
                <a:ea typeface="Source Sans Pro"/>
                <a:cs typeface="Source Sans Pro"/>
                <a:sym typeface="Source Sans Pro"/>
              </a:rPr>
              <a:t>Jane Pellicciotto, Christopher Classens, Ealancheliyan S, Luis Prado, Marek Polakovic</a:t>
            </a:r>
          </a:p>
          <a:p>
            <a:pPr rtl="0">
              <a:spcBef>
                <a:spcPts val="0"/>
              </a:spcBef>
              <a:buNone/>
            </a:pPr>
            <a:r>
              <a:t/>
            </a:r>
            <a:endParaRPr sz="1400">
              <a:latin typeface="Source Sans Pro"/>
              <a:ea typeface="Source Sans Pro"/>
              <a:cs typeface="Source Sans Pro"/>
              <a:sym typeface="Source Sans Pro"/>
            </a:endParaRPr>
          </a:p>
          <a:p>
            <a:pPr lvl="0" rtl="0">
              <a:spcBef>
                <a:spcPts val="0"/>
              </a:spcBef>
              <a:buClr>
                <a:schemeClr val="dk1"/>
              </a:buClr>
              <a:buSzPct val="36666"/>
              <a:buFont typeface="Arial"/>
              <a:buNone/>
            </a:pPr>
            <a:r>
              <a:rPr lang="en">
                <a:latin typeface="Source Sans Pro"/>
                <a:ea typeface="Source Sans Pro"/>
                <a:cs typeface="Source Sans Pro"/>
                <a:sym typeface="Source Sans Pro"/>
              </a:rPr>
              <a:t>Thanks to Hannah Mensing and Sonia Baltodano for statistics on food waste</a:t>
            </a:r>
          </a:p>
          <a:p>
            <a:pPr lvl="0" rtl="0">
              <a:spcBef>
                <a:spcPts val="0"/>
              </a:spcBef>
              <a:buNone/>
            </a:pPr>
            <a:r>
              <a:t/>
            </a:r>
            <a:endParaRPr>
              <a:latin typeface="Source Sans Pro"/>
              <a:ea typeface="Source Sans Pro"/>
              <a:cs typeface="Source Sans Pro"/>
              <a:sym typeface="Source Sans Pro"/>
            </a:endParaRPr>
          </a:p>
          <a:p>
            <a:pPr lvl="0" rtl="0">
              <a:spcBef>
                <a:spcPts val="0"/>
              </a:spcBef>
              <a:buClr>
                <a:schemeClr val="dk1"/>
              </a:buClr>
              <a:buFont typeface="Arial"/>
              <a:buNone/>
            </a:pPr>
            <a:r>
              <a:t/>
            </a:r>
            <a:endParaRPr>
              <a:latin typeface="Source Sans Pro"/>
              <a:ea typeface="Source Sans Pro"/>
              <a:cs typeface="Source Sans Pro"/>
              <a:sym typeface="Source Sans Pro"/>
            </a:endParaRPr>
          </a:p>
          <a:p>
            <a:pPr>
              <a:spcBef>
                <a:spcPts val="0"/>
              </a:spcBef>
              <a:buNone/>
            </a:pPr>
            <a:r>
              <a:t/>
            </a:r>
            <a:endParaRPr>
              <a:latin typeface="Source Sans Pro"/>
              <a:ea typeface="Source Sans Pro"/>
              <a:cs typeface="Source Sans Pro"/>
              <a:sym typeface="Source Sans Pro"/>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 name="Shape 199"/>
        <p:cNvGrpSpPr/>
        <p:nvPr/>
      </p:nvGrpSpPr>
      <p:grpSpPr>
        <a:xfrm>
          <a:off x="0" y="0"/>
          <a:ext cx="0" cy="0"/>
          <a:chOff x="0" y="0"/>
          <a:chExt cx="0" cy="0"/>
        </a:xfrm>
      </p:grpSpPr>
      <p:pic>
        <p:nvPicPr>
          <p:cNvPr id="200" name="Shape 200"/>
          <p:cNvPicPr preferRelativeResize="0"/>
          <p:nvPr/>
        </p:nvPicPr>
        <p:blipFill rotWithShape="1">
          <a:blip r:embed="rId3">
            <a:alphaModFix/>
          </a:blip>
          <a:srcRect b="21791" l="10101" r="10109" t="21797"/>
          <a:stretch/>
        </p:blipFill>
        <p:spPr>
          <a:xfrm>
            <a:off x="934325" y="0"/>
            <a:ext cx="7275350" cy="514350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 name="Shape 43"/>
        <p:cNvGrpSpPr/>
        <p:nvPr/>
      </p:nvGrpSpPr>
      <p:grpSpPr>
        <a:xfrm>
          <a:off x="0" y="0"/>
          <a:ext cx="0" cy="0"/>
          <a:chOff x="0" y="0"/>
          <a:chExt cx="0" cy="0"/>
        </a:xfrm>
      </p:grpSpPr>
      <p:sp>
        <p:nvSpPr>
          <p:cNvPr id="44" name="Shape 44"/>
          <p:cNvSpPr txBox="1"/>
          <p:nvPr/>
        </p:nvSpPr>
        <p:spPr>
          <a:xfrm>
            <a:off x="457200" y="983575"/>
            <a:ext cx="4118700" cy="3842099"/>
          </a:xfrm>
          <a:prstGeom prst="rect">
            <a:avLst/>
          </a:prstGeom>
          <a:noFill/>
          <a:ln>
            <a:noFill/>
          </a:ln>
        </p:spPr>
        <p:txBody>
          <a:bodyPr anchorCtr="0" anchor="t" bIns="91425" lIns="91425" rIns="91425" tIns="91425">
            <a:noAutofit/>
          </a:bodyPr>
          <a:lstStyle/>
          <a:p>
            <a:pPr lvl="0" rtl="0">
              <a:spcBef>
                <a:spcPts val="0"/>
              </a:spcBef>
              <a:buNone/>
            </a:pPr>
            <a:r>
              <a:t/>
            </a:r>
            <a:endParaRPr sz="2400">
              <a:latin typeface="Source Sans Pro"/>
              <a:ea typeface="Source Sans Pro"/>
              <a:cs typeface="Source Sans Pro"/>
              <a:sym typeface="Source Sans Pro"/>
            </a:endParaRPr>
          </a:p>
          <a:p>
            <a:pPr indent="-381000" lvl="0" marL="457200" rtl="0">
              <a:lnSpc>
                <a:spcPct val="150000"/>
              </a:lnSpc>
              <a:spcBef>
                <a:spcPts val="0"/>
              </a:spcBef>
              <a:buClr>
                <a:srgbClr val="000000"/>
              </a:buClr>
              <a:buSzPct val="100000"/>
              <a:buFont typeface="Source Sans Pro"/>
              <a:buChar char="❖"/>
            </a:pPr>
            <a:r>
              <a:rPr b="1" lang="en" sz="2400">
                <a:latin typeface="Source Sans Pro"/>
                <a:ea typeface="Source Sans Pro"/>
                <a:cs typeface="Source Sans Pro"/>
                <a:sym typeface="Source Sans Pro"/>
              </a:rPr>
              <a:t>Problem</a:t>
            </a:r>
          </a:p>
          <a:p>
            <a:pPr indent="-381000" lvl="1" marL="914400" rtl="0">
              <a:lnSpc>
                <a:spcPct val="150000"/>
              </a:lnSpc>
              <a:spcBef>
                <a:spcPts val="0"/>
              </a:spcBef>
              <a:buClr>
                <a:srgbClr val="000000"/>
              </a:buClr>
              <a:buSzPct val="100000"/>
              <a:buFont typeface="Source Sans Pro"/>
              <a:buChar char="➢"/>
            </a:pPr>
            <a:r>
              <a:rPr lang="en" sz="2400">
                <a:latin typeface="Source Sans Pro"/>
                <a:ea typeface="Source Sans Pro"/>
                <a:cs typeface="Source Sans Pro"/>
                <a:sym typeface="Source Sans Pro"/>
              </a:rPr>
              <a:t>Needfinding</a:t>
            </a:r>
          </a:p>
          <a:p>
            <a:pPr indent="-381000" lvl="1" marL="914400" rtl="0">
              <a:lnSpc>
                <a:spcPct val="150000"/>
              </a:lnSpc>
              <a:spcBef>
                <a:spcPts val="0"/>
              </a:spcBef>
              <a:buClr>
                <a:srgbClr val="000000"/>
              </a:buClr>
              <a:buSzPct val="100000"/>
              <a:buFont typeface="Source Sans Pro"/>
              <a:buChar char="➢"/>
            </a:pPr>
            <a:r>
              <a:rPr lang="en" sz="2400">
                <a:latin typeface="Source Sans Pro"/>
                <a:ea typeface="Source Sans Pro"/>
                <a:cs typeface="Source Sans Pro"/>
                <a:sym typeface="Source Sans Pro"/>
              </a:rPr>
              <a:t>Prototyping/Testing</a:t>
            </a:r>
          </a:p>
          <a:p>
            <a:pPr indent="-381000" lvl="0" marL="457200" rtl="0">
              <a:lnSpc>
                <a:spcPct val="150000"/>
              </a:lnSpc>
              <a:spcBef>
                <a:spcPts val="0"/>
              </a:spcBef>
              <a:buClr>
                <a:srgbClr val="000000"/>
              </a:buClr>
              <a:buSzPct val="100000"/>
              <a:buFont typeface="Source Sans Pro"/>
              <a:buChar char="❖"/>
            </a:pPr>
            <a:r>
              <a:rPr b="1" lang="en" sz="2400">
                <a:latin typeface="Source Sans Pro"/>
                <a:ea typeface="Source Sans Pro"/>
                <a:cs typeface="Source Sans Pro"/>
                <a:sym typeface="Source Sans Pro"/>
              </a:rPr>
              <a:t>Solution</a:t>
            </a:r>
          </a:p>
          <a:p>
            <a:pPr indent="-381000" lvl="1" marL="914400" rtl="0">
              <a:lnSpc>
                <a:spcPct val="150000"/>
              </a:lnSpc>
              <a:spcBef>
                <a:spcPts val="0"/>
              </a:spcBef>
              <a:buClr>
                <a:srgbClr val="000000"/>
              </a:buClr>
              <a:buSzPct val="100000"/>
              <a:buFont typeface="Source Sans Pro"/>
              <a:buChar char="➢"/>
            </a:pPr>
            <a:r>
              <a:rPr lang="en" sz="2400">
                <a:latin typeface="Source Sans Pro"/>
                <a:ea typeface="Source Sans Pro"/>
                <a:cs typeface="Source Sans Pro"/>
                <a:sym typeface="Source Sans Pro"/>
              </a:rPr>
              <a:t>Design evolution</a:t>
            </a:r>
          </a:p>
          <a:p>
            <a:pPr indent="-381000" lvl="1" marL="914400" rtl="0">
              <a:lnSpc>
                <a:spcPct val="150000"/>
              </a:lnSpc>
              <a:spcBef>
                <a:spcPts val="0"/>
              </a:spcBef>
              <a:buClr>
                <a:srgbClr val="000000"/>
              </a:buClr>
              <a:buSzPct val="100000"/>
              <a:buFont typeface="Source Sans Pro"/>
              <a:buChar char="➢"/>
            </a:pPr>
            <a:r>
              <a:rPr lang="en" sz="2400">
                <a:latin typeface="Source Sans Pro"/>
                <a:ea typeface="Source Sans Pro"/>
                <a:cs typeface="Source Sans Pro"/>
                <a:sym typeface="Source Sans Pro"/>
              </a:rPr>
              <a:t>Final Design</a:t>
            </a:r>
          </a:p>
          <a:p>
            <a:pPr indent="0" lvl="0" marL="0" rtl="0">
              <a:spcBef>
                <a:spcPts val="0"/>
              </a:spcBef>
              <a:buNone/>
            </a:pPr>
            <a:r>
              <a:t/>
            </a:r>
            <a:endParaRPr sz="2400">
              <a:latin typeface="Source Sans Pro"/>
              <a:ea typeface="Source Sans Pro"/>
              <a:cs typeface="Source Sans Pro"/>
              <a:sym typeface="Source Sans Pro"/>
            </a:endParaRPr>
          </a:p>
          <a:p>
            <a:pPr indent="0" lvl="0" marL="0" rtl="0">
              <a:spcBef>
                <a:spcPts val="0"/>
              </a:spcBef>
              <a:buNone/>
            </a:pPr>
            <a:r>
              <a:t/>
            </a:r>
            <a:endParaRPr sz="2400">
              <a:latin typeface="Source Sans Pro"/>
              <a:ea typeface="Source Sans Pro"/>
              <a:cs typeface="Source Sans Pro"/>
              <a:sym typeface="Source Sans Pro"/>
            </a:endParaRPr>
          </a:p>
        </p:txBody>
      </p:sp>
      <p:sp>
        <p:nvSpPr>
          <p:cNvPr id="45" name="Shape 45"/>
          <p:cNvSpPr txBox="1"/>
          <p:nvPr>
            <p:ph type="title"/>
          </p:nvPr>
        </p:nvSpPr>
        <p:spPr>
          <a:xfrm>
            <a:off x="211325" y="205978"/>
            <a:ext cx="8229600" cy="857400"/>
          </a:xfrm>
          <a:prstGeom prst="rect">
            <a:avLst/>
          </a:prstGeom>
        </p:spPr>
        <p:txBody>
          <a:bodyPr anchorCtr="0" anchor="b" bIns="91425" lIns="91425" rIns="91425" tIns="91425">
            <a:noAutofit/>
          </a:bodyPr>
          <a:lstStyle/>
          <a:p>
            <a:pPr>
              <a:spcBef>
                <a:spcPts val="0"/>
              </a:spcBef>
              <a:buNone/>
            </a:pPr>
            <a:r>
              <a:rPr lang="en">
                <a:latin typeface="Source Sans Pro"/>
                <a:ea typeface="Source Sans Pro"/>
                <a:cs typeface="Source Sans Pro"/>
                <a:sym typeface="Source Sans Pro"/>
              </a:rPr>
              <a:t>Outline</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 name="Shape 49"/>
        <p:cNvGrpSpPr/>
        <p:nvPr/>
      </p:nvGrpSpPr>
      <p:grpSpPr>
        <a:xfrm>
          <a:off x="0" y="0"/>
          <a:ext cx="0" cy="0"/>
          <a:chOff x="0" y="0"/>
          <a:chExt cx="0" cy="0"/>
        </a:xfrm>
      </p:grpSpPr>
      <p:sp>
        <p:nvSpPr>
          <p:cNvPr id="50" name="Shape 50"/>
          <p:cNvSpPr txBox="1"/>
          <p:nvPr>
            <p:ph type="title"/>
          </p:nvPr>
        </p:nvSpPr>
        <p:spPr>
          <a:xfrm>
            <a:off x="457200" y="162153"/>
            <a:ext cx="8229600" cy="857400"/>
          </a:xfrm>
          <a:prstGeom prst="rect">
            <a:avLst/>
          </a:prstGeom>
        </p:spPr>
        <p:txBody>
          <a:bodyPr anchorCtr="0" anchor="b" bIns="91425" lIns="91425" rIns="91425" tIns="91425">
            <a:noAutofit/>
          </a:bodyPr>
          <a:lstStyle/>
          <a:p>
            <a:pPr lvl="0" rtl="0">
              <a:spcBef>
                <a:spcPts val="0"/>
              </a:spcBef>
              <a:buNone/>
            </a:pPr>
            <a:r>
              <a:rPr lang="en">
                <a:latin typeface="Source Sans Pro"/>
                <a:ea typeface="Source Sans Pro"/>
                <a:cs typeface="Source Sans Pro"/>
                <a:sym typeface="Source Sans Pro"/>
              </a:rPr>
              <a:t>Needfinding - Initial POV’s </a:t>
            </a:r>
          </a:p>
        </p:txBody>
      </p:sp>
      <p:pic>
        <p:nvPicPr>
          <p:cNvPr id="51" name="Shape 51"/>
          <p:cNvPicPr preferRelativeResize="0"/>
          <p:nvPr/>
        </p:nvPicPr>
        <p:blipFill rotWithShape="1">
          <a:blip r:embed="rId3">
            <a:alphaModFix/>
          </a:blip>
          <a:srcRect b="16541" l="13297" r="29386" t="0"/>
          <a:stretch/>
        </p:blipFill>
        <p:spPr>
          <a:xfrm>
            <a:off x="3593825" y="1149100"/>
            <a:ext cx="1956350" cy="2141824"/>
          </a:xfrm>
          <a:prstGeom prst="rect">
            <a:avLst/>
          </a:prstGeom>
          <a:noFill/>
          <a:ln>
            <a:noFill/>
          </a:ln>
        </p:spPr>
      </p:pic>
      <p:pic>
        <p:nvPicPr>
          <p:cNvPr id="52" name="Shape 52"/>
          <p:cNvPicPr preferRelativeResize="0"/>
          <p:nvPr/>
        </p:nvPicPr>
        <p:blipFill rotWithShape="1">
          <a:blip r:embed="rId4">
            <a:alphaModFix/>
          </a:blip>
          <a:srcRect b="16541" l="0" r="0" t="0"/>
          <a:stretch/>
        </p:blipFill>
        <p:spPr>
          <a:xfrm>
            <a:off x="725000" y="1149100"/>
            <a:ext cx="1842974" cy="2141824"/>
          </a:xfrm>
          <a:prstGeom prst="rect">
            <a:avLst/>
          </a:prstGeom>
          <a:noFill/>
          <a:ln>
            <a:noFill/>
          </a:ln>
        </p:spPr>
      </p:pic>
      <p:pic>
        <p:nvPicPr>
          <p:cNvPr id="53" name="Shape 53"/>
          <p:cNvPicPr preferRelativeResize="0"/>
          <p:nvPr/>
        </p:nvPicPr>
        <p:blipFill rotWithShape="1">
          <a:blip r:embed="rId5">
            <a:alphaModFix/>
          </a:blip>
          <a:srcRect b="16541" l="0" r="0" t="0"/>
          <a:stretch/>
        </p:blipFill>
        <p:spPr>
          <a:xfrm>
            <a:off x="6917950" y="1149100"/>
            <a:ext cx="1715999" cy="2141824"/>
          </a:xfrm>
          <a:prstGeom prst="rect">
            <a:avLst/>
          </a:prstGeom>
          <a:noFill/>
          <a:ln>
            <a:noFill/>
          </a:ln>
        </p:spPr>
      </p:pic>
      <p:sp>
        <p:nvSpPr>
          <p:cNvPr id="54" name="Shape 54"/>
          <p:cNvSpPr txBox="1"/>
          <p:nvPr/>
        </p:nvSpPr>
        <p:spPr>
          <a:xfrm>
            <a:off x="725012" y="3420475"/>
            <a:ext cx="2138699" cy="1342800"/>
          </a:xfrm>
          <a:prstGeom prst="rect">
            <a:avLst/>
          </a:prstGeom>
          <a:noFill/>
          <a:ln>
            <a:noFill/>
          </a:ln>
        </p:spPr>
        <p:txBody>
          <a:bodyPr anchorCtr="0" anchor="t" bIns="91425" lIns="91425" rIns="91425" tIns="91425">
            <a:noAutofit/>
          </a:bodyPr>
          <a:lstStyle/>
          <a:p>
            <a:pPr lvl="0" rtl="0">
              <a:lnSpc>
                <a:spcPct val="115000"/>
              </a:lnSpc>
              <a:spcBef>
                <a:spcPts val="0"/>
              </a:spcBef>
              <a:buClr>
                <a:schemeClr val="dk1"/>
              </a:buClr>
              <a:buSzPct val="61111"/>
              <a:buFont typeface="Arial"/>
              <a:buNone/>
            </a:pPr>
            <a:r>
              <a:rPr b="1" lang="en" sz="1800">
                <a:solidFill>
                  <a:schemeClr val="dk1"/>
                </a:solidFill>
                <a:latin typeface="Source Sans Pro"/>
                <a:ea typeface="Source Sans Pro"/>
                <a:cs typeface="Source Sans Pro"/>
                <a:sym typeface="Source Sans Pro"/>
              </a:rPr>
              <a:t>Dara</a:t>
            </a:r>
            <a:r>
              <a:rPr lang="en" sz="1800">
                <a:solidFill>
                  <a:schemeClr val="dk1"/>
                </a:solidFill>
                <a:latin typeface="Source Sans Pro"/>
                <a:ea typeface="Source Sans Pro"/>
                <a:cs typeface="Source Sans Pro"/>
                <a:sym typeface="Source Sans Pro"/>
              </a:rPr>
              <a:t> </a:t>
            </a:r>
          </a:p>
          <a:p>
            <a:pPr lvl="0" rtl="0">
              <a:lnSpc>
                <a:spcPct val="115000"/>
              </a:lnSpc>
              <a:spcBef>
                <a:spcPts val="0"/>
              </a:spcBef>
              <a:buClr>
                <a:schemeClr val="dk1"/>
              </a:buClr>
              <a:buSzPct val="61111"/>
              <a:buFont typeface="Arial"/>
              <a:buNone/>
            </a:pPr>
            <a:r>
              <a:rPr lang="en" sz="1800">
                <a:solidFill>
                  <a:schemeClr val="dk1"/>
                </a:solidFill>
                <a:latin typeface="Source Sans Pro"/>
                <a:ea typeface="Source Sans Pro"/>
                <a:cs typeface="Source Sans Pro"/>
                <a:sym typeface="Source Sans Pro"/>
              </a:rPr>
              <a:t>needs students to waste less food on their plates </a:t>
            </a:r>
          </a:p>
        </p:txBody>
      </p:sp>
      <p:sp>
        <p:nvSpPr>
          <p:cNvPr id="55" name="Shape 55"/>
          <p:cNvSpPr txBox="1"/>
          <p:nvPr/>
        </p:nvSpPr>
        <p:spPr>
          <a:xfrm>
            <a:off x="3593825" y="3558775"/>
            <a:ext cx="2138699" cy="1066199"/>
          </a:xfrm>
          <a:prstGeom prst="rect">
            <a:avLst/>
          </a:prstGeom>
          <a:noFill/>
          <a:ln>
            <a:noFill/>
          </a:ln>
        </p:spPr>
        <p:txBody>
          <a:bodyPr anchorCtr="0" anchor="t" bIns="91425" lIns="91425" rIns="91425" tIns="91425">
            <a:noAutofit/>
          </a:bodyPr>
          <a:lstStyle/>
          <a:p>
            <a:pPr lvl="0" rtl="0">
              <a:lnSpc>
                <a:spcPct val="115000"/>
              </a:lnSpc>
              <a:spcBef>
                <a:spcPts val="0"/>
              </a:spcBef>
              <a:buClr>
                <a:schemeClr val="dk1"/>
              </a:buClr>
              <a:buSzPct val="61111"/>
              <a:buFont typeface="Arial"/>
              <a:buNone/>
            </a:pPr>
            <a:r>
              <a:rPr b="1" lang="en" sz="1800">
                <a:solidFill>
                  <a:schemeClr val="dk1"/>
                </a:solidFill>
                <a:latin typeface="Source Sans Pro"/>
                <a:ea typeface="Source Sans Pro"/>
                <a:cs typeface="Source Sans Pro"/>
                <a:sym typeface="Source Sans Pro"/>
              </a:rPr>
              <a:t>Maria</a:t>
            </a:r>
            <a:r>
              <a:rPr lang="en" sz="1800">
                <a:solidFill>
                  <a:schemeClr val="dk1"/>
                </a:solidFill>
                <a:latin typeface="Source Sans Pro"/>
                <a:ea typeface="Source Sans Pro"/>
                <a:cs typeface="Source Sans Pro"/>
                <a:sym typeface="Source Sans Pro"/>
              </a:rPr>
              <a:t> </a:t>
            </a:r>
          </a:p>
          <a:p>
            <a:pPr lvl="0" rtl="0">
              <a:lnSpc>
                <a:spcPct val="115000"/>
              </a:lnSpc>
              <a:spcBef>
                <a:spcPts val="0"/>
              </a:spcBef>
              <a:buClr>
                <a:schemeClr val="dk1"/>
              </a:buClr>
              <a:buSzPct val="61111"/>
              <a:buFont typeface="Arial"/>
              <a:buNone/>
            </a:pPr>
            <a:r>
              <a:rPr lang="en" sz="1800">
                <a:solidFill>
                  <a:schemeClr val="dk1"/>
                </a:solidFill>
                <a:latin typeface="Source Sans Pro"/>
                <a:ea typeface="Source Sans Pro"/>
                <a:cs typeface="Source Sans Pro"/>
                <a:sym typeface="Source Sans Pro"/>
              </a:rPr>
              <a:t>needs to reduce wasted leftovers </a:t>
            </a:r>
          </a:p>
        </p:txBody>
      </p:sp>
      <p:sp>
        <p:nvSpPr>
          <p:cNvPr id="56" name="Shape 56"/>
          <p:cNvSpPr txBox="1"/>
          <p:nvPr/>
        </p:nvSpPr>
        <p:spPr>
          <a:xfrm>
            <a:off x="6860425" y="3420475"/>
            <a:ext cx="2073899" cy="1342800"/>
          </a:xfrm>
          <a:prstGeom prst="rect">
            <a:avLst/>
          </a:prstGeom>
          <a:noFill/>
          <a:ln>
            <a:noFill/>
          </a:ln>
        </p:spPr>
        <p:txBody>
          <a:bodyPr anchorCtr="0" anchor="t" bIns="91425" lIns="91425" rIns="91425" tIns="91425">
            <a:noAutofit/>
          </a:bodyPr>
          <a:lstStyle/>
          <a:p>
            <a:pPr lvl="0" rtl="0">
              <a:lnSpc>
                <a:spcPct val="115000"/>
              </a:lnSpc>
              <a:spcBef>
                <a:spcPts val="0"/>
              </a:spcBef>
              <a:buClr>
                <a:schemeClr val="dk1"/>
              </a:buClr>
              <a:buSzPct val="61111"/>
              <a:buFont typeface="Arial"/>
              <a:buNone/>
            </a:pPr>
            <a:r>
              <a:rPr b="1" lang="en" sz="1800">
                <a:solidFill>
                  <a:schemeClr val="dk1"/>
                </a:solidFill>
                <a:latin typeface="Source Sans Pro"/>
                <a:ea typeface="Source Sans Pro"/>
                <a:cs typeface="Source Sans Pro"/>
                <a:sym typeface="Source Sans Pro"/>
              </a:rPr>
              <a:t>Sloane</a:t>
            </a:r>
            <a:r>
              <a:rPr lang="en" sz="1800">
                <a:solidFill>
                  <a:schemeClr val="dk1"/>
                </a:solidFill>
                <a:latin typeface="Source Sans Pro"/>
                <a:ea typeface="Source Sans Pro"/>
                <a:cs typeface="Source Sans Pro"/>
                <a:sym typeface="Source Sans Pro"/>
              </a:rPr>
              <a:t> </a:t>
            </a:r>
          </a:p>
          <a:p>
            <a:pPr lvl="0" rtl="0">
              <a:lnSpc>
                <a:spcPct val="115000"/>
              </a:lnSpc>
              <a:spcBef>
                <a:spcPts val="0"/>
              </a:spcBef>
              <a:buClr>
                <a:schemeClr val="dk1"/>
              </a:buClr>
              <a:buSzPct val="61111"/>
              <a:buFont typeface="Arial"/>
              <a:buNone/>
            </a:pPr>
            <a:r>
              <a:rPr lang="en" sz="1800">
                <a:solidFill>
                  <a:schemeClr val="dk1"/>
                </a:solidFill>
                <a:latin typeface="Source Sans Pro"/>
                <a:ea typeface="Source Sans Pro"/>
                <a:cs typeface="Source Sans Pro"/>
                <a:sym typeface="Source Sans Pro"/>
              </a:rPr>
              <a:t>needs more variety in late-night food options </a:t>
            </a:r>
          </a:p>
          <a:p>
            <a:pPr>
              <a:spcBef>
                <a:spcPts val="0"/>
              </a:spcBef>
              <a:buNone/>
            </a:pPr>
            <a:r>
              <a:t/>
            </a:r>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 name="Shape 60"/>
        <p:cNvGrpSpPr/>
        <p:nvPr/>
      </p:nvGrpSpPr>
      <p:grpSpPr>
        <a:xfrm>
          <a:off x="0" y="0"/>
          <a:ext cx="0" cy="0"/>
          <a:chOff x="0" y="0"/>
          <a:chExt cx="0" cy="0"/>
        </a:xfrm>
      </p:grpSpPr>
      <p:pic>
        <p:nvPicPr>
          <p:cNvPr id="61" name="Shape 61"/>
          <p:cNvPicPr preferRelativeResize="0"/>
          <p:nvPr/>
        </p:nvPicPr>
        <p:blipFill rotWithShape="1">
          <a:blip r:embed="rId3">
            <a:alphaModFix/>
          </a:blip>
          <a:srcRect b="0" l="3521" r="10788" t="0"/>
          <a:stretch/>
        </p:blipFill>
        <p:spPr>
          <a:xfrm>
            <a:off x="1969775" y="1111300"/>
            <a:ext cx="2456755" cy="2150176"/>
          </a:xfrm>
          <a:prstGeom prst="rect">
            <a:avLst/>
          </a:prstGeom>
          <a:noFill/>
          <a:ln>
            <a:noFill/>
          </a:ln>
        </p:spPr>
      </p:pic>
      <p:sp>
        <p:nvSpPr>
          <p:cNvPr id="62" name="Shape 62"/>
          <p:cNvSpPr txBox="1"/>
          <p:nvPr>
            <p:ph type="ctrTitle"/>
          </p:nvPr>
        </p:nvSpPr>
        <p:spPr>
          <a:xfrm>
            <a:off x="208075" y="108975"/>
            <a:ext cx="4817400" cy="580799"/>
          </a:xfrm>
          <a:prstGeom prst="rect">
            <a:avLst/>
          </a:prstGeom>
        </p:spPr>
        <p:txBody>
          <a:bodyPr anchorCtr="0" anchor="b" bIns="91425" lIns="91425" rIns="91425" tIns="91425">
            <a:noAutofit/>
          </a:bodyPr>
          <a:lstStyle/>
          <a:p>
            <a:pPr lvl="0" rtl="0" algn="l">
              <a:spcBef>
                <a:spcPts val="0"/>
              </a:spcBef>
              <a:buNone/>
            </a:pPr>
            <a:r>
              <a:rPr lang="en" sz="3000">
                <a:solidFill>
                  <a:srgbClr val="000000"/>
                </a:solidFill>
                <a:latin typeface="Source Sans Pro"/>
                <a:ea typeface="Source Sans Pro"/>
                <a:cs typeface="Source Sans Pro"/>
                <a:sym typeface="Source Sans Pro"/>
              </a:rPr>
              <a:t>Parallel Prototypes</a:t>
            </a:r>
          </a:p>
        </p:txBody>
      </p:sp>
      <p:sp>
        <p:nvSpPr>
          <p:cNvPr id="63" name="Shape 63"/>
          <p:cNvSpPr txBox="1"/>
          <p:nvPr>
            <p:ph idx="2" type="ctrTitle"/>
          </p:nvPr>
        </p:nvSpPr>
        <p:spPr>
          <a:xfrm>
            <a:off x="6198650" y="1836775"/>
            <a:ext cx="2850300" cy="1112700"/>
          </a:xfrm>
          <a:prstGeom prst="rect">
            <a:avLst/>
          </a:prstGeom>
        </p:spPr>
        <p:txBody>
          <a:bodyPr anchorCtr="0" anchor="b" bIns="91425" lIns="91425" rIns="91425" tIns="91425">
            <a:noAutofit/>
          </a:bodyPr>
          <a:lstStyle/>
          <a:p>
            <a:pPr lvl="0" rtl="0">
              <a:spcBef>
                <a:spcPts val="0"/>
              </a:spcBef>
              <a:buNone/>
            </a:pPr>
            <a:r>
              <a:t/>
            </a:r>
            <a:endParaRPr b="0" sz="1800">
              <a:solidFill>
                <a:srgbClr val="000000"/>
              </a:solidFill>
              <a:latin typeface="Source Sans Pro"/>
              <a:ea typeface="Source Sans Pro"/>
              <a:cs typeface="Source Sans Pro"/>
              <a:sym typeface="Source Sans Pro"/>
            </a:endParaRPr>
          </a:p>
          <a:p>
            <a:pPr rtl="0" algn="l">
              <a:spcBef>
                <a:spcPts val="0"/>
              </a:spcBef>
              <a:buNone/>
            </a:pPr>
            <a:r>
              <a:rPr lang="en" sz="1800">
                <a:solidFill>
                  <a:srgbClr val="000000"/>
                </a:solidFill>
                <a:latin typeface="Source Sans Pro"/>
                <a:ea typeface="Source Sans Pro"/>
                <a:cs typeface="Source Sans Pro"/>
                <a:sym typeface="Source Sans Pro"/>
              </a:rPr>
              <a:t>Leftovers Board </a:t>
            </a:r>
            <a:r>
              <a:rPr b="0" lang="en" sz="1800">
                <a:latin typeface="Source Sans Pro"/>
                <a:ea typeface="Source Sans Pro"/>
                <a:cs typeface="Source Sans Pro"/>
                <a:sym typeface="Source Sans Pro"/>
              </a:rPr>
              <a:t>↑</a:t>
            </a:r>
          </a:p>
          <a:p>
            <a:pPr lvl="0" rtl="0" algn="l">
              <a:spcBef>
                <a:spcPts val="0"/>
              </a:spcBef>
              <a:buNone/>
            </a:pPr>
            <a:r>
              <a:rPr b="0" lang="en" sz="1800">
                <a:latin typeface="Source Sans Pro"/>
                <a:ea typeface="Source Sans Pro"/>
                <a:cs typeface="Source Sans Pro"/>
                <a:sym typeface="Source Sans Pro"/>
              </a:rPr>
              <a:t>Keep track of available leftovers so people eat them more</a:t>
            </a:r>
          </a:p>
        </p:txBody>
      </p:sp>
      <p:pic>
        <p:nvPicPr>
          <p:cNvPr id="64" name="Shape 64"/>
          <p:cNvPicPr preferRelativeResize="0"/>
          <p:nvPr/>
        </p:nvPicPr>
        <p:blipFill>
          <a:blip r:embed="rId4">
            <a:alphaModFix/>
          </a:blip>
          <a:stretch>
            <a:fillRect/>
          </a:stretch>
        </p:blipFill>
        <p:spPr>
          <a:xfrm>
            <a:off x="6298100" y="62975"/>
            <a:ext cx="2543574" cy="1697590"/>
          </a:xfrm>
          <a:prstGeom prst="rect">
            <a:avLst/>
          </a:prstGeom>
          <a:noFill/>
          <a:ln>
            <a:noFill/>
          </a:ln>
        </p:spPr>
      </p:pic>
      <p:sp>
        <p:nvSpPr>
          <p:cNvPr id="65" name="Shape 65"/>
          <p:cNvSpPr txBox="1"/>
          <p:nvPr>
            <p:ph idx="1" type="body"/>
          </p:nvPr>
        </p:nvSpPr>
        <p:spPr>
          <a:xfrm>
            <a:off x="284275" y="3313450"/>
            <a:ext cx="3720000" cy="1221299"/>
          </a:xfrm>
          <a:prstGeom prst="rect">
            <a:avLst/>
          </a:prstGeom>
        </p:spPr>
        <p:txBody>
          <a:bodyPr anchorCtr="0" anchor="t" bIns="91425" lIns="91425" rIns="91425" tIns="91425">
            <a:noAutofit/>
          </a:bodyPr>
          <a:lstStyle/>
          <a:p>
            <a:pPr rtl="0">
              <a:spcBef>
                <a:spcPts val="0"/>
              </a:spcBef>
              <a:buNone/>
            </a:pPr>
            <a:r>
              <a:rPr b="1" lang="en" sz="1800">
                <a:solidFill>
                  <a:srgbClr val="000000"/>
                </a:solidFill>
                <a:latin typeface="Source Sans Pro"/>
                <a:ea typeface="Source Sans Pro"/>
                <a:cs typeface="Source Sans Pro"/>
                <a:sym typeface="Source Sans Pro"/>
              </a:rPr>
              <a:t>Leftovers Tracker App </a:t>
            </a:r>
            <a:r>
              <a:rPr lang="en" sz="1800">
                <a:solidFill>
                  <a:srgbClr val="000000"/>
                </a:solidFill>
                <a:latin typeface="Source Sans Pro"/>
                <a:ea typeface="Source Sans Pro"/>
                <a:cs typeface="Source Sans Pro"/>
                <a:sym typeface="Source Sans Pro"/>
              </a:rPr>
              <a:t>↑</a:t>
            </a:r>
          </a:p>
          <a:p>
            <a:pPr lvl="0" rtl="0">
              <a:spcBef>
                <a:spcPts val="0"/>
              </a:spcBef>
              <a:buNone/>
            </a:pPr>
            <a:r>
              <a:rPr lang="en" sz="1800">
                <a:latin typeface="Source Sans Pro"/>
                <a:ea typeface="Source Sans Pro"/>
                <a:cs typeface="Source Sans Pro"/>
                <a:sym typeface="Source Sans Pro"/>
              </a:rPr>
              <a:t>post leftovers so people nearby can come eat them</a:t>
            </a:r>
          </a:p>
        </p:txBody>
      </p:sp>
      <p:pic>
        <p:nvPicPr>
          <p:cNvPr id="66" name="Shape 66"/>
          <p:cNvPicPr preferRelativeResize="0"/>
          <p:nvPr/>
        </p:nvPicPr>
        <p:blipFill rotWithShape="1">
          <a:blip r:embed="rId5">
            <a:alphaModFix/>
          </a:blip>
          <a:srcRect b="0" l="0" r="0" t="0"/>
          <a:stretch/>
        </p:blipFill>
        <p:spPr>
          <a:xfrm>
            <a:off x="284275" y="1111300"/>
            <a:ext cx="1612522" cy="2150176"/>
          </a:xfrm>
          <a:prstGeom prst="rect">
            <a:avLst/>
          </a:prstGeom>
          <a:noFill/>
          <a:ln>
            <a:noFill/>
          </a:ln>
        </p:spPr>
      </p:pic>
      <p:pic>
        <p:nvPicPr>
          <p:cNvPr id="67" name="Shape 67"/>
          <p:cNvPicPr preferRelativeResize="0"/>
          <p:nvPr/>
        </p:nvPicPr>
        <p:blipFill>
          <a:blip r:embed="rId6">
            <a:alphaModFix/>
          </a:blip>
          <a:stretch>
            <a:fillRect/>
          </a:stretch>
        </p:blipFill>
        <p:spPr>
          <a:xfrm>
            <a:off x="6276750" y="3050573"/>
            <a:ext cx="2543578" cy="1907701"/>
          </a:xfrm>
          <a:prstGeom prst="rect">
            <a:avLst/>
          </a:prstGeom>
          <a:noFill/>
          <a:ln>
            <a:noFill/>
          </a:ln>
        </p:spPr>
      </p:pic>
      <p:sp>
        <p:nvSpPr>
          <p:cNvPr id="68" name="Shape 68"/>
          <p:cNvSpPr txBox="1"/>
          <p:nvPr/>
        </p:nvSpPr>
        <p:spPr>
          <a:xfrm>
            <a:off x="4140500" y="3487975"/>
            <a:ext cx="2422199" cy="1470299"/>
          </a:xfrm>
          <a:prstGeom prst="rect">
            <a:avLst/>
          </a:prstGeom>
          <a:noFill/>
          <a:ln>
            <a:noFill/>
          </a:ln>
        </p:spPr>
        <p:txBody>
          <a:bodyPr anchorCtr="0" anchor="t" bIns="91425" lIns="91425" rIns="91425" tIns="91425">
            <a:noAutofit/>
          </a:bodyPr>
          <a:lstStyle/>
          <a:p>
            <a:pPr rtl="0">
              <a:spcBef>
                <a:spcPts val="0"/>
              </a:spcBef>
              <a:buNone/>
            </a:pPr>
            <a:r>
              <a:rPr b="1" lang="en" sz="1800">
                <a:latin typeface="Source Sans Pro"/>
                <a:ea typeface="Source Sans Pro"/>
                <a:cs typeface="Source Sans Pro"/>
                <a:sym typeface="Source Sans Pro"/>
              </a:rPr>
              <a:t>Compost Bin Feedback App →</a:t>
            </a:r>
          </a:p>
          <a:p>
            <a:pPr>
              <a:spcBef>
                <a:spcPts val="0"/>
              </a:spcBef>
              <a:buNone/>
            </a:pPr>
            <a:r>
              <a:rPr lang="en" sz="1800">
                <a:latin typeface="Source Sans Pro"/>
                <a:ea typeface="Source Sans Pro"/>
                <a:cs typeface="Source Sans Pro"/>
                <a:sym typeface="Source Sans Pro"/>
              </a:rPr>
              <a:t>prominently display amount of food each person throws out </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2" name="Shape 72"/>
        <p:cNvGrpSpPr/>
        <p:nvPr/>
      </p:nvGrpSpPr>
      <p:grpSpPr>
        <a:xfrm>
          <a:off x="0" y="0"/>
          <a:ext cx="0" cy="0"/>
          <a:chOff x="0" y="0"/>
          <a:chExt cx="0" cy="0"/>
        </a:xfrm>
      </p:grpSpPr>
      <p:sp>
        <p:nvSpPr>
          <p:cNvPr id="73" name="Shape 73"/>
          <p:cNvSpPr txBox="1"/>
          <p:nvPr/>
        </p:nvSpPr>
        <p:spPr>
          <a:xfrm>
            <a:off x="0" y="3810000"/>
            <a:ext cx="9144000" cy="848399"/>
          </a:xfrm>
          <a:prstGeom prst="rect">
            <a:avLst/>
          </a:prstGeom>
          <a:noFill/>
          <a:ln>
            <a:noFill/>
          </a:ln>
        </p:spPr>
        <p:txBody>
          <a:bodyPr anchorCtr="0" anchor="t" bIns="91425" lIns="91425" rIns="91425" tIns="91425">
            <a:noAutofit/>
          </a:bodyPr>
          <a:lstStyle/>
          <a:p>
            <a:pPr algn="ctr">
              <a:spcBef>
                <a:spcPts val="0"/>
              </a:spcBef>
              <a:buNone/>
            </a:pPr>
            <a:r>
              <a:rPr lang="en" sz="3200">
                <a:latin typeface="Source Sans Pro"/>
                <a:ea typeface="Source Sans Pro"/>
                <a:cs typeface="Source Sans Pro"/>
                <a:sym typeface="Source Sans Pro"/>
              </a:rPr>
              <a:t>Each student wastes ~0.4 lbs of food per meal!</a:t>
            </a:r>
          </a:p>
        </p:txBody>
      </p:sp>
      <p:pic>
        <p:nvPicPr>
          <p:cNvPr id="74" name="Shape 74"/>
          <p:cNvPicPr preferRelativeResize="0"/>
          <p:nvPr/>
        </p:nvPicPr>
        <p:blipFill rotWithShape="1">
          <a:blip r:embed="rId3">
            <a:alphaModFix/>
          </a:blip>
          <a:srcRect b="0" l="24425" r="0" t="0"/>
          <a:stretch/>
        </p:blipFill>
        <p:spPr>
          <a:xfrm>
            <a:off x="4940228" y="-30125"/>
            <a:ext cx="4203772" cy="3239350"/>
          </a:xfrm>
          <a:prstGeom prst="rect">
            <a:avLst/>
          </a:prstGeom>
          <a:noFill/>
          <a:ln>
            <a:noFill/>
          </a:ln>
        </p:spPr>
      </p:pic>
      <p:pic>
        <p:nvPicPr>
          <p:cNvPr id="75" name="Shape 75"/>
          <p:cNvPicPr preferRelativeResize="0"/>
          <p:nvPr/>
        </p:nvPicPr>
        <p:blipFill rotWithShape="1">
          <a:blip r:embed="rId4">
            <a:alphaModFix/>
          </a:blip>
          <a:srcRect b="0" l="0" r="35438" t="0"/>
          <a:stretch/>
        </p:blipFill>
        <p:spPr>
          <a:xfrm>
            <a:off x="0" y="-30125"/>
            <a:ext cx="4121236" cy="3239349"/>
          </a:xfrm>
          <a:prstGeom prst="rect">
            <a:avLst/>
          </a:prstGeom>
          <a:noFill/>
          <a:ln>
            <a:noFill/>
          </a:ln>
        </p:spPr>
      </p:pic>
      <p:cxnSp>
        <p:nvCxnSpPr>
          <p:cNvPr id="76" name="Shape 76"/>
          <p:cNvCxnSpPr/>
          <p:nvPr/>
        </p:nvCxnSpPr>
        <p:spPr>
          <a:xfrm>
            <a:off x="4335150" y="1583702"/>
            <a:ext cx="445499" cy="22800"/>
          </a:xfrm>
          <a:prstGeom prst="straightConnector1">
            <a:avLst/>
          </a:prstGeom>
          <a:noFill/>
          <a:ln cap="flat" cmpd="sng" w="38100">
            <a:solidFill>
              <a:srgbClr val="000000"/>
            </a:solidFill>
            <a:prstDash val="solid"/>
            <a:round/>
            <a:headEnd len="lg" w="lg" type="none"/>
            <a:tailEnd len="lg" w="lg" type="triangle"/>
          </a:ln>
        </p:spPr>
      </p:cxnSp>
      <p:sp>
        <p:nvSpPr>
          <p:cNvPr id="77" name="Shape 77"/>
          <p:cNvSpPr txBox="1"/>
          <p:nvPr/>
        </p:nvSpPr>
        <p:spPr>
          <a:xfrm>
            <a:off x="0" y="2705700"/>
            <a:ext cx="4121100" cy="503399"/>
          </a:xfrm>
          <a:prstGeom prst="rect">
            <a:avLst/>
          </a:prstGeom>
          <a:solidFill>
            <a:srgbClr val="000000">
              <a:alpha val="66210"/>
            </a:srgbClr>
          </a:solidFill>
          <a:ln>
            <a:noFill/>
          </a:ln>
        </p:spPr>
        <p:txBody>
          <a:bodyPr anchorCtr="0" anchor="t" bIns="91425" lIns="91425" rIns="91425" tIns="91425">
            <a:noAutofit/>
          </a:bodyPr>
          <a:lstStyle/>
          <a:p>
            <a:pPr algn="ctr">
              <a:spcBef>
                <a:spcPts val="0"/>
              </a:spcBef>
              <a:buNone/>
            </a:pPr>
            <a:r>
              <a:rPr lang="en" sz="2200">
                <a:solidFill>
                  <a:srgbClr val="FFFFFF"/>
                </a:solidFill>
                <a:latin typeface="Source Sans Pro"/>
                <a:ea typeface="Source Sans Pro"/>
                <a:cs typeface="Source Sans Pro"/>
                <a:sym typeface="Source Sans Pro"/>
              </a:rPr>
              <a:t>Serving food at dining hall</a:t>
            </a:r>
          </a:p>
        </p:txBody>
      </p:sp>
      <p:sp>
        <p:nvSpPr>
          <p:cNvPr id="78" name="Shape 78"/>
          <p:cNvSpPr txBox="1"/>
          <p:nvPr/>
        </p:nvSpPr>
        <p:spPr>
          <a:xfrm>
            <a:off x="4940225" y="2705700"/>
            <a:ext cx="4203899" cy="503399"/>
          </a:xfrm>
          <a:prstGeom prst="rect">
            <a:avLst/>
          </a:prstGeom>
          <a:solidFill>
            <a:srgbClr val="000000">
              <a:alpha val="66210"/>
            </a:srgbClr>
          </a:solidFill>
          <a:ln>
            <a:noFill/>
          </a:ln>
        </p:spPr>
        <p:txBody>
          <a:bodyPr anchorCtr="0" anchor="t" bIns="91425" lIns="91425" rIns="91425" tIns="91425">
            <a:noAutofit/>
          </a:bodyPr>
          <a:lstStyle/>
          <a:p>
            <a:pPr lvl="0" rtl="0" algn="ctr">
              <a:spcBef>
                <a:spcPts val="0"/>
              </a:spcBef>
              <a:buNone/>
            </a:pPr>
            <a:r>
              <a:rPr lang="en" sz="2200">
                <a:solidFill>
                  <a:srgbClr val="FFFFFF"/>
                </a:solidFill>
                <a:latin typeface="Source Sans Pro"/>
                <a:ea typeface="Source Sans Pro"/>
                <a:cs typeface="Source Sans Pro"/>
                <a:sym typeface="Source Sans Pro"/>
              </a:rPr>
              <a:t>Composting uneaten leftovers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 name="Shape 82"/>
        <p:cNvGrpSpPr/>
        <p:nvPr/>
      </p:nvGrpSpPr>
      <p:grpSpPr>
        <a:xfrm>
          <a:off x="0" y="0"/>
          <a:ext cx="0" cy="0"/>
          <a:chOff x="0" y="0"/>
          <a:chExt cx="0" cy="0"/>
        </a:xfrm>
      </p:grpSpPr>
      <p:sp>
        <p:nvSpPr>
          <p:cNvPr id="83" name="Shape 83"/>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latin typeface="Source Sans Pro"/>
                <a:ea typeface="Source Sans Pro"/>
                <a:cs typeface="Source Sans Pro"/>
                <a:sym typeface="Source Sans Pro"/>
              </a:rPr>
              <a:t>Why?</a:t>
            </a:r>
          </a:p>
        </p:txBody>
      </p:sp>
      <p:sp>
        <p:nvSpPr>
          <p:cNvPr id="84" name="Shape 84"/>
          <p:cNvSpPr txBox="1"/>
          <p:nvPr>
            <p:ph idx="1" type="body"/>
          </p:nvPr>
        </p:nvSpPr>
        <p:spPr>
          <a:xfrm>
            <a:off x="457200" y="1047750"/>
            <a:ext cx="8229600" cy="1390800"/>
          </a:xfrm>
          <a:prstGeom prst="rect">
            <a:avLst/>
          </a:prstGeom>
        </p:spPr>
        <p:txBody>
          <a:bodyPr anchorCtr="0" anchor="t" bIns="91425" lIns="91425" rIns="91425" tIns="91425">
            <a:noAutofit/>
          </a:bodyPr>
          <a:lstStyle/>
          <a:p>
            <a:pPr indent="-406400" lvl="0" marL="457200" rtl="0">
              <a:lnSpc>
                <a:spcPct val="115000"/>
              </a:lnSpc>
              <a:spcBef>
                <a:spcPts val="0"/>
              </a:spcBef>
              <a:buClr>
                <a:schemeClr val="dk1"/>
              </a:buClr>
              <a:buSzPct val="100000"/>
              <a:buFont typeface="Arial"/>
              <a:buChar char="●"/>
            </a:pPr>
            <a:r>
              <a:rPr lang="en" sz="2800">
                <a:latin typeface="Source Sans Pro"/>
                <a:ea typeface="Source Sans Pro"/>
                <a:cs typeface="Source Sans Pro"/>
                <a:sym typeface="Source Sans Pro"/>
              </a:rPr>
              <a:t>Diners on autopilot; not thinking about waste</a:t>
            </a:r>
          </a:p>
          <a:p>
            <a:pPr indent="-406400" lvl="0" marL="457200">
              <a:lnSpc>
                <a:spcPct val="115000"/>
              </a:lnSpc>
              <a:spcBef>
                <a:spcPts val="0"/>
              </a:spcBef>
              <a:buClr>
                <a:schemeClr val="dk1"/>
              </a:buClr>
              <a:buSzPct val="100000"/>
              <a:buFont typeface="Arial"/>
              <a:buChar char="●"/>
            </a:pPr>
            <a:r>
              <a:rPr lang="en" sz="2800">
                <a:latin typeface="Source Sans Pro"/>
                <a:ea typeface="Source Sans Pro"/>
                <a:cs typeface="Source Sans Pro"/>
                <a:sym typeface="Source Sans Pro"/>
              </a:rPr>
              <a:t>Belief that composting isn’t wasteful</a:t>
            </a:r>
          </a:p>
        </p:txBody>
      </p:sp>
      <p:sp>
        <p:nvSpPr>
          <p:cNvPr id="85" name="Shape 85"/>
          <p:cNvSpPr txBox="1"/>
          <p:nvPr>
            <p:ph idx="2" type="title"/>
          </p:nvPr>
        </p:nvSpPr>
        <p:spPr>
          <a:xfrm>
            <a:off x="457200" y="2415778"/>
            <a:ext cx="8229600" cy="857400"/>
          </a:xfrm>
          <a:prstGeom prst="rect">
            <a:avLst/>
          </a:prstGeom>
        </p:spPr>
        <p:txBody>
          <a:bodyPr anchorCtr="0" anchor="b" bIns="91425" lIns="91425" rIns="91425" tIns="91425">
            <a:noAutofit/>
          </a:bodyPr>
          <a:lstStyle/>
          <a:p>
            <a:pPr lvl="0" rtl="0">
              <a:spcBef>
                <a:spcPts val="0"/>
              </a:spcBef>
              <a:buNone/>
            </a:pPr>
            <a:r>
              <a:rPr lang="en">
                <a:latin typeface="Source Sans Pro"/>
                <a:ea typeface="Source Sans Pro"/>
                <a:cs typeface="Source Sans Pro"/>
                <a:sym typeface="Source Sans Pro"/>
              </a:rPr>
              <a:t>Maybe diners just need...</a:t>
            </a:r>
          </a:p>
        </p:txBody>
      </p:sp>
      <p:sp>
        <p:nvSpPr>
          <p:cNvPr id="86" name="Shape 86"/>
          <p:cNvSpPr txBox="1"/>
          <p:nvPr>
            <p:ph idx="3" type="body"/>
          </p:nvPr>
        </p:nvSpPr>
        <p:spPr>
          <a:xfrm>
            <a:off x="457200" y="3257550"/>
            <a:ext cx="8229600" cy="1390800"/>
          </a:xfrm>
          <a:prstGeom prst="rect">
            <a:avLst/>
          </a:prstGeom>
        </p:spPr>
        <p:txBody>
          <a:bodyPr anchorCtr="0" anchor="t" bIns="91425" lIns="91425" rIns="91425" tIns="91425">
            <a:noAutofit/>
          </a:bodyPr>
          <a:lstStyle/>
          <a:p>
            <a:pPr indent="-406400" lvl="0" marL="457200" rtl="0">
              <a:lnSpc>
                <a:spcPct val="115000"/>
              </a:lnSpc>
              <a:spcBef>
                <a:spcPts val="0"/>
              </a:spcBef>
              <a:buClr>
                <a:schemeClr val="dk1"/>
              </a:buClr>
              <a:buSzPct val="100000"/>
              <a:buFont typeface="Arial"/>
              <a:buChar char="●"/>
            </a:pPr>
            <a:r>
              <a:rPr lang="en" sz="2800">
                <a:latin typeface="Source Sans Pro"/>
                <a:ea typeface="Source Sans Pro"/>
                <a:cs typeface="Source Sans Pro"/>
                <a:sym typeface="Source Sans Pro"/>
              </a:rPr>
              <a:t>To realize if they’re systematically wasting food</a:t>
            </a:r>
          </a:p>
          <a:p>
            <a:pPr indent="-406400" lvl="0" marL="457200" rtl="0">
              <a:lnSpc>
                <a:spcPct val="115000"/>
              </a:lnSpc>
              <a:spcBef>
                <a:spcPts val="0"/>
              </a:spcBef>
              <a:buClr>
                <a:schemeClr val="dk1"/>
              </a:buClr>
              <a:buSzPct val="100000"/>
              <a:buFont typeface="Arial"/>
              <a:buChar char="●"/>
            </a:pPr>
            <a:r>
              <a:rPr lang="en" sz="2800">
                <a:latin typeface="Source Sans Pro"/>
                <a:ea typeface="Source Sans Pro"/>
                <a:cs typeface="Source Sans Pro"/>
                <a:sym typeface="Source Sans Pro"/>
              </a:rPr>
              <a:t>To understand food waste’s impact tangibly</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xEl>
                                              <p:pRg end="0" st="0"/>
                                            </p:txEl>
                                          </p:spTgt>
                                        </p:tgtEl>
                                        <p:attrNameLst>
                                          <p:attrName>style.visibility</p:attrName>
                                        </p:attrNameLst>
                                      </p:cBhvr>
                                      <p:to>
                                        <p:strVal val="visible"/>
                                      </p:to>
                                    </p:set>
                                    <p:animEffect filter="fade" transition="in">
                                      <p:cBhvr>
                                        <p:cTn dur="1000"/>
                                        <p:tgtEl>
                                          <p:spTgt spid="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xEl>
                                              <p:pRg end="1" st="1"/>
                                            </p:txEl>
                                          </p:spTgt>
                                        </p:tgtEl>
                                        <p:attrNameLst>
                                          <p:attrName>style.visibility</p:attrName>
                                        </p:attrNameLst>
                                      </p:cBhvr>
                                      <p:to>
                                        <p:strVal val="visible"/>
                                      </p:to>
                                    </p:set>
                                    <p:animEffect filter="fade" transition="in">
                                      <p:cBhvr>
                                        <p:cTn dur="1000"/>
                                        <p:tgtEl>
                                          <p:spTgt spid="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0" st="0"/>
                                            </p:txEl>
                                          </p:spTgt>
                                        </p:tgtEl>
                                        <p:attrNameLst>
                                          <p:attrName>style.visibility</p:attrName>
                                        </p:attrNameLst>
                                      </p:cBhvr>
                                      <p:to>
                                        <p:strVal val="visible"/>
                                      </p:to>
                                    </p:set>
                                    <p:animEffect filter="fade" transition="in">
                                      <p:cBhvr>
                                        <p:cTn dur="1000"/>
                                        <p:tgtEl>
                                          <p:spTgt spid="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xEl>
                                              <p:pRg end="1" st="1"/>
                                            </p:txEl>
                                          </p:spTgt>
                                        </p:tgtEl>
                                        <p:attrNameLst>
                                          <p:attrName>style.visibility</p:attrName>
                                        </p:attrNameLst>
                                      </p:cBhvr>
                                      <p:to>
                                        <p:strVal val="visible"/>
                                      </p:to>
                                    </p:set>
                                    <p:animEffect filter="fade" transition="in">
                                      <p:cBhvr>
                                        <p:cTn dur="1000"/>
                                        <p:tgtEl>
                                          <p:spTgt spid="8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x="0" y="0"/>
          <a:ext cx="0" cy="0"/>
          <a:chOff x="0" y="0"/>
          <a:chExt cx="0" cy="0"/>
        </a:xfrm>
      </p:grpSpPr>
      <p:sp>
        <p:nvSpPr>
          <p:cNvPr id="91" name="Shape 91"/>
          <p:cNvSpPr txBox="1"/>
          <p:nvPr>
            <p:ph idx="1" type="body"/>
          </p:nvPr>
        </p:nvSpPr>
        <p:spPr>
          <a:xfrm>
            <a:off x="291000" y="1661100"/>
            <a:ext cx="8562000" cy="2331300"/>
          </a:xfrm>
          <a:prstGeom prst="rect">
            <a:avLst/>
          </a:prstGeom>
        </p:spPr>
        <p:txBody>
          <a:bodyPr anchorCtr="0" anchor="t" bIns="91425" lIns="91425" rIns="91425" tIns="91425">
            <a:noAutofit/>
          </a:bodyPr>
          <a:lstStyle/>
          <a:p>
            <a:pPr rtl="0">
              <a:lnSpc>
                <a:spcPct val="115000"/>
              </a:lnSpc>
              <a:spcBef>
                <a:spcPts val="0"/>
              </a:spcBef>
              <a:buNone/>
            </a:pPr>
            <a:r>
              <a:rPr lang="en" sz="2400">
                <a:latin typeface="Source Sans Pro"/>
                <a:ea typeface="Source Sans Pro"/>
                <a:cs typeface="Source Sans Pro"/>
                <a:sym typeface="Source Sans Pro"/>
              </a:rPr>
              <a:t>We met “Fred”, a student who serves himself more food than he eats because he is </a:t>
            </a:r>
            <a:r>
              <a:rPr b="1" lang="en" sz="2400">
                <a:latin typeface="Source Sans Pro"/>
                <a:ea typeface="Source Sans Pro"/>
                <a:cs typeface="Source Sans Pro"/>
                <a:sym typeface="Source Sans Pro"/>
              </a:rPr>
              <a:t>not very waste-conscious</a:t>
            </a:r>
            <a:r>
              <a:rPr lang="en" sz="2400">
                <a:latin typeface="Source Sans Pro"/>
                <a:ea typeface="Source Sans Pro"/>
                <a:cs typeface="Source Sans Pro"/>
                <a:sym typeface="Source Sans Pro"/>
              </a:rPr>
              <a:t>. It would be game-changing if we could </a:t>
            </a:r>
            <a:r>
              <a:rPr b="1" lang="en" sz="2400">
                <a:latin typeface="Source Sans Pro"/>
                <a:ea typeface="Source Sans Pro"/>
                <a:cs typeface="Source Sans Pro"/>
                <a:sym typeface="Source Sans Pro"/>
              </a:rPr>
              <a:t>make him aware of his pattern of wasting food</a:t>
            </a:r>
            <a:r>
              <a:rPr lang="en" sz="2400">
                <a:latin typeface="Source Sans Pro"/>
                <a:ea typeface="Source Sans Pro"/>
                <a:cs typeface="Source Sans Pro"/>
                <a:sym typeface="Source Sans Pro"/>
              </a:rPr>
              <a:t> to motivate him to change his serving habits.</a:t>
            </a:r>
          </a:p>
          <a:p>
            <a:pPr rtl="0">
              <a:lnSpc>
                <a:spcPct val="115000"/>
              </a:lnSpc>
              <a:spcBef>
                <a:spcPts val="0"/>
              </a:spcBef>
              <a:buNone/>
            </a:pPr>
            <a:r>
              <a:t/>
            </a:r>
            <a:endParaRPr sz="2400">
              <a:latin typeface="Source Sans Pro"/>
              <a:ea typeface="Source Sans Pro"/>
              <a:cs typeface="Source Sans Pro"/>
              <a:sym typeface="Source Sans Pro"/>
            </a:endParaRPr>
          </a:p>
          <a:p>
            <a:pPr lvl="0" rtl="0">
              <a:spcBef>
                <a:spcPts val="0"/>
              </a:spcBef>
              <a:buNone/>
            </a:pPr>
            <a:r>
              <a:t/>
            </a:r>
            <a:endParaRPr sz="2400">
              <a:solidFill>
                <a:schemeClr val="dk1"/>
              </a:solidFill>
              <a:latin typeface="Source Sans Pro"/>
              <a:ea typeface="Source Sans Pro"/>
              <a:cs typeface="Source Sans Pro"/>
              <a:sym typeface="Source Sans Pro"/>
            </a:endParaRPr>
          </a:p>
          <a:p>
            <a:pPr lvl="0" rtl="0">
              <a:lnSpc>
                <a:spcPct val="115000"/>
              </a:lnSpc>
              <a:spcBef>
                <a:spcPts val="0"/>
              </a:spcBef>
              <a:buNone/>
            </a:pPr>
            <a:r>
              <a:t/>
            </a:r>
            <a:endParaRPr sz="2400">
              <a:solidFill>
                <a:schemeClr val="dk1"/>
              </a:solidFill>
              <a:latin typeface="Source Sans Pro"/>
              <a:ea typeface="Source Sans Pro"/>
              <a:cs typeface="Source Sans Pro"/>
              <a:sym typeface="Source Sans Pro"/>
            </a:endParaRPr>
          </a:p>
          <a:p>
            <a:pPr lvl="0" rtl="0">
              <a:lnSpc>
                <a:spcPct val="115000"/>
              </a:lnSpc>
              <a:spcBef>
                <a:spcPts val="0"/>
              </a:spcBef>
              <a:buNone/>
            </a:pPr>
            <a:r>
              <a:t/>
            </a:r>
            <a:endParaRPr sz="2400">
              <a:solidFill>
                <a:schemeClr val="dk1"/>
              </a:solidFill>
              <a:latin typeface="Source Sans Pro"/>
              <a:ea typeface="Source Sans Pro"/>
              <a:cs typeface="Source Sans Pro"/>
              <a:sym typeface="Source Sans Pro"/>
            </a:endParaRPr>
          </a:p>
          <a:p>
            <a:pPr lvl="0" rtl="0">
              <a:lnSpc>
                <a:spcPct val="115000"/>
              </a:lnSpc>
              <a:spcBef>
                <a:spcPts val="0"/>
              </a:spcBef>
              <a:buClr>
                <a:schemeClr val="dk1"/>
              </a:buClr>
              <a:buFont typeface="Arial"/>
              <a:buNone/>
            </a:pPr>
            <a:r>
              <a:t/>
            </a:r>
            <a:endParaRPr sz="2400">
              <a:solidFill>
                <a:schemeClr val="dk1"/>
              </a:solidFill>
              <a:latin typeface="Source Sans Pro"/>
              <a:ea typeface="Source Sans Pro"/>
              <a:cs typeface="Source Sans Pro"/>
              <a:sym typeface="Source Sans Pro"/>
            </a:endParaRPr>
          </a:p>
          <a:p>
            <a:pPr lvl="0" rtl="0">
              <a:lnSpc>
                <a:spcPct val="115000"/>
              </a:lnSpc>
              <a:spcBef>
                <a:spcPts val="0"/>
              </a:spcBef>
              <a:buClr>
                <a:schemeClr val="dk1"/>
              </a:buClr>
              <a:buFont typeface="Arial"/>
              <a:buNone/>
            </a:pPr>
            <a:r>
              <a:t/>
            </a:r>
            <a:endParaRPr sz="2400">
              <a:latin typeface="Source Sans Pro"/>
              <a:ea typeface="Source Sans Pro"/>
              <a:cs typeface="Source Sans Pro"/>
              <a:sym typeface="Source Sans Pro"/>
            </a:endParaRPr>
          </a:p>
        </p:txBody>
      </p:sp>
      <p:sp>
        <p:nvSpPr>
          <p:cNvPr id="92" name="Shape 92"/>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latin typeface="Source Sans Pro"/>
                <a:ea typeface="Source Sans Pro"/>
                <a:cs typeface="Source Sans Pro"/>
                <a:sym typeface="Source Sans Pro"/>
              </a:rPr>
              <a:t>Final POV</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x="0" y="0"/>
          <a:ext cx="0" cy="0"/>
          <a:chOff x="0" y="0"/>
          <a:chExt cx="0" cy="0"/>
        </a:xfrm>
      </p:grpSpPr>
      <p:sp>
        <p:nvSpPr>
          <p:cNvPr id="97" name="Shape 97"/>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latin typeface="Source Sans Pro"/>
                <a:ea typeface="Source Sans Pro"/>
                <a:cs typeface="Source Sans Pro"/>
                <a:sym typeface="Source Sans Pro"/>
              </a:rPr>
              <a:t>Final Solution</a:t>
            </a:r>
          </a:p>
        </p:txBody>
      </p:sp>
      <p:sp>
        <p:nvSpPr>
          <p:cNvPr id="98" name="Shape 98"/>
          <p:cNvSpPr txBox="1"/>
          <p:nvPr>
            <p:ph idx="1" type="body"/>
          </p:nvPr>
        </p:nvSpPr>
        <p:spPr>
          <a:xfrm>
            <a:off x="457200" y="1663525"/>
            <a:ext cx="8229600" cy="2404200"/>
          </a:xfrm>
          <a:prstGeom prst="rect">
            <a:avLst/>
          </a:prstGeom>
        </p:spPr>
        <p:txBody>
          <a:bodyPr anchorCtr="0" anchor="t" bIns="91425" lIns="91425" rIns="91425" tIns="91425">
            <a:noAutofit/>
          </a:bodyPr>
          <a:lstStyle/>
          <a:p>
            <a:pPr indent="-381000" lvl="0" marL="457200" rtl="0">
              <a:spcBef>
                <a:spcPts val="0"/>
              </a:spcBef>
              <a:buClr>
                <a:schemeClr val="dk1"/>
              </a:buClr>
              <a:buSzPct val="100000"/>
              <a:buFont typeface="Source Sans Pro"/>
              <a:buAutoNum type="arabicPeriod"/>
            </a:pPr>
            <a:r>
              <a:rPr lang="en" sz="2400">
                <a:latin typeface="Source Sans Pro"/>
                <a:ea typeface="Source Sans Pro"/>
                <a:cs typeface="Source Sans Pro"/>
                <a:sym typeface="Source Sans Pro"/>
              </a:rPr>
              <a:t>Screen showing </a:t>
            </a:r>
            <a:r>
              <a:rPr b="1" lang="en" sz="2400">
                <a:latin typeface="Source Sans Pro"/>
                <a:ea typeface="Source Sans Pro"/>
                <a:cs typeface="Source Sans Pro"/>
                <a:sym typeface="Source Sans Pro"/>
              </a:rPr>
              <a:t>individual waste</a:t>
            </a:r>
            <a:r>
              <a:rPr lang="en" sz="2400">
                <a:latin typeface="Source Sans Pro"/>
                <a:ea typeface="Source Sans Pro"/>
                <a:cs typeface="Source Sans Pro"/>
                <a:sym typeface="Source Sans Pro"/>
              </a:rPr>
              <a:t> as person throws food into compost bin</a:t>
            </a:r>
          </a:p>
          <a:p>
            <a:pPr lvl="0" rtl="0">
              <a:spcBef>
                <a:spcPts val="0"/>
              </a:spcBef>
              <a:buNone/>
            </a:pPr>
            <a:r>
              <a:t/>
            </a:r>
            <a:endParaRPr sz="2400">
              <a:latin typeface="Source Sans Pro"/>
              <a:ea typeface="Source Sans Pro"/>
              <a:cs typeface="Source Sans Pro"/>
              <a:sym typeface="Source Sans Pro"/>
            </a:endParaRPr>
          </a:p>
          <a:p>
            <a:pPr indent="-381000" lvl="0" marL="457200" rtl="0">
              <a:spcBef>
                <a:spcPts val="0"/>
              </a:spcBef>
              <a:buClr>
                <a:schemeClr val="dk1"/>
              </a:buClr>
              <a:buSzPct val="100000"/>
              <a:buFont typeface="Source Sans Pro"/>
              <a:buAutoNum type="arabicPeriod"/>
            </a:pPr>
            <a:r>
              <a:rPr lang="en" sz="2400">
                <a:latin typeface="Source Sans Pro"/>
                <a:ea typeface="Source Sans Pro"/>
                <a:cs typeface="Source Sans Pro"/>
                <a:sym typeface="Source Sans Pro"/>
              </a:rPr>
              <a:t>Screen showing </a:t>
            </a:r>
            <a:r>
              <a:rPr b="1" lang="en" sz="2400">
                <a:latin typeface="Source Sans Pro"/>
                <a:ea typeface="Source Sans Pro"/>
                <a:cs typeface="Source Sans Pro"/>
                <a:sym typeface="Source Sans Pro"/>
              </a:rPr>
              <a:t>total waste</a:t>
            </a:r>
            <a:r>
              <a:rPr lang="en" sz="2400">
                <a:latin typeface="Source Sans Pro"/>
                <a:ea typeface="Source Sans Pro"/>
                <a:cs typeface="Source Sans Pro"/>
                <a:sym typeface="Source Sans Pro"/>
              </a:rPr>
              <a:t> at stations where people serve themselves food</a:t>
            </a:r>
          </a:p>
          <a:p>
            <a:pPr lvl="0" rtl="0">
              <a:spcBef>
                <a:spcPts val="0"/>
              </a:spcBef>
              <a:buNone/>
            </a:pPr>
            <a:r>
              <a:t/>
            </a:r>
            <a:endParaRPr sz="2400">
              <a:latin typeface="Source Sans Pro"/>
              <a:ea typeface="Source Sans Pro"/>
              <a:cs typeface="Source Sans Pro"/>
              <a:sym typeface="Source Sans Pro"/>
            </a:endParaRPr>
          </a:p>
          <a:p>
            <a:pPr lvl="0" rtl="0">
              <a:spcBef>
                <a:spcPts val="0"/>
              </a:spcBef>
              <a:buNone/>
            </a:pPr>
            <a:r>
              <a:t/>
            </a:r>
            <a:endParaRPr sz="2400">
              <a:latin typeface="Source Sans Pro"/>
              <a:ea typeface="Source Sans Pro"/>
              <a:cs typeface="Source Sans Pro"/>
              <a:sym typeface="Source Sans Pro"/>
            </a:endParaRP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2.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