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3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31.xml"/>
  <Override ContentType="application/vnd.openxmlformats-officedocument.presentationml.slide+xml" PartName="/ppt/slides/slide40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38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19" Type="http://schemas.openxmlformats.org/officeDocument/2006/relationships/slide" Target="slides/slide14.xml"/><Relationship Id="rId36" Type="http://schemas.openxmlformats.org/officeDocument/2006/relationships/slide" Target="slides/slide3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12" Type="http://schemas.openxmlformats.org/officeDocument/2006/relationships/slide" Target="slides/slide7.xml"/><Relationship Id="rId31" Type="http://schemas.openxmlformats.org/officeDocument/2006/relationships/slide" Target="slides/slide26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" Type="http://schemas.openxmlformats.org/officeDocument/2006/relationships/presProps" Target="presProps.xml"/><Relationship Id="rId21" Type="http://schemas.openxmlformats.org/officeDocument/2006/relationships/slide" Target="slides/slide16.xml"/><Relationship Id="rId40" Type="http://schemas.openxmlformats.org/officeDocument/2006/relationships/slide" Target="slides/slide35.xml"/><Relationship Id="rId1" Type="http://schemas.openxmlformats.org/officeDocument/2006/relationships/theme" Target="theme/theme2.xml"/><Relationship Id="rId22" Type="http://schemas.openxmlformats.org/officeDocument/2006/relationships/slide" Target="slides/slide17.xml"/><Relationship Id="rId41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8.xml"/><Relationship Id="rId42" Type="http://schemas.openxmlformats.org/officeDocument/2006/relationships/slide" Target="slides/slide37.xml"/><Relationship Id="rId3" Type="http://schemas.openxmlformats.org/officeDocument/2006/relationships/tableStyles" Target="tableStyles.xml"/><Relationship Id="rId24" Type="http://schemas.openxmlformats.org/officeDocument/2006/relationships/slide" Target="slides/slide19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b="1" lang="en" sz="2800">
                <a:solidFill>
                  <a:srgbClr val="F55D4B"/>
                </a:solidFill>
              </a:rPr>
              <a:t>How might we make the consequences of unhealthy food more easily perceived</a:t>
            </a:r>
            <a:r>
              <a:rPr lang="en" sz="1800">
                <a:solidFill>
                  <a:srgbClr val="F55D4B"/>
                </a:solidFill>
              </a:rPr>
              <a:t>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55D4B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F55D4B"/>
              </a:solidFill>
            </a:endParaRPr>
          </a:p>
          <a:p>
            <a:pPr lvl="0" rtl="0" algn="ctr">
              <a:lnSpc>
                <a:spcPct val="120000"/>
              </a:lnSpc>
              <a:spcBef>
                <a:spcPts val="60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i="1" lang="en" sz="2200">
                <a:solidFill>
                  <a:srgbClr val="F55D4B"/>
                </a:solidFill>
              </a:rPr>
              <a:t>How might we encourage a self-motivated change of habit towards a healthier diet?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3" name="Shape 5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robert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robert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7" name="Shape 5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verbally say didt pick nutrtitous foods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1319175" y="2876425"/>
            <a:ext cx="6680399" cy="1546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6000"/>
            </a:lvl1pPr>
            <a:lvl2pPr>
              <a:spcBef>
                <a:spcPts val="0"/>
              </a:spcBef>
              <a:buSzPct val="100000"/>
              <a:defRPr sz="6000"/>
            </a:lvl2pPr>
            <a:lvl3pPr>
              <a:spcBef>
                <a:spcPts val="0"/>
              </a:spcBef>
              <a:buSzPct val="100000"/>
              <a:defRPr sz="6000"/>
            </a:lvl3pPr>
            <a:lvl4pPr>
              <a:spcBef>
                <a:spcPts val="0"/>
              </a:spcBef>
              <a:buSzPct val="100000"/>
              <a:defRPr sz="6000"/>
            </a:lvl4pPr>
            <a:lvl5pPr>
              <a:spcBef>
                <a:spcPts val="0"/>
              </a:spcBef>
              <a:buSzPct val="100000"/>
              <a:defRPr sz="6000"/>
            </a:lvl5pPr>
            <a:lvl6pPr>
              <a:spcBef>
                <a:spcPts val="0"/>
              </a:spcBef>
              <a:buSzPct val="100000"/>
              <a:defRPr sz="6000"/>
            </a:lvl6pPr>
            <a:lvl7pPr>
              <a:spcBef>
                <a:spcPts val="0"/>
              </a:spcBef>
              <a:buSzPct val="100000"/>
              <a:defRPr sz="6000"/>
            </a:lvl7pPr>
            <a:lvl8pPr>
              <a:spcBef>
                <a:spcPts val="0"/>
              </a:spcBef>
              <a:buSzPct val="100000"/>
              <a:defRPr sz="6000"/>
            </a:lvl8pPr>
            <a:lvl9pPr>
              <a:spcBef>
                <a:spcPts val="0"/>
              </a:spcBef>
              <a:buSzPct val="100000"/>
              <a:defRPr sz="6000"/>
            </a:lvl9pPr>
          </a:lstStyle>
          <a:p/>
        </p:txBody>
      </p:sp>
      <p:cxnSp>
        <p:nvCxnSpPr>
          <p:cNvPr id="9" name="Shape 9"/>
          <p:cNvCxnSpPr>
            <a:stCxn id="10" idx="4"/>
          </p:cNvCxnSpPr>
          <p:nvPr/>
        </p:nvCxnSpPr>
        <p:spPr>
          <a:xfrm>
            <a:off x="903750" y="3563700"/>
            <a:ext cx="0" cy="32943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0" name="Shape 10"/>
          <p:cNvSpPr/>
          <p:nvPr/>
        </p:nvSpPr>
        <p:spPr>
          <a:xfrm>
            <a:off x="769050" y="3294300"/>
            <a:ext cx="269400" cy="2694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key color">
    <p:bg>
      <p:bgPr>
        <a:solidFill>
          <a:srgbClr val="39C0B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hape 54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2E3037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5" name="Shape 55"/>
          <p:cNvSpPr/>
          <p:nvPr/>
        </p:nvSpPr>
        <p:spPr>
          <a:xfrm>
            <a:off x="808650" y="3333900"/>
            <a:ext cx="190200" cy="190200"/>
          </a:xfrm>
          <a:prstGeom prst="ellipse">
            <a:avLst/>
          </a:prstGeom>
          <a:solidFill>
            <a:srgbClr val="39C0BA"/>
          </a:solidFill>
          <a:ln cap="flat" cmpd="sng" w="952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SzPct val="100000"/>
              <a:defRPr sz="3000"/>
            </a:lvl1pPr>
            <a:lvl2pPr rtl="0">
              <a:spcBef>
                <a:spcPts val="0"/>
              </a:spcBef>
              <a:buSzPct val="100000"/>
              <a:defRPr sz="3000"/>
            </a:lvl2pPr>
            <a:lvl3pPr rtl="0">
              <a:spcBef>
                <a:spcPts val="0"/>
              </a:spcBef>
              <a:buSzPct val="100000"/>
              <a:defRPr sz="3000"/>
            </a:lvl3pPr>
            <a:lvl4pPr rtl="0">
              <a:spcBef>
                <a:spcPts val="0"/>
              </a:spcBef>
              <a:buSzPct val="100000"/>
              <a:defRPr sz="3000"/>
            </a:lvl4pPr>
            <a:lvl5pPr rtl="0">
              <a:spcBef>
                <a:spcPts val="0"/>
              </a:spcBef>
              <a:buSzPct val="100000"/>
              <a:defRPr sz="3000"/>
            </a:lvl5pPr>
            <a:lvl6pPr rtl="0">
              <a:spcBef>
                <a:spcPts val="0"/>
              </a:spcBef>
              <a:buSzPct val="100000"/>
              <a:defRPr sz="3000"/>
            </a:lvl6pPr>
            <a:lvl7pPr rtl="0">
              <a:spcBef>
                <a:spcPts val="0"/>
              </a:spcBef>
              <a:buSzPct val="100000"/>
              <a:defRPr sz="3000"/>
            </a:lvl7pPr>
            <a:lvl8pPr rtl="0">
              <a:spcBef>
                <a:spcPts val="0"/>
              </a:spcBef>
              <a:buSzPct val="100000"/>
              <a:defRPr sz="3000"/>
            </a:lvl8pPr>
            <a:lvl9pPr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30175" y="3710550"/>
            <a:ext cx="6927899" cy="470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buNone/>
              <a:defRPr sz="1800"/>
            </a:lvl1pPr>
            <a:lvl2pPr rtl="0">
              <a:spcBef>
                <a:spcPts val="0"/>
              </a:spcBef>
              <a:buSzPct val="100000"/>
              <a:buNone/>
              <a:defRPr sz="1800"/>
            </a:lvl2pPr>
            <a:lvl3pPr rtl="0">
              <a:spcBef>
                <a:spcPts val="0"/>
              </a:spcBef>
              <a:buSzPct val="100000"/>
              <a:buNone/>
              <a:defRPr sz="1800"/>
            </a:lvl3pPr>
            <a:lvl4pPr rtl="0">
              <a:spcBef>
                <a:spcPts val="0"/>
              </a:spcBef>
              <a:buNone/>
              <a:defRPr/>
            </a:lvl4pPr>
            <a:lvl5pPr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buNone/>
              <a:defRPr/>
            </a:lvl6pPr>
            <a:lvl7pPr rtl="0">
              <a:spcBef>
                <a:spcPts val="0"/>
              </a:spcBef>
              <a:buNone/>
              <a:defRPr/>
            </a:lvl7pPr>
            <a:lvl8pPr rtl="0">
              <a:spcBef>
                <a:spcPts val="0"/>
              </a:spcBef>
              <a:buNone/>
              <a:defRPr/>
            </a:lvl8pPr>
            <a:lvl9pPr rtl="0">
              <a:spcBef>
                <a:spcPts val="0"/>
              </a:spcBef>
              <a:buNone/>
              <a:defRPr/>
            </a:lvl9pPr>
          </a:lstStyle>
          <a:p/>
        </p:txBody>
      </p:sp>
      <p:cxnSp>
        <p:nvCxnSpPr>
          <p:cNvPr id="14" name="Shape 14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" name="Shape 15"/>
          <p:cNvSpPr/>
          <p:nvPr/>
        </p:nvSpPr>
        <p:spPr>
          <a:xfrm>
            <a:off x="493600" y="3018850"/>
            <a:ext cx="820200" cy="8202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idx="1" type="body"/>
          </p:nvPr>
        </p:nvSpPr>
        <p:spPr>
          <a:xfrm>
            <a:off x="1633225" y="2882400"/>
            <a:ext cx="6700500" cy="10931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1pPr>
            <a:lvl2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2pPr>
            <a:lvl3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3pPr>
            <a:lvl4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4pPr>
            <a:lvl5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5pPr>
            <a:lvl6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6pPr>
            <a:lvl7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7pPr>
            <a:lvl8pPr rtl="0"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8pPr>
            <a:lvl9pPr>
              <a:spcBef>
                <a:spcPts val="0"/>
              </a:spcBef>
              <a:buClr>
                <a:srgbClr val="39C0BA"/>
              </a:buClr>
              <a:buSzPct val="100000"/>
              <a:defRPr i="1" sz="2800">
                <a:solidFill>
                  <a:srgbClr val="39C0BA"/>
                </a:solidFill>
              </a:defRPr>
            </a:lvl9pPr>
          </a:lstStyle>
          <a:p/>
        </p:txBody>
      </p:sp>
      <p:cxnSp>
        <p:nvCxnSpPr>
          <p:cNvPr id="18" name="Shape 18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9" name="Shape 19"/>
          <p:cNvSpPr/>
          <p:nvPr/>
        </p:nvSpPr>
        <p:spPr>
          <a:xfrm>
            <a:off x="493600" y="3018850"/>
            <a:ext cx="820200" cy="8202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208000" y="3096171"/>
            <a:ext cx="1306200" cy="87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“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23" name="Shape 23"/>
          <p:cNvSpPr/>
          <p:nvPr/>
        </p:nvSpPr>
        <p:spPr>
          <a:xfrm>
            <a:off x="808725" y="800750"/>
            <a:ext cx="190200" cy="1902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69050" y="1861900"/>
            <a:ext cx="269400" cy="2694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" name="Shape 25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rtl="0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1165497" y="1600200"/>
            <a:ext cx="68580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600"/>
              </a:spcBef>
              <a:buClr>
                <a:srgbClr val="F3F3F3"/>
              </a:buClr>
              <a:buSzPct val="100000"/>
              <a:buFont typeface="Quicksand"/>
              <a:buChar char="◦"/>
              <a:defRPr sz="30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rtl="0">
              <a:spcBef>
                <a:spcPts val="480"/>
              </a:spcBef>
              <a:buClr>
                <a:srgbClr val="F3F3F3"/>
              </a:buClr>
              <a:buSzPct val="100000"/>
              <a:buFont typeface="Quicksand"/>
              <a:buChar char="▫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rtl="0">
              <a:spcBef>
                <a:spcPts val="480"/>
              </a:spcBef>
              <a:buClr>
                <a:srgbClr val="F3F3F3"/>
              </a:buClr>
              <a:buSzPct val="100000"/>
              <a:buFont typeface="Quicksand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rtl="0"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1165474" y="1600200"/>
            <a:ext cx="33069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600"/>
            </a:lvl1pPr>
            <a:lvl2pPr>
              <a:spcBef>
                <a:spcPts val="0"/>
              </a:spcBef>
              <a:buSzPct val="100000"/>
              <a:defRPr sz="2600"/>
            </a:lvl2pPr>
            <a:lvl3pPr>
              <a:spcBef>
                <a:spcPts val="0"/>
              </a:spcBef>
              <a:buSzPct val="100000"/>
              <a:defRPr sz="2600"/>
            </a:lvl3pPr>
            <a:lvl4pPr>
              <a:spcBef>
                <a:spcPts val="0"/>
              </a:spcBef>
              <a:buSzPct val="100000"/>
              <a:defRPr sz="2600"/>
            </a:lvl4pPr>
            <a:lvl5pPr>
              <a:spcBef>
                <a:spcPts val="0"/>
              </a:spcBef>
              <a:buSzPct val="100000"/>
              <a:defRPr sz="2600"/>
            </a:lvl5pPr>
            <a:lvl6pPr>
              <a:spcBef>
                <a:spcPts val="0"/>
              </a:spcBef>
              <a:buSzPct val="100000"/>
              <a:defRPr sz="2600"/>
            </a:lvl6pPr>
            <a:lvl7pPr>
              <a:spcBef>
                <a:spcPts val="0"/>
              </a:spcBef>
              <a:buSzPct val="100000"/>
              <a:defRPr sz="2600"/>
            </a:lvl7pPr>
            <a:lvl8pPr>
              <a:spcBef>
                <a:spcPts val="0"/>
              </a:spcBef>
              <a:buSzPct val="100000"/>
              <a:defRPr sz="2600"/>
            </a:lvl8pPr>
            <a:lvl9pPr>
              <a:spcBef>
                <a:spcPts val="0"/>
              </a:spcBef>
              <a:buSzPct val="100000"/>
              <a:defRPr sz="2600"/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671569" y="1600200"/>
            <a:ext cx="33069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2600"/>
            </a:lvl1pPr>
            <a:lvl2pPr>
              <a:spcBef>
                <a:spcPts val="0"/>
              </a:spcBef>
              <a:buSzPct val="100000"/>
              <a:defRPr sz="2600"/>
            </a:lvl2pPr>
            <a:lvl3pPr>
              <a:spcBef>
                <a:spcPts val="0"/>
              </a:spcBef>
              <a:buSzPct val="100000"/>
              <a:defRPr sz="2600"/>
            </a:lvl3pPr>
            <a:lvl4pPr>
              <a:spcBef>
                <a:spcPts val="0"/>
              </a:spcBef>
              <a:buSzPct val="100000"/>
              <a:defRPr sz="2600"/>
            </a:lvl4pPr>
            <a:lvl5pPr>
              <a:spcBef>
                <a:spcPts val="0"/>
              </a:spcBef>
              <a:buSzPct val="100000"/>
              <a:defRPr sz="2600"/>
            </a:lvl5pPr>
            <a:lvl6pPr>
              <a:spcBef>
                <a:spcPts val="0"/>
              </a:spcBef>
              <a:buSzPct val="100000"/>
              <a:defRPr sz="2600"/>
            </a:lvl6pPr>
            <a:lvl7pPr>
              <a:spcBef>
                <a:spcPts val="0"/>
              </a:spcBef>
              <a:buSzPct val="100000"/>
              <a:defRPr sz="2600"/>
            </a:lvl7pPr>
            <a:lvl8pPr>
              <a:spcBef>
                <a:spcPts val="0"/>
              </a:spcBef>
              <a:buSzPct val="100000"/>
              <a:defRPr sz="2600"/>
            </a:lvl8pPr>
            <a:lvl9pPr>
              <a:spcBef>
                <a:spcPts val="0"/>
              </a:spcBef>
              <a:buSzPct val="100000"/>
              <a:defRPr sz="2600"/>
            </a:lvl9pPr>
          </a:lstStyle>
          <a:p/>
        </p:txBody>
      </p:sp>
      <p:cxnSp>
        <p:nvCxnSpPr>
          <p:cNvPr id="31" name="Shape 31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2" name="Shape 32"/>
          <p:cNvSpPr/>
          <p:nvPr/>
        </p:nvSpPr>
        <p:spPr>
          <a:xfrm>
            <a:off x="808725" y="800750"/>
            <a:ext cx="190200" cy="1902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769050" y="1861900"/>
            <a:ext cx="269400" cy="2694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1165475" y="1673975"/>
            <a:ext cx="2403599" cy="4893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37" name="Shape 37"/>
          <p:cNvSpPr txBox="1"/>
          <p:nvPr>
            <p:ph idx="2" type="body"/>
          </p:nvPr>
        </p:nvSpPr>
        <p:spPr>
          <a:xfrm>
            <a:off x="3692249" y="1673975"/>
            <a:ext cx="2403599" cy="4893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38" name="Shape 38"/>
          <p:cNvSpPr txBox="1"/>
          <p:nvPr>
            <p:ph idx="3" type="body"/>
          </p:nvPr>
        </p:nvSpPr>
        <p:spPr>
          <a:xfrm>
            <a:off x="6219023" y="1673975"/>
            <a:ext cx="2403599" cy="48938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SzPct val="100000"/>
              <a:defRPr sz="2000"/>
            </a:lvl1pPr>
            <a:lvl2pPr rtl="0">
              <a:spcBef>
                <a:spcPts val="0"/>
              </a:spcBef>
              <a:buSzPct val="100000"/>
              <a:defRPr sz="2000"/>
            </a:lvl2pPr>
            <a:lvl3pPr rtl="0">
              <a:spcBef>
                <a:spcPts val="0"/>
              </a:spcBef>
              <a:buSzPct val="100000"/>
              <a:defRPr sz="2000"/>
            </a:lvl3pPr>
            <a:lvl4pPr rtl="0">
              <a:spcBef>
                <a:spcPts val="0"/>
              </a:spcBef>
              <a:buSzPct val="100000"/>
              <a:defRPr sz="2000"/>
            </a:lvl4pPr>
            <a:lvl5pPr rtl="0">
              <a:spcBef>
                <a:spcPts val="0"/>
              </a:spcBef>
              <a:buSzPct val="100000"/>
              <a:defRPr sz="2000"/>
            </a:lvl5pPr>
            <a:lvl6pPr rtl="0">
              <a:spcBef>
                <a:spcPts val="0"/>
              </a:spcBef>
              <a:buSzPct val="100000"/>
              <a:defRPr sz="2000"/>
            </a:lvl6pPr>
            <a:lvl7pPr rtl="0">
              <a:spcBef>
                <a:spcPts val="0"/>
              </a:spcBef>
              <a:buSzPct val="100000"/>
              <a:defRPr sz="2000"/>
            </a:lvl7pPr>
            <a:lvl8pPr rtl="0">
              <a:spcBef>
                <a:spcPts val="0"/>
              </a:spcBef>
              <a:buSzPct val="100000"/>
              <a:defRPr sz="2000"/>
            </a:lvl8pPr>
            <a:lvl9pPr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cxnSp>
        <p:nvCxnSpPr>
          <p:cNvPr id="39" name="Shape 39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0" name="Shape 40"/>
          <p:cNvSpPr/>
          <p:nvPr/>
        </p:nvSpPr>
        <p:spPr>
          <a:xfrm>
            <a:off x="808725" y="800750"/>
            <a:ext cx="190200" cy="1902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769050" y="1861900"/>
            <a:ext cx="269400" cy="2694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cxnSp>
        <p:nvCxnSpPr>
          <p:cNvPr id="44" name="Shape 44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5" name="Shape 45"/>
          <p:cNvSpPr/>
          <p:nvPr/>
        </p:nvSpPr>
        <p:spPr>
          <a:xfrm>
            <a:off x="808725" y="800750"/>
            <a:ext cx="190200" cy="1902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1165475" y="5775089"/>
            <a:ext cx="7521300" cy="578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cxnSp>
        <p:nvCxnSpPr>
          <p:cNvPr id="48" name="Shape 48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9" name="Shape 49"/>
          <p:cNvSpPr/>
          <p:nvPr/>
        </p:nvSpPr>
        <p:spPr>
          <a:xfrm>
            <a:off x="808650" y="5952850"/>
            <a:ext cx="190200" cy="1902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hape 51"/>
          <p:cNvCxnSpPr/>
          <p:nvPr/>
        </p:nvCxnSpPr>
        <p:spPr>
          <a:xfrm>
            <a:off x="903825" y="-7925"/>
            <a:ext cx="0" cy="68661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" name="Shape 52"/>
          <p:cNvSpPr/>
          <p:nvPr/>
        </p:nvSpPr>
        <p:spPr>
          <a:xfrm>
            <a:off x="808650" y="3333900"/>
            <a:ext cx="190200" cy="190200"/>
          </a:xfrm>
          <a:prstGeom prst="ellipse">
            <a:avLst/>
          </a:prstGeom>
          <a:solidFill>
            <a:srgbClr val="2E3037"/>
          </a:solidFill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3.xml"/><Relationship Id="rId3" Type="http://schemas.openxmlformats.org/officeDocument/2006/relationships/slideLayout" Target="../slideLayouts/slideLayout3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2E3037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1165497" y="1600200"/>
            <a:ext cx="68580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rgbClr val="F3F3F3"/>
              </a:buClr>
              <a:buSzPct val="100000"/>
              <a:buFont typeface="Quicksand"/>
              <a:buChar char="◦"/>
              <a:defRPr sz="30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>
              <a:spcBef>
                <a:spcPts val="480"/>
              </a:spcBef>
              <a:buClr>
                <a:srgbClr val="F3F3F3"/>
              </a:buClr>
              <a:buSzPct val="100000"/>
              <a:buFont typeface="Quicksand"/>
              <a:buChar char="▫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>
              <a:spcBef>
                <a:spcPts val="480"/>
              </a:spcBef>
              <a:buClr>
                <a:srgbClr val="F3F3F3"/>
              </a:buClr>
              <a:buSzPct val="100000"/>
              <a:buFont typeface="Quicksand"/>
              <a:defRPr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>
              <a:spcBef>
                <a:spcPts val="360"/>
              </a:spcBef>
              <a:buClr>
                <a:srgbClr val="F3F3F3"/>
              </a:buClr>
              <a:buSzPct val="100000"/>
              <a:buFont typeface="Quicksand"/>
              <a:defRPr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07.pn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youtube.com/v/6sVJrupoLdA" TargetMode="External"/><Relationship Id="rId5" Type="http://schemas.openxmlformats.org/officeDocument/2006/relationships/image" Target="../media/image09.jp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1.jpg"/><Relationship Id="rId3" Type="http://schemas.openxmlformats.org/officeDocument/2006/relationships/image" Target="../media/image04.jpg"/><Relationship Id="rId6" Type="http://schemas.openxmlformats.org/officeDocument/2006/relationships/image" Target="../media/image00.jpg"/><Relationship Id="rId5" Type="http://schemas.openxmlformats.org/officeDocument/2006/relationships/image" Target="../media/image05.jp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36.png"/><Relationship Id="rId6" Type="http://schemas.openxmlformats.org/officeDocument/2006/relationships/image" Target="../media/image21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7.png"/><Relationship Id="rId5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Relationship Id="rId3" Type="http://schemas.openxmlformats.org/officeDocument/2006/relationships/image" Target="../media/image28.png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Relationship Id="rId3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Relationship Id="rId3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Relationship Id="rId3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Relationship Id="rId3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Relationship Id="rId3" Type="http://schemas.openxmlformats.org/officeDocument/2006/relationships/image" Target="../media/image28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Relationship Id="rId3" Type="http://schemas.openxmlformats.org/officeDocument/2006/relationships/image" Target="../media/image28.png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7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3" Type="http://schemas.openxmlformats.org/officeDocument/2006/relationships/image" Target="../media/image44.jpg"/><Relationship Id="rId9" Type="http://schemas.openxmlformats.org/officeDocument/2006/relationships/image" Target="../media/image24.png"/><Relationship Id="rId6" Type="http://schemas.openxmlformats.org/officeDocument/2006/relationships/image" Target="../media/image48.jpg"/><Relationship Id="rId5" Type="http://schemas.openxmlformats.org/officeDocument/2006/relationships/image" Target="../media/image46.jpg"/><Relationship Id="rId8" Type="http://schemas.openxmlformats.org/officeDocument/2006/relationships/image" Target="../media/image45.jpg"/><Relationship Id="rId7" Type="http://schemas.openxmlformats.org/officeDocument/2006/relationships/image" Target="../media/image51.jpg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03.png"/><Relationship Id="rId3" Type="http://schemas.openxmlformats.org/officeDocument/2006/relationships/image" Target="../media/image02.jp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3" Type="http://schemas.openxmlformats.org/officeDocument/2006/relationships/image" Target="../media/image02.jp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08.jpg"/><Relationship Id="rId3" Type="http://schemas.openxmlformats.org/officeDocument/2006/relationships/image" Target="../media/image06.jpg"/><Relationship Id="rId6" Type="http://schemas.openxmlformats.org/officeDocument/2006/relationships/image" Target="../media/image15.jp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1231800" y="1710575"/>
            <a:ext cx="6680399" cy="154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EFFORTLESS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MINDFUL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EATING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											</a:t>
            </a: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3">
            <a:alphaModFix/>
          </a:blip>
          <a:srcRect b="23465" l="0" r="0" t="0"/>
          <a:stretch/>
        </p:blipFill>
        <p:spPr>
          <a:xfrm>
            <a:off x="6262450" y="4558425"/>
            <a:ext cx="2604748" cy="14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6119125" y="6053600"/>
            <a:ext cx="28914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Mission Nutrition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1633225" y="2882400"/>
            <a:ext cx="67005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People require constant monitoring or other external consequences in order to improve unhealthy eating habits.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727825" y="3263700"/>
            <a:ext cx="367500" cy="330600"/>
          </a:xfrm>
          <a:prstGeom prst="rect">
            <a:avLst/>
          </a:prstGeom>
          <a:solidFill>
            <a:srgbClr val="2E303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83" name="Shape 183"/>
          <p:cNvGrpSpPr/>
          <p:nvPr/>
        </p:nvGrpSpPr>
        <p:grpSpPr>
          <a:xfrm>
            <a:off x="684538" y="3201978"/>
            <a:ext cx="454055" cy="454055"/>
            <a:chOff x="2623275" y="2333250"/>
            <a:chExt cx="381175" cy="381175"/>
          </a:xfrm>
        </p:grpSpPr>
        <p:sp>
          <p:nvSpPr>
            <p:cNvPr id="184" name="Shape 184"/>
            <p:cNvSpPr/>
            <p:nvPr/>
          </p:nvSpPr>
          <p:spPr>
            <a:xfrm>
              <a:off x="2623275" y="2333250"/>
              <a:ext cx="381175" cy="381175"/>
            </a:xfrm>
            <a:custGeom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2869875" y="2503125"/>
              <a:ext cx="43875" cy="47525"/>
            </a:xfrm>
            <a:custGeom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2714000" y="2503125"/>
              <a:ext cx="43875" cy="47525"/>
            </a:xfrm>
            <a:custGeom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2810200" y="2595675"/>
              <a:ext cx="99875" cy="31075"/>
            </a:xfrm>
            <a:custGeom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" name="Shape 188"/>
          <p:cNvGrpSpPr/>
          <p:nvPr/>
        </p:nvGrpSpPr>
        <p:grpSpPr>
          <a:xfrm>
            <a:off x="3680805" y="629520"/>
            <a:ext cx="1782389" cy="1084631"/>
            <a:chOff x="3269900" y="3064500"/>
            <a:chExt cx="432325" cy="263075"/>
          </a:xfrm>
        </p:grpSpPr>
        <p:sp>
          <p:nvSpPr>
            <p:cNvPr id="189" name="Shape 189"/>
            <p:cNvSpPr/>
            <p:nvPr/>
          </p:nvSpPr>
          <p:spPr>
            <a:xfrm>
              <a:off x="3269900" y="3064500"/>
              <a:ext cx="432325" cy="263075"/>
            </a:xfrm>
            <a:custGeom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3445875" y="3155825"/>
              <a:ext cx="80400" cy="80400"/>
            </a:xfrm>
            <a:custGeom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3381925" y="3091900"/>
              <a:ext cx="208275" cy="208275"/>
            </a:xfrm>
            <a:custGeom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The Solution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02600" y="3039900"/>
            <a:ext cx="8025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2E3037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1633225" y="2882400"/>
            <a:ext cx="67005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Make mindful eating effortless.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727825" y="3263700"/>
            <a:ext cx="367500" cy="330600"/>
          </a:xfrm>
          <a:prstGeom prst="rect">
            <a:avLst/>
          </a:prstGeom>
          <a:solidFill>
            <a:srgbClr val="2E303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39C0BA"/>
              </a:solidFill>
            </a:endParaRPr>
          </a:p>
        </p:txBody>
      </p:sp>
      <p:grpSp>
        <p:nvGrpSpPr>
          <p:cNvPr id="204" name="Shape 204"/>
          <p:cNvGrpSpPr/>
          <p:nvPr/>
        </p:nvGrpSpPr>
        <p:grpSpPr>
          <a:xfrm>
            <a:off x="633834" y="3151260"/>
            <a:ext cx="555486" cy="555486"/>
            <a:chOff x="1278900" y="2333250"/>
            <a:chExt cx="381175" cy="381175"/>
          </a:xfrm>
        </p:grpSpPr>
        <p:sp>
          <p:nvSpPr>
            <p:cNvPr id="205" name="Shape 205"/>
            <p:cNvSpPr/>
            <p:nvPr/>
          </p:nvSpPr>
          <p:spPr>
            <a:xfrm>
              <a:off x="1278900" y="2333250"/>
              <a:ext cx="381175" cy="381175"/>
            </a:xfrm>
            <a:custGeom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525475" y="2503125"/>
              <a:ext cx="43875" cy="47525"/>
            </a:xfrm>
            <a:custGeom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369600" y="2503125"/>
              <a:ext cx="43875" cy="47525"/>
            </a:xfrm>
            <a:custGeom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369600" y="2604200"/>
              <a:ext cx="199750" cy="40825"/>
            </a:xfrm>
            <a:custGeom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Shape 209"/>
          <p:cNvSpPr txBox="1"/>
          <p:nvPr/>
        </p:nvSpPr>
        <p:spPr>
          <a:xfrm>
            <a:off x="1233450" y="521350"/>
            <a:ext cx="5052300" cy="109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4236800" y="389775"/>
            <a:ext cx="4001699" cy="5853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Tracks Health Goals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rtl="0">
              <a:spcBef>
                <a:spcPts val="0"/>
              </a:spcBef>
              <a:buNone/>
            </a:pPr>
            <a:r>
              <a:rPr lang="en" sz="3600"/>
              <a:t>Gives Gentle Reminders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3600"/>
          </a:p>
          <a:p>
            <a:pPr lvl="0" rtl="0">
              <a:spcBef>
                <a:spcPts val="0"/>
              </a:spcBef>
              <a:buNone/>
            </a:pPr>
            <a:r>
              <a:rPr lang="en" sz="3600"/>
              <a:t>Social Sharing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727825" y="3263700"/>
            <a:ext cx="367500" cy="330600"/>
          </a:xfrm>
          <a:prstGeom prst="rect">
            <a:avLst/>
          </a:prstGeom>
          <a:solidFill>
            <a:srgbClr val="2E303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39C0BA"/>
              </a:solidFill>
            </a:endParaRPr>
          </a:p>
        </p:txBody>
      </p:sp>
      <p:grpSp>
        <p:nvGrpSpPr>
          <p:cNvPr id="216" name="Shape 216"/>
          <p:cNvGrpSpPr/>
          <p:nvPr/>
        </p:nvGrpSpPr>
        <p:grpSpPr>
          <a:xfrm>
            <a:off x="633834" y="3151260"/>
            <a:ext cx="555486" cy="555486"/>
            <a:chOff x="1278900" y="2333250"/>
            <a:chExt cx="381175" cy="381175"/>
          </a:xfrm>
        </p:grpSpPr>
        <p:sp>
          <p:nvSpPr>
            <p:cNvPr id="217" name="Shape 217"/>
            <p:cNvSpPr/>
            <p:nvPr/>
          </p:nvSpPr>
          <p:spPr>
            <a:xfrm>
              <a:off x="1278900" y="2333250"/>
              <a:ext cx="381175" cy="381175"/>
            </a:xfrm>
            <a:custGeom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525475" y="2503125"/>
              <a:ext cx="43875" cy="47525"/>
            </a:xfrm>
            <a:custGeom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1369600" y="2503125"/>
              <a:ext cx="43875" cy="47525"/>
            </a:xfrm>
            <a:custGeom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69600" y="2604200"/>
              <a:ext cx="199750" cy="40825"/>
            </a:xfrm>
            <a:custGeom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17576" l="0" r="0" t="40473"/>
          <a:stretch/>
        </p:blipFill>
        <p:spPr>
          <a:xfrm rot="-5400000">
            <a:off x="-370824" y="2491350"/>
            <a:ext cx="5960399" cy="187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>
            <a:hlinkClick r:id="rId4"/>
          </p:cNvPr>
          <p:cNvSpPr/>
          <p:nvPr/>
        </p:nvSpPr>
        <p:spPr>
          <a:xfrm>
            <a:off x="905650" y="679225"/>
            <a:ext cx="7569549" cy="5677174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ctrTitle"/>
          </p:nvPr>
        </p:nvSpPr>
        <p:spPr>
          <a:xfrm>
            <a:off x="1047575" y="6804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Evolution Overview</a:t>
            </a:r>
          </a:p>
        </p:txBody>
      </p:sp>
      <p:sp>
        <p:nvSpPr>
          <p:cNvPr id="232" name="Shape 232"/>
          <p:cNvSpPr txBox="1"/>
          <p:nvPr>
            <p:ph idx="1" type="subTitle"/>
          </p:nvPr>
        </p:nvSpPr>
        <p:spPr>
          <a:xfrm>
            <a:off x="1530175" y="1485925"/>
            <a:ext cx="6927899" cy="48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b="1" lang="en" sz="3000"/>
              <a:t>Tooth Cap Teeth Simulation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rtl="0" algn="ctr">
              <a:spcBef>
                <a:spcPts val="0"/>
              </a:spcBef>
              <a:buNone/>
            </a:pPr>
            <a:r>
              <a:rPr lang="en" sz="3000"/>
              <a:t>Force Based Feedback</a:t>
            </a:r>
          </a:p>
          <a:p>
            <a:pPr rtl="0" algn="l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rPr lang="en" sz="3000"/>
              <a:t>Final Design</a:t>
            </a:r>
          </a:p>
        </p:txBody>
      </p:sp>
      <p:grpSp>
        <p:nvGrpSpPr>
          <p:cNvPr id="233" name="Shape 233"/>
          <p:cNvGrpSpPr/>
          <p:nvPr/>
        </p:nvGrpSpPr>
        <p:grpSpPr>
          <a:xfrm>
            <a:off x="677687" y="3234149"/>
            <a:ext cx="443641" cy="395612"/>
            <a:chOff x="3927500" y="301425"/>
            <a:chExt cx="461550" cy="411625"/>
          </a:xfrm>
        </p:grpSpPr>
        <p:sp>
          <p:nvSpPr>
            <p:cNvPr id="234" name="Shape 234"/>
            <p:cNvSpPr/>
            <p:nvPr/>
          </p:nvSpPr>
          <p:spPr>
            <a:xfrm>
              <a:off x="4080925" y="302050"/>
              <a:ext cx="154075" cy="411000"/>
            </a:xfrm>
            <a:custGeom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3927500" y="301425"/>
              <a:ext cx="153450" cy="406150"/>
            </a:xfrm>
            <a:custGeom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234975" y="306925"/>
              <a:ext cx="154075" cy="405525"/>
            </a:xfrm>
            <a:custGeom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4295850" y="442075"/>
              <a:ext cx="46300" cy="26225"/>
            </a:xfrm>
            <a:custGeom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4296475" y="415900"/>
              <a:ext cx="45075" cy="78575"/>
            </a:xfrm>
            <a:custGeom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3968275" y="590050"/>
              <a:ext cx="25" cy="6100"/>
            </a:xfrm>
            <a:custGeom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3970725" y="558375"/>
              <a:ext cx="1850" cy="12200"/>
            </a:xfrm>
            <a:custGeom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3976200" y="527325"/>
              <a:ext cx="3675" cy="12200"/>
            </a:xfrm>
            <a:custGeom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3985950" y="498100"/>
              <a:ext cx="4875" cy="10975"/>
            </a:xfrm>
            <a:custGeom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4000550" y="471300"/>
              <a:ext cx="7325" cy="9775"/>
            </a:xfrm>
            <a:custGeom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4021250" y="450600"/>
              <a:ext cx="10375" cy="6725"/>
            </a:xfrm>
            <a:custGeom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4049250" y="440250"/>
              <a:ext cx="11600" cy="2475"/>
            </a:xfrm>
            <a:custGeom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4080325" y="439650"/>
              <a:ext cx="12200" cy="1850"/>
            </a:xfrm>
            <a:custGeom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4110150" y="450000"/>
              <a:ext cx="9150" cy="7950"/>
            </a:xfrm>
            <a:custGeom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4130250" y="473750"/>
              <a:ext cx="4900" cy="10975"/>
            </a:xfrm>
            <a:custGeom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4141800" y="502975"/>
              <a:ext cx="3700" cy="11600"/>
            </a:xfrm>
            <a:custGeom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4150950" y="533425"/>
              <a:ext cx="3675" cy="11575"/>
            </a:xfrm>
            <a:custGeom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160675" y="563850"/>
              <a:ext cx="4900" cy="11000"/>
            </a:xfrm>
            <a:custGeom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4175300" y="591875"/>
              <a:ext cx="7325" cy="9150"/>
            </a:xfrm>
            <a:custGeom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4198425" y="613175"/>
              <a:ext cx="11000" cy="4900"/>
            </a:xfrm>
            <a:custGeom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4228275" y="621100"/>
              <a:ext cx="12200" cy="625"/>
            </a:xfrm>
            <a:custGeom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4259925" y="616225"/>
              <a:ext cx="11600" cy="3075"/>
            </a:xfrm>
            <a:custGeom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4289775" y="602225"/>
              <a:ext cx="10375" cy="6725"/>
            </a:xfrm>
            <a:custGeom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4313525" y="577875"/>
              <a:ext cx="6100" cy="10375"/>
            </a:xfrm>
            <a:custGeom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4326300" y="547425"/>
              <a:ext cx="2450" cy="12200"/>
            </a:xfrm>
            <a:custGeom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4329350" y="515750"/>
              <a:ext cx="625" cy="12200"/>
            </a:xfrm>
            <a:custGeom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4325075" y="488975"/>
              <a:ext cx="1250" cy="6100"/>
            </a:xfrm>
            <a:custGeom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Shape 261"/>
          <p:cNvSpPr/>
          <p:nvPr/>
        </p:nvSpPr>
        <p:spPr>
          <a:xfrm>
            <a:off x="4942772" y="2095350"/>
            <a:ext cx="600325" cy="1260075"/>
          </a:xfrm>
          <a:custGeom>
            <a:pathLst>
              <a:path extrusionOk="0" h="50403" w="24013">
                <a:moveTo>
                  <a:pt x="4303" y="0"/>
                </a:moveTo>
                <a:cubicBezTo>
                  <a:pt x="7574" y="1784"/>
                  <a:pt x="24598" y="6318"/>
                  <a:pt x="23929" y="10705"/>
                </a:cubicBezTo>
                <a:cubicBezTo>
                  <a:pt x="23259" y="15091"/>
                  <a:pt x="2295" y="19700"/>
                  <a:pt x="288" y="26317"/>
                </a:cubicBezTo>
                <a:cubicBezTo>
                  <a:pt x="-1719" y="32933"/>
                  <a:pt x="9952" y="46388"/>
                  <a:pt x="11885" y="50403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262" name="Shape 262"/>
          <p:cNvSpPr/>
          <p:nvPr/>
        </p:nvSpPr>
        <p:spPr>
          <a:xfrm>
            <a:off x="4656797" y="3913000"/>
            <a:ext cx="694625" cy="1349300"/>
          </a:xfrm>
          <a:custGeom>
            <a:pathLst>
              <a:path extrusionOk="0" h="53972" w="27785">
                <a:moveTo>
                  <a:pt x="27785" y="0"/>
                </a:moveTo>
                <a:cubicBezTo>
                  <a:pt x="23175" y="3494"/>
                  <a:pt x="1170" y="11968"/>
                  <a:pt x="130" y="20964"/>
                </a:cubicBezTo>
                <a:cubicBezTo>
                  <a:pt x="-910" y="29959"/>
                  <a:pt x="17971" y="48470"/>
                  <a:pt x="21540" y="53972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ctrTitle"/>
          </p:nvPr>
        </p:nvSpPr>
        <p:spPr>
          <a:xfrm>
            <a:off x="1047575" y="6804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might we make the consequences of unhealthy food more easily perceived?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740516" y="3184208"/>
            <a:ext cx="387342" cy="489599"/>
            <a:chOff x="1923675" y="1633650"/>
            <a:chExt cx="436000" cy="435975"/>
          </a:xfrm>
        </p:grpSpPr>
        <p:sp>
          <p:nvSpPr>
            <p:cNvPr id="269" name="Shape 269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0" l="28294" r="0" t="16457"/>
          <a:stretch/>
        </p:blipFill>
        <p:spPr>
          <a:xfrm>
            <a:off x="1900375" y="1734925"/>
            <a:ext cx="5753399" cy="5027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Tooth Cap Decision</a:t>
            </a:r>
          </a:p>
        </p:txBody>
      </p:sp>
      <p:grpSp>
        <p:nvGrpSpPr>
          <p:cNvPr id="281" name="Shape 281"/>
          <p:cNvGrpSpPr/>
          <p:nvPr/>
        </p:nvGrpSpPr>
        <p:grpSpPr>
          <a:xfrm>
            <a:off x="740516" y="3184208"/>
            <a:ext cx="387342" cy="489599"/>
            <a:chOff x="1923675" y="1633650"/>
            <a:chExt cx="436000" cy="435975"/>
          </a:xfrm>
        </p:grpSpPr>
        <p:sp>
          <p:nvSpPr>
            <p:cNvPr id="282" name="Shape 282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b="28619" l="0" r="0" t="9712"/>
          <a:stretch/>
        </p:blipFill>
        <p:spPr>
          <a:xfrm>
            <a:off x="2265200" y="1124400"/>
            <a:ext cx="5143499" cy="52688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Tooth Cap Prototype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625" y="1853775"/>
            <a:ext cx="4416600" cy="442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b="24123" l="11402" r="16154" t="19167"/>
          <a:stretch/>
        </p:blipFill>
        <p:spPr>
          <a:xfrm>
            <a:off x="1047575" y="1033675"/>
            <a:ext cx="3462000" cy="20762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1278750" y="3805048"/>
            <a:ext cx="2999699" cy="23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Large Commitment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Invasive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Impractical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Effective</a:t>
            </a:r>
          </a:p>
        </p:txBody>
      </p:sp>
      <p:grpSp>
        <p:nvGrpSpPr>
          <p:cNvPr id="297" name="Shape 297"/>
          <p:cNvGrpSpPr/>
          <p:nvPr/>
        </p:nvGrpSpPr>
        <p:grpSpPr>
          <a:xfrm>
            <a:off x="723795" y="3196076"/>
            <a:ext cx="383292" cy="446890"/>
            <a:chOff x="6718575" y="2318625"/>
            <a:chExt cx="256950" cy="407375"/>
          </a:xfrm>
        </p:grpSpPr>
        <p:sp>
          <p:nvSpPr>
            <p:cNvPr id="298" name="Shape 298"/>
            <p:cNvSpPr/>
            <p:nvPr/>
          </p:nvSpPr>
          <p:spPr>
            <a:xfrm>
              <a:off x="6795900" y="2673600"/>
              <a:ext cx="102300" cy="22550"/>
            </a:xfrm>
            <a:custGeom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6795900" y="2650475"/>
              <a:ext cx="102300" cy="22550"/>
            </a:xfrm>
            <a:custGeom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6795900" y="2696125"/>
              <a:ext cx="102300" cy="29875"/>
            </a:xfrm>
            <a:custGeom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6784925" y="2459275"/>
              <a:ext cx="35350" cy="166875"/>
            </a:xfrm>
            <a:custGeom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6718575" y="2318625"/>
              <a:ext cx="256950" cy="307525"/>
            </a:xfrm>
            <a:custGeom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6873825" y="2459275"/>
              <a:ext cx="35350" cy="166875"/>
            </a:xfrm>
            <a:custGeom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6801975" y="2453200"/>
              <a:ext cx="90150" cy="19500"/>
            </a:xfrm>
            <a:custGeom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6795900" y="2628550"/>
              <a:ext cx="102300" cy="25"/>
            </a:xfrm>
            <a:custGeom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ctrTitle"/>
          </p:nvPr>
        </p:nvSpPr>
        <p:spPr>
          <a:xfrm>
            <a:off x="1047575" y="6804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Evolution Overview</a:t>
            </a:r>
          </a:p>
        </p:txBody>
      </p:sp>
      <p:sp>
        <p:nvSpPr>
          <p:cNvPr id="311" name="Shape 311"/>
          <p:cNvSpPr txBox="1"/>
          <p:nvPr>
            <p:ph idx="1" type="subTitle"/>
          </p:nvPr>
        </p:nvSpPr>
        <p:spPr>
          <a:xfrm>
            <a:off x="1530175" y="1485925"/>
            <a:ext cx="6927899" cy="48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Tooth Cap Teeth Simulation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Force Based Feedback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rPr lang="en" sz="3000"/>
              <a:t>Final Design</a:t>
            </a:r>
          </a:p>
        </p:txBody>
      </p:sp>
      <p:grpSp>
        <p:nvGrpSpPr>
          <p:cNvPr id="312" name="Shape 312"/>
          <p:cNvGrpSpPr/>
          <p:nvPr/>
        </p:nvGrpSpPr>
        <p:grpSpPr>
          <a:xfrm>
            <a:off x="677687" y="3234149"/>
            <a:ext cx="443641" cy="395612"/>
            <a:chOff x="3927500" y="301425"/>
            <a:chExt cx="461550" cy="411625"/>
          </a:xfrm>
        </p:grpSpPr>
        <p:sp>
          <p:nvSpPr>
            <p:cNvPr id="313" name="Shape 313"/>
            <p:cNvSpPr/>
            <p:nvPr/>
          </p:nvSpPr>
          <p:spPr>
            <a:xfrm>
              <a:off x="4080925" y="302050"/>
              <a:ext cx="154075" cy="411000"/>
            </a:xfrm>
            <a:custGeom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3927500" y="301425"/>
              <a:ext cx="153450" cy="406150"/>
            </a:xfrm>
            <a:custGeom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4234975" y="306925"/>
              <a:ext cx="154075" cy="405525"/>
            </a:xfrm>
            <a:custGeom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4295850" y="442075"/>
              <a:ext cx="46300" cy="26225"/>
            </a:xfrm>
            <a:custGeom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4296475" y="415900"/>
              <a:ext cx="45075" cy="78575"/>
            </a:xfrm>
            <a:custGeom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3968275" y="590050"/>
              <a:ext cx="25" cy="6100"/>
            </a:xfrm>
            <a:custGeom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970725" y="558375"/>
              <a:ext cx="1850" cy="12200"/>
            </a:xfrm>
            <a:custGeom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3976200" y="527325"/>
              <a:ext cx="3675" cy="12200"/>
            </a:xfrm>
            <a:custGeom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3985950" y="498100"/>
              <a:ext cx="4875" cy="10975"/>
            </a:xfrm>
            <a:custGeom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4000550" y="471300"/>
              <a:ext cx="7325" cy="9775"/>
            </a:xfrm>
            <a:custGeom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4021250" y="450600"/>
              <a:ext cx="10375" cy="6725"/>
            </a:xfrm>
            <a:custGeom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4049250" y="440250"/>
              <a:ext cx="11600" cy="2475"/>
            </a:xfrm>
            <a:custGeom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4080325" y="439650"/>
              <a:ext cx="12200" cy="1850"/>
            </a:xfrm>
            <a:custGeom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4110150" y="450000"/>
              <a:ext cx="9150" cy="7950"/>
            </a:xfrm>
            <a:custGeom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4130250" y="473750"/>
              <a:ext cx="4900" cy="10975"/>
            </a:xfrm>
            <a:custGeom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41800" y="502975"/>
              <a:ext cx="3700" cy="11600"/>
            </a:xfrm>
            <a:custGeom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4150950" y="533425"/>
              <a:ext cx="3675" cy="11575"/>
            </a:xfrm>
            <a:custGeom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4160675" y="563850"/>
              <a:ext cx="4900" cy="11000"/>
            </a:xfrm>
            <a:custGeom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4175300" y="591875"/>
              <a:ext cx="7325" cy="9150"/>
            </a:xfrm>
            <a:custGeom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4198425" y="613175"/>
              <a:ext cx="11000" cy="4900"/>
            </a:xfrm>
            <a:custGeom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>
              <a:off x="4228275" y="621100"/>
              <a:ext cx="12200" cy="625"/>
            </a:xfrm>
            <a:custGeom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4259925" y="616225"/>
              <a:ext cx="11600" cy="3075"/>
            </a:xfrm>
            <a:custGeom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4289775" y="602225"/>
              <a:ext cx="10375" cy="6725"/>
            </a:xfrm>
            <a:custGeom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4313525" y="577875"/>
              <a:ext cx="6100" cy="10375"/>
            </a:xfrm>
            <a:custGeom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4326300" y="547425"/>
              <a:ext cx="2450" cy="12200"/>
            </a:xfrm>
            <a:custGeom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4329350" y="515750"/>
              <a:ext cx="625" cy="12200"/>
            </a:xfrm>
            <a:custGeom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4325075" y="488975"/>
              <a:ext cx="1250" cy="6100"/>
            </a:xfrm>
            <a:custGeom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40" name="Shape 340"/>
          <p:cNvSpPr/>
          <p:nvPr/>
        </p:nvSpPr>
        <p:spPr>
          <a:xfrm>
            <a:off x="4942772" y="2095350"/>
            <a:ext cx="600325" cy="1260075"/>
          </a:xfrm>
          <a:custGeom>
            <a:pathLst>
              <a:path extrusionOk="0" h="50403" w="24013">
                <a:moveTo>
                  <a:pt x="4303" y="0"/>
                </a:moveTo>
                <a:cubicBezTo>
                  <a:pt x="7574" y="1784"/>
                  <a:pt x="24598" y="6318"/>
                  <a:pt x="23929" y="10705"/>
                </a:cubicBezTo>
                <a:cubicBezTo>
                  <a:pt x="23259" y="15091"/>
                  <a:pt x="2295" y="19700"/>
                  <a:pt x="288" y="26317"/>
                </a:cubicBezTo>
                <a:cubicBezTo>
                  <a:pt x="-1719" y="32933"/>
                  <a:pt x="9952" y="46388"/>
                  <a:pt x="11885" y="50403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341" name="Shape 341"/>
          <p:cNvSpPr/>
          <p:nvPr/>
        </p:nvSpPr>
        <p:spPr>
          <a:xfrm>
            <a:off x="4656797" y="3913000"/>
            <a:ext cx="694625" cy="1349300"/>
          </a:xfrm>
          <a:custGeom>
            <a:pathLst>
              <a:path extrusionOk="0" h="53972" w="27785">
                <a:moveTo>
                  <a:pt x="27785" y="0"/>
                </a:moveTo>
                <a:cubicBezTo>
                  <a:pt x="23175" y="3494"/>
                  <a:pt x="1170" y="11968"/>
                  <a:pt x="130" y="20964"/>
                </a:cubicBezTo>
                <a:cubicBezTo>
                  <a:pt x="-910" y="29959"/>
                  <a:pt x="17971" y="48470"/>
                  <a:pt x="21540" y="53972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342" name="Shape 342"/>
          <p:cNvSpPr txBox="1"/>
          <p:nvPr/>
        </p:nvSpPr>
        <p:spPr>
          <a:xfrm>
            <a:off x="5752825" y="2184550"/>
            <a:ext cx="2999699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999FA9"/>
                </a:solidFill>
                <a:latin typeface="Quicksand"/>
                <a:ea typeface="Quicksand"/>
                <a:cs typeface="Quicksand"/>
                <a:sym typeface="Quicksand"/>
              </a:rPr>
              <a:t>Updated Form Factor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 txBox="1"/>
          <p:nvPr/>
        </p:nvSpPr>
        <p:spPr>
          <a:xfrm>
            <a:off x="1733350" y="2485687"/>
            <a:ext cx="2999699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999FA9"/>
                </a:solidFill>
                <a:latin typeface="Quicksand"/>
                <a:ea typeface="Quicksand"/>
                <a:cs typeface="Quicksand"/>
                <a:sym typeface="Quicksand"/>
              </a:rPr>
              <a:t>Eliminate Taste Alteration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ctrTitle"/>
          </p:nvPr>
        </p:nvSpPr>
        <p:spPr>
          <a:xfrm>
            <a:off x="1031025" y="69272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Team Mission Nutrition</a:t>
            </a:r>
          </a:p>
        </p:txBody>
      </p:sp>
      <p:grpSp>
        <p:nvGrpSpPr>
          <p:cNvPr id="65" name="Shape 65"/>
          <p:cNvGrpSpPr/>
          <p:nvPr/>
        </p:nvGrpSpPr>
        <p:grpSpPr>
          <a:xfrm>
            <a:off x="766375" y="3159312"/>
            <a:ext cx="264640" cy="545286"/>
            <a:chOff x="4747025" y="2332025"/>
            <a:chExt cx="166850" cy="378750"/>
          </a:xfrm>
        </p:grpSpPr>
        <p:sp>
          <p:nvSpPr>
            <p:cNvPr id="66" name="Shape 66"/>
            <p:cNvSpPr/>
            <p:nvPr/>
          </p:nvSpPr>
          <p:spPr>
            <a:xfrm>
              <a:off x="4747025" y="2427025"/>
              <a:ext cx="166850" cy="283750"/>
            </a:xfrm>
            <a:custGeom>
              <a:pathLst>
                <a:path extrusionOk="0" fill="none" h="11350" w="6674">
                  <a:moveTo>
                    <a:pt x="4019" y="0"/>
                  </a:moveTo>
                  <a:lnTo>
                    <a:pt x="4019" y="0"/>
                  </a:lnTo>
                  <a:lnTo>
                    <a:pt x="3873" y="73"/>
                  </a:lnTo>
                  <a:lnTo>
                    <a:pt x="3703" y="122"/>
                  </a:lnTo>
                  <a:lnTo>
                    <a:pt x="3508" y="171"/>
                  </a:lnTo>
                  <a:lnTo>
                    <a:pt x="3337" y="171"/>
                  </a:lnTo>
                  <a:lnTo>
                    <a:pt x="3337" y="171"/>
                  </a:lnTo>
                  <a:lnTo>
                    <a:pt x="3167" y="171"/>
                  </a:lnTo>
                  <a:lnTo>
                    <a:pt x="2996" y="146"/>
                  </a:lnTo>
                  <a:lnTo>
                    <a:pt x="2826" y="73"/>
                  </a:lnTo>
                  <a:lnTo>
                    <a:pt x="2655" y="24"/>
                  </a:lnTo>
                  <a:lnTo>
                    <a:pt x="2655" y="24"/>
                  </a:lnTo>
                  <a:lnTo>
                    <a:pt x="2412" y="24"/>
                  </a:lnTo>
                  <a:lnTo>
                    <a:pt x="2168" y="97"/>
                  </a:lnTo>
                  <a:lnTo>
                    <a:pt x="1949" y="171"/>
                  </a:lnTo>
                  <a:lnTo>
                    <a:pt x="1706" y="317"/>
                  </a:lnTo>
                  <a:lnTo>
                    <a:pt x="1486" y="487"/>
                  </a:lnTo>
                  <a:lnTo>
                    <a:pt x="1243" y="682"/>
                  </a:lnTo>
                  <a:lnTo>
                    <a:pt x="1048" y="926"/>
                  </a:lnTo>
                  <a:lnTo>
                    <a:pt x="853" y="1193"/>
                  </a:lnTo>
                  <a:lnTo>
                    <a:pt x="658" y="1510"/>
                  </a:lnTo>
                  <a:lnTo>
                    <a:pt x="512" y="1851"/>
                  </a:lnTo>
                  <a:lnTo>
                    <a:pt x="366" y="2216"/>
                  </a:lnTo>
                  <a:lnTo>
                    <a:pt x="244" y="2630"/>
                  </a:lnTo>
                  <a:lnTo>
                    <a:pt x="123" y="3093"/>
                  </a:lnTo>
                  <a:lnTo>
                    <a:pt x="49" y="3580"/>
                  </a:lnTo>
                  <a:lnTo>
                    <a:pt x="1" y="4092"/>
                  </a:lnTo>
                  <a:lnTo>
                    <a:pt x="1" y="4652"/>
                  </a:lnTo>
                  <a:lnTo>
                    <a:pt x="1" y="4652"/>
                  </a:lnTo>
                  <a:lnTo>
                    <a:pt x="1" y="4774"/>
                  </a:lnTo>
                  <a:lnTo>
                    <a:pt x="25" y="4895"/>
                  </a:lnTo>
                  <a:lnTo>
                    <a:pt x="74" y="4993"/>
                  </a:lnTo>
                  <a:lnTo>
                    <a:pt x="147" y="5090"/>
                  </a:lnTo>
                  <a:lnTo>
                    <a:pt x="220" y="5163"/>
                  </a:lnTo>
                  <a:lnTo>
                    <a:pt x="317" y="5236"/>
                  </a:lnTo>
                  <a:lnTo>
                    <a:pt x="415" y="5261"/>
                  </a:lnTo>
                  <a:lnTo>
                    <a:pt x="537" y="5285"/>
                  </a:lnTo>
                  <a:lnTo>
                    <a:pt x="537" y="5285"/>
                  </a:lnTo>
                  <a:lnTo>
                    <a:pt x="658" y="5261"/>
                  </a:lnTo>
                  <a:lnTo>
                    <a:pt x="756" y="5236"/>
                  </a:lnTo>
                  <a:lnTo>
                    <a:pt x="853" y="5163"/>
                  </a:lnTo>
                  <a:lnTo>
                    <a:pt x="926" y="5090"/>
                  </a:lnTo>
                  <a:lnTo>
                    <a:pt x="999" y="4993"/>
                  </a:lnTo>
                  <a:lnTo>
                    <a:pt x="1024" y="4895"/>
                  </a:lnTo>
                  <a:lnTo>
                    <a:pt x="1048" y="4774"/>
                  </a:lnTo>
                  <a:lnTo>
                    <a:pt x="1072" y="4652"/>
                  </a:lnTo>
                  <a:lnTo>
                    <a:pt x="1072" y="4652"/>
                  </a:lnTo>
                  <a:lnTo>
                    <a:pt x="1097" y="4189"/>
                  </a:lnTo>
                  <a:lnTo>
                    <a:pt x="1145" y="3726"/>
                  </a:lnTo>
                  <a:lnTo>
                    <a:pt x="1218" y="3312"/>
                  </a:lnTo>
                  <a:lnTo>
                    <a:pt x="1316" y="2923"/>
                  </a:lnTo>
                  <a:lnTo>
                    <a:pt x="1438" y="2582"/>
                  </a:lnTo>
                  <a:lnTo>
                    <a:pt x="1535" y="2338"/>
                  </a:lnTo>
                  <a:lnTo>
                    <a:pt x="1633" y="2168"/>
                  </a:lnTo>
                  <a:lnTo>
                    <a:pt x="1681" y="2143"/>
                  </a:lnTo>
                  <a:lnTo>
                    <a:pt x="1706" y="2143"/>
                  </a:lnTo>
                  <a:lnTo>
                    <a:pt x="1706" y="2143"/>
                  </a:lnTo>
                  <a:lnTo>
                    <a:pt x="1730" y="2241"/>
                  </a:lnTo>
                  <a:lnTo>
                    <a:pt x="1730" y="2509"/>
                  </a:lnTo>
                  <a:lnTo>
                    <a:pt x="1681" y="3483"/>
                  </a:lnTo>
                  <a:lnTo>
                    <a:pt x="1608" y="4822"/>
                  </a:lnTo>
                  <a:lnTo>
                    <a:pt x="1486" y="6357"/>
                  </a:lnTo>
                  <a:lnTo>
                    <a:pt x="1243" y="9231"/>
                  </a:lnTo>
                  <a:lnTo>
                    <a:pt x="1145" y="10521"/>
                  </a:lnTo>
                  <a:lnTo>
                    <a:pt x="1145" y="10521"/>
                  </a:lnTo>
                  <a:lnTo>
                    <a:pt x="1145" y="10668"/>
                  </a:lnTo>
                  <a:lnTo>
                    <a:pt x="1145" y="10814"/>
                  </a:lnTo>
                  <a:lnTo>
                    <a:pt x="1194" y="10935"/>
                  </a:lnTo>
                  <a:lnTo>
                    <a:pt x="1267" y="11057"/>
                  </a:lnTo>
                  <a:lnTo>
                    <a:pt x="1340" y="11155"/>
                  </a:lnTo>
                  <a:lnTo>
                    <a:pt x="1462" y="11252"/>
                  </a:lnTo>
                  <a:lnTo>
                    <a:pt x="1584" y="11325"/>
                  </a:lnTo>
                  <a:lnTo>
                    <a:pt x="1706" y="11349"/>
                  </a:lnTo>
                  <a:lnTo>
                    <a:pt x="1706" y="11349"/>
                  </a:lnTo>
                  <a:lnTo>
                    <a:pt x="1827" y="11349"/>
                  </a:lnTo>
                  <a:lnTo>
                    <a:pt x="1827" y="11349"/>
                  </a:lnTo>
                  <a:lnTo>
                    <a:pt x="1949" y="11349"/>
                  </a:lnTo>
                  <a:lnTo>
                    <a:pt x="2071" y="11325"/>
                  </a:lnTo>
                  <a:lnTo>
                    <a:pt x="2168" y="11252"/>
                  </a:lnTo>
                  <a:lnTo>
                    <a:pt x="2266" y="11179"/>
                  </a:lnTo>
                  <a:lnTo>
                    <a:pt x="2339" y="11106"/>
                  </a:lnTo>
                  <a:lnTo>
                    <a:pt x="2412" y="11008"/>
                  </a:lnTo>
                  <a:lnTo>
                    <a:pt x="2461" y="10887"/>
                  </a:lnTo>
                  <a:lnTo>
                    <a:pt x="2509" y="10765"/>
                  </a:lnTo>
                  <a:lnTo>
                    <a:pt x="3045" y="7014"/>
                  </a:lnTo>
                  <a:lnTo>
                    <a:pt x="3045" y="7014"/>
                  </a:lnTo>
                  <a:lnTo>
                    <a:pt x="3045" y="6966"/>
                  </a:lnTo>
                  <a:lnTo>
                    <a:pt x="3094" y="6868"/>
                  </a:lnTo>
                  <a:lnTo>
                    <a:pt x="3143" y="6819"/>
                  </a:lnTo>
                  <a:lnTo>
                    <a:pt x="3191" y="6771"/>
                  </a:lnTo>
                  <a:lnTo>
                    <a:pt x="3264" y="6746"/>
                  </a:lnTo>
                  <a:lnTo>
                    <a:pt x="3337" y="6722"/>
                  </a:lnTo>
                  <a:lnTo>
                    <a:pt x="3337" y="6722"/>
                  </a:lnTo>
                  <a:lnTo>
                    <a:pt x="3410" y="6746"/>
                  </a:lnTo>
                  <a:lnTo>
                    <a:pt x="3484" y="6771"/>
                  </a:lnTo>
                  <a:lnTo>
                    <a:pt x="3532" y="6819"/>
                  </a:lnTo>
                  <a:lnTo>
                    <a:pt x="3581" y="6868"/>
                  </a:lnTo>
                  <a:lnTo>
                    <a:pt x="3630" y="6966"/>
                  </a:lnTo>
                  <a:lnTo>
                    <a:pt x="3630" y="7014"/>
                  </a:lnTo>
                  <a:lnTo>
                    <a:pt x="4165" y="10765"/>
                  </a:lnTo>
                  <a:lnTo>
                    <a:pt x="4165" y="10765"/>
                  </a:lnTo>
                  <a:lnTo>
                    <a:pt x="4214" y="10887"/>
                  </a:lnTo>
                  <a:lnTo>
                    <a:pt x="4263" y="11008"/>
                  </a:lnTo>
                  <a:lnTo>
                    <a:pt x="4336" y="11106"/>
                  </a:lnTo>
                  <a:lnTo>
                    <a:pt x="4409" y="11179"/>
                  </a:lnTo>
                  <a:lnTo>
                    <a:pt x="4506" y="11252"/>
                  </a:lnTo>
                  <a:lnTo>
                    <a:pt x="4604" y="11325"/>
                  </a:lnTo>
                  <a:lnTo>
                    <a:pt x="4726" y="11349"/>
                  </a:lnTo>
                  <a:lnTo>
                    <a:pt x="4847" y="11349"/>
                  </a:lnTo>
                  <a:lnTo>
                    <a:pt x="4847" y="11349"/>
                  </a:lnTo>
                  <a:lnTo>
                    <a:pt x="4969" y="11349"/>
                  </a:lnTo>
                  <a:lnTo>
                    <a:pt x="4969" y="11349"/>
                  </a:lnTo>
                  <a:lnTo>
                    <a:pt x="5091" y="11325"/>
                  </a:lnTo>
                  <a:lnTo>
                    <a:pt x="5213" y="11252"/>
                  </a:lnTo>
                  <a:lnTo>
                    <a:pt x="5334" y="11155"/>
                  </a:lnTo>
                  <a:lnTo>
                    <a:pt x="5408" y="11057"/>
                  </a:lnTo>
                  <a:lnTo>
                    <a:pt x="5481" y="10935"/>
                  </a:lnTo>
                  <a:lnTo>
                    <a:pt x="5529" y="10814"/>
                  </a:lnTo>
                  <a:lnTo>
                    <a:pt x="5529" y="10668"/>
                  </a:lnTo>
                  <a:lnTo>
                    <a:pt x="5529" y="10521"/>
                  </a:lnTo>
                  <a:lnTo>
                    <a:pt x="5529" y="10521"/>
                  </a:lnTo>
                  <a:lnTo>
                    <a:pt x="5188" y="6381"/>
                  </a:lnTo>
                  <a:lnTo>
                    <a:pt x="4994" y="3507"/>
                  </a:lnTo>
                  <a:lnTo>
                    <a:pt x="4945" y="2533"/>
                  </a:lnTo>
                  <a:lnTo>
                    <a:pt x="4945" y="2241"/>
                  </a:lnTo>
                  <a:lnTo>
                    <a:pt x="4969" y="2143"/>
                  </a:lnTo>
                  <a:lnTo>
                    <a:pt x="4969" y="2143"/>
                  </a:lnTo>
                  <a:lnTo>
                    <a:pt x="4994" y="2143"/>
                  </a:lnTo>
                  <a:lnTo>
                    <a:pt x="5042" y="2168"/>
                  </a:lnTo>
                  <a:lnTo>
                    <a:pt x="5140" y="2314"/>
                  </a:lnTo>
                  <a:lnTo>
                    <a:pt x="5237" y="2557"/>
                  </a:lnTo>
                  <a:lnTo>
                    <a:pt x="5334" y="2898"/>
                  </a:lnTo>
                  <a:lnTo>
                    <a:pt x="5432" y="3288"/>
                  </a:lnTo>
                  <a:lnTo>
                    <a:pt x="5529" y="3726"/>
                  </a:lnTo>
                  <a:lnTo>
                    <a:pt x="5578" y="4189"/>
                  </a:lnTo>
                  <a:lnTo>
                    <a:pt x="5602" y="4652"/>
                  </a:lnTo>
                  <a:lnTo>
                    <a:pt x="5602" y="4652"/>
                  </a:lnTo>
                  <a:lnTo>
                    <a:pt x="5627" y="4774"/>
                  </a:lnTo>
                  <a:lnTo>
                    <a:pt x="5651" y="4895"/>
                  </a:lnTo>
                  <a:lnTo>
                    <a:pt x="5675" y="4993"/>
                  </a:lnTo>
                  <a:lnTo>
                    <a:pt x="5749" y="5090"/>
                  </a:lnTo>
                  <a:lnTo>
                    <a:pt x="5822" y="5163"/>
                  </a:lnTo>
                  <a:lnTo>
                    <a:pt x="5919" y="5236"/>
                  </a:lnTo>
                  <a:lnTo>
                    <a:pt x="6016" y="5261"/>
                  </a:lnTo>
                  <a:lnTo>
                    <a:pt x="6138" y="5285"/>
                  </a:lnTo>
                  <a:lnTo>
                    <a:pt x="6138" y="5285"/>
                  </a:lnTo>
                  <a:lnTo>
                    <a:pt x="6260" y="5261"/>
                  </a:lnTo>
                  <a:lnTo>
                    <a:pt x="6357" y="5236"/>
                  </a:lnTo>
                  <a:lnTo>
                    <a:pt x="6455" y="5163"/>
                  </a:lnTo>
                  <a:lnTo>
                    <a:pt x="6528" y="5090"/>
                  </a:lnTo>
                  <a:lnTo>
                    <a:pt x="6601" y="4993"/>
                  </a:lnTo>
                  <a:lnTo>
                    <a:pt x="6650" y="4895"/>
                  </a:lnTo>
                  <a:lnTo>
                    <a:pt x="6674" y="4774"/>
                  </a:lnTo>
                  <a:lnTo>
                    <a:pt x="6674" y="4652"/>
                  </a:lnTo>
                  <a:lnTo>
                    <a:pt x="6674" y="4652"/>
                  </a:lnTo>
                  <a:lnTo>
                    <a:pt x="6674" y="4092"/>
                  </a:lnTo>
                  <a:lnTo>
                    <a:pt x="6625" y="3556"/>
                  </a:lnTo>
                  <a:lnTo>
                    <a:pt x="6552" y="3069"/>
                  </a:lnTo>
                  <a:lnTo>
                    <a:pt x="6455" y="2630"/>
                  </a:lnTo>
                  <a:lnTo>
                    <a:pt x="6357" y="2216"/>
                  </a:lnTo>
                  <a:lnTo>
                    <a:pt x="6211" y="1827"/>
                  </a:lnTo>
                  <a:lnTo>
                    <a:pt x="6065" y="1486"/>
                  </a:lnTo>
                  <a:lnTo>
                    <a:pt x="5895" y="1169"/>
                  </a:lnTo>
                  <a:lnTo>
                    <a:pt x="5700" y="901"/>
                  </a:lnTo>
                  <a:lnTo>
                    <a:pt x="5505" y="658"/>
                  </a:lnTo>
                  <a:lnTo>
                    <a:pt x="5286" y="463"/>
                  </a:lnTo>
                  <a:lnTo>
                    <a:pt x="5042" y="292"/>
                  </a:lnTo>
                  <a:lnTo>
                    <a:pt x="4799" y="171"/>
                  </a:lnTo>
                  <a:lnTo>
                    <a:pt x="4555" y="73"/>
                  </a:lnTo>
                  <a:lnTo>
                    <a:pt x="4287" y="24"/>
                  </a:lnTo>
                  <a:lnTo>
                    <a:pt x="4019" y="0"/>
                  </a:lnTo>
                  <a:lnTo>
                    <a:pt x="4019" y="0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4792100" y="2332025"/>
              <a:ext cx="76725" cy="84050"/>
            </a:xfrm>
            <a:custGeom>
              <a:pathLst>
                <a:path extrusionOk="0" fill="none" h="3362" w="3069">
                  <a:moveTo>
                    <a:pt x="0" y="1511"/>
                  </a:moveTo>
                  <a:lnTo>
                    <a:pt x="0" y="1511"/>
                  </a:lnTo>
                  <a:lnTo>
                    <a:pt x="24" y="1340"/>
                  </a:lnTo>
                  <a:lnTo>
                    <a:pt x="49" y="1170"/>
                  </a:lnTo>
                  <a:lnTo>
                    <a:pt x="73" y="1024"/>
                  </a:lnTo>
                  <a:lnTo>
                    <a:pt x="122" y="877"/>
                  </a:lnTo>
                  <a:lnTo>
                    <a:pt x="195" y="756"/>
                  </a:lnTo>
                  <a:lnTo>
                    <a:pt x="268" y="634"/>
                  </a:lnTo>
                  <a:lnTo>
                    <a:pt x="365" y="512"/>
                  </a:lnTo>
                  <a:lnTo>
                    <a:pt x="463" y="415"/>
                  </a:lnTo>
                  <a:lnTo>
                    <a:pt x="682" y="220"/>
                  </a:lnTo>
                  <a:lnTo>
                    <a:pt x="950" y="98"/>
                  </a:lnTo>
                  <a:lnTo>
                    <a:pt x="1218" y="25"/>
                  </a:lnTo>
                  <a:lnTo>
                    <a:pt x="1534" y="1"/>
                  </a:lnTo>
                  <a:lnTo>
                    <a:pt x="1534" y="1"/>
                  </a:lnTo>
                  <a:lnTo>
                    <a:pt x="1851" y="25"/>
                  </a:lnTo>
                  <a:lnTo>
                    <a:pt x="2119" y="98"/>
                  </a:lnTo>
                  <a:lnTo>
                    <a:pt x="2387" y="220"/>
                  </a:lnTo>
                  <a:lnTo>
                    <a:pt x="2606" y="415"/>
                  </a:lnTo>
                  <a:lnTo>
                    <a:pt x="2703" y="512"/>
                  </a:lnTo>
                  <a:lnTo>
                    <a:pt x="2801" y="634"/>
                  </a:lnTo>
                  <a:lnTo>
                    <a:pt x="2874" y="756"/>
                  </a:lnTo>
                  <a:lnTo>
                    <a:pt x="2947" y="877"/>
                  </a:lnTo>
                  <a:lnTo>
                    <a:pt x="2996" y="1024"/>
                  </a:lnTo>
                  <a:lnTo>
                    <a:pt x="3020" y="1170"/>
                  </a:lnTo>
                  <a:lnTo>
                    <a:pt x="3044" y="1340"/>
                  </a:lnTo>
                  <a:lnTo>
                    <a:pt x="3069" y="1511"/>
                  </a:lnTo>
                  <a:lnTo>
                    <a:pt x="3069" y="1511"/>
                  </a:lnTo>
                  <a:lnTo>
                    <a:pt x="3044" y="1681"/>
                  </a:lnTo>
                  <a:lnTo>
                    <a:pt x="3020" y="1852"/>
                  </a:lnTo>
                  <a:lnTo>
                    <a:pt x="2947" y="2193"/>
                  </a:lnTo>
                  <a:lnTo>
                    <a:pt x="2801" y="2509"/>
                  </a:lnTo>
                  <a:lnTo>
                    <a:pt x="2606" y="2777"/>
                  </a:lnTo>
                  <a:lnTo>
                    <a:pt x="2509" y="2899"/>
                  </a:lnTo>
                  <a:lnTo>
                    <a:pt x="2387" y="3021"/>
                  </a:lnTo>
                  <a:lnTo>
                    <a:pt x="2265" y="3118"/>
                  </a:lnTo>
                  <a:lnTo>
                    <a:pt x="2119" y="3191"/>
                  </a:lnTo>
                  <a:lnTo>
                    <a:pt x="1997" y="3264"/>
                  </a:lnTo>
                  <a:lnTo>
                    <a:pt x="1851" y="3313"/>
                  </a:lnTo>
                  <a:lnTo>
                    <a:pt x="1681" y="3337"/>
                  </a:lnTo>
                  <a:lnTo>
                    <a:pt x="1534" y="3362"/>
                  </a:lnTo>
                  <a:lnTo>
                    <a:pt x="1534" y="3362"/>
                  </a:lnTo>
                  <a:lnTo>
                    <a:pt x="1388" y="3337"/>
                  </a:lnTo>
                  <a:lnTo>
                    <a:pt x="1218" y="3313"/>
                  </a:lnTo>
                  <a:lnTo>
                    <a:pt x="1072" y="3264"/>
                  </a:lnTo>
                  <a:lnTo>
                    <a:pt x="950" y="3191"/>
                  </a:lnTo>
                  <a:lnTo>
                    <a:pt x="804" y="3118"/>
                  </a:lnTo>
                  <a:lnTo>
                    <a:pt x="682" y="3021"/>
                  </a:lnTo>
                  <a:lnTo>
                    <a:pt x="560" y="2899"/>
                  </a:lnTo>
                  <a:lnTo>
                    <a:pt x="463" y="2777"/>
                  </a:lnTo>
                  <a:lnTo>
                    <a:pt x="268" y="2509"/>
                  </a:lnTo>
                  <a:lnTo>
                    <a:pt x="122" y="2193"/>
                  </a:lnTo>
                  <a:lnTo>
                    <a:pt x="49" y="1852"/>
                  </a:lnTo>
                  <a:lnTo>
                    <a:pt x="24" y="1681"/>
                  </a:lnTo>
                  <a:lnTo>
                    <a:pt x="0" y="1511"/>
                  </a:lnTo>
                  <a:lnTo>
                    <a:pt x="0" y="15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b="-3177" l="0" r="-3177" t="0"/>
          <a:stretch/>
        </p:blipFill>
        <p:spPr>
          <a:xfrm>
            <a:off x="1505162" y="2681797"/>
            <a:ext cx="1497900" cy="150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b="37003" l="17381" r="15405" t="1894"/>
          <a:stretch/>
        </p:blipFill>
        <p:spPr>
          <a:xfrm>
            <a:off x="5067625" y="2690859"/>
            <a:ext cx="1444799" cy="147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5">
            <a:alphaModFix/>
          </a:blip>
          <a:srcRect b="44820" l="38692" r="14532" t="6614"/>
          <a:stretch/>
        </p:blipFill>
        <p:spPr>
          <a:xfrm>
            <a:off x="3367487" y="2678849"/>
            <a:ext cx="1444799" cy="150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6">
            <a:alphaModFix/>
          </a:blip>
          <a:srcRect b="31200" l="0" r="4141" t="0"/>
          <a:stretch/>
        </p:blipFill>
        <p:spPr>
          <a:xfrm>
            <a:off x="6976700" y="2708250"/>
            <a:ext cx="1444799" cy="144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1505175" y="4275825"/>
            <a:ext cx="1394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Robert</a:t>
            </a:r>
          </a:p>
          <a:p>
            <a:pPr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Fearon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3367475" y="4275825"/>
            <a:ext cx="1394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Sukhi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Gulati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5092975" y="4275825"/>
            <a:ext cx="1394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Raymond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Luong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7002050" y="4275825"/>
            <a:ext cx="13941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Margaret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rPr>
              <a:t>Wenzlau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Updated Form Factor</a:t>
            </a:r>
          </a:p>
        </p:txBody>
      </p:sp>
      <p:grpSp>
        <p:nvGrpSpPr>
          <p:cNvPr id="349" name="Shape 349"/>
          <p:cNvGrpSpPr/>
          <p:nvPr/>
        </p:nvGrpSpPr>
        <p:grpSpPr>
          <a:xfrm>
            <a:off x="740516" y="3184208"/>
            <a:ext cx="387342" cy="489599"/>
            <a:chOff x="1923675" y="1633650"/>
            <a:chExt cx="436000" cy="435975"/>
          </a:xfrm>
        </p:grpSpPr>
        <p:sp>
          <p:nvSpPr>
            <p:cNvPr id="350" name="Shape 350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477" y="1805450"/>
            <a:ext cx="2610650" cy="35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1625" y="4838150"/>
            <a:ext cx="1200449" cy="3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5">
            <a:alphaModFix/>
          </a:blip>
          <a:srcRect b="17593" l="3598" r="2698" t="49447"/>
          <a:stretch/>
        </p:blipFill>
        <p:spPr>
          <a:xfrm rot="5400000">
            <a:off x="4354925" y="2798974"/>
            <a:ext cx="5475299" cy="144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59" name="Shape 359"/>
          <p:cNvSpPr/>
          <p:nvPr/>
        </p:nvSpPr>
        <p:spPr>
          <a:xfrm>
            <a:off x="4111175" y="3583595"/>
            <a:ext cx="2163200" cy="694075"/>
          </a:xfrm>
          <a:custGeom>
            <a:pathLst>
              <a:path extrusionOk="0" h="27763" w="86528">
                <a:moveTo>
                  <a:pt x="0" y="18730"/>
                </a:moveTo>
                <a:cubicBezTo>
                  <a:pt x="3486" y="15639"/>
                  <a:pt x="12916" y="-1317"/>
                  <a:pt x="20919" y="188"/>
                </a:cubicBezTo>
                <a:cubicBezTo>
                  <a:pt x="28922" y="1693"/>
                  <a:pt x="37083" y="27763"/>
                  <a:pt x="48018" y="27763"/>
                </a:cubicBezTo>
                <a:cubicBezTo>
                  <a:pt x="58952" y="27763"/>
                  <a:pt x="80109" y="4783"/>
                  <a:pt x="86528" y="188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Feedback Prototype</a:t>
            </a:r>
          </a:p>
        </p:txBody>
      </p:sp>
      <p:grpSp>
        <p:nvGrpSpPr>
          <p:cNvPr id="365" name="Shape 365"/>
          <p:cNvGrpSpPr/>
          <p:nvPr/>
        </p:nvGrpSpPr>
        <p:grpSpPr>
          <a:xfrm>
            <a:off x="723795" y="3196076"/>
            <a:ext cx="383292" cy="446890"/>
            <a:chOff x="6718575" y="2318625"/>
            <a:chExt cx="256950" cy="407375"/>
          </a:xfrm>
        </p:grpSpPr>
        <p:sp>
          <p:nvSpPr>
            <p:cNvPr id="366" name="Shape 366"/>
            <p:cNvSpPr/>
            <p:nvPr/>
          </p:nvSpPr>
          <p:spPr>
            <a:xfrm>
              <a:off x="6795900" y="2673600"/>
              <a:ext cx="102300" cy="22550"/>
            </a:xfrm>
            <a:custGeom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6795900" y="2650475"/>
              <a:ext cx="102300" cy="22550"/>
            </a:xfrm>
            <a:custGeom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6795900" y="2696125"/>
              <a:ext cx="102300" cy="29875"/>
            </a:xfrm>
            <a:custGeom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6784925" y="2459275"/>
              <a:ext cx="35350" cy="166875"/>
            </a:xfrm>
            <a:custGeom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718575" y="2318625"/>
              <a:ext cx="256950" cy="307525"/>
            </a:xfrm>
            <a:custGeom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6873825" y="2459275"/>
              <a:ext cx="35350" cy="166875"/>
            </a:xfrm>
            <a:custGeom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6801975" y="2453200"/>
              <a:ext cx="90150" cy="19500"/>
            </a:xfrm>
            <a:custGeom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795900" y="2628550"/>
              <a:ext cx="102300" cy="25"/>
            </a:xfrm>
            <a:custGeom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0" l="29065" r="20622" t="39711"/>
          <a:stretch/>
        </p:blipFill>
        <p:spPr>
          <a:xfrm>
            <a:off x="1582500" y="3743150"/>
            <a:ext cx="3048899" cy="274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 b="6244" l="20308" r="9224" t="1793"/>
          <a:stretch/>
        </p:blipFill>
        <p:spPr>
          <a:xfrm>
            <a:off x="1656449" y="1033675"/>
            <a:ext cx="2312099" cy="22628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5">
            <a:alphaModFix/>
          </a:blip>
          <a:srcRect b="19868" l="17223" r="16406" t="29004"/>
          <a:stretch/>
        </p:blipFill>
        <p:spPr>
          <a:xfrm>
            <a:off x="5385225" y="3643100"/>
            <a:ext cx="2862899" cy="29405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4255025" y="995875"/>
            <a:ext cx="3876899" cy="23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Sound is Ideal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Lack of Transparency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Lack of Compliance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Good Form Factor</a:t>
            </a:r>
          </a:p>
        </p:txBody>
      </p:sp>
      <p:pic>
        <p:nvPicPr>
          <p:cNvPr id="378" name="Shape 3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5775" y="3743150"/>
            <a:ext cx="894400" cy="83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ctrTitle"/>
          </p:nvPr>
        </p:nvSpPr>
        <p:spPr>
          <a:xfrm>
            <a:off x="1047575" y="6804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Evolution Overview</a:t>
            </a:r>
          </a:p>
        </p:txBody>
      </p:sp>
      <p:sp>
        <p:nvSpPr>
          <p:cNvPr id="384" name="Shape 384"/>
          <p:cNvSpPr txBox="1"/>
          <p:nvPr>
            <p:ph idx="1" type="subTitle"/>
          </p:nvPr>
        </p:nvSpPr>
        <p:spPr>
          <a:xfrm>
            <a:off x="1530175" y="1485925"/>
            <a:ext cx="6927899" cy="48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/>
              <a:t>Tooth Cap Teeth Simulation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lvl="0" rtl="0" algn="ctr">
              <a:spcBef>
                <a:spcPts val="0"/>
              </a:spcBef>
              <a:buNone/>
            </a:pPr>
            <a:r>
              <a:rPr lang="en" sz="3000"/>
              <a:t>Force Based Feedback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Final Design</a:t>
            </a:r>
          </a:p>
        </p:txBody>
      </p:sp>
      <p:grpSp>
        <p:nvGrpSpPr>
          <p:cNvPr id="385" name="Shape 385"/>
          <p:cNvGrpSpPr/>
          <p:nvPr/>
        </p:nvGrpSpPr>
        <p:grpSpPr>
          <a:xfrm>
            <a:off x="677687" y="3234149"/>
            <a:ext cx="443641" cy="395612"/>
            <a:chOff x="3927500" y="301425"/>
            <a:chExt cx="461550" cy="411625"/>
          </a:xfrm>
        </p:grpSpPr>
        <p:sp>
          <p:nvSpPr>
            <p:cNvPr id="386" name="Shape 386"/>
            <p:cNvSpPr/>
            <p:nvPr/>
          </p:nvSpPr>
          <p:spPr>
            <a:xfrm>
              <a:off x="4080925" y="302050"/>
              <a:ext cx="154075" cy="411000"/>
            </a:xfrm>
            <a:custGeom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3927500" y="301425"/>
              <a:ext cx="153450" cy="406150"/>
            </a:xfrm>
            <a:custGeom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4234975" y="306925"/>
              <a:ext cx="154075" cy="405525"/>
            </a:xfrm>
            <a:custGeom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4295850" y="442075"/>
              <a:ext cx="46300" cy="26225"/>
            </a:xfrm>
            <a:custGeom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4296475" y="415900"/>
              <a:ext cx="45075" cy="78575"/>
            </a:xfrm>
            <a:custGeom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3968275" y="590050"/>
              <a:ext cx="25" cy="6100"/>
            </a:xfrm>
            <a:custGeom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3970725" y="558375"/>
              <a:ext cx="1850" cy="12200"/>
            </a:xfrm>
            <a:custGeom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3976200" y="527325"/>
              <a:ext cx="3675" cy="12200"/>
            </a:xfrm>
            <a:custGeom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3985950" y="498100"/>
              <a:ext cx="4875" cy="10975"/>
            </a:xfrm>
            <a:custGeom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4000550" y="471300"/>
              <a:ext cx="7325" cy="9775"/>
            </a:xfrm>
            <a:custGeom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4021250" y="450600"/>
              <a:ext cx="10375" cy="6725"/>
            </a:xfrm>
            <a:custGeom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4049250" y="440250"/>
              <a:ext cx="11600" cy="2475"/>
            </a:xfrm>
            <a:custGeom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4080325" y="439650"/>
              <a:ext cx="12200" cy="1850"/>
            </a:xfrm>
            <a:custGeom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4110150" y="450000"/>
              <a:ext cx="9150" cy="7950"/>
            </a:xfrm>
            <a:custGeom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130250" y="473750"/>
              <a:ext cx="4900" cy="10975"/>
            </a:xfrm>
            <a:custGeom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4141800" y="502975"/>
              <a:ext cx="3700" cy="11600"/>
            </a:xfrm>
            <a:custGeom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4150950" y="533425"/>
              <a:ext cx="3675" cy="11575"/>
            </a:xfrm>
            <a:custGeom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4160675" y="563850"/>
              <a:ext cx="4900" cy="11000"/>
            </a:xfrm>
            <a:custGeom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4175300" y="591875"/>
              <a:ext cx="7325" cy="9150"/>
            </a:xfrm>
            <a:custGeom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4198425" y="613175"/>
              <a:ext cx="11000" cy="4900"/>
            </a:xfrm>
            <a:custGeom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4228275" y="621100"/>
              <a:ext cx="12200" cy="625"/>
            </a:xfrm>
            <a:custGeom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4259925" y="616225"/>
              <a:ext cx="11600" cy="3075"/>
            </a:xfrm>
            <a:custGeom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4289775" y="602225"/>
              <a:ext cx="10375" cy="6725"/>
            </a:xfrm>
            <a:custGeom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4313525" y="577875"/>
              <a:ext cx="6100" cy="10375"/>
            </a:xfrm>
            <a:custGeom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4326300" y="547425"/>
              <a:ext cx="2450" cy="12200"/>
            </a:xfrm>
            <a:custGeom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4329350" y="515750"/>
              <a:ext cx="625" cy="12200"/>
            </a:xfrm>
            <a:custGeom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4325075" y="488975"/>
              <a:ext cx="1250" cy="6100"/>
            </a:xfrm>
            <a:custGeom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413" name="Shape 413"/>
          <p:cNvSpPr/>
          <p:nvPr/>
        </p:nvSpPr>
        <p:spPr>
          <a:xfrm>
            <a:off x="4942772" y="2095350"/>
            <a:ext cx="600325" cy="1260075"/>
          </a:xfrm>
          <a:custGeom>
            <a:pathLst>
              <a:path extrusionOk="0" h="50403" w="24013">
                <a:moveTo>
                  <a:pt x="4303" y="0"/>
                </a:moveTo>
                <a:cubicBezTo>
                  <a:pt x="7574" y="1784"/>
                  <a:pt x="24598" y="6318"/>
                  <a:pt x="23929" y="10705"/>
                </a:cubicBezTo>
                <a:cubicBezTo>
                  <a:pt x="23259" y="15091"/>
                  <a:pt x="2295" y="19700"/>
                  <a:pt x="288" y="26317"/>
                </a:cubicBezTo>
                <a:cubicBezTo>
                  <a:pt x="-1719" y="32933"/>
                  <a:pt x="9952" y="46388"/>
                  <a:pt x="11885" y="50403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414" name="Shape 414"/>
          <p:cNvSpPr/>
          <p:nvPr/>
        </p:nvSpPr>
        <p:spPr>
          <a:xfrm>
            <a:off x="4656797" y="3913000"/>
            <a:ext cx="694625" cy="1349300"/>
          </a:xfrm>
          <a:custGeom>
            <a:pathLst>
              <a:path extrusionOk="0" h="53972" w="27785">
                <a:moveTo>
                  <a:pt x="27785" y="0"/>
                </a:moveTo>
                <a:cubicBezTo>
                  <a:pt x="23175" y="3494"/>
                  <a:pt x="1170" y="11968"/>
                  <a:pt x="130" y="20964"/>
                </a:cubicBezTo>
                <a:cubicBezTo>
                  <a:pt x="-910" y="29959"/>
                  <a:pt x="17971" y="48470"/>
                  <a:pt x="21540" y="53972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415" name="Shape 415"/>
          <p:cNvSpPr txBox="1"/>
          <p:nvPr/>
        </p:nvSpPr>
        <p:spPr>
          <a:xfrm>
            <a:off x="5543100" y="4009625"/>
            <a:ext cx="2999699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999FA9"/>
                </a:solidFill>
                <a:latin typeface="Quicksand"/>
                <a:ea typeface="Quicksand"/>
                <a:cs typeface="Quicksand"/>
                <a:sym typeface="Quicksand"/>
              </a:rPr>
              <a:t>Sound &amp; Status Light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 txBox="1"/>
          <p:nvPr/>
        </p:nvSpPr>
        <p:spPr>
          <a:xfrm>
            <a:off x="2255000" y="4641550"/>
            <a:ext cx="2248799" cy="47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999FA9"/>
                </a:solidFill>
                <a:latin typeface="Quicksand"/>
                <a:ea typeface="Quicksand"/>
                <a:cs typeface="Quicksand"/>
                <a:sym typeface="Quicksand"/>
              </a:rPr>
              <a:t>Social Sharing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 rot="-126540">
            <a:off x="4072545" y="2090753"/>
            <a:ext cx="1476766" cy="1426238"/>
          </a:xfrm>
          <a:custGeom>
            <a:pathLst>
              <a:path extrusionOk="0" h="55882" w="59072">
                <a:moveTo>
                  <a:pt x="119" y="55882"/>
                </a:moveTo>
                <a:cubicBezTo>
                  <a:pt x="277" y="47958"/>
                  <a:pt x="-673" y="17293"/>
                  <a:pt x="1070" y="8340"/>
                </a:cubicBezTo>
                <a:cubicBezTo>
                  <a:pt x="2813" y="-613"/>
                  <a:pt x="911" y="-1565"/>
                  <a:pt x="10578" y="2159"/>
                </a:cubicBezTo>
                <a:cubicBezTo>
                  <a:pt x="20245" y="5883"/>
                  <a:pt x="50989" y="25930"/>
                  <a:pt x="59072" y="30685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422" name="Shape 422"/>
          <p:cNvSpPr/>
          <p:nvPr/>
        </p:nvSpPr>
        <p:spPr>
          <a:xfrm>
            <a:off x="1827034" y="3196075"/>
            <a:ext cx="1273875" cy="1510475"/>
          </a:xfrm>
          <a:custGeom>
            <a:pathLst>
              <a:path extrusionOk="0" h="60419" w="50955">
                <a:moveTo>
                  <a:pt x="2937" y="0"/>
                </a:moveTo>
                <a:cubicBezTo>
                  <a:pt x="2540" y="5467"/>
                  <a:pt x="-1262" y="23295"/>
                  <a:pt x="560" y="32804"/>
                </a:cubicBezTo>
                <a:cubicBezTo>
                  <a:pt x="2382" y="42312"/>
                  <a:pt x="5472" y="52455"/>
                  <a:pt x="13872" y="57051"/>
                </a:cubicBezTo>
                <a:cubicBezTo>
                  <a:pt x="22271" y="61646"/>
                  <a:pt x="44774" y="59824"/>
                  <a:pt x="50955" y="60379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423" name="Shape 423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Hardware Design </a:t>
            </a:r>
          </a:p>
        </p:txBody>
      </p:sp>
      <p:grpSp>
        <p:nvGrpSpPr>
          <p:cNvPr id="424" name="Shape 424"/>
          <p:cNvGrpSpPr/>
          <p:nvPr/>
        </p:nvGrpSpPr>
        <p:grpSpPr>
          <a:xfrm>
            <a:off x="740516" y="3184208"/>
            <a:ext cx="387342" cy="489599"/>
            <a:chOff x="1923675" y="1633650"/>
            <a:chExt cx="436000" cy="435975"/>
          </a:xfrm>
        </p:grpSpPr>
        <p:sp>
          <p:nvSpPr>
            <p:cNvPr id="425" name="Shape 425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750" y="1033675"/>
            <a:ext cx="1612799" cy="21503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275" y="3488737"/>
            <a:ext cx="2015999" cy="268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2625" y="426750"/>
            <a:ext cx="3040499" cy="405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34" name="Shape 434"/>
          <p:cNvSpPr txBox="1"/>
          <p:nvPr/>
        </p:nvSpPr>
        <p:spPr>
          <a:xfrm>
            <a:off x="1047575" y="4817975"/>
            <a:ext cx="2310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Unwieldy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2997937" y="1992100"/>
            <a:ext cx="2310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Obvious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6016000" y="4817975"/>
            <a:ext cx="2076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Sleek &amp; Discreet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Transparency and Compliance with a Companion App</a:t>
            </a:r>
          </a:p>
        </p:txBody>
      </p:sp>
      <p:sp>
        <p:nvSpPr>
          <p:cNvPr id="442" name="Shape 442"/>
          <p:cNvSpPr/>
          <p:nvPr/>
        </p:nvSpPr>
        <p:spPr>
          <a:xfrm>
            <a:off x="4612862" y="1775249"/>
            <a:ext cx="4435696" cy="3712861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43" name="Shape 443"/>
          <p:cNvPicPr preferRelativeResize="0"/>
          <p:nvPr/>
        </p:nvPicPr>
        <p:blipFill rotWithShape="1">
          <a:blip r:embed="rId3">
            <a:alphaModFix/>
          </a:blip>
          <a:srcRect b="8892" l="5512" r="4713" t="14113"/>
          <a:stretch/>
        </p:blipFill>
        <p:spPr>
          <a:xfrm>
            <a:off x="4804017" y="1978442"/>
            <a:ext cx="4062588" cy="277399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/>
          <p:nvPr/>
        </p:nvSpPr>
        <p:spPr>
          <a:xfrm>
            <a:off x="95437" y="1775100"/>
            <a:ext cx="4435696" cy="371314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4">
            <a:alphaModFix/>
          </a:blip>
          <a:srcRect b="8880" l="5194" r="5095" t="14632"/>
          <a:stretch/>
        </p:blipFill>
        <p:spPr>
          <a:xfrm>
            <a:off x="291070" y="1984572"/>
            <a:ext cx="4051603" cy="2752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4">
            <a:alphaModFix/>
          </a:blip>
          <a:srcRect b="13104" l="29670" r="29674" t="14452"/>
          <a:stretch/>
        </p:blipFill>
        <p:spPr>
          <a:xfrm>
            <a:off x="3291287" y="1229925"/>
            <a:ext cx="2561424" cy="3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5">
            <a:alphaModFix/>
          </a:blip>
          <a:srcRect b="11005" l="29347" r="29160" t="14478"/>
          <a:stretch/>
        </p:blipFill>
        <p:spPr>
          <a:xfrm>
            <a:off x="3291275" y="1179175"/>
            <a:ext cx="2606275" cy="375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6">
            <a:alphaModFix/>
          </a:blip>
          <a:srcRect b="10837" l="29224" r="29480" t="14829"/>
          <a:stretch/>
        </p:blipFill>
        <p:spPr>
          <a:xfrm>
            <a:off x="3239875" y="1179175"/>
            <a:ext cx="2664250" cy="375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1475" y="3482950"/>
            <a:ext cx="2486599" cy="1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8">
            <a:alphaModFix/>
          </a:blip>
          <a:srcRect b="22154" l="0" r="0" t="0"/>
          <a:stretch/>
        </p:blipFill>
        <p:spPr>
          <a:xfrm>
            <a:off x="2669400" y="1116225"/>
            <a:ext cx="3805174" cy="38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/>
          <p:cNvSpPr txBox="1"/>
          <p:nvPr>
            <p:ph type="ctrTitle"/>
          </p:nvPr>
        </p:nvSpPr>
        <p:spPr>
          <a:xfrm>
            <a:off x="1047575" y="83200"/>
            <a:ext cx="6767100" cy="70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Adding Clarity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4455875" y="1871319"/>
            <a:ext cx="2282025" cy="1610000"/>
          </a:xfrm>
          <a:custGeom>
            <a:pathLst>
              <a:path extrusionOk="0" h="64400" w="91281">
                <a:moveTo>
                  <a:pt x="0" y="218"/>
                </a:moveTo>
                <a:cubicBezTo>
                  <a:pt x="8003" y="297"/>
                  <a:pt x="35577" y="-495"/>
                  <a:pt x="48018" y="693"/>
                </a:cubicBezTo>
                <a:cubicBezTo>
                  <a:pt x="60458" y="1881"/>
                  <a:pt x="67430" y="-3268"/>
                  <a:pt x="74641" y="7349"/>
                </a:cubicBezTo>
                <a:cubicBezTo>
                  <a:pt x="81851" y="17966"/>
                  <a:pt x="88507" y="54891"/>
                  <a:pt x="91281" y="64400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sp>
      <p:sp>
        <p:nvSpPr>
          <p:cNvPr id="463" name="Shape 463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Software Design </a:t>
            </a:r>
          </a:p>
        </p:txBody>
      </p:sp>
      <p:grpSp>
        <p:nvGrpSpPr>
          <p:cNvPr id="464" name="Shape 464"/>
          <p:cNvGrpSpPr/>
          <p:nvPr/>
        </p:nvGrpSpPr>
        <p:grpSpPr>
          <a:xfrm>
            <a:off x="740516" y="3184208"/>
            <a:ext cx="387342" cy="489599"/>
            <a:chOff x="1923675" y="1633650"/>
            <a:chExt cx="436000" cy="435975"/>
          </a:xfrm>
        </p:grpSpPr>
        <p:sp>
          <p:nvSpPr>
            <p:cNvPr id="465" name="Shape 465"/>
            <p:cNvSpPr/>
            <p:nvPr/>
          </p:nvSpPr>
          <p:spPr>
            <a:xfrm>
              <a:off x="2209250" y="1633650"/>
              <a:ext cx="150425" cy="150425"/>
            </a:xfrm>
            <a:custGeom>
              <a:pathLst>
                <a:path extrusionOk="0" fill="none" h="6017" w="6017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2019900" y="1757250"/>
              <a:ext cx="261825" cy="261850"/>
            </a:xfrm>
            <a:custGeom>
              <a:pathLst>
                <a:path extrusionOk="0" fill="none" h="10474" w="10473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1923675" y="1681150"/>
              <a:ext cx="388500" cy="388475"/>
            </a:xfrm>
            <a:custGeom>
              <a:pathLst>
                <a:path extrusionOk="0" fill="none" h="15539" w="1554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1974225" y="1711575"/>
              <a:ext cx="261825" cy="261850"/>
            </a:xfrm>
            <a:custGeom>
              <a:pathLst>
                <a:path extrusionOk="0" fill="none" h="10474" w="10473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9" name="Shape 469"/>
            <p:cNvSpPr/>
            <p:nvPr/>
          </p:nvSpPr>
          <p:spPr>
            <a:xfrm>
              <a:off x="1934650" y="2014200"/>
              <a:ext cx="44475" cy="44475"/>
            </a:xfrm>
            <a:custGeom>
              <a:pathLst>
                <a:path extrusionOk="0" fill="none" h="1779" w="1779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1944375" y="1947225"/>
              <a:ext cx="101725" cy="101700"/>
            </a:xfrm>
            <a:custGeom>
              <a:pathLst>
                <a:path extrusionOk="0" fill="none" h="4068" w="4069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9775" y="3362475"/>
            <a:ext cx="5521199" cy="315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549" y="1115750"/>
            <a:ext cx="3265500" cy="185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73" name="Shape 473"/>
          <p:cNvSpPr txBox="1"/>
          <p:nvPr/>
        </p:nvSpPr>
        <p:spPr>
          <a:xfrm>
            <a:off x="1677550" y="4354425"/>
            <a:ext cx="1399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Clarity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3F3F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idx="1" type="subTitle"/>
          </p:nvPr>
        </p:nvSpPr>
        <p:spPr>
          <a:xfrm>
            <a:off x="2707350" y="3022650"/>
            <a:ext cx="37293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/>
              <a:t>LIVE DEMO!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Healthy food</a:t>
            </a:r>
          </a:p>
        </p:txBody>
      </p:sp>
      <p:sp>
        <p:nvSpPr>
          <p:cNvPr id="484" name="Shape 484"/>
          <p:cNvSpPr txBox="1"/>
          <p:nvPr/>
        </p:nvSpPr>
        <p:spPr>
          <a:xfrm>
            <a:off x="502600" y="3039900"/>
            <a:ext cx="8025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2E3037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3">
            <a:alphaModFix/>
          </a:blip>
          <a:srcRect b="13325" l="0" r="0" t="37486"/>
          <a:stretch/>
        </p:blipFill>
        <p:spPr>
          <a:xfrm rot="-5400000">
            <a:off x="4879674" y="2464665"/>
            <a:ext cx="5228124" cy="19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4">
            <a:alphaModFix/>
          </a:blip>
          <a:srcRect b="9989" l="29617" r="29457" t="14333"/>
          <a:stretch/>
        </p:blipFill>
        <p:spPr>
          <a:xfrm>
            <a:off x="3285925" y="1139250"/>
            <a:ext cx="2572151" cy="38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475" y="348295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ctrTitle"/>
          </p:nvPr>
        </p:nvSpPr>
        <p:spPr>
          <a:xfrm>
            <a:off x="1047575" y="6804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Roadmap</a:t>
            </a:r>
          </a:p>
        </p:txBody>
      </p:sp>
      <p:sp>
        <p:nvSpPr>
          <p:cNvPr id="81" name="Shape 81"/>
          <p:cNvSpPr txBox="1"/>
          <p:nvPr>
            <p:ph idx="1" type="subTitle"/>
          </p:nvPr>
        </p:nvSpPr>
        <p:spPr>
          <a:xfrm>
            <a:off x="1530175" y="1485925"/>
            <a:ext cx="6927899" cy="4891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3000"/>
              <a:t>Introduction</a:t>
            </a:r>
          </a:p>
          <a:p>
            <a:pPr indent="457200" rtl="0">
              <a:spcBef>
                <a:spcPts val="0"/>
              </a:spcBef>
              <a:buNone/>
            </a:pPr>
            <a:br>
              <a:rPr b="1" lang="en" sz="3000"/>
            </a:br>
            <a:r>
              <a:rPr b="1" lang="en" sz="3000"/>
              <a:t>The Problem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3000"/>
              <a:t>	</a:t>
            </a:r>
            <a:r>
              <a:rPr lang="en" sz="3000"/>
              <a:t>Needfinding Process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	Initial Prototypes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1" sz="3000"/>
          </a:p>
          <a:p>
            <a:pPr rtl="0">
              <a:spcBef>
                <a:spcPts val="0"/>
              </a:spcBef>
              <a:buNone/>
            </a:pPr>
            <a:r>
              <a:rPr b="1" lang="en" sz="3000"/>
              <a:t>Our Solution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3000"/>
              <a:t>	</a:t>
            </a:r>
            <a:r>
              <a:rPr lang="en" sz="3000"/>
              <a:t>Concept Video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	Design Process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	Final Design &amp; Implementation</a:t>
            </a:r>
          </a:p>
        </p:txBody>
      </p:sp>
      <p:grpSp>
        <p:nvGrpSpPr>
          <p:cNvPr id="82" name="Shape 82"/>
          <p:cNvGrpSpPr/>
          <p:nvPr/>
        </p:nvGrpSpPr>
        <p:grpSpPr>
          <a:xfrm>
            <a:off x="677687" y="3234149"/>
            <a:ext cx="443641" cy="395612"/>
            <a:chOff x="3927500" y="301425"/>
            <a:chExt cx="461550" cy="411625"/>
          </a:xfrm>
        </p:grpSpPr>
        <p:sp>
          <p:nvSpPr>
            <p:cNvPr id="83" name="Shape 83"/>
            <p:cNvSpPr/>
            <p:nvPr/>
          </p:nvSpPr>
          <p:spPr>
            <a:xfrm>
              <a:off x="4080925" y="302050"/>
              <a:ext cx="154075" cy="411000"/>
            </a:xfrm>
            <a:custGeom>
              <a:pathLst>
                <a:path extrusionOk="0" fill="none" h="16440" w="6163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3927500" y="301425"/>
              <a:ext cx="153450" cy="406150"/>
            </a:xfrm>
            <a:custGeom>
              <a:pathLst>
                <a:path extrusionOk="0" fill="none" h="16246" w="6138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234975" y="306925"/>
              <a:ext cx="154075" cy="405525"/>
            </a:xfrm>
            <a:custGeom>
              <a:pathLst>
                <a:path extrusionOk="0" fill="none" h="16221" w="6163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4295850" y="442075"/>
              <a:ext cx="46300" cy="26225"/>
            </a:xfrm>
            <a:custGeom>
              <a:pathLst>
                <a:path extrusionOk="0" fill="none" h="1049" w="1852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4296475" y="415900"/>
              <a:ext cx="45075" cy="78575"/>
            </a:xfrm>
            <a:custGeom>
              <a:pathLst>
                <a:path extrusionOk="0" fill="none" h="3143" w="1803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3968275" y="590050"/>
              <a:ext cx="25" cy="6100"/>
            </a:xfrm>
            <a:custGeom>
              <a:pathLst>
                <a:path extrusionOk="0" fill="none" h="244" w="1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3970725" y="558375"/>
              <a:ext cx="1850" cy="12200"/>
            </a:xfrm>
            <a:custGeom>
              <a:pathLst>
                <a:path extrusionOk="0" fill="none" h="488" w="74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3976200" y="527325"/>
              <a:ext cx="3675" cy="12200"/>
            </a:xfrm>
            <a:custGeom>
              <a:pathLst>
                <a:path extrusionOk="0" fill="none" h="488" w="147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3985950" y="498100"/>
              <a:ext cx="4875" cy="10975"/>
            </a:xfrm>
            <a:custGeom>
              <a:pathLst>
                <a:path extrusionOk="0" fill="none" h="439" w="195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4000550" y="471300"/>
              <a:ext cx="7325" cy="9775"/>
            </a:xfrm>
            <a:custGeom>
              <a:pathLst>
                <a:path extrusionOk="0" fill="none" h="391" w="293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4021250" y="450600"/>
              <a:ext cx="10375" cy="6725"/>
            </a:xfrm>
            <a:custGeom>
              <a:pathLst>
                <a:path extrusionOk="0" fill="none" h="269" w="415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049250" y="440250"/>
              <a:ext cx="11600" cy="2475"/>
            </a:xfrm>
            <a:custGeom>
              <a:pathLst>
                <a:path extrusionOk="0" fill="none" h="99" w="464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4080325" y="439650"/>
              <a:ext cx="12200" cy="1850"/>
            </a:xfrm>
            <a:custGeom>
              <a:pathLst>
                <a:path extrusionOk="0" fill="none" h="74" w="488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4110150" y="450000"/>
              <a:ext cx="9150" cy="7950"/>
            </a:xfrm>
            <a:custGeom>
              <a:pathLst>
                <a:path extrusionOk="0" fill="none" h="318" w="366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4130250" y="473750"/>
              <a:ext cx="4900" cy="10975"/>
            </a:xfrm>
            <a:custGeom>
              <a:pathLst>
                <a:path extrusionOk="0" fill="none" h="439" w="196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4141800" y="502975"/>
              <a:ext cx="3700" cy="11600"/>
            </a:xfrm>
            <a:custGeom>
              <a:pathLst>
                <a:path extrusionOk="0" fill="none" h="464" w="148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4150950" y="533425"/>
              <a:ext cx="3675" cy="11575"/>
            </a:xfrm>
            <a:custGeom>
              <a:pathLst>
                <a:path extrusionOk="0" fill="none" h="463" w="147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4160675" y="563850"/>
              <a:ext cx="4900" cy="11000"/>
            </a:xfrm>
            <a:custGeom>
              <a:pathLst>
                <a:path extrusionOk="0" fill="none" h="440" w="196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4175300" y="591875"/>
              <a:ext cx="7325" cy="9150"/>
            </a:xfrm>
            <a:custGeom>
              <a:pathLst>
                <a:path extrusionOk="0" fill="none" h="366" w="293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4198425" y="613175"/>
              <a:ext cx="11000" cy="4900"/>
            </a:xfrm>
            <a:custGeom>
              <a:pathLst>
                <a:path extrusionOk="0" fill="none" h="196" w="44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4228275" y="621100"/>
              <a:ext cx="12200" cy="625"/>
            </a:xfrm>
            <a:custGeom>
              <a:pathLst>
                <a:path extrusionOk="0" fill="none" h="25" w="488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4259925" y="616225"/>
              <a:ext cx="11600" cy="3075"/>
            </a:xfrm>
            <a:custGeom>
              <a:pathLst>
                <a:path extrusionOk="0" fill="none" h="123" w="464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4289775" y="602225"/>
              <a:ext cx="10375" cy="6725"/>
            </a:xfrm>
            <a:custGeom>
              <a:pathLst>
                <a:path extrusionOk="0" fill="none" h="269" w="415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4313525" y="577875"/>
              <a:ext cx="6100" cy="10375"/>
            </a:xfrm>
            <a:custGeom>
              <a:pathLst>
                <a:path extrusionOk="0" fill="none" h="415" w="244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4326300" y="547425"/>
              <a:ext cx="2450" cy="12200"/>
            </a:xfrm>
            <a:custGeom>
              <a:pathLst>
                <a:path extrusionOk="0" fill="none" h="488" w="98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4329350" y="515750"/>
              <a:ext cx="625" cy="12200"/>
            </a:xfrm>
            <a:custGeom>
              <a:pathLst>
                <a:path extrusionOk="0" fill="none" h="488" w="25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x="4325075" y="488975"/>
              <a:ext cx="1250" cy="6100"/>
            </a:xfrm>
            <a:custGeom>
              <a:pathLst>
                <a:path extrusionOk="0" fill="none" h="244" w="5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4">
            <a:alphaModFix/>
          </a:blip>
          <a:srcRect b="10573" l="29522" r="29673" t="14648"/>
          <a:stretch/>
        </p:blipFill>
        <p:spPr>
          <a:xfrm>
            <a:off x="3285925" y="1167675"/>
            <a:ext cx="2572151" cy="375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1475" y="348295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Neutral food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502600" y="3039900"/>
            <a:ext cx="8025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2E3037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</a:p>
        </p:txBody>
      </p:sp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 b="19457" l="2028" r="0" t="34293"/>
          <a:stretch/>
        </p:blipFill>
        <p:spPr>
          <a:xfrm flipH="1" rot="-5400000">
            <a:off x="4909824" y="2501187"/>
            <a:ext cx="5240874" cy="185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4">
            <a:alphaModFix/>
          </a:blip>
          <a:srcRect b="12700" l="29794" r="29603" t="14887"/>
          <a:stretch/>
        </p:blipFill>
        <p:spPr>
          <a:xfrm>
            <a:off x="3285925" y="1221487"/>
            <a:ext cx="2572151" cy="3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3225" y="355530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 b="13104" l="29670" r="29674" t="14452"/>
          <a:stretch/>
        </p:blipFill>
        <p:spPr>
          <a:xfrm>
            <a:off x="3291300" y="1183900"/>
            <a:ext cx="2561424" cy="3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3225" y="355530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Unhealthy food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502600" y="3039900"/>
            <a:ext cx="8025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2E3037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</a:p>
        </p:txBody>
      </p:sp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 b="12580" l="0" r="0" t="38043"/>
          <a:stretch/>
        </p:blipFill>
        <p:spPr>
          <a:xfrm flipH="1" rot="5400000">
            <a:off x="4662462" y="2403287"/>
            <a:ext cx="5539774" cy="2051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37" name="Shape 5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4">
            <a:alphaModFix/>
          </a:blip>
          <a:srcRect b="13104" l="29670" r="29674" t="14452"/>
          <a:stretch/>
        </p:blipFill>
        <p:spPr>
          <a:xfrm>
            <a:off x="3291287" y="1229925"/>
            <a:ext cx="2561424" cy="3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5">
            <a:alphaModFix/>
          </a:blip>
          <a:srcRect b="11005" l="29347" r="29160" t="14478"/>
          <a:stretch/>
        </p:blipFill>
        <p:spPr>
          <a:xfrm>
            <a:off x="3236575" y="1168400"/>
            <a:ext cx="2670824" cy="375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1475" y="348295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1273012" y="860700"/>
            <a:ext cx="6597964" cy="5136590"/>
          </a:xfrm>
          <a:custGeom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cap="flat" cmpd="sng" w="9525">
            <a:solidFill>
              <a:srgbClr val="999FA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162" y="1116225"/>
            <a:ext cx="6114724" cy="386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 rotWithShape="1">
          <a:blip r:embed="rId4">
            <a:alphaModFix/>
          </a:blip>
          <a:srcRect b="13104" l="29670" r="29674" t="14452"/>
          <a:stretch/>
        </p:blipFill>
        <p:spPr>
          <a:xfrm>
            <a:off x="3291287" y="1229925"/>
            <a:ext cx="2561424" cy="3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 rotWithShape="1">
          <a:blip r:embed="rId5">
            <a:alphaModFix/>
          </a:blip>
          <a:srcRect b="11005" l="29347" r="29160" t="14478"/>
          <a:stretch/>
        </p:blipFill>
        <p:spPr>
          <a:xfrm>
            <a:off x="3291275" y="1179175"/>
            <a:ext cx="2606275" cy="375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 rotWithShape="1">
          <a:blip r:embed="rId6">
            <a:alphaModFix/>
          </a:blip>
          <a:srcRect b="10837" l="29224" r="29480" t="14829"/>
          <a:stretch/>
        </p:blipFill>
        <p:spPr>
          <a:xfrm>
            <a:off x="3239875" y="1179175"/>
            <a:ext cx="2664250" cy="375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1475" y="3482950"/>
            <a:ext cx="2486599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Shape 555"/>
          <p:cNvPicPr preferRelativeResize="0"/>
          <p:nvPr/>
        </p:nvPicPr>
        <p:blipFill rotWithShape="1">
          <a:blip r:embed="rId3">
            <a:alphaModFix/>
          </a:blip>
          <a:srcRect b="1224" l="15349" r="13021" t="0"/>
          <a:stretch/>
        </p:blipFill>
        <p:spPr>
          <a:xfrm flipH="1" rot="10800000">
            <a:off x="5614050" y="1820037"/>
            <a:ext cx="1114868" cy="177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80108">
            <a:off x="6546567" y="1974307"/>
            <a:ext cx="587771" cy="128997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Shape 557"/>
          <p:cNvSpPr txBox="1"/>
          <p:nvPr/>
        </p:nvSpPr>
        <p:spPr>
          <a:xfrm>
            <a:off x="4834825" y="1236337"/>
            <a:ext cx="2310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Bluetooth Speaker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1047575" y="3914075"/>
            <a:ext cx="3853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Paper Status Indicator</a:t>
            </a:r>
          </a:p>
        </p:txBody>
      </p:sp>
      <p:sp>
        <p:nvSpPr>
          <p:cNvPr id="559" name="Shape 559"/>
          <p:cNvSpPr txBox="1"/>
          <p:nvPr>
            <p:ph type="ctrTitle"/>
          </p:nvPr>
        </p:nvSpPr>
        <p:spPr>
          <a:xfrm>
            <a:off x="1047575" y="323875"/>
            <a:ext cx="6767100" cy="709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Tools</a:t>
            </a:r>
          </a:p>
        </p:txBody>
      </p:sp>
      <p:pic>
        <p:nvPicPr>
          <p:cNvPr id="560" name="Shape 560"/>
          <p:cNvPicPr preferRelativeResize="0"/>
          <p:nvPr/>
        </p:nvPicPr>
        <p:blipFill rotWithShape="1">
          <a:blip r:embed="rId5">
            <a:alphaModFix/>
          </a:blip>
          <a:srcRect b="3630" l="16664" r="30109" t="71570"/>
          <a:stretch/>
        </p:blipFill>
        <p:spPr>
          <a:xfrm>
            <a:off x="1318200" y="5809354"/>
            <a:ext cx="1164580" cy="72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6">
            <a:alphaModFix/>
          </a:blip>
          <a:srcRect b="6499" l="23389" r="25293" t="71927"/>
          <a:stretch/>
        </p:blipFill>
        <p:spPr>
          <a:xfrm>
            <a:off x="1318200" y="5263622"/>
            <a:ext cx="1122842" cy="62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7">
            <a:alphaModFix/>
          </a:blip>
          <a:srcRect b="9476" l="25075" r="25671" t="68951"/>
          <a:stretch/>
        </p:blipFill>
        <p:spPr>
          <a:xfrm>
            <a:off x="1318200" y="4668225"/>
            <a:ext cx="1077725" cy="62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8">
            <a:alphaModFix/>
          </a:blip>
          <a:srcRect b="0" l="29893" r="34967" t="0"/>
          <a:stretch/>
        </p:blipFill>
        <p:spPr>
          <a:xfrm>
            <a:off x="2395935" y="4668225"/>
            <a:ext cx="911251" cy="186457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Shape 564"/>
          <p:cNvSpPr txBox="1"/>
          <p:nvPr/>
        </p:nvSpPr>
        <p:spPr>
          <a:xfrm>
            <a:off x="4834825" y="3914075"/>
            <a:ext cx="2776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Javascript/HTML/CSS</a:t>
            </a:r>
          </a:p>
        </p:txBody>
      </p:sp>
      <p:grpSp>
        <p:nvGrpSpPr>
          <p:cNvPr id="565" name="Shape 565"/>
          <p:cNvGrpSpPr/>
          <p:nvPr/>
        </p:nvGrpSpPr>
        <p:grpSpPr>
          <a:xfrm>
            <a:off x="4932200" y="4469125"/>
            <a:ext cx="2581453" cy="2160996"/>
            <a:chOff x="1275625" y="4420575"/>
            <a:chExt cx="2581453" cy="2160996"/>
          </a:xfrm>
        </p:grpSpPr>
        <p:sp>
          <p:nvSpPr>
            <p:cNvPr id="566" name="Shape 566"/>
            <p:cNvSpPr/>
            <p:nvPr/>
          </p:nvSpPr>
          <p:spPr>
            <a:xfrm>
              <a:off x="1275625" y="4420575"/>
              <a:ext cx="2581453" cy="2160996"/>
            </a:xfrm>
            <a:custGeom>
              <a:pathLst>
                <a:path extrusionOk="0" h="111665" w="143434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1C4587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latin typeface="Dosis"/>
                <a:ea typeface="Dosis"/>
                <a:cs typeface="Dosis"/>
                <a:sym typeface="Dosis"/>
              </a:endParaRPr>
            </a:p>
          </p:txBody>
        </p:sp>
        <p:pic>
          <p:nvPicPr>
            <p:cNvPr id="567" name="Shape 567"/>
            <p:cNvPicPr preferRelativeResize="0"/>
            <p:nvPr/>
          </p:nvPicPr>
          <p:blipFill rotWithShape="1">
            <a:blip r:embed="rId9">
              <a:alphaModFix/>
            </a:blip>
            <a:srcRect b="8880" l="5194" r="5095" t="14632"/>
            <a:stretch/>
          </p:blipFill>
          <p:spPr>
            <a:xfrm>
              <a:off x="1389474" y="4542478"/>
              <a:ext cx="2357855" cy="1601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8" name="Shape 568"/>
          <p:cNvSpPr txBox="1"/>
          <p:nvPr/>
        </p:nvSpPr>
        <p:spPr>
          <a:xfrm>
            <a:off x="1047575" y="1168700"/>
            <a:ext cx="2776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Watch Strap</a:t>
            </a: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10">
            <a:alphaModFix/>
          </a:blip>
          <a:srcRect b="9816" l="22945" r="42995" t="2139"/>
          <a:stretch/>
        </p:blipFill>
        <p:spPr>
          <a:xfrm>
            <a:off x="2032237" y="1651387"/>
            <a:ext cx="806873" cy="216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idx="1" type="body"/>
          </p:nvPr>
        </p:nvSpPr>
        <p:spPr>
          <a:xfrm>
            <a:off x="1165474" y="1600200"/>
            <a:ext cx="33069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Hardware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rtl="0">
              <a:spcBef>
                <a:spcPts val="0"/>
              </a:spcBef>
              <a:buNone/>
            </a:pPr>
            <a:r>
              <a:rPr lang="en"/>
              <a:t>Spectrometer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LED Light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We’re Missing</a:t>
            </a:r>
          </a:p>
        </p:txBody>
      </p:sp>
      <p:sp>
        <p:nvSpPr>
          <p:cNvPr id="576" name="Shape 576"/>
          <p:cNvSpPr txBox="1"/>
          <p:nvPr>
            <p:ph idx="2" type="body"/>
          </p:nvPr>
        </p:nvSpPr>
        <p:spPr>
          <a:xfrm>
            <a:off x="4671569" y="1600200"/>
            <a:ext cx="33069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Software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Hardware Interactivity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What We Might Add in the Future</a:t>
            </a:r>
          </a:p>
        </p:txBody>
      </p:sp>
      <p:cxnSp>
        <p:nvCxnSpPr>
          <p:cNvPr id="582" name="Shape 582"/>
          <p:cNvCxnSpPr/>
          <p:nvPr/>
        </p:nvCxnSpPr>
        <p:spPr>
          <a:xfrm rot="10800000">
            <a:off x="1482251" y="4992908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  <p:cxnSp>
        <p:nvCxnSpPr>
          <p:cNvPr id="583" name="Shape 583"/>
          <p:cNvCxnSpPr/>
          <p:nvPr/>
        </p:nvCxnSpPr>
        <p:spPr>
          <a:xfrm rot="10800000">
            <a:off x="1482251" y="1607182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  <p:sp>
        <p:nvSpPr>
          <p:cNvPr id="584" name="Shape 584"/>
          <p:cNvSpPr txBox="1"/>
          <p:nvPr/>
        </p:nvSpPr>
        <p:spPr>
          <a:xfrm>
            <a:off x="2215650" y="3612950"/>
            <a:ext cx="29001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Compliance methods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2215649" y="5305825"/>
            <a:ext cx="27755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More detailed nutrition information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2215650" y="1920075"/>
            <a:ext cx="31076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Full functionality (hardware + software)</a:t>
            </a:r>
          </a:p>
        </p:txBody>
      </p:sp>
      <p:cxnSp>
        <p:nvCxnSpPr>
          <p:cNvPr id="587" name="Shape 587"/>
          <p:cNvCxnSpPr/>
          <p:nvPr/>
        </p:nvCxnSpPr>
        <p:spPr>
          <a:xfrm rot="10800000">
            <a:off x="1482251" y="3300045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ctrTitle"/>
          </p:nvPr>
        </p:nvSpPr>
        <p:spPr>
          <a:xfrm>
            <a:off x="1530175" y="3077050"/>
            <a:ext cx="6767100" cy="7097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The Problem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02600" y="3039900"/>
            <a:ext cx="8025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2E3037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/>
        </p:nvSpPr>
        <p:spPr>
          <a:xfrm>
            <a:off x="151975" y="2665350"/>
            <a:ext cx="1527300" cy="1527300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" name="Shape 593"/>
          <p:cNvSpPr txBox="1"/>
          <p:nvPr>
            <p:ph type="ctrTitle"/>
          </p:nvPr>
        </p:nvSpPr>
        <p:spPr>
          <a:xfrm>
            <a:off x="2653100" y="1230900"/>
            <a:ext cx="6028199" cy="4396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Effortless mindful eating.</a:t>
            </a:r>
          </a:p>
        </p:txBody>
      </p:sp>
      <p:pic>
        <p:nvPicPr>
          <p:cNvPr id="594" name="Shape 594"/>
          <p:cNvPicPr preferRelativeResize="0"/>
          <p:nvPr/>
        </p:nvPicPr>
        <p:blipFill rotWithShape="1">
          <a:blip r:embed="rId3">
            <a:alphaModFix/>
          </a:blip>
          <a:srcRect b="23465" l="0" r="0" t="0"/>
          <a:stretch/>
        </p:blipFill>
        <p:spPr>
          <a:xfrm>
            <a:off x="-180124" y="2800012"/>
            <a:ext cx="2191500" cy="12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body"/>
          </p:nvPr>
        </p:nvSpPr>
        <p:spPr>
          <a:xfrm>
            <a:off x="1776075" y="2882400"/>
            <a:ext cx="6700500" cy="10931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Unhealthy eating habits lead to obesity.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28659" l="0" r="0" t="16054"/>
          <a:stretch/>
        </p:blipFill>
        <p:spPr>
          <a:xfrm>
            <a:off x="1633200" y="4246812"/>
            <a:ext cx="2558217" cy="16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b="18666" l="23973" r="24314" t="0"/>
          <a:stretch/>
        </p:blipFill>
        <p:spPr>
          <a:xfrm>
            <a:off x="4486275" y="4114575"/>
            <a:ext cx="1043299" cy="19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5">
            <a:alphaModFix/>
          </a:blip>
          <a:srcRect b="21573" l="23239" r="20010" t="10501"/>
          <a:stretch/>
        </p:blipFill>
        <p:spPr>
          <a:xfrm>
            <a:off x="6629400" y="4246825"/>
            <a:ext cx="1428850" cy="1995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672325" y="3219625"/>
            <a:ext cx="454199" cy="404100"/>
          </a:xfrm>
          <a:prstGeom prst="rect">
            <a:avLst/>
          </a:prstGeom>
          <a:solidFill>
            <a:srgbClr val="2E3037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25" name="Shape 125"/>
          <p:cNvGrpSpPr/>
          <p:nvPr/>
        </p:nvGrpSpPr>
        <p:grpSpPr>
          <a:xfrm>
            <a:off x="672388" y="3201978"/>
            <a:ext cx="454055" cy="454055"/>
            <a:chOff x="2623275" y="2333250"/>
            <a:chExt cx="381175" cy="381175"/>
          </a:xfrm>
        </p:grpSpPr>
        <p:sp>
          <p:nvSpPr>
            <p:cNvPr id="126" name="Shape 126"/>
            <p:cNvSpPr/>
            <p:nvPr/>
          </p:nvSpPr>
          <p:spPr>
            <a:xfrm>
              <a:off x="2623275" y="2333250"/>
              <a:ext cx="381175" cy="381175"/>
            </a:xfrm>
            <a:custGeom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2869875" y="2503125"/>
              <a:ext cx="43875" cy="47525"/>
            </a:xfrm>
            <a:custGeom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2714000" y="2503125"/>
              <a:ext cx="43875" cy="47525"/>
            </a:xfrm>
            <a:custGeom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2810200" y="2595675"/>
              <a:ext cx="99875" cy="31075"/>
            </a:xfrm>
            <a:custGeom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2175">
              <a:solidFill>
                <a:srgbClr val="39C0BA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NEEDFINDING AT MI PUEBLO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181575" y="2041875"/>
            <a:ext cx="4221599" cy="3929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Parents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Have Nutritional Knowledge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Buying in Bulk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Mismatch Between Actions &amp; Words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3400" y="1426050"/>
            <a:ext cx="4305299" cy="43052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3400" y="1426050"/>
            <a:ext cx="4305299" cy="430529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-318125" y="2204575"/>
            <a:ext cx="2448899" cy="2448899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type="ctrTitle"/>
          </p:nvPr>
        </p:nvSpPr>
        <p:spPr>
          <a:xfrm>
            <a:off x="1302900" y="553400"/>
            <a:ext cx="6028199" cy="15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Point of View</a:t>
            </a:r>
          </a:p>
        </p:txBody>
      </p:sp>
      <p:sp>
        <p:nvSpPr>
          <p:cNvPr id="144" name="Shape 144"/>
          <p:cNvSpPr txBox="1"/>
          <p:nvPr>
            <p:ph idx="1" type="subTitle"/>
          </p:nvPr>
        </p:nvSpPr>
        <p:spPr>
          <a:xfrm>
            <a:off x="2404725" y="2006299"/>
            <a:ext cx="6028199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We met Maria,</a:t>
            </a:r>
            <a:r>
              <a:rPr lang="en" sz="2400"/>
              <a:t> </a:t>
            </a:r>
            <a:r>
              <a:rPr b="1" lang="en" sz="2400"/>
              <a:t>a working mother</a:t>
            </a:r>
            <a:r>
              <a:rPr lang="en" sz="2400"/>
              <a:t> </a:t>
            </a:r>
            <a:r>
              <a:rPr lang="en" sz="2200">
                <a:solidFill>
                  <a:srgbClr val="999FA9"/>
                </a:solidFill>
              </a:rPr>
              <a:t>of three,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who needs to find</a:t>
            </a:r>
            <a:r>
              <a:rPr lang="en" sz="2400"/>
              <a:t> </a:t>
            </a:r>
            <a:r>
              <a:rPr b="1" lang="en" sz="2400"/>
              <a:t>a time efficient way to maintain a supply of healthy ingredients</a:t>
            </a:r>
            <a:r>
              <a:rPr lang="en" sz="2400"/>
              <a:t> </a:t>
            </a:r>
            <a:r>
              <a:rPr lang="en" sz="2200">
                <a:solidFill>
                  <a:srgbClr val="999FA9"/>
                </a:solidFill>
              </a:rPr>
              <a:t>in her home,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because</a:t>
            </a:r>
            <a:r>
              <a:rPr lang="en" sz="2400"/>
              <a:t> </a:t>
            </a:r>
            <a:r>
              <a:rPr b="1" lang="en" sz="2400"/>
              <a:t>her work prevents her from shopping frequently</a:t>
            </a:r>
            <a:r>
              <a:rPr lang="en" sz="2400"/>
              <a:t> </a:t>
            </a:r>
            <a:r>
              <a:rPr lang="en" sz="2200">
                <a:solidFill>
                  <a:srgbClr val="999FA9"/>
                </a:solidFill>
              </a:rPr>
              <a:t>enough to supply her kitchen with the fresh ingredients she knows are important to health.</a:t>
            </a:r>
          </a:p>
        </p:txBody>
      </p:sp>
      <p:grpSp>
        <p:nvGrpSpPr>
          <p:cNvPr id="145" name="Shape 145"/>
          <p:cNvGrpSpPr/>
          <p:nvPr/>
        </p:nvGrpSpPr>
        <p:grpSpPr>
          <a:xfrm>
            <a:off x="76221" y="2923894"/>
            <a:ext cx="1660214" cy="1010260"/>
            <a:chOff x="3269900" y="3064500"/>
            <a:chExt cx="432325" cy="263075"/>
          </a:xfrm>
        </p:grpSpPr>
        <p:sp>
          <p:nvSpPr>
            <p:cNvPr id="146" name="Shape 146"/>
            <p:cNvSpPr/>
            <p:nvPr/>
          </p:nvSpPr>
          <p:spPr>
            <a:xfrm>
              <a:off x="3269900" y="3064500"/>
              <a:ext cx="432325" cy="263075"/>
            </a:xfrm>
            <a:custGeom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3445875" y="3155825"/>
              <a:ext cx="80400" cy="80400"/>
            </a:xfrm>
            <a:custGeom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3381925" y="3091900"/>
              <a:ext cx="208275" cy="208275"/>
            </a:xfrm>
            <a:custGeom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6275" y="2006300"/>
            <a:ext cx="2780999" cy="278099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1165475" y="665975"/>
            <a:ext cx="6858000" cy="459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Parallel Prototyping</a:t>
            </a:r>
          </a:p>
        </p:txBody>
      </p:sp>
      <p:cxnSp>
        <p:nvCxnSpPr>
          <p:cNvPr id="155" name="Shape 155"/>
          <p:cNvCxnSpPr/>
          <p:nvPr/>
        </p:nvCxnSpPr>
        <p:spPr>
          <a:xfrm rot="10800000">
            <a:off x="1482251" y="4992908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  <p:cxnSp>
        <p:nvCxnSpPr>
          <p:cNvPr id="156" name="Shape 156"/>
          <p:cNvCxnSpPr/>
          <p:nvPr/>
        </p:nvCxnSpPr>
        <p:spPr>
          <a:xfrm rot="10800000">
            <a:off x="1482251" y="1607182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  <p:sp>
        <p:nvSpPr>
          <p:cNvPr id="157" name="Shape 157"/>
          <p:cNvSpPr txBox="1"/>
          <p:nvPr/>
        </p:nvSpPr>
        <p:spPr>
          <a:xfrm>
            <a:off x="7069625" y="4987125"/>
            <a:ext cx="2310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People act differently when they’re being watched.</a:t>
            </a:r>
          </a:p>
        </p:txBody>
      </p:sp>
      <p:cxnSp>
        <p:nvCxnSpPr>
          <p:cNvPr id="158" name="Shape 158"/>
          <p:cNvCxnSpPr/>
          <p:nvPr/>
        </p:nvCxnSpPr>
        <p:spPr>
          <a:xfrm rot="10800000">
            <a:off x="1482251" y="3300045"/>
            <a:ext cx="0" cy="1159200"/>
          </a:xfrm>
          <a:prstGeom prst="straightConnector1">
            <a:avLst/>
          </a:prstGeom>
          <a:noFill/>
          <a:ln cap="flat" cmpd="sng" w="9525">
            <a:solidFill>
              <a:srgbClr val="999FA9"/>
            </a:solidFill>
            <a:prstDash val="solid"/>
            <a:round/>
            <a:headEnd len="lg" w="lg" type="none"/>
            <a:tailEnd len="lg" w="lg" type="oval"/>
          </a:ln>
        </p:spPr>
      </p:cxn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625" y="4867475"/>
            <a:ext cx="2167799" cy="1625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025" y="4867325"/>
            <a:ext cx="2167799" cy="16259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9625" y="3066800"/>
            <a:ext cx="2167799" cy="1625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9625" y="1131087"/>
            <a:ext cx="2167799" cy="16256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4670775" y="3498650"/>
            <a:ext cx="23102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Awareness is not the issue.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4670775" y="1753450"/>
            <a:ext cx="27914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3F3F3"/>
                </a:solidFill>
                <a:latin typeface="Quicksand"/>
                <a:ea typeface="Quicksand"/>
                <a:cs typeface="Quicksand"/>
                <a:sym typeface="Quicksand"/>
              </a:rPr>
              <a:t>People are unwilling to surrender control.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-318125" y="2204575"/>
            <a:ext cx="2448899" cy="2448899"/>
          </a:xfrm>
          <a:prstGeom prst="ellipse">
            <a:avLst/>
          </a:prstGeom>
          <a:solidFill>
            <a:srgbClr val="39C0BA"/>
          </a:solidFill>
          <a:ln cap="flat" cmpd="sng" w="28575">
            <a:solidFill>
              <a:srgbClr val="2E303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>
            <p:ph type="ctrTitle"/>
          </p:nvPr>
        </p:nvSpPr>
        <p:spPr>
          <a:xfrm>
            <a:off x="1302900" y="553400"/>
            <a:ext cx="6028199" cy="15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Point of View</a:t>
            </a:r>
          </a:p>
        </p:txBody>
      </p:sp>
      <p:sp>
        <p:nvSpPr>
          <p:cNvPr id="171" name="Shape 171"/>
          <p:cNvSpPr txBox="1"/>
          <p:nvPr>
            <p:ph idx="1" type="subTitle"/>
          </p:nvPr>
        </p:nvSpPr>
        <p:spPr>
          <a:xfrm>
            <a:off x="2404725" y="2006299"/>
            <a:ext cx="6028199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We met</a:t>
            </a:r>
            <a:r>
              <a:rPr b="1" lang="en" sz="2200">
                <a:solidFill>
                  <a:srgbClr val="999FA9"/>
                </a:solidFill>
              </a:rPr>
              <a:t> </a:t>
            </a:r>
            <a:r>
              <a:rPr lang="en" sz="2200">
                <a:solidFill>
                  <a:srgbClr val="999FA9"/>
                </a:solidFill>
              </a:rPr>
              <a:t>Martin, a middle aged man with</a:t>
            </a:r>
            <a:r>
              <a:rPr lang="en" sz="2400">
                <a:solidFill>
                  <a:srgbClr val="999FA9"/>
                </a:solidFill>
              </a:rPr>
              <a:t> </a:t>
            </a:r>
            <a:r>
              <a:rPr b="1" lang="en" sz="2400"/>
              <a:t>unhealthy eating habits,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who needs</a:t>
            </a:r>
            <a:r>
              <a:rPr b="1" lang="en" sz="2200">
                <a:solidFill>
                  <a:srgbClr val="999FA9"/>
                </a:solidFill>
              </a:rPr>
              <a:t> </a:t>
            </a:r>
            <a:r>
              <a:rPr lang="en" sz="2200">
                <a:solidFill>
                  <a:srgbClr val="999FA9"/>
                </a:solidFill>
              </a:rPr>
              <a:t>to develop personal motivation to eat well</a:t>
            </a:r>
            <a:r>
              <a:rPr lang="en" sz="2400">
                <a:solidFill>
                  <a:srgbClr val="999FA9"/>
                </a:solidFill>
              </a:rPr>
              <a:t> </a:t>
            </a:r>
            <a:r>
              <a:rPr b="1" lang="en" sz="2400"/>
              <a:t>instead of relying on external judgement</a:t>
            </a:r>
            <a:r>
              <a:rPr lang="en" sz="2400"/>
              <a:t>,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999FA9"/>
                </a:solidFill>
              </a:rPr>
              <a:t>because</a:t>
            </a:r>
            <a:r>
              <a:rPr lang="en" sz="2400"/>
              <a:t> </a:t>
            </a:r>
            <a:r>
              <a:rPr b="1" lang="en" sz="2400"/>
              <a:t>when no one is watching</a:t>
            </a:r>
            <a:r>
              <a:rPr lang="en" sz="2400"/>
              <a:t>, </a:t>
            </a:r>
            <a:r>
              <a:rPr lang="en" sz="2200">
                <a:solidFill>
                  <a:srgbClr val="999FA9"/>
                </a:solidFill>
              </a:rPr>
              <a:t>the mild convenience barriers to healthy food impede him and</a:t>
            </a:r>
            <a:r>
              <a:rPr lang="en" sz="2400"/>
              <a:t> </a:t>
            </a:r>
            <a:r>
              <a:rPr b="1" lang="en" sz="2400"/>
              <a:t>he falls back on cravings</a:t>
            </a:r>
            <a:r>
              <a:rPr lang="en" sz="2400"/>
              <a:t> </a:t>
            </a:r>
            <a:r>
              <a:rPr lang="en" sz="2200">
                <a:solidFill>
                  <a:srgbClr val="999FA9"/>
                </a:solidFill>
              </a:rPr>
              <a:t>for sugar and unhealthy fat.</a:t>
            </a:r>
          </a:p>
        </p:txBody>
      </p:sp>
      <p:grpSp>
        <p:nvGrpSpPr>
          <p:cNvPr id="172" name="Shape 172"/>
          <p:cNvGrpSpPr/>
          <p:nvPr/>
        </p:nvGrpSpPr>
        <p:grpSpPr>
          <a:xfrm>
            <a:off x="76221" y="2923894"/>
            <a:ext cx="1660214" cy="1010260"/>
            <a:chOff x="3269900" y="3064500"/>
            <a:chExt cx="432325" cy="263075"/>
          </a:xfrm>
        </p:grpSpPr>
        <p:sp>
          <p:nvSpPr>
            <p:cNvPr id="173" name="Shape 173"/>
            <p:cNvSpPr/>
            <p:nvPr/>
          </p:nvSpPr>
          <p:spPr>
            <a:xfrm>
              <a:off x="3269900" y="3064500"/>
              <a:ext cx="432325" cy="263075"/>
            </a:xfrm>
            <a:custGeom>
              <a:pathLst>
                <a:path extrusionOk="0" fill="none" h="10523" w="17293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3445875" y="3155825"/>
              <a:ext cx="80400" cy="80400"/>
            </a:xfrm>
            <a:custGeom>
              <a:pathLst>
                <a:path extrusionOk="0" fill="none" h="3216" w="3216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3381925" y="3091900"/>
              <a:ext cx="208275" cy="208275"/>
            </a:xfrm>
            <a:custGeom>
              <a:pathLst>
                <a:path extrusionOk="0" fill="none" h="8331" w="8331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18692" t="0"/>
          <a:stretch/>
        </p:blipFill>
        <p:spPr>
          <a:xfrm>
            <a:off x="-376275" y="2020150"/>
            <a:ext cx="2780999" cy="284549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Eleano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