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19" Type="http://schemas.openxmlformats.org/officeDocument/2006/relationships/slide" Target="slides/slide14.xml"/><Relationship Id="rId36" Type="http://schemas.openxmlformats.org/officeDocument/2006/relationships/slide" Target="slides/slide3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4" Type="http://schemas.openxmlformats.org/officeDocument/2006/relationships/slide" Target="slides/slide29.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40" Type="http://schemas.openxmlformats.org/officeDocument/2006/relationships/slide" Target="slides/slide35.xml"/><Relationship Id="rId1" Type="http://schemas.openxmlformats.org/officeDocument/2006/relationships/theme" Target="theme/theme3.xml"/><Relationship Id="rId22" Type="http://schemas.openxmlformats.org/officeDocument/2006/relationships/slide" Target="slides/slide17.xml"/><Relationship Id="rId41" Type="http://schemas.openxmlformats.org/officeDocument/2006/relationships/slide" Target="slides/slide36.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4" name="Shape 2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9" name="Shape 2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6" name="Shape 2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We’ll talk about our initial broad scope for the project- to improve education at a global scale</a:t>
            </a:r>
          </a:p>
          <a:p>
            <a:pPr rtl="0">
              <a:spcBef>
                <a:spcPts val="0"/>
              </a:spcBef>
              <a:buNone/>
            </a:pPr>
            <a:r>
              <a:rPr lang="en"/>
              <a:t>How our need-finding interviews helped us narrow down the scope and POVs to identify potential users and important unmet needs in our own Palo Alto</a:t>
            </a:r>
          </a:p>
          <a:p>
            <a:pPr rtl="0">
              <a:spcBef>
                <a:spcPts val="0"/>
              </a:spcBef>
              <a:buNone/>
            </a:pPr>
            <a:r>
              <a:rPr lang="en"/>
              <a:t>Then we’ll talk about the evolution of our solution design based on feedback from many teachers in PALY- from parallel to low fi to medium fi prototypes.</a:t>
            </a:r>
          </a:p>
          <a:p>
            <a:pPr lvl="0" rtl="0">
              <a:spcBef>
                <a:spcPts val="0"/>
              </a:spcBef>
              <a:buNone/>
            </a:pPr>
            <a:r>
              <a:t/>
            </a:r>
            <a:endParaRPr/>
          </a:p>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2" name="Shape 2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9" name="Shape 2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7" name="Shape 2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3" name="Shape 2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3" name="Shape 2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9" name="Shape 2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5" name="Shape 3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1" name="Shape 3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5" name="Shape 3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We wanted to use technology to improve education. We decided to focus on quality of education but kept our options open</a:t>
            </a:r>
          </a:p>
          <a:p>
            <a:pPr lvl="0" rtl="0">
              <a:spcBef>
                <a:spcPts val="0"/>
              </a:spcBef>
              <a:buClr>
                <a:schemeClr val="dk1"/>
              </a:buClr>
              <a:buSzPct val="100000"/>
              <a:buFont typeface="Arial"/>
              <a:buNone/>
            </a:pPr>
            <a:r>
              <a:rPr lang="en"/>
              <a:t>about the context- may be we’d end up working with low tech schools in India or may be high tech ones in California.</a:t>
            </a:r>
          </a:p>
          <a:p>
            <a:pPr lvl="0" rtl="0">
              <a:spcBef>
                <a:spcPts val="0"/>
              </a:spcBef>
              <a:buClr>
                <a:schemeClr val="dk1"/>
              </a:buClr>
              <a:buFont typeface="Arial"/>
              <a:buNone/>
            </a:pPr>
            <a:r>
              <a:t/>
            </a:r>
            <a:endParaRPr/>
          </a:p>
          <a:p>
            <a:pPr lvl="0" rtl="0">
              <a:spcBef>
                <a:spcPts val="0"/>
              </a:spcBef>
              <a:buClr>
                <a:schemeClr val="dk1"/>
              </a:buClr>
              <a:buFont typeface="Arial"/>
              <a:buNone/>
            </a:pPr>
            <a:r>
              <a:t/>
            </a:r>
            <a:endParaRPr/>
          </a:p>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2" name="Shape 3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Objective: Using Technology to Enhance Learning Quality</a:t>
            </a:r>
          </a:p>
          <a:p>
            <a:pPr lvl="0" rtl="0">
              <a:spcBef>
                <a:spcPts val="0"/>
              </a:spcBef>
              <a:buClr>
                <a:schemeClr val="dk1"/>
              </a:buClr>
              <a:buFont typeface="Arial"/>
              <a:buNone/>
            </a:pPr>
            <a:r>
              <a:t/>
            </a:r>
            <a:endParaRPr/>
          </a:p>
          <a:p>
            <a:pPr lvl="0" rtl="0">
              <a:spcBef>
                <a:spcPts val="0"/>
              </a:spcBef>
              <a:buClr>
                <a:schemeClr val="dk1"/>
              </a:buClr>
              <a:buSzPct val="100000"/>
              <a:buFont typeface="Arial"/>
              <a:buNone/>
            </a:pPr>
            <a:r>
              <a:rPr lang="en"/>
              <a:t>Focus: Making the most out of</a:t>
            </a:r>
          </a:p>
          <a:p>
            <a:pPr lvl="0" rtl="0">
              <a:spcBef>
                <a:spcPts val="0"/>
              </a:spcBef>
              <a:buClr>
                <a:schemeClr val="dk1"/>
              </a:buClr>
              <a:buSzPct val="100000"/>
              <a:buFont typeface="Arial"/>
              <a:buNone/>
            </a:pPr>
            <a:r>
              <a:rPr lang="en"/>
              <a:t>the time students spend in class</a:t>
            </a:r>
          </a:p>
          <a:p>
            <a:pPr lvl="0" rtl="0">
              <a:spcBef>
                <a:spcPts val="0"/>
              </a:spcBef>
              <a:buClr>
                <a:schemeClr val="dk1"/>
              </a:buClr>
              <a:buFont typeface="Arial"/>
              <a:buNone/>
            </a:pPr>
            <a:r>
              <a:t/>
            </a:r>
            <a:endParaRPr/>
          </a:p>
          <a:p>
            <a:pPr lvl="0" rtl="0">
              <a:spcBef>
                <a:spcPts val="0"/>
              </a:spcBef>
              <a:buClr>
                <a:schemeClr val="dk1"/>
              </a:buClr>
              <a:buSzPct val="100000"/>
              <a:buFont typeface="Arial"/>
              <a:buNone/>
            </a:pPr>
            <a:r>
              <a:rPr lang="en"/>
              <a:t>Assumption: The problem</a:t>
            </a:r>
          </a:p>
          <a:p>
            <a:pPr lvl="0" rtl="0">
              <a:spcBef>
                <a:spcPts val="0"/>
              </a:spcBef>
              <a:buClr>
                <a:schemeClr val="dk1"/>
              </a:buClr>
              <a:buSzPct val="100000"/>
              <a:buFont typeface="Arial"/>
              <a:buNone/>
            </a:pPr>
            <a:r>
              <a:rPr lang="en"/>
              <a:t>is lack of access to technology</a:t>
            </a:r>
          </a:p>
          <a:p>
            <a:pPr lvl="0" rtl="0">
              <a:spcBef>
                <a:spcPts val="0"/>
              </a:spcBef>
              <a:buClr>
                <a:schemeClr val="dk1"/>
              </a:buClr>
              <a:buFont typeface="Arial"/>
              <a:buNone/>
            </a:pPr>
            <a:r>
              <a:t/>
            </a:r>
            <a:endParaRPr/>
          </a:p>
          <a:p>
            <a:pPr lvl="0" rtl="0">
              <a:spcBef>
                <a:spcPts val="0"/>
              </a:spcBef>
              <a:buClr>
                <a:schemeClr val="dk1"/>
              </a:buClr>
              <a:buSzPct val="100000"/>
              <a:buFont typeface="Arial"/>
              <a:buNone/>
            </a:pPr>
            <a:r>
              <a:rPr lang="en"/>
              <a:t>(“low-band internationalized coursera?”)</a:t>
            </a:r>
          </a:p>
          <a:p>
            <a:pPr lvl="0" rtl="0">
              <a:spcBef>
                <a:spcPts val="0"/>
              </a:spcBef>
              <a:buClr>
                <a:schemeClr val="dk1"/>
              </a:buClr>
              <a:buFont typeface="Arial"/>
              <a:buNone/>
            </a:pPr>
            <a:r>
              <a:t/>
            </a:r>
            <a:endParaRPr/>
          </a:p>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6" name="Shape 3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Main Conclusions:</a:t>
            </a:r>
          </a:p>
          <a:p>
            <a:pPr lvl="0" rtl="0">
              <a:spcBef>
                <a:spcPts val="0"/>
              </a:spcBef>
              <a:buClr>
                <a:schemeClr val="dk1"/>
              </a:buClr>
              <a:buSzPct val="100000"/>
              <a:buFont typeface="Arial"/>
              <a:buNone/>
            </a:pPr>
            <a:r>
              <a:rPr lang="en"/>
              <a:t>Access to tech is not enough,</a:t>
            </a:r>
          </a:p>
          <a:p>
            <a:pPr lvl="0" rtl="0">
              <a:spcBef>
                <a:spcPts val="0"/>
              </a:spcBef>
              <a:buClr>
                <a:schemeClr val="dk1"/>
              </a:buClr>
              <a:buSzPct val="100000"/>
              <a:buFont typeface="Arial"/>
              <a:buNone/>
            </a:pPr>
            <a:r>
              <a:rPr lang="en"/>
              <a:t>methodology and training are required.</a:t>
            </a:r>
          </a:p>
          <a:p>
            <a:pPr lvl="0" rtl="0">
              <a:spcBef>
                <a:spcPts val="0"/>
              </a:spcBef>
              <a:buClr>
                <a:schemeClr val="dk1"/>
              </a:buClr>
              <a:buFont typeface="Arial"/>
              <a:buNone/>
            </a:pPr>
            <a:r>
              <a:t/>
            </a:r>
            <a:endParaRPr/>
          </a:p>
          <a:p>
            <a:pPr lvl="0" rtl="0">
              <a:spcBef>
                <a:spcPts val="0"/>
              </a:spcBef>
              <a:buClr>
                <a:schemeClr val="dk1"/>
              </a:buClr>
              <a:buSzPct val="100000"/>
              <a:buFont typeface="Arial"/>
              <a:buNone/>
            </a:pPr>
            <a:r>
              <a:rPr lang="en"/>
              <a:t>Chalk-and-board teaching is outdated;</a:t>
            </a:r>
          </a:p>
          <a:p>
            <a:pPr lvl="0" rtl="0">
              <a:spcBef>
                <a:spcPts val="0"/>
              </a:spcBef>
              <a:buClr>
                <a:schemeClr val="dk1"/>
              </a:buClr>
              <a:buSzPct val="100000"/>
              <a:buFont typeface="Arial"/>
              <a:buNone/>
            </a:pPr>
            <a:r>
              <a:rPr lang="en"/>
              <a:t>teachers are no longer the gate for knowledge.</a:t>
            </a:r>
          </a:p>
          <a:p>
            <a:pPr lvl="0" rtl="0">
              <a:spcBef>
                <a:spcPts val="0"/>
              </a:spcBef>
              <a:buClr>
                <a:schemeClr val="dk1"/>
              </a:buClr>
              <a:buFont typeface="Arial"/>
              <a:buNone/>
            </a:pPr>
            <a:r>
              <a:t/>
            </a:r>
            <a:endParaRPr/>
          </a:p>
          <a:p>
            <a:pPr lvl="0" rtl="0">
              <a:spcBef>
                <a:spcPts val="0"/>
              </a:spcBef>
              <a:buClr>
                <a:schemeClr val="dk1"/>
              </a:buClr>
              <a:buSzPct val="100000"/>
              <a:buFont typeface="Arial"/>
              <a:buNone/>
            </a:pPr>
            <a:r>
              <a:rPr lang="en"/>
              <a:t>With information available online, teachers</a:t>
            </a:r>
          </a:p>
          <a:p>
            <a:pPr lvl="0" rtl="0">
              <a:spcBef>
                <a:spcPts val="0"/>
              </a:spcBef>
              <a:buClr>
                <a:schemeClr val="dk1"/>
              </a:buClr>
              <a:buSzPct val="100000"/>
              <a:buFont typeface="Arial"/>
              <a:buNone/>
            </a:pPr>
            <a:r>
              <a:rPr lang="en"/>
              <a:t>become mentors for learning. </a:t>
            </a:r>
          </a:p>
          <a:p>
            <a:pPr lvl="0" rtl="0">
              <a:spcBef>
                <a:spcPts val="0"/>
              </a:spcBef>
              <a:buClr>
                <a:schemeClr val="dk1"/>
              </a:buClr>
              <a:buFont typeface="Arial"/>
              <a:buNone/>
            </a:pPr>
            <a:r>
              <a:t/>
            </a:r>
            <a:endParaRPr/>
          </a:p>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3" name="Shape 3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Method: Observing classes, identifying tasks.</a:t>
            </a:r>
          </a:p>
          <a:p>
            <a:pPr lvl="0" rtl="0">
              <a:spcBef>
                <a:spcPts val="0"/>
              </a:spcBef>
              <a:buClr>
                <a:schemeClr val="dk1"/>
              </a:buClr>
              <a:buSzPct val="100000"/>
              <a:buFont typeface="Arial"/>
              <a:buNone/>
            </a:pPr>
            <a:r>
              <a:rPr lang="en"/>
              <a:t>Follow-up interview: learning how to perform them ourselves.</a:t>
            </a:r>
          </a:p>
          <a:p>
            <a:pPr lvl="0" rtl="0">
              <a:spcBef>
                <a:spcPts val="0"/>
              </a:spcBef>
              <a:buClr>
                <a:schemeClr val="dk1"/>
              </a:buClr>
              <a:buFont typeface="Arial"/>
              <a:buNone/>
            </a:pPr>
            <a:r>
              <a:t/>
            </a:r>
            <a:endParaRPr/>
          </a:p>
          <a:p>
            <a:pPr lvl="0" rtl="0">
              <a:spcBef>
                <a:spcPts val="0"/>
              </a:spcBef>
              <a:buClr>
                <a:schemeClr val="dk1"/>
              </a:buClr>
              <a:buSzPct val="100000"/>
              <a:buFont typeface="Arial"/>
              <a:buNone/>
            </a:pPr>
            <a:r>
              <a:rPr lang="en"/>
              <a:t>Tasks Identified:</a:t>
            </a:r>
          </a:p>
          <a:p>
            <a:pPr lvl="0" rtl="0">
              <a:spcBef>
                <a:spcPts val="0"/>
              </a:spcBef>
              <a:buClr>
                <a:schemeClr val="dk1"/>
              </a:buClr>
              <a:buSzPct val="100000"/>
              <a:buFont typeface="Arial"/>
              <a:buNone/>
            </a:pPr>
            <a:r>
              <a:rPr lang="en"/>
              <a:t>Formative &amp; Summative Assessment; Informal Assessment</a:t>
            </a:r>
          </a:p>
          <a:p>
            <a:pPr lvl="0" rtl="0">
              <a:spcBef>
                <a:spcPts val="0"/>
              </a:spcBef>
              <a:buClr>
                <a:schemeClr val="dk1"/>
              </a:buClr>
              <a:buSzPct val="100000"/>
              <a:buFont typeface="Arial"/>
              <a:buNone/>
            </a:pPr>
            <a:r>
              <a:rPr lang="en"/>
              <a:t>Executing the lesson plan, managing the class.</a:t>
            </a:r>
          </a:p>
          <a:p>
            <a:pPr lvl="0" rtl="0">
              <a:spcBef>
                <a:spcPts val="0"/>
              </a:spcBef>
              <a:buClr>
                <a:schemeClr val="dk1"/>
              </a:buClr>
              <a:buSzPct val="100000"/>
              <a:buFont typeface="Arial"/>
              <a:buNone/>
            </a:pPr>
            <a:r>
              <a:rPr lang="en"/>
              <a:t>Providing attention to students who ‘struggle’.</a:t>
            </a:r>
          </a:p>
          <a:p>
            <a:pPr lvl="0" rtl="0">
              <a:spcBef>
                <a:spcPts val="0"/>
              </a:spcBef>
              <a:buClr>
                <a:schemeClr val="dk1"/>
              </a:buClr>
              <a:buFont typeface="Arial"/>
              <a:buNone/>
            </a:pPr>
            <a:r>
              <a:t/>
            </a:r>
            <a:endParaRPr/>
          </a:p>
          <a:p>
            <a:pPr lvl="0" rtl="0">
              <a:spcBef>
                <a:spcPts val="0"/>
              </a:spcBef>
              <a:buClr>
                <a:schemeClr val="dk1"/>
              </a:buClr>
              <a:buSzPct val="100000"/>
              <a:buFont typeface="Arial"/>
              <a:buNone/>
            </a:pPr>
            <a:r>
              <a:rPr lang="en"/>
              <a:t>Insight:</a:t>
            </a:r>
          </a:p>
          <a:p>
            <a:pPr lvl="0" rtl="0">
              <a:spcBef>
                <a:spcPts val="0"/>
              </a:spcBef>
              <a:buClr>
                <a:schemeClr val="dk1"/>
              </a:buClr>
              <a:buSzPct val="100000"/>
              <a:buFont typeface="Arial"/>
              <a:buNone/>
            </a:pPr>
            <a:r>
              <a:rPr lang="en"/>
              <a:t>Teachers spend a significant effort, in</a:t>
            </a:r>
          </a:p>
          <a:p>
            <a:pPr lvl="0" rtl="0">
              <a:spcBef>
                <a:spcPts val="0"/>
              </a:spcBef>
              <a:buClr>
                <a:schemeClr val="dk1"/>
              </a:buClr>
              <a:buSzPct val="100000"/>
              <a:buFont typeface="Arial"/>
              <a:buNone/>
            </a:pPr>
            <a:r>
              <a:rPr lang="en"/>
              <a:t>different ways, to gain information regarding</a:t>
            </a:r>
          </a:p>
          <a:p>
            <a:pPr lvl="0" rtl="0">
              <a:spcBef>
                <a:spcPts val="0"/>
              </a:spcBef>
              <a:buClr>
                <a:schemeClr val="dk1"/>
              </a:buClr>
              <a:buSzPct val="100000"/>
              <a:buFont typeface="Arial"/>
              <a:buNone/>
            </a:pPr>
            <a:r>
              <a:rPr lang="en"/>
              <a:t>students understanding.</a:t>
            </a:r>
          </a:p>
          <a:p>
            <a:pPr lvl="0" rtl="0">
              <a:spcBef>
                <a:spcPts val="0"/>
              </a:spcBef>
              <a:buClr>
                <a:schemeClr val="dk1"/>
              </a:buClr>
              <a:buFont typeface="Arial"/>
              <a:buNone/>
            </a:pPr>
            <a:r>
              <a:t/>
            </a:r>
            <a:endParaRPr/>
          </a:p>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3" name="Shape 3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9" name="Shape 3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7" name="Shape 3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7" name="Shape 3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Main Conclusions:</a:t>
            </a:r>
          </a:p>
          <a:p>
            <a:pPr lvl="0" rtl="0">
              <a:spcBef>
                <a:spcPts val="0"/>
              </a:spcBef>
              <a:buClr>
                <a:schemeClr val="dk1"/>
              </a:buClr>
              <a:buFont typeface="Arial"/>
              <a:buNone/>
            </a:pPr>
            <a:r>
              <a:t/>
            </a:r>
            <a:endParaRPr/>
          </a:p>
          <a:p>
            <a:pPr lvl="0" rtl="0">
              <a:spcBef>
                <a:spcPts val="0"/>
              </a:spcBef>
              <a:buClr>
                <a:schemeClr val="dk1"/>
              </a:buClr>
              <a:buSzPct val="100000"/>
              <a:buFont typeface="Arial"/>
              <a:buNone/>
            </a:pPr>
            <a:r>
              <a:rPr lang="en"/>
              <a:t>We conducted interviews with education experts as well as teachers from a wide variety of schools.</a:t>
            </a:r>
          </a:p>
          <a:p>
            <a:pPr lvl="0" rtl="0">
              <a:spcBef>
                <a:spcPts val="0"/>
              </a:spcBef>
              <a:buClr>
                <a:schemeClr val="dk1"/>
              </a:buClr>
              <a:buSzPct val="100000"/>
              <a:buFont typeface="Arial"/>
              <a:buNone/>
            </a:pPr>
            <a:r>
              <a:rPr lang="en"/>
              <a:t>Access to tech is not enough, methodology and training are required.</a:t>
            </a:r>
          </a:p>
          <a:p>
            <a:pPr lvl="0" rtl="0">
              <a:spcBef>
                <a:spcPts val="0"/>
              </a:spcBef>
              <a:buClr>
                <a:schemeClr val="dk1"/>
              </a:buClr>
              <a:buFont typeface="Arial"/>
              <a:buNone/>
            </a:pPr>
            <a:r>
              <a:t/>
            </a:r>
            <a:endParaRPr/>
          </a:p>
          <a:p>
            <a:pPr lvl="0" rtl="0">
              <a:spcBef>
                <a:spcPts val="0"/>
              </a:spcBef>
              <a:buClr>
                <a:schemeClr val="dk1"/>
              </a:buClr>
              <a:buSzPct val="100000"/>
              <a:buFont typeface="Arial"/>
              <a:buNone/>
            </a:pPr>
            <a:r>
              <a:rPr lang="en"/>
              <a:t>With every kind of information available online, teachers are no longer the only sources of knowledge.</a:t>
            </a:r>
          </a:p>
          <a:p>
            <a:pPr lvl="0" rtl="0">
              <a:spcBef>
                <a:spcPts val="0"/>
              </a:spcBef>
              <a:buClr>
                <a:schemeClr val="dk1"/>
              </a:buClr>
              <a:buFont typeface="Arial"/>
              <a:buNone/>
            </a:pPr>
            <a:r>
              <a:t/>
            </a:r>
            <a:endParaRPr/>
          </a:p>
          <a:p>
            <a:pPr lvl="0" rtl="0">
              <a:spcBef>
                <a:spcPts val="0"/>
              </a:spcBef>
              <a:buClr>
                <a:schemeClr val="dk1"/>
              </a:buClr>
              <a:buSzPct val="100000"/>
              <a:buFont typeface="Arial"/>
              <a:buNone/>
            </a:pPr>
            <a:r>
              <a:rPr lang="en"/>
              <a:t>This means they cannot just stick to chalk and board methods,  they must become learning coaches helping students with with different interests and abilities, chart their own education.</a:t>
            </a:r>
          </a:p>
          <a:p>
            <a:pPr lvl="0" rtl="0">
              <a:spcBef>
                <a:spcPts val="0"/>
              </a:spcBef>
              <a:buClr>
                <a:schemeClr val="dk1"/>
              </a:buClr>
              <a:buFont typeface="Arial"/>
              <a:buNone/>
            </a:pPr>
            <a:r>
              <a:t/>
            </a:r>
            <a:endParaRPr/>
          </a:p>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From our need finding interviews, we came up with our first POV</a:t>
            </a:r>
          </a:p>
          <a:p>
            <a:pPr indent="-317500" lvl="0" marL="457200" rtl="0">
              <a:spcBef>
                <a:spcPts val="0"/>
              </a:spcBef>
              <a:buClr>
                <a:srgbClr val="000000"/>
              </a:buClr>
              <a:buSzPct val="127272"/>
              <a:buFont typeface="Arial"/>
              <a:buChar char="-"/>
            </a:pPr>
            <a:r>
              <a:rPr lang="en"/>
              <a:t>decided to focus on high school teachers in a public high school like PALY</a:t>
            </a:r>
          </a:p>
          <a:p>
            <a:pPr indent="-317500" lvl="0" marL="457200" rtl="0">
              <a:spcBef>
                <a:spcPts val="0"/>
              </a:spcBef>
              <a:buClr>
                <a:srgbClr val="000000"/>
              </a:buClr>
              <a:buSzPct val="127272"/>
              <a:buFont typeface="Arial"/>
              <a:buChar char="-"/>
            </a:pPr>
            <a:r>
              <a:rPr lang="en"/>
              <a:t>who teach classes of mixed abilities and interests</a:t>
            </a:r>
          </a:p>
          <a:p>
            <a:pPr rtl="0">
              <a:spcBef>
                <a:spcPts val="0"/>
              </a:spcBef>
              <a:buNone/>
            </a:pPr>
            <a:r>
              <a:rPr lang="en"/>
              <a:t>A challenge they face is to pay attention to students who are behind without singling them out</a:t>
            </a:r>
          </a:p>
          <a:p>
            <a:pPr lvl="0" rtl="0">
              <a:spcBef>
                <a:spcPts val="0"/>
              </a:spcBef>
              <a:buNone/>
            </a:pPr>
            <a:r>
              <a:rPr lang="en"/>
              <a:t>Because we believe further attention will help them catch up and do well in class.</a:t>
            </a:r>
          </a:p>
          <a:p>
            <a:pPr rtl="0">
              <a:spcBef>
                <a:spcPts val="0"/>
              </a:spcBef>
              <a:buNone/>
            </a:pPr>
            <a:r>
              <a:t/>
            </a:r>
            <a:endParaRPr/>
          </a:p>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With this POV, we stepped into our second round of Needfinding. We did contextual inquiries where we sat in on two history classes and analyzed the various tasks that the teachers performed.</a:t>
            </a:r>
          </a:p>
          <a:p>
            <a:pPr lvl="0" rtl="0">
              <a:spcBef>
                <a:spcPts val="0"/>
              </a:spcBef>
              <a:buClr>
                <a:schemeClr val="dk1"/>
              </a:buClr>
              <a:buSzPct val="100000"/>
              <a:buFont typeface="Arial"/>
              <a:buNone/>
            </a:pPr>
            <a:r>
              <a:rPr lang="en"/>
              <a:t>We identified three important tasks</a:t>
            </a:r>
          </a:p>
          <a:p>
            <a:pPr indent="-317500" lvl="0" marL="457200" rtl="0">
              <a:spcBef>
                <a:spcPts val="0"/>
              </a:spcBef>
              <a:buClr>
                <a:srgbClr val="000000"/>
              </a:buClr>
              <a:buSzPct val="127272"/>
              <a:buFont typeface="Arial"/>
              <a:buChar char="-"/>
            </a:pPr>
            <a:r>
              <a:rPr lang="en">
                <a:solidFill>
                  <a:schemeClr val="dk1"/>
                </a:solidFill>
              </a:rPr>
              <a:t>We noticed that assessments took up considerable time and effort- whether these were formative or short term like weekly quizzes and worksheets or summative such as exams. </a:t>
            </a:r>
          </a:p>
          <a:p>
            <a:pPr indent="-317500" lvl="0" marL="457200" rtl="0">
              <a:spcBef>
                <a:spcPts val="0"/>
              </a:spcBef>
              <a:buClr>
                <a:schemeClr val="dk1"/>
              </a:buClr>
              <a:buSzPct val="127272"/>
              <a:buFont typeface="Arial"/>
              <a:buChar char="-"/>
            </a:pPr>
            <a:r>
              <a:rPr lang="en">
                <a:solidFill>
                  <a:schemeClr val="dk1"/>
                </a:solidFill>
              </a:rPr>
              <a:t>Managing the class- from follow up interviews with teachers, we realized that teachers put a lot of thought into their lesson plan. They have to cover some prescribed syllabus while making sure all their students are engaged and follow along.</a:t>
            </a:r>
          </a:p>
          <a:p>
            <a:pPr indent="-317500" lvl="0" marL="457200" rtl="0">
              <a:spcBef>
                <a:spcPts val="0"/>
              </a:spcBef>
              <a:buClr>
                <a:srgbClr val="000000"/>
              </a:buClr>
              <a:buSzPct val="127272"/>
              <a:buFont typeface="Arial"/>
              <a:buChar char="-"/>
            </a:pPr>
            <a:r>
              <a:rPr lang="en"/>
              <a:t>Helping students who are confused- some students may fall behind during class or be confused about some topic. Teachers try to identify these kids from assessments and help them catch up by spending time with them inside class or after class.</a:t>
            </a:r>
          </a:p>
          <a:p>
            <a:pPr rtl="0">
              <a:spcBef>
                <a:spcPts val="0"/>
              </a:spcBef>
              <a:buNone/>
            </a:pPr>
            <a:r>
              <a:t/>
            </a:r>
            <a:endParaRPr/>
          </a:p>
          <a:p>
            <a:pPr rtl="0">
              <a:spcBef>
                <a:spcPts val="0"/>
              </a:spcBef>
              <a:buNone/>
            </a:pPr>
            <a:r>
              <a:rPr lang="en"/>
              <a:t>Our main insight was that assessment is hard. Because </a:t>
            </a:r>
          </a:p>
          <a:p>
            <a:pPr indent="-317500" lvl="0" marL="457200" rtl="0">
              <a:spcBef>
                <a:spcPts val="0"/>
              </a:spcBef>
              <a:buClr>
                <a:srgbClr val="000000"/>
              </a:buClr>
              <a:buSzPct val="127272"/>
              <a:buFont typeface="Arial"/>
              <a:buChar char="-"/>
            </a:pPr>
            <a:r>
              <a:rPr lang="en"/>
              <a:t>when they grade or review assessment results, teachers have to focus on many students at once. </a:t>
            </a:r>
          </a:p>
          <a:p>
            <a:pPr indent="-317500" lvl="0" marL="457200" rtl="0">
              <a:spcBef>
                <a:spcPts val="0"/>
              </a:spcBef>
              <a:buClr>
                <a:srgbClr val="000000"/>
              </a:buClr>
              <a:buSzPct val="127272"/>
              <a:buFont typeface="Arial"/>
              <a:buChar char="-"/>
            </a:pPr>
            <a:r>
              <a:rPr lang="en"/>
              <a:t>students may not always speak up in class when they are confused. sometimes they have to wait until an exam to identify topics that were not well-taught.</a:t>
            </a:r>
          </a:p>
          <a:p>
            <a:pPr indent="-317500" lvl="0" marL="457200" rtl="0">
              <a:spcBef>
                <a:spcPts val="0"/>
              </a:spcBef>
              <a:buClr>
                <a:srgbClr val="000000"/>
              </a:buClr>
              <a:buSzPct val="127272"/>
              <a:buFont typeface="Arial"/>
              <a:buChar char="-"/>
            </a:pPr>
            <a:r>
              <a:rPr lang="en"/>
              <a:t>exams can stress out students.</a:t>
            </a:r>
          </a:p>
          <a:p>
            <a:pPr lvl="0" rtl="0">
              <a:spcBef>
                <a:spcPts val="0"/>
              </a:spcBef>
              <a:buNone/>
            </a:pPr>
            <a:r>
              <a:t/>
            </a:r>
            <a:endParaRPr/>
          </a:p>
          <a:p>
            <a:pPr lvl="0" rtl="0">
              <a:spcBef>
                <a:spcPts val="0"/>
              </a:spcBef>
              <a:buClr>
                <a:schemeClr val="dk1"/>
              </a:buClr>
              <a:buFont typeface="Arial"/>
              <a:buNone/>
            </a:pPr>
            <a:r>
              <a:t/>
            </a:r>
            <a:endParaRPr/>
          </a:p>
          <a:p>
            <a:pPr lvl="0" rtl="0">
              <a:spcBef>
                <a:spcPts val="0"/>
              </a:spcBef>
              <a:buClr>
                <a:schemeClr val="dk1"/>
              </a:buClr>
              <a:buSzPct val="100000"/>
              <a:buFont typeface="Arial"/>
              <a:buNone/>
            </a:pPr>
            <a:r>
              <a:rPr lang="en"/>
              <a:t>Insight:</a:t>
            </a:r>
          </a:p>
          <a:p>
            <a:pPr lvl="0" rtl="0">
              <a:spcBef>
                <a:spcPts val="0"/>
              </a:spcBef>
              <a:buClr>
                <a:schemeClr val="dk1"/>
              </a:buClr>
              <a:buSzPct val="100000"/>
              <a:buFont typeface="Arial"/>
              <a:buNone/>
            </a:pPr>
            <a:r>
              <a:rPr lang="en"/>
              <a:t>Teachers spend a significant effort, in different ways, to gain information regarding students understanding.</a:t>
            </a:r>
          </a:p>
          <a:p>
            <a:pPr lvl="0" rtl="0">
              <a:spcBef>
                <a:spcPts val="0"/>
              </a:spcBef>
              <a:buClr>
                <a:schemeClr val="dk1"/>
              </a:buClr>
              <a:buFont typeface="Arial"/>
              <a:buNone/>
            </a:pPr>
            <a:r>
              <a:t/>
            </a:r>
            <a:endParaRP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Since assessments was hard, we came up with two prototypes to make it easy for teachers to assess how students are doing- the lesson planner is for real time assessment while the mini challenges is for weekly assessment.</a:t>
            </a:r>
          </a:p>
          <a:p>
            <a:pPr rtl="0">
              <a:spcBef>
                <a:spcPts val="0"/>
              </a:spcBef>
              <a:buNone/>
            </a:pPr>
            <a:r>
              <a:rPr lang="en"/>
              <a:t>We also made a prototype called the positive feedback stamp </a:t>
            </a:r>
            <a:r>
              <a:rPr lang="en">
                <a:solidFill>
                  <a:schemeClr val="dk1"/>
                </a:solidFill>
              </a:rPr>
              <a:t>encourages teachers to leave positive feedback for students who show any kind of improvement.</a:t>
            </a:r>
          </a:p>
          <a:p>
            <a:pPr lvl="0" rtl="0">
              <a:spcBef>
                <a:spcPts val="0"/>
              </a:spcBef>
              <a:buNone/>
            </a:pPr>
            <a:r>
              <a:rPr lang="en">
                <a:solidFill>
                  <a:schemeClr val="dk1"/>
                </a:solidFill>
              </a:rPr>
              <a:t>It turned out that Debbie Whitson, one of the teachers was already using something like the positive feedback stamp successfully. We realized we were on the right track and revised our POVs so ..</a:t>
            </a: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empowering students who are behind and encouraging them was also an important way to help them do well in class.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t/>
            </a:r>
            <a:endParaRPr/>
          </a:p>
          <a:p>
            <a:pPr lvl="0" rtl="0">
              <a:spcBef>
                <a:spcPts val="0"/>
              </a:spcBef>
              <a:buNone/>
            </a:pPr>
            <a:r>
              <a:rPr lang="en"/>
              <a:t>For our final POV, we took a step back and saw that what we really wanted to do was..</a:t>
            </a:r>
          </a:p>
          <a:p>
            <a:pPr lvl="0" rtl="0">
              <a:spcBef>
                <a:spcPts val="0"/>
              </a:spcBef>
              <a:buNone/>
            </a:pPr>
            <a:r>
              <a:t/>
            </a:r>
            <a:endParaRPr/>
          </a:p>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8" name="Shape 48"/>
        <p:cNvGrpSpPr/>
        <p:nvPr/>
      </p:nvGrpSpPr>
      <p:grpSpPr>
        <a:xfrm>
          <a:off x="0" y="0"/>
          <a:ext cx="0" cy="0"/>
          <a:chOff x="0" y="0"/>
          <a:chExt cx="0" cy="0"/>
        </a:xfrm>
      </p:grpSpPr>
      <p:sp>
        <p:nvSpPr>
          <p:cNvPr id="49" name="Shape 49"/>
          <p:cNvSpPr/>
          <p:nvPr/>
        </p:nvSpPr>
        <p:spPr>
          <a:xfrm>
            <a:off x="0" y="0"/>
            <a:ext cx="9144000" cy="3723299"/>
          </a:xfrm>
          <a:prstGeom prst="rect">
            <a:avLst/>
          </a:prstGeom>
          <a:solidFill>
            <a:srgbClr val="000000"/>
          </a:solidFill>
          <a:ln>
            <a:noFill/>
          </a:ln>
        </p:spPr>
        <p:txBody>
          <a:bodyPr anchorCtr="0" anchor="ctr" bIns="45700" lIns="91425" rIns="91425" tIns="45700">
            <a:noAutofit/>
          </a:bodyPr>
          <a:lstStyle/>
          <a:p>
            <a:pPr>
              <a:spcBef>
                <a:spcPts val="0"/>
              </a:spcBef>
              <a:buNone/>
            </a:pPr>
            <a:r>
              <a:t/>
            </a:r>
            <a:endParaRPr/>
          </a:p>
        </p:txBody>
      </p:sp>
      <p:sp>
        <p:nvSpPr>
          <p:cNvPr id="50" name="Shape 50"/>
          <p:cNvSpPr txBox="1"/>
          <p:nvPr>
            <p:ph type="ctrTitle"/>
          </p:nvPr>
        </p:nvSpPr>
        <p:spPr>
          <a:xfrm>
            <a:off x="391160" y="1433988"/>
            <a:ext cx="8351399" cy="421499"/>
          </a:xfrm>
          <a:prstGeom prst="rect">
            <a:avLst/>
          </a:prstGeom>
        </p:spPr>
        <p:txBody>
          <a:bodyPr anchorCtr="0" anchor="ctr" bIns="91425" lIns="91425" rIns="91425" tIns="91425"/>
          <a:lstStyle>
            <a:lvl1pPr>
              <a:spcBef>
                <a:spcPts val="0"/>
              </a:spcBef>
              <a:buClr>
                <a:schemeClr val="lt1"/>
              </a:buClr>
              <a:buSzPct val="100000"/>
              <a:buFont typeface="Tahoma"/>
              <a:defRPr sz="3600">
                <a:solidFill>
                  <a:schemeClr val="lt1"/>
                </a:solidFill>
                <a:latin typeface="Tahoma"/>
                <a:ea typeface="Tahoma"/>
                <a:cs typeface="Tahoma"/>
                <a:sym typeface="Tahoma"/>
              </a:defRPr>
            </a:lvl1pPr>
            <a:lvl2pPr>
              <a:spcBef>
                <a:spcPts val="0"/>
              </a:spcBef>
              <a:buClr>
                <a:schemeClr val="lt1"/>
              </a:buClr>
              <a:buSzPct val="100000"/>
              <a:buFont typeface="Tahoma"/>
              <a:defRPr sz="3600">
                <a:solidFill>
                  <a:schemeClr val="lt1"/>
                </a:solidFill>
                <a:latin typeface="Tahoma"/>
                <a:ea typeface="Tahoma"/>
                <a:cs typeface="Tahoma"/>
                <a:sym typeface="Tahoma"/>
              </a:defRPr>
            </a:lvl2pPr>
            <a:lvl3pPr>
              <a:spcBef>
                <a:spcPts val="0"/>
              </a:spcBef>
              <a:buClr>
                <a:schemeClr val="lt1"/>
              </a:buClr>
              <a:buSzPct val="100000"/>
              <a:buFont typeface="Tahoma"/>
              <a:defRPr sz="3600">
                <a:solidFill>
                  <a:schemeClr val="lt1"/>
                </a:solidFill>
                <a:latin typeface="Tahoma"/>
                <a:ea typeface="Tahoma"/>
                <a:cs typeface="Tahoma"/>
                <a:sym typeface="Tahoma"/>
              </a:defRPr>
            </a:lvl3pPr>
            <a:lvl4pPr>
              <a:spcBef>
                <a:spcPts val="0"/>
              </a:spcBef>
              <a:buClr>
                <a:schemeClr val="lt1"/>
              </a:buClr>
              <a:buSzPct val="100000"/>
              <a:buFont typeface="Tahoma"/>
              <a:defRPr sz="3600">
                <a:solidFill>
                  <a:schemeClr val="lt1"/>
                </a:solidFill>
                <a:latin typeface="Tahoma"/>
                <a:ea typeface="Tahoma"/>
                <a:cs typeface="Tahoma"/>
                <a:sym typeface="Tahoma"/>
              </a:defRPr>
            </a:lvl4pPr>
            <a:lvl5pPr>
              <a:spcBef>
                <a:spcPts val="0"/>
              </a:spcBef>
              <a:buClr>
                <a:schemeClr val="lt1"/>
              </a:buClr>
              <a:buSzPct val="100000"/>
              <a:buFont typeface="Tahoma"/>
              <a:defRPr sz="3600">
                <a:solidFill>
                  <a:schemeClr val="lt1"/>
                </a:solidFill>
                <a:latin typeface="Tahoma"/>
                <a:ea typeface="Tahoma"/>
                <a:cs typeface="Tahoma"/>
                <a:sym typeface="Tahoma"/>
              </a:defRPr>
            </a:lvl5pPr>
            <a:lvl6pPr>
              <a:spcBef>
                <a:spcPts val="0"/>
              </a:spcBef>
              <a:buClr>
                <a:schemeClr val="lt1"/>
              </a:buClr>
              <a:buSzPct val="100000"/>
              <a:buFont typeface="Tahoma"/>
              <a:defRPr sz="3600">
                <a:solidFill>
                  <a:schemeClr val="lt1"/>
                </a:solidFill>
                <a:latin typeface="Tahoma"/>
                <a:ea typeface="Tahoma"/>
                <a:cs typeface="Tahoma"/>
                <a:sym typeface="Tahoma"/>
              </a:defRPr>
            </a:lvl6pPr>
            <a:lvl7pPr>
              <a:spcBef>
                <a:spcPts val="0"/>
              </a:spcBef>
              <a:buClr>
                <a:schemeClr val="lt1"/>
              </a:buClr>
              <a:buSzPct val="100000"/>
              <a:buFont typeface="Tahoma"/>
              <a:defRPr sz="3600">
                <a:solidFill>
                  <a:schemeClr val="lt1"/>
                </a:solidFill>
                <a:latin typeface="Tahoma"/>
                <a:ea typeface="Tahoma"/>
                <a:cs typeface="Tahoma"/>
                <a:sym typeface="Tahoma"/>
              </a:defRPr>
            </a:lvl7pPr>
            <a:lvl8pPr>
              <a:spcBef>
                <a:spcPts val="0"/>
              </a:spcBef>
              <a:buClr>
                <a:schemeClr val="lt1"/>
              </a:buClr>
              <a:buSzPct val="100000"/>
              <a:buFont typeface="Tahoma"/>
              <a:defRPr sz="3600">
                <a:solidFill>
                  <a:schemeClr val="lt1"/>
                </a:solidFill>
                <a:latin typeface="Tahoma"/>
                <a:ea typeface="Tahoma"/>
                <a:cs typeface="Tahoma"/>
                <a:sym typeface="Tahoma"/>
              </a:defRPr>
            </a:lvl8pPr>
            <a:lvl9pPr>
              <a:spcBef>
                <a:spcPts val="0"/>
              </a:spcBef>
              <a:buClr>
                <a:schemeClr val="lt1"/>
              </a:buClr>
              <a:buSzPct val="100000"/>
              <a:buFont typeface="Tahoma"/>
              <a:defRPr sz="3600">
                <a:solidFill>
                  <a:schemeClr val="lt1"/>
                </a:solidFill>
                <a:latin typeface="Tahoma"/>
                <a:ea typeface="Tahoma"/>
                <a:cs typeface="Tahoma"/>
                <a:sym typeface="Tahoma"/>
              </a:defRPr>
            </a:lvl9pPr>
          </a:lstStyle>
          <a:p/>
        </p:txBody>
      </p:sp>
      <p:sp>
        <p:nvSpPr>
          <p:cNvPr id="51" name="Shape 51"/>
          <p:cNvSpPr txBox="1"/>
          <p:nvPr>
            <p:ph idx="1" type="subTitle"/>
          </p:nvPr>
        </p:nvSpPr>
        <p:spPr>
          <a:xfrm>
            <a:off x="403761" y="1982435"/>
            <a:ext cx="8342400" cy="342300"/>
          </a:xfrm>
          <a:prstGeom prst="rect">
            <a:avLst/>
          </a:prstGeom>
        </p:spPr>
        <p:txBody>
          <a:bodyPr anchorCtr="0" anchor="ctr" bIns="91425" lIns="91425" rIns="91425" tIns="91425"/>
          <a:lstStyle>
            <a:lvl1pPr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1pPr>
            <a:lvl2pPr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2pPr>
            <a:lvl3pPr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3pPr>
            <a:lvl4pPr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4pPr>
            <a:lvl5pPr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5pPr>
            <a:lvl6pPr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6pPr>
            <a:lvl7pPr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7pPr>
            <a:lvl8pPr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8pPr>
            <a:lvl9pPr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9pPr>
          </a:lstStyle>
          <a:p/>
        </p:txBody>
      </p:sp>
      <p:cxnSp>
        <p:nvCxnSpPr>
          <p:cNvPr id="52" name="Shape 52"/>
          <p:cNvCxnSpPr/>
          <p:nvPr/>
        </p:nvCxnSpPr>
        <p:spPr>
          <a:xfrm>
            <a:off x="2258800" y="1912668"/>
            <a:ext cx="4621799" cy="10799"/>
          </a:xfrm>
          <a:prstGeom prst="straightConnector1">
            <a:avLst/>
          </a:prstGeom>
          <a:noFill/>
          <a:ln cap="rnd" cmpd="sng" w="25400">
            <a:solidFill>
              <a:schemeClr val="accent2"/>
            </a:solidFill>
            <a:prstDash val="dot"/>
            <a:round/>
            <a:headEnd len="med" w="med" type="none"/>
            <a:tailEnd len="med" w="med" type="none"/>
          </a:ln>
        </p:spPr>
      </p:cxnSp>
      <p:sp>
        <p:nvSpPr>
          <p:cNvPr id="53" name="Shape 53"/>
          <p:cNvSpPr/>
          <p:nvPr/>
        </p:nvSpPr>
        <p:spPr>
          <a:xfrm>
            <a:off x="0" y="3030297"/>
            <a:ext cx="9143999" cy="795916"/>
          </a:xfrm>
          <a:custGeom>
            <a:pathLst>
              <a:path extrusionOk="0" h="1440573" w="914400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54" name="Shape 54"/>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5" name="Shape 55"/>
        <p:cNvGrpSpPr/>
        <p:nvPr/>
      </p:nvGrpSpPr>
      <p:grpSpPr>
        <a:xfrm>
          <a:off x="0" y="0"/>
          <a:ext cx="0" cy="0"/>
          <a:chOff x="0" y="0"/>
          <a:chExt cx="0" cy="0"/>
        </a:xfrm>
      </p:grpSpPr>
      <p:sp>
        <p:nvSpPr>
          <p:cNvPr id="56" name="Shape 56"/>
          <p:cNvSpPr/>
          <p:nvPr/>
        </p:nvSpPr>
        <p:spPr>
          <a:xfrm>
            <a:off x="0" y="0"/>
            <a:ext cx="9144000" cy="937200"/>
          </a:xfrm>
          <a:prstGeom prst="rect">
            <a:avLst/>
          </a:prstGeom>
          <a:solidFill>
            <a:srgbClr val="0C0C0C"/>
          </a:solidFill>
          <a:ln>
            <a:noFill/>
          </a:ln>
        </p:spPr>
        <p:txBody>
          <a:bodyPr anchorCtr="0" anchor="ctr" bIns="45700" lIns="91425" rIns="91425" tIns="45700">
            <a:noAutofit/>
          </a:bodyPr>
          <a:lstStyle/>
          <a:p>
            <a:pPr>
              <a:spcBef>
                <a:spcPts val="0"/>
              </a:spcBef>
              <a:buNone/>
            </a:pPr>
            <a:r>
              <a:t/>
            </a:r>
            <a:endParaRPr/>
          </a:p>
        </p:txBody>
      </p:sp>
      <p:sp>
        <p:nvSpPr>
          <p:cNvPr id="57" name="Shape 57"/>
          <p:cNvSpPr/>
          <p:nvPr/>
        </p:nvSpPr>
        <p:spPr>
          <a:xfrm>
            <a:off x="0" y="226265"/>
            <a:ext cx="9143999" cy="795916"/>
          </a:xfrm>
          <a:custGeom>
            <a:pathLst>
              <a:path extrusionOk="0" h="1440573" w="914400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58" name="Shape 58"/>
          <p:cNvCxnSpPr/>
          <p:nvPr/>
        </p:nvCxnSpPr>
        <p:spPr>
          <a:xfrm flipH="1" rot="10800000">
            <a:off x="2258963" y="783855"/>
            <a:ext cx="4602300" cy="6900"/>
          </a:xfrm>
          <a:prstGeom prst="straightConnector1">
            <a:avLst/>
          </a:prstGeom>
          <a:noFill/>
          <a:ln cap="rnd" cmpd="sng" w="25400">
            <a:solidFill>
              <a:schemeClr val="accent2"/>
            </a:solidFill>
            <a:prstDash val="dot"/>
            <a:round/>
            <a:headEnd len="med" w="med" type="none"/>
            <a:tailEnd len="med" w="med" type="none"/>
          </a:ln>
        </p:spPr>
      </p:cxnSp>
      <p:sp>
        <p:nvSpPr>
          <p:cNvPr id="59" name="Shape 59"/>
          <p:cNvSpPr txBox="1"/>
          <p:nvPr>
            <p:ph idx="1" type="body"/>
          </p:nvPr>
        </p:nvSpPr>
        <p:spPr>
          <a:xfrm>
            <a:off x="457200" y="1200150"/>
            <a:ext cx="8229600" cy="3630300"/>
          </a:xfrm>
          <a:prstGeom prst="rect">
            <a:avLst/>
          </a:prstGeom>
        </p:spPr>
        <p:txBody>
          <a:bodyPr anchorCtr="0" anchor="t" bIns="91425" lIns="91425" rIns="91425" tIns="91425"/>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0" name="Shape 60"/>
          <p:cNvSpPr txBox="1"/>
          <p:nvPr>
            <p:ph type="title"/>
          </p:nvPr>
        </p:nvSpPr>
        <p:spPr>
          <a:xfrm>
            <a:off x="457200" y="13321"/>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1" name="Shape 6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2" name="Shape 62"/>
        <p:cNvGrpSpPr/>
        <p:nvPr/>
      </p:nvGrpSpPr>
      <p:grpSpPr>
        <a:xfrm>
          <a:off x="0" y="0"/>
          <a:ext cx="0" cy="0"/>
          <a:chOff x="0" y="0"/>
          <a:chExt cx="0" cy="0"/>
        </a:xfrm>
      </p:grpSpPr>
      <p:sp>
        <p:nvSpPr>
          <p:cNvPr id="63" name="Shape 63"/>
          <p:cNvSpPr/>
          <p:nvPr/>
        </p:nvSpPr>
        <p:spPr>
          <a:xfrm>
            <a:off x="0" y="0"/>
            <a:ext cx="4456799" cy="4708799"/>
          </a:xfrm>
          <a:prstGeom prst="rect">
            <a:avLst/>
          </a:prstGeom>
          <a:solidFill>
            <a:srgbClr val="000000"/>
          </a:solidFill>
          <a:ln>
            <a:noFill/>
          </a:ln>
        </p:spPr>
        <p:txBody>
          <a:bodyPr anchorCtr="0" anchor="ctr" bIns="45700" lIns="91425" rIns="91425" tIns="45700">
            <a:noAutofit/>
          </a:bodyPr>
          <a:lstStyle/>
          <a:p>
            <a:pPr>
              <a:spcBef>
                <a:spcPts val="0"/>
              </a:spcBef>
              <a:buNone/>
            </a:pPr>
            <a:r>
              <a:t/>
            </a:r>
            <a:endParaRPr/>
          </a:p>
        </p:txBody>
      </p:sp>
      <p:sp>
        <p:nvSpPr>
          <p:cNvPr id="64" name="Shape 64"/>
          <p:cNvSpPr/>
          <p:nvPr/>
        </p:nvSpPr>
        <p:spPr>
          <a:xfrm flipH="1">
            <a:off x="3434" y="3759780"/>
            <a:ext cx="4453249" cy="1033097"/>
          </a:xfrm>
          <a:custGeom>
            <a:pathLst>
              <a:path extrusionOk="0" h="1869860" w="445325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65" name="Shape 65"/>
          <p:cNvCxnSpPr/>
          <p:nvPr/>
        </p:nvCxnSpPr>
        <p:spPr>
          <a:xfrm>
            <a:off x="409699" y="744077"/>
            <a:ext cx="3660000" cy="0"/>
          </a:xfrm>
          <a:prstGeom prst="straightConnector1">
            <a:avLst/>
          </a:prstGeom>
          <a:noFill/>
          <a:ln cap="rnd" cmpd="sng" w="25400">
            <a:solidFill>
              <a:schemeClr val="accent2"/>
            </a:solidFill>
            <a:prstDash val="dot"/>
            <a:round/>
            <a:headEnd len="med" w="med" type="none"/>
            <a:tailEnd len="med" w="med" type="none"/>
          </a:ln>
        </p:spPr>
      </p:cxnSp>
      <p:sp>
        <p:nvSpPr>
          <p:cNvPr id="66" name="Shape 66"/>
          <p:cNvSpPr txBox="1"/>
          <p:nvPr>
            <p:ph idx="1" type="body"/>
          </p:nvPr>
        </p:nvSpPr>
        <p:spPr>
          <a:xfrm>
            <a:off x="457200" y="1200150"/>
            <a:ext cx="3550799" cy="3630300"/>
          </a:xfrm>
          <a:prstGeom prst="rect">
            <a:avLst/>
          </a:prstGeom>
        </p:spPr>
        <p:txBody>
          <a:bodyPr anchorCtr="0" anchor="t" bIns="91425" lIns="91425" rIns="91425" tIns="91425"/>
          <a:lstStyle>
            <a:lvl1pPr>
              <a:spcBef>
                <a:spcPts val="0"/>
              </a:spcBef>
              <a:defRPr>
                <a:solidFill>
                  <a:schemeClr val="lt1"/>
                </a:solidFill>
                <a:latin typeface="Times New Roman"/>
                <a:ea typeface="Times New Roman"/>
                <a:cs typeface="Times New Roman"/>
                <a:sym typeface="Times New Roman"/>
              </a:defRPr>
            </a:lvl1pPr>
            <a:lvl2pPr>
              <a:spcBef>
                <a:spcPts val="0"/>
              </a:spcBef>
              <a:defRPr>
                <a:solidFill>
                  <a:schemeClr val="lt1"/>
                </a:solidFill>
                <a:latin typeface="Times New Roman"/>
                <a:ea typeface="Times New Roman"/>
                <a:cs typeface="Times New Roman"/>
                <a:sym typeface="Times New Roman"/>
              </a:defRPr>
            </a:lvl2pPr>
            <a:lvl3pPr>
              <a:spcBef>
                <a:spcPts val="0"/>
              </a:spcBef>
              <a:defRPr>
                <a:solidFill>
                  <a:schemeClr val="lt1"/>
                </a:solidFill>
                <a:latin typeface="Times New Roman"/>
                <a:ea typeface="Times New Roman"/>
                <a:cs typeface="Times New Roman"/>
                <a:sym typeface="Times New Roman"/>
              </a:defRPr>
            </a:lvl3pPr>
            <a:lvl4pPr>
              <a:spcBef>
                <a:spcPts val="0"/>
              </a:spcBef>
              <a:defRPr>
                <a:solidFill>
                  <a:schemeClr val="lt1"/>
                </a:solidFill>
                <a:latin typeface="Times New Roman"/>
                <a:ea typeface="Times New Roman"/>
                <a:cs typeface="Times New Roman"/>
                <a:sym typeface="Times New Roman"/>
              </a:defRPr>
            </a:lvl4pPr>
            <a:lvl5pPr>
              <a:spcBef>
                <a:spcPts val="0"/>
              </a:spcBef>
              <a:defRPr>
                <a:solidFill>
                  <a:schemeClr val="lt1"/>
                </a:solidFill>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67" name="Shape 67"/>
          <p:cNvSpPr txBox="1"/>
          <p:nvPr>
            <p:ph type="title"/>
          </p:nvPr>
        </p:nvSpPr>
        <p:spPr>
          <a:xfrm>
            <a:off x="457200" y="13321"/>
            <a:ext cx="3550799" cy="857400"/>
          </a:xfrm>
          <a:prstGeom prst="rect">
            <a:avLst/>
          </a:prstGeom>
        </p:spPr>
        <p:txBody>
          <a:bodyPr anchorCtr="0" anchor="ctr" bIns="91425" lIns="91425" rIns="91425" tIns="91425"/>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p:txBody>
      </p:sp>
      <p:sp>
        <p:nvSpPr>
          <p:cNvPr id="68" name="Shape 68"/>
          <p:cNvSpPr txBox="1"/>
          <p:nvPr>
            <p:ph idx="2" type="body"/>
          </p:nvPr>
        </p:nvSpPr>
        <p:spPr>
          <a:xfrm>
            <a:off x="5021123" y="1200150"/>
            <a:ext cx="3550799" cy="3630300"/>
          </a:xfrm>
          <a:prstGeom prst="rect">
            <a:avLst/>
          </a:prstGeom>
        </p:spPr>
        <p:txBody>
          <a:bodyPr anchorCtr="0" anchor="t" bIns="91425" lIns="91425" rIns="91425" tIns="91425"/>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69" name="Shape 6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0" name="Shape 70"/>
        <p:cNvGrpSpPr/>
        <p:nvPr/>
      </p:nvGrpSpPr>
      <p:grpSpPr>
        <a:xfrm>
          <a:off x="0" y="0"/>
          <a:ext cx="0" cy="0"/>
          <a:chOff x="0" y="0"/>
          <a:chExt cx="0" cy="0"/>
        </a:xfrm>
      </p:grpSpPr>
      <p:sp>
        <p:nvSpPr>
          <p:cNvPr id="71" name="Shape 71"/>
          <p:cNvSpPr/>
          <p:nvPr/>
        </p:nvSpPr>
        <p:spPr>
          <a:xfrm>
            <a:off x="0" y="0"/>
            <a:ext cx="9144000" cy="937200"/>
          </a:xfrm>
          <a:prstGeom prst="rect">
            <a:avLst/>
          </a:prstGeom>
          <a:solidFill>
            <a:srgbClr val="000000"/>
          </a:solidFill>
          <a:ln>
            <a:noFill/>
          </a:ln>
        </p:spPr>
        <p:txBody>
          <a:bodyPr anchorCtr="0" anchor="ctr" bIns="45700" lIns="91425" rIns="91425" tIns="45700">
            <a:noAutofit/>
          </a:bodyPr>
          <a:lstStyle/>
          <a:p>
            <a:pPr>
              <a:spcBef>
                <a:spcPts val="0"/>
              </a:spcBef>
              <a:buNone/>
            </a:pPr>
            <a:r>
              <a:t/>
            </a:r>
            <a:endParaRPr/>
          </a:p>
        </p:txBody>
      </p:sp>
      <p:sp>
        <p:nvSpPr>
          <p:cNvPr id="72" name="Shape 72"/>
          <p:cNvSpPr/>
          <p:nvPr/>
        </p:nvSpPr>
        <p:spPr>
          <a:xfrm>
            <a:off x="0" y="226265"/>
            <a:ext cx="9143999" cy="795916"/>
          </a:xfrm>
          <a:custGeom>
            <a:pathLst>
              <a:path extrusionOk="0" h="1440573" w="914400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73" name="Shape 73"/>
          <p:cNvCxnSpPr/>
          <p:nvPr/>
        </p:nvCxnSpPr>
        <p:spPr>
          <a:xfrm flipH="1" rot="10800000">
            <a:off x="2258963" y="783855"/>
            <a:ext cx="4602300" cy="6900"/>
          </a:xfrm>
          <a:prstGeom prst="straightConnector1">
            <a:avLst/>
          </a:prstGeom>
          <a:noFill/>
          <a:ln cap="rnd" cmpd="sng" w="25400">
            <a:solidFill>
              <a:schemeClr val="accent2"/>
            </a:solidFill>
            <a:prstDash val="dot"/>
            <a:round/>
            <a:headEnd len="med" w="med" type="none"/>
            <a:tailEnd len="med" w="med" type="none"/>
          </a:ln>
        </p:spPr>
      </p:cxnSp>
      <p:sp>
        <p:nvSpPr>
          <p:cNvPr id="74" name="Shape 74"/>
          <p:cNvSpPr txBox="1"/>
          <p:nvPr>
            <p:ph type="title"/>
          </p:nvPr>
        </p:nvSpPr>
        <p:spPr>
          <a:xfrm>
            <a:off x="457200" y="13321"/>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5" name="Shape 7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6" name="Shape 76"/>
        <p:cNvGrpSpPr/>
        <p:nvPr/>
      </p:nvGrpSpPr>
      <p:grpSpPr>
        <a:xfrm>
          <a:off x="0" y="0"/>
          <a:ext cx="0" cy="0"/>
          <a:chOff x="0" y="0"/>
          <a:chExt cx="0" cy="0"/>
        </a:xfrm>
      </p:grpSpPr>
      <p:sp>
        <p:nvSpPr>
          <p:cNvPr id="77" name="Shape 77"/>
          <p:cNvSpPr/>
          <p:nvPr/>
        </p:nvSpPr>
        <p:spPr>
          <a:xfrm rot="10800000">
            <a:off x="-5937" y="4110402"/>
            <a:ext cx="4453249" cy="1033097"/>
          </a:xfrm>
          <a:custGeom>
            <a:pathLst>
              <a:path extrusionOk="0" h="1869860" w="445325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78" name="Shape 78"/>
          <p:cNvCxnSpPr/>
          <p:nvPr/>
        </p:nvCxnSpPr>
        <p:spPr>
          <a:xfrm>
            <a:off x="388492" y="4409677"/>
            <a:ext cx="3708599" cy="3600"/>
          </a:xfrm>
          <a:prstGeom prst="straightConnector1">
            <a:avLst/>
          </a:prstGeom>
          <a:noFill/>
          <a:ln cap="rnd" cmpd="sng" w="25400">
            <a:solidFill>
              <a:schemeClr val="accent2"/>
            </a:solidFill>
            <a:prstDash val="dot"/>
            <a:round/>
            <a:headEnd len="med" w="med" type="none"/>
            <a:tailEnd len="med" w="med" type="none"/>
          </a:ln>
        </p:spPr>
      </p:cxnSp>
      <p:sp>
        <p:nvSpPr>
          <p:cNvPr id="79" name="Shape 79"/>
          <p:cNvSpPr txBox="1"/>
          <p:nvPr>
            <p:ph idx="1" type="body"/>
          </p:nvPr>
        </p:nvSpPr>
        <p:spPr>
          <a:xfrm>
            <a:off x="388492" y="4493760"/>
            <a:ext cx="3644400" cy="387599"/>
          </a:xfrm>
          <a:prstGeom prst="rect">
            <a:avLst/>
          </a:prstGeom>
        </p:spPr>
        <p:txBody>
          <a:bodyPr anchorCtr="0" anchor="t" bIns="91425" lIns="91425" rIns="91425" tIns="91425"/>
          <a:lstStyle>
            <a:lvl1pPr>
              <a:spcBef>
                <a:spcPts val="0"/>
              </a:spcBef>
              <a:buClr>
                <a:srgbClr val="FFFFFF"/>
              </a:buClr>
              <a:buSzPct val="100000"/>
              <a:buFont typeface="Times New Roman"/>
              <a:buNone/>
              <a:defRPr i="1" sz="1400">
                <a:solidFill>
                  <a:srgbClr val="FFFFFF"/>
                </a:solidFill>
                <a:latin typeface="Times New Roman"/>
                <a:ea typeface="Times New Roman"/>
                <a:cs typeface="Times New Roman"/>
                <a:sym typeface="Times New Roman"/>
              </a:defRPr>
            </a:lvl1pPr>
          </a:lstStyle>
          <a:p/>
        </p:txBody>
      </p:sp>
      <p:sp>
        <p:nvSpPr>
          <p:cNvPr id="80" name="Shape 80"/>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1" name="Shape 81"/>
        <p:cNvGrpSpPr/>
        <p:nvPr/>
      </p:nvGrpSpPr>
      <p:grpSpPr>
        <a:xfrm>
          <a:off x="0" y="0"/>
          <a:ext cx="0" cy="0"/>
          <a:chOff x="0" y="0"/>
          <a:chExt cx="0" cy="0"/>
        </a:xfrm>
      </p:grpSpPr>
      <p:sp>
        <p:nvSpPr>
          <p:cNvPr id="82" name="Shape 82"/>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grpSp>
        <p:nvGrpSpPr>
          <p:cNvPr id="5" name="Shape 5"/>
          <p:cNvGrpSpPr/>
          <p:nvPr/>
        </p:nvGrpSpPr>
        <p:grpSpPr>
          <a:xfrm>
            <a:off x="0" y="6209"/>
            <a:ext cx="9144067" cy="5137200"/>
            <a:chOff x="0" y="14677"/>
            <a:chExt cx="9144067" cy="6849600"/>
          </a:xfrm>
        </p:grpSpPr>
        <p:sp>
          <p:nvSpPr>
            <p:cNvPr id="6" name="Shape 6"/>
            <p:cNvSpPr/>
            <p:nvPr/>
          </p:nvSpPr>
          <p:spPr>
            <a:xfrm>
              <a:off x="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7" name="Shape 7"/>
            <p:cNvSpPr/>
            <p:nvPr/>
          </p:nvSpPr>
          <p:spPr>
            <a:xfrm>
              <a:off x="23483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8" name="Shape 8"/>
            <p:cNvSpPr/>
            <p:nvPr/>
          </p:nvSpPr>
          <p:spPr>
            <a:xfrm>
              <a:off x="46967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9" name="Shape 9"/>
            <p:cNvSpPr/>
            <p:nvPr/>
          </p:nvSpPr>
          <p:spPr>
            <a:xfrm>
              <a:off x="70451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0" name="Shape 10"/>
            <p:cNvSpPr/>
            <p:nvPr/>
          </p:nvSpPr>
          <p:spPr>
            <a:xfrm>
              <a:off x="93935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1" name="Shape 11"/>
            <p:cNvSpPr/>
            <p:nvPr/>
          </p:nvSpPr>
          <p:spPr>
            <a:xfrm>
              <a:off x="117419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2" name="Shape 12"/>
            <p:cNvSpPr/>
            <p:nvPr/>
          </p:nvSpPr>
          <p:spPr>
            <a:xfrm>
              <a:off x="140903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3" name="Shape 13"/>
            <p:cNvSpPr/>
            <p:nvPr/>
          </p:nvSpPr>
          <p:spPr>
            <a:xfrm>
              <a:off x="164387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4" name="Shape 14"/>
            <p:cNvSpPr/>
            <p:nvPr/>
          </p:nvSpPr>
          <p:spPr>
            <a:xfrm>
              <a:off x="187871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5" name="Shape 15"/>
            <p:cNvSpPr/>
            <p:nvPr/>
          </p:nvSpPr>
          <p:spPr>
            <a:xfrm>
              <a:off x="211355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6" name="Shape 16"/>
            <p:cNvSpPr/>
            <p:nvPr/>
          </p:nvSpPr>
          <p:spPr>
            <a:xfrm>
              <a:off x="234839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7" name="Shape 17"/>
            <p:cNvSpPr/>
            <p:nvPr/>
          </p:nvSpPr>
          <p:spPr>
            <a:xfrm>
              <a:off x="258322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8" name="Shape 18"/>
            <p:cNvSpPr/>
            <p:nvPr/>
          </p:nvSpPr>
          <p:spPr>
            <a:xfrm>
              <a:off x="28180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9" name="Shape 19"/>
            <p:cNvSpPr/>
            <p:nvPr/>
          </p:nvSpPr>
          <p:spPr>
            <a:xfrm>
              <a:off x="305290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20" name="Shape 20"/>
            <p:cNvSpPr/>
            <p:nvPr/>
          </p:nvSpPr>
          <p:spPr>
            <a:xfrm>
              <a:off x="328774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21" name="Shape 21"/>
            <p:cNvSpPr/>
            <p:nvPr/>
          </p:nvSpPr>
          <p:spPr>
            <a:xfrm>
              <a:off x="352258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22" name="Shape 22"/>
            <p:cNvSpPr/>
            <p:nvPr/>
          </p:nvSpPr>
          <p:spPr>
            <a:xfrm>
              <a:off x="375742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23" name="Shape 23"/>
            <p:cNvSpPr/>
            <p:nvPr/>
          </p:nvSpPr>
          <p:spPr>
            <a:xfrm>
              <a:off x="399226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24" name="Shape 24"/>
            <p:cNvSpPr/>
            <p:nvPr/>
          </p:nvSpPr>
          <p:spPr>
            <a:xfrm>
              <a:off x="422710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25" name="Shape 25"/>
            <p:cNvSpPr/>
            <p:nvPr/>
          </p:nvSpPr>
          <p:spPr>
            <a:xfrm>
              <a:off x="446194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26" name="Shape 26"/>
            <p:cNvSpPr/>
            <p:nvPr/>
          </p:nvSpPr>
          <p:spPr>
            <a:xfrm>
              <a:off x="469678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27" name="Shape 27"/>
            <p:cNvSpPr/>
            <p:nvPr/>
          </p:nvSpPr>
          <p:spPr>
            <a:xfrm>
              <a:off x="493161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28" name="Shape 28"/>
            <p:cNvSpPr/>
            <p:nvPr/>
          </p:nvSpPr>
          <p:spPr>
            <a:xfrm>
              <a:off x="516645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29" name="Shape 29"/>
            <p:cNvSpPr/>
            <p:nvPr/>
          </p:nvSpPr>
          <p:spPr>
            <a:xfrm>
              <a:off x="540129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30" name="Shape 30"/>
            <p:cNvSpPr/>
            <p:nvPr/>
          </p:nvSpPr>
          <p:spPr>
            <a:xfrm>
              <a:off x="563613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31" name="Shape 31"/>
            <p:cNvSpPr/>
            <p:nvPr/>
          </p:nvSpPr>
          <p:spPr>
            <a:xfrm>
              <a:off x="587097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32" name="Shape 32"/>
            <p:cNvSpPr/>
            <p:nvPr/>
          </p:nvSpPr>
          <p:spPr>
            <a:xfrm>
              <a:off x="610581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33" name="Shape 33"/>
            <p:cNvSpPr/>
            <p:nvPr/>
          </p:nvSpPr>
          <p:spPr>
            <a:xfrm>
              <a:off x="634065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34" name="Shape 34"/>
            <p:cNvSpPr/>
            <p:nvPr/>
          </p:nvSpPr>
          <p:spPr>
            <a:xfrm>
              <a:off x="657549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35" name="Shape 35"/>
            <p:cNvSpPr/>
            <p:nvPr/>
          </p:nvSpPr>
          <p:spPr>
            <a:xfrm>
              <a:off x="681033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36" name="Shape 36"/>
            <p:cNvSpPr/>
            <p:nvPr/>
          </p:nvSpPr>
          <p:spPr>
            <a:xfrm>
              <a:off x="704517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37" name="Shape 37"/>
            <p:cNvSpPr/>
            <p:nvPr/>
          </p:nvSpPr>
          <p:spPr>
            <a:xfrm>
              <a:off x="728000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38" name="Shape 38"/>
            <p:cNvSpPr/>
            <p:nvPr/>
          </p:nvSpPr>
          <p:spPr>
            <a:xfrm>
              <a:off x="751484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39" name="Shape 39"/>
            <p:cNvSpPr/>
            <p:nvPr/>
          </p:nvSpPr>
          <p:spPr>
            <a:xfrm>
              <a:off x="774968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40" name="Shape 40"/>
            <p:cNvSpPr/>
            <p:nvPr/>
          </p:nvSpPr>
          <p:spPr>
            <a:xfrm>
              <a:off x="798452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41" name="Shape 41"/>
            <p:cNvSpPr/>
            <p:nvPr/>
          </p:nvSpPr>
          <p:spPr>
            <a:xfrm>
              <a:off x="821936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42" name="Shape 42"/>
            <p:cNvSpPr/>
            <p:nvPr/>
          </p:nvSpPr>
          <p:spPr>
            <a:xfrm>
              <a:off x="845420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43" name="Shape 43"/>
            <p:cNvSpPr/>
            <p:nvPr/>
          </p:nvSpPr>
          <p:spPr>
            <a:xfrm>
              <a:off x="868904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44" name="Shape 44"/>
            <p:cNvSpPr/>
            <p:nvPr/>
          </p:nvSpPr>
          <p:spPr>
            <a:xfrm>
              <a:off x="89238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a:spcBef>
                  <a:spcPts val="0"/>
                </a:spcBef>
                <a:buNone/>
              </a:pPr>
              <a:r>
                <a:t/>
              </a:r>
              <a:endParaRPr/>
            </a:p>
          </p:txBody>
        </p:sp>
      </p:grpSp>
      <p:sp>
        <p:nvSpPr>
          <p:cNvPr id="45" name="Shape 45"/>
          <p:cNvSpPr txBox="1"/>
          <p:nvPr>
            <p:ph type="title"/>
          </p:nvPr>
        </p:nvSpPr>
        <p:spPr>
          <a:xfrm>
            <a:off x="457200" y="205978"/>
            <a:ext cx="8229600" cy="857400"/>
          </a:xfrm>
          <a:prstGeom prst="rect">
            <a:avLst/>
          </a:prstGeom>
          <a:noFill/>
          <a:ln>
            <a:noFill/>
          </a:ln>
        </p:spPr>
        <p:txBody>
          <a:bodyPr anchorCtr="0" anchor="ctr" bIns="91425" lIns="91425" rIns="91425" tIns="91425"/>
          <a:lstStyle>
            <a:lvl1pPr algn="ctr">
              <a:spcBef>
                <a:spcPts val="0"/>
              </a:spcBef>
              <a:buClr>
                <a:srgbClr val="FFFFFF"/>
              </a:buClr>
              <a:buSzPct val="100000"/>
              <a:buNone/>
              <a:defRPr sz="4400">
                <a:solidFill>
                  <a:srgbClr val="FFFFFF"/>
                </a:solidFill>
              </a:defRPr>
            </a:lvl1pPr>
            <a:lvl2pPr algn="ctr">
              <a:spcBef>
                <a:spcPts val="0"/>
              </a:spcBef>
              <a:buClr>
                <a:srgbClr val="FFFFFF"/>
              </a:buClr>
              <a:buSzPct val="100000"/>
              <a:buNone/>
              <a:defRPr sz="4400">
                <a:solidFill>
                  <a:srgbClr val="FFFFFF"/>
                </a:solidFill>
              </a:defRPr>
            </a:lvl2pPr>
            <a:lvl3pPr algn="ctr">
              <a:spcBef>
                <a:spcPts val="0"/>
              </a:spcBef>
              <a:buClr>
                <a:srgbClr val="FFFFFF"/>
              </a:buClr>
              <a:buSzPct val="100000"/>
              <a:buNone/>
              <a:defRPr sz="4400">
                <a:solidFill>
                  <a:srgbClr val="FFFFFF"/>
                </a:solidFill>
              </a:defRPr>
            </a:lvl3pPr>
            <a:lvl4pPr algn="ctr">
              <a:spcBef>
                <a:spcPts val="0"/>
              </a:spcBef>
              <a:buClr>
                <a:srgbClr val="FFFFFF"/>
              </a:buClr>
              <a:buSzPct val="100000"/>
              <a:buNone/>
              <a:defRPr sz="4400">
                <a:solidFill>
                  <a:srgbClr val="FFFFFF"/>
                </a:solidFill>
              </a:defRPr>
            </a:lvl4pPr>
            <a:lvl5pPr algn="ctr">
              <a:spcBef>
                <a:spcPts val="0"/>
              </a:spcBef>
              <a:buClr>
                <a:srgbClr val="FFFFFF"/>
              </a:buClr>
              <a:buSzPct val="100000"/>
              <a:buNone/>
              <a:defRPr sz="4400">
                <a:solidFill>
                  <a:srgbClr val="FFFFFF"/>
                </a:solidFill>
              </a:defRPr>
            </a:lvl5pPr>
            <a:lvl6pPr algn="ctr">
              <a:spcBef>
                <a:spcPts val="0"/>
              </a:spcBef>
              <a:buClr>
                <a:srgbClr val="FFFFFF"/>
              </a:buClr>
              <a:buSzPct val="100000"/>
              <a:buNone/>
              <a:defRPr sz="4400">
                <a:solidFill>
                  <a:srgbClr val="FFFFFF"/>
                </a:solidFill>
              </a:defRPr>
            </a:lvl6pPr>
            <a:lvl7pPr algn="ctr">
              <a:spcBef>
                <a:spcPts val="0"/>
              </a:spcBef>
              <a:buClr>
                <a:srgbClr val="FFFFFF"/>
              </a:buClr>
              <a:buSzPct val="100000"/>
              <a:buNone/>
              <a:defRPr sz="4400">
                <a:solidFill>
                  <a:srgbClr val="FFFFFF"/>
                </a:solidFill>
              </a:defRPr>
            </a:lvl7pPr>
            <a:lvl8pPr algn="ctr">
              <a:spcBef>
                <a:spcPts val="0"/>
              </a:spcBef>
              <a:buClr>
                <a:srgbClr val="FFFFFF"/>
              </a:buClr>
              <a:buSzPct val="100000"/>
              <a:buNone/>
              <a:defRPr sz="4400">
                <a:solidFill>
                  <a:srgbClr val="FFFFFF"/>
                </a:solidFill>
              </a:defRPr>
            </a:lvl8pPr>
            <a:lvl9pPr algn="ctr">
              <a:spcBef>
                <a:spcPts val="0"/>
              </a:spcBef>
              <a:buClr>
                <a:srgbClr val="FFFFFF"/>
              </a:buClr>
              <a:buSzPct val="100000"/>
              <a:buNone/>
              <a:defRPr sz="4400">
                <a:solidFill>
                  <a:srgbClr val="FFFFFF"/>
                </a:solidFill>
              </a:defRPr>
            </a:lvl9pPr>
          </a:lstStyle>
          <a:p/>
        </p:txBody>
      </p:sp>
      <p:sp>
        <p:nvSpPr>
          <p:cNvPr id="46" name="Shape 46"/>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a:spcBef>
                <a:spcPts val="0"/>
              </a:spcBef>
              <a:buClr>
                <a:schemeClr val="dk1"/>
              </a:buClr>
              <a:buSzPct val="100000"/>
              <a:defRPr sz="2000">
                <a:solidFill>
                  <a:schemeClr val="dk1"/>
                </a:solidFill>
              </a:defRPr>
            </a:lvl1pPr>
            <a:lvl2pPr>
              <a:spcBef>
                <a:spcPts val="400"/>
              </a:spcBef>
              <a:buClr>
                <a:schemeClr val="dk1"/>
              </a:buClr>
              <a:buSzPct val="100000"/>
              <a:defRPr sz="2000">
                <a:solidFill>
                  <a:schemeClr val="dk1"/>
                </a:solidFill>
              </a:defRPr>
            </a:lvl2pPr>
            <a:lvl3pPr>
              <a:spcBef>
                <a:spcPts val="400"/>
              </a:spcBef>
              <a:buClr>
                <a:schemeClr val="dk1"/>
              </a:buClr>
              <a:buSzPct val="100000"/>
              <a:defRPr sz="2000">
                <a:solidFill>
                  <a:schemeClr val="dk1"/>
                </a:solidFill>
              </a:defRPr>
            </a:lvl3pPr>
            <a:lvl4pPr>
              <a:spcBef>
                <a:spcPts val="400"/>
              </a:spcBef>
              <a:buClr>
                <a:schemeClr val="dk1"/>
              </a:buClr>
              <a:buSzPct val="100000"/>
              <a:defRPr sz="2000">
                <a:solidFill>
                  <a:schemeClr val="dk1"/>
                </a:solidFill>
              </a:defRPr>
            </a:lvl4pPr>
            <a:lvl5pPr>
              <a:spcBef>
                <a:spcPts val="400"/>
              </a:spcBef>
              <a:buClr>
                <a:schemeClr val="dk1"/>
              </a:buClr>
              <a:buSzPct val="100000"/>
              <a:defRPr sz="2000">
                <a:solidFill>
                  <a:schemeClr val="dk1"/>
                </a:solidFill>
              </a:defRPr>
            </a:lvl5pPr>
            <a:lvl6pPr>
              <a:spcBef>
                <a:spcPts val="400"/>
              </a:spcBef>
              <a:buClr>
                <a:schemeClr val="dk1"/>
              </a:buClr>
              <a:buSzPct val="100000"/>
              <a:defRPr sz="2000">
                <a:solidFill>
                  <a:schemeClr val="dk1"/>
                </a:solidFill>
              </a:defRPr>
            </a:lvl6pPr>
            <a:lvl7pPr>
              <a:spcBef>
                <a:spcPts val="400"/>
              </a:spcBef>
              <a:buClr>
                <a:schemeClr val="dk1"/>
              </a:buClr>
              <a:buSzPct val="100000"/>
              <a:defRPr sz="2000">
                <a:solidFill>
                  <a:schemeClr val="dk1"/>
                </a:solidFill>
              </a:defRPr>
            </a:lvl7pPr>
            <a:lvl8pPr>
              <a:spcBef>
                <a:spcPts val="400"/>
              </a:spcBef>
              <a:buClr>
                <a:schemeClr val="dk1"/>
              </a:buClr>
              <a:buSzPct val="100000"/>
              <a:defRPr sz="2000">
                <a:solidFill>
                  <a:schemeClr val="dk1"/>
                </a:solidFill>
              </a:defRPr>
            </a:lvl8pPr>
            <a:lvl9pPr>
              <a:spcBef>
                <a:spcPts val="400"/>
              </a:spcBef>
              <a:buClr>
                <a:schemeClr val="dk1"/>
              </a:buClr>
              <a:buSzPct val="100000"/>
              <a:defRPr sz="2000">
                <a:solidFill>
                  <a:schemeClr val="dk1"/>
                </a:solidFill>
              </a:defRPr>
            </a:lvl9pPr>
          </a:lstStyle>
          <a:p/>
        </p:txBody>
      </p:sp>
      <p:sp>
        <p:nvSpPr>
          <p:cNvPr id="47" name="Shape 4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latin typeface="Times New Roman"/>
                <a:ea typeface="Times New Roman"/>
                <a:cs typeface="Times New Roman"/>
                <a:sym typeface="Times New Roman"/>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6.jpg"/><Relationship Id="rId6" Type="http://schemas.openxmlformats.org/officeDocument/2006/relationships/image" Target="../media/image18.png"/><Relationship Id="rId5" Type="http://schemas.openxmlformats.org/officeDocument/2006/relationships/image" Target="../media/image15.png"/><Relationship Id="rId7"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3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jpg"/><Relationship Id="rId3" Type="http://schemas.openxmlformats.org/officeDocument/2006/relationships/image" Target="../media/image3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10" Type="http://schemas.openxmlformats.org/officeDocument/2006/relationships/image" Target="../media/image25.png"/><Relationship Id="rId4" Type="http://schemas.openxmlformats.org/officeDocument/2006/relationships/image" Target="../media/image14.png"/><Relationship Id="rId11" Type="http://schemas.openxmlformats.org/officeDocument/2006/relationships/image" Target="../media/image26.png"/><Relationship Id="rId3" Type="http://schemas.openxmlformats.org/officeDocument/2006/relationships/image" Target="../media/image17.png"/><Relationship Id="rId9" Type="http://schemas.openxmlformats.org/officeDocument/2006/relationships/image" Target="../media/image19.png"/><Relationship Id="rId6" Type="http://schemas.openxmlformats.org/officeDocument/2006/relationships/image" Target="../media/image23.png"/><Relationship Id="rId5" Type="http://schemas.openxmlformats.org/officeDocument/2006/relationships/image" Target="../media/image20.png"/><Relationship Id="rId8" Type="http://schemas.openxmlformats.org/officeDocument/2006/relationships/image" Target="../media/image15.png"/><Relationship Id="rId7"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youtube.com/v/2fiTEfbWCTo" TargetMode="External"/><Relationship Id="rId5"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7.png"/><Relationship Id="rId6" Type="http://schemas.openxmlformats.org/officeDocument/2006/relationships/image" Target="../media/image40.png"/><Relationship Id="rId5"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3" Type="http://schemas.openxmlformats.org/officeDocument/2006/relationships/image" Target="../media/image32.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jpg"/><Relationship Id="rId3" Type="http://schemas.openxmlformats.org/officeDocument/2006/relationships/image" Target="../media/image29.png"/><Relationship Id="rId9" Type="http://schemas.openxmlformats.org/officeDocument/2006/relationships/image" Target="../media/image41.jpg"/><Relationship Id="rId6" Type="http://schemas.openxmlformats.org/officeDocument/2006/relationships/image" Target="../media/image35.png"/><Relationship Id="rId5" Type="http://schemas.openxmlformats.org/officeDocument/2006/relationships/image" Target="../media/image31.jpg"/><Relationship Id="rId8" Type="http://schemas.openxmlformats.org/officeDocument/2006/relationships/image" Target="../media/image38.png"/><Relationship Id="rId7"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jpg"/><Relationship Id="rId3" Type="http://schemas.openxmlformats.org/officeDocument/2006/relationships/image" Target="../media/image45.jpg"/><Relationship Id="rId6" Type="http://schemas.openxmlformats.org/officeDocument/2006/relationships/image" Target="../media/image46.jpg"/><Relationship Id="rId5" Type="http://schemas.openxmlformats.org/officeDocument/2006/relationships/image" Target="../media/image4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10" Type="http://schemas.openxmlformats.org/officeDocument/2006/relationships/image" Target="../media/image05.png"/><Relationship Id="rId4" Type="http://schemas.openxmlformats.org/officeDocument/2006/relationships/image" Target="../media/image04.jpg"/><Relationship Id="rId3" Type="http://schemas.openxmlformats.org/officeDocument/2006/relationships/image" Target="../media/image08.png"/><Relationship Id="rId9" Type="http://schemas.openxmlformats.org/officeDocument/2006/relationships/image" Target="../media/image09.jpg"/><Relationship Id="rId6" Type="http://schemas.openxmlformats.org/officeDocument/2006/relationships/image" Target="../media/image02.png"/><Relationship Id="rId5" Type="http://schemas.openxmlformats.org/officeDocument/2006/relationships/image" Target="../media/image01.jpg"/><Relationship Id="rId8" Type="http://schemas.openxmlformats.org/officeDocument/2006/relationships/image" Target="../media/image00.png"/><Relationship Id="rId7" Type="http://schemas.openxmlformats.org/officeDocument/2006/relationships/image" Target="../media/image0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 Id="rId3" Type="http://schemas.openxmlformats.org/officeDocument/2006/relationships/image" Target="../media/image21.jpg"/><Relationship Id="rId6" Type="http://schemas.openxmlformats.org/officeDocument/2006/relationships/image" Target="../media/image22.jp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2783153" y="1434000"/>
            <a:ext cx="5654699" cy="421499"/>
          </a:xfrm>
          <a:prstGeom prst="rect">
            <a:avLst/>
          </a:prstGeom>
        </p:spPr>
        <p:txBody>
          <a:bodyPr anchorCtr="0" anchor="ctr" bIns="91425" lIns="91425" rIns="91425" tIns="91425">
            <a:noAutofit/>
          </a:bodyPr>
          <a:lstStyle/>
          <a:p>
            <a:pPr algn="l">
              <a:spcBef>
                <a:spcPts val="0"/>
              </a:spcBef>
              <a:buNone/>
            </a:pPr>
            <a:r>
              <a:rPr b="1" lang="en" sz="4800">
                <a:latin typeface="Muli"/>
                <a:ea typeface="Muli"/>
                <a:cs typeface="Muli"/>
                <a:sym typeface="Muli"/>
              </a:rPr>
              <a:t>formative</a:t>
            </a:r>
          </a:p>
        </p:txBody>
      </p:sp>
      <p:sp>
        <p:nvSpPr>
          <p:cNvPr id="85" name="Shape 85"/>
          <p:cNvSpPr txBox="1"/>
          <p:nvPr>
            <p:ph idx="1" type="subTitle"/>
          </p:nvPr>
        </p:nvSpPr>
        <p:spPr>
          <a:xfrm>
            <a:off x="2852775" y="2155700"/>
            <a:ext cx="6124799" cy="342300"/>
          </a:xfrm>
          <a:prstGeom prst="rect">
            <a:avLst/>
          </a:prstGeom>
        </p:spPr>
        <p:txBody>
          <a:bodyPr anchorCtr="0" anchor="ctr" bIns="91425" lIns="91425" rIns="91425" tIns="91425">
            <a:noAutofit/>
          </a:bodyPr>
          <a:lstStyle/>
          <a:p>
            <a:pPr algn="l">
              <a:spcBef>
                <a:spcPts val="0"/>
              </a:spcBef>
              <a:buNone/>
            </a:pPr>
            <a:r>
              <a:rPr i="0" lang="en" sz="3600">
                <a:latin typeface="Muli"/>
                <a:ea typeface="Muli"/>
                <a:cs typeface="Muli"/>
                <a:sym typeface="Muli"/>
              </a:rPr>
              <a:t>Assessment Made Easy</a:t>
            </a:r>
          </a:p>
        </p:txBody>
      </p:sp>
      <p:sp>
        <p:nvSpPr>
          <p:cNvPr id="86" name="Shape 86"/>
          <p:cNvSpPr txBox="1"/>
          <p:nvPr>
            <p:ph idx="2" type="subTitle"/>
          </p:nvPr>
        </p:nvSpPr>
        <p:spPr>
          <a:xfrm>
            <a:off x="403761" y="4344635"/>
            <a:ext cx="8342400" cy="342300"/>
          </a:xfrm>
          <a:prstGeom prst="rect">
            <a:avLst/>
          </a:prstGeom>
        </p:spPr>
        <p:txBody>
          <a:bodyPr anchorCtr="0" anchor="ctr" bIns="91425" lIns="91425" rIns="91425" tIns="91425">
            <a:noAutofit/>
          </a:bodyPr>
          <a:lstStyle/>
          <a:p>
            <a:pPr lvl="0" rtl="0">
              <a:spcBef>
                <a:spcPts val="0"/>
              </a:spcBef>
              <a:buNone/>
            </a:pPr>
            <a:r>
              <a:rPr i="0" lang="en">
                <a:solidFill>
                  <a:srgbClr val="434343"/>
                </a:solidFill>
                <a:latin typeface="Muli"/>
                <a:ea typeface="Muli"/>
                <a:cs typeface="Muli"/>
                <a:sym typeface="Muli"/>
              </a:rPr>
              <a:t>Matan Z, Lavanya J, Laila C</a:t>
            </a:r>
          </a:p>
          <a:p>
            <a:pPr rtl="0">
              <a:spcBef>
                <a:spcPts val="0"/>
              </a:spcBef>
              <a:buNone/>
            </a:pPr>
            <a:r>
              <a:rPr i="0" lang="en">
                <a:solidFill>
                  <a:srgbClr val="434343"/>
                </a:solidFill>
                <a:latin typeface="Muli"/>
                <a:ea typeface="Muli"/>
                <a:cs typeface="Muli"/>
                <a:sym typeface="Muli"/>
              </a:rPr>
              <a:t>CS377E, Spring 2015</a:t>
            </a:r>
          </a:p>
          <a:p>
            <a:pPr lvl="0" rtl="0">
              <a:spcBef>
                <a:spcPts val="0"/>
              </a:spcBef>
              <a:buNone/>
            </a:pPr>
            <a:r>
              <a:rPr i="0" lang="en">
                <a:solidFill>
                  <a:srgbClr val="434343"/>
                </a:solidFill>
                <a:latin typeface="Muli"/>
                <a:ea typeface="Muli"/>
                <a:cs typeface="Muli"/>
                <a:sym typeface="Muli"/>
              </a:rPr>
              <a:t>Stanford University</a:t>
            </a:r>
          </a:p>
        </p:txBody>
      </p:sp>
      <p:pic>
        <p:nvPicPr>
          <p:cNvPr id="87" name="Shape 87"/>
          <p:cNvPicPr preferRelativeResize="0"/>
          <p:nvPr/>
        </p:nvPicPr>
        <p:blipFill>
          <a:blip r:embed="rId3">
            <a:alphaModFix/>
          </a:blip>
          <a:stretch>
            <a:fillRect/>
          </a:stretch>
        </p:blipFill>
        <p:spPr>
          <a:xfrm>
            <a:off x="937999" y="1210525"/>
            <a:ext cx="1751750" cy="15538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idx="1" type="body"/>
          </p:nvPr>
        </p:nvSpPr>
        <p:spPr>
          <a:xfrm>
            <a:off x="140175" y="1430800"/>
            <a:ext cx="8821500" cy="3247199"/>
          </a:xfrm>
          <a:prstGeom prst="rect">
            <a:avLst/>
          </a:prstGeom>
        </p:spPr>
        <p:txBody>
          <a:bodyPr anchorCtr="0" anchor="t" bIns="91425" lIns="91425" rIns="91425" tIns="91425">
            <a:noAutofit/>
          </a:bodyPr>
          <a:lstStyle/>
          <a:p>
            <a:pPr lvl="0" rtl="0">
              <a:spcBef>
                <a:spcPts val="0"/>
              </a:spcBef>
              <a:buNone/>
            </a:pPr>
            <a:r>
              <a:rPr b="1" lang="en" sz="2400">
                <a:latin typeface="Muli"/>
                <a:ea typeface="Muli"/>
                <a:cs typeface="Muli"/>
                <a:sym typeface="Muli"/>
              </a:rPr>
              <a:t>Our Mission:</a:t>
            </a:r>
            <a:r>
              <a:rPr lang="en" sz="2400">
                <a:latin typeface="Muli"/>
                <a:ea typeface="Muli"/>
                <a:cs typeface="Muli"/>
                <a:sym typeface="Muli"/>
              </a:rPr>
              <a:t> Creating automated ways, both formal and informal, for students to signal teachers when they are confused.</a:t>
            </a:r>
          </a:p>
          <a:p>
            <a:pPr rtl="0">
              <a:spcBef>
                <a:spcPts val="0"/>
              </a:spcBef>
              <a:buNone/>
            </a:pPr>
            <a:r>
              <a:t/>
            </a:r>
            <a:endParaRPr sz="2400">
              <a:latin typeface="Muli"/>
              <a:ea typeface="Muli"/>
              <a:cs typeface="Muli"/>
              <a:sym typeface="Muli"/>
            </a:endParaRPr>
          </a:p>
          <a:p>
            <a:pPr lvl="0" rtl="0">
              <a:spcBef>
                <a:spcPts val="0"/>
              </a:spcBef>
              <a:buNone/>
            </a:pPr>
            <a:r>
              <a:rPr b="1" lang="en" sz="2400">
                <a:latin typeface="Muli"/>
                <a:ea typeface="Muli"/>
                <a:cs typeface="Muli"/>
                <a:sym typeface="Muli"/>
              </a:rPr>
              <a:t>As a result</a:t>
            </a:r>
            <a:r>
              <a:rPr lang="en" sz="2400">
                <a:latin typeface="Muli"/>
                <a:ea typeface="Muli"/>
                <a:cs typeface="Muli"/>
                <a:sym typeface="Muli"/>
              </a:rPr>
              <a:t>, teachers could focus most of their time and attention on </a:t>
            </a:r>
            <a:r>
              <a:rPr lang="en" sz="2400" u="sng">
                <a:latin typeface="Muli"/>
                <a:ea typeface="Muli"/>
                <a:cs typeface="Muli"/>
                <a:sym typeface="Muli"/>
              </a:rPr>
              <a:t>teaching</a:t>
            </a:r>
            <a:r>
              <a:rPr lang="en" sz="2400">
                <a:latin typeface="Muli"/>
                <a:ea typeface="Muli"/>
                <a:cs typeface="Muli"/>
                <a:sym typeface="Muli"/>
              </a:rPr>
              <a:t>, tailored for their students’ needs.</a:t>
            </a:r>
          </a:p>
        </p:txBody>
      </p:sp>
      <p:sp>
        <p:nvSpPr>
          <p:cNvPr id="163" name="Shape 163"/>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Our Solution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ctrTitle"/>
          </p:nvPr>
        </p:nvSpPr>
        <p:spPr>
          <a:xfrm>
            <a:off x="391160" y="1433988"/>
            <a:ext cx="8351399" cy="421499"/>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Evolution of Solution Design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idx="1" type="body"/>
          </p:nvPr>
        </p:nvSpPr>
        <p:spPr>
          <a:xfrm>
            <a:off x="63975" y="971550"/>
            <a:ext cx="8716800" cy="3630300"/>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b="1" lang="en" sz="2400">
                <a:latin typeface="Muli"/>
                <a:ea typeface="Muli"/>
                <a:cs typeface="Muli"/>
                <a:sym typeface="Muli"/>
              </a:rPr>
              <a:t>Feedback</a:t>
            </a:r>
            <a:r>
              <a:rPr lang="en" sz="2400">
                <a:latin typeface="Muli"/>
                <a:ea typeface="Muli"/>
                <a:cs typeface="Muli"/>
                <a:sym typeface="Muli"/>
              </a:rPr>
              <a:t>:</a:t>
            </a:r>
          </a:p>
          <a:p>
            <a:pPr indent="457200" lvl="0" rtl="0">
              <a:spcBef>
                <a:spcPts val="0"/>
              </a:spcBef>
              <a:buNone/>
            </a:pPr>
            <a:r>
              <a:rPr lang="en" sz="2400">
                <a:latin typeface="Muli"/>
                <a:ea typeface="Muli"/>
                <a:cs typeface="Muli"/>
                <a:sym typeface="Muli"/>
              </a:rPr>
              <a:t>Teachers said it would be </a:t>
            </a:r>
            <a:r>
              <a:rPr b="1" lang="en" sz="2400">
                <a:latin typeface="Muli"/>
                <a:ea typeface="Muli"/>
                <a:cs typeface="Muli"/>
                <a:sym typeface="Muli"/>
              </a:rPr>
              <a:t>useful</a:t>
            </a:r>
            <a:r>
              <a:rPr lang="en" sz="2400">
                <a:latin typeface="Muli"/>
                <a:ea typeface="Muli"/>
                <a:cs typeface="Muli"/>
                <a:sym typeface="Muli"/>
              </a:rPr>
              <a:t>!</a:t>
            </a:r>
          </a:p>
          <a:p>
            <a:pPr indent="-381000" lvl="0" marL="457200" rtl="0">
              <a:spcBef>
                <a:spcPts val="0"/>
              </a:spcBef>
              <a:buClr>
                <a:schemeClr val="dk1"/>
              </a:buClr>
              <a:buSzPct val="100000"/>
              <a:buFont typeface="Arial"/>
              <a:buChar char="●"/>
            </a:pPr>
            <a:r>
              <a:rPr b="1" lang="en" sz="2400">
                <a:latin typeface="Muli"/>
                <a:ea typeface="Muli"/>
                <a:cs typeface="Muli"/>
                <a:sym typeface="Muli"/>
              </a:rPr>
              <a:t>However</a:t>
            </a:r>
            <a:r>
              <a:rPr lang="en" sz="2400">
                <a:latin typeface="Muli"/>
                <a:ea typeface="Muli"/>
                <a:cs typeface="Muli"/>
                <a:sym typeface="Muli"/>
              </a:rPr>
              <a:t>:</a:t>
            </a:r>
          </a:p>
          <a:p>
            <a:pPr indent="-381000" lvl="1" marL="914400" rtl="0">
              <a:spcBef>
                <a:spcPts val="0"/>
              </a:spcBef>
              <a:buClr>
                <a:schemeClr val="dk1"/>
              </a:buClr>
              <a:buSzPct val="100000"/>
              <a:buFont typeface="Courier New"/>
              <a:buChar char="o"/>
            </a:pPr>
            <a:r>
              <a:rPr lang="en" sz="2400">
                <a:latin typeface="Muli"/>
                <a:ea typeface="Muli"/>
                <a:cs typeface="Muli"/>
                <a:sym typeface="Muli"/>
              </a:rPr>
              <a:t>Students might be confused about</a:t>
            </a:r>
          </a:p>
          <a:p>
            <a:pPr indent="0" lvl="0" marL="457200" rtl="0">
              <a:spcBef>
                <a:spcPts val="0"/>
              </a:spcBef>
              <a:buNone/>
            </a:pPr>
            <a:r>
              <a:rPr lang="en" sz="2400">
                <a:latin typeface="Muli"/>
                <a:ea typeface="Muli"/>
                <a:cs typeface="Muli"/>
                <a:sym typeface="Muli"/>
              </a:rPr>
              <a:t>	a specific term, not a whole topic.</a:t>
            </a:r>
          </a:p>
          <a:p>
            <a:pPr indent="-381000" lvl="1" marL="914400" rtl="0">
              <a:spcBef>
                <a:spcPts val="0"/>
              </a:spcBef>
              <a:buClr>
                <a:schemeClr val="dk1"/>
              </a:buClr>
              <a:buSzPct val="100000"/>
              <a:buFont typeface="Courier New"/>
              <a:buChar char="o"/>
            </a:pPr>
            <a:r>
              <a:rPr lang="en" sz="2400">
                <a:latin typeface="Muli"/>
                <a:ea typeface="Muli"/>
                <a:cs typeface="Muli"/>
                <a:sym typeface="Muli"/>
              </a:rPr>
              <a:t>Feels like teachers expect it to</a:t>
            </a:r>
          </a:p>
          <a:p>
            <a:pPr indent="0" lvl="0" marL="457200" rtl="0">
              <a:spcBef>
                <a:spcPts val="0"/>
              </a:spcBef>
              <a:buNone/>
            </a:pPr>
            <a:r>
              <a:rPr lang="en" sz="2400">
                <a:latin typeface="Muli"/>
                <a:ea typeface="Muli"/>
                <a:cs typeface="Muli"/>
                <a:sym typeface="Muli"/>
              </a:rPr>
              <a:t>	integrate with other existing tools.</a:t>
            </a:r>
          </a:p>
          <a:p>
            <a:pPr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indent="0" marL="457200" rtl="0">
              <a:spcBef>
                <a:spcPts val="0"/>
              </a:spcBef>
              <a:buNone/>
            </a:pPr>
            <a:r>
              <a:rPr lang="en" sz="2400">
                <a:latin typeface="Muli"/>
                <a:ea typeface="Muli"/>
                <a:cs typeface="Muli"/>
                <a:sym typeface="Muli"/>
              </a:rPr>
              <a:t>	</a:t>
            </a:r>
          </a:p>
          <a:p>
            <a:pPr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p:txBody>
      </p:sp>
      <p:sp>
        <p:nvSpPr>
          <p:cNvPr id="174" name="Shape 174"/>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3600">
                <a:latin typeface="Muli"/>
                <a:ea typeface="Muli"/>
                <a:cs typeface="Muli"/>
                <a:sym typeface="Muli"/>
              </a:rPr>
              <a:t>Low-Fi Prototype #1: Lesson Planner</a:t>
            </a:r>
          </a:p>
        </p:txBody>
      </p:sp>
      <p:pic>
        <p:nvPicPr>
          <p:cNvPr id="175" name="Shape 175"/>
          <p:cNvPicPr preferRelativeResize="0"/>
          <p:nvPr/>
        </p:nvPicPr>
        <p:blipFill>
          <a:blip r:embed="rId3">
            <a:alphaModFix/>
          </a:blip>
          <a:stretch>
            <a:fillRect/>
          </a:stretch>
        </p:blipFill>
        <p:spPr>
          <a:xfrm>
            <a:off x="6203300" y="1199024"/>
            <a:ext cx="2940699" cy="3972648"/>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idx="1" type="body"/>
          </p:nvPr>
        </p:nvSpPr>
        <p:spPr>
          <a:xfrm>
            <a:off x="63975" y="971550"/>
            <a:ext cx="8716800" cy="3630300"/>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b="1" lang="en" sz="2400">
                <a:latin typeface="Muli"/>
                <a:ea typeface="Muli"/>
                <a:cs typeface="Muli"/>
                <a:sym typeface="Muli"/>
              </a:rPr>
              <a:t>Feedback</a:t>
            </a:r>
            <a:r>
              <a:rPr lang="en" sz="2400">
                <a:latin typeface="Muli"/>
                <a:ea typeface="Muli"/>
                <a:cs typeface="Muli"/>
                <a:sym typeface="Muli"/>
              </a:rPr>
              <a:t>:</a:t>
            </a:r>
          </a:p>
          <a:p>
            <a:pPr indent="457200" lvl="0" rtl="0">
              <a:spcBef>
                <a:spcPts val="0"/>
              </a:spcBef>
              <a:buNone/>
            </a:pPr>
            <a:r>
              <a:rPr lang="en" sz="2400">
                <a:latin typeface="Muli"/>
                <a:ea typeface="Muli"/>
                <a:cs typeface="Muli"/>
                <a:sym typeface="Muli"/>
              </a:rPr>
              <a:t>Teachers said it would be </a:t>
            </a:r>
            <a:r>
              <a:rPr b="1" lang="en" sz="2400">
                <a:latin typeface="Muli"/>
                <a:ea typeface="Muli"/>
                <a:cs typeface="Muli"/>
                <a:sym typeface="Muli"/>
              </a:rPr>
              <a:t>useful</a:t>
            </a:r>
            <a:r>
              <a:rPr lang="en" sz="2400">
                <a:latin typeface="Muli"/>
                <a:ea typeface="Muli"/>
                <a:cs typeface="Muli"/>
                <a:sym typeface="Muli"/>
              </a:rPr>
              <a:t>!</a:t>
            </a:r>
          </a:p>
          <a:p>
            <a:pPr indent="-381000" lvl="0" marL="457200" rtl="0">
              <a:spcBef>
                <a:spcPts val="0"/>
              </a:spcBef>
              <a:buClr>
                <a:schemeClr val="dk1"/>
              </a:buClr>
              <a:buSzPct val="100000"/>
              <a:buFont typeface="Arial"/>
              <a:buChar char="●"/>
            </a:pPr>
            <a:r>
              <a:rPr b="1" lang="en" sz="2400">
                <a:latin typeface="Muli"/>
                <a:ea typeface="Muli"/>
                <a:cs typeface="Muli"/>
                <a:sym typeface="Muli"/>
              </a:rPr>
              <a:t>However</a:t>
            </a:r>
            <a:r>
              <a:rPr lang="en" sz="2400">
                <a:latin typeface="Muli"/>
                <a:ea typeface="Muli"/>
                <a:cs typeface="Muli"/>
                <a:sym typeface="Muli"/>
              </a:rPr>
              <a:t>:</a:t>
            </a:r>
          </a:p>
          <a:p>
            <a:pPr indent="-381000" lvl="1" marL="914400" rtl="0">
              <a:spcBef>
                <a:spcPts val="0"/>
              </a:spcBef>
              <a:buClr>
                <a:schemeClr val="dk1"/>
              </a:buClr>
              <a:buSzPct val="100000"/>
              <a:buFont typeface="Courier New"/>
              <a:buChar char="o"/>
            </a:pPr>
            <a:r>
              <a:rPr lang="en" sz="2400">
                <a:latin typeface="Muli"/>
                <a:ea typeface="Muli"/>
                <a:cs typeface="Muli"/>
                <a:sym typeface="Muli"/>
              </a:rPr>
              <a:t>Students might be confused about</a:t>
            </a:r>
          </a:p>
          <a:p>
            <a:pPr indent="0" lvl="0" marL="457200" rtl="0">
              <a:spcBef>
                <a:spcPts val="0"/>
              </a:spcBef>
              <a:buNone/>
            </a:pPr>
            <a:r>
              <a:rPr lang="en" sz="2400">
                <a:latin typeface="Muli"/>
                <a:ea typeface="Muli"/>
                <a:cs typeface="Muli"/>
                <a:sym typeface="Muli"/>
              </a:rPr>
              <a:t>	a specific term, not a whole topic.</a:t>
            </a:r>
          </a:p>
          <a:p>
            <a:pPr indent="-381000" lvl="1" marL="914400" rtl="0">
              <a:spcBef>
                <a:spcPts val="0"/>
              </a:spcBef>
              <a:buClr>
                <a:schemeClr val="dk1"/>
              </a:buClr>
              <a:buSzPct val="100000"/>
              <a:buFont typeface="Courier New"/>
              <a:buChar char="o"/>
            </a:pPr>
            <a:r>
              <a:rPr lang="en" sz="2400">
                <a:latin typeface="Muli"/>
                <a:ea typeface="Muli"/>
                <a:cs typeface="Muli"/>
                <a:sym typeface="Muli"/>
              </a:rPr>
              <a:t>Feels like teachers expect it to</a:t>
            </a:r>
          </a:p>
          <a:p>
            <a:pPr indent="0" lvl="0" marL="457200" rtl="0">
              <a:spcBef>
                <a:spcPts val="0"/>
              </a:spcBef>
              <a:buNone/>
            </a:pPr>
            <a:r>
              <a:rPr lang="en" sz="2400">
                <a:latin typeface="Muli"/>
                <a:ea typeface="Muli"/>
                <a:cs typeface="Muli"/>
                <a:sym typeface="Muli"/>
              </a:rPr>
              <a:t>	integrate with other existing tools.</a:t>
            </a:r>
          </a:p>
          <a:p>
            <a:pPr lvl="0" rtl="0">
              <a:spcBef>
                <a:spcPts val="0"/>
              </a:spcBef>
              <a:buNone/>
            </a:pPr>
            <a:r>
              <a:t/>
            </a:r>
            <a:endParaRPr sz="2400">
              <a:latin typeface="Muli"/>
              <a:ea typeface="Muli"/>
              <a:cs typeface="Muli"/>
              <a:sym typeface="Muli"/>
            </a:endParaRPr>
          </a:p>
          <a:p>
            <a:pPr lvl="0" rtl="0">
              <a:spcBef>
                <a:spcPts val="0"/>
              </a:spcBef>
              <a:buNone/>
            </a:pPr>
            <a:r>
              <a:rPr lang="en" sz="2400">
                <a:latin typeface="Muli"/>
                <a:ea typeface="Muli"/>
                <a:cs typeface="Muli"/>
                <a:sym typeface="Muli"/>
              </a:rPr>
              <a:t>-&gt; We couldn’t clearly explain</a:t>
            </a:r>
          </a:p>
          <a:p>
            <a:pPr lvl="0" rtl="0">
              <a:spcBef>
                <a:spcPts val="0"/>
              </a:spcBef>
              <a:buNone/>
            </a:pPr>
            <a:r>
              <a:rPr lang="en" sz="2400">
                <a:latin typeface="Muli"/>
                <a:ea typeface="Muli"/>
                <a:cs typeface="Muli"/>
                <a:sym typeface="Muli"/>
              </a:rPr>
              <a:t>the added value over existing</a:t>
            </a:r>
          </a:p>
          <a:p>
            <a:pPr lvl="0" rtl="0">
              <a:spcBef>
                <a:spcPts val="0"/>
              </a:spcBef>
              <a:buNone/>
            </a:pPr>
            <a:r>
              <a:rPr lang="en" sz="2400">
                <a:latin typeface="Muli"/>
                <a:ea typeface="Muli"/>
                <a:cs typeface="Muli"/>
                <a:sym typeface="Muli"/>
              </a:rPr>
              <a:t>clickers.</a:t>
            </a:r>
          </a:p>
          <a:p>
            <a:pPr indent="0" lvl="0" marL="457200" rtl="0">
              <a:spcBef>
                <a:spcPts val="0"/>
              </a:spcBef>
              <a:buNone/>
            </a:pPr>
            <a:r>
              <a:rPr lang="en" sz="2400">
                <a:latin typeface="Muli"/>
                <a:ea typeface="Muli"/>
                <a:cs typeface="Muli"/>
                <a:sym typeface="Muli"/>
              </a:rPr>
              <a:t>	</a:t>
            </a:r>
          </a:p>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p:txBody>
      </p:sp>
      <p:sp>
        <p:nvSpPr>
          <p:cNvPr id="181" name="Shape 181"/>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3600">
                <a:latin typeface="Muli"/>
                <a:ea typeface="Muli"/>
                <a:cs typeface="Muli"/>
                <a:sym typeface="Muli"/>
              </a:rPr>
              <a:t>Low-Fi Prototype #1: Lesson Planner</a:t>
            </a:r>
          </a:p>
        </p:txBody>
      </p:sp>
      <p:pic>
        <p:nvPicPr>
          <p:cNvPr id="182" name="Shape 182"/>
          <p:cNvPicPr preferRelativeResize="0"/>
          <p:nvPr/>
        </p:nvPicPr>
        <p:blipFill>
          <a:blip r:embed="rId3">
            <a:alphaModFix/>
          </a:blip>
          <a:stretch>
            <a:fillRect/>
          </a:stretch>
        </p:blipFill>
        <p:spPr>
          <a:xfrm>
            <a:off x="6203300" y="1199024"/>
            <a:ext cx="2940699" cy="3972648"/>
          </a:xfrm>
          <a:prstGeom prst="rect">
            <a:avLst/>
          </a:prstGeom>
          <a:noFill/>
          <a:ln>
            <a:noFill/>
          </a:ln>
        </p:spPr>
      </p:pic>
      <p:pic>
        <p:nvPicPr>
          <p:cNvPr id="183" name="Shape 183"/>
          <p:cNvPicPr preferRelativeResize="0"/>
          <p:nvPr/>
        </p:nvPicPr>
        <p:blipFill>
          <a:blip r:embed="rId4">
            <a:alphaModFix/>
          </a:blip>
          <a:stretch>
            <a:fillRect/>
          </a:stretch>
        </p:blipFill>
        <p:spPr>
          <a:xfrm>
            <a:off x="4845125" y="3697700"/>
            <a:ext cx="2082575" cy="15619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idx="1" type="body"/>
          </p:nvPr>
        </p:nvSpPr>
        <p:spPr>
          <a:xfrm>
            <a:off x="63975" y="1123950"/>
            <a:ext cx="8716800" cy="3630300"/>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b="1" lang="en" sz="2400">
                <a:latin typeface="Muli"/>
                <a:ea typeface="Muli"/>
                <a:cs typeface="Muli"/>
                <a:sym typeface="Muli"/>
              </a:rPr>
              <a:t>Feedback</a:t>
            </a:r>
            <a:r>
              <a:rPr lang="en" sz="2400">
                <a:latin typeface="Muli"/>
                <a:ea typeface="Muli"/>
                <a:cs typeface="Muli"/>
                <a:sym typeface="Muli"/>
              </a:rPr>
              <a:t>:</a:t>
            </a:r>
          </a:p>
          <a:p>
            <a:pPr indent="457200" lvl="0" marL="457200" rtl="0">
              <a:spcBef>
                <a:spcPts val="0"/>
              </a:spcBef>
              <a:buClr>
                <a:schemeClr val="dk1"/>
              </a:buClr>
              <a:buSzPct val="45833"/>
              <a:buFont typeface="Arial"/>
              <a:buNone/>
            </a:pPr>
            <a:r>
              <a:rPr lang="en" sz="2400">
                <a:latin typeface="Muli"/>
                <a:ea typeface="Muli"/>
                <a:cs typeface="Muli"/>
                <a:sym typeface="Muli"/>
              </a:rPr>
              <a:t>formative assessment, good idea</a:t>
            </a:r>
          </a:p>
          <a:p>
            <a:pPr lvl="0" rtl="0">
              <a:spcBef>
                <a:spcPts val="0"/>
              </a:spcBef>
              <a:buClr>
                <a:schemeClr val="dk1"/>
              </a:buClr>
              <a:buFont typeface="Arial"/>
              <a:buNone/>
            </a:pPr>
            <a:r>
              <a:t/>
            </a:r>
            <a:endParaRPr sz="900">
              <a:latin typeface="Muli"/>
              <a:ea typeface="Muli"/>
              <a:cs typeface="Muli"/>
              <a:sym typeface="Muli"/>
            </a:endParaRPr>
          </a:p>
          <a:p>
            <a:pPr indent="-381000" lvl="0" marL="457200" rtl="0">
              <a:spcBef>
                <a:spcPts val="0"/>
              </a:spcBef>
              <a:buClr>
                <a:schemeClr val="dk1"/>
              </a:buClr>
              <a:buSzPct val="100000"/>
              <a:buFont typeface="Arial"/>
              <a:buChar char="●"/>
            </a:pPr>
            <a:r>
              <a:rPr b="1" lang="en" sz="2400">
                <a:latin typeface="Muli"/>
                <a:ea typeface="Muli"/>
                <a:cs typeface="Muli"/>
                <a:sym typeface="Muli"/>
              </a:rPr>
              <a:t>However:</a:t>
            </a:r>
          </a:p>
          <a:p>
            <a:pPr lvl="0" rtl="0">
              <a:spcBef>
                <a:spcPts val="0"/>
              </a:spcBef>
              <a:buNone/>
            </a:pPr>
            <a:r>
              <a:rPr b="1" lang="en" sz="2400">
                <a:latin typeface="Muli"/>
                <a:ea typeface="Muli"/>
                <a:cs typeface="Muli"/>
                <a:sym typeface="Muli"/>
              </a:rPr>
              <a:t>Different teachers, different approaches</a:t>
            </a:r>
            <a:r>
              <a:rPr lang="en" sz="2400">
                <a:latin typeface="Muli"/>
                <a:ea typeface="Muli"/>
                <a:cs typeface="Muli"/>
                <a:sym typeface="Muli"/>
              </a:rPr>
              <a:t>:</a:t>
            </a:r>
          </a:p>
          <a:p>
            <a:pPr indent="-381000" lvl="0" marL="457200" rtl="0">
              <a:spcBef>
                <a:spcPts val="0"/>
              </a:spcBef>
              <a:buClr>
                <a:schemeClr val="dk1"/>
              </a:buClr>
              <a:buSzPct val="100000"/>
              <a:buFont typeface="Muli"/>
              <a:buChar char="-"/>
            </a:pPr>
            <a:r>
              <a:rPr lang="en" sz="2400">
                <a:latin typeface="Muli"/>
                <a:ea typeface="Muli"/>
                <a:cs typeface="Muli"/>
                <a:sym typeface="Muli"/>
              </a:rPr>
              <a:t>Paper quizzes, weekly basis.</a:t>
            </a:r>
          </a:p>
          <a:p>
            <a:pPr indent="-381000" lvl="0" marL="457200" rtl="0">
              <a:spcBef>
                <a:spcPts val="0"/>
              </a:spcBef>
              <a:buClr>
                <a:schemeClr val="dk1"/>
              </a:buClr>
              <a:buSzPct val="100000"/>
              <a:buFont typeface="Muli"/>
              <a:buChar char="-"/>
            </a:pPr>
            <a:r>
              <a:rPr lang="en" sz="2400">
                <a:latin typeface="Muli"/>
                <a:ea typeface="Muli"/>
                <a:cs typeface="Muli"/>
                <a:sym typeface="Muli"/>
              </a:rPr>
              <a:t>Hand out paper quizzes, work in groups.</a:t>
            </a:r>
          </a:p>
          <a:p>
            <a:pPr indent="-381000" lvl="0" marL="457200" rtl="0">
              <a:spcBef>
                <a:spcPts val="0"/>
              </a:spcBef>
              <a:buClr>
                <a:schemeClr val="dk1"/>
              </a:buClr>
              <a:buSzPct val="100000"/>
              <a:buFont typeface="Muli"/>
              <a:buChar char="-"/>
            </a:pPr>
            <a:r>
              <a:rPr lang="en" sz="2400">
                <a:latin typeface="Muli"/>
                <a:ea typeface="Muli"/>
                <a:cs typeface="Muli"/>
                <a:sym typeface="Muli"/>
              </a:rPr>
              <a:t>“Tech-savvy”: </a:t>
            </a:r>
            <a:r>
              <a:rPr b="1" lang="en" sz="2400">
                <a:latin typeface="Muli"/>
                <a:ea typeface="Muli"/>
                <a:cs typeface="Muli"/>
                <a:sym typeface="Muli"/>
              </a:rPr>
              <a:t>existing online quiz</a:t>
            </a:r>
          </a:p>
          <a:p>
            <a:pPr lvl="0" rtl="0">
              <a:spcBef>
                <a:spcPts val="0"/>
              </a:spcBef>
              <a:buClr>
                <a:schemeClr val="dk1"/>
              </a:buClr>
              <a:buSzPct val="45833"/>
              <a:buFont typeface="Arial"/>
              <a:buNone/>
            </a:pPr>
            <a:r>
              <a:rPr b="1" lang="en" sz="2400">
                <a:latin typeface="Muli"/>
                <a:ea typeface="Muli"/>
                <a:cs typeface="Muli"/>
                <a:sym typeface="Muli"/>
              </a:rPr>
              <a:t>platforms…</a:t>
            </a:r>
          </a:p>
          <a:p>
            <a:pPr lvl="0" marR="0" rtl="0" algn="l">
              <a:lnSpc>
                <a:spcPct val="100000"/>
              </a:lnSpc>
              <a:spcBef>
                <a:spcPts val="0"/>
              </a:spcBef>
              <a:spcAft>
                <a:spcPts val="0"/>
              </a:spcAft>
              <a:buNone/>
            </a:pPr>
            <a:r>
              <a:t/>
            </a:r>
            <a:endParaRPr b="1" sz="2400">
              <a:latin typeface="Muli"/>
              <a:ea typeface="Muli"/>
              <a:cs typeface="Muli"/>
              <a:sym typeface="Muli"/>
            </a:endParaRPr>
          </a:p>
        </p:txBody>
      </p:sp>
      <p:pic>
        <p:nvPicPr>
          <p:cNvPr id="189" name="Shape 189"/>
          <p:cNvPicPr preferRelativeResize="0"/>
          <p:nvPr/>
        </p:nvPicPr>
        <p:blipFill>
          <a:blip r:embed="rId3">
            <a:alphaModFix/>
          </a:blip>
          <a:stretch>
            <a:fillRect/>
          </a:stretch>
        </p:blipFill>
        <p:spPr>
          <a:xfrm>
            <a:off x="6744325" y="1524550"/>
            <a:ext cx="2735273" cy="3695150"/>
          </a:xfrm>
          <a:prstGeom prst="rect">
            <a:avLst/>
          </a:prstGeom>
          <a:noFill/>
          <a:ln>
            <a:noFill/>
          </a:ln>
        </p:spPr>
      </p:pic>
      <p:sp>
        <p:nvSpPr>
          <p:cNvPr id="190" name="Shape 190"/>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3600">
                <a:latin typeface="Muli"/>
                <a:ea typeface="Muli"/>
                <a:cs typeface="Muli"/>
                <a:sym typeface="Muli"/>
              </a:rPr>
              <a:t>Low-Fi Prototype #2: Quiz Studio</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1" type="body"/>
          </p:nvPr>
        </p:nvSpPr>
        <p:spPr>
          <a:xfrm>
            <a:off x="63975" y="1123950"/>
            <a:ext cx="8716800" cy="3630300"/>
          </a:xfrm>
          <a:prstGeom prst="rect">
            <a:avLst/>
          </a:prstGeom>
        </p:spPr>
        <p:txBody>
          <a:bodyPr anchorCtr="0" anchor="t" bIns="91425" lIns="91425" rIns="91425" tIns="91425">
            <a:noAutofit/>
          </a:bodyPr>
          <a:lstStyle/>
          <a:p>
            <a:pPr indent="-381000" lvl="0" marL="457200" marR="0" rtl="0" algn="l">
              <a:lnSpc>
                <a:spcPct val="100000"/>
              </a:lnSpc>
              <a:spcBef>
                <a:spcPts val="0"/>
              </a:spcBef>
              <a:spcAft>
                <a:spcPts val="0"/>
              </a:spcAft>
              <a:buClr>
                <a:schemeClr val="dk1"/>
              </a:buClr>
              <a:buSzPct val="100000"/>
              <a:buFont typeface="Arial"/>
              <a:buChar char="●"/>
            </a:pPr>
            <a:r>
              <a:rPr b="1" lang="en" sz="2400">
                <a:latin typeface="Muli"/>
                <a:ea typeface="Muli"/>
                <a:cs typeface="Muli"/>
                <a:sym typeface="Muli"/>
              </a:rPr>
              <a:t>Feedback</a:t>
            </a:r>
            <a:r>
              <a:rPr lang="en" sz="2400">
                <a:latin typeface="Muli"/>
                <a:ea typeface="Muli"/>
                <a:cs typeface="Muli"/>
                <a:sym typeface="Muli"/>
              </a:rPr>
              <a:t>:</a:t>
            </a:r>
          </a:p>
          <a:p>
            <a:pPr indent="457200" lvl="0" marL="457200" marR="0" rtl="0" algn="l">
              <a:lnSpc>
                <a:spcPct val="100000"/>
              </a:lnSpc>
              <a:spcBef>
                <a:spcPts val="0"/>
              </a:spcBef>
              <a:spcAft>
                <a:spcPts val="0"/>
              </a:spcAft>
              <a:buNone/>
            </a:pPr>
            <a:r>
              <a:rPr lang="en" sz="2400">
                <a:latin typeface="Muli"/>
                <a:ea typeface="Muli"/>
                <a:cs typeface="Muli"/>
                <a:sym typeface="Muli"/>
              </a:rPr>
              <a:t>formative assessment, good idea</a:t>
            </a:r>
          </a:p>
          <a:p>
            <a:pPr indent="0" lvl="0" marL="0" marR="0" rtl="0" algn="l">
              <a:lnSpc>
                <a:spcPct val="100000"/>
              </a:lnSpc>
              <a:spcBef>
                <a:spcPts val="0"/>
              </a:spcBef>
              <a:spcAft>
                <a:spcPts val="0"/>
              </a:spcAft>
              <a:buNone/>
            </a:pPr>
            <a:r>
              <a:t/>
            </a:r>
            <a:endParaRPr sz="900">
              <a:latin typeface="Muli"/>
              <a:ea typeface="Muli"/>
              <a:cs typeface="Muli"/>
              <a:sym typeface="Muli"/>
            </a:endParaRPr>
          </a:p>
          <a:p>
            <a:pPr indent="-381000" lvl="0" marL="457200" marR="0" rtl="0" algn="l">
              <a:lnSpc>
                <a:spcPct val="100000"/>
              </a:lnSpc>
              <a:spcBef>
                <a:spcPts val="0"/>
              </a:spcBef>
              <a:spcAft>
                <a:spcPts val="0"/>
              </a:spcAft>
              <a:buClr>
                <a:schemeClr val="dk1"/>
              </a:buClr>
              <a:buSzPct val="100000"/>
              <a:buFont typeface="Arial"/>
              <a:buChar char="●"/>
            </a:pPr>
            <a:r>
              <a:rPr b="1" lang="en" sz="2400">
                <a:latin typeface="Muli"/>
                <a:ea typeface="Muli"/>
                <a:cs typeface="Muli"/>
                <a:sym typeface="Muli"/>
              </a:rPr>
              <a:t>However:</a:t>
            </a:r>
          </a:p>
          <a:p>
            <a:pPr lvl="0" marR="0" rtl="0" algn="l">
              <a:lnSpc>
                <a:spcPct val="100000"/>
              </a:lnSpc>
              <a:spcBef>
                <a:spcPts val="0"/>
              </a:spcBef>
              <a:spcAft>
                <a:spcPts val="0"/>
              </a:spcAft>
              <a:buNone/>
            </a:pPr>
            <a:r>
              <a:rPr lang="en" sz="2400">
                <a:latin typeface="Muli"/>
                <a:ea typeface="Muli"/>
                <a:cs typeface="Muli"/>
                <a:sym typeface="Muli"/>
              </a:rPr>
              <a:t>Different teachers, different approaches:</a:t>
            </a:r>
          </a:p>
          <a:p>
            <a:pPr indent="-381000" lvl="0" marL="457200" marR="0" rtl="0" algn="l">
              <a:lnSpc>
                <a:spcPct val="100000"/>
              </a:lnSpc>
              <a:spcBef>
                <a:spcPts val="0"/>
              </a:spcBef>
              <a:spcAft>
                <a:spcPts val="0"/>
              </a:spcAft>
              <a:buClr>
                <a:schemeClr val="dk1"/>
              </a:buClr>
              <a:buSzPct val="100000"/>
              <a:buFont typeface="Muli"/>
              <a:buChar char="-"/>
            </a:pPr>
            <a:r>
              <a:rPr lang="en" sz="2400">
                <a:latin typeface="Muli"/>
                <a:ea typeface="Muli"/>
                <a:cs typeface="Muli"/>
                <a:sym typeface="Muli"/>
              </a:rPr>
              <a:t>Paper quizzes, weekly basis.</a:t>
            </a:r>
          </a:p>
          <a:p>
            <a:pPr indent="-381000" lvl="0" marL="457200" marR="0" rtl="0" algn="l">
              <a:lnSpc>
                <a:spcPct val="100000"/>
              </a:lnSpc>
              <a:spcBef>
                <a:spcPts val="0"/>
              </a:spcBef>
              <a:spcAft>
                <a:spcPts val="0"/>
              </a:spcAft>
              <a:buClr>
                <a:schemeClr val="dk1"/>
              </a:buClr>
              <a:buSzPct val="100000"/>
              <a:buFont typeface="Muli"/>
              <a:buChar char="-"/>
            </a:pPr>
            <a:r>
              <a:rPr lang="en" sz="2400">
                <a:latin typeface="Muli"/>
                <a:ea typeface="Muli"/>
                <a:cs typeface="Muli"/>
                <a:sym typeface="Muli"/>
              </a:rPr>
              <a:t>Hand out paper quizzes, work in groups.</a:t>
            </a:r>
          </a:p>
          <a:p>
            <a:pPr indent="-381000" lvl="0" marL="457200" marR="0" rtl="0" algn="l">
              <a:lnSpc>
                <a:spcPct val="100000"/>
              </a:lnSpc>
              <a:spcBef>
                <a:spcPts val="0"/>
              </a:spcBef>
              <a:spcAft>
                <a:spcPts val="0"/>
              </a:spcAft>
              <a:buClr>
                <a:schemeClr val="dk1"/>
              </a:buClr>
              <a:buSzPct val="100000"/>
              <a:buFont typeface="Muli"/>
              <a:buChar char="-"/>
            </a:pPr>
            <a:r>
              <a:rPr lang="en" sz="2400">
                <a:latin typeface="Muli"/>
                <a:ea typeface="Muli"/>
                <a:cs typeface="Muli"/>
                <a:sym typeface="Muli"/>
              </a:rPr>
              <a:t>“Tech-savvy”: use </a:t>
            </a:r>
            <a:r>
              <a:rPr lang="en" sz="2400">
                <a:solidFill>
                  <a:srgbClr val="990000"/>
                </a:solidFill>
                <a:latin typeface="Muli"/>
                <a:ea typeface="Muli"/>
                <a:cs typeface="Muli"/>
                <a:sym typeface="Muli"/>
              </a:rPr>
              <a:t>existing online quiz</a:t>
            </a:r>
          </a:p>
          <a:p>
            <a:pPr lvl="0" marR="0" rtl="0" algn="l">
              <a:lnSpc>
                <a:spcPct val="100000"/>
              </a:lnSpc>
              <a:spcBef>
                <a:spcPts val="0"/>
              </a:spcBef>
              <a:spcAft>
                <a:spcPts val="0"/>
              </a:spcAft>
              <a:buNone/>
            </a:pPr>
            <a:r>
              <a:rPr lang="en" sz="2400">
                <a:solidFill>
                  <a:srgbClr val="990000"/>
                </a:solidFill>
                <a:latin typeface="Muli"/>
                <a:ea typeface="Muli"/>
                <a:cs typeface="Muli"/>
                <a:sym typeface="Muli"/>
              </a:rPr>
              <a:t>platforms…</a:t>
            </a:r>
          </a:p>
          <a:p>
            <a:pPr marR="0" rtl="0" algn="l">
              <a:lnSpc>
                <a:spcPct val="100000"/>
              </a:lnSpc>
              <a:spcBef>
                <a:spcPts val="0"/>
              </a:spcBef>
              <a:spcAft>
                <a:spcPts val="0"/>
              </a:spcAft>
              <a:buNone/>
            </a:pPr>
            <a:r>
              <a:t/>
            </a:r>
            <a:endParaRPr b="1" sz="2400">
              <a:latin typeface="Muli"/>
              <a:ea typeface="Muli"/>
              <a:cs typeface="Muli"/>
              <a:sym typeface="Muli"/>
            </a:endParaRPr>
          </a:p>
          <a:p>
            <a:pPr marR="0" rtl="0" algn="l">
              <a:lnSpc>
                <a:spcPct val="100000"/>
              </a:lnSpc>
              <a:spcBef>
                <a:spcPts val="0"/>
              </a:spcBef>
              <a:spcAft>
                <a:spcPts val="0"/>
              </a:spcAft>
              <a:buNone/>
            </a:pPr>
            <a:r>
              <a:t/>
            </a:r>
            <a:endParaRPr b="1" sz="600">
              <a:latin typeface="Muli"/>
              <a:ea typeface="Muli"/>
              <a:cs typeface="Muli"/>
              <a:sym typeface="Muli"/>
            </a:endParaRPr>
          </a:p>
          <a:p>
            <a:pPr lvl="0" marR="0" rtl="0" algn="l">
              <a:lnSpc>
                <a:spcPct val="100000"/>
              </a:lnSpc>
              <a:spcBef>
                <a:spcPts val="0"/>
              </a:spcBef>
              <a:spcAft>
                <a:spcPts val="0"/>
              </a:spcAft>
              <a:buNone/>
            </a:pPr>
            <a:r>
              <a:rPr b="1" lang="en" sz="2400">
                <a:latin typeface="Muli"/>
                <a:ea typeface="Muli"/>
                <a:cs typeface="Muli"/>
                <a:sym typeface="Muli"/>
              </a:rPr>
              <a:t>-&gt; Our product might be redundant. </a:t>
            </a:r>
          </a:p>
        </p:txBody>
      </p:sp>
      <p:pic>
        <p:nvPicPr>
          <p:cNvPr id="196" name="Shape 196"/>
          <p:cNvPicPr preferRelativeResize="0"/>
          <p:nvPr/>
        </p:nvPicPr>
        <p:blipFill>
          <a:blip r:embed="rId3">
            <a:alphaModFix/>
          </a:blip>
          <a:stretch>
            <a:fillRect/>
          </a:stretch>
        </p:blipFill>
        <p:spPr>
          <a:xfrm>
            <a:off x="6591925" y="1524550"/>
            <a:ext cx="2735273" cy="3695150"/>
          </a:xfrm>
          <a:prstGeom prst="rect">
            <a:avLst/>
          </a:prstGeom>
          <a:noFill/>
          <a:ln>
            <a:noFill/>
          </a:ln>
        </p:spPr>
      </p:pic>
      <p:sp>
        <p:nvSpPr>
          <p:cNvPr id="197" name="Shape 197"/>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3600">
                <a:latin typeface="Muli"/>
                <a:ea typeface="Muli"/>
                <a:cs typeface="Muli"/>
                <a:sym typeface="Muli"/>
              </a:rPr>
              <a:t>Low-Fi Prototype #2: Quiz Studio</a:t>
            </a:r>
          </a:p>
        </p:txBody>
      </p:sp>
      <p:pic>
        <p:nvPicPr>
          <p:cNvPr id="198" name="Shape 198"/>
          <p:cNvPicPr preferRelativeResize="0"/>
          <p:nvPr/>
        </p:nvPicPr>
        <p:blipFill>
          <a:blip r:embed="rId4">
            <a:alphaModFix/>
          </a:blip>
          <a:stretch>
            <a:fillRect/>
          </a:stretch>
        </p:blipFill>
        <p:spPr>
          <a:xfrm>
            <a:off x="6856425" y="1005375"/>
            <a:ext cx="2070199" cy="1558650"/>
          </a:xfrm>
          <a:prstGeom prst="rect">
            <a:avLst/>
          </a:prstGeom>
          <a:noFill/>
          <a:ln>
            <a:noFill/>
          </a:ln>
        </p:spPr>
      </p:pic>
      <p:pic>
        <p:nvPicPr>
          <p:cNvPr id="199" name="Shape 199"/>
          <p:cNvPicPr preferRelativeResize="0"/>
          <p:nvPr/>
        </p:nvPicPr>
        <p:blipFill>
          <a:blip r:embed="rId5">
            <a:alphaModFix/>
          </a:blip>
          <a:stretch>
            <a:fillRect/>
          </a:stretch>
        </p:blipFill>
        <p:spPr>
          <a:xfrm>
            <a:off x="7352113" y="4046725"/>
            <a:ext cx="1909775" cy="1096774"/>
          </a:xfrm>
          <a:prstGeom prst="rect">
            <a:avLst/>
          </a:prstGeom>
          <a:noFill/>
          <a:ln>
            <a:noFill/>
          </a:ln>
        </p:spPr>
      </p:pic>
      <p:pic>
        <p:nvPicPr>
          <p:cNvPr id="200" name="Shape 200"/>
          <p:cNvPicPr preferRelativeResize="0"/>
          <p:nvPr/>
        </p:nvPicPr>
        <p:blipFill>
          <a:blip r:embed="rId6">
            <a:alphaModFix/>
          </a:blip>
          <a:stretch>
            <a:fillRect/>
          </a:stretch>
        </p:blipFill>
        <p:spPr>
          <a:xfrm>
            <a:off x="6714242" y="2564022"/>
            <a:ext cx="2663107" cy="1445700"/>
          </a:xfrm>
          <a:prstGeom prst="rect">
            <a:avLst/>
          </a:prstGeom>
          <a:noFill/>
          <a:ln>
            <a:noFill/>
          </a:ln>
        </p:spPr>
      </p:pic>
      <p:pic>
        <p:nvPicPr>
          <p:cNvPr id="201" name="Shape 201"/>
          <p:cNvPicPr preferRelativeResize="0"/>
          <p:nvPr/>
        </p:nvPicPr>
        <p:blipFill>
          <a:blip r:embed="rId7">
            <a:alphaModFix/>
          </a:blip>
          <a:stretch>
            <a:fillRect/>
          </a:stretch>
        </p:blipFill>
        <p:spPr>
          <a:xfrm>
            <a:off x="5756300" y="4458975"/>
            <a:ext cx="1577175" cy="6845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idx="1" type="body"/>
          </p:nvPr>
        </p:nvSpPr>
        <p:spPr>
          <a:xfrm>
            <a:off x="63975" y="1047750"/>
            <a:ext cx="8716800" cy="4195499"/>
          </a:xfrm>
          <a:prstGeom prst="rect">
            <a:avLst/>
          </a:prstGeom>
        </p:spPr>
        <p:txBody>
          <a:bodyPr anchorCtr="0" anchor="t" bIns="91425" lIns="91425" rIns="91425" tIns="91425">
            <a:noAutofit/>
          </a:bodyPr>
          <a:lstStyle/>
          <a:p>
            <a:pPr indent="-381000" lvl="0" marL="457200" marR="0" rtl="0" algn="l">
              <a:lnSpc>
                <a:spcPct val="100000"/>
              </a:lnSpc>
              <a:spcBef>
                <a:spcPts val="0"/>
              </a:spcBef>
              <a:spcAft>
                <a:spcPts val="0"/>
              </a:spcAft>
              <a:buClr>
                <a:schemeClr val="dk1"/>
              </a:buClr>
              <a:buSzPct val="100000"/>
              <a:buFont typeface="Arial"/>
              <a:buChar char="●"/>
            </a:pPr>
            <a:r>
              <a:rPr b="1" lang="en" sz="2400">
                <a:latin typeface="Muli"/>
                <a:ea typeface="Muli"/>
                <a:cs typeface="Muli"/>
                <a:sym typeface="Muli"/>
              </a:rPr>
              <a:t>Rationale</a:t>
            </a:r>
            <a:r>
              <a:rPr lang="en" sz="2400">
                <a:latin typeface="Muli"/>
                <a:ea typeface="Muli"/>
                <a:cs typeface="Muli"/>
                <a:sym typeface="Muli"/>
              </a:rPr>
              <a:t>: visualize students and topics that require review, as assessed by the mini challenges</a:t>
            </a:r>
          </a:p>
          <a:p>
            <a:pPr lvl="0" marR="0" rtl="0" algn="l">
              <a:lnSpc>
                <a:spcPct val="100000"/>
              </a:lnSpc>
              <a:spcBef>
                <a:spcPts val="0"/>
              </a:spcBef>
              <a:spcAft>
                <a:spcPts val="0"/>
              </a:spcAft>
              <a:buNone/>
            </a:pPr>
            <a:r>
              <a:t/>
            </a:r>
            <a:endParaRPr sz="2400">
              <a:latin typeface="Muli"/>
              <a:ea typeface="Muli"/>
              <a:cs typeface="Muli"/>
              <a:sym typeface="Muli"/>
            </a:endParaRPr>
          </a:p>
          <a:p>
            <a:pPr indent="-381000" lvl="0" marL="457200" marR="0" rtl="0" algn="l">
              <a:lnSpc>
                <a:spcPct val="100000"/>
              </a:lnSpc>
              <a:spcBef>
                <a:spcPts val="0"/>
              </a:spcBef>
              <a:spcAft>
                <a:spcPts val="0"/>
              </a:spcAft>
              <a:buClr>
                <a:schemeClr val="dk1"/>
              </a:buClr>
              <a:buSzPct val="100000"/>
              <a:buFont typeface="Arial"/>
              <a:buChar char="●"/>
            </a:pPr>
            <a:r>
              <a:rPr b="1" lang="en" sz="2400">
                <a:latin typeface="Muli"/>
                <a:ea typeface="Muli"/>
                <a:cs typeface="Muli"/>
                <a:sym typeface="Muli"/>
              </a:rPr>
              <a:t>Feedback</a:t>
            </a:r>
            <a:r>
              <a:rPr lang="en" sz="2400">
                <a:latin typeface="Muli"/>
                <a:ea typeface="Muli"/>
                <a:cs typeface="Muli"/>
                <a:sym typeface="Muli"/>
              </a:rPr>
              <a:t>:</a:t>
            </a:r>
          </a:p>
          <a:p>
            <a:pPr lvl="0" marR="0" rtl="0" algn="l">
              <a:lnSpc>
                <a:spcPct val="100000"/>
              </a:lnSpc>
              <a:spcBef>
                <a:spcPts val="0"/>
              </a:spcBef>
              <a:spcAft>
                <a:spcPts val="0"/>
              </a:spcAft>
              <a:buNone/>
            </a:pPr>
            <a:r>
              <a:rPr lang="en" sz="2400">
                <a:latin typeface="Muli"/>
                <a:ea typeface="Muli"/>
                <a:cs typeface="Muli"/>
                <a:sym typeface="Muli"/>
              </a:rPr>
              <a:t>“I really like that”</a:t>
            </a:r>
          </a:p>
          <a:p>
            <a:pPr lvl="0" marR="0" rtl="0" algn="l">
              <a:lnSpc>
                <a:spcPct val="100000"/>
              </a:lnSpc>
              <a:spcBef>
                <a:spcPts val="0"/>
              </a:spcBef>
              <a:spcAft>
                <a:spcPts val="0"/>
              </a:spcAft>
              <a:buNone/>
            </a:pPr>
            <a:r>
              <a:rPr lang="en" sz="2400">
                <a:latin typeface="Muli"/>
                <a:ea typeface="Muli"/>
                <a:cs typeface="Muli"/>
                <a:sym typeface="Muli"/>
              </a:rPr>
              <a:t>“Tracking over time is key”</a:t>
            </a:r>
          </a:p>
          <a:p>
            <a:pPr lvl="0" marR="0" rtl="0" algn="l">
              <a:lnSpc>
                <a:spcPct val="100000"/>
              </a:lnSpc>
              <a:spcBef>
                <a:spcPts val="0"/>
              </a:spcBef>
              <a:spcAft>
                <a:spcPts val="0"/>
              </a:spcAft>
              <a:buNone/>
            </a:pPr>
            <a:r>
              <a:t/>
            </a:r>
            <a:endParaRPr sz="2400">
              <a:latin typeface="Muli"/>
              <a:ea typeface="Muli"/>
              <a:cs typeface="Muli"/>
              <a:sym typeface="Muli"/>
            </a:endParaRPr>
          </a:p>
          <a:p>
            <a:pPr lvl="0" marR="0" rtl="0" algn="l">
              <a:lnSpc>
                <a:spcPct val="100000"/>
              </a:lnSpc>
              <a:spcBef>
                <a:spcPts val="0"/>
              </a:spcBef>
              <a:spcAft>
                <a:spcPts val="0"/>
              </a:spcAft>
              <a:buNone/>
            </a:pPr>
            <a:r>
              <a:t/>
            </a:r>
            <a:endParaRPr sz="2400">
              <a:latin typeface="Muli"/>
              <a:ea typeface="Muli"/>
              <a:cs typeface="Muli"/>
              <a:sym typeface="Muli"/>
            </a:endParaRPr>
          </a:p>
        </p:txBody>
      </p:sp>
      <p:pic>
        <p:nvPicPr>
          <p:cNvPr id="207" name="Shape 207"/>
          <p:cNvPicPr preferRelativeResize="0"/>
          <p:nvPr/>
        </p:nvPicPr>
        <p:blipFill>
          <a:blip r:embed="rId3">
            <a:alphaModFix/>
          </a:blip>
          <a:stretch>
            <a:fillRect/>
          </a:stretch>
        </p:blipFill>
        <p:spPr>
          <a:xfrm>
            <a:off x="5123197" y="2267824"/>
            <a:ext cx="4020799" cy="2975397"/>
          </a:xfrm>
          <a:prstGeom prst="rect">
            <a:avLst/>
          </a:prstGeom>
          <a:noFill/>
          <a:ln>
            <a:noFill/>
          </a:ln>
        </p:spPr>
      </p:pic>
      <p:sp>
        <p:nvSpPr>
          <p:cNvPr id="208" name="Shape 208"/>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3600">
                <a:latin typeface="Muli"/>
                <a:ea typeface="Muli"/>
                <a:cs typeface="Muli"/>
                <a:sym typeface="Muli"/>
              </a:rPr>
              <a:t>Low-Fi Prototype #3: Assessment Center</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pic>
        <p:nvPicPr>
          <p:cNvPr id="213" name="Shape 213"/>
          <p:cNvPicPr preferRelativeResize="0"/>
          <p:nvPr/>
        </p:nvPicPr>
        <p:blipFill>
          <a:blip r:embed="rId3">
            <a:alphaModFix/>
          </a:blip>
          <a:stretch>
            <a:fillRect/>
          </a:stretch>
        </p:blipFill>
        <p:spPr>
          <a:xfrm>
            <a:off x="6899049" y="1810624"/>
            <a:ext cx="2244951" cy="1661276"/>
          </a:xfrm>
          <a:prstGeom prst="rect">
            <a:avLst/>
          </a:prstGeom>
          <a:noFill/>
          <a:ln>
            <a:noFill/>
          </a:ln>
        </p:spPr>
      </p:pic>
      <p:pic>
        <p:nvPicPr>
          <p:cNvPr id="214" name="Shape 214"/>
          <p:cNvPicPr preferRelativeResize="0"/>
          <p:nvPr/>
        </p:nvPicPr>
        <p:blipFill>
          <a:blip r:embed="rId4">
            <a:alphaModFix/>
          </a:blip>
          <a:stretch>
            <a:fillRect/>
          </a:stretch>
        </p:blipFill>
        <p:spPr>
          <a:xfrm>
            <a:off x="6630525" y="3250900"/>
            <a:ext cx="2535174" cy="1901375"/>
          </a:xfrm>
          <a:prstGeom prst="rect">
            <a:avLst/>
          </a:prstGeom>
          <a:noFill/>
          <a:ln>
            <a:noFill/>
          </a:ln>
        </p:spPr>
      </p:pic>
      <p:sp>
        <p:nvSpPr>
          <p:cNvPr id="215" name="Shape 215"/>
          <p:cNvSpPr txBox="1"/>
          <p:nvPr>
            <p:ph idx="1" type="body"/>
          </p:nvPr>
        </p:nvSpPr>
        <p:spPr>
          <a:xfrm>
            <a:off x="63975" y="1047750"/>
            <a:ext cx="8716800" cy="4195499"/>
          </a:xfrm>
          <a:prstGeom prst="rect">
            <a:avLst/>
          </a:prstGeom>
        </p:spPr>
        <p:txBody>
          <a:bodyPr anchorCtr="0" anchor="t" bIns="91425" lIns="91425" rIns="91425" tIns="91425">
            <a:noAutofit/>
          </a:bodyPr>
          <a:lstStyle/>
          <a:p>
            <a:pPr indent="-381000" lvl="0" marL="457200" marR="0" rtl="0" algn="l">
              <a:lnSpc>
                <a:spcPct val="100000"/>
              </a:lnSpc>
              <a:spcBef>
                <a:spcPts val="0"/>
              </a:spcBef>
              <a:spcAft>
                <a:spcPts val="0"/>
              </a:spcAft>
              <a:buClr>
                <a:schemeClr val="dk1"/>
              </a:buClr>
              <a:buSzPct val="100000"/>
              <a:buFont typeface="Arial"/>
              <a:buChar char="●"/>
            </a:pPr>
            <a:r>
              <a:rPr b="1" lang="en" sz="2400">
                <a:latin typeface="Muli"/>
                <a:ea typeface="Muli"/>
                <a:cs typeface="Muli"/>
                <a:sym typeface="Muli"/>
              </a:rPr>
              <a:t>Rationale</a:t>
            </a:r>
            <a:r>
              <a:rPr lang="en" sz="2400">
                <a:latin typeface="Muli"/>
                <a:ea typeface="Muli"/>
                <a:cs typeface="Muli"/>
                <a:sym typeface="Muli"/>
              </a:rPr>
              <a:t>: visualize students and topics that require review, as assessed by the mini challenges</a:t>
            </a:r>
          </a:p>
          <a:p>
            <a:pPr lvl="0" marR="0" rtl="0" algn="l">
              <a:lnSpc>
                <a:spcPct val="100000"/>
              </a:lnSpc>
              <a:spcBef>
                <a:spcPts val="0"/>
              </a:spcBef>
              <a:spcAft>
                <a:spcPts val="0"/>
              </a:spcAft>
              <a:buNone/>
            </a:pPr>
            <a:r>
              <a:t/>
            </a:r>
            <a:endParaRPr sz="2400">
              <a:latin typeface="Muli"/>
              <a:ea typeface="Muli"/>
              <a:cs typeface="Muli"/>
              <a:sym typeface="Muli"/>
            </a:endParaRPr>
          </a:p>
          <a:p>
            <a:pPr indent="-381000" lvl="0" marL="457200" marR="0" rtl="0" algn="l">
              <a:lnSpc>
                <a:spcPct val="100000"/>
              </a:lnSpc>
              <a:spcBef>
                <a:spcPts val="0"/>
              </a:spcBef>
              <a:spcAft>
                <a:spcPts val="0"/>
              </a:spcAft>
              <a:buClr>
                <a:schemeClr val="dk1"/>
              </a:buClr>
              <a:buSzPct val="100000"/>
              <a:buFont typeface="Arial"/>
              <a:buChar char="●"/>
            </a:pPr>
            <a:r>
              <a:rPr b="1" lang="en" sz="2400">
                <a:latin typeface="Muli"/>
                <a:ea typeface="Muli"/>
                <a:cs typeface="Muli"/>
                <a:sym typeface="Muli"/>
              </a:rPr>
              <a:t>Feedback</a:t>
            </a:r>
            <a:r>
              <a:rPr lang="en" sz="2400">
                <a:latin typeface="Muli"/>
                <a:ea typeface="Muli"/>
                <a:cs typeface="Muli"/>
                <a:sym typeface="Muli"/>
              </a:rPr>
              <a:t>:</a:t>
            </a:r>
          </a:p>
          <a:p>
            <a:pPr lvl="0" marR="0" rtl="0" algn="l">
              <a:lnSpc>
                <a:spcPct val="100000"/>
              </a:lnSpc>
              <a:spcBef>
                <a:spcPts val="0"/>
              </a:spcBef>
              <a:spcAft>
                <a:spcPts val="0"/>
              </a:spcAft>
              <a:buNone/>
            </a:pPr>
            <a:r>
              <a:rPr lang="en" sz="2400">
                <a:latin typeface="Muli"/>
                <a:ea typeface="Muli"/>
                <a:cs typeface="Muli"/>
                <a:sym typeface="Muli"/>
              </a:rPr>
              <a:t>“I really like that” </a:t>
            </a:r>
          </a:p>
          <a:p>
            <a:pPr lvl="0" marR="0" rtl="0" algn="l">
              <a:lnSpc>
                <a:spcPct val="100000"/>
              </a:lnSpc>
              <a:spcBef>
                <a:spcPts val="0"/>
              </a:spcBef>
              <a:spcAft>
                <a:spcPts val="0"/>
              </a:spcAft>
              <a:buNone/>
            </a:pPr>
            <a:r>
              <a:rPr lang="en" sz="2400">
                <a:latin typeface="Muli"/>
                <a:ea typeface="Muli"/>
                <a:cs typeface="Muli"/>
                <a:sym typeface="Muli"/>
              </a:rPr>
              <a:t>“Tracking over time is key” </a:t>
            </a:r>
          </a:p>
          <a:p>
            <a:pPr lvl="0" marR="0" rtl="0" algn="l">
              <a:lnSpc>
                <a:spcPct val="100000"/>
              </a:lnSpc>
              <a:spcBef>
                <a:spcPts val="0"/>
              </a:spcBef>
              <a:spcAft>
                <a:spcPts val="0"/>
              </a:spcAft>
              <a:buNone/>
            </a:pPr>
            <a:r>
              <a:t/>
            </a:r>
            <a:endParaRPr sz="2400">
              <a:latin typeface="Muli"/>
              <a:ea typeface="Muli"/>
              <a:cs typeface="Muli"/>
              <a:sym typeface="Muli"/>
            </a:endParaRPr>
          </a:p>
          <a:p>
            <a:pPr indent="-381000" lvl="0" marL="457200" marR="0" rtl="0" algn="l">
              <a:lnSpc>
                <a:spcPct val="100000"/>
              </a:lnSpc>
              <a:spcBef>
                <a:spcPts val="0"/>
              </a:spcBef>
              <a:spcAft>
                <a:spcPts val="0"/>
              </a:spcAft>
              <a:buClr>
                <a:schemeClr val="dk1"/>
              </a:buClr>
              <a:buSzPct val="100000"/>
              <a:buFont typeface="Arial"/>
              <a:buChar char="●"/>
            </a:pPr>
            <a:r>
              <a:rPr lang="en" sz="2400">
                <a:latin typeface="Muli"/>
                <a:ea typeface="Muli"/>
                <a:cs typeface="Muli"/>
                <a:sym typeface="Muli"/>
              </a:rPr>
              <a:t>Existing online tools offer one-off quizzes;</a:t>
            </a:r>
          </a:p>
          <a:p>
            <a:pPr marR="0" rtl="0" algn="l">
              <a:lnSpc>
                <a:spcPct val="100000"/>
              </a:lnSpc>
              <a:spcBef>
                <a:spcPts val="0"/>
              </a:spcBef>
              <a:spcAft>
                <a:spcPts val="0"/>
              </a:spcAft>
              <a:buNone/>
            </a:pPr>
            <a:r>
              <a:rPr lang="en" sz="2400">
                <a:latin typeface="Muli"/>
                <a:ea typeface="Muli"/>
                <a:cs typeface="Muli"/>
                <a:sym typeface="Muli"/>
              </a:rPr>
              <a:t>we couldn’t find an analytics dashboard….</a:t>
            </a:r>
          </a:p>
          <a:p>
            <a:pPr marR="0" rtl="0" algn="l">
              <a:lnSpc>
                <a:spcPct val="100000"/>
              </a:lnSpc>
              <a:spcBef>
                <a:spcPts val="0"/>
              </a:spcBef>
              <a:spcAft>
                <a:spcPts val="0"/>
              </a:spcAft>
              <a:buNone/>
            </a:pPr>
            <a:r>
              <a:t/>
            </a:r>
            <a:endParaRPr sz="1400">
              <a:latin typeface="Muli"/>
              <a:ea typeface="Muli"/>
              <a:cs typeface="Muli"/>
              <a:sym typeface="Muli"/>
            </a:endParaRPr>
          </a:p>
          <a:p>
            <a:pPr indent="-381000" lvl="0" marL="457200" marR="0" rtl="0" algn="l">
              <a:lnSpc>
                <a:spcPct val="100000"/>
              </a:lnSpc>
              <a:spcBef>
                <a:spcPts val="0"/>
              </a:spcBef>
              <a:spcAft>
                <a:spcPts val="0"/>
              </a:spcAft>
              <a:buClr>
                <a:schemeClr val="dk1"/>
              </a:buClr>
              <a:buSzPct val="100000"/>
              <a:buFont typeface="Arial"/>
              <a:buChar char="●"/>
            </a:pPr>
            <a:r>
              <a:rPr b="1" lang="en" sz="2400">
                <a:latin typeface="Muli"/>
                <a:ea typeface="Muli"/>
                <a:cs typeface="Muli"/>
                <a:sym typeface="Muli"/>
              </a:rPr>
              <a:t>Potential value for teachers.</a:t>
            </a:r>
          </a:p>
        </p:txBody>
      </p:sp>
      <p:sp>
        <p:nvSpPr>
          <p:cNvPr id="216" name="Shape 216"/>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3600">
                <a:latin typeface="Muli"/>
                <a:ea typeface="Muli"/>
                <a:cs typeface="Muli"/>
                <a:sym typeface="Muli"/>
              </a:rPr>
              <a:t>Low-Fi Prototype #3: Assessment Center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ctrTitle"/>
          </p:nvPr>
        </p:nvSpPr>
        <p:spPr>
          <a:xfrm>
            <a:off x="198049" y="1416450"/>
            <a:ext cx="8711100" cy="421499"/>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Incorporating the feedback...</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idx="1" type="body"/>
          </p:nvPr>
        </p:nvSpPr>
        <p:spPr>
          <a:xfrm>
            <a:off x="140175" y="971550"/>
            <a:ext cx="8821500" cy="3630300"/>
          </a:xfrm>
          <a:prstGeom prst="rect">
            <a:avLst/>
          </a:prstGeom>
        </p:spPr>
        <p:txBody>
          <a:bodyPr anchorCtr="0" anchor="t" bIns="91425" lIns="91425" rIns="91425" tIns="91425">
            <a:noAutofit/>
          </a:bodyPr>
          <a:lstStyle/>
          <a:p>
            <a:pPr rtl="0">
              <a:spcBef>
                <a:spcPts val="0"/>
              </a:spcBef>
              <a:buNone/>
            </a:pPr>
            <a:r>
              <a:rPr b="1" lang="en" sz="2400">
                <a:latin typeface="Muli"/>
                <a:ea typeface="Muli"/>
                <a:cs typeface="Muli"/>
                <a:sym typeface="Muli"/>
              </a:rPr>
              <a:t>Revised Mission: </a:t>
            </a:r>
            <a:r>
              <a:rPr lang="en" sz="2400">
                <a:latin typeface="Muli"/>
                <a:ea typeface="Muli"/>
                <a:cs typeface="Muli"/>
                <a:sym typeface="Muli"/>
              </a:rPr>
              <a:t>Providing an analytics tool for teachers to gain insights regarding their students’ understanding.</a:t>
            </a:r>
          </a:p>
          <a:p>
            <a:pPr rtl="0">
              <a:spcBef>
                <a:spcPts val="0"/>
              </a:spcBef>
              <a:buNone/>
            </a:pPr>
            <a:r>
              <a:t/>
            </a:r>
            <a:endParaRPr sz="600">
              <a:latin typeface="Muli"/>
              <a:ea typeface="Muli"/>
              <a:cs typeface="Muli"/>
              <a:sym typeface="Muli"/>
            </a:endParaRPr>
          </a:p>
          <a:p>
            <a:pPr lvl="0" rtl="0">
              <a:spcBef>
                <a:spcPts val="0"/>
              </a:spcBef>
              <a:buNone/>
            </a:pPr>
            <a:r>
              <a:rPr lang="en" sz="2400">
                <a:latin typeface="Muli"/>
                <a:ea typeface="Muli"/>
                <a:cs typeface="Muli"/>
                <a:sym typeface="Muli"/>
              </a:rPr>
              <a:t>Teachers keep their current methods for assessment.</a:t>
            </a:r>
          </a:p>
        </p:txBody>
      </p:sp>
      <p:sp>
        <p:nvSpPr>
          <p:cNvPr id="227" name="Shape 227"/>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A Refinement to </a:t>
            </a:r>
            <a:r>
              <a:rPr lang="en" sz="4800">
                <a:solidFill>
                  <a:schemeClr val="lt1"/>
                </a:solidFill>
                <a:latin typeface="Muli"/>
                <a:ea typeface="Muli"/>
                <a:cs typeface="Muli"/>
                <a:sym typeface="Muli"/>
              </a:rPr>
              <a:t>Our Solution</a:t>
            </a:r>
          </a:p>
        </p:txBody>
      </p:sp>
      <p:sp>
        <p:nvSpPr>
          <p:cNvPr id="228" name="Shape 228"/>
          <p:cNvSpPr/>
          <p:nvPr/>
        </p:nvSpPr>
        <p:spPr>
          <a:xfrm rot="-5220373">
            <a:off x="4750456" y="3529892"/>
            <a:ext cx="522713" cy="224105"/>
          </a:xfrm>
          <a:prstGeom prst="leftArrow">
            <a:avLst>
              <a:gd fmla="val 50000" name="adj1"/>
              <a:gd fmla="val 50000" name="adj2"/>
            </a:avLst>
          </a:prstGeom>
          <a:solidFill>
            <a:srgbClr val="C9DAF8"/>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9" name="Shape 229"/>
          <p:cNvSpPr/>
          <p:nvPr/>
        </p:nvSpPr>
        <p:spPr>
          <a:xfrm>
            <a:off x="4091675" y="3907425"/>
            <a:ext cx="2750100" cy="1200299"/>
          </a:xfrm>
          <a:prstGeom prst="roundRect">
            <a:avLst>
              <a:gd fmla="val 16667" name="adj"/>
            </a:avLst>
          </a:prstGeom>
          <a:solidFill>
            <a:srgbClr val="1C4587"/>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solidFill>
                  <a:srgbClr val="FFFFFF"/>
                </a:solidFill>
                <a:latin typeface="Muli"/>
                <a:ea typeface="Muli"/>
                <a:cs typeface="Muli"/>
                <a:sym typeface="Muli"/>
              </a:rPr>
              <a:t>Assessment Center</a:t>
            </a:r>
          </a:p>
          <a:p>
            <a:pPr lvl="0" rtl="0" algn="ctr">
              <a:spcBef>
                <a:spcPts val="0"/>
              </a:spcBef>
              <a:buNone/>
            </a:pPr>
            <a:r>
              <a:t/>
            </a:r>
            <a:endParaRPr b="1" sz="2000">
              <a:solidFill>
                <a:srgbClr val="FFFFFF"/>
              </a:solidFill>
              <a:latin typeface="Comic Sans MS"/>
              <a:ea typeface="Comic Sans MS"/>
              <a:cs typeface="Comic Sans MS"/>
              <a:sym typeface="Comic Sans MS"/>
            </a:endParaRPr>
          </a:p>
          <a:p>
            <a:pPr lvl="0" rtl="0" algn="ctr">
              <a:spcBef>
                <a:spcPts val="0"/>
              </a:spcBef>
              <a:buNone/>
            </a:pPr>
            <a:r>
              <a:t/>
            </a:r>
            <a:endParaRPr b="1" sz="2000">
              <a:solidFill>
                <a:srgbClr val="FFFFFF"/>
              </a:solidFill>
              <a:latin typeface="Comic Sans MS"/>
              <a:ea typeface="Comic Sans MS"/>
              <a:cs typeface="Comic Sans MS"/>
              <a:sym typeface="Comic Sans MS"/>
            </a:endParaRPr>
          </a:p>
        </p:txBody>
      </p:sp>
      <p:sp>
        <p:nvSpPr>
          <p:cNvPr id="230" name="Shape 230"/>
          <p:cNvSpPr/>
          <p:nvPr/>
        </p:nvSpPr>
        <p:spPr>
          <a:xfrm rot="-5220373">
            <a:off x="5969656" y="3529892"/>
            <a:ext cx="522713" cy="224105"/>
          </a:xfrm>
          <a:prstGeom prst="leftArrow">
            <a:avLst>
              <a:gd fmla="val 50000" name="adj1"/>
              <a:gd fmla="val 50000" name="adj2"/>
            </a:avLst>
          </a:prstGeom>
          <a:solidFill>
            <a:srgbClr val="C9DAF8"/>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231" name="Shape 231"/>
          <p:cNvPicPr preferRelativeResize="0"/>
          <p:nvPr/>
        </p:nvPicPr>
        <p:blipFill>
          <a:blip r:embed="rId3">
            <a:alphaModFix/>
          </a:blip>
          <a:stretch>
            <a:fillRect/>
          </a:stretch>
        </p:blipFill>
        <p:spPr>
          <a:xfrm>
            <a:off x="5605850" y="2703950"/>
            <a:ext cx="1692150" cy="734424"/>
          </a:xfrm>
          <a:prstGeom prst="rect">
            <a:avLst/>
          </a:prstGeom>
          <a:noFill/>
          <a:ln>
            <a:noFill/>
          </a:ln>
        </p:spPr>
      </p:pic>
      <p:sp>
        <p:nvSpPr>
          <p:cNvPr id="232" name="Shape 232"/>
          <p:cNvSpPr/>
          <p:nvPr/>
        </p:nvSpPr>
        <p:spPr>
          <a:xfrm rot="-7498551">
            <a:off x="4071921" y="3567243"/>
            <a:ext cx="522825" cy="224043"/>
          </a:xfrm>
          <a:prstGeom prst="leftArrow">
            <a:avLst>
              <a:gd fmla="val 50000" name="adj1"/>
              <a:gd fmla="val 50000" name="adj2"/>
            </a:avLst>
          </a:prstGeom>
          <a:solidFill>
            <a:srgbClr val="C9DAF8"/>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233" name="Shape 233"/>
          <p:cNvPicPr preferRelativeResize="0"/>
          <p:nvPr/>
        </p:nvPicPr>
        <p:blipFill>
          <a:blip r:embed="rId4">
            <a:alphaModFix/>
          </a:blip>
          <a:stretch>
            <a:fillRect/>
          </a:stretch>
        </p:blipFill>
        <p:spPr>
          <a:xfrm>
            <a:off x="3011975" y="2627750"/>
            <a:ext cx="1312999" cy="988550"/>
          </a:xfrm>
          <a:prstGeom prst="rect">
            <a:avLst/>
          </a:prstGeom>
          <a:noFill/>
          <a:ln>
            <a:noFill/>
          </a:ln>
        </p:spPr>
      </p:pic>
      <p:pic>
        <p:nvPicPr>
          <p:cNvPr id="234" name="Shape 234"/>
          <p:cNvPicPr preferRelativeResize="0"/>
          <p:nvPr/>
        </p:nvPicPr>
        <p:blipFill>
          <a:blip r:embed="rId5">
            <a:alphaModFix/>
          </a:blip>
          <a:stretch>
            <a:fillRect/>
          </a:stretch>
        </p:blipFill>
        <p:spPr>
          <a:xfrm>
            <a:off x="7375075" y="3179775"/>
            <a:ext cx="1225099" cy="1046450"/>
          </a:xfrm>
          <a:prstGeom prst="rect">
            <a:avLst/>
          </a:prstGeom>
          <a:noFill/>
          <a:ln>
            <a:noFill/>
          </a:ln>
        </p:spPr>
      </p:pic>
      <p:pic>
        <p:nvPicPr>
          <p:cNvPr id="235" name="Shape 235"/>
          <p:cNvPicPr preferRelativeResize="0"/>
          <p:nvPr/>
        </p:nvPicPr>
        <p:blipFill>
          <a:blip r:embed="rId6">
            <a:alphaModFix/>
          </a:blip>
          <a:stretch>
            <a:fillRect/>
          </a:stretch>
        </p:blipFill>
        <p:spPr>
          <a:xfrm>
            <a:off x="2842525" y="3921100"/>
            <a:ext cx="1009650" cy="914400"/>
          </a:xfrm>
          <a:prstGeom prst="rect">
            <a:avLst/>
          </a:prstGeom>
          <a:noFill/>
          <a:ln>
            <a:noFill/>
          </a:ln>
        </p:spPr>
      </p:pic>
      <p:sp>
        <p:nvSpPr>
          <p:cNvPr id="236" name="Shape 236"/>
          <p:cNvSpPr/>
          <p:nvPr/>
        </p:nvSpPr>
        <p:spPr>
          <a:xfrm rot="-10318329">
            <a:off x="3695224" y="4133881"/>
            <a:ext cx="356594" cy="223884"/>
          </a:xfrm>
          <a:prstGeom prst="leftArrow">
            <a:avLst>
              <a:gd fmla="val 50000" name="adj1"/>
              <a:gd fmla="val 50000" name="adj2"/>
            </a:avLst>
          </a:prstGeom>
          <a:solidFill>
            <a:srgbClr val="C9DAF8"/>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7" name="Shape 237"/>
          <p:cNvSpPr/>
          <p:nvPr/>
        </p:nvSpPr>
        <p:spPr>
          <a:xfrm rot="-2199880">
            <a:off x="6831901" y="3837805"/>
            <a:ext cx="636544" cy="224041"/>
          </a:xfrm>
          <a:prstGeom prst="leftArrow">
            <a:avLst>
              <a:gd fmla="val 50000" name="adj1"/>
              <a:gd fmla="val 50000" name="adj2"/>
            </a:avLst>
          </a:prstGeom>
          <a:solidFill>
            <a:srgbClr val="C9DAF8"/>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8" name="Shape 238"/>
          <p:cNvSpPr/>
          <p:nvPr/>
        </p:nvSpPr>
        <p:spPr>
          <a:xfrm rot="-10125279">
            <a:off x="2648195" y="3678712"/>
            <a:ext cx="1461458" cy="223925"/>
          </a:xfrm>
          <a:prstGeom prst="leftArrow">
            <a:avLst>
              <a:gd fmla="val 50000" name="adj1"/>
              <a:gd fmla="val 50000" name="adj2"/>
            </a:avLst>
          </a:prstGeom>
          <a:solidFill>
            <a:srgbClr val="C9DAF8"/>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239" name="Shape 239"/>
          <p:cNvPicPr preferRelativeResize="0"/>
          <p:nvPr/>
        </p:nvPicPr>
        <p:blipFill>
          <a:blip r:embed="rId7">
            <a:alphaModFix/>
          </a:blip>
          <a:stretch>
            <a:fillRect/>
          </a:stretch>
        </p:blipFill>
        <p:spPr>
          <a:xfrm>
            <a:off x="1024950" y="2988829"/>
            <a:ext cx="1692149" cy="918595"/>
          </a:xfrm>
          <a:prstGeom prst="rect">
            <a:avLst/>
          </a:prstGeom>
          <a:noFill/>
          <a:ln>
            <a:noFill/>
          </a:ln>
        </p:spPr>
      </p:pic>
      <p:pic>
        <p:nvPicPr>
          <p:cNvPr id="240" name="Shape 240"/>
          <p:cNvPicPr preferRelativeResize="0"/>
          <p:nvPr/>
        </p:nvPicPr>
        <p:blipFill>
          <a:blip r:embed="rId8">
            <a:alphaModFix/>
          </a:blip>
          <a:stretch>
            <a:fillRect/>
          </a:stretch>
        </p:blipFill>
        <p:spPr>
          <a:xfrm>
            <a:off x="4537862" y="2888225"/>
            <a:ext cx="929312" cy="533699"/>
          </a:xfrm>
          <a:prstGeom prst="rect">
            <a:avLst/>
          </a:prstGeom>
          <a:noFill/>
          <a:ln>
            <a:noFill/>
          </a:ln>
        </p:spPr>
      </p:pic>
      <p:pic>
        <p:nvPicPr>
          <p:cNvPr id="241" name="Shape 241"/>
          <p:cNvPicPr preferRelativeResize="0"/>
          <p:nvPr/>
        </p:nvPicPr>
        <p:blipFill>
          <a:blip r:embed="rId9">
            <a:alphaModFix/>
          </a:blip>
          <a:stretch>
            <a:fillRect/>
          </a:stretch>
        </p:blipFill>
        <p:spPr>
          <a:xfrm>
            <a:off x="5019975" y="4467450"/>
            <a:ext cx="850945" cy="637374"/>
          </a:xfrm>
          <a:prstGeom prst="rect">
            <a:avLst/>
          </a:prstGeom>
          <a:noFill/>
          <a:ln>
            <a:noFill/>
          </a:ln>
        </p:spPr>
      </p:pic>
      <p:pic>
        <p:nvPicPr>
          <p:cNvPr id="242" name="Shape 242"/>
          <p:cNvPicPr preferRelativeResize="0"/>
          <p:nvPr/>
        </p:nvPicPr>
        <p:blipFill>
          <a:blip r:embed="rId10">
            <a:alphaModFix/>
          </a:blip>
          <a:stretch>
            <a:fillRect/>
          </a:stretch>
        </p:blipFill>
        <p:spPr>
          <a:xfrm>
            <a:off x="4127084" y="4468829"/>
            <a:ext cx="559815" cy="559799"/>
          </a:xfrm>
          <a:prstGeom prst="rect">
            <a:avLst/>
          </a:prstGeom>
          <a:noFill/>
          <a:ln>
            <a:noFill/>
          </a:ln>
        </p:spPr>
      </p:pic>
      <p:pic>
        <p:nvPicPr>
          <p:cNvPr id="243" name="Shape 243"/>
          <p:cNvPicPr preferRelativeResize="0"/>
          <p:nvPr/>
        </p:nvPicPr>
        <p:blipFill>
          <a:blip r:embed="rId11">
            <a:alphaModFix/>
          </a:blip>
          <a:stretch>
            <a:fillRect/>
          </a:stretch>
        </p:blipFill>
        <p:spPr>
          <a:xfrm>
            <a:off x="5899450" y="4461275"/>
            <a:ext cx="721947" cy="6373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idx="1" type="body"/>
          </p:nvPr>
        </p:nvSpPr>
        <p:spPr>
          <a:xfrm>
            <a:off x="457200" y="1200150"/>
            <a:ext cx="8229600" cy="3630300"/>
          </a:xfrm>
          <a:prstGeom prst="rect">
            <a:avLst/>
          </a:prstGeom>
        </p:spPr>
        <p:txBody>
          <a:bodyPr anchorCtr="0" anchor="t" bIns="91425" lIns="91425" rIns="91425" tIns="91425">
            <a:noAutofit/>
          </a:bodyPr>
          <a:lstStyle/>
          <a:p>
            <a:pPr indent="-457200" lvl="0" marL="457200" rtl="0">
              <a:spcBef>
                <a:spcPts val="0"/>
              </a:spcBef>
              <a:buClr>
                <a:schemeClr val="dk1"/>
              </a:buClr>
              <a:buSzPct val="100000"/>
              <a:buFont typeface="Arial"/>
              <a:buChar char="●"/>
            </a:pPr>
            <a:r>
              <a:rPr lang="en" sz="3600">
                <a:latin typeface="Muli"/>
                <a:ea typeface="Muli"/>
                <a:cs typeface="Muli"/>
                <a:sym typeface="Muli"/>
              </a:rPr>
              <a:t>Initial Scope</a:t>
            </a:r>
          </a:p>
          <a:p>
            <a:pPr lvl="0" rtl="0">
              <a:spcBef>
                <a:spcPts val="0"/>
              </a:spcBef>
              <a:buNone/>
            </a:pPr>
            <a:r>
              <a:t/>
            </a:r>
            <a:endParaRPr sz="1400">
              <a:latin typeface="Muli"/>
              <a:ea typeface="Muli"/>
              <a:cs typeface="Muli"/>
              <a:sym typeface="Muli"/>
            </a:endParaRPr>
          </a:p>
          <a:p>
            <a:pPr indent="-457200" lvl="0" marL="457200" rtl="0">
              <a:spcBef>
                <a:spcPts val="0"/>
              </a:spcBef>
              <a:buClr>
                <a:schemeClr val="dk1"/>
              </a:buClr>
              <a:buSzPct val="100000"/>
              <a:buFont typeface="Arial"/>
              <a:buChar char="●"/>
            </a:pPr>
            <a:r>
              <a:rPr lang="en" sz="3600">
                <a:latin typeface="Muli"/>
                <a:ea typeface="Muli"/>
                <a:cs typeface="Muli"/>
                <a:sym typeface="Muli"/>
              </a:rPr>
              <a:t>Stages of Needfinding</a:t>
            </a:r>
          </a:p>
          <a:p>
            <a:pPr lvl="0" rtl="0">
              <a:spcBef>
                <a:spcPts val="0"/>
              </a:spcBef>
              <a:buNone/>
            </a:pPr>
            <a:r>
              <a:t/>
            </a:r>
            <a:endParaRPr sz="1400">
              <a:latin typeface="Muli"/>
              <a:ea typeface="Muli"/>
              <a:cs typeface="Muli"/>
              <a:sym typeface="Muli"/>
            </a:endParaRPr>
          </a:p>
          <a:p>
            <a:pPr indent="-457200" lvl="0" marL="457200" rtl="0">
              <a:spcBef>
                <a:spcPts val="0"/>
              </a:spcBef>
              <a:buClr>
                <a:schemeClr val="dk1"/>
              </a:buClr>
              <a:buSzPct val="100000"/>
              <a:buFont typeface="Arial"/>
              <a:buChar char="●"/>
            </a:pPr>
            <a:r>
              <a:rPr lang="en" sz="3600">
                <a:latin typeface="Muli"/>
                <a:ea typeface="Muli"/>
                <a:cs typeface="Muli"/>
                <a:sym typeface="Muli"/>
              </a:rPr>
              <a:t>Our Solution &amp; Evolution of Design</a:t>
            </a:r>
          </a:p>
        </p:txBody>
      </p:sp>
      <p:sp>
        <p:nvSpPr>
          <p:cNvPr id="93" name="Shape 93"/>
          <p:cNvSpPr txBox="1"/>
          <p:nvPr>
            <p:ph type="title"/>
          </p:nvPr>
        </p:nvSpPr>
        <p:spPr>
          <a:xfrm>
            <a:off x="457200" y="13321"/>
            <a:ext cx="8229600"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Talk Outline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Our Solution: Concept Video</a:t>
            </a:r>
          </a:p>
        </p:txBody>
      </p:sp>
      <p:sp>
        <p:nvSpPr>
          <p:cNvPr id="249" name="Shape 249">
            <a:hlinkClick r:id="rId4"/>
          </p:cNvPr>
          <p:cNvSpPr/>
          <p:nvPr/>
        </p:nvSpPr>
        <p:spPr>
          <a:xfrm>
            <a:off x="1519875" y="870725"/>
            <a:ext cx="5697024" cy="4272775"/>
          </a:xfrm>
          <a:prstGeom prst="rect">
            <a:avLst/>
          </a:prstGeom>
          <a:blipFill>
            <a:blip r:embed="rId5">
              <a:alphaModFix/>
            </a:blip>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idx="1" type="body"/>
          </p:nvPr>
        </p:nvSpPr>
        <p:spPr>
          <a:xfrm>
            <a:off x="216375" y="1047750"/>
            <a:ext cx="8716800" cy="3630300"/>
          </a:xfrm>
          <a:prstGeom prst="rect">
            <a:avLst/>
          </a:prstGeom>
        </p:spPr>
        <p:txBody>
          <a:bodyPr anchorCtr="0" anchor="t" bIns="91425" lIns="91425" rIns="91425" tIns="91425">
            <a:noAutofit/>
          </a:bodyPr>
          <a:lstStyle/>
          <a:p>
            <a:pPr rtl="0">
              <a:spcBef>
                <a:spcPts val="0"/>
              </a:spcBef>
              <a:buNone/>
            </a:pPr>
            <a:r>
              <a:t/>
            </a:r>
            <a:endParaRPr sz="3000">
              <a:latin typeface="Muli"/>
              <a:ea typeface="Muli"/>
              <a:cs typeface="Muli"/>
              <a:sym typeface="Muli"/>
            </a:endParaRPr>
          </a:p>
          <a:p>
            <a:pPr rtl="0">
              <a:spcBef>
                <a:spcPts val="0"/>
              </a:spcBef>
              <a:buNone/>
            </a:pPr>
            <a:r>
              <a:t/>
            </a:r>
            <a:endParaRPr sz="3000">
              <a:latin typeface="Muli"/>
              <a:ea typeface="Muli"/>
              <a:cs typeface="Muli"/>
              <a:sym typeface="Muli"/>
            </a:endParaRPr>
          </a:p>
          <a:p>
            <a:pPr rtl="0">
              <a:spcBef>
                <a:spcPts val="0"/>
              </a:spcBef>
              <a:buNone/>
            </a:pPr>
            <a:r>
              <a:t/>
            </a:r>
            <a:endParaRPr sz="3000">
              <a:latin typeface="Muli"/>
              <a:ea typeface="Muli"/>
              <a:cs typeface="Muli"/>
              <a:sym typeface="Muli"/>
            </a:endParaRPr>
          </a:p>
          <a:p>
            <a:pPr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p:txBody>
      </p:sp>
      <p:sp>
        <p:nvSpPr>
          <p:cNvPr id="255" name="Shape 255"/>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Medium Fidelity Prototype</a:t>
            </a:r>
          </a:p>
        </p:txBody>
      </p:sp>
      <p:pic>
        <p:nvPicPr>
          <p:cNvPr id="256" name="Shape 256"/>
          <p:cNvPicPr preferRelativeResize="0"/>
          <p:nvPr/>
        </p:nvPicPr>
        <p:blipFill>
          <a:blip r:embed="rId3">
            <a:alphaModFix/>
          </a:blip>
          <a:stretch>
            <a:fillRect/>
          </a:stretch>
        </p:blipFill>
        <p:spPr>
          <a:xfrm>
            <a:off x="311800" y="1278300"/>
            <a:ext cx="6049550" cy="340287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idx="1" type="body"/>
          </p:nvPr>
        </p:nvSpPr>
        <p:spPr>
          <a:xfrm>
            <a:off x="216375" y="1047750"/>
            <a:ext cx="8716800" cy="3630300"/>
          </a:xfrm>
          <a:prstGeom prst="rect">
            <a:avLst/>
          </a:prstGeom>
        </p:spPr>
        <p:txBody>
          <a:bodyPr anchorCtr="0" anchor="t" bIns="91425" lIns="91425" rIns="91425" tIns="91425">
            <a:noAutofit/>
          </a:bodyPr>
          <a:lstStyle/>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p:txBody>
      </p:sp>
      <p:sp>
        <p:nvSpPr>
          <p:cNvPr id="262" name="Shape 262"/>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Medium Fidelity Prototype</a:t>
            </a:r>
          </a:p>
        </p:txBody>
      </p:sp>
      <p:pic>
        <p:nvPicPr>
          <p:cNvPr id="263" name="Shape 263"/>
          <p:cNvPicPr preferRelativeResize="0"/>
          <p:nvPr/>
        </p:nvPicPr>
        <p:blipFill>
          <a:blip r:embed="rId3">
            <a:alphaModFix/>
          </a:blip>
          <a:stretch>
            <a:fillRect/>
          </a:stretch>
        </p:blipFill>
        <p:spPr>
          <a:xfrm>
            <a:off x="311800" y="1278300"/>
            <a:ext cx="6049550" cy="3402874"/>
          </a:xfrm>
          <a:prstGeom prst="rect">
            <a:avLst/>
          </a:prstGeom>
          <a:noFill/>
          <a:ln>
            <a:noFill/>
          </a:ln>
        </p:spPr>
      </p:pic>
      <p:sp>
        <p:nvSpPr>
          <p:cNvPr id="264" name="Shape 264"/>
          <p:cNvSpPr/>
          <p:nvPr/>
        </p:nvSpPr>
        <p:spPr>
          <a:xfrm>
            <a:off x="6384000" y="1307375"/>
            <a:ext cx="2694899" cy="1859100"/>
          </a:xfrm>
          <a:prstGeom prst="wedgeRoundRectCallout">
            <a:avLst>
              <a:gd fmla="val -59268" name="adj1"/>
              <a:gd fmla="val 63660" name="adj2"/>
              <a:gd fmla="val 0" name="adj3"/>
            </a:avLst>
          </a:prstGeom>
          <a:solidFill>
            <a:srgbClr val="CFE2F3"/>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i="1" lang="en"/>
              <a:t>Added:</a:t>
            </a:r>
            <a:r>
              <a:rPr lang="en"/>
              <a:t> </a:t>
            </a:r>
            <a:r>
              <a:rPr b="1" lang="en"/>
              <a:t>Notifications box</a:t>
            </a:r>
          </a:p>
          <a:p>
            <a:pPr indent="-317500" lvl="0" marL="457200" rtl="0">
              <a:spcBef>
                <a:spcPts val="0"/>
              </a:spcBef>
              <a:buClr>
                <a:srgbClr val="000000"/>
              </a:buClr>
              <a:buSzPct val="100000"/>
              <a:buFont typeface="Arial"/>
              <a:buChar char="-"/>
            </a:pPr>
            <a:r>
              <a:rPr lang="en"/>
              <a:t>Insights from the assessment center.</a:t>
            </a:r>
          </a:p>
          <a:p>
            <a:pPr indent="-317500" lvl="0" marL="457200" rtl="0">
              <a:spcBef>
                <a:spcPts val="0"/>
              </a:spcBef>
              <a:buClr>
                <a:srgbClr val="000000"/>
              </a:buClr>
              <a:buSzPct val="100000"/>
              <a:buFont typeface="Arial"/>
              <a:buChar char="-"/>
            </a:pPr>
            <a:r>
              <a:rPr lang="en"/>
              <a:t>Each notification links to the relevant report.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idx="1" type="body"/>
          </p:nvPr>
        </p:nvSpPr>
        <p:spPr>
          <a:xfrm>
            <a:off x="216375" y="1047750"/>
            <a:ext cx="8716800" cy="3630300"/>
          </a:xfrm>
          <a:prstGeom prst="rect">
            <a:avLst/>
          </a:prstGeom>
        </p:spPr>
        <p:txBody>
          <a:bodyPr anchorCtr="0" anchor="t" bIns="91425" lIns="91425" rIns="91425" tIns="91425">
            <a:noAutofit/>
          </a:bodyPr>
          <a:lstStyle/>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p:txBody>
      </p:sp>
      <p:sp>
        <p:nvSpPr>
          <p:cNvPr id="270" name="Shape 270"/>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Medium Fidelity Prototype</a:t>
            </a:r>
          </a:p>
        </p:txBody>
      </p:sp>
      <p:pic>
        <p:nvPicPr>
          <p:cNvPr id="271" name="Shape 271"/>
          <p:cNvPicPr preferRelativeResize="0"/>
          <p:nvPr/>
        </p:nvPicPr>
        <p:blipFill>
          <a:blip r:embed="rId3">
            <a:alphaModFix/>
          </a:blip>
          <a:stretch>
            <a:fillRect/>
          </a:stretch>
        </p:blipFill>
        <p:spPr>
          <a:xfrm>
            <a:off x="311800" y="1278300"/>
            <a:ext cx="6049550" cy="3402874"/>
          </a:xfrm>
          <a:prstGeom prst="rect">
            <a:avLst/>
          </a:prstGeom>
          <a:noFill/>
          <a:ln>
            <a:noFill/>
          </a:ln>
        </p:spPr>
      </p:pic>
      <p:sp>
        <p:nvSpPr>
          <p:cNvPr id="272" name="Shape 272"/>
          <p:cNvSpPr/>
          <p:nvPr/>
        </p:nvSpPr>
        <p:spPr>
          <a:xfrm>
            <a:off x="6436475" y="2199000"/>
            <a:ext cx="2250300" cy="1075799"/>
          </a:xfrm>
          <a:prstGeom prst="wedgeRoundRectCallout">
            <a:avLst>
              <a:gd fmla="val -136814" name="adj1"/>
              <a:gd fmla="val 72825" name="adj2"/>
              <a:gd fmla="val 0" name="adj3"/>
            </a:avLst>
          </a:prstGeom>
          <a:solidFill>
            <a:srgbClr val="CFE2F3"/>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i="1" lang="en"/>
              <a:t>Added:</a:t>
            </a:r>
          </a:p>
          <a:p>
            <a:pPr lvl="0" rtl="0">
              <a:spcBef>
                <a:spcPts val="0"/>
              </a:spcBef>
              <a:buNone/>
            </a:pPr>
            <a:r>
              <a:rPr b="1" lang="en"/>
              <a:t>Question Breakdown</a:t>
            </a:r>
          </a:p>
          <a:p>
            <a:pPr indent="-317500" lvl="0" marL="457200" rtl="0">
              <a:spcBef>
                <a:spcPts val="0"/>
              </a:spcBef>
              <a:buClr>
                <a:srgbClr val="000000"/>
              </a:buClr>
              <a:buSzPct val="100000"/>
              <a:buFont typeface="Arial"/>
              <a:buChar char="-"/>
            </a:pPr>
            <a:r>
              <a:rPr lang="en"/>
              <a:t>Following feedback from Mr. Gallagher</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idx="1" type="body"/>
          </p:nvPr>
        </p:nvSpPr>
        <p:spPr>
          <a:xfrm>
            <a:off x="216375" y="1047750"/>
            <a:ext cx="8716800" cy="3630300"/>
          </a:xfrm>
          <a:prstGeom prst="rect">
            <a:avLst/>
          </a:prstGeom>
        </p:spPr>
        <p:txBody>
          <a:bodyPr anchorCtr="0" anchor="t" bIns="91425" lIns="91425" rIns="91425" tIns="91425">
            <a:noAutofit/>
          </a:bodyPr>
          <a:lstStyle/>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p:txBody>
      </p:sp>
      <p:sp>
        <p:nvSpPr>
          <p:cNvPr id="278" name="Shape 278"/>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Medium Fidelity Prototype</a:t>
            </a:r>
          </a:p>
        </p:txBody>
      </p:sp>
      <p:pic>
        <p:nvPicPr>
          <p:cNvPr id="279" name="Shape 279"/>
          <p:cNvPicPr preferRelativeResize="0"/>
          <p:nvPr/>
        </p:nvPicPr>
        <p:blipFill>
          <a:blip r:embed="rId3">
            <a:alphaModFix/>
          </a:blip>
          <a:stretch>
            <a:fillRect/>
          </a:stretch>
        </p:blipFill>
        <p:spPr>
          <a:xfrm>
            <a:off x="192975" y="1202100"/>
            <a:ext cx="6228475" cy="3503499"/>
          </a:xfrm>
          <a:prstGeom prst="rect">
            <a:avLst/>
          </a:prstGeom>
          <a:noFill/>
          <a:ln>
            <a:noFill/>
          </a:ln>
        </p:spPr>
      </p:pic>
      <p:sp>
        <p:nvSpPr>
          <p:cNvPr id="280" name="Shape 280"/>
          <p:cNvSpPr/>
          <p:nvPr/>
        </p:nvSpPr>
        <p:spPr>
          <a:xfrm>
            <a:off x="6275850" y="1315225"/>
            <a:ext cx="2821799" cy="2406600"/>
          </a:xfrm>
          <a:prstGeom prst="wedgeRoundRectCallout">
            <a:avLst>
              <a:gd fmla="val -186240" name="adj1"/>
              <a:gd fmla="val 53276" name="adj2"/>
              <a:gd fmla="val 0" name="adj3"/>
            </a:avLst>
          </a:prstGeom>
          <a:solidFill>
            <a:srgbClr val="CFE2F3"/>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i="1" lang="en"/>
              <a:t>Added</a:t>
            </a:r>
          </a:p>
          <a:p>
            <a:pPr lvl="0" rtl="0">
              <a:spcBef>
                <a:spcPts val="0"/>
              </a:spcBef>
              <a:buNone/>
            </a:pPr>
            <a:r>
              <a:rPr b="1" lang="en"/>
              <a:t>Students Comments &amp; Questions (free text)</a:t>
            </a:r>
          </a:p>
          <a:p>
            <a:pPr indent="-317500" lvl="0" marL="457200" rtl="0">
              <a:spcBef>
                <a:spcPts val="0"/>
              </a:spcBef>
              <a:buClr>
                <a:srgbClr val="000000"/>
              </a:buClr>
              <a:buSzPct val="100000"/>
              <a:buFont typeface="Arial"/>
              <a:buChar char="-"/>
            </a:pPr>
            <a:r>
              <a:rPr lang="en"/>
              <a:t>Can’t infer everything from quiz scores</a:t>
            </a:r>
          </a:p>
          <a:p>
            <a:pPr indent="-317500" lvl="0" marL="457200" rtl="0">
              <a:spcBef>
                <a:spcPts val="0"/>
              </a:spcBef>
              <a:buClr>
                <a:srgbClr val="000000"/>
              </a:buClr>
              <a:buSzPct val="100000"/>
              <a:buFont typeface="Arial"/>
              <a:buChar char="-"/>
            </a:pPr>
            <a:r>
              <a:rPr lang="en"/>
              <a:t>Allowing the students to phrase confusing topics</a:t>
            </a:r>
          </a:p>
          <a:p>
            <a:pPr indent="-317500" lvl="0" marL="457200" rtl="0">
              <a:spcBef>
                <a:spcPts val="0"/>
              </a:spcBef>
              <a:buClr>
                <a:srgbClr val="000000"/>
              </a:buClr>
              <a:buSzPct val="100000"/>
              <a:buFont typeface="Arial"/>
              <a:buChar char="-"/>
            </a:pPr>
            <a:r>
              <a:rPr lang="en"/>
              <a:t>Surfacing an aggregated word-cloud</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idx="1" type="body"/>
          </p:nvPr>
        </p:nvSpPr>
        <p:spPr>
          <a:xfrm>
            <a:off x="216375" y="1047750"/>
            <a:ext cx="8716800" cy="3630300"/>
          </a:xfrm>
          <a:prstGeom prst="rect">
            <a:avLst/>
          </a:prstGeom>
        </p:spPr>
        <p:txBody>
          <a:bodyPr anchorCtr="0" anchor="t" bIns="91425" lIns="91425" rIns="91425" tIns="91425">
            <a:noAutofit/>
          </a:bodyPr>
          <a:lstStyle/>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a:p>
            <a:pPr lvl="0" rtl="0">
              <a:spcBef>
                <a:spcPts val="0"/>
              </a:spcBef>
              <a:buNone/>
            </a:pPr>
            <a:r>
              <a:t/>
            </a:r>
            <a:endParaRPr sz="3000">
              <a:latin typeface="Muli"/>
              <a:ea typeface="Muli"/>
              <a:cs typeface="Muli"/>
              <a:sym typeface="Muli"/>
            </a:endParaRPr>
          </a:p>
        </p:txBody>
      </p:sp>
      <p:sp>
        <p:nvSpPr>
          <p:cNvPr id="286" name="Shape 286"/>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Our Solution: Final Design</a:t>
            </a:r>
          </a:p>
        </p:txBody>
      </p:sp>
      <p:pic>
        <p:nvPicPr>
          <p:cNvPr id="287" name="Shape 287"/>
          <p:cNvPicPr preferRelativeResize="0"/>
          <p:nvPr/>
        </p:nvPicPr>
        <p:blipFill>
          <a:blip r:embed="rId3">
            <a:alphaModFix/>
          </a:blip>
          <a:stretch>
            <a:fillRect/>
          </a:stretch>
        </p:blipFill>
        <p:spPr>
          <a:xfrm>
            <a:off x="1019050" y="1217800"/>
            <a:ext cx="2963026" cy="1808399"/>
          </a:xfrm>
          <a:prstGeom prst="rect">
            <a:avLst/>
          </a:prstGeom>
          <a:noFill/>
          <a:ln cap="flat" cmpd="sng" w="19050">
            <a:solidFill>
              <a:srgbClr val="000000"/>
            </a:solidFill>
            <a:prstDash val="solid"/>
            <a:round/>
            <a:headEnd len="med" w="med" type="none"/>
            <a:tailEnd len="med" w="med" type="none"/>
          </a:ln>
        </p:spPr>
      </p:pic>
      <p:pic>
        <p:nvPicPr>
          <p:cNvPr id="288" name="Shape 288"/>
          <p:cNvPicPr preferRelativeResize="0"/>
          <p:nvPr/>
        </p:nvPicPr>
        <p:blipFill>
          <a:blip r:embed="rId4">
            <a:alphaModFix/>
          </a:blip>
          <a:stretch>
            <a:fillRect/>
          </a:stretch>
        </p:blipFill>
        <p:spPr>
          <a:xfrm>
            <a:off x="4392725" y="1244237"/>
            <a:ext cx="3007275" cy="1755524"/>
          </a:xfrm>
          <a:prstGeom prst="rect">
            <a:avLst/>
          </a:prstGeom>
          <a:noFill/>
          <a:ln cap="flat" cmpd="sng" w="19050">
            <a:solidFill>
              <a:srgbClr val="000000"/>
            </a:solidFill>
            <a:prstDash val="solid"/>
            <a:round/>
            <a:headEnd len="med" w="med" type="none"/>
            <a:tailEnd len="med" w="med" type="none"/>
          </a:ln>
        </p:spPr>
      </p:pic>
      <p:pic>
        <p:nvPicPr>
          <p:cNvPr id="289" name="Shape 289"/>
          <p:cNvPicPr preferRelativeResize="0"/>
          <p:nvPr/>
        </p:nvPicPr>
        <p:blipFill>
          <a:blip r:embed="rId5">
            <a:alphaModFix/>
          </a:blip>
          <a:stretch>
            <a:fillRect/>
          </a:stretch>
        </p:blipFill>
        <p:spPr>
          <a:xfrm>
            <a:off x="1019050" y="3134200"/>
            <a:ext cx="2963024" cy="1910098"/>
          </a:xfrm>
          <a:prstGeom prst="rect">
            <a:avLst/>
          </a:prstGeom>
          <a:noFill/>
          <a:ln cap="flat" cmpd="sng" w="19050">
            <a:solidFill>
              <a:srgbClr val="000000"/>
            </a:solidFill>
            <a:prstDash val="solid"/>
            <a:round/>
            <a:headEnd len="med" w="med" type="none"/>
            <a:tailEnd len="med" w="med" type="none"/>
          </a:ln>
        </p:spPr>
      </p:pic>
      <p:pic>
        <p:nvPicPr>
          <p:cNvPr id="290" name="Shape 290"/>
          <p:cNvPicPr preferRelativeResize="0"/>
          <p:nvPr/>
        </p:nvPicPr>
        <p:blipFill>
          <a:blip r:embed="rId6">
            <a:alphaModFix/>
          </a:blip>
          <a:stretch>
            <a:fillRect/>
          </a:stretch>
        </p:blipFill>
        <p:spPr>
          <a:xfrm>
            <a:off x="4392725" y="3134209"/>
            <a:ext cx="3007275" cy="1959589"/>
          </a:xfrm>
          <a:prstGeom prst="rect">
            <a:avLst/>
          </a:prstGeom>
          <a:noFill/>
          <a:ln cap="flat" cmpd="sng" w="19050">
            <a:solidFill>
              <a:srgbClr val="000000"/>
            </a:solidFill>
            <a:prstDash val="solid"/>
            <a:round/>
            <a:headEnd len="med" w="med" type="none"/>
            <a:tailEnd len="med" w="med" type="none"/>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idx="1" type="body"/>
          </p:nvPr>
        </p:nvSpPr>
        <p:spPr>
          <a:xfrm>
            <a:off x="120175" y="1200150"/>
            <a:ext cx="9099899" cy="3630300"/>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b="1" lang="en" sz="3000">
                <a:latin typeface="Muli"/>
                <a:ea typeface="Muli"/>
                <a:cs typeface="Muli"/>
                <a:sym typeface="Muli"/>
              </a:rPr>
              <a:t>Post-its, post-its, post-its</a:t>
            </a:r>
          </a:p>
          <a:p>
            <a:pPr lvl="0" rtl="0">
              <a:spcBef>
                <a:spcPts val="0"/>
              </a:spcBef>
              <a:buNone/>
            </a:pPr>
            <a:r>
              <a:t/>
            </a:r>
            <a:endParaRPr b="1" sz="2400">
              <a:latin typeface="Muli"/>
              <a:ea typeface="Muli"/>
              <a:cs typeface="Muli"/>
              <a:sym typeface="Muli"/>
            </a:endParaRPr>
          </a:p>
          <a:p>
            <a:pPr indent="-419100" lvl="0" marL="457200" rtl="0">
              <a:spcBef>
                <a:spcPts val="0"/>
              </a:spcBef>
              <a:buClr>
                <a:schemeClr val="dk1"/>
              </a:buClr>
              <a:buSzPct val="100000"/>
              <a:buFont typeface="Arial"/>
              <a:buChar char="●"/>
            </a:pPr>
            <a:r>
              <a:rPr lang="en" sz="3000">
                <a:latin typeface="Muli"/>
                <a:ea typeface="Muli"/>
                <a:cs typeface="Muli"/>
                <a:sym typeface="Muli"/>
              </a:rPr>
              <a:t>Google Slides and InVision: </a:t>
            </a:r>
            <a:r>
              <a:rPr lang="en" sz="2400">
                <a:latin typeface="Muli"/>
                <a:ea typeface="Muli"/>
                <a:cs typeface="Muli"/>
                <a:sym typeface="Muli"/>
              </a:rPr>
              <a:t>for Medium Fi v1</a:t>
            </a:r>
          </a:p>
          <a:p>
            <a:pPr indent="-419100" lvl="0" marL="457200" rtl="0">
              <a:spcBef>
                <a:spcPts val="0"/>
              </a:spcBef>
              <a:buClr>
                <a:schemeClr val="dk1"/>
              </a:buClr>
              <a:buSzPct val="100000"/>
              <a:buFont typeface="Arial"/>
              <a:buChar char="●"/>
            </a:pPr>
            <a:r>
              <a:rPr lang="en" sz="3000">
                <a:latin typeface="Muli"/>
                <a:ea typeface="Muli"/>
                <a:cs typeface="Muli"/>
                <a:sym typeface="Muli"/>
              </a:rPr>
              <a:t>Illustrator → JustInMind: </a:t>
            </a:r>
            <a:r>
              <a:rPr lang="en" sz="2400">
                <a:latin typeface="Muli"/>
                <a:ea typeface="Muli"/>
                <a:cs typeface="Muli"/>
                <a:sym typeface="Muli"/>
              </a:rPr>
              <a:t>for Final Design</a:t>
            </a:r>
          </a:p>
          <a:p>
            <a:pPr lvl="0" rtl="0">
              <a:spcBef>
                <a:spcPts val="0"/>
              </a:spcBef>
              <a:buNone/>
            </a:pPr>
            <a:r>
              <a:t/>
            </a:r>
            <a:endParaRPr sz="2400">
              <a:latin typeface="Muli"/>
              <a:ea typeface="Muli"/>
              <a:cs typeface="Muli"/>
              <a:sym typeface="Muli"/>
            </a:endParaRPr>
          </a:p>
          <a:p>
            <a:pPr indent="-419100" lvl="0" marL="457200" rtl="0">
              <a:spcBef>
                <a:spcPts val="0"/>
              </a:spcBef>
              <a:buClr>
                <a:schemeClr val="dk1"/>
              </a:buClr>
              <a:buSzPct val="100000"/>
              <a:buFont typeface="Arial"/>
              <a:buChar char="●"/>
            </a:pPr>
            <a:r>
              <a:rPr lang="en" sz="3000">
                <a:latin typeface="Muli"/>
                <a:ea typeface="Muli"/>
                <a:cs typeface="Muli"/>
                <a:sym typeface="Muli"/>
              </a:rPr>
              <a:t>iMovie: </a:t>
            </a:r>
            <a:r>
              <a:rPr lang="en" sz="2400">
                <a:latin typeface="Muli"/>
                <a:ea typeface="Muli"/>
                <a:cs typeface="Muli"/>
                <a:sym typeface="Muli"/>
              </a:rPr>
              <a:t>Editing the concept video</a:t>
            </a:r>
          </a:p>
        </p:txBody>
      </p:sp>
      <p:sp>
        <p:nvSpPr>
          <p:cNvPr id="296" name="Shape 296"/>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Implementation: Tools Used</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idx="1" type="body"/>
          </p:nvPr>
        </p:nvSpPr>
        <p:spPr>
          <a:xfrm>
            <a:off x="216375" y="1047750"/>
            <a:ext cx="8716800" cy="3630300"/>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sz="3000">
                <a:latin typeface="Muli"/>
                <a:ea typeface="Muli"/>
                <a:cs typeface="Muli"/>
                <a:sym typeface="Muli"/>
              </a:rPr>
              <a:t>Our scope has greatly changed since the first ideation session….</a:t>
            </a:r>
          </a:p>
          <a:p>
            <a:pPr indent="-419100" lvl="0" marL="457200" rtl="0">
              <a:spcBef>
                <a:spcPts val="0"/>
              </a:spcBef>
              <a:buClr>
                <a:schemeClr val="dk1"/>
              </a:buClr>
              <a:buSzPct val="100000"/>
              <a:buFont typeface="Arial"/>
              <a:buChar char="●"/>
            </a:pPr>
            <a:r>
              <a:rPr lang="en" sz="3000">
                <a:latin typeface="Muli"/>
                <a:ea typeface="Muli"/>
                <a:cs typeface="Muli"/>
                <a:sym typeface="Muli"/>
              </a:rPr>
              <a:t>We believe we found an underserved need. </a:t>
            </a:r>
          </a:p>
          <a:p>
            <a:pPr indent="-419100" lvl="0" marL="457200" rtl="0">
              <a:spcBef>
                <a:spcPts val="0"/>
              </a:spcBef>
              <a:buClr>
                <a:schemeClr val="dk1"/>
              </a:buClr>
              <a:buSzPct val="100000"/>
              <a:buFont typeface="Arial"/>
              <a:buChar char="●"/>
            </a:pPr>
            <a:r>
              <a:rPr lang="en" sz="3000">
                <a:latin typeface="Muli"/>
                <a:ea typeface="Muli"/>
                <a:cs typeface="Muli"/>
                <a:sym typeface="Muli"/>
              </a:rPr>
              <a:t>Also believe: key to success would be requiring next-to-zero effort from teachers, while providing useful insights.</a:t>
            </a:r>
          </a:p>
          <a:p>
            <a:pPr lvl="0" rtl="0">
              <a:spcBef>
                <a:spcPts val="0"/>
              </a:spcBef>
              <a:buNone/>
            </a:pPr>
            <a:r>
              <a:t/>
            </a:r>
            <a:endParaRPr sz="3000">
              <a:latin typeface="Muli"/>
              <a:ea typeface="Muli"/>
              <a:cs typeface="Muli"/>
              <a:sym typeface="Muli"/>
            </a:endParaRPr>
          </a:p>
          <a:p>
            <a:pPr indent="-381000" lvl="0" marL="457200" rtl="0">
              <a:spcBef>
                <a:spcPts val="0"/>
              </a:spcBef>
              <a:buClr>
                <a:schemeClr val="dk1"/>
              </a:buClr>
              <a:buSzPct val="100000"/>
              <a:buFont typeface="Arial"/>
              <a:buChar char="●"/>
            </a:pPr>
            <a:r>
              <a:rPr lang="en" sz="2400">
                <a:latin typeface="Muli"/>
                <a:ea typeface="Muli"/>
                <a:cs typeface="Muli"/>
                <a:sym typeface="Muli"/>
              </a:rPr>
              <a:t>“</a:t>
            </a:r>
            <a:r>
              <a:rPr i="1" lang="en" sz="2400">
                <a:latin typeface="Muli"/>
                <a:ea typeface="Muli"/>
                <a:cs typeface="Muli"/>
                <a:sym typeface="Muli"/>
              </a:rPr>
              <a:t>When will you build it? Our math teachers want it for the next school year</a:t>
            </a:r>
            <a:r>
              <a:rPr lang="en" sz="2400">
                <a:latin typeface="Muli"/>
                <a:ea typeface="Muli"/>
                <a:cs typeface="Muli"/>
                <a:sym typeface="Muli"/>
              </a:rPr>
              <a:t>”</a:t>
            </a:r>
            <a:r>
              <a:rPr i="1" lang="en" sz="2400">
                <a:latin typeface="Muli"/>
                <a:ea typeface="Muli"/>
                <a:cs typeface="Muli"/>
                <a:sym typeface="Muli"/>
              </a:rPr>
              <a:t> </a:t>
            </a:r>
            <a:r>
              <a:rPr i="1" lang="en" sz="1800">
                <a:latin typeface="Muli"/>
                <a:ea typeface="Muli"/>
                <a:cs typeface="Muli"/>
                <a:sym typeface="Muli"/>
              </a:rPr>
              <a:t>(Matan’s Mother...)</a:t>
            </a:r>
          </a:p>
        </p:txBody>
      </p:sp>
      <p:sp>
        <p:nvSpPr>
          <p:cNvPr id="302" name="Shape 302"/>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Conclusion</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idx="1" type="body"/>
          </p:nvPr>
        </p:nvSpPr>
        <p:spPr>
          <a:xfrm>
            <a:off x="216375" y="1047750"/>
            <a:ext cx="8716800" cy="3630300"/>
          </a:xfrm>
          <a:prstGeom prst="rect">
            <a:avLst/>
          </a:prstGeom>
        </p:spPr>
        <p:txBody>
          <a:bodyPr anchorCtr="0" anchor="t" bIns="91425" lIns="91425" rIns="91425" tIns="91425">
            <a:noAutofit/>
          </a:bodyPr>
          <a:lstStyle/>
          <a:p>
            <a:pPr rtl="0">
              <a:spcBef>
                <a:spcPts val="0"/>
              </a:spcBef>
              <a:buNone/>
            </a:pPr>
            <a:r>
              <a:t/>
            </a:r>
            <a:endParaRPr sz="3000">
              <a:latin typeface="Muli"/>
              <a:ea typeface="Muli"/>
              <a:cs typeface="Muli"/>
              <a:sym typeface="Muli"/>
            </a:endParaRPr>
          </a:p>
          <a:p>
            <a:pPr lvl="0" rtl="0">
              <a:spcBef>
                <a:spcPts val="0"/>
              </a:spcBef>
              <a:buNone/>
            </a:pPr>
            <a:r>
              <a:rPr lang="en" sz="3000">
                <a:latin typeface="Muli"/>
                <a:ea typeface="Muli"/>
                <a:cs typeface="Muli"/>
                <a:sym typeface="Muli"/>
              </a:rPr>
              <a:t>Our thanks to Eric Bloom, Debbie Whitson, and teachers of Palo Alto High School, for their time and effort in providing us routine help, insights and feedback throughout this project.</a:t>
            </a:r>
          </a:p>
        </p:txBody>
      </p:sp>
      <p:sp>
        <p:nvSpPr>
          <p:cNvPr id="308" name="Shape 308"/>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Thank you!</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body"/>
          </p:nvPr>
        </p:nvSpPr>
        <p:spPr>
          <a:xfrm>
            <a:off x="304800" y="1200150"/>
            <a:ext cx="8229600" cy="3630300"/>
          </a:xfrm>
          <a:prstGeom prst="rect">
            <a:avLst/>
          </a:prstGeom>
        </p:spPr>
        <p:txBody>
          <a:bodyPr anchorCtr="0" anchor="t" bIns="91425" lIns="91425" rIns="91425" tIns="91425">
            <a:noAutofit/>
          </a:bodyPr>
          <a:lstStyle/>
          <a:p>
            <a:pPr lvl="0" rtl="0">
              <a:spcBef>
                <a:spcPts val="0"/>
              </a:spcBef>
              <a:buNone/>
            </a:pPr>
            <a:r>
              <a:rPr b="1" lang="en" sz="3000">
                <a:latin typeface="Muli"/>
                <a:ea typeface="Muli"/>
                <a:cs typeface="Muli"/>
                <a:sym typeface="Muli"/>
              </a:rPr>
              <a:t>Technology to improve Education.</a:t>
            </a:r>
          </a:p>
          <a:p>
            <a:pPr lvl="0" rtl="0">
              <a:spcBef>
                <a:spcPts val="0"/>
              </a:spcBef>
              <a:buNone/>
            </a:pPr>
            <a:r>
              <a:t/>
            </a:r>
            <a:endParaRPr sz="1000">
              <a:latin typeface="Muli"/>
              <a:ea typeface="Muli"/>
              <a:cs typeface="Muli"/>
              <a:sym typeface="Muli"/>
            </a:endParaRPr>
          </a:p>
          <a:p>
            <a:pPr lvl="0" rtl="0">
              <a:spcBef>
                <a:spcPts val="0"/>
              </a:spcBef>
              <a:buNone/>
            </a:pPr>
            <a:r>
              <a:rPr b="1" lang="en" sz="3000">
                <a:latin typeface="Muli"/>
                <a:ea typeface="Muli"/>
                <a:cs typeface="Muli"/>
                <a:sym typeface="Muli"/>
              </a:rPr>
              <a:t>Focus on quality of learning.</a:t>
            </a:r>
          </a:p>
          <a:p>
            <a:pPr lvl="0" rtl="0">
              <a:spcBef>
                <a:spcPts val="0"/>
              </a:spcBef>
              <a:buNone/>
            </a:pPr>
            <a:r>
              <a:t/>
            </a:r>
            <a:endParaRPr sz="1000">
              <a:latin typeface="Muli"/>
              <a:ea typeface="Muli"/>
              <a:cs typeface="Muli"/>
              <a:sym typeface="Muli"/>
            </a:endParaRPr>
          </a:p>
          <a:p>
            <a:pPr lvl="0" rtl="0">
              <a:spcBef>
                <a:spcPts val="0"/>
              </a:spcBef>
              <a:buNone/>
            </a:pPr>
            <a:r>
              <a:rPr lang="en" sz="3000">
                <a:latin typeface="Muli"/>
                <a:ea typeface="Muli"/>
                <a:cs typeface="Muli"/>
                <a:sym typeface="Muli"/>
              </a:rPr>
              <a:t>Lack of access to technology</a:t>
            </a:r>
          </a:p>
          <a:p>
            <a:pPr lvl="0" rtl="0">
              <a:spcBef>
                <a:spcPts val="0"/>
              </a:spcBef>
              <a:buNone/>
            </a:pPr>
            <a:r>
              <a:rPr lang="en" sz="3000">
                <a:latin typeface="Muli"/>
                <a:ea typeface="Muli"/>
                <a:cs typeface="Muli"/>
                <a:sym typeface="Muli"/>
              </a:rPr>
              <a:t>will be a problem?</a:t>
            </a:r>
          </a:p>
          <a:p>
            <a:pPr lvl="0" rtl="0">
              <a:spcBef>
                <a:spcPts val="0"/>
              </a:spcBef>
              <a:buNone/>
            </a:pPr>
            <a:r>
              <a:t/>
            </a:r>
            <a:endParaRPr sz="3000">
              <a:latin typeface="Muli"/>
              <a:ea typeface="Muli"/>
              <a:cs typeface="Muli"/>
              <a:sym typeface="Muli"/>
            </a:endParaRPr>
          </a:p>
        </p:txBody>
      </p:sp>
      <p:sp>
        <p:nvSpPr>
          <p:cNvPr id="99" name="Shape 99"/>
          <p:cNvSpPr txBox="1"/>
          <p:nvPr>
            <p:ph type="title"/>
          </p:nvPr>
        </p:nvSpPr>
        <p:spPr>
          <a:xfrm>
            <a:off x="245400" y="13325"/>
            <a:ext cx="87770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The Problem - Initial Scoping</a:t>
            </a:r>
          </a:p>
        </p:txBody>
      </p:sp>
      <p:pic>
        <p:nvPicPr>
          <p:cNvPr id="100" name="Shape 100"/>
          <p:cNvPicPr preferRelativeResize="0"/>
          <p:nvPr/>
        </p:nvPicPr>
        <p:blipFill>
          <a:blip r:embed="rId3">
            <a:alphaModFix/>
          </a:blip>
          <a:stretch>
            <a:fillRect/>
          </a:stretch>
        </p:blipFill>
        <p:spPr>
          <a:xfrm>
            <a:off x="6378725" y="2037925"/>
            <a:ext cx="2993876" cy="4044477"/>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idx="1" type="body"/>
          </p:nvPr>
        </p:nvSpPr>
        <p:spPr>
          <a:xfrm>
            <a:off x="304800" y="1200150"/>
            <a:ext cx="8229600" cy="3630300"/>
          </a:xfrm>
          <a:prstGeom prst="rect">
            <a:avLst/>
          </a:prstGeom>
        </p:spPr>
        <p:txBody>
          <a:bodyPr anchorCtr="0" anchor="t" bIns="91425" lIns="91425" rIns="91425" tIns="91425">
            <a:noAutofit/>
          </a:bodyPr>
          <a:lstStyle/>
          <a:p>
            <a:pPr lvl="0" rtl="0">
              <a:spcBef>
                <a:spcPts val="0"/>
              </a:spcBef>
              <a:buNone/>
            </a:pPr>
            <a:r>
              <a:rPr b="1" lang="en" sz="3000">
                <a:latin typeface="Muli"/>
                <a:ea typeface="Muli"/>
                <a:cs typeface="Muli"/>
                <a:sym typeface="Muli"/>
              </a:rPr>
              <a:t>Objective</a:t>
            </a:r>
            <a:r>
              <a:rPr lang="en" sz="3000">
                <a:latin typeface="Muli"/>
                <a:ea typeface="Muli"/>
                <a:cs typeface="Muli"/>
                <a:sym typeface="Muli"/>
              </a:rPr>
              <a:t>: Using Technology to Enhance Learning Quality</a:t>
            </a:r>
          </a:p>
          <a:p>
            <a:pPr rtl="0">
              <a:spcBef>
                <a:spcPts val="0"/>
              </a:spcBef>
              <a:buNone/>
            </a:pPr>
            <a:r>
              <a:t/>
            </a:r>
            <a:endParaRPr sz="1000">
              <a:latin typeface="Muli"/>
              <a:ea typeface="Muli"/>
              <a:cs typeface="Muli"/>
              <a:sym typeface="Muli"/>
            </a:endParaRPr>
          </a:p>
          <a:p>
            <a:pPr rtl="0">
              <a:spcBef>
                <a:spcPts val="0"/>
              </a:spcBef>
              <a:buNone/>
            </a:pPr>
            <a:r>
              <a:rPr b="1" lang="en" sz="3000">
                <a:latin typeface="Muli"/>
                <a:ea typeface="Muli"/>
                <a:cs typeface="Muli"/>
                <a:sym typeface="Muli"/>
              </a:rPr>
              <a:t>Focus</a:t>
            </a:r>
            <a:r>
              <a:rPr lang="en" sz="3000">
                <a:latin typeface="Muli"/>
                <a:ea typeface="Muli"/>
                <a:cs typeface="Muli"/>
                <a:sym typeface="Muli"/>
              </a:rPr>
              <a:t>: Making the most out of</a:t>
            </a:r>
          </a:p>
          <a:p>
            <a:pPr rtl="0">
              <a:spcBef>
                <a:spcPts val="0"/>
              </a:spcBef>
              <a:buNone/>
            </a:pPr>
            <a:r>
              <a:rPr lang="en" sz="3000">
                <a:latin typeface="Muli"/>
                <a:ea typeface="Muli"/>
                <a:cs typeface="Muli"/>
                <a:sym typeface="Muli"/>
              </a:rPr>
              <a:t>the time students spend in class</a:t>
            </a:r>
          </a:p>
          <a:p>
            <a:pPr lvl="0" rtl="0">
              <a:spcBef>
                <a:spcPts val="0"/>
              </a:spcBef>
              <a:buNone/>
            </a:pPr>
            <a:r>
              <a:t/>
            </a:r>
            <a:endParaRPr sz="1000">
              <a:latin typeface="Muli"/>
              <a:ea typeface="Muli"/>
              <a:cs typeface="Muli"/>
              <a:sym typeface="Muli"/>
            </a:endParaRPr>
          </a:p>
          <a:p>
            <a:pPr lvl="0" rtl="0">
              <a:spcBef>
                <a:spcPts val="0"/>
              </a:spcBef>
              <a:buNone/>
            </a:pPr>
            <a:r>
              <a:rPr b="1" lang="en" sz="3000">
                <a:latin typeface="Muli"/>
                <a:ea typeface="Muli"/>
                <a:cs typeface="Muli"/>
                <a:sym typeface="Muli"/>
              </a:rPr>
              <a:t>Assumption</a:t>
            </a:r>
            <a:r>
              <a:rPr lang="en" sz="3000">
                <a:latin typeface="Muli"/>
                <a:ea typeface="Muli"/>
                <a:cs typeface="Muli"/>
                <a:sym typeface="Muli"/>
              </a:rPr>
              <a:t>: The problem</a:t>
            </a:r>
          </a:p>
          <a:p>
            <a:pPr rtl="0">
              <a:spcBef>
                <a:spcPts val="0"/>
              </a:spcBef>
              <a:buNone/>
            </a:pPr>
            <a:r>
              <a:rPr lang="en" sz="3000">
                <a:latin typeface="Muli"/>
                <a:ea typeface="Muli"/>
                <a:cs typeface="Muli"/>
                <a:sym typeface="Muli"/>
              </a:rPr>
              <a:t>is lack of access to technology</a:t>
            </a:r>
          </a:p>
          <a:p>
            <a:pPr rtl="0">
              <a:spcBef>
                <a:spcPts val="0"/>
              </a:spcBef>
              <a:buNone/>
            </a:pPr>
            <a:r>
              <a:t/>
            </a:r>
            <a:endParaRPr sz="1400">
              <a:latin typeface="Muli"/>
              <a:ea typeface="Muli"/>
              <a:cs typeface="Muli"/>
              <a:sym typeface="Muli"/>
            </a:endParaRPr>
          </a:p>
          <a:p>
            <a:pPr lvl="0" rtl="0">
              <a:spcBef>
                <a:spcPts val="0"/>
              </a:spcBef>
              <a:buNone/>
            </a:pPr>
            <a:r>
              <a:rPr i="1" lang="en" sz="1800">
                <a:latin typeface="Muli"/>
                <a:ea typeface="Muli"/>
                <a:cs typeface="Muli"/>
                <a:sym typeface="Muli"/>
              </a:rPr>
              <a:t>(“low-band internationalized coursera?”)</a:t>
            </a:r>
          </a:p>
        </p:txBody>
      </p:sp>
      <p:sp>
        <p:nvSpPr>
          <p:cNvPr id="318" name="Shape 318"/>
          <p:cNvSpPr txBox="1"/>
          <p:nvPr>
            <p:ph type="title"/>
          </p:nvPr>
        </p:nvSpPr>
        <p:spPr>
          <a:xfrm>
            <a:off x="245400" y="13325"/>
            <a:ext cx="87770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The Problem - Initial Scoping</a:t>
            </a:r>
          </a:p>
        </p:txBody>
      </p:sp>
      <p:pic>
        <p:nvPicPr>
          <p:cNvPr id="319" name="Shape 319"/>
          <p:cNvPicPr preferRelativeResize="0"/>
          <p:nvPr/>
        </p:nvPicPr>
        <p:blipFill>
          <a:blip r:embed="rId3">
            <a:alphaModFix/>
          </a:blip>
          <a:stretch>
            <a:fillRect/>
          </a:stretch>
        </p:blipFill>
        <p:spPr>
          <a:xfrm>
            <a:off x="6378725" y="2037925"/>
            <a:ext cx="2993876" cy="4044477"/>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p:nvPr/>
        </p:nvSpPr>
        <p:spPr>
          <a:xfrm>
            <a:off x="6210200" y="1063775"/>
            <a:ext cx="2857499" cy="640799"/>
          </a:xfrm>
          <a:prstGeom prst="rect">
            <a:avLst/>
          </a:prstGeom>
          <a:solidFill>
            <a:srgbClr val="0000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5" name="Shape 325"/>
          <p:cNvSpPr txBox="1"/>
          <p:nvPr>
            <p:ph idx="1" type="body"/>
          </p:nvPr>
        </p:nvSpPr>
        <p:spPr>
          <a:xfrm>
            <a:off x="304800" y="1123950"/>
            <a:ext cx="8717700" cy="3630300"/>
          </a:xfrm>
          <a:prstGeom prst="rect">
            <a:avLst/>
          </a:prstGeom>
        </p:spPr>
        <p:txBody>
          <a:bodyPr anchorCtr="0" anchor="t" bIns="91425" lIns="91425" rIns="91425" tIns="91425">
            <a:noAutofit/>
          </a:bodyPr>
          <a:lstStyle/>
          <a:p>
            <a:pPr lvl="0" rtl="0">
              <a:spcBef>
                <a:spcPts val="0"/>
              </a:spcBef>
              <a:buNone/>
            </a:pPr>
            <a:r>
              <a:rPr lang="en" sz="2400" u="sng">
                <a:latin typeface="Muli"/>
                <a:ea typeface="Muli"/>
                <a:cs typeface="Muli"/>
                <a:sym typeface="Muli"/>
              </a:rPr>
              <a:t>Main Conclusions:</a:t>
            </a:r>
          </a:p>
          <a:p>
            <a:pPr indent="-381000" lvl="0" marL="457200" rtl="0">
              <a:spcBef>
                <a:spcPts val="0"/>
              </a:spcBef>
              <a:buClr>
                <a:schemeClr val="dk1"/>
              </a:buClr>
              <a:buSzPct val="100000"/>
              <a:buFont typeface="Arial"/>
              <a:buChar char="●"/>
            </a:pPr>
            <a:r>
              <a:rPr lang="en" sz="2400">
                <a:latin typeface="Muli"/>
                <a:ea typeface="Muli"/>
                <a:cs typeface="Muli"/>
                <a:sym typeface="Muli"/>
              </a:rPr>
              <a:t>Access to tech is not enough,</a:t>
            </a:r>
          </a:p>
          <a:p>
            <a:pPr rtl="0">
              <a:spcBef>
                <a:spcPts val="0"/>
              </a:spcBef>
              <a:buNone/>
            </a:pPr>
            <a:r>
              <a:rPr lang="en" sz="2400">
                <a:latin typeface="Muli"/>
                <a:ea typeface="Muli"/>
                <a:cs typeface="Muli"/>
                <a:sym typeface="Muli"/>
              </a:rPr>
              <a:t>methodology and training are required.</a:t>
            </a:r>
          </a:p>
          <a:p>
            <a:pPr lvl="0" rtl="0">
              <a:spcBef>
                <a:spcPts val="0"/>
              </a:spcBef>
              <a:buNone/>
            </a:pPr>
            <a:r>
              <a:t/>
            </a:r>
            <a:endParaRPr sz="900">
              <a:latin typeface="Muli"/>
              <a:ea typeface="Muli"/>
              <a:cs typeface="Muli"/>
              <a:sym typeface="Muli"/>
            </a:endParaRPr>
          </a:p>
          <a:p>
            <a:pPr indent="-381000" lvl="0" marL="457200" rtl="0">
              <a:spcBef>
                <a:spcPts val="0"/>
              </a:spcBef>
              <a:buClr>
                <a:schemeClr val="dk1"/>
              </a:buClr>
              <a:buSzPct val="100000"/>
              <a:buFont typeface="Arial"/>
              <a:buChar char="●"/>
            </a:pPr>
            <a:r>
              <a:rPr lang="en" sz="2400">
                <a:latin typeface="Muli"/>
                <a:ea typeface="Muli"/>
                <a:cs typeface="Muli"/>
                <a:sym typeface="Muli"/>
              </a:rPr>
              <a:t>Chalk-and-board teaching is outdated;</a:t>
            </a:r>
          </a:p>
          <a:p>
            <a:pPr rtl="0">
              <a:spcBef>
                <a:spcPts val="0"/>
              </a:spcBef>
              <a:buNone/>
            </a:pPr>
            <a:r>
              <a:rPr lang="en" sz="2400">
                <a:latin typeface="Muli"/>
                <a:ea typeface="Muli"/>
                <a:cs typeface="Muli"/>
                <a:sym typeface="Muli"/>
              </a:rPr>
              <a:t>teachers are no longer the gate for knowledge.</a:t>
            </a:r>
          </a:p>
          <a:p>
            <a:pPr lvl="0" rtl="0">
              <a:spcBef>
                <a:spcPts val="0"/>
              </a:spcBef>
              <a:buNone/>
            </a:pPr>
            <a:r>
              <a:t/>
            </a:r>
            <a:endParaRPr sz="900">
              <a:latin typeface="Muli"/>
              <a:ea typeface="Muli"/>
              <a:cs typeface="Muli"/>
              <a:sym typeface="Muli"/>
            </a:endParaRPr>
          </a:p>
          <a:p>
            <a:pPr indent="-381000" lvl="0" marL="457200" rtl="0">
              <a:spcBef>
                <a:spcPts val="0"/>
              </a:spcBef>
              <a:buClr>
                <a:schemeClr val="dk1"/>
              </a:buClr>
              <a:buSzPct val="100000"/>
              <a:buFont typeface="Arial"/>
              <a:buChar char="●"/>
            </a:pPr>
            <a:r>
              <a:rPr lang="en" sz="2400">
                <a:latin typeface="Muli"/>
                <a:ea typeface="Muli"/>
                <a:cs typeface="Muli"/>
                <a:sym typeface="Muli"/>
              </a:rPr>
              <a:t>With information available online, teachers</a:t>
            </a:r>
          </a:p>
          <a:p>
            <a:pPr lvl="0" rtl="0">
              <a:spcBef>
                <a:spcPts val="0"/>
              </a:spcBef>
              <a:buNone/>
            </a:pPr>
            <a:r>
              <a:rPr lang="en" sz="2400">
                <a:latin typeface="Muli"/>
                <a:ea typeface="Muli"/>
                <a:cs typeface="Muli"/>
                <a:sym typeface="Muli"/>
              </a:rPr>
              <a:t>become mentors for learning. </a:t>
            </a:r>
          </a:p>
        </p:txBody>
      </p:sp>
      <p:sp>
        <p:nvSpPr>
          <p:cNvPr id="326" name="Shape 326"/>
          <p:cNvSpPr txBox="1"/>
          <p:nvPr>
            <p:ph type="title"/>
          </p:nvPr>
        </p:nvSpPr>
        <p:spPr>
          <a:xfrm>
            <a:off x="245400" y="13325"/>
            <a:ext cx="87770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Needfinding - Interviews</a:t>
            </a:r>
          </a:p>
        </p:txBody>
      </p:sp>
      <p:pic>
        <p:nvPicPr>
          <p:cNvPr id="327" name="Shape 327"/>
          <p:cNvPicPr preferRelativeResize="0"/>
          <p:nvPr/>
        </p:nvPicPr>
        <p:blipFill>
          <a:blip r:embed="rId3">
            <a:alphaModFix/>
          </a:blip>
          <a:stretch>
            <a:fillRect/>
          </a:stretch>
        </p:blipFill>
        <p:spPr>
          <a:xfrm>
            <a:off x="6210300" y="1001100"/>
            <a:ext cx="2857500" cy="742950"/>
          </a:xfrm>
          <a:prstGeom prst="rect">
            <a:avLst/>
          </a:prstGeom>
          <a:noFill/>
          <a:ln>
            <a:noFill/>
          </a:ln>
        </p:spPr>
      </p:pic>
      <p:pic>
        <p:nvPicPr>
          <p:cNvPr id="328" name="Shape 328"/>
          <p:cNvPicPr preferRelativeResize="0"/>
          <p:nvPr/>
        </p:nvPicPr>
        <p:blipFill>
          <a:blip r:embed="rId4">
            <a:alphaModFix/>
          </a:blip>
          <a:stretch>
            <a:fillRect/>
          </a:stretch>
        </p:blipFill>
        <p:spPr>
          <a:xfrm>
            <a:off x="5105192" y="1044037"/>
            <a:ext cx="1035932" cy="680275"/>
          </a:xfrm>
          <a:prstGeom prst="rect">
            <a:avLst/>
          </a:prstGeom>
          <a:noFill/>
          <a:ln>
            <a:noFill/>
          </a:ln>
        </p:spPr>
      </p:pic>
      <p:pic>
        <p:nvPicPr>
          <p:cNvPr id="329" name="Shape 329"/>
          <p:cNvPicPr preferRelativeResize="0"/>
          <p:nvPr/>
        </p:nvPicPr>
        <p:blipFill>
          <a:blip r:embed="rId5">
            <a:alphaModFix/>
          </a:blip>
          <a:stretch>
            <a:fillRect/>
          </a:stretch>
        </p:blipFill>
        <p:spPr>
          <a:xfrm>
            <a:off x="7360325" y="2396049"/>
            <a:ext cx="1413288" cy="1059962"/>
          </a:xfrm>
          <a:prstGeom prst="rect">
            <a:avLst/>
          </a:prstGeom>
          <a:noFill/>
          <a:ln>
            <a:noFill/>
          </a:ln>
        </p:spPr>
      </p:pic>
      <p:pic>
        <p:nvPicPr>
          <p:cNvPr id="330" name="Shape 330"/>
          <p:cNvPicPr preferRelativeResize="0"/>
          <p:nvPr/>
        </p:nvPicPr>
        <p:blipFill>
          <a:blip r:embed="rId6">
            <a:alphaModFix/>
          </a:blip>
          <a:stretch>
            <a:fillRect/>
          </a:stretch>
        </p:blipFill>
        <p:spPr>
          <a:xfrm>
            <a:off x="8108075" y="1933182"/>
            <a:ext cx="1035925" cy="805167"/>
          </a:xfrm>
          <a:prstGeom prst="rect">
            <a:avLst/>
          </a:prstGeom>
          <a:noFill/>
          <a:ln>
            <a:noFill/>
          </a:ln>
        </p:spPr>
      </p:pic>
      <p:pic>
        <p:nvPicPr>
          <p:cNvPr id="331" name="Shape 331"/>
          <p:cNvPicPr preferRelativeResize="0"/>
          <p:nvPr/>
        </p:nvPicPr>
        <p:blipFill>
          <a:blip r:embed="rId7">
            <a:alphaModFix/>
          </a:blip>
          <a:stretch>
            <a:fillRect/>
          </a:stretch>
        </p:blipFill>
        <p:spPr>
          <a:xfrm>
            <a:off x="5378182" y="4230612"/>
            <a:ext cx="1137666" cy="888799"/>
          </a:xfrm>
          <a:prstGeom prst="rect">
            <a:avLst/>
          </a:prstGeom>
          <a:noFill/>
          <a:ln>
            <a:noFill/>
          </a:ln>
        </p:spPr>
      </p:pic>
      <p:pic>
        <p:nvPicPr>
          <p:cNvPr id="332" name="Shape 332"/>
          <p:cNvPicPr preferRelativeResize="0"/>
          <p:nvPr/>
        </p:nvPicPr>
        <p:blipFill>
          <a:blip r:embed="rId8">
            <a:alphaModFix/>
          </a:blip>
          <a:stretch>
            <a:fillRect/>
          </a:stretch>
        </p:blipFill>
        <p:spPr>
          <a:xfrm>
            <a:off x="3657600" y="4254701"/>
            <a:ext cx="1501124" cy="840622"/>
          </a:xfrm>
          <a:prstGeom prst="rect">
            <a:avLst/>
          </a:prstGeom>
          <a:noFill/>
          <a:ln>
            <a:noFill/>
          </a:ln>
        </p:spPr>
      </p:pic>
      <p:pic>
        <p:nvPicPr>
          <p:cNvPr id="333" name="Shape 333"/>
          <p:cNvPicPr preferRelativeResize="0"/>
          <p:nvPr/>
        </p:nvPicPr>
        <p:blipFill>
          <a:blip r:embed="rId9">
            <a:alphaModFix/>
          </a:blip>
          <a:stretch>
            <a:fillRect/>
          </a:stretch>
        </p:blipFill>
        <p:spPr>
          <a:xfrm>
            <a:off x="6916924" y="3670275"/>
            <a:ext cx="2196101" cy="1625625"/>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idx="1" type="body"/>
          </p:nvPr>
        </p:nvSpPr>
        <p:spPr>
          <a:xfrm>
            <a:off x="0" y="971550"/>
            <a:ext cx="9202800" cy="3630300"/>
          </a:xfrm>
          <a:prstGeom prst="rect">
            <a:avLst/>
          </a:prstGeom>
        </p:spPr>
        <p:txBody>
          <a:bodyPr anchorCtr="0" anchor="t" bIns="91425" lIns="91425" rIns="91425" tIns="91425">
            <a:noAutofit/>
          </a:bodyPr>
          <a:lstStyle/>
          <a:p>
            <a:pPr lvl="0" rtl="0">
              <a:spcBef>
                <a:spcPts val="0"/>
              </a:spcBef>
              <a:buNone/>
            </a:pPr>
            <a:r>
              <a:rPr lang="en" sz="2400" u="sng">
                <a:latin typeface="Muli"/>
                <a:ea typeface="Muli"/>
                <a:cs typeface="Muli"/>
                <a:sym typeface="Muli"/>
              </a:rPr>
              <a:t>Method:</a:t>
            </a:r>
            <a:r>
              <a:rPr lang="en" sz="2400">
                <a:latin typeface="Muli"/>
                <a:ea typeface="Muli"/>
                <a:cs typeface="Muli"/>
                <a:sym typeface="Muli"/>
              </a:rPr>
              <a:t> Observing classes, identifying tasks.</a:t>
            </a:r>
          </a:p>
          <a:p>
            <a:pPr lvl="0" rtl="0">
              <a:spcBef>
                <a:spcPts val="0"/>
              </a:spcBef>
              <a:buNone/>
            </a:pPr>
            <a:r>
              <a:rPr lang="en" sz="2400">
                <a:latin typeface="Muli"/>
                <a:ea typeface="Muli"/>
                <a:cs typeface="Muli"/>
                <a:sym typeface="Muli"/>
              </a:rPr>
              <a:t>Follow-up interview: learning how to perform them ourselves.</a:t>
            </a:r>
          </a:p>
          <a:p>
            <a:pPr rtl="0">
              <a:spcBef>
                <a:spcPts val="0"/>
              </a:spcBef>
              <a:buNone/>
            </a:pPr>
            <a:r>
              <a:t/>
            </a:r>
            <a:endParaRPr sz="1200" u="sng">
              <a:latin typeface="Muli"/>
              <a:ea typeface="Muli"/>
              <a:cs typeface="Muli"/>
              <a:sym typeface="Muli"/>
            </a:endParaRPr>
          </a:p>
          <a:p>
            <a:pPr lvl="0" rtl="0">
              <a:spcBef>
                <a:spcPts val="0"/>
              </a:spcBef>
              <a:buNone/>
            </a:pPr>
            <a:r>
              <a:rPr lang="en" sz="2400" u="sng">
                <a:latin typeface="Muli"/>
                <a:ea typeface="Muli"/>
                <a:cs typeface="Muli"/>
                <a:sym typeface="Muli"/>
              </a:rPr>
              <a:t>Tasks Identified:</a:t>
            </a:r>
          </a:p>
          <a:p>
            <a:pPr indent="-381000" lvl="0" marL="457200" rtl="0">
              <a:spcBef>
                <a:spcPts val="0"/>
              </a:spcBef>
              <a:buClr>
                <a:schemeClr val="dk1"/>
              </a:buClr>
              <a:buSzPct val="100000"/>
              <a:buFont typeface="Arial"/>
              <a:buChar char="●"/>
            </a:pPr>
            <a:r>
              <a:rPr lang="en" sz="2400">
                <a:latin typeface="Muli"/>
                <a:ea typeface="Muli"/>
                <a:cs typeface="Muli"/>
                <a:sym typeface="Muli"/>
              </a:rPr>
              <a:t>Formative &amp; Summative Assessment; Informal Assessment</a:t>
            </a:r>
          </a:p>
          <a:p>
            <a:pPr indent="-381000" lvl="0" marL="457200" rtl="0">
              <a:spcBef>
                <a:spcPts val="0"/>
              </a:spcBef>
              <a:buClr>
                <a:schemeClr val="dk1"/>
              </a:buClr>
              <a:buSzPct val="100000"/>
              <a:buFont typeface="Arial"/>
              <a:buChar char="●"/>
            </a:pPr>
            <a:r>
              <a:rPr lang="en" sz="2400">
                <a:latin typeface="Muli"/>
                <a:ea typeface="Muli"/>
                <a:cs typeface="Muli"/>
                <a:sym typeface="Muli"/>
              </a:rPr>
              <a:t>Executing the lesson plan, managing the class.</a:t>
            </a:r>
          </a:p>
          <a:p>
            <a:pPr indent="-381000" lvl="0" marL="457200" rtl="0">
              <a:spcBef>
                <a:spcPts val="0"/>
              </a:spcBef>
              <a:buClr>
                <a:schemeClr val="dk1"/>
              </a:buClr>
              <a:buSzPct val="100000"/>
              <a:buFont typeface="Arial"/>
              <a:buChar char="●"/>
            </a:pPr>
            <a:r>
              <a:rPr lang="en" sz="2400">
                <a:latin typeface="Muli"/>
                <a:ea typeface="Muli"/>
                <a:cs typeface="Muli"/>
                <a:sym typeface="Muli"/>
              </a:rPr>
              <a:t>Providing attention to students who ‘struggle’.</a:t>
            </a:r>
          </a:p>
          <a:p>
            <a:pPr rtl="0">
              <a:spcBef>
                <a:spcPts val="0"/>
              </a:spcBef>
              <a:buNone/>
            </a:pPr>
            <a:r>
              <a:t/>
            </a:r>
            <a:endParaRPr sz="1200">
              <a:latin typeface="Muli"/>
              <a:ea typeface="Muli"/>
              <a:cs typeface="Muli"/>
              <a:sym typeface="Muli"/>
            </a:endParaRPr>
          </a:p>
          <a:p>
            <a:pPr rtl="0">
              <a:spcBef>
                <a:spcPts val="0"/>
              </a:spcBef>
              <a:buNone/>
            </a:pPr>
            <a:r>
              <a:rPr lang="en" sz="2400" u="sng">
                <a:latin typeface="Muli"/>
                <a:ea typeface="Muli"/>
                <a:cs typeface="Muli"/>
                <a:sym typeface="Muli"/>
              </a:rPr>
              <a:t>Insight:</a:t>
            </a:r>
          </a:p>
          <a:p>
            <a:pPr rtl="0">
              <a:spcBef>
                <a:spcPts val="0"/>
              </a:spcBef>
              <a:buNone/>
            </a:pPr>
            <a:r>
              <a:rPr lang="en" sz="2400">
                <a:latin typeface="Muli"/>
                <a:ea typeface="Muli"/>
                <a:cs typeface="Muli"/>
                <a:sym typeface="Muli"/>
              </a:rPr>
              <a:t>Teachers spend a significant effort, in</a:t>
            </a:r>
          </a:p>
          <a:p>
            <a:pPr rtl="0">
              <a:spcBef>
                <a:spcPts val="0"/>
              </a:spcBef>
              <a:buNone/>
            </a:pPr>
            <a:r>
              <a:rPr lang="en" sz="2400">
                <a:latin typeface="Muli"/>
                <a:ea typeface="Muli"/>
                <a:cs typeface="Muli"/>
                <a:sym typeface="Muli"/>
              </a:rPr>
              <a:t>different ways, to gain information regarding</a:t>
            </a:r>
          </a:p>
          <a:p>
            <a:pPr lvl="0" rtl="0">
              <a:spcBef>
                <a:spcPts val="0"/>
              </a:spcBef>
              <a:buNone/>
            </a:pPr>
            <a:r>
              <a:rPr lang="en" sz="2400">
                <a:latin typeface="Muli"/>
                <a:ea typeface="Muli"/>
                <a:cs typeface="Muli"/>
                <a:sym typeface="Muli"/>
              </a:rPr>
              <a:t>students understanding.</a:t>
            </a:r>
          </a:p>
        </p:txBody>
      </p:sp>
      <p:sp>
        <p:nvSpPr>
          <p:cNvPr id="339" name="Shape 339"/>
          <p:cNvSpPr txBox="1"/>
          <p:nvPr>
            <p:ph type="title"/>
          </p:nvPr>
        </p:nvSpPr>
        <p:spPr>
          <a:xfrm>
            <a:off x="245400" y="13325"/>
            <a:ext cx="87770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Needfinding - Task Analysis</a:t>
            </a:r>
          </a:p>
        </p:txBody>
      </p:sp>
      <p:pic>
        <p:nvPicPr>
          <p:cNvPr id="340" name="Shape 340"/>
          <p:cNvPicPr preferRelativeResize="0"/>
          <p:nvPr/>
        </p:nvPicPr>
        <p:blipFill>
          <a:blip r:embed="rId3">
            <a:alphaModFix/>
          </a:blip>
          <a:stretch>
            <a:fillRect/>
          </a:stretch>
        </p:blipFill>
        <p:spPr>
          <a:xfrm>
            <a:off x="7030725" y="3474500"/>
            <a:ext cx="2015424" cy="157455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idx="1" type="body"/>
          </p:nvPr>
        </p:nvSpPr>
        <p:spPr>
          <a:xfrm>
            <a:off x="0" y="1047750"/>
            <a:ext cx="9202800" cy="3630300"/>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Muli"/>
              <a:buAutoNum type="arabicPeriod"/>
            </a:pPr>
            <a:r>
              <a:rPr lang="en" sz="3000">
                <a:latin typeface="Muli"/>
                <a:ea typeface="Muli"/>
                <a:cs typeface="Muli"/>
                <a:sym typeface="Muli"/>
              </a:rPr>
              <a:t>The lesson planner				2.  Mini-challenges</a:t>
            </a: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rtl="0">
              <a:spcBef>
                <a:spcPts val="0"/>
              </a:spcBef>
              <a:buNone/>
            </a:pPr>
            <a:r>
              <a:t/>
            </a:r>
            <a:endParaRPr sz="2400">
              <a:latin typeface="Muli"/>
              <a:ea typeface="Muli"/>
              <a:cs typeface="Muli"/>
              <a:sym typeface="Muli"/>
            </a:endParaRPr>
          </a:p>
          <a:p>
            <a:pPr lvl="0" rtl="0">
              <a:spcBef>
                <a:spcPts val="0"/>
              </a:spcBef>
              <a:buNone/>
            </a:pPr>
            <a:r>
              <a:t/>
            </a:r>
            <a:endParaRPr sz="600">
              <a:latin typeface="Muli"/>
              <a:ea typeface="Muli"/>
              <a:cs typeface="Muli"/>
              <a:sym typeface="Muli"/>
            </a:endParaRPr>
          </a:p>
          <a:p>
            <a:pPr indent="457200" lvl="0" rtl="0">
              <a:spcBef>
                <a:spcPts val="0"/>
              </a:spcBef>
              <a:buNone/>
            </a:pPr>
            <a:r>
              <a:rPr lang="en" sz="3000">
                <a:latin typeface="Muli"/>
                <a:ea typeface="Muli"/>
                <a:cs typeface="Muli"/>
                <a:sym typeface="Muli"/>
              </a:rPr>
              <a:t>3.  The positive-feedback stamp</a:t>
            </a:r>
          </a:p>
        </p:txBody>
      </p:sp>
      <p:sp>
        <p:nvSpPr>
          <p:cNvPr id="346" name="Shape 346"/>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Needfinding-Parallel Prototypes</a:t>
            </a:r>
          </a:p>
        </p:txBody>
      </p:sp>
      <p:pic>
        <p:nvPicPr>
          <p:cNvPr id="347" name="Shape 347"/>
          <p:cNvPicPr preferRelativeResize="0"/>
          <p:nvPr/>
        </p:nvPicPr>
        <p:blipFill>
          <a:blip r:embed="rId3">
            <a:alphaModFix/>
          </a:blip>
          <a:stretch>
            <a:fillRect/>
          </a:stretch>
        </p:blipFill>
        <p:spPr>
          <a:xfrm>
            <a:off x="2239775" y="1566574"/>
            <a:ext cx="1614725" cy="2531501"/>
          </a:xfrm>
          <a:prstGeom prst="rect">
            <a:avLst/>
          </a:prstGeom>
          <a:noFill/>
          <a:ln>
            <a:noFill/>
          </a:ln>
        </p:spPr>
      </p:pic>
      <p:pic>
        <p:nvPicPr>
          <p:cNvPr id="348" name="Shape 348"/>
          <p:cNvPicPr preferRelativeResize="0"/>
          <p:nvPr/>
        </p:nvPicPr>
        <p:blipFill>
          <a:blip r:embed="rId4">
            <a:alphaModFix/>
          </a:blip>
          <a:stretch>
            <a:fillRect/>
          </a:stretch>
        </p:blipFill>
        <p:spPr>
          <a:xfrm>
            <a:off x="210400" y="1566575"/>
            <a:ext cx="1614725" cy="2531607"/>
          </a:xfrm>
          <a:prstGeom prst="rect">
            <a:avLst/>
          </a:prstGeom>
          <a:noFill/>
          <a:ln>
            <a:noFill/>
          </a:ln>
        </p:spPr>
      </p:pic>
      <p:pic>
        <p:nvPicPr>
          <p:cNvPr id="349" name="Shape 349"/>
          <p:cNvPicPr preferRelativeResize="0"/>
          <p:nvPr/>
        </p:nvPicPr>
        <p:blipFill>
          <a:blip r:embed="rId5">
            <a:alphaModFix/>
          </a:blip>
          <a:stretch>
            <a:fillRect/>
          </a:stretch>
        </p:blipFill>
        <p:spPr>
          <a:xfrm rot="-5400000">
            <a:off x="4432462" y="3125438"/>
            <a:ext cx="1329374" cy="1772498"/>
          </a:xfrm>
          <a:prstGeom prst="rect">
            <a:avLst/>
          </a:prstGeom>
          <a:noFill/>
          <a:ln>
            <a:noFill/>
          </a:ln>
        </p:spPr>
      </p:pic>
      <p:pic>
        <p:nvPicPr>
          <p:cNvPr id="350" name="Shape 350"/>
          <p:cNvPicPr preferRelativeResize="0"/>
          <p:nvPr/>
        </p:nvPicPr>
        <p:blipFill>
          <a:blip r:embed="rId6">
            <a:alphaModFix/>
          </a:blip>
          <a:stretch>
            <a:fillRect/>
          </a:stretch>
        </p:blipFill>
        <p:spPr>
          <a:xfrm>
            <a:off x="6457275" y="1608025"/>
            <a:ext cx="2847999" cy="3848671"/>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Point of View - Evolution</a:t>
            </a:r>
          </a:p>
        </p:txBody>
      </p:sp>
      <p:sp>
        <p:nvSpPr>
          <p:cNvPr id="356" name="Shape 356"/>
          <p:cNvSpPr txBox="1"/>
          <p:nvPr/>
        </p:nvSpPr>
        <p:spPr>
          <a:xfrm>
            <a:off x="23250" y="1290375"/>
            <a:ext cx="2843699" cy="34583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Clr>
                <a:schemeClr val="dk1"/>
              </a:buClr>
              <a:buSzPct val="61111"/>
              <a:buFont typeface="Arial"/>
              <a:buNone/>
            </a:pPr>
            <a:r>
              <a:rPr lang="en" sz="1800">
                <a:latin typeface="Didact Gothic"/>
                <a:ea typeface="Didact Gothic"/>
                <a:cs typeface="Didact Gothic"/>
                <a:sym typeface="Didact Gothic"/>
              </a:rPr>
              <a:t>We met a high-school teacher who teaches a class of students with mixed abilities,</a:t>
            </a:r>
          </a:p>
          <a:p>
            <a:pPr lvl="0" rtl="0">
              <a:spcBef>
                <a:spcPts val="0"/>
              </a:spcBef>
              <a:buClr>
                <a:schemeClr val="dk1"/>
              </a:buClr>
              <a:buSzPct val="61111"/>
              <a:buFont typeface="Arial"/>
              <a:buNone/>
            </a:pPr>
            <a:r>
              <a:rPr lang="en" sz="1800">
                <a:latin typeface="Didact Gothic"/>
                <a:ea typeface="Didact Gothic"/>
                <a:cs typeface="Didact Gothic"/>
                <a:sym typeface="Didact Gothic"/>
              </a:rPr>
              <a:t>that needs to pay attention to students who are behind, without singling them out,</a:t>
            </a:r>
          </a:p>
          <a:p>
            <a:pPr lvl="0">
              <a:spcBef>
                <a:spcPts val="0"/>
              </a:spcBef>
              <a:buNone/>
            </a:pPr>
            <a:r>
              <a:rPr lang="en" sz="1800">
                <a:latin typeface="Didact Gothic"/>
                <a:ea typeface="Didact Gothic"/>
                <a:cs typeface="Didact Gothic"/>
                <a:sym typeface="Didact Gothic"/>
              </a:rPr>
              <a:t>because they have the skills; thus further attention may help them catch up and do well in class.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sp>
        <p:nvSpPr>
          <p:cNvPr id="361" name="Shape 361"/>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Point of View - Evolution</a:t>
            </a:r>
          </a:p>
        </p:txBody>
      </p:sp>
      <p:sp>
        <p:nvSpPr>
          <p:cNvPr id="362" name="Shape 362"/>
          <p:cNvSpPr txBox="1"/>
          <p:nvPr/>
        </p:nvSpPr>
        <p:spPr>
          <a:xfrm>
            <a:off x="23250" y="1290375"/>
            <a:ext cx="2843699" cy="34583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800">
                <a:latin typeface="Didact Gothic"/>
                <a:ea typeface="Didact Gothic"/>
                <a:cs typeface="Didact Gothic"/>
                <a:sym typeface="Didact Gothic"/>
              </a:rPr>
              <a:t>We met a high-school teacher who teaches a class of students with mixed abilities,</a:t>
            </a:r>
          </a:p>
          <a:p>
            <a:pPr lvl="0" rtl="0">
              <a:spcBef>
                <a:spcPts val="0"/>
              </a:spcBef>
              <a:buNone/>
            </a:pPr>
            <a:r>
              <a:rPr lang="en" sz="1800">
                <a:latin typeface="Didact Gothic"/>
                <a:ea typeface="Didact Gothic"/>
                <a:cs typeface="Didact Gothic"/>
                <a:sym typeface="Didact Gothic"/>
              </a:rPr>
              <a:t>that needs to pay attention to students who are behind, without singling them out,</a:t>
            </a:r>
          </a:p>
          <a:p>
            <a:pPr lvl="0" rtl="0">
              <a:spcBef>
                <a:spcPts val="0"/>
              </a:spcBef>
              <a:buNone/>
            </a:pPr>
            <a:r>
              <a:rPr lang="en" sz="1800">
                <a:latin typeface="Didact Gothic"/>
                <a:ea typeface="Didact Gothic"/>
                <a:cs typeface="Didact Gothic"/>
                <a:sym typeface="Didact Gothic"/>
              </a:rPr>
              <a:t>because they have the skills; thus further attention may help them catch up and do well in class.</a:t>
            </a:r>
          </a:p>
        </p:txBody>
      </p:sp>
      <p:sp>
        <p:nvSpPr>
          <p:cNvPr id="363" name="Shape 363"/>
          <p:cNvSpPr txBox="1"/>
          <p:nvPr/>
        </p:nvSpPr>
        <p:spPr>
          <a:xfrm>
            <a:off x="3147450" y="1290375"/>
            <a:ext cx="2843699" cy="34580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800">
                <a:latin typeface="Didact Gothic"/>
                <a:ea typeface="Didact Gothic"/>
                <a:cs typeface="Didact Gothic"/>
                <a:sym typeface="Didact Gothic"/>
              </a:rPr>
              <a:t>We met </a:t>
            </a:r>
            <a:r>
              <a:rPr lang="en" sz="1800">
                <a:solidFill>
                  <a:srgbClr val="0000FF"/>
                </a:solidFill>
                <a:latin typeface="Didact Gothic"/>
                <a:ea typeface="Didact Gothic"/>
                <a:cs typeface="Didact Gothic"/>
                <a:sym typeface="Didact Gothic"/>
              </a:rPr>
              <a:t>Debbie and Eric</a:t>
            </a:r>
            <a:r>
              <a:rPr lang="en" sz="1800">
                <a:latin typeface="Didact Gothic"/>
                <a:ea typeface="Didact Gothic"/>
                <a:cs typeface="Didact Gothic"/>
                <a:sym typeface="Didact Gothic"/>
              </a:rPr>
              <a:t>, ECON teachers in Palo-Alto High School, who teach both AP and a regular class of mixed abilities.</a:t>
            </a:r>
          </a:p>
          <a:p>
            <a:pPr lvl="0" rtl="0">
              <a:spcBef>
                <a:spcPts val="0"/>
              </a:spcBef>
              <a:buNone/>
            </a:pPr>
            <a:r>
              <a:rPr lang="en" sz="1800">
                <a:latin typeface="Didact Gothic"/>
                <a:ea typeface="Didact Gothic"/>
                <a:cs typeface="Didact Gothic"/>
                <a:sym typeface="Didact Gothic"/>
              </a:rPr>
              <a:t>They need to provide special attention </a:t>
            </a:r>
            <a:r>
              <a:rPr lang="en" sz="1800">
                <a:solidFill>
                  <a:srgbClr val="0000FF"/>
                </a:solidFill>
                <a:latin typeface="Didact Gothic"/>
                <a:ea typeface="Didact Gothic"/>
                <a:cs typeface="Didact Gothic"/>
                <a:sym typeface="Didact Gothic"/>
              </a:rPr>
              <a:t>and empower</a:t>
            </a:r>
            <a:r>
              <a:rPr lang="en" sz="1800">
                <a:latin typeface="Didact Gothic"/>
                <a:ea typeface="Didact Gothic"/>
                <a:cs typeface="Didact Gothic"/>
                <a:sym typeface="Didact Gothic"/>
              </a:rPr>
              <a:t> students who are behind,</a:t>
            </a:r>
          </a:p>
          <a:p>
            <a:pPr lvl="0" rtl="0">
              <a:spcBef>
                <a:spcPts val="0"/>
              </a:spcBef>
              <a:buNone/>
            </a:pPr>
            <a:r>
              <a:rPr lang="en" sz="1800">
                <a:solidFill>
                  <a:srgbClr val="0000FF"/>
                </a:solidFill>
                <a:latin typeface="Didact Gothic"/>
                <a:ea typeface="Didact Gothic"/>
                <a:cs typeface="Didact Gothic"/>
                <a:sym typeface="Didact Gothic"/>
              </a:rPr>
              <a:t>Because these students can do well given encouragement</a:t>
            </a:r>
            <a:r>
              <a:rPr lang="en" sz="1800">
                <a:latin typeface="Didact Gothic"/>
                <a:ea typeface="Didact Gothic"/>
                <a:cs typeface="Didact Gothic"/>
                <a:sym typeface="Didact Gothic"/>
              </a:rPr>
              <a:t>.</a:t>
            </a:r>
          </a:p>
        </p:txBody>
      </p:sp>
      <p:sp>
        <p:nvSpPr>
          <p:cNvPr id="364" name="Shape 364"/>
          <p:cNvSpPr/>
          <p:nvPr/>
        </p:nvSpPr>
        <p:spPr>
          <a:xfrm>
            <a:off x="2422625" y="1738000"/>
            <a:ext cx="724800" cy="438900"/>
          </a:xfrm>
          <a:prstGeom prst="rightArrow">
            <a:avLst>
              <a:gd fmla="val 50000" name="adj1"/>
              <a:gd fmla="val 50000" name="adj2"/>
            </a:avLst>
          </a:prstGeom>
          <a:solidFill>
            <a:srgbClr val="1155CC"/>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Point of View - Evolution</a:t>
            </a:r>
          </a:p>
        </p:txBody>
      </p:sp>
      <p:sp>
        <p:nvSpPr>
          <p:cNvPr id="370" name="Shape 370"/>
          <p:cNvSpPr txBox="1"/>
          <p:nvPr/>
        </p:nvSpPr>
        <p:spPr>
          <a:xfrm>
            <a:off x="23250" y="1290375"/>
            <a:ext cx="2843699" cy="34583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800">
                <a:latin typeface="Didact Gothic"/>
                <a:ea typeface="Didact Gothic"/>
                <a:cs typeface="Didact Gothic"/>
                <a:sym typeface="Didact Gothic"/>
              </a:rPr>
              <a:t>We met a high-school teacher who teaches a class of students with mixed abilities,</a:t>
            </a:r>
          </a:p>
          <a:p>
            <a:pPr lvl="0" rtl="0">
              <a:spcBef>
                <a:spcPts val="0"/>
              </a:spcBef>
              <a:buNone/>
            </a:pPr>
            <a:r>
              <a:rPr lang="en" sz="1800">
                <a:latin typeface="Didact Gothic"/>
                <a:ea typeface="Didact Gothic"/>
                <a:cs typeface="Didact Gothic"/>
                <a:sym typeface="Didact Gothic"/>
              </a:rPr>
              <a:t>that needs to pay attention to students who are behind, without singling them out,</a:t>
            </a:r>
          </a:p>
          <a:p>
            <a:pPr lvl="0" rtl="0">
              <a:spcBef>
                <a:spcPts val="0"/>
              </a:spcBef>
              <a:buNone/>
            </a:pPr>
            <a:r>
              <a:rPr lang="en" sz="1800">
                <a:latin typeface="Didact Gothic"/>
                <a:ea typeface="Didact Gothic"/>
                <a:cs typeface="Didact Gothic"/>
                <a:sym typeface="Didact Gothic"/>
              </a:rPr>
              <a:t>because they have the skills; thus further attention may help them catch up and do well in class.</a:t>
            </a:r>
          </a:p>
        </p:txBody>
      </p:sp>
      <p:sp>
        <p:nvSpPr>
          <p:cNvPr id="371" name="Shape 371"/>
          <p:cNvSpPr txBox="1"/>
          <p:nvPr/>
        </p:nvSpPr>
        <p:spPr>
          <a:xfrm>
            <a:off x="3147450" y="1290375"/>
            <a:ext cx="2843699" cy="34580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800">
                <a:solidFill>
                  <a:schemeClr val="dk1"/>
                </a:solidFill>
                <a:latin typeface="Didact Gothic"/>
                <a:ea typeface="Didact Gothic"/>
                <a:cs typeface="Didact Gothic"/>
                <a:sym typeface="Didact Gothic"/>
              </a:rPr>
              <a:t>We met </a:t>
            </a:r>
            <a:r>
              <a:rPr lang="en" sz="1800">
                <a:solidFill>
                  <a:srgbClr val="0000FF"/>
                </a:solidFill>
                <a:latin typeface="Didact Gothic"/>
                <a:ea typeface="Didact Gothic"/>
                <a:cs typeface="Didact Gothic"/>
                <a:sym typeface="Didact Gothic"/>
              </a:rPr>
              <a:t>Debbie and Eric</a:t>
            </a:r>
            <a:r>
              <a:rPr lang="en" sz="1800">
                <a:solidFill>
                  <a:schemeClr val="dk1"/>
                </a:solidFill>
                <a:latin typeface="Didact Gothic"/>
                <a:ea typeface="Didact Gothic"/>
                <a:cs typeface="Didact Gothic"/>
                <a:sym typeface="Didact Gothic"/>
              </a:rPr>
              <a:t>, ECON teachers in Palo-Alto High School, who teach both AP and a regular class of mixed abilities.</a:t>
            </a:r>
          </a:p>
          <a:p>
            <a:pPr lvl="0" rtl="0">
              <a:spcBef>
                <a:spcPts val="0"/>
              </a:spcBef>
              <a:buNone/>
            </a:pPr>
            <a:r>
              <a:rPr lang="en" sz="1800">
                <a:solidFill>
                  <a:schemeClr val="dk1"/>
                </a:solidFill>
                <a:latin typeface="Didact Gothic"/>
                <a:ea typeface="Didact Gothic"/>
                <a:cs typeface="Didact Gothic"/>
                <a:sym typeface="Didact Gothic"/>
              </a:rPr>
              <a:t>They need to provide special attention </a:t>
            </a:r>
            <a:r>
              <a:rPr lang="en" sz="1800">
                <a:solidFill>
                  <a:srgbClr val="0000FF"/>
                </a:solidFill>
                <a:latin typeface="Didact Gothic"/>
                <a:ea typeface="Didact Gothic"/>
                <a:cs typeface="Didact Gothic"/>
                <a:sym typeface="Didact Gothic"/>
              </a:rPr>
              <a:t>and empower</a:t>
            </a:r>
            <a:r>
              <a:rPr lang="en" sz="1800">
                <a:solidFill>
                  <a:schemeClr val="dk1"/>
                </a:solidFill>
                <a:latin typeface="Didact Gothic"/>
                <a:ea typeface="Didact Gothic"/>
                <a:cs typeface="Didact Gothic"/>
                <a:sym typeface="Didact Gothic"/>
              </a:rPr>
              <a:t> students who are behind,</a:t>
            </a:r>
          </a:p>
          <a:p>
            <a:pPr lvl="0" rtl="0">
              <a:spcBef>
                <a:spcPts val="0"/>
              </a:spcBef>
              <a:buNone/>
            </a:pPr>
            <a:r>
              <a:rPr lang="en" sz="1800">
                <a:solidFill>
                  <a:srgbClr val="0000FF"/>
                </a:solidFill>
                <a:latin typeface="Didact Gothic"/>
                <a:ea typeface="Didact Gothic"/>
                <a:cs typeface="Didact Gothic"/>
                <a:sym typeface="Didact Gothic"/>
              </a:rPr>
              <a:t>Because these students can do well given encouragement</a:t>
            </a:r>
            <a:r>
              <a:rPr lang="en" sz="1800">
                <a:solidFill>
                  <a:schemeClr val="dk1"/>
                </a:solidFill>
                <a:latin typeface="Didact Gothic"/>
                <a:ea typeface="Didact Gothic"/>
                <a:cs typeface="Didact Gothic"/>
                <a:sym typeface="Didact Gothic"/>
              </a:rPr>
              <a:t>.</a:t>
            </a:r>
          </a:p>
          <a:p>
            <a:pPr lvl="0" rtl="0">
              <a:spcBef>
                <a:spcPts val="0"/>
              </a:spcBef>
              <a:buNone/>
            </a:pPr>
            <a:r>
              <a:t/>
            </a:r>
            <a:endParaRPr sz="1800">
              <a:latin typeface="Didact Gothic"/>
              <a:ea typeface="Didact Gothic"/>
              <a:cs typeface="Didact Gothic"/>
              <a:sym typeface="Didact Gothic"/>
            </a:endParaRPr>
          </a:p>
        </p:txBody>
      </p:sp>
      <p:sp>
        <p:nvSpPr>
          <p:cNvPr id="372" name="Shape 372"/>
          <p:cNvSpPr txBox="1"/>
          <p:nvPr/>
        </p:nvSpPr>
        <p:spPr>
          <a:xfrm>
            <a:off x="6271650" y="1290475"/>
            <a:ext cx="2843699" cy="34580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800">
                <a:latin typeface="Didact Gothic"/>
                <a:ea typeface="Didact Gothic"/>
                <a:cs typeface="Didact Gothic"/>
                <a:sym typeface="Didact Gothic"/>
              </a:rPr>
              <a:t>We met Debbie and Eric, who teach both AP and regular ECON high school classes of mixed abilities.</a:t>
            </a:r>
          </a:p>
          <a:p>
            <a:pPr lvl="0" rtl="0">
              <a:spcBef>
                <a:spcPts val="0"/>
              </a:spcBef>
              <a:buNone/>
            </a:pPr>
            <a:r>
              <a:t/>
            </a:r>
            <a:endParaRPr sz="900">
              <a:latin typeface="Didact Gothic"/>
              <a:ea typeface="Didact Gothic"/>
              <a:cs typeface="Didact Gothic"/>
              <a:sym typeface="Didact Gothic"/>
            </a:endParaRPr>
          </a:p>
          <a:p>
            <a:pPr lvl="0" rtl="0">
              <a:spcBef>
                <a:spcPts val="0"/>
              </a:spcBef>
              <a:buNone/>
            </a:pPr>
            <a:r>
              <a:rPr lang="en" sz="1800">
                <a:latin typeface="Didact Gothic"/>
                <a:ea typeface="Didact Gothic"/>
                <a:cs typeface="Didact Gothic"/>
                <a:sym typeface="Didact Gothic"/>
              </a:rPr>
              <a:t>They need to </a:t>
            </a:r>
            <a:r>
              <a:rPr lang="en" sz="1800">
                <a:solidFill>
                  <a:srgbClr val="9900FF"/>
                </a:solidFill>
                <a:latin typeface="Didact Gothic"/>
                <a:ea typeface="Didact Gothic"/>
                <a:cs typeface="Didact Gothic"/>
                <a:sym typeface="Didact Gothic"/>
              </a:rPr>
              <a:t>provide students with easy ways to signal when they are confused</a:t>
            </a:r>
            <a:r>
              <a:rPr lang="en" sz="1800">
                <a:latin typeface="Didact Gothic"/>
                <a:ea typeface="Didact Gothic"/>
                <a:cs typeface="Didact Gothic"/>
                <a:sym typeface="Didact Gothic"/>
              </a:rPr>
              <a:t>,</a:t>
            </a:r>
          </a:p>
          <a:p>
            <a:pPr lvl="0" rtl="0">
              <a:spcBef>
                <a:spcPts val="0"/>
              </a:spcBef>
              <a:buNone/>
            </a:pPr>
            <a:r>
              <a:t/>
            </a:r>
            <a:endParaRPr sz="900">
              <a:latin typeface="Didact Gothic"/>
              <a:ea typeface="Didact Gothic"/>
              <a:cs typeface="Didact Gothic"/>
              <a:sym typeface="Didact Gothic"/>
            </a:endParaRPr>
          </a:p>
          <a:p>
            <a:pPr lvl="0" rtl="0">
              <a:spcBef>
                <a:spcPts val="0"/>
              </a:spcBef>
              <a:buNone/>
            </a:pPr>
            <a:r>
              <a:rPr lang="en" sz="1800">
                <a:latin typeface="Didact Gothic"/>
                <a:ea typeface="Didact Gothic"/>
                <a:cs typeface="Didact Gothic"/>
                <a:sym typeface="Didact Gothic"/>
              </a:rPr>
              <a:t>Because </a:t>
            </a:r>
            <a:r>
              <a:rPr lang="en" sz="1800">
                <a:solidFill>
                  <a:srgbClr val="9900FF"/>
                </a:solidFill>
                <a:latin typeface="Didact Gothic"/>
                <a:ea typeface="Didact Gothic"/>
                <a:cs typeface="Didact Gothic"/>
                <a:sym typeface="Didact Gothic"/>
              </a:rPr>
              <a:t>customizing the lesson periods</a:t>
            </a:r>
            <a:r>
              <a:rPr lang="en" sz="1800">
                <a:latin typeface="Didact Gothic"/>
                <a:ea typeface="Didact Gothic"/>
                <a:cs typeface="Didact Gothic"/>
                <a:sym typeface="Didact Gothic"/>
              </a:rPr>
              <a:t> would make them much more effective. </a:t>
            </a:r>
          </a:p>
        </p:txBody>
      </p:sp>
      <p:sp>
        <p:nvSpPr>
          <p:cNvPr id="373" name="Shape 373"/>
          <p:cNvSpPr/>
          <p:nvPr/>
        </p:nvSpPr>
        <p:spPr>
          <a:xfrm>
            <a:off x="2422625" y="1738000"/>
            <a:ext cx="724800" cy="438900"/>
          </a:xfrm>
          <a:prstGeom prst="rightArrow">
            <a:avLst>
              <a:gd fmla="val 50000" name="adj1"/>
              <a:gd fmla="val 50000" name="adj2"/>
            </a:avLst>
          </a:prstGeom>
          <a:solidFill>
            <a:srgbClr val="1155CC"/>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4" name="Shape 374"/>
          <p:cNvSpPr/>
          <p:nvPr/>
        </p:nvSpPr>
        <p:spPr>
          <a:xfrm>
            <a:off x="5546825" y="1738000"/>
            <a:ext cx="724800" cy="438900"/>
          </a:xfrm>
          <a:prstGeom prst="rightArrow">
            <a:avLst>
              <a:gd fmla="val 50000" name="adj1"/>
              <a:gd fmla="val 50000" name="adj2"/>
            </a:avLst>
          </a:prstGeom>
          <a:solidFill>
            <a:srgbClr val="1155CC"/>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p:nvPr/>
        </p:nvSpPr>
        <p:spPr>
          <a:xfrm>
            <a:off x="4650" y="3606517"/>
            <a:ext cx="9144000" cy="1536900"/>
          </a:xfrm>
          <a:prstGeom prst="rect">
            <a:avLst/>
          </a:prstGeom>
          <a:solidFill>
            <a:srgbClr val="0000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 name="Shape 106"/>
          <p:cNvSpPr txBox="1"/>
          <p:nvPr>
            <p:ph idx="1" type="body"/>
          </p:nvPr>
        </p:nvSpPr>
        <p:spPr>
          <a:xfrm>
            <a:off x="304800" y="1293550"/>
            <a:ext cx="8717700" cy="2013000"/>
          </a:xfrm>
          <a:prstGeom prst="rect">
            <a:avLst/>
          </a:prstGeom>
        </p:spPr>
        <p:txBody>
          <a:bodyPr anchorCtr="0" anchor="t" bIns="91425" lIns="91425" rIns="91425" tIns="91425">
            <a:noAutofit/>
          </a:bodyPr>
          <a:lstStyle/>
          <a:p>
            <a:pPr lvl="0" rtl="0">
              <a:spcBef>
                <a:spcPts val="0"/>
              </a:spcBef>
              <a:buNone/>
            </a:pPr>
            <a:r>
              <a:t/>
            </a:r>
            <a:endParaRPr sz="2400" u="sng">
              <a:latin typeface="Muli"/>
              <a:ea typeface="Muli"/>
              <a:cs typeface="Muli"/>
              <a:sym typeface="Muli"/>
            </a:endParaRPr>
          </a:p>
          <a:p>
            <a:pPr indent="-381000" lvl="0" marL="457200" rtl="0">
              <a:spcBef>
                <a:spcPts val="0"/>
              </a:spcBef>
              <a:buClr>
                <a:schemeClr val="dk1"/>
              </a:buClr>
              <a:buSzPct val="100000"/>
              <a:buFont typeface="Arial"/>
              <a:buChar char="●"/>
            </a:pPr>
            <a:r>
              <a:rPr lang="en" sz="2400">
                <a:latin typeface="Muli"/>
                <a:ea typeface="Muli"/>
                <a:cs typeface="Muli"/>
                <a:sym typeface="Muli"/>
              </a:rPr>
              <a:t>Access to tech + Teacher training</a:t>
            </a:r>
          </a:p>
          <a:p>
            <a:pPr lvl="0" rtl="0">
              <a:spcBef>
                <a:spcPts val="0"/>
              </a:spcBef>
              <a:buNone/>
            </a:pPr>
            <a:r>
              <a:t/>
            </a:r>
            <a:endParaRPr sz="900">
              <a:latin typeface="Muli"/>
              <a:ea typeface="Muli"/>
              <a:cs typeface="Muli"/>
              <a:sym typeface="Muli"/>
            </a:endParaRPr>
          </a:p>
          <a:p>
            <a:pPr indent="-381000" lvl="0" marL="457200" rtl="0">
              <a:spcBef>
                <a:spcPts val="0"/>
              </a:spcBef>
              <a:buClr>
                <a:schemeClr val="dk1"/>
              </a:buClr>
              <a:buSzPct val="100000"/>
              <a:buFont typeface="Arial"/>
              <a:buChar char="●"/>
            </a:pPr>
            <a:r>
              <a:rPr lang="en" sz="2400" strike="sngStrike">
                <a:latin typeface="Muli"/>
                <a:ea typeface="Muli"/>
                <a:cs typeface="Muli"/>
                <a:sym typeface="Muli"/>
              </a:rPr>
              <a:t>Teacher </a:t>
            </a:r>
            <a:r>
              <a:rPr lang="en" sz="2400">
                <a:latin typeface="Muli"/>
                <a:ea typeface="Muli"/>
                <a:cs typeface="Muli"/>
                <a:sym typeface="Muli"/>
              </a:rPr>
              <a:t> Internet = source of knowledge</a:t>
            </a:r>
          </a:p>
          <a:p>
            <a:pPr lvl="0" rtl="0">
              <a:spcBef>
                <a:spcPts val="0"/>
              </a:spcBef>
              <a:buNone/>
            </a:pPr>
            <a:r>
              <a:t/>
            </a:r>
            <a:endParaRPr sz="900">
              <a:latin typeface="Muli"/>
              <a:ea typeface="Muli"/>
              <a:cs typeface="Muli"/>
              <a:sym typeface="Muli"/>
            </a:endParaRPr>
          </a:p>
          <a:p>
            <a:pPr indent="-381000" lvl="0" marL="457200" rtl="0">
              <a:spcBef>
                <a:spcPts val="0"/>
              </a:spcBef>
              <a:buClr>
                <a:schemeClr val="dk1"/>
              </a:buClr>
              <a:buSzPct val="100000"/>
              <a:buFont typeface="Arial"/>
              <a:buChar char="●"/>
            </a:pPr>
            <a:r>
              <a:rPr lang="en" sz="2400">
                <a:latin typeface="Muli"/>
                <a:ea typeface="Muli"/>
                <a:cs typeface="Muli"/>
                <a:sym typeface="Muli"/>
              </a:rPr>
              <a:t>Teachers as learning coaches</a:t>
            </a:r>
          </a:p>
        </p:txBody>
      </p:sp>
      <p:sp>
        <p:nvSpPr>
          <p:cNvPr id="107" name="Shape 107"/>
          <p:cNvSpPr txBox="1"/>
          <p:nvPr>
            <p:ph type="title"/>
          </p:nvPr>
        </p:nvSpPr>
        <p:spPr>
          <a:xfrm>
            <a:off x="245400" y="13325"/>
            <a:ext cx="87770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Needfinding - Interviews</a:t>
            </a:r>
          </a:p>
        </p:txBody>
      </p:sp>
      <p:pic>
        <p:nvPicPr>
          <p:cNvPr id="108" name="Shape 108"/>
          <p:cNvPicPr preferRelativeResize="0"/>
          <p:nvPr/>
        </p:nvPicPr>
        <p:blipFill>
          <a:blip r:embed="rId3">
            <a:alphaModFix/>
          </a:blip>
          <a:stretch>
            <a:fillRect/>
          </a:stretch>
        </p:blipFill>
        <p:spPr>
          <a:xfrm>
            <a:off x="351450" y="4303537"/>
            <a:ext cx="2857500" cy="742950"/>
          </a:xfrm>
          <a:prstGeom prst="rect">
            <a:avLst/>
          </a:prstGeom>
          <a:noFill/>
          <a:ln>
            <a:noFill/>
          </a:ln>
        </p:spPr>
      </p:pic>
      <p:pic>
        <p:nvPicPr>
          <p:cNvPr id="109" name="Shape 109"/>
          <p:cNvPicPr preferRelativeResize="0"/>
          <p:nvPr/>
        </p:nvPicPr>
        <p:blipFill>
          <a:blip r:embed="rId4">
            <a:alphaModFix/>
          </a:blip>
          <a:stretch>
            <a:fillRect/>
          </a:stretch>
        </p:blipFill>
        <p:spPr>
          <a:xfrm>
            <a:off x="381563" y="3606525"/>
            <a:ext cx="1005811" cy="660500"/>
          </a:xfrm>
          <a:prstGeom prst="rect">
            <a:avLst/>
          </a:prstGeom>
          <a:noFill/>
          <a:ln>
            <a:noFill/>
          </a:ln>
        </p:spPr>
      </p:pic>
      <p:pic>
        <p:nvPicPr>
          <p:cNvPr id="110" name="Shape 110"/>
          <p:cNvPicPr preferRelativeResize="0"/>
          <p:nvPr/>
        </p:nvPicPr>
        <p:blipFill>
          <a:blip r:embed="rId5">
            <a:alphaModFix/>
          </a:blip>
          <a:stretch>
            <a:fillRect/>
          </a:stretch>
        </p:blipFill>
        <p:spPr>
          <a:xfrm>
            <a:off x="4005026" y="4066300"/>
            <a:ext cx="950999" cy="713233"/>
          </a:xfrm>
          <a:prstGeom prst="rect">
            <a:avLst/>
          </a:prstGeom>
          <a:noFill/>
          <a:ln>
            <a:noFill/>
          </a:ln>
        </p:spPr>
      </p:pic>
      <p:pic>
        <p:nvPicPr>
          <p:cNvPr id="111" name="Shape 111"/>
          <p:cNvPicPr preferRelativeResize="0"/>
          <p:nvPr/>
        </p:nvPicPr>
        <p:blipFill>
          <a:blip r:embed="rId6">
            <a:alphaModFix/>
          </a:blip>
          <a:stretch>
            <a:fillRect/>
          </a:stretch>
        </p:blipFill>
        <p:spPr>
          <a:xfrm>
            <a:off x="3433575" y="3590539"/>
            <a:ext cx="951000" cy="739161"/>
          </a:xfrm>
          <a:prstGeom prst="rect">
            <a:avLst/>
          </a:prstGeom>
          <a:noFill/>
          <a:ln>
            <a:noFill/>
          </a:ln>
        </p:spPr>
      </p:pic>
      <p:pic>
        <p:nvPicPr>
          <p:cNvPr id="112" name="Shape 112"/>
          <p:cNvPicPr preferRelativeResize="0"/>
          <p:nvPr/>
        </p:nvPicPr>
        <p:blipFill>
          <a:blip r:embed="rId7">
            <a:alphaModFix/>
          </a:blip>
          <a:stretch>
            <a:fillRect/>
          </a:stretch>
        </p:blipFill>
        <p:spPr>
          <a:xfrm>
            <a:off x="5481987" y="4066289"/>
            <a:ext cx="951011" cy="742949"/>
          </a:xfrm>
          <a:prstGeom prst="rect">
            <a:avLst/>
          </a:prstGeom>
          <a:noFill/>
          <a:ln>
            <a:noFill/>
          </a:ln>
        </p:spPr>
      </p:pic>
      <p:pic>
        <p:nvPicPr>
          <p:cNvPr id="113" name="Shape 113"/>
          <p:cNvPicPr preferRelativeResize="0"/>
          <p:nvPr/>
        </p:nvPicPr>
        <p:blipFill>
          <a:blip r:embed="rId8">
            <a:alphaModFix/>
          </a:blip>
          <a:stretch>
            <a:fillRect/>
          </a:stretch>
        </p:blipFill>
        <p:spPr>
          <a:xfrm>
            <a:off x="6822775" y="3606523"/>
            <a:ext cx="2094637" cy="1172999"/>
          </a:xfrm>
          <a:prstGeom prst="rect">
            <a:avLst/>
          </a:prstGeom>
          <a:noFill/>
          <a:ln>
            <a:noFill/>
          </a:ln>
        </p:spPr>
      </p:pic>
      <p:pic>
        <p:nvPicPr>
          <p:cNvPr id="114" name="Shape 114"/>
          <p:cNvPicPr preferRelativeResize="0"/>
          <p:nvPr/>
        </p:nvPicPr>
        <p:blipFill rotWithShape="1">
          <a:blip r:embed="rId9">
            <a:alphaModFix/>
          </a:blip>
          <a:srcRect b="40128" l="3287" r="62786" t="24246"/>
          <a:stretch/>
        </p:blipFill>
        <p:spPr>
          <a:xfrm>
            <a:off x="4980050" y="3581149"/>
            <a:ext cx="950999" cy="742950"/>
          </a:xfrm>
          <a:prstGeom prst="rect">
            <a:avLst/>
          </a:prstGeom>
          <a:noFill/>
          <a:ln>
            <a:noFill/>
          </a:ln>
        </p:spPr>
      </p:pic>
      <p:pic>
        <p:nvPicPr>
          <p:cNvPr id="115" name="Shape 115"/>
          <p:cNvPicPr preferRelativeResize="0"/>
          <p:nvPr/>
        </p:nvPicPr>
        <p:blipFill>
          <a:blip r:embed="rId10">
            <a:alphaModFix/>
          </a:blip>
          <a:stretch>
            <a:fillRect/>
          </a:stretch>
        </p:blipFill>
        <p:spPr>
          <a:xfrm>
            <a:off x="1514843" y="3606525"/>
            <a:ext cx="880482" cy="7061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Point of View - Evolution</a:t>
            </a:r>
          </a:p>
        </p:txBody>
      </p:sp>
      <p:sp>
        <p:nvSpPr>
          <p:cNvPr id="121" name="Shape 121"/>
          <p:cNvSpPr txBox="1"/>
          <p:nvPr/>
        </p:nvSpPr>
        <p:spPr>
          <a:xfrm>
            <a:off x="23250" y="1290375"/>
            <a:ext cx="2843699" cy="34583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Clr>
                <a:schemeClr val="dk1"/>
              </a:buClr>
              <a:buSzPct val="61111"/>
              <a:buFont typeface="Arial"/>
              <a:buNone/>
            </a:pPr>
            <a:r>
              <a:rPr lang="en" sz="1800">
                <a:latin typeface="Didact Gothic"/>
                <a:ea typeface="Didact Gothic"/>
                <a:cs typeface="Didact Gothic"/>
                <a:sym typeface="Didact Gothic"/>
              </a:rPr>
              <a:t>We</a:t>
            </a:r>
            <a:r>
              <a:rPr b="1" lang="en" sz="1800">
                <a:latin typeface="Didact Gothic"/>
                <a:ea typeface="Didact Gothic"/>
                <a:cs typeface="Didact Gothic"/>
                <a:sym typeface="Didact Gothic"/>
              </a:rPr>
              <a:t> </a:t>
            </a:r>
            <a:r>
              <a:rPr b="1" lang="en" sz="1800">
                <a:solidFill>
                  <a:srgbClr val="274E13"/>
                </a:solidFill>
                <a:latin typeface="Didact Gothic"/>
                <a:ea typeface="Didact Gothic"/>
                <a:cs typeface="Didact Gothic"/>
                <a:sym typeface="Didact Gothic"/>
              </a:rPr>
              <a:t>met a high-school teacher</a:t>
            </a:r>
            <a:r>
              <a:rPr lang="en" sz="1800">
                <a:latin typeface="Didact Gothic"/>
                <a:ea typeface="Didact Gothic"/>
                <a:cs typeface="Didact Gothic"/>
                <a:sym typeface="Didact Gothic"/>
              </a:rPr>
              <a:t> who teaches a class of students with mixed abilities,</a:t>
            </a:r>
          </a:p>
          <a:p>
            <a:pPr lvl="0" rtl="0">
              <a:spcBef>
                <a:spcPts val="0"/>
              </a:spcBef>
              <a:buClr>
                <a:schemeClr val="dk1"/>
              </a:buClr>
              <a:buSzPct val="61111"/>
              <a:buFont typeface="Arial"/>
              <a:buNone/>
            </a:pPr>
            <a:r>
              <a:rPr lang="en" sz="1800">
                <a:latin typeface="Didact Gothic"/>
                <a:ea typeface="Didact Gothic"/>
                <a:cs typeface="Didact Gothic"/>
                <a:sym typeface="Didact Gothic"/>
              </a:rPr>
              <a:t>that </a:t>
            </a:r>
            <a:r>
              <a:rPr b="1" lang="en" sz="1800">
                <a:solidFill>
                  <a:srgbClr val="274E13"/>
                </a:solidFill>
                <a:latin typeface="Didact Gothic"/>
                <a:ea typeface="Didact Gothic"/>
                <a:cs typeface="Didact Gothic"/>
                <a:sym typeface="Didact Gothic"/>
              </a:rPr>
              <a:t>needs to pay attention to students who are behind</a:t>
            </a:r>
            <a:r>
              <a:rPr lang="en" sz="1800">
                <a:solidFill>
                  <a:srgbClr val="274E13"/>
                </a:solidFill>
                <a:latin typeface="Didact Gothic"/>
                <a:ea typeface="Didact Gothic"/>
                <a:cs typeface="Didact Gothic"/>
                <a:sym typeface="Didact Gothic"/>
              </a:rPr>
              <a:t>,</a:t>
            </a:r>
            <a:r>
              <a:rPr lang="en" sz="1800">
                <a:latin typeface="Didact Gothic"/>
                <a:ea typeface="Didact Gothic"/>
                <a:cs typeface="Didact Gothic"/>
                <a:sym typeface="Didact Gothic"/>
              </a:rPr>
              <a:t> without singling them out,</a:t>
            </a:r>
          </a:p>
          <a:p>
            <a:pPr lvl="0" rtl="0">
              <a:spcBef>
                <a:spcPts val="0"/>
              </a:spcBef>
              <a:buNone/>
            </a:pPr>
            <a:r>
              <a:rPr b="1" lang="en" sz="1800">
                <a:solidFill>
                  <a:srgbClr val="274E13"/>
                </a:solidFill>
                <a:latin typeface="Didact Gothic"/>
                <a:ea typeface="Didact Gothic"/>
                <a:cs typeface="Didact Gothic"/>
                <a:sym typeface="Didact Gothic"/>
              </a:rPr>
              <a:t>because</a:t>
            </a:r>
            <a:r>
              <a:rPr lang="en" sz="1800">
                <a:latin typeface="Didact Gothic"/>
                <a:ea typeface="Didact Gothic"/>
                <a:cs typeface="Didact Gothic"/>
                <a:sym typeface="Didact Gothic"/>
              </a:rPr>
              <a:t> they have the skills; thus </a:t>
            </a:r>
            <a:r>
              <a:rPr b="1" lang="en" sz="1800">
                <a:solidFill>
                  <a:srgbClr val="274E13"/>
                </a:solidFill>
                <a:latin typeface="Didact Gothic"/>
                <a:ea typeface="Didact Gothic"/>
                <a:cs typeface="Didact Gothic"/>
                <a:sym typeface="Didact Gothic"/>
              </a:rPr>
              <a:t>further attention may help them catch up</a:t>
            </a:r>
            <a:r>
              <a:rPr lang="en" sz="1800">
                <a:latin typeface="Didact Gothic"/>
                <a:ea typeface="Didact Gothic"/>
                <a:cs typeface="Didact Gothic"/>
                <a:sym typeface="Didact Gothic"/>
              </a:rPr>
              <a:t> and do well in class.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idx="1" type="body"/>
          </p:nvPr>
        </p:nvSpPr>
        <p:spPr>
          <a:xfrm>
            <a:off x="475925" y="1443750"/>
            <a:ext cx="8726999" cy="26246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latin typeface="Muli"/>
                <a:ea typeface="Muli"/>
                <a:cs typeface="Muli"/>
                <a:sym typeface="Muli"/>
              </a:rPr>
              <a:t>Assessment- formative, summative</a:t>
            </a:r>
          </a:p>
          <a:p>
            <a:pPr indent="-381000" lvl="0" marL="457200" rtl="0">
              <a:spcBef>
                <a:spcPts val="0"/>
              </a:spcBef>
              <a:buClr>
                <a:schemeClr val="dk1"/>
              </a:buClr>
              <a:buSzPct val="100000"/>
              <a:buFont typeface="Arial"/>
              <a:buChar char="●"/>
            </a:pPr>
            <a:r>
              <a:rPr lang="en" sz="2400">
                <a:latin typeface="Muli"/>
                <a:ea typeface="Muli"/>
                <a:cs typeface="Muli"/>
                <a:sym typeface="Muli"/>
              </a:rPr>
              <a:t>Lesson planning</a:t>
            </a:r>
          </a:p>
          <a:p>
            <a:pPr indent="-381000" lvl="0" marL="457200" rtl="0">
              <a:spcBef>
                <a:spcPts val="0"/>
              </a:spcBef>
              <a:buClr>
                <a:schemeClr val="dk1"/>
              </a:buClr>
              <a:buSzPct val="100000"/>
              <a:buFont typeface="Arial"/>
              <a:buChar char="●"/>
            </a:pPr>
            <a:r>
              <a:rPr lang="en" sz="2400">
                <a:latin typeface="Muli"/>
                <a:ea typeface="Muli"/>
                <a:cs typeface="Muli"/>
                <a:sym typeface="Muli"/>
              </a:rPr>
              <a:t>Helping students who are confused</a:t>
            </a:r>
          </a:p>
          <a:p>
            <a:pPr lvl="0" rtl="0">
              <a:spcBef>
                <a:spcPts val="0"/>
              </a:spcBef>
              <a:buNone/>
            </a:pPr>
            <a:r>
              <a:t/>
            </a:r>
            <a:endParaRPr sz="1200">
              <a:latin typeface="Muli"/>
              <a:ea typeface="Muli"/>
              <a:cs typeface="Muli"/>
              <a:sym typeface="Muli"/>
            </a:endParaRPr>
          </a:p>
          <a:p>
            <a:pPr lvl="0" rtl="0">
              <a:spcBef>
                <a:spcPts val="0"/>
              </a:spcBef>
              <a:buNone/>
            </a:pPr>
            <a:r>
              <a:rPr lang="en" sz="2400" u="sng">
                <a:latin typeface="Muli"/>
                <a:ea typeface="Muli"/>
                <a:cs typeface="Muli"/>
                <a:sym typeface="Muli"/>
              </a:rPr>
              <a:t>Insight:</a:t>
            </a:r>
          </a:p>
          <a:p>
            <a:pPr rtl="0">
              <a:spcBef>
                <a:spcPts val="0"/>
              </a:spcBef>
              <a:buNone/>
            </a:pPr>
            <a:r>
              <a:rPr lang="en" sz="2400">
                <a:latin typeface="Muli"/>
                <a:ea typeface="Muli"/>
                <a:cs typeface="Muli"/>
                <a:sym typeface="Muli"/>
              </a:rPr>
              <a:t>Assessment is hard.</a:t>
            </a:r>
          </a:p>
          <a:p>
            <a:pPr indent="-381000" lvl="0" marL="457200" rtl="0">
              <a:spcBef>
                <a:spcPts val="0"/>
              </a:spcBef>
              <a:buClr>
                <a:schemeClr val="dk1"/>
              </a:buClr>
              <a:buSzPct val="100000"/>
              <a:buFont typeface="Muli"/>
              <a:buChar char="-"/>
            </a:pPr>
            <a:r>
              <a:rPr lang="en" sz="2400">
                <a:latin typeface="Muli"/>
                <a:ea typeface="Muli"/>
                <a:cs typeface="Muli"/>
                <a:sym typeface="Muli"/>
              </a:rPr>
              <a:t>focus on many students at once</a:t>
            </a:r>
          </a:p>
          <a:p>
            <a:pPr indent="-381000" lvl="0" marL="457200" rtl="0">
              <a:spcBef>
                <a:spcPts val="0"/>
              </a:spcBef>
              <a:buClr>
                <a:schemeClr val="dk1"/>
              </a:buClr>
              <a:buSzPct val="100000"/>
              <a:buFont typeface="Muli"/>
              <a:buChar char="-"/>
            </a:pPr>
            <a:r>
              <a:rPr lang="en" sz="2400">
                <a:latin typeface="Muli"/>
                <a:ea typeface="Muli"/>
                <a:cs typeface="Muli"/>
                <a:sym typeface="Muli"/>
              </a:rPr>
              <a:t>students don’t always speak up</a:t>
            </a:r>
          </a:p>
          <a:p>
            <a:pPr indent="-381000" lvl="0" marL="457200" rtl="0">
              <a:spcBef>
                <a:spcPts val="0"/>
              </a:spcBef>
              <a:buClr>
                <a:schemeClr val="dk1"/>
              </a:buClr>
              <a:buSzPct val="100000"/>
              <a:buFont typeface="Muli"/>
              <a:buChar char="-"/>
            </a:pPr>
            <a:r>
              <a:rPr lang="en" sz="2400">
                <a:latin typeface="Muli"/>
                <a:ea typeface="Muli"/>
                <a:cs typeface="Muli"/>
                <a:sym typeface="Muli"/>
              </a:rPr>
              <a:t>exams are stressful</a:t>
            </a:r>
          </a:p>
        </p:txBody>
      </p:sp>
      <p:sp>
        <p:nvSpPr>
          <p:cNvPr id="127" name="Shape 127"/>
          <p:cNvSpPr txBox="1"/>
          <p:nvPr>
            <p:ph type="title"/>
          </p:nvPr>
        </p:nvSpPr>
        <p:spPr>
          <a:xfrm>
            <a:off x="245400" y="13325"/>
            <a:ext cx="87770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Needfinding - Task Analysis</a:t>
            </a:r>
          </a:p>
        </p:txBody>
      </p:sp>
      <p:pic>
        <p:nvPicPr>
          <p:cNvPr id="128" name="Shape 128"/>
          <p:cNvPicPr preferRelativeResize="0"/>
          <p:nvPr/>
        </p:nvPicPr>
        <p:blipFill>
          <a:blip r:embed="rId3">
            <a:alphaModFix/>
          </a:blip>
          <a:stretch>
            <a:fillRect/>
          </a:stretch>
        </p:blipFill>
        <p:spPr>
          <a:xfrm>
            <a:off x="7030725" y="3474500"/>
            <a:ext cx="2015424" cy="15745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Needfinding-Parallel Prototypes</a:t>
            </a:r>
          </a:p>
        </p:txBody>
      </p:sp>
      <p:pic>
        <p:nvPicPr>
          <p:cNvPr id="134" name="Shape 134"/>
          <p:cNvPicPr preferRelativeResize="0"/>
          <p:nvPr/>
        </p:nvPicPr>
        <p:blipFill>
          <a:blip r:embed="rId3">
            <a:alphaModFix/>
          </a:blip>
          <a:stretch>
            <a:fillRect/>
          </a:stretch>
        </p:blipFill>
        <p:spPr>
          <a:xfrm>
            <a:off x="5785966" y="1047749"/>
            <a:ext cx="976109" cy="1042284"/>
          </a:xfrm>
          <a:prstGeom prst="rect">
            <a:avLst/>
          </a:prstGeom>
          <a:noFill/>
          <a:ln>
            <a:noFill/>
          </a:ln>
        </p:spPr>
      </p:pic>
      <p:pic>
        <p:nvPicPr>
          <p:cNvPr id="135" name="Shape 135"/>
          <p:cNvPicPr preferRelativeResize="0"/>
          <p:nvPr/>
        </p:nvPicPr>
        <p:blipFill>
          <a:blip r:embed="rId4">
            <a:alphaModFix/>
          </a:blip>
          <a:stretch>
            <a:fillRect/>
          </a:stretch>
        </p:blipFill>
        <p:spPr>
          <a:xfrm>
            <a:off x="4559200" y="1047750"/>
            <a:ext cx="976109" cy="1042325"/>
          </a:xfrm>
          <a:prstGeom prst="rect">
            <a:avLst/>
          </a:prstGeom>
          <a:noFill/>
          <a:ln>
            <a:noFill/>
          </a:ln>
        </p:spPr>
      </p:pic>
      <p:pic>
        <p:nvPicPr>
          <p:cNvPr id="136" name="Shape 136"/>
          <p:cNvPicPr preferRelativeResize="0"/>
          <p:nvPr/>
        </p:nvPicPr>
        <p:blipFill>
          <a:blip r:embed="rId5">
            <a:alphaModFix/>
          </a:blip>
          <a:stretch>
            <a:fillRect/>
          </a:stretch>
        </p:blipFill>
        <p:spPr>
          <a:xfrm rot="-5400000">
            <a:off x="4776125" y="3459986"/>
            <a:ext cx="1255726" cy="1674301"/>
          </a:xfrm>
          <a:prstGeom prst="rect">
            <a:avLst/>
          </a:prstGeom>
          <a:noFill/>
          <a:ln>
            <a:noFill/>
          </a:ln>
        </p:spPr>
      </p:pic>
      <p:pic>
        <p:nvPicPr>
          <p:cNvPr id="137" name="Shape 137"/>
          <p:cNvPicPr preferRelativeResize="0"/>
          <p:nvPr/>
        </p:nvPicPr>
        <p:blipFill rotWithShape="1">
          <a:blip r:embed="rId6">
            <a:alphaModFix/>
          </a:blip>
          <a:srcRect b="0" l="0" r="0" t="48057"/>
          <a:stretch/>
        </p:blipFill>
        <p:spPr>
          <a:xfrm>
            <a:off x="6417367" y="2246349"/>
            <a:ext cx="1562518" cy="1096800"/>
          </a:xfrm>
          <a:prstGeom prst="rect">
            <a:avLst/>
          </a:prstGeom>
          <a:noFill/>
          <a:ln>
            <a:noFill/>
          </a:ln>
        </p:spPr>
      </p:pic>
      <p:sp>
        <p:nvSpPr>
          <p:cNvPr id="138" name="Shape 138"/>
          <p:cNvSpPr txBox="1"/>
          <p:nvPr>
            <p:ph idx="1" type="body"/>
          </p:nvPr>
        </p:nvSpPr>
        <p:spPr>
          <a:xfrm>
            <a:off x="0" y="1047750"/>
            <a:ext cx="4660500" cy="3630300"/>
          </a:xfrm>
          <a:prstGeom prst="rect">
            <a:avLst/>
          </a:prstGeom>
        </p:spPr>
        <p:txBody>
          <a:bodyPr anchorCtr="0" anchor="t" bIns="91425" lIns="91425" rIns="91425" tIns="91425">
            <a:noAutofit/>
          </a:bodyPr>
          <a:lstStyle/>
          <a:p>
            <a:pPr indent="-419100" lvl="0" marL="457200" rtl="0">
              <a:lnSpc>
                <a:spcPct val="300000"/>
              </a:lnSpc>
              <a:spcBef>
                <a:spcPts val="0"/>
              </a:spcBef>
              <a:buClr>
                <a:schemeClr val="dk1"/>
              </a:buClr>
              <a:buSzPct val="100000"/>
              <a:buFont typeface="Muli"/>
              <a:buAutoNum type="arabicPeriod"/>
            </a:pPr>
            <a:r>
              <a:rPr lang="en" sz="3000">
                <a:latin typeface="Muli"/>
                <a:ea typeface="Muli"/>
                <a:cs typeface="Muli"/>
                <a:sym typeface="Muli"/>
              </a:rPr>
              <a:t>The lesson planner</a:t>
            </a:r>
          </a:p>
          <a:p>
            <a:pPr indent="-419100" lvl="0" marL="457200" rtl="0">
              <a:lnSpc>
                <a:spcPct val="300000"/>
              </a:lnSpc>
              <a:spcBef>
                <a:spcPts val="0"/>
              </a:spcBef>
              <a:buClr>
                <a:schemeClr val="dk1"/>
              </a:buClr>
              <a:buSzPct val="100000"/>
              <a:buFont typeface="Muli"/>
              <a:buAutoNum type="arabicPeriod"/>
            </a:pPr>
            <a:r>
              <a:rPr lang="en" sz="3000">
                <a:latin typeface="Muli"/>
                <a:ea typeface="Muli"/>
                <a:cs typeface="Muli"/>
                <a:sym typeface="Muli"/>
              </a:rPr>
              <a:t>Mini-challenges</a:t>
            </a:r>
          </a:p>
          <a:p>
            <a:pPr indent="-419100" lvl="0" marL="457200" rtl="0">
              <a:lnSpc>
                <a:spcPct val="100000"/>
              </a:lnSpc>
              <a:spcBef>
                <a:spcPts val="0"/>
              </a:spcBef>
              <a:buClr>
                <a:schemeClr val="dk1"/>
              </a:buClr>
              <a:buSzPct val="100000"/>
              <a:buFont typeface="Muli"/>
              <a:buAutoNum type="arabicPeriod"/>
            </a:pPr>
            <a:r>
              <a:rPr lang="en" sz="3000">
                <a:latin typeface="Muli"/>
                <a:ea typeface="Muli"/>
                <a:cs typeface="Muli"/>
                <a:sym typeface="Muli"/>
              </a:rPr>
              <a:t>The positive feedback stamp				</a:t>
            </a: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2400">
              <a:latin typeface="Muli"/>
              <a:ea typeface="Muli"/>
              <a:cs typeface="Muli"/>
              <a:sym typeface="Muli"/>
            </a:endParaRPr>
          </a:p>
          <a:p>
            <a:pPr lvl="0" rtl="0">
              <a:spcBef>
                <a:spcPts val="0"/>
              </a:spcBef>
              <a:buNone/>
            </a:pPr>
            <a:r>
              <a:t/>
            </a:r>
            <a:endParaRPr sz="600">
              <a:latin typeface="Muli"/>
              <a:ea typeface="Muli"/>
              <a:cs typeface="Muli"/>
              <a:sym typeface="Muli"/>
            </a:endParaRPr>
          </a:p>
          <a:p>
            <a:pPr indent="457200" lvl="0" rtl="0">
              <a:spcBef>
                <a:spcPts val="0"/>
              </a:spcBef>
              <a:buNone/>
            </a:pPr>
            <a:r>
              <a:t/>
            </a:r>
            <a:endParaRPr sz="3000">
              <a:latin typeface="Muli"/>
              <a:ea typeface="Muli"/>
              <a:cs typeface="Muli"/>
              <a:sym typeface="Muli"/>
            </a:endParaRPr>
          </a:p>
        </p:txBody>
      </p:sp>
      <p:pic>
        <p:nvPicPr>
          <p:cNvPr id="139" name="Shape 139"/>
          <p:cNvPicPr preferRelativeResize="0"/>
          <p:nvPr/>
        </p:nvPicPr>
        <p:blipFill rotWithShape="1">
          <a:blip r:embed="rId6">
            <a:alphaModFix/>
          </a:blip>
          <a:srcRect b="51449" l="0" r="0" t="0"/>
          <a:stretch/>
        </p:blipFill>
        <p:spPr>
          <a:xfrm>
            <a:off x="4568162" y="2246349"/>
            <a:ext cx="1671665" cy="10968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Point of View - Evolution</a:t>
            </a:r>
          </a:p>
        </p:txBody>
      </p:sp>
      <p:sp>
        <p:nvSpPr>
          <p:cNvPr id="145" name="Shape 145"/>
          <p:cNvSpPr txBox="1"/>
          <p:nvPr/>
        </p:nvSpPr>
        <p:spPr>
          <a:xfrm>
            <a:off x="23250" y="1290375"/>
            <a:ext cx="2843699" cy="34583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800">
                <a:latin typeface="Didact Gothic"/>
                <a:ea typeface="Didact Gothic"/>
                <a:cs typeface="Didact Gothic"/>
                <a:sym typeface="Didact Gothic"/>
              </a:rPr>
              <a:t>We met a high-school teacher who teaches a class of students with mixed abilities,</a:t>
            </a:r>
          </a:p>
          <a:p>
            <a:pPr lvl="0" rtl="0">
              <a:spcBef>
                <a:spcPts val="0"/>
              </a:spcBef>
              <a:buNone/>
            </a:pPr>
            <a:r>
              <a:rPr lang="en" sz="1800">
                <a:latin typeface="Didact Gothic"/>
                <a:ea typeface="Didact Gothic"/>
                <a:cs typeface="Didact Gothic"/>
                <a:sym typeface="Didact Gothic"/>
              </a:rPr>
              <a:t>that needs to pay attention to students who are behind, without singling them out,</a:t>
            </a:r>
          </a:p>
          <a:p>
            <a:pPr lvl="0" rtl="0">
              <a:spcBef>
                <a:spcPts val="0"/>
              </a:spcBef>
              <a:buNone/>
            </a:pPr>
            <a:r>
              <a:rPr lang="en" sz="1800">
                <a:latin typeface="Didact Gothic"/>
                <a:ea typeface="Didact Gothic"/>
                <a:cs typeface="Didact Gothic"/>
                <a:sym typeface="Didact Gothic"/>
              </a:rPr>
              <a:t>because they have the skills; thus further attention may help them catch up and do well in class.</a:t>
            </a:r>
          </a:p>
        </p:txBody>
      </p:sp>
      <p:sp>
        <p:nvSpPr>
          <p:cNvPr id="146" name="Shape 146"/>
          <p:cNvSpPr txBox="1"/>
          <p:nvPr/>
        </p:nvSpPr>
        <p:spPr>
          <a:xfrm>
            <a:off x="3147450" y="1290375"/>
            <a:ext cx="2843699" cy="34580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800">
                <a:latin typeface="Didact Gothic"/>
                <a:ea typeface="Didact Gothic"/>
                <a:cs typeface="Didact Gothic"/>
                <a:sym typeface="Didact Gothic"/>
              </a:rPr>
              <a:t>We met </a:t>
            </a:r>
            <a:r>
              <a:rPr lang="en" sz="1800">
                <a:solidFill>
                  <a:srgbClr val="0000FF"/>
                </a:solidFill>
                <a:latin typeface="Didact Gothic"/>
                <a:ea typeface="Didact Gothic"/>
                <a:cs typeface="Didact Gothic"/>
                <a:sym typeface="Didact Gothic"/>
              </a:rPr>
              <a:t>Debbie and Eric</a:t>
            </a:r>
            <a:r>
              <a:rPr lang="en" sz="1800">
                <a:latin typeface="Didact Gothic"/>
                <a:ea typeface="Didact Gothic"/>
                <a:cs typeface="Didact Gothic"/>
                <a:sym typeface="Didact Gothic"/>
              </a:rPr>
              <a:t>, ECON teachers in Palo-Alto High School, who teach both AP and a regular class of mixed abilities.</a:t>
            </a:r>
          </a:p>
          <a:p>
            <a:pPr lvl="0" rtl="0">
              <a:spcBef>
                <a:spcPts val="0"/>
              </a:spcBef>
              <a:buNone/>
            </a:pPr>
            <a:r>
              <a:rPr lang="en" sz="1800">
                <a:latin typeface="Didact Gothic"/>
                <a:ea typeface="Didact Gothic"/>
                <a:cs typeface="Didact Gothic"/>
                <a:sym typeface="Didact Gothic"/>
              </a:rPr>
              <a:t>They need to provide special attention </a:t>
            </a:r>
            <a:r>
              <a:rPr lang="en" sz="1800">
                <a:solidFill>
                  <a:srgbClr val="0000FF"/>
                </a:solidFill>
                <a:latin typeface="Didact Gothic"/>
                <a:ea typeface="Didact Gothic"/>
                <a:cs typeface="Didact Gothic"/>
                <a:sym typeface="Didact Gothic"/>
              </a:rPr>
              <a:t>and empower</a:t>
            </a:r>
            <a:r>
              <a:rPr lang="en" sz="1800">
                <a:latin typeface="Didact Gothic"/>
                <a:ea typeface="Didact Gothic"/>
                <a:cs typeface="Didact Gothic"/>
                <a:sym typeface="Didact Gothic"/>
              </a:rPr>
              <a:t> students who are behind,</a:t>
            </a:r>
          </a:p>
          <a:p>
            <a:pPr lvl="0" rtl="0">
              <a:spcBef>
                <a:spcPts val="0"/>
              </a:spcBef>
              <a:buNone/>
            </a:pPr>
            <a:r>
              <a:rPr lang="en" sz="1800">
                <a:solidFill>
                  <a:srgbClr val="0000FF"/>
                </a:solidFill>
                <a:latin typeface="Didact Gothic"/>
                <a:ea typeface="Didact Gothic"/>
                <a:cs typeface="Didact Gothic"/>
                <a:sym typeface="Didact Gothic"/>
              </a:rPr>
              <a:t>Because these students can do well given encouragement</a:t>
            </a:r>
            <a:r>
              <a:rPr lang="en" sz="1800">
                <a:latin typeface="Didact Gothic"/>
                <a:ea typeface="Didact Gothic"/>
                <a:cs typeface="Didact Gothic"/>
                <a:sym typeface="Didact Gothic"/>
              </a:rPr>
              <a:t>.</a:t>
            </a:r>
          </a:p>
        </p:txBody>
      </p:sp>
      <p:sp>
        <p:nvSpPr>
          <p:cNvPr id="147" name="Shape 147"/>
          <p:cNvSpPr/>
          <p:nvPr/>
        </p:nvSpPr>
        <p:spPr>
          <a:xfrm>
            <a:off x="2422625" y="1738000"/>
            <a:ext cx="724800" cy="438900"/>
          </a:xfrm>
          <a:prstGeom prst="rightArrow">
            <a:avLst>
              <a:gd fmla="val 50000" name="adj1"/>
              <a:gd fmla="val 50000" name="adj2"/>
            </a:avLst>
          </a:prstGeom>
          <a:solidFill>
            <a:srgbClr val="1155CC"/>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58800" y="13325"/>
            <a:ext cx="9347399" cy="857400"/>
          </a:xfrm>
          <a:prstGeom prst="rect">
            <a:avLst/>
          </a:prstGeom>
        </p:spPr>
        <p:txBody>
          <a:bodyPr anchorCtr="0" anchor="ctr" bIns="91425" lIns="91425" rIns="91425" tIns="91425">
            <a:noAutofit/>
          </a:bodyPr>
          <a:lstStyle/>
          <a:p>
            <a:pPr lvl="0" rtl="0">
              <a:spcBef>
                <a:spcPts val="0"/>
              </a:spcBef>
              <a:buNone/>
            </a:pPr>
            <a:r>
              <a:rPr lang="en" sz="4800">
                <a:latin typeface="Muli"/>
                <a:ea typeface="Muli"/>
                <a:cs typeface="Muli"/>
                <a:sym typeface="Muli"/>
              </a:rPr>
              <a:t>Point of View - Evolution</a:t>
            </a:r>
          </a:p>
        </p:txBody>
      </p:sp>
      <p:sp>
        <p:nvSpPr>
          <p:cNvPr id="153" name="Shape 153"/>
          <p:cNvSpPr txBox="1"/>
          <p:nvPr/>
        </p:nvSpPr>
        <p:spPr>
          <a:xfrm>
            <a:off x="23250" y="1290375"/>
            <a:ext cx="2843699" cy="34583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800">
                <a:latin typeface="Didact Gothic"/>
                <a:ea typeface="Didact Gothic"/>
                <a:cs typeface="Didact Gothic"/>
                <a:sym typeface="Didact Gothic"/>
              </a:rPr>
              <a:t>We met a high-school teacher who teaches a class of students with mixed abilities,</a:t>
            </a:r>
          </a:p>
          <a:p>
            <a:pPr lvl="0" rtl="0">
              <a:spcBef>
                <a:spcPts val="0"/>
              </a:spcBef>
              <a:buNone/>
            </a:pPr>
            <a:r>
              <a:rPr lang="en" sz="1800">
                <a:latin typeface="Didact Gothic"/>
                <a:ea typeface="Didact Gothic"/>
                <a:cs typeface="Didact Gothic"/>
                <a:sym typeface="Didact Gothic"/>
              </a:rPr>
              <a:t>that needs to pay attention to students who are behind, without singling them out,</a:t>
            </a:r>
          </a:p>
          <a:p>
            <a:pPr lvl="0" rtl="0">
              <a:spcBef>
                <a:spcPts val="0"/>
              </a:spcBef>
              <a:buNone/>
            </a:pPr>
            <a:r>
              <a:rPr lang="en" sz="1800">
                <a:latin typeface="Didact Gothic"/>
                <a:ea typeface="Didact Gothic"/>
                <a:cs typeface="Didact Gothic"/>
                <a:sym typeface="Didact Gothic"/>
              </a:rPr>
              <a:t>because they have the skills; thus further attention may help them catch up and do well in class.</a:t>
            </a:r>
          </a:p>
        </p:txBody>
      </p:sp>
      <p:sp>
        <p:nvSpPr>
          <p:cNvPr id="154" name="Shape 154"/>
          <p:cNvSpPr txBox="1"/>
          <p:nvPr/>
        </p:nvSpPr>
        <p:spPr>
          <a:xfrm>
            <a:off x="3147450" y="1290375"/>
            <a:ext cx="2843699" cy="34580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800">
                <a:solidFill>
                  <a:schemeClr val="dk1"/>
                </a:solidFill>
                <a:latin typeface="Didact Gothic"/>
                <a:ea typeface="Didact Gothic"/>
                <a:cs typeface="Didact Gothic"/>
                <a:sym typeface="Didact Gothic"/>
              </a:rPr>
              <a:t>We met </a:t>
            </a:r>
            <a:r>
              <a:rPr lang="en" sz="1800">
                <a:solidFill>
                  <a:srgbClr val="0000FF"/>
                </a:solidFill>
                <a:latin typeface="Didact Gothic"/>
                <a:ea typeface="Didact Gothic"/>
                <a:cs typeface="Didact Gothic"/>
                <a:sym typeface="Didact Gothic"/>
              </a:rPr>
              <a:t>Debbie and Eric</a:t>
            </a:r>
            <a:r>
              <a:rPr lang="en" sz="1800">
                <a:solidFill>
                  <a:schemeClr val="dk1"/>
                </a:solidFill>
                <a:latin typeface="Didact Gothic"/>
                <a:ea typeface="Didact Gothic"/>
                <a:cs typeface="Didact Gothic"/>
                <a:sym typeface="Didact Gothic"/>
              </a:rPr>
              <a:t>, ECON teachers in Palo-Alto High School, who teach both AP and a regular class of mixed abilities.</a:t>
            </a:r>
          </a:p>
          <a:p>
            <a:pPr lvl="0" rtl="0">
              <a:spcBef>
                <a:spcPts val="0"/>
              </a:spcBef>
              <a:buNone/>
            </a:pPr>
            <a:r>
              <a:rPr lang="en" sz="1800">
                <a:solidFill>
                  <a:schemeClr val="dk1"/>
                </a:solidFill>
                <a:latin typeface="Didact Gothic"/>
                <a:ea typeface="Didact Gothic"/>
                <a:cs typeface="Didact Gothic"/>
                <a:sym typeface="Didact Gothic"/>
              </a:rPr>
              <a:t>They need to provide special attention </a:t>
            </a:r>
            <a:r>
              <a:rPr lang="en" sz="1800">
                <a:solidFill>
                  <a:srgbClr val="0000FF"/>
                </a:solidFill>
                <a:latin typeface="Didact Gothic"/>
                <a:ea typeface="Didact Gothic"/>
                <a:cs typeface="Didact Gothic"/>
                <a:sym typeface="Didact Gothic"/>
              </a:rPr>
              <a:t>and empower</a:t>
            </a:r>
            <a:r>
              <a:rPr lang="en" sz="1800">
                <a:solidFill>
                  <a:schemeClr val="dk1"/>
                </a:solidFill>
                <a:latin typeface="Didact Gothic"/>
                <a:ea typeface="Didact Gothic"/>
                <a:cs typeface="Didact Gothic"/>
                <a:sym typeface="Didact Gothic"/>
              </a:rPr>
              <a:t> students who are behind,</a:t>
            </a:r>
          </a:p>
          <a:p>
            <a:pPr lvl="0" rtl="0">
              <a:spcBef>
                <a:spcPts val="0"/>
              </a:spcBef>
              <a:buNone/>
            </a:pPr>
            <a:r>
              <a:rPr lang="en" sz="1800">
                <a:solidFill>
                  <a:srgbClr val="0000FF"/>
                </a:solidFill>
                <a:latin typeface="Didact Gothic"/>
                <a:ea typeface="Didact Gothic"/>
                <a:cs typeface="Didact Gothic"/>
                <a:sym typeface="Didact Gothic"/>
              </a:rPr>
              <a:t>Because these students can do well given encouragement</a:t>
            </a:r>
            <a:r>
              <a:rPr lang="en" sz="1800">
                <a:solidFill>
                  <a:schemeClr val="dk1"/>
                </a:solidFill>
                <a:latin typeface="Didact Gothic"/>
                <a:ea typeface="Didact Gothic"/>
                <a:cs typeface="Didact Gothic"/>
                <a:sym typeface="Didact Gothic"/>
              </a:rPr>
              <a:t>.</a:t>
            </a:r>
          </a:p>
          <a:p>
            <a:pPr lvl="0" rtl="0">
              <a:spcBef>
                <a:spcPts val="0"/>
              </a:spcBef>
              <a:buNone/>
            </a:pPr>
            <a:r>
              <a:t/>
            </a:r>
            <a:endParaRPr sz="1800">
              <a:latin typeface="Didact Gothic"/>
              <a:ea typeface="Didact Gothic"/>
              <a:cs typeface="Didact Gothic"/>
              <a:sym typeface="Didact Gothic"/>
            </a:endParaRPr>
          </a:p>
        </p:txBody>
      </p:sp>
      <p:sp>
        <p:nvSpPr>
          <p:cNvPr id="155" name="Shape 155"/>
          <p:cNvSpPr txBox="1"/>
          <p:nvPr/>
        </p:nvSpPr>
        <p:spPr>
          <a:xfrm>
            <a:off x="6271650" y="1290475"/>
            <a:ext cx="2843699" cy="3458099"/>
          </a:xfrm>
          <a:prstGeom prst="rect">
            <a:avLst/>
          </a:prstGeom>
          <a:solidFill>
            <a:schemeClr val="accent1"/>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800">
                <a:latin typeface="Didact Gothic"/>
                <a:ea typeface="Didact Gothic"/>
                <a:cs typeface="Didact Gothic"/>
                <a:sym typeface="Didact Gothic"/>
              </a:rPr>
              <a:t>We met Debbie and Eric, who teach both AP and regular ECON high school classes of mixed abilities.</a:t>
            </a:r>
          </a:p>
          <a:p>
            <a:pPr lvl="0" rtl="0">
              <a:spcBef>
                <a:spcPts val="0"/>
              </a:spcBef>
              <a:buNone/>
            </a:pPr>
            <a:r>
              <a:t/>
            </a:r>
            <a:endParaRPr sz="900">
              <a:latin typeface="Didact Gothic"/>
              <a:ea typeface="Didact Gothic"/>
              <a:cs typeface="Didact Gothic"/>
              <a:sym typeface="Didact Gothic"/>
            </a:endParaRPr>
          </a:p>
          <a:p>
            <a:pPr lvl="0" rtl="0">
              <a:spcBef>
                <a:spcPts val="0"/>
              </a:spcBef>
              <a:buNone/>
            </a:pPr>
            <a:r>
              <a:rPr lang="en" sz="1800">
                <a:latin typeface="Didact Gothic"/>
                <a:ea typeface="Didact Gothic"/>
                <a:cs typeface="Didact Gothic"/>
                <a:sym typeface="Didact Gothic"/>
              </a:rPr>
              <a:t>They need to </a:t>
            </a:r>
            <a:r>
              <a:rPr lang="en" sz="1800">
                <a:solidFill>
                  <a:srgbClr val="9900FF"/>
                </a:solidFill>
                <a:latin typeface="Didact Gothic"/>
                <a:ea typeface="Didact Gothic"/>
                <a:cs typeface="Didact Gothic"/>
                <a:sym typeface="Didact Gothic"/>
              </a:rPr>
              <a:t>provide students with easy ways to signal when they are confused</a:t>
            </a:r>
            <a:r>
              <a:rPr lang="en" sz="1800">
                <a:latin typeface="Didact Gothic"/>
                <a:ea typeface="Didact Gothic"/>
                <a:cs typeface="Didact Gothic"/>
                <a:sym typeface="Didact Gothic"/>
              </a:rPr>
              <a:t>,</a:t>
            </a:r>
          </a:p>
          <a:p>
            <a:pPr lvl="0" rtl="0">
              <a:spcBef>
                <a:spcPts val="0"/>
              </a:spcBef>
              <a:buNone/>
            </a:pPr>
            <a:r>
              <a:t/>
            </a:r>
            <a:endParaRPr sz="900">
              <a:latin typeface="Didact Gothic"/>
              <a:ea typeface="Didact Gothic"/>
              <a:cs typeface="Didact Gothic"/>
              <a:sym typeface="Didact Gothic"/>
            </a:endParaRPr>
          </a:p>
          <a:p>
            <a:pPr lvl="0" rtl="0">
              <a:spcBef>
                <a:spcPts val="0"/>
              </a:spcBef>
              <a:buNone/>
            </a:pPr>
            <a:r>
              <a:rPr lang="en" sz="1800">
                <a:latin typeface="Didact Gothic"/>
                <a:ea typeface="Didact Gothic"/>
                <a:cs typeface="Didact Gothic"/>
                <a:sym typeface="Didact Gothic"/>
              </a:rPr>
              <a:t>Because </a:t>
            </a:r>
            <a:r>
              <a:rPr lang="en" sz="1800">
                <a:solidFill>
                  <a:srgbClr val="9900FF"/>
                </a:solidFill>
                <a:latin typeface="Didact Gothic"/>
                <a:ea typeface="Didact Gothic"/>
                <a:cs typeface="Didact Gothic"/>
                <a:sym typeface="Didact Gothic"/>
              </a:rPr>
              <a:t>customizing the lesson periods</a:t>
            </a:r>
            <a:r>
              <a:rPr lang="en" sz="1800">
                <a:latin typeface="Didact Gothic"/>
                <a:ea typeface="Didact Gothic"/>
                <a:cs typeface="Didact Gothic"/>
                <a:sym typeface="Didact Gothic"/>
              </a:rPr>
              <a:t> would make them much more effective. </a:t>
            </a:r>
          </a:p>
        </p:txBody>
      </p:sp>
      <p:sp>
        <p:nvSpPr>
          <p:cNvPr id="156" name="Shape 156"/>
          <p:cNvSpPr/>
          <p:nvPr/>
        </p:nvSpPr>
        <p:spPr>
          <a:xfrm>
            <a:off x="2422625" y="1738000"/>
            <a:ext cx="724800" cy="438900"/>
          </a:xfrm>
          <a:prstGeom prst="rightArrow">
            <a:avLst>
              <a:gd fmla="val 50000" name="adj1"/>
              <a:gd fmla="val 50000" name="adj2"/>
            </a:avLst>
          </a:prstGeom>
          <a:solidFill>
            <a:srgbClr val="1155CC"/>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7" name="Shape 157"/>
          <p:cNvSpPr/>
          <p:nvPr/>
        </p:nvSpPr>
        <p:spPr>
          <a:xfrm>
            <a:off x="5546825" y="1738000"/>
            <a:ext cx="724800" cy="438900"/>
          </a:xfrm>
          <a:prstGeom prst="rightArrow">
            <a:avLst>
              <a:gd fmla="val 50000" name="adj1"/>
              <a:gd fmla="val 50000" name="adj2"/>
            </a:avLst>
          </a:prstGeom>
          <a:solidFill>
            <a:srgbClr val="1155CC"/>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