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2" r:id="rId1"/>
    <p:sldMasterId id="2147483776" r:id="rId2"/>
  </p:sldMasterIdLst>
  <p:notesMasterIdLst>
    <p:notesMasterId r:id="rId23"/>
  </p:notesMasterIdLst>
  <p:handoutMasterIdLst>
    <p:handoutMasterId r:id="rId24"/>
  </p:handoutMasterIdLst>
  <p:sldIdLst>
    <p:sldId id="302" r:id="rId3"/>
    <p:sldId id="257" r:id="rId4"/>
    <p:sldId id="480" r:id="rId5"/>
    <p:sldId id="470" r:id="rId6"/>
    <p:sldId id="482" r:id="rId7"/>
    <p:sldId id="261" r:id="rId8"/>
    <p:sldId id="279" r:id="rId9"/>
    <p:sldId id="469" r:id="rId10"/>
    <p:sldId id="300" r:id="rId11"/>
    <p:sldId id="320" r:id="rId12"/>
    <p:sldId id="406" r:id="rId13"/>
    <p:sldId id="407" r:id="rId14"/>
    <p:sldId id="472" r:id="rId15"/>
    <p:sldId id="450" r:id="rId16"/>
    <p:sldId id="451" r:id="rId17"/>
    <p:sldId id="993" r:id="rId18"/>
    <p:sldId id="452" r:id="rId19"/>
    <p:sldId id="453" r:id="rId20"/>
    <p:sldId id="465" r:id="rId21"/>
    <p:sldId id="454" r:id="rId22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7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5">
          <p15:clr>
            <a:srgbClr val="A4A3A4"/>
          </p15:clr>
        </p15:guide>
        <p15:guide id="2" pos="30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BDC5D3"/>
    <a:srgbClr val="D2D9E6"/>
    <a:srgbClr val="78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535" autoAdjust="0"/>
    <p:restoredTop sz="95909" autoAdjust="0"/>
  </p:normalViewPr>
  <p:slideViewPr>
    <p:cSldViewPr snapToGrid="0" showGuides="1">
      <p:cViewPr varScale="1">
        <p:scale>
          <a:sx n="167" d="100"/>
          <a:sy n="167" d="100"/>
        </p:scale>
        <p:origin x="200" y="432"/>
      </p:cViewPr>
      <p:guideLst>
        <p:guide orient="horz" pos="2174"/>
        <p:guide pos="3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52" d="100"/>
        <a:sy n="152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4992" y="-16"/>
      </p:cViewPr>
      <p:guideLst>
        <p:guide orient="horz" pos="2245"/>
        <p:guide pos="30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74638" y="280988"/>
            <a:ext cx="41465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CS 194H: dt+UX^2 - User Experience Design Project</a:t>
            </a:r>
            <a:br>
              <a:rPr lang="en-US" i="0" dirty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Winter 2023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Prof. James A. Landay</a:t>
            </a:r>
          </a:p>
          <a:p>
            <a:pPr>
              <a:defRPr/>
            </a:pPr>
            <a:r>
              <a:rPr lang="en-US" i="0" dirty="0">
                <a:latin typeface="Helvetica Neue" charset="0"/>
                <a:ea typeface="Helvetica Neue" charset="0"/>
                <a:cs typeface="Helvetica Neue" charset="0"/>
              </a:rPr>
              <a:t>Stanford University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FFB18-D12E-6445-813A-5DDF92750C9C}" type="slidenum">
              <a:rPr lang="en-US" smtClean="0">
                <a:latin typeface="Helvetica Neue" charset="0"/>
                <a:ea typeface="Helvetica Neue" charset="0"/>
                <a:cs typeface="Helvetica Neue" charset="0"/>
              </a:rPr>
              <a:t>‹#›</a:t>
            </a:fld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280987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1/9/2023</a:t>
            </a:r>
          </a:p>
        </p:txBody>
      </p:sp>
    </p:spTree>
    <p:extLst>
      <p:ext uri="{BB962C8B-B14F-4D97-AF65-F5344CB8AC3E}">
        <p14:creationId xmlns:p14="http://schemas.microsoft.com/office/powerpoint/2010/main" val="67663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t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5488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7713"/>
            <a:ext cx="5362575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89" tIns="49318" rIns="96989" bIns="49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l" defTabSz="982663" eaLnBrk="0" hangingPunct="0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27" tIns="0" rIns="19727" bIns="0" numCol="1" anchor="b" anchorCtr="0" compatLnSpc="1">
            <a:prstTxWarp prst="textNoShape">
              <a:avLst/>
            </a:prstTxWarp>
          </a:bodyPr>
          <a:lstStyle>
            <a:lvl1pPr algn="r" defTabSz="982663" eaLnBrk="0" hangingPunct="0">
              <a:defRPr sz="1000" i="1"/>
            </a:lvl1pPr>
          </a:lstStyle>
          <a:p>
            <a:fld id="{2ED165DB-0391-2242-BAEE-4CF6E6838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94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7C3920-605D-9740-8296-2D1A769807A8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4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45C761D-A4B9-2E49-BB58-E30157E4DE19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F447C4-C232-6943-AC91-673F55591760}" type="slidenum">
              <a:rPr lang="en-US" sz="1000"/>
              <a:pPr/>
              <a:t>12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5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7DA133-3279-7F4F-BB94-59B395D9B12D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7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177DF5-5D78-E444-A9AA-7C210E21F2E7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2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9B47EA-2F1F-4740-962C-DD8E7E0F8753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2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0EABA2-C602-0745-9CD2-B21380EF5881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2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6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892607-33E6-DD4B-B201-B228481CA3A4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6ED4E7-295C-3743-98A7-124F5E4495B3}" type="slidenum">
              <a:rPr lang="en-US" sz="1000"/>
              <a:pPr/>
              <a:t>2</a:t>
            </a:fld>
            <a:endParaRPr lang="en-US" sz="10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237481-D035-F642-97BF-6CA60B158D13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001" tIns="49323" rIns="97001" bIns="4932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1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25EB00-2A98-8841-8065-B21619A00D73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:notes"/>
          <p:cNvSpPr txBox="1">
            <a:spLocks noGrp="1"/>
          </p:cNvSpPr>
          <p:nvPr>
            <p:ph type="sldNum" idx="12"/>
          </p:nvPr>
        </p:nvSpPr>
        <p:spPr>
          <a:xfrm>
            <a:off x="3887391" y="8685894"/>
            <a:ext cx="2970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0" rIns="18600" bIns="0" anchor="b" anchorCtr="0">
            <a:noAutofit/>
          </a:bodyPr>
          <a:lstStyle/>
          <a:p>
            <a:pPr marL="0" marR="0" lvl="0" indent="0" algn="r" defTabSz="9826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tabLst/>
              <a:defRPr/>
            </a:pPr>
            <a:fld id="{00000000-1234-1234-1234-123412341234}" type="slidenum">
              <a:rPr kumimoji="0" lang="en" sz="9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82663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Times New Roman"/>
                <a:buNone/>
                <a:tabLst/>
                <a:defRPr/>
              </a:pPr>
              <a:t>6</a:t>
            </a:fld>
            <a:endParaRPr kumimoji="0" sz="9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690563"/>
            <a:ext cx="6073775" cy="3417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915293" y="4340679"/>
            <a:ext cx="50274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6475" rIns="91400" bIns="464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FC86E1-1063-454B-9D53-8315FC45D107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Although we will do a bit of everything, his class focuses much more on the last two steps than CS147</a:t>
            </a:r>
          </a:p>
        </p:txBody>
      </p:sp>
    </p:spTree>
    <p:extLst>
      <p:ext uri="{BB962C8B-B14F-4D97-AF65-F5344CB8AC3E}">
        <p14:creationId xmlns:p14="http://schemas.microsoft.com/office/powerpoint/2010/main" val="15055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77943" indent="-299209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96835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75569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54304" indent="-239367" defTabSz="994038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633038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111772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90506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69240" indent="-239367" defTabSz="9940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8A512B-F447-444F-A4D1-D9741DB46074}" type="slidenum">
              <a:rPr lang="en-US" sz="1000"/>
              <a:pPr/>
              <a:t>8</a:t>
            </a:fld>
            <a:endParaRPr lang="en-US" sz="10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8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4BF1-0FBB-2245-A496-BB30FE6297D1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1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26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82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AF0362-6E19-EE4E-B8E0-8C4A2AD12FD1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5488"/>
            <a:ext cx="6376988" cy="358775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8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Winter 2023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3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EBA7DC0-2EF8-D64E-824B-FFE75428C3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92" y="0"/>
            <a:ext cx="11859973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="0" baseline="0" dirty="0">
                <a:solidFill>
                  <a:srgbClr val="6D6D6D"/>
                </a:solidFill>
              </a:rPr>
              <a:t>dt+UX</a:t>
            </a:r>
            <a:r>
              <a:rPr lang="en-US" sz="2000" b="1" baseline="30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/>
              <a:t>: USER EXPERIENCE DESIGN PROJECT</a:t>
            </a:r>
          </a:p>
        </p:txBody>
      </p:sp>
    </p:spTree>
    <p:extLst>
      <p:ext uri="{BB962C8B-B14F-4D97-AF65-F5344CB8AC3E}">
        <p14:creationId xmlns:p14="http://schemas.microsoft.com/office/powerpoint/2010/main" val="327309735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2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8" y="352432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D547-AD23-1049-B715-E30636EE8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6664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5452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433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6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256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 sz="33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1" cy="47244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5" y="16002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5" y="40386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823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4121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6" y="2281244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7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713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76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68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1688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3752" indent="-38943">
              <a:spcBef>
                <a:spcPts val="205"/>
              </a:spcBef>
              <a:defRPr sz="971"/>
            </a:lvl2pPr>
            <a:lvl3pPr marL="192983" indent="-30289">
              <a:spcBef>
                <a:spcPts val="170"/>
              </a:spcBef>
              <a:defRPr sz="886"/>
            </a:lvl3pPr>
            <a:lvl4pPr marL="270869" indent="-30289">
              <a:spcBef>
                <a:spcPts val="137"/>
              </a:spcBef>
              <a:defRPr sz="717"/>
            </a:lvl4pPr>
            <a:lvl5pPr marL="348754" indent="-30289">
              <a:spcBef>
                <a:spcPts val="137"/>
              </a:spcBef>
              <a:defRPr sz="717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717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466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4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2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1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buSzPct val="60000"/>
              <a:tabLst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D5605-A621-BB48-A3A3-D0E7F43A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47186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51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6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149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4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5" y="1600200"/>
            <a:ext cx="5355167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0884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10363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987DD-0B43-4BDC-BB9D-21A80E590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9131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8576" tIns="19289" rIns="38576" bIns="19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5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8"/>
            <a:ext cx="79782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24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2022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76200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8909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1090D15-A96B-DA4B-8DB4-DB4F942410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8627" y="34740"/>
            <a:ext cx="11400519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baseline="0" dirty="0" err="1"/>
              <a:t>dt+UX</a:t>
            </a:r>
            <a:r>
              <a:rPr lang="en-US" sz="2000" baseline="0" dirty="0"/>
              <a:t>: DESIGN THINKING FOR USER EXPERIENCE DESIGN + PROTOTYPING + EVALUATION</a:t>
            </a:r>
            <a:endParaRPr lang="en-US" sz="2000" dirty="0"/>
          </a:p>
        </p:txBody>
      </p:sp>
      <p:pic>
        <p:nvPicPr>
          <p:cNvPr id="15" name="Picture 14" descr="dt+ux.ai">
            <a:extLst>
              <a:ext uri="{FF2B5EF4-FFF2-40B4-BE49-F238E27FC236}">
                <a16:creationId xmlns:a16="http://schemas.microsoft.com/office/drawing/2014/main" id="{18834582-D73E-9E4A-893F-27DF3970ED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55" y="-316007"/>
            <a:ext cx="1365505" cy="1024128"/>
          </a:xfrm>
          <a:prstGeom prst="rect">
            <a:avLst/>
          </a:prstGeom>
        </p:spPr>
      </p:pic>
      <p:sp>
        <p:nvSpPr>
          <p:cNvPr id="11" name="Shape 310"/>
          <p:cNvSpPr/>
          <p:nvPr/>
        </p:nvSpPr>
        <p:spPr>
          <a:xfrm rot="16200000">
            <a:off x="-93917" y="-64833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/>
          </a:p>
        </p:txBody>
      </p:sp>
      <p:sp>
        <p:nvSpPr>
          <p:cNvPr id="17" name="Shape 311">
            <a:extLst>
              <a:ext uri="{FF2B5EF4-FFF2-40B4-BE49-F238E27FC236}">
                <a16:creationId xmlns:a16="http://schemas.microsoft.com/office/drawing/2014/main" id="{2467F343-3C4A-A04D-8C34-192503A33BC4}"/>
              </a:ext>
            </a:extLst>
          </p:cNvPr>
          <p:cNvSpPr/>
          <p:nvPr userDrawn="1"/>
        </p:nvSpPr>
        <p:spPr>
          <a:xfrm rot="10800000" flipH="1">
            <a:off x="11913000" y="6668909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3352731091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buSzPct val="60000"/>
              <a:tabLst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D5605-A621-BB48-A3A3-D0E7F43A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33038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8" y="1600200"/>
            <a:ext cx="5680540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5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C89E-482A-7243-9449-D2F6FD999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549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3876-95E2-AD44-84F4-AB431DD28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3925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778B-06E7-6E4B-B497-9386DED93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04367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3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3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88C5DCA4-72D8-1847-88AD-275DB8B66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0759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8" y="1600200"/>
            <a:ext cx="5680540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5" cy="4724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50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C89E-482A-7243-9449-D2F6FD999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9410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B64-1C0B-F140-94CB-79067E323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7845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070A-7A1F-A54A-8179-5488E435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8496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23D7-1A4B-D743-9E34-692DD8888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0260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2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8" y="352432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0D547-AD23-1049-B715-E30636EE8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847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6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41442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6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7137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 sz="33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1" cy="4724400"/>
          </a:xfrm>
        </p:spPr>
        <p:txBody>
          <a:bodyPr/>
          <a:lstStyle>
            <a:lvl1pPr>
              <a:defRPr sz="2025"/>
            </a:lvl1pPr>
            <a:lvl2pPr>
              <a:defRPr sz="2025"/>
            </a:lvl2pPr>
            <a:lvl3pPr>
              <a:defRPr sz="1800"/>
            </a:lvl3pPr>
            <a:lvl4pPr>
              <a:defRPr sz="1575"/>
            </a:lvl4pPr>
            <a:lvl5pPr>
              <a:defRPr sz="157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5" y="16002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5" y="4038600"/>
            <a:ext cx="5440101" cy="228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90656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8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3039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6" y="2281244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71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3713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50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200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3876-95E2-AD44-84F4-AB431DD28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82814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68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1688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23752" indent="-38943">
              <a:spcBef>
                <a:spcPts val="205"/>
              </a:spcBef>
              <a:defRPr sz="971"/>
            </a:lvl2pPr>
            <a:lvl3pPr marL="192983" indent="-30289">
              <a:spcBef>
                <a:spcPts val="170"/>
              </a:spcBef>
              <a:defRPr sz="886"/>
            </a:lvl3pPr>
            <a:lvl4pPr marL="270869" indent="-30289">
              <a:spcBef>
                <a:spcPts val="137"/>
              </a:spcBef>
              <a:defRPr sz="717"/>
            </a:lvl4pPr>
            <a:lvl5pPr marL="348754" indent="-30289">
              <a:spcBef>
                <a:spcPts val="137"/>
              </a:spcBef>
              <a:defRPr sz="717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13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717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437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4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2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22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22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21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6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2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78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75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6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724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6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90573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4" y="1600200"/>
            <a:ext cx="5820349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5" y="1600200"/>
            <a:ext cx="5355167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632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9778B-06E7-6E4B-B497-9386DED93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842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3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3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88C5DCA4-72D8-1847-88AD-275DB8B66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1103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03B64-1C0B-F140-94CB-79067E323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326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070A-7A1F-A54A-8179-5488E435F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75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223D7-1A4B-D743-9E34-692DD8888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768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6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4" tIns="25717" rIns="51434" bIns="2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8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8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9" y="6625992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3724505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349250" indent="-155575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515938" indent="-13017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744538" indent="-165100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2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919163" indent="-147638" algn="l" rtl="0" eaLnBrk="1" fontAlgn="base" hangingPunct="1">
        <a:spcBef>
          <a:spcPct val="20000"/>
        </a:spcBef>
        <a:spcAft>
          <a:spcPct val="0"/>
        </a:spcAft>
        <a:buSzPct val="60000"/>
        <a:buChar char="»"/>
        <a:tabLst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3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6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4" tIns="25717" rIns="51434" bIns="2571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8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DAAD2D-0A78-5443-AB84-74C25CBD9F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8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  <p:sp>
        <p:nvSpPr>
          <p:cNvPr id="16" name="Shape 311">
            <a:extLst>
              <a:ext uri="{FF2B5EF4-FFF2-40B4-BE49-F238E27FC236}">
                <a16:creationId xmlns:a16="http://schemas.microsoft.com/office/drawing/2014/main" id="{57CB98F4-D0A0-4E4D-BF3B-8A535F51349D}"/>
              </a:ext>
            </a:extLst>
          </p:cNvPr>
          <p:cNvSpPr/>
          <p:nvPr userDrawn="1"/>
        </p:nvSpPr>
        <p:spPr>
          <a:xfrm rot="10800000" flipH="1">
            <a:off x="11913000" y="6668909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194" dirty="0"/>
          </a:p>
        </p:txBody>
      </p:sp>
    </p:spTree>
    <p:extLst>
      <p:ext uri="{BB962C8B-B14F-4D97-AF65-F5344CB8AC3E}">
        <p14:creationId xmlns:p14="http://schemas.microsoft.com/office/powerpoint/2010/main" val="8464931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192881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6pPr>
      <a:lvl7pPr marL="385763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7pPr>
      <a:lvl8pPr marL="578644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8pPr>
      <a:lvl9pPr marL="771525" algn="l" rtl="0" eaLnBrk="1" fontAlgn="base" hangingPunct="1">
        <a:spcBef>
          <a:spcPct val="0"/>
        </a:spcBef>
        <a:spcAft>
          <a:spcPct val="0"/>
        </a:spcAft>
        <a:defRPr sz="1561">
          <a:solidFill>
            <a:srgbClr val="3E4E6C"/>
          </a:solidFill>
          <a:latin typeface="Arial Black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349250" indent="-155575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515938" indent="-130175" algn="l" rtl="0" eaLnBrk="1" fontAlgn="base" hangingPunct="1">
        <a:spcBef>
          <a:spcPct val="20000"/>
        </a:spcBef>
        <a:spcAft>
          <a:spcPct val="0"/>
        </a:spcAft>
        <a:buSzPct val="60000"/>
        <a:buChar char="•"/>
        <a:tabLst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744538" indent="-165100" algn="l" rtl="0" eaLnBrk="1" fontAlgn="base" hangingPunct="1">
        <a:spcBef>
          <a:spcPct val="20000"/>
        </a:spcBef>
        <a:spcAft>
          <a:spcPct val="0"/>
        </a:spcAft>
        <a:buSzPct val="60000"/>
        <a:buChar char="–"/>
        <a:tabLst/>
        <a:defRPr sz="2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919163" indent="-147638" algn="l" rtl="0" eaLnBrk="1" fontAlgn="base" hangingPunct="1">
        <a:spcBef>
          <a:spcPct val="20000"/>
        </a:spcBef>
        <a:spcAft>
          <a:spcPct val="0"/>
        </a:spcAft>
        <a:buSzPct val="60000"/>
        <a:buChar char="»"/>
        <a:tabLst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060847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6pPr>
      <a:lvl7pPr marL="1253729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7pPr>
      <a:lvl8pPr marL="1446610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8pPr>
      <a:lvl9pPr marL="1639491" indent="-96441" algn="l" rtl="0" eaLnBrk="1" fontAlgn="base" hangingPunct="1">
        <a:spcBef>
          <a:spcPct val="20000"/>
        </a:spcBef>
        <a:spcAft>
          <a:spcPct val="0"/>
        </a:spcAft>
        <a:buChar char="»"/>
        <a:defRPr sz="844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ci.stanford.edu/courses/cs194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ci.stanford.edu/courses/cs194h/2023/wi/calendar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194h-2023-project-pitch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kKuEoWHv80xKBYusgE-bkN4THKSVnrdOoSTv6ZqOPnU/ed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ci.stanford.edu/courses/cs194h/2022/sp/readings/restricted/upd_hierarchy.pdf" TargetMode="External"/><Relationship Id="rId4" Type="http://schemas.openxmlformats.org/officeDocument/2006/relationships/hyperlink" Target="https://www.aiga.org/resources/how-to-survive-a-critique-a-guide-to-giving-and-receiving-feedba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s194h-2023-initial-surve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jiannas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&amp; Course Overview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3200" dirty="0"/>
              <a:t>CS 194H – User Experience Design Project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809387" y="5715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January 9,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219200"/>
            <a:ext cx="1154691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Quarter long project &amp; individual homework</a:t>
            </a:r>
          </a:p>
          <a:p>
            <a:r>
              <a:rPr lang="en-US" dirty="0"/>
              <a:t>Interactive lectures / Project presentations </a:t>
            </a:r>
          </a:p>
          <a:p>
            <a:r>
              <a:rPr lang="en-US" dirty="0"/>
              <a:t>Studio design critiques </a:t>
            </a:r>
          </a:p>
          <a:p>
            <a:r>
              <a:rPr lang="en-US" dirty="0"/>
              <a:t>Readings (very small number &amp; short)</a:t>
            </a:r>
          </a:p>
          <a:p>
            <a:r>
              <a:rPr lang="en-US" dirty="0"/>
              <a:t>All material will be online</a:t>
            </a:r>
          </a:p>
          <a:p>
            <a:pPr lvl="1"/>
            <a:r>
              <a:rPr lang="en-US" dirty="0"/>
              <a:t>slides, exercises, readings, schedule</a:t>
            </a:r>
          </a:p>
          <a:p>
            <a:pPr lvl="1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https://hci.stanford.edu/courses/cs194h/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solidFill>
                  <a:srgbClr val="FFC000"/>
                </a:solidFill>
              </a:rPr>
              <a:t>cs194h.stanford.edu</a:t>
            </a:r>
          </a:p>
          <a:p>
            <a:r>
              <a:rPr lang="en-US" dirty="0"/>
              <a:t>Also use the slack channels!</a:t>
            </a:r>
          </a:p>
          <a:p>
            <a:endParaRPr lang="en-US" dirty="0"/>
          </a:p>
          <a:p>
            <a:r>
              <a:rPr lang="en-US" dirty="0"/>
              <a:t>Have fun &amp; participate!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51728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will continue work on projects from CS 147</a:t>
            </a:r>
          </a:p>
          <a:p>
            <a:pPr lvl="1"/>
            <a:r>
              <a:rPr lang="en-US" dirty="0"/>
              <a:t>existing groups will stay intact</a:t>
            </a:r>
          </a:p>
          <a:p>
            <a:pPr lvl="1"/>
            <a:r>
              <a:rPr lang="en-US" dirty="0"/>
              <a:t>we will assign “new” students to existing teams</a:t>
            </a:r>
          </a:p>
          <a:p>
            <a:r>
              <a:rPr lang="en-US" dirty="0"/>
              <a:t>Groups</a:t>
            </a:r>
          </a:p>
          <a:p>
            <a:pPr lvl="1"/>
            <a:r>
              <a:rPr lang="en-US" dirty="0"/>
              <a:t>4 students to a group </a:t>
            </a:r>
            <a:r>
              <a:rPr lang="en-US" dirty="0">
                <a:sym typeface="Wingdings"/>
              </a:rPr>
              <a:t>→ 4-5 groups</a:t>
            </a:r>
            <a:endParaRPr lang="en-US" dirty="0"/>
          </a:p>
          <a:p>
            <a:pPr lvl="1"/>
            <a:r>
              <a:rPr lang="en-US" dirty="0"/>
              <a:t>groups meet with teaching staff every week</a:t>
            </a:r>
          </a:p>
          <a:p>
            <a:pPr lvl="2"/>
            <a:r>
              <a:rPr lang="en-US" dirty="0"/>
              <a:t>often in class, but also sometimes scheduled outside</a:t>
            </a:r>
          </a:p>
          <a:p>
            <a:endParaRPr lang="en-US" dirty="0"/>
          </a:p>
          <a:p>
            <a:r>
              <a:rPr lang="en-US" dirty="0"/>
              <a:t>Cumulative</a:t>
            </a:r>
          </a:p>
          <a:p>
            <a:pPr lvl="1"/>
            <a:r>
              <a:rPr lang="en-US" dirty="0"/>
              <a:t>apply several HCI methods to a single interface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Process Overview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48739"/>
            <a:ext cx="11423227" cy="52497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Project Recap (next Wednesday)</a:t>
            </a:r>
          </a:p>
          <a:p>
            <a:r>
              <a:rPr lang="en-US" dirty="0"/>
              <a:t>Business Model</a:t>
            </a:r>
          </a:p>
          <a:p>
            <a:r>
              <a:rPr lang="en-US" dirty="0"/>
              <a:t>Web Site (including 147 material)</a:t>
            </a:r>
          </a:p>
          <a:p>
            <a:r>
              <a:rPr lang="en-US" dirty="0"/>
              <a:t>Lab Usability Study*</a:t>
            </a:r>
          </a:p>
          <a:p>
            <a:r>
              <a:rPr lang="en-US" dirty="0"/>
              <a:t>Hi-Fi Prototype #2</a:t>
            </a:r>
          </a:p>
          <a:p>
            <a:r>
              <a:rPr lang="en-US" dirty="0"/>
              <a:t>Field/Remote Usability Test*</a:t>
            </a:r>
          </a:p>
          <a:p>
            <a:r>
              <a:rPr lang="en-US" dirty="0"/>
              <a:t>Hi-Fi Prototype #3</a:t>
            </a:r>
          </a:p>
          <a:p>
            <a:r>
              <a:rPr lang="en-US" dirty="0"/>
              <a:t>Hi-Fi Video Prototype</a:t>
            </a:r>
          </a:p>
          <a:p>
            <a:r>
              <a:rPr lang="en-US" dirty="0"/>
              <a:t>Final posters/presentations &amp; Launch Party w/ industry guests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*user testing funding ~$150/team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4395" y="2971801"/>
            <a:ext cx="11501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Helvetica Neue" charset="0"/>
                <a:ea typeface="Helvetica Neue" charset="0"/>
                <a:cs typeface="Helvetica Neue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http://hci.stanford.edu/courses/cs194h/2023/wi/calendar.html</a:t>
            </a:r>
            <a:endParaRPr lang="en-US" sz="3200" dirty="0">
              <a:solidFill>
                <a:srgbClr val="FFC000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B223A-2F59-0F4E-B1DD-DB38CC6DD3E3}"/>
              </a:ext>
            </a:extLst>
          </p:cNvPr>
          <p:cNvSpPr txBox="1"/>
          <p:nvPr/>
        </p:nvSpPr>
        <p:spPr>
          <a:xfrm rot="19800000">
            <a:off x="2581152" y="1871499"/>
            <a:ext cx="567334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spc="600" dirty="0">
                <a:latin typeface="Helvetica" pitchFamily="2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2912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491807" cy="4724400"/>
          </a:xfrm>
        </p:spPr>
        <p:txBody>
          <a:bodyPr/>
          <a:lstStyle/>
          <a:p>
            <a:r>
              <a:rPr lang="en-US" sz="3400" i="1" dirty="0"/>
              <a:t>Universal Principles of Design </a:t>
            </a:r>
            <a:r>
              <a:rPr lang="en-US" sz="3400" dirty="0"/>
              <a:t>by </a:t>
            </a:r>
            <a:r>
              <a:rPr lang="en-US" sz="3400" dirty="0" err="1"/>
              <a:t>Lidwell</a:t>
            </a:r>
            <a:r>
              <a:rPr lang="en-US" sz="3400" dirty="0"/>
              <a:t>, Holden &amp; Butler</a:t>
            </a:r>
          </a:p>
          <a:p>
            <a:pPr lvl="1"/>
            <a:r>
              <a:rPr lang="en-US" dirty="0"/>
              <a:t>“hand out” ~8 chapters we will use</a:t>
            </a:r>
          </a:p>
          <a:p>
            <a:r>
              <a:rPr lang="en-US" sz="3400" dirty="0"/>
              <a:t>We will also hand out other papers, give you web links &amp; refer to slides</a:t>
            </a:r>
          </a:p>
          <a:p>
            <a:r>
              <a:rPr lang="en-US" sz="3400" dirty="0"/>
              <a:t>Other recommended refs on web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Individual</a:t>
            </a:r>
          </a:p>
          <a:p>
            <a:pPr lvl="1"/>
            <a:r>
              <a:rPr lang="en-US" dirty="0"/>
              <a:t>5 short studio tasks + one individual talk</a:t>
            </a:r>
          </a:p>
          <a:p>
            <a:r>
              <a:rPr lang="en-US" dirty="0"/>
              <a:t>Team</a:t>
            </a:r>
          </a:p>
          <a:p>
            <a:pPr lvl="1"/>
            <a:r>
              <a:rPr lang="en-US" dirty="0"/>
              <a:t>9 team assignments including web site</a:t>
            </a:r>
          </a:p>
          <a:p>
            <a:pPr lvl="2"/>
            <a:r>
              <a:rPr lang="en-US" dirty="0"/>
              <a:t>5 team presentation/demos + 1 write-up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poster</a:t>
            </a:r>
          </a:p>
          <a:p>
            <a:pPr lvl="1"/>
            <a:r>
              <a:rPr lang="en-US" dirty="0"/>
              <a:t>team web site graded</a:t>
            </a:r>
          </a:p>
          <a:p>
            <a:pPr lvl="1"/>
            <a:r>
              <a:rPr lang="en-US" dirty="0"/>
              <a:t>all work handed in online</a:t>
            </a:r>
          </a:p>
          <a:p>
            <a:pPr lvl="2"/>
            <a:r>
              <a:rPr lang="en-US" dirty="0"/>
              <a:t>team work on team web site</a:t>
            </a:r>
          </a:p>
          <a:p>
            <a:pPr lvl="2"/>
            <a:r>
              <a:rPr lang="en-US" dirty="0"/>
              <a:t>individual work shared w/ teaching staff on </a:t>
            </a:r>
            <a:r>
              <a:rPr lang="en-US" dirty="0" err="1"/>
              <a:t>GDocs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3598-613A-FC43-8072-F5181B4E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A32D-ECA4-C244-AAA2-2A8D386F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8421-F475-6F40-A044-59BEE26B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25373-8B7C-904B-91EE-F96C267A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02" y="0"/>
            <a:ext cx="9461114" cy="12776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2BB01-D507-28AE-232C-4A36C4B4ED16}"/>
              </a:ext>
            </a:extLst>
          </p:cNvPr>
          <p:cNvSpPr txBox="1"/>
          <p:nvPr/>
        </p:nvSpPr>
        <p:spPr>
          <a:xfrm rot="19800000">
            <a:off x="1614783" y="2820927"/>
            <a:ext cx="9326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spc="600" dirty="0">
                <a:solidFill>
                  <a:srgbClr val="000000"/>
                </a:solidFill>
                <a:latin typeface="Helvetica" pitchFamily="2" charset="0"/>
              </a:rPr>
              <a:t>To Be Updated</a:t>
            </a:r>
          </a:p>
        </p:txBody>
      </p:sp>
    </p:spTree>
    <p:extLst>
      <p:ext uri="{BB962C8B-B14F-4D97-AF65-F5344CB8AC3E}">
        <p14:creationId xmlns:p14="http://schemas.microsoft.com/office/powerpoint/2010/main" val="110918231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-0.8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  <a:endParaRPr lang="en-US" dirty="0"/>
          </a:p>
        </p:txBody>
      </p:sp>
      <p:sp>
        <p:nvSpPr>
          <p:cNvPr id="25606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356360"/>
            <a:ext cx="11195715" cy="49682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exams</a:t>
            </a:r>
          </a:p>
          <a:p>
            <a:r>
              <a:rPr lang="en-US" dirty="0"/>
              <a:t>Individual assignments (30%)</a:t>
            </a:r>
          </a:p>
          <a:p>
            <a:r>
              <a:rPr lang="en-US" dirty="0"/>
              <a:t>Group project (50%)</a:t>
            </a:r>
          </a:p>
          <a:p>
            <a:pPr lvl="1"/>
            <a:r>
              <a:rPr lang="en-US" dirty="0"/>
              <a:t>demos/presentation (team component)</a:t>
            </a:r>
          </a:p>
          <a:p>
            <a:pPr lvl="1"/>
            <a:r>
              <a:rPr lang="en-US" dirty="0"/>
              <a:t>project write-up</a:t>
            </a:r>
          </a:p>
          <a:p>
            <a:pPr lvl="1"/>
            <a:r>
              <a:rPr lang="en-US" dirty="0"/>
              <a:t>team web site</a:t>
            </a:r>
          </a:p>
          <a:p>
            <a:pPr lvl="1"/>
            <a:r>
              <a:rPr lang="en-US" dirty="0"/>
              <a:t>ratings given by other team members</a:t>
            </a:r>
          </a:p>
          <a:p>
            <a:r>
              <a:rPr lang="en-US" dirty="0"/>
              <a:t>In class participation (20%)</a:t>
            </a:r>
          </a:p>
          <a:p>
            <a:pPr lvl="1"/>
            <a:r>
              <a:rPr lang="en-US" dirty="0"/>
              <a:t>beyond simply attending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Tidbits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lates</a:t>
            </a:r>
            <a:r>
              <a:rPr lang="en-US" dirty="0"/>
              <a:t> on team assignments</a:t>
            </a:r>
          </a:p>
          <a:p>
            <a:pPr lvl="1"/>
            <a:r>
              <a:rPr lang="en-US" dirty="0"/>
              <a:t>individual assignments lose one letter grade/day</a:t>
            </a:r>
          </a:p>
          <a:p>
            <a:r>
              <a:rPr lang="en-US" dirty="0"/>
              <a:t>Cheating policy</a:t>
            </a:r>
          </a:p>
          <a:p>
            <a:pPr lvl="1"/>
            <a:r>
              <a:rPr lang="en-US" dirty="0"/>
              <a:t>Stanford honor code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Teams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147 teams are represented?</a:t>
            </a:r>
          </a:p>
          <a:p>
            <a:r>
              <a:rPr lang="en-US" dirty="0"/>
              <a:t>How many team members?</a:t>
            </a:r>
          </a:p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https://bit.ly/cs194h-2023-project-pitches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Mingle &amp; meet potential teammates</a:t>
            </a:r>
          </a:p>
          <a:p>
            <a:r>
              <a:rPr lang="en-US" dirty="0"/>
              <a:t>Teammate preference form due Wed at 5 PM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  <a:p>
            <a:r>
              <a:rPr lang="en-US" dirty="0"/>
              <a:t>Who are we?</a:t>
            </a:r>
          </a:p>
          <a:p>
            <a:r>
              <a:rPr lang="en-US" dirty="0"/>
              <a:t>Course overview &amp; schedule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Teams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 (Wed)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Studio assignment #1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– Hierarchy &amp; Tagging</a:t>
            </a:r>
          </a:p>
          <a:p>
            <a:r>
              <a:rPr lang="en-US" dirty="0"/>
              <a:t>Read </a:t>
            </a:r>
            <a:r>
              <a:rPr lang="en-U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Survive a Critique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by Karen Cheng</a:t>
            </a:r>
          </a:p>
          <a:p>
            <a:r>
              <a:rPr lang="en-US" dirty="0"/>
              <a:t>Read </a:t>
            </a:r>
            <a:r>
              <a:rPr lang="en-US" dirty="0">
                <a:solidFill>
                  <a:srgbClr val="FFC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Hierarchy</a:t>
            </a:r>
            <a:r>
              <a:rPr lang="en-US" dirty="0"/>
              <a:t> from Universal Principles of Design</a:t>
            </a:r>
          </a:p>
          <a:p>
            <a:r>
              <a:rPr lang="en-US" dirty="0"/>
              <a:t>Share assignment w/ </a:t>
            </a:r>
            <a:r>
              <a:rPr lang="en-US" b="0" i="0" u="none" strike="noStrike" cap="all" dirty="0" err="1">
                <a:solidFill>
                  <a:srgbClr val="FFC000"/>
                </a:solidFill>
                <a:effectLst/>
                <a:latin typeface="Source Sans Pro" panose="020B0503030403020204" pitchFamily="34" charset="0"/>
              </a:rPr>
              <a:t>jiannaso@STANFORD.EDU</a:t>
            </a:r>
            <a:r>
              <a:rPr lang="en-US" b="0" i="0" u="none" strike="noStrike" cap="all" dirty="0">
                <a:solidFill>
                  <a:srgbClr val="FFC0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dirty="0"/>
              <a:t>so we can access during class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5855" y="2355850"/>
            <a:ext cx="12006146" cy="1692275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https://bit.ly/cs194h-2023-initial-survey</a:t>
            </a:r>
            <a:endParaRPr lang="en-US" sz="5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1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4409" y="4573481"/>
            <a:ext cx="3823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Helvetica Light"/>
                <a:cs typeface="Helvetica Light"/>
              </a:rPr>
              <a:t>Who are We?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71849" y="1919308"/>
            <a:ext cx="4648305" cy="2060286"/>
            <a:chOff x="2247848" y="1919308"/>
            <a:chExt cx="4648305" cy="2060286"/>
          </a:xfrm>
        </p:grpSpPr>
        <p:pic>
          <p:nvPicPr>
            <p:cNvPr id="6" name="Picture 5" descr="who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857" y="1919308"/>
              <a:ext cx="2060286" cy="206028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247848" y="2147661"/>
              <a:ext cx="4648305" cy="1603580"/>
              <a:chOff x="2201139" y="2147661"/>
              <a:chExt cx="4648305" cy="1603580"/>
            </a:xfrm>
          </p:grpSpPr>
          <p:pic>
            <p:nvPicPr>
              <p:cNvPr id="7" name="Picture 6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5864" y="2147661"/>
                <a:ext cx="1603580" cy="1603580"/>
              </a:xfrm>
              <a:prstGeom prst="rect">
                <a:avLst/>
              </a:prstGeom>
            </p:spPr>
          </p:pic>
          <p:pic>
            <p:nvPicPr>
              <p:cNvPr id="8" name="Picture 7" descr="who.png"/>
              <p:cNvPicPr>
                <a:picLocks noChangeAspect="1"/>
              </p:cNvPicPr>
              <p:nvPr/>
            </p:nvPicPr>
            <p:blipFill>
              <a:blip r:embed="rId3" cstate="email">
                <a:alphaModFix amt="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1139" y="2147661"/>
                <a:ext cx="1603580" cy="1603580"/>
              </a:xfrm>
              <a:prstGeom prst="rect">
                <a:avLst/>
              </a:prstGeom>
            </p:spPr>
          </p:pic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9676" y="736261"/>
            <a:ext cx="9992329" cy="1143000"/>
          </a:xfrm>
        </p:spPr>
        <p:txBody>
          <a:bodyPr/>
          <a:lstStyle/>
          <a:p>
            <a:r>
              <a:rPr lang="en-US" dirty="0"/>
              <a:t>James Landay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2276412"/>
            <a:ext cx="11427010" cy="4270293"/>
          </a:xfrm>
        </p:spPr>
        <p:txBody>
          <a:bodyPr>
            <a:noAutofit/>
          </a:bodyPr>
          <a:lstStyle/>
          <a:p>
            <a:r>
              <a:rPr lang="en-US" sz="2400" dirty="0"/>
              <a:t>Professor in Computer Science at Stanford</a:t>
            </a:r>
          </a:p>
          <a:p>
            <a:pPr lvl="1"/>
            <a:r>
              <a:rPr lang="en-US" sz="2000" dirty="0"/>
              <a:t>formerly professor at Cornell Tech, University of Washington,  &amp; Berkeley</a:t>
            </a:r>
          </a:p>
          <a:p>
            <a:pPr lvl="1"/>
            <a:r>
              <a:rPr lang="en-US" sz="2000" dirty="0"/>
              <a:t>spent 3 years as Director of Intel Labs Seattle</a:t>
            </a:r>
          </a:p>
          <a:p>
            <a:r>
              <a:rPr lang="en-US" sz="2400" dirty="0"/>
              <a:t>PhD in CS from Carnegie Mellon </a:t>
            </a:r>
            <a:r>
              <a:rPr lang="fr-FR" altLang="ja-JP" sz="2400" dirty="0"/>
              <a:t>’</a:t>
            </a:r>
            <a:r>
              <a:rPr lang="en-US" sz="2400" dirty="0"/>
              <a:t>96</a:t>
            </a:r>
          </a:p>
          <a:p>
            <a:r>
              <a:rPr lang="en-US" sz="2400" dirty="0"/>
              <a:t>HCI w/ focus on ubiquitous computing, web design (tools, patterns, etc.), HAI</a:t>
            </a:r>
          </a:p>
          <a:p>
            <a:r>
              <a:rPr lang="en-US" sz="2400" dirty="0"/>
              <a:t>Founded </a:t>
            </a:r>
            <a:r>
              <a:rPr lang="en-US" sz="2400" dirty="0" err="1"/>
              <a:t>NetRaker</a:t>
            </a:r>
            <a:r>
              <a:rPr lang="en-US" sz="2400" dirty="0"/>
              <a:t>, 1st in web experience management (sold to Keynote)</a:t>
            </a:r>
            <a:endParaRPr lang="en-US" sz="600" dirty="0"/>
          </a:p>
          <a:p>
            <a:r>
              <a:rPr lang="en-US" sz="2400" dirty="0"/>
              <a:t>Co-authored </a:t>
            </a:r>
            <a:r>
              <a:rPr lang="en-US" sz="2400" i="1" dirty="0"/>
              <a:t>The Design of Sites </a:t>
            </a:r>
            <a:r>
              <a:rPr lang="en-US" sz="2400" dirty="0"/>
              <a:t>with Doug van Duyne &amp; Jason Hong</a:t>
            </a:r>
            <a:endParaRPr lang="en-US" sz="600" dirty="0"/>
          </a:p>
          <a:p>
            <a:r>
              <a:rPr lang="en-US" sz="2400" dirty="0"/>
              <a:t>Office Hours: TBD</a:t>
            </a:r>
          </a:p>
          <a:p>
            <a:r>
              <a:rPr lang="en-US" sz="2400" dirty="0"/>
              <a:t>Email: </a:t>
            </a:r>
            <a:r>
              <a:rPr lang="en-US" sz="2400" dirty="0" err="1"/>
              <a:t>landay</a:t>
            </a:r>
            <a:r>
              <a:rPr lang="en-US" sz="2400" dirty="0"/>
              <a:t>@[insert usual Stanford email domain]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877C-33E4-8D47-9FF8-A9983EC5D9E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3221" r="45577" b="30698"/>
          <a:stretch/>
        </p:blipFill>
        <p:spPr>
          <a:xfrm>
            <a:off x="469698" y="366052"/>
            <a:ext cx="1488538" cy="1821501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Google Shape;233;p38">
            <a:extLst>
              <a:ext uri="{FF2B5EF4-FFF2-40B4-BE49-F238E27FC236}">
                <a16:creationId xmlns:a16="http://schemas.microsoft.com/office/drawing/2014/main" id="{2D9D1858-FAD5-6E40-90B0-BEF27CEB8107}"/>
              </a:ext>
            </a:extLst>
          </p:cNvPr>
          <p:cNvSpPr txBox="1">
            <a:spLocks/>
          </p:cNvSpPr>
          <p:nvPr/>
        </p:nvSpPr>
        <p:spPr bwMode="auto">
          <a:xfrm>
            <a:off x="2199676" y="1495727"/>
            <a:ext cx="4336000" cy="827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33" tIns="45700" rIns="91433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0" i="0">
                <a:solidFill>
                  <a:srgbClr val="E87A40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192881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6pPr>
            <a:lvl7pPr marL="385763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7pPr>
            <a:lvl8pPr marL="578644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8pPr>
            <a:lvl9pPr marL="771525" algn="l" rtl="0" eaLnBrk="1" fontAlgn="base" hangingPunct="1">
              <a:spcBef>
                <a:spcPct val="0"/>
              </a:spcBef>
              <a:spcAft>
                <a:spcPct val="0"/>
              </a:spcAft>
              <a:defRPr sz="1561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ts val="1100"/>
            </a:pPr>
            <a:r>
              <a:rPr lang="en-US" sz="2400" kern="0" dirty="0">
                <a:solidFill>
                  <a:schemeClr val="accent4"/>
                </a:solidFill>
              </a:rPr>
              <a:t>he/him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30B4F5-A7BE-5F4A-8732-7AE9BF5616EE}"/>
              </a:ext>
            </a:extLst>
          </p:cNvPr>
          <p:cNvSpPr txBox="1"/>
          <p:nvPr/>
        </p:nvSpPr>
        <p:spPr>
          <a:xfrm>
            <a:off x="1560328" y="3183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"/>
          <p:cNvSpPr txBox="1">
            <a:spLocks noGrp="1"/>
          </p:cNvSpPr>
          <p:nvPr>
            <p:ph type="title"/>
          </p:nvPr>
        </p:nvSpPr>
        <p:spPr>
          <a:xfrm>
            <a:off x="3263299" y="1269600"/>
            <a:ext cx="8783291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Jianna</a:t>
            </a:r>
            <a:r>
              <a:rPr lang="en" dirty="0"/>
              <a:t> So (CA)</a:t>
            </a:r>
            <a:endParaRPr dirty="0"/>
          </a:p>
        </p:txBody>
      </p:sp>
      <p:sp>
        <p:nvSpPr>
          <p:cNvPr id="240" name="Google Shape;240;p6"/>
          <p:cNvSpPr txBox="1">
            <a:spLocks noGrp="1"/>
          </p:cNvSpPr>
          <p:nvPr>
            <p:ph type="body" idx="1"/>
          </p:nvPr>
        </p:nvSpPr>
        <p:spPr>
          <a:xfrm>
            <a:off x="685800" y="3122151"/>
            <a:ext cx="1136079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-397922" algn="l" rtl="0">
              <a:lnSpc>
                <a:spcPct val="115000"/>
              </a:lnSpc>
              <a:spcBef>
                <a:spcPts val="667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" sz="2800" dirty="0"/>
              <a:t>CS </a:t>
            </a:r>
            <a:r>
              <a:rPr lang="en" sz="2800" dirty="0" err="1"/>
              <a:t>Coterm</a:t>
            </a:r>
            <a:r>
              <a:rPr lang="en" sz="2800" dirty="0"/>
              <a:t> (HCI), Product Design Undergrad</a:t>
            </a:r>
            <a:endParaRPr sz="2800" dirty="0"/>
          </a:p>
          <a:p>
            <a:pPr marL="457188" lvl="0" indent="-3979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" sz="2800" dirty="0"/>
              <a:t>Interested in accessibility, legal design &amp; social impact</a:t>
            </a:r>
            <a:endParaRPr sz="2800" dirty="0"/>
          </a:p>
          <a:p>
            <a:pPr marL="457188" lvl="0" indent="-3979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" sz="2800" dirty="0"/>
              <a:t>I make laser-cut earrings in the PRL &amp; projection art! ✨</a:t>
            </a:r>
            <a:endParaRPr sz="2800" dirty="0"/>
          </a:p>
          <a:p>
            <a:pPr marL="457188" lvl="0" indent="-39792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Helvetica Neue Light"/>
              <a:buChar char="•"/>
            </a:pPr>
            <a:r>
              <a:rPr lang="en" sz="2800" dirty="0"/>
              <a:t>Office Hours: Mon/Wed 3:30 - 4:30 PM &amp; by </a:t>
            </a:r>
            <a:r>
              <a:rPr lang="en" sz="2800" u="sng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appointment</a:t>
            </a:r>
            <a:r>
              <a:rPr lang="en" sz="2800" u="sng" dirty="0">
                <a:solidFill>
                  <a:srgbClr val="FFC000"/>
                </a:solidFill>
              </a:rPr>
              <a:t> at </a:t>
            </a:r>
            <a:r>
              <a:rPr lang="en-US" sz="2800" u="sng" dirty="0">
                <a:solidFill>
                  <a:srgbClr val="FFC000"/>
                </a:solidFill>
              </a:rPr>
              <a:t>https://</a:t>
            </a:r>
            <a:r>
              <a:rPr lang="en-US" sz="2800" u="sng" dirty="0" err="1">
                <a:solidFill>
                  <a:srgbClr val="FFC000"/>
                </a:solidFill>
              </a:rPr>
              <a:t>calendly.com</a:t>
            </a:r>
            <a:r>
              <a:rPr lang="en-US" sz="2800" u="sng" dirty="0">
                <a:solidFill>
                  <a:srgbClr val="FFC000"/>
                </a:solidFill>
              </a:rPr>
              <a:t>/</a:t>
            </a:r>
            <a:r>
              <a:rPr lang="en-US" sz="2800" u="sng" dirty="0" err="1">
                <a:solidFill>
                  <a:srgbClr val="FFC000"/>
                </a:solidFill>
              </a:rPr>
              <a:t>jiannaso</a:t>
            </a:r>
            <a:endParaRPr sz="2800" dirty="0">
              <a:solidFill>
                <a:srgbClr val="FFC000"/>
              </a:solidFill>
            </a:endParaRPr>
          </a:p>
        </p:txBody>
      </p:sp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3263300" y="1894000"/>
            <a:ext cx="43359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4"/>
                </a:solidFill>
              </a:rPr>
              <a:t>she/her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242" name="Google Shape;242;p6"/>
          <p:cNvSpPr txBox="1">
            <a:spLocks noGrp="1"/>
          </p:cNvSpPr>
          <p:nvPr>
            <p:ph type="dt" idx="10"/>
          </p:nvPr>
        </p:nvSpPr>
        <p:spPr>
          <a:xfrm>
            <a:off x="2931" y="6607236"/>
            <a:ext cx="159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Helvetica Light"/>
                <a:ea typeface="+mn-ea"/>
              </a:rPr>
              <a:t>Winter 2023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Helvetica Light"/>
              <a:ea typeface="+mn-ea"/>
            </a:endParaRPr>
          </a:p>
        </p:txBody>
      </p:sp>
      <p:sp>
        <p:nvSpPr>
          <p:cNvPr id="243" name="Google Shape;243;p6"/>
          <p:cNvSpPr txBox="1">
            <a:spLocks noGrp="1"/>
          </p:cNvSpPr>
          <p:nvPr>
            <p:ph type="ftr" idx="11"/>
          </p:nvPr>
        </p:nvSpPr>
        <p:spPr>
          <a:xfrm>
            <a:off x="1598508" y="6608285"/>
            <a:ext cx="8996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Helvetica Light"/>
                <a:ea typeface="+mn-ea"/>
              </a:rPr>
              <a:t>Design Thinking for User Experience Design, Prototyping &amp; Evaluation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Helvetica Light"/>
              <a:ea typeface="+mn-ea"/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sldNum" idx="12"/>
          </p:nvPr>
        </p:nvSpPr>
        <p:spPr>
          <a:xfrm>
            <a:off x="10590567" y="6617039"/>
            <a:ext cx="1595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6D6D6D"/>
                </a:solidFill>
                <a:effectLst/>
                <a:uLnTx/>
                <a:uFillTx/>
                <a:latin typeface="Helvetica Light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6D6D6D"/>
              </a:solidFill>
              <a:effectLst/>
              <a:uLnTx/>
              <a:uFillTx/>
              <a:latin typeface="Helvetica Light"/>
              <a:ea typeface="ＭＳ Ｐゴシック" charset="0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4">
            <a:alphaModFix/>
          </a:blip>
          <a:srcRect l="15459" t="14635" r="15465" b="30116"/>
          <a:stretch/>
        </p:blipFill>
        <p:spPr>
          <a:xfrm>
            <a:off x="897300" y="898675"/>
            <a:ext cx="2021100" cy="2021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and Build UIs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UI Development process</a:t>
            </a:r>
          </a:p>
          <a:p>
            <a:r>
              <a:rPr lang="en-US" dirty="0"/>
              <a:t>Usability goals</a:t>
            </a:r>
          </a:p>
          <a:p>
            <a:r>
              <a:rPr lang="en-US" dirty="0"/>
              <a:t>User-centered design</a:t>
            </a:r>
          </a:p>
          <a:p>
            <a:r>
              <a:rPr lang="en-US" dirty="0"/>
              <a:t>Need finding &amp; task analysis</a:t>
            </a:r>
          </a:p>
          <a:p>
            <a:r>
              <a:rPr lang="en-US" dirty="0"/>
              <a:t>Rapid prototyping</a:t>
            </a:r>
          </a:p>
          <a:p>
            <a:r>
              <a:rPr lang="en-US" i="1" dirty="0">
                <a:solidFill>
                  <a:srgbClr val="BDC5D3"/>
                </a:solidFill>
              </a:rPr>
              <a:t>Evaluation</a:t>
            </a:r>
          </a:p>
          <a:p>
            <a:r>
              <a:rPr lang="en-US" i="1" dirty="0">
                <a:solidFill>
                  <a:srgbClr val="BDC5D3"/>
                </a:solidFill>
              </a:rPr>
              <a:t>Programming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75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75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Iteration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600201"/>
            <a:ext cx="8458200" cy="2276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At every stage!</a:t>
            </a:r>
          </a:p>
        </p:txBody>
      </p:sp>
      <p:graphicFrame>
        <p:nvGraphicFramePr>
          <p:cNvPr id="81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022726" y="2595563"/>
          <a:ext cx="4143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849232" imgH="3468986" progId="MS_ClipArt_Gallery.2">
                  <p:embed/>
                </p:oleObj>
              </mc:Choice>
              <mc:Fallback>
                <p:oleObj name="Clip" r:id="rId3" imgW="3849232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6" y="2595563"/>
                        <a:ext cx="414337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Winter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987DD-0B43-4BDC-BB9D-21A80E590B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7607300" y="2605089"/>
            <a:ext cx="114614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Design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2293939" y="4160839"/>
            <a:ext cx="150361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Prototype</a:t>
            </a: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7519989" y="6047406"/>
            <a:ext cx="138499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0802268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Course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143000"/>
            <a:ext cx="11195715" cy="53568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Learn to prototype, evaluate, &amp; build UIs</a:t>
            </a:r>
          </a:p>
          <a:p>
            <a:pPr lvl="1"/>
            <a:r>
              <a:rPr lang="en-US" i="1" dirty="0">
                <a:solidFill>
                  <a:schemeClr val="accent4">
                    <a:lumMod val="90000"/>
                  </a:schemeClr>
                </a:solidFill>
              </a:rPr>
              <a:t>the needs &amp; tasks of prospective users</a:t>
            </a:r>
          </a:p>
          <a:p>
            <a:pPr lvl="1"/>
            <a:r>
              <a:rPr lang="en-US" i="1" dirty="0">
                <a:solidFill>
                  <a:schemeClr val="accent4">
                    <a:lumMod val="90000"/>
                  </a:schemeClr>
                </a:solidFill>
              </a:rPr>
              <a:t>cognitive/perceptual constraints that affect design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technology &amp; techniques used to prototype UIs</a:t>
            </a:r>
          </a:p>
          <a:p>
            <a:pPr lvl="1"/>
            <a:r>
              <a:rPr lang="en-US" dirty="0"/>
              <a:t>techniques for evaluating a user interface design</a:t>
            </a:r>
          </a:p>
          <a:p>
            <a:pPr lvl="1"/>
            <a:r>
              <a:rPr lang="en-US" dirty="0"/>
              <a:t>importance of iterative design for usability</a:t>
            </a:r>
          </a:p>
          <a:p>
            <a:pPr lvl="1"/>
            <a:r>
              <a:rPr lang="en-US" dirty="0"/>
              <a:t>how to work together on a team project</a:t>
            </a:r>
          </a:p>
          <a:p>
            <a:pPr lvl="1"/>
            <a:r>
              <a:rPr lang="en-US" dirty="0"/>
              <a:t>communicate your results to a group</a:t>
            </a:r>
          </a:p>
          <a:p>
            <a:pPr lvl="2"/>
            <a:r>
              <a:rPr lang="en-US" dirty="0"/>
              <a:t>key to your future success </a:t>
            </a:r>
          </a:p>
          <a:p>
            <a:pPr lvl="1"/>
            <a:endParaRPr lang="en-US" dirty="0"/>
          </a:p>
          <a:p>
            <a:r>
              <a:rPr lang="en-US" dirty="0"/>
              <a:t>Understand where technology is going &amp; UIs of the future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Winter 2023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Thinking for User Experience Design, Prototyping &amp; Evaluation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5605-A621-BB48-A3A3-D0E7F43A8E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theme/theme1.xml><?xml version="1.0" encoding="utf-8"?>
<a:theme xmlns:a="http://schemas.openxmlformats.org/drawingml/2006/main" name="4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14698</TotalTime>
  <Words>1028</Words>
  <Application>Microsoft Macintosh PowerPoint</Application>
  <PresentationFormat>Widescreen</PresentationFormat>
  <Paragraphs>211</Paragraphs>
  <Slides>20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Gill Sans Light</vt:lpstr>
      <vt:lpstr>Helvetica</vt:lpstr>
      <vt:lpstr>Helvetica Light</vt:lpstr>
      <vt:lpstr>Helvetica Neue</vt:lpstr>
      <vt:lpstr>Helvetica Neue Light</vt:lpstr>
      <vt:lpstr>Source Sans Pro</vt:lpstr>
      <vt:lpstr>Times New Roman</vt:lpstr>
      <vt:lpstr>4_Summer HCI</vt:lpstr>
      <vt:lpstr>5_Summer HCI</vt:lpstr>
      <vt:lpstr>Clip</vt:lpstr>
      <vt:lpstr>Introduction &amp; Course Overview   CS 194H – User Experience Design Project</vt:lpstr>
      <vt:lpstr>Outline</vt:lpstr>
      <vt:lpstr>Survey</vt:lpstr>
      <vt:lpstr>PowerPoint Presentation</vt:lpstr>
      <vt:lpstr>James Landay</vt:lpstr>
      <vt:lpstr>Jianna So (CA)</vt:lpstr>
      <vt:lpstr>How to Design and Build UIs</vt:lpstr>
      <vt:lpstr>Iteration</vt:lpstr>
      <vt:lpstr>Goals of the Course</vt:lpstr>
      <vt:lpstr>Course Format</vt:lpstr>
      <vt:lpstr>Project Description</vt:lpstr>
      <vt:lpstr>Project Process Overview</vt:lpstr>
      <vt:lpstr>Schedule</vt:lpstr>
      <vt:lpstr>Books</vt:lpstr>
      <vt:lpstr>Assignments</vt:lpstr>
      <vt:lpstr>PowerPoint Presentation</vt:lpstr>
      <vt:lpstr>Grading</vt:lpstr>
      <vt:lpstr>Tidbits</vt:lpstr>
      <vt:lpstr>Introductions &amp; Teams</vt:lpstr>
      <vt:lpstr>Next Time (Wed)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&amp; Course Overview</dc:title>
  <dc:subject>User Interface Design, Prototyping, and Evaluation</dc:subject>
  <dc:creator>James Landay, Scott Klemmer</dc:creator>
  <cp:keywords>usability, interface design, interaction design, user interface, user interface design</cp:keywords>
  <cp:lastModifiedBy>James A Landay</cp:lastModifiedBy>
  <cp:revision>389</cp:revision>
  <cp:lastPrinted>2022-03-29T21:14:15Z</cp:lastPrinted>
  <dcterms:created xsi:type="dcterms:W3CDTF">1995-06-02T21:27:28Z</dcterms:created>
  <dcterms:modified xsi:type="dcterms:W3CDTF">2023-01-10T06:51:24Z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http://bmrc.berkeley.edu/courseware/cs160/fall99/</vt:lpwstr>
  </property>
  <property fmtid="{D5CDD505-2E9C-101B-9397-08002B2CF9AE}" pid="9" name="Other">
    <vt:lpwstr>CS 160, Fall 1999</vt:lpwstr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true</vt:bool>
  </property>
  <property fmtid="{D5CDD505-2E9C-101B-9397-08002B2CF9AE}" pid="20" name="NavBtnPos">
    <vt:i4>3</vt:i4>
  </property>
  <property fmtid="{D5CDD505-2E9C-101B-9397-08002B2CF9AE}" pid="21" name="OutputDir">
    <vt:lpwstr>J:\courseware\cs160\fall99\lectures</vt:lpwstr>
  </property>
</Properties>
</file>