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Lora"/>
      <p:regular r:id="rId18"/>
      <p:bold r:id="rId19"/>
      <p:italic r:id="rId20"/>
      <p:boldItalic r:id="rId21"/>
    </p:embeddedFont>
    <p:embeddedFont>
      <p:font typeface="Helvetica Neue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ra-italic.fntdata"/><Relationship Id="rId22" Type="http://schemas.openxmlformats.org/officeDocument/2006/relationships/font" Target="fonts/HelveticaNeue-regular.fntdata"/><Relationship Id="rId21" Type="http://schemas.openxmlformats.org/officeDocument/2006/relationships/font" Target="fonts/Lora-boldItalic.fntdata"/><Relationship Id="rId24" Type="http://schemas.openxmlformats.org/officeDocument/2006/relationships/font" Target="fonts/HelveticaNeue-italic.fntdata"/><Relationship Id="rId23" Type="http://schemas.openxmlformats.org/officeDocument/2006/relationships/font" Target="fonts/HelveticaNeue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HelveticaNeue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Lora-bold.fntdata"/><Relationship Id="rId18" Type="http://schemas.openxmlformats.org/officeDocument/2006/relationships/font" Target="fonts/Lor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2a201cf80f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2a201cf80f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a201cf80f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a201cf80f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0c2362edb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20c2362edb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20c2362edb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20c2362edb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0c2362edb_1_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0c2362edb_1_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0c2362edb_2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0c2362edb_2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278697a99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278697a99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First major change: inherent structure of interpretations of audio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Previously: linear process to create altio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Drawing is main interpretation to toggle between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1b79014797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1b79014797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First major change: inherent structure of interpretations of audio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Previously: linear process to create altio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Drawing is main interpretation to toggle between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b79014797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1b79014797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2a201cf80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2a201cf80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a201cf80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a201cf80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35.png"/><Relationship Id="rId5" Type="http://schemas.openxmlformats.org/officeDocument/2006/relationships/image" Target="../media/image3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Relationship Id="rId5" Type="http://schemas.openxmlformats.org/officeDocument/2006/relationships/image" Target="../media/image36.png"/><Relationship Id="rId6" Type="http://schemas.openxmlformats.org/officeDocument/2006/relationships/image" Target="../media/image32.png"/><Relationship Id="rId7" Type="http://schemas.openxmlformats.org/officeDocument/2006/relationships/image" Target="../media/image30.png"/><Relationship Id="rId8" Type="http://schemas.openxmlformats.org/officeDocument/2006/relationships/image" Target="../media/image3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3.png"/><Relationship Id="rId11" Type="http://schemas.openxmlformats.org/officeDocument/2006/relationships/image" Target="../media/image6.png"/><Relationship Id="rId10" Type="http://schemas.openxmlformats.org/officeDocument/2006/relationships/image" Target="../media/image17.png"/><Relationship Id="rId9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5.png"/><Relationship Id="rId8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5" Type="http://schemas.openxmlformats.org/officeDocument/2006/relationships/image" Target="../media/image21.png"/><Relationship Id="rId6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Relationship Id="rId6" Type="http://schemas.openxmlformats.org/officeDocument/2006/relationships/image" Target="../media/image2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8DE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/>
        </p:nvSpPr>
        <p:spPr>
          <a:xfrm>
            <a:off x="229631" y="218927"/>
            <a:ext cx="6800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Helvetica Neue"/>
                <a:ea typeface="Helvetica Neue"/>
                <a:cs typeface="Helvetica Neue"/>
                <a:sym typeface="Helvetica Neue"/>
              </a:rPr>
              <a:t>Interface Changes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292950" y="1009275"/>
            <a:ext cx="770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MAJOR CHANGE 6 -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Profile View</a:t>
            </a:r>
            <a:endParaRPr b="1" sz="1800"/>
          </a:p>
        </p:txBody>
      </p:sp>
      <p:sp>
        <p:nvSpPr>
          <p:cNvPr id="151" name="Google Shape;151;p22"/>
          <p:cNvSpPr/>
          <p:nvPr/>
        </p:nvSpPr>
        <p:spPr>
          <a:xfrm>
            <a:off x="-133350" y="-152400"/>
            <a:ext cx="1543200" cy="34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 txBox="1"/>
          <p:nvPr/>
        </p:nvSpPr>
        <p:spPr>
          <a:xfrm>
            <a:off x="29295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Old design:</a:t>
            </a:r>
            <a:endParaRPr b="1" sz="1200"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7175" y="1716848"/>
            <a:ext cx="1543200" cy="3339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5300" y="1748175"/>
            <a:ext cx="1521253" cy="3292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63717" y="1748178"/>
            <a:ext cx="1521253" cy="32921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2"/>
          <p:cNvSpPr txBox="1"/>
          <p:nvPr/>
        </p:nvSpPr>
        <p:spPr>
          <a:xfrm>
            <a:off x="4204763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New</a:t>
            </a:r>
            <a:r>
              <a:rPr b="1" lang="en" sz="1200"/>
              <a:t> design:</a:t>
            </a:r>
            <a:endParaRPr b="1"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8DE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/>
        </p:nvSpPr>
        <p:spPr>
          <a:xfrm>
            <a:off x="229631" y="218927"/>
            <a:ext cx="6800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Helvetica Neue"/>
                <a:ea typeface="Helvetica Neue"/>
                <a:cs typeface="Helvetica Neue"/>
                <a:sym typeface="Helvetica Neue"/>
              </a:rPr>
              <a:t>Interface Changes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2" name="Google Shape;162;p23"/>
          <p:cNvSpPr txBox="1"/>
          <p:nvPr/>
        </p:nvSpPr>
        <p:spPr>
          <a:xfrm>
            <a:off x="292950" y="1009275"/>
            <a:ext cx="2460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MAJOR CHANGE 7 -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Create Account</a:t>
            </a:r>
            <a:endParaRPr b="1" sz="1800"/>
          </a:p>
        </p:txBody>
      </p:sp>
      <p:sp>
        <p:nvSpPr>
          <p:cNvPr id="163" name="Google Shape;163;p23"/>
          <p:cNvSpPr/>
          <p:nvPr/>
        </p:nvSpPr>
        <p:spPr>
          <a:xfrm>
            <a:off x="-133350" y="-152400"/>
            <a:ext cx="1543200" cy="34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29295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Old design:</a:t>
            </a:r>
            <a:endParaRPr b="1" sz="1200"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10" y="2306327"/>
            <a:ext cx="1122363" cy="234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1702" y="2306328"/>
            <a:ext cx="1122363" cy="234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1597" y="2306326"/>
            <a:ext cx="1122363" cy="2344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95401" y="2333676"/>
            <a:ext cx="1057887" cy="2289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1990" y="2333692"/>
            <a:ext cx="1057871" cy="228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18834" y="2333692"/>
            <a:ext cx="1057877" cy="228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942223" y="2333687"/>
            <a:ext cx="1057877" cy="2289344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463635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New</a:t>
            </a:r>
            <a:r>
              <a:rPr b="1" lang="en" sz="1200"/>
              <a:t> design:</a:t>
            </a:r>
            <a:endParaRPr b="1"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8DE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725" y="132525"/>
            <a:ext cx="4268652" cy="4878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121275" y="264250"/>
            <a:ext cx="6932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Helvetica Neue"/>
                <a:ea typeface="Helvetica Neue"/>
                <a:cs typeface="Helvetica Neue"/>
                <a:sym typeface="Helvetica Neue"/>
              </a:rPr>
              <a:t>Outline: Major UI Changes</a:t>
            </a:r>
            <a:endParaRPr b="1"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14"/>
          <p:cNvSpPr txBox="1"/>
          <p:nvPr/>
        </p:nvSpPr>
        <p:spPr>
          <a:xfrm>
            <a:off x="502275" y="1155550"/>
            <a:ext cx="6405000" cy="26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Helvetica Neue"/>
                <a:ea typeface="Helvetica Neue"/>
                <a:cs typeface="Helvetica Neue"/>
                <a:sym typeface="Helvetica Neue"/>
              </a:rPr>
              <a:t>Onboarding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500">
                <a:latin typeface="Helvetica Neue"/>
                <a:ea typeface="Helvetica Neue"/>
                <a:cs typeface="Helvetica Neue"/>
                <a:sym typeface="Helvetica Neue"/>
              </a:rPr>
              <a:t>Home Screen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500">
                <a:latin typeface="Helvetica Neue"/>
                <a:ea typeface="Helvetica Neue"/>
                <a:cs typeface="Helvetica Neue"/>
                <a:sym typeface="Helvetica Neue"/>
              </a:rPr>
              <a:t>Create Flow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500">
                <a:latin typeface="Helvetica Neue"/>
                <a:ea typeface="Helvetica Neue"/>
                <a:cs typeface="Helvetica Neue"/>
                <a:sym typeface="Helvetica Neue"/>
              </a:rPr>
              <a:t>Creative CC Flow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lang="en" sz="2500">
                <a:latin typeface="Helvetica Neue"/>
                <a:ea typeface="Helvetica Neue"/>
                <a:cs typeface="Helvetica Neue"/>
                <a:sym typeface="Helvetica Neue"/>
              </a:rPr>
              <a:t>Search View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2500">
                <a:latin typeface="Helvetica Neue"/>
                <a:ea typeface="Helvetica Neue"/>
                <a:cs typeface="Helvetica Neue"/>
                <a:sym typeface="Helvetica Neue"/>
              </a:rPr>
              <a:t>Profile View</a:t>
            </a:r>
            <a:endParaRPr sz="2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8DE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2142000" y="1555125"/>
            <a:ext cx="4626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ora"/>
                <a:ea typeface="Lora"/>
                <a:cs typeface="Lora"/>
                <a:sym typeface="Lora"/>
              </a:rPr>
              <a:t>Deaf and hard of hearing people are often left out of key nuanced information that is conveyed through audio in digital spaces</a:t>
            </a:r>
            <a:endParaRPr sz="1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5" name="Google Shape;65;p15"/>
          <p:cNvSpPr txBox="1"/>
          <p:nvPr/>
        </p:nvSpPr>
        <p:spPr>
          <a:xfrm>
            <a:off x="2142000" y="3053875"/>
            <a:ext cx="4860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ALTiO</a:t>
            </a:r>
            <a:r>
              <a:rPr lang="en" sz="1600">
                <a:latin typeface="Lora"/>
                <a:ea typeface="Lora"/>
                <a:cs typeface="Lora"/>
                <a:sym typeface="Lora"/>
              </a:rPr>
              <a:t> is a social media platform that encourages and provides drawings as visual supplements for interpreting audio–providing </a:t>
            </a:r>
            <a:r>
              <a:rPr i="1" lang="en" sz="1600">
                <a:latin typeface="Lora"/>
                <a:ea typeface="Lora"/>
                <a:cs typeface="Lora"/>
                <a:sym typeface="Lora"/>
              </a:rPr>
              <a:t>alternative options </a:t>
            </a:r>
            <a:r>
              <a:rPr lang="en" sz="1600">
                <a:latin typeface="Lora"/>
                <a:ea typeface="Lora"/>
                <a:cs typeface="Lora"/>
                <a:sym typeface="Lora"/>
              </a:rPr>
              <a:t>for everyone to experience content</a:t>
            </a:r>
            <a:endParaRPr sz="1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6" name="Google Shape;66;p15"/>
          <p:cNvSpPr txBox="1"/>
          <p:nvPr/>
        </p:nvSpPr>
        <p:spPr>
          <a:xfrm>
            <a:off x="2142000" y="1120200"/>
            <a:ext cx="1897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PROBLEM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2142000" y="2618950"/>
            <a:ext cx="1849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Helvetica Neue"/>
                <a:ea typeface="Helvetica Neue"/>
                <a:cs typeface="Helvetica Neue"/>
                <a:sym typeface="Helvetica Neue"/>
              </a:rPr>
              <a:t>SOLUTION</a:t>
            </a:r>
            <a:endParaRPr b="1" sz="18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6000"/>
            <a:ext cx="8839204" cy="469151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2157550" y="3049675"/>
            <a:ext cx="5225400" cy="1547700"/>
          </a:xfrm>
          <a:prstGeom prst="rect">
            <a:avLst/>
          </a:prstGeom>
          <a:solidFill>
            <a:srgbClr val="FCF8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/>
        </p:nvSpPr>
        <p:spPr>
          <a:xfrm>
            <a:off x="2142004" y="3053339"/>
            <a:ext cx="4922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Lora"/>
                <a:ea typeface="Lora"/>
                <a:cs typeface="Lora"/>
                <a:sym typeface="Lora"/>
              </a:rPr>
              <a:t>ALTiO </a:t>
            </a:r>
            <a:r>
              <a:rPr lang="en" sz="1600">
                <a:latin typeface="Lora"/>
                <a:ea typeface="Lora"/>
                <a:cs typeface="Lora"/>
                <a:sym typeface="Lora"/>
              </a:rPr>
              <a:t>is a social media platform that encourages and provides visual interpretations of audio–providing </a:t>
            </a:r>
            <a:r>
              <a:rPr i="1" lang="en" sz="1600">
                <a:latin typeface="Lora"/>
                <a:ea typeface="Lora"/>
                <a:cs typeface="Lora"/>
                <a:sym typeface="Lora"/>
              </a:rPr>
              <a:t>alternative</a:t>
            </a:r>
            <a:r>
              <a:rPr lang="en" sz="1600">
                <a:latin typeface="Lora"/>
                <a:ea typeface="Lora"/>
                <a:cs typeface="Lora"/>
                <a:sym typeface="Lora"/>
              </a:rPr>
              <a:t> options for everyone to experience content </a:t>
            </a:r>
            <a:endParaRPr sz="1600">
              <a:latin typeface="Lora"/>
              <a:ea typeface="Lora"/>
              <a:cs typeface="Lora"/>
              <a:sym typeface="Lo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/>
        </p:nvSpPr>
        <p:spPr>
          <a:xfrm>
            <a:off x="121275" y="3950275"/>
            <a:ext cx="59658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Helvetica Neue"/>
                <a:ea typeface="Helvetica Neue"/>
                <a:cs typeface="Helvetica Neue"/>
                <a:sym typeface="Helvetica Neue"/>
              </a:rPr>
              <a:t>Interface Changes</a:t>
            </a:r>
            <a:endParaRPr b="1" sz="36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8DE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229631" y="218927"/>
            <a:ext cx="6800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Helvetica Neue"/>
                <a:ea typeface="Helvetica Neue"/>
                <a:cs typeface="Helvetica Neue"/>
                <a:sym typeface="Helvetica Neue"/>
              </a:rPr>
              <a:t>Interface Changes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1" name="Google Shape;81;p17"/>
          <p:cNvSpPr txBox="1"/>
          <p:nvPr/>
        </p:nvSpPr>
        <p:spPr>
          <a:xfrm>
            <a:off x="292950" y="1009275"/>
            <a:ext cx="770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MAJOR CHANGE 1 -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Onboarding</a:t>
            </a:r>
            <a:endParaRPr b="1" sz="1800"/>
          </a:p>
        </p:txBody>
      </p:sp>
      <p:sp>
        <p:nvSpPr>
          <p:cNvPr id="82" name="Google Shape;82;p17"/>
          <p:cNvSpPr/>
          <p:nvPr/>
        </p:nvSpPr>
        <p:spPr>
          <a:xfrm>
            <a:off x="-133350" y="-152400"/>
            <a:ext cx="1543200" cy="34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29295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Old design:</a:t>
            </a:r>
            <a:endParaRPr b="1" sz="120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3012" y="2394234"/>
            <a:ext cx="913711" cy="197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16" y="2394241"/>
            <a:ext cx="913703" cy="197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47949" y="2394241"/>
            <a:ext cx="913703" cy="1977319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340700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New</a:t>
            </a:r>
            <a:r>
              <a:rPr b="1" lang="en" sz="1200"/>
              <a:t> design:</a:t>
            </a:r>
            <a:endParaRPr b="1" sz="1200"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40945" y="2394244"/>
            <a:ext cx="913686" cy="197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89682" y="2394237"/>
            <a:ext cx="913686" cy="197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38435" y="2394241"/>
            <a:ext cx="913686" cy="1977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187176" y="2394242"/>
            <a:ext cx="913685" cy="197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135890" y="2394249"/>
            <a:ext cx="913685" cy="1977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084631" y="2394233"/>
            <a:ext cx="913685" cy="19772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8DE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229631" y="218927"/>
            <a:ext cx="6800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Helvetica Neue"/>
                <a:ea typeface="Helvetica Neue"/>
                <a:cs typeface="Helvetica Neue"/>
                <a:sym typeface="Helvetica Neue"/>
              </a:rPr>
              <a:t>Interface Changes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92950" y="1009275"/>
            <a:ext cx="770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MAJOR CHANGE 2 -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Home Screen</a:t>
            </a:r>
            <a:endParaRPr b="1" sz="1800"/>
          </a:p>
        </p:txBody>
      </p:sp>
      <p:sp>
        <p:nvSpPr>
          <p:cNvPr id="100" name="Google Shape;100;p18"/>
          <p:cNvSpPr/>
          <p:nvPr/>
        </p:nvSpPr>
        <p:spPr>
          <a:xfrm>
            <a:off x="-133350" y="-152400"/>
            <a:ext cx="1543200" cy="34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0976" y="2193325"/>
            <a:ext cx="1269878" cy="27481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02" name="Google Shape;10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2950" y="2193341"/>
            <a:ext cx="1269886" cy="2748123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3" name="Google Shape;103;p18"/>
          <p:cNvSpPr txBox="1"/>
          <p:nvPr/>
        </p:nvSpPr>
        <p:spPr>
          <a:xfrm>
            <a:off x="29295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Old design:</a:t>
            </a:r>
            <a:endParaRPr b="1" sz="1200"/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7350" y="2193330"/>
            <a:ext cx="1287239" cy="274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0709" y="2193324"/>
            <a:ext cx="1287717" cy="274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58459" y="2193334"/>
            <a:ext cx="1287717" cy="274814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 txBox="1"/>
          <p:nvPr/>
        </p:nvSpPr>
        <p:spPr>
          <a:xfrm>
            <a:off x="440775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New</a:t>
            </a:r>
            <a:r>
              <a:rPr b="1" lang="en" sz="1200"/>
              <a:t> design:</a:t>
            </a:r>
            <a:endParaRPr b="1" sz="12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8DE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/>
        </p:nvSpPr>
        <p:spPr>
          <a:xfrm>
            <a:off x="229631" y="218927"/>
            <a:ext cx="6800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Helvetica Neue"/>
                <a:ea typeface="Helvetica Neue"/>
                <a:cs typeface="Helvetica Neue"/>
                <a:sym typeface="Helvetica Neue"/>
              </a:rPr>
              <a:t>Interface Changes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292950" y="1009275"/>
            <a:ext cx="770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MAJOR CHANGE 3 -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“Create” Flow</a:t>
            </a:r>
            <a:endParaRPr b="1" sz="1800"/>
          </a:p>
        </p:txBody>
      </p:sp>
      <p:sp>
        <p:nvSpPr>
          <p:cNvPr id="114" name="Google Shape;114;p19"/>
          <p:cNvSpPr/>
          <p:nvPr/>
        </p:nvSpPr>
        <p:spPr>
          <a:xfrm>
            <a:off x="-133350" y="-152400"/>
            <a:ext cx="1543200" cy="34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9"/>
          <p:cNvSpPr txBox="1"/>
          <p:nvPr/>
        </p:nvSpPr>
        <p:spPr>
          <a:xfrm>
            <a:off x="29295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Old</a:t>
            </a:r>
            <a:r>
              <a:rPr b="1" lang="en" sz="1200"/>
              <a:t> design:</a:t>
            </a:r>
            <a:endParaRPr b="1" sz="1200"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50" y="2086159"/>
            <a:ext cx="1260369" cy="2727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641" y="2086150"/>
            <a:ext cx="1260369" cy="2727548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396071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New</a:t>
            </a:r>
            <a:r>
              <a:rPr b="1" lang="en" sz="1200"/>
              <a:t> design:</a:t>
            </a:r>
            <a:endParaRPr b="1" sz="1200"/>
          </a:p>
        </p:txBody>
      </p:sp>
      <p:pic>
        <p:nvPicPr>
          <p:cNvPr id="119" name="Google Shape;11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06125" y="2086150"/>
            <a:ext cx="1260355" cy="2727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0388" y="2086154"/>
            <a:ext cx="1260355" cy="27275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8DE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/>
        </p:nvSpPr>
        <p:spPr>
          <a:xfrm>
            <a:off x="229631" y="218927"/>
            <a:ext cx="6800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Helvetica Neue"/>
                <a:ea typeface="Helvetica Neue"/>
                <a:cs typeface="Helvetica Neue"/>
                <a:sym typeface="Helvetica Neue"/>
              </a:rPr>
              <a:t>Interface Changes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6" name="Google Shape;126;p20"/>
          <p:cNvSpPr txBox="1"/>
          <p:nvPr/>
        </p:nvSpPr>
        <p:spPr>
          <a:xfrm>
            <a:off x="292950" y="1009275"/>
            <a:ext cx="770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MAJOR CHANGE 4 -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Creative CC Flow</a:t>
            </a:r>
            <a:endParaRPr b="1" sz="1800"/>
          </a:p>
        </p:txBody>
      </p:sp>
      <p:sp>
        <p:nvSpPr>
          <p:cNvPr id="127" name="Google Shape;127;p20"/>
          <p:cNvSpPr/>
          <p:nvPr/>
        </p:nvSpPr>
        <p:spPr>
          <a:xfrm>
            <a:off x="-133350" y="-152400"/>
            <a:ext cx="1543200" cy="34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0"/>
          <p:cNvSpPr txBox="1"/>
          <p:nvPr/>
        </p:nvSpPr>
        <p:spPr>
          <a:xfrm>
            <a:off x="29295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Old</a:t>
            </a:r>
            <a:r>
              <a:rPr b="1" lang="en" sz="1200"/>
              <a:t> design:</a:t>
            </a:r>
            <a:endParaRPr b="1" sz="1200"/>
          </a:p>
        </p:txBody>
      </p:sp>
      <p:pic>
        <p:nvPicPr>
          <p:cNvPr id="129" name="Google Shape;12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3048" y="2088325"/>
            <a:ext cx="1321717" cy="2860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11843" y="2088325"/>
            <a:ext cx="1321717" cy="286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0"/>
          <p:cNvSpPr txBox="1"/>
          <p:nvPr/>
        </p:nvSpPr>
        <p:spPr>
          <a:xfrm>
            <a:off x="517991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New</a:t>
            </a:r>
            <a:r>
              <a:rPr b="1" lang="en" sz="1200"/>
              <a:t> design:</a:t>
            </a:r>
            <a:endParaRPr b="1" sz="1200"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6500" y="2088325"/>
            <a:ext cx="1321722" cy="286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29222" y="2088329"/>
            <a:ext cx="1321722" cy="2860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8DE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/>
        </p:nvSpPr>
        <p:spPr>
          <a:xfrm>
            <a:off x="229631" y="218927"/>
            <a:ext cx="6800700" cy="65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latin typeface="Helvetica Neue"/>
                <a:ea typeface="Helvetica Neue"/>
                <a:cs typeface="Helvetica Neue"/>
                <a:sym typeface="Helvetica Neue"/>
              </a:rPr>
              <a:t>Interface Changes</a:t>
            </a:r>
            <a:endParaRPr sz="24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39" name="Google Shape;139;p21"/>
          <p:cNvSpPr txBox="1"/>
          <p:nvPr/>
        </p:nvSpPr>
        <p:spPr>
          <a:xfrm>
            <a:off x="292950" y="1009275"/>
            <a:ext cx="770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MAJOR CHANGE 5 - </a:t>
            </a:r>
            <a:endParaRPr b="1"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/>
              <a:t>Search View</a:t>
            </a:r>
            <a:endParaRPr b="1" sz="1800"/>
          </a:p>
        </p:txBody>
      </p:sp>
      <p:sp>
        <p:nvSpPr>
          <p:cNvPr id="140" name="Google Shape;140;p21"/>
          <p:cNvSpPr/>
          <p:nvPr/>
        </p:nvSpPr>
        <p:spPr>
          <a:xfrm>
            <a:off x="-133350" y="-152400"/>
            <a:ext cx="1543200" cy="342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1"/>
          <p:cNvSpPr txBox="1"/>
          <p:nvPr/>
        </p:nvSpPr>
        <p:spPr>
          <a:xfrm>
            <a:off x="29295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Old design:</a:t>
            </a:r>
            <a:endParaRPr b="1" sz="1200"/>
          </a:p>
        </p:txBody>
      </p:sp>
      <p:pic>
        <p:nvPicPr>
          <p:cNvPr id="142" name="Google Shape;14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4750" y="1824375"/>
            <a:ext cx="1485050" cy="321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87550" y="1748174"/>
            <a:ext cx="1485050" cy="3213777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1"/>
          <p:cNvSpPr txBox="1"/>
          <p:nvPr/>
        </p:nvSpPr>
        <p:spPr>
          <a:xfrm>
            <a:off x="4255350" y="1716850"/>
            <a:ext cx="173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New</a:t>
            </a:r>
            <a:r>
              <a:rPr b="1" lang="en" sz="1200"/>
              <a:t> design:</a:t>
            </a:r>
            <a:endParaRPr b="1" sz="1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