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Lora"/>
      <p:regular r:id="rId41"/>
      <p:bold r:id="rId42"/>
      <p:italic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Lora-bold.fntdata"/><Relationship Id="rId41" Type="http://schemas.openxmlformats.org/officeDocument/2006/relationships/font" Target="fonts/Lora-regular.fntdata"/><Relationship Id="rId22" Type="http://schemas.openxmlformats.org/officeDocument/2006/relationships/slide" Target="slides/slide17.xml"/><Relationship Id="rId44" Type="http://schemas.openxmlformats.org/officeDocument/2006/relationships/font" Target="fonts/Lora-boldItalic.fntdata"/><Relationship Id="rId21" Type="http://schemas.openxmlformats.org/officeDocument/2006/relationships/slide" Target="slides/slide16.xml"/><Relationship Id="rId43" Type="http://schemas.openxmlformats.org/officeDocument/2006/relationships/font" Target="fonts/Lora-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-bold.fntdata"/><Relationship Id="rId23" Type="http://schemas.openxmlformats.org/officeDocument/2006/relationships/slide" Target="slides/slide18.xml"/><Relationship Id="rId45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HelveticaNeue-boldItalic.fntdata"/><Relationship Id="rId25" Type="http://schemas.openxmlformats.org/officeDocument/2006/relationships/slide" Target="slides/slide20.xml"/><Relationship Id="rId47" Type="http://schemas.openxmlformats.org/officeDocument/2006/relationships/font" Target="fonts/HelveticaNeue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140643c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140643c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0c2362edb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0c2362edb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140643c6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140643c6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140643c6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140643c6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14089eae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14089eae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e2fd67d90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e2fd67d90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140643c6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140643c6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14089eae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14089eae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140643c6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140643c6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140643c6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3140643c6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3140643c6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3140643c6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14089eae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14089eae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14089eae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14089eae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Testing technology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140643c6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3140643c6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140643c6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140643c6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140643c6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140643c6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140643c6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140643c6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140643c67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140643c67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140643c67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140643c67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140643c6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3140643c6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14089eae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314089eae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140643c6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140643c6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140643c6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140643c6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e2fd67d90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e2fd67d90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2e2fd67d90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2e2fd67d90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e2fd67d90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2e2fd67d90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14089eae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314089eae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e2fd67d90_2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e2fd67d90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0c2362edb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0c2362edb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140643c6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140643c6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140643c6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140643c6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3140643c6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3140643c6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140643c6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140643c6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140643c6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140643c6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14089eae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314089eae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zbMYQpNELiA7HSsrW5q3miEcw4GSUCh_/view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42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a8Bog-Qjyptt3gqmXXTpj5TuPjKYMEvU/view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eyj-aAwtSeldl8YNZOmbOUZO3pULVqLZ/view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rive.google.com/file/d/1SZolp7BtE7ugyw0AJmz4QGD4aoPhiXpB/view" TargetMode="External"/><Relationship Id="rId4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rive.google.com/file/d/1leLqeAHRwd2vWF86azgly2QfgIsIAqFY/view" TargetMode="External"/><Relationship Id="rId4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8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2142000" y="1555125"/>
            <a:ext cx="462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Deaf and hard of hearing people are often left out of key nuanced information that is conveyed through audio in digital spaces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2142000" y="3053875"/>
            <a:ext cx="486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is a social media platform that encourages and provides drawings as visual supplements for interpreting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 options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for everyone to experience content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2142000" y="1120200"/>
            <a:ext cx="18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PROBLEM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2142000" y="2618950"/>
            <a:ext cx="184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SOLUTION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6000"/>
            <a:ext cx="8839204" cy="4691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2157550" y="3049675"/>
            <a:ext cx="5225400" cy="15477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2142004" y="3053339"/>
            <a:ext cx="4922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is a social media platform that encourages and provides visual interpretations of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options for everyone to experience content 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4506500" y="2157175"/>
            <a:ext cx="1711800" cy="3231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2157550" y="2571750"/>
            <a:ext cx="4759500" cy="17427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2142000" y="1555125"/>
            <a:ext cx="462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Deaf and hard of hearing people are often left out of key nuanced information that is conveyed through audio in digital spaces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6" name="Google Shape;126;p23"/>
          <p:cNvSpPr txBox="1"/>
          <p:nvPr/>
        </p:nvSpPr>
        <p:spPr>
          <a:xfrm>
            <a:off x="2142000" y="3053875"/>
            <a:ext cx="486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is a social media platform that encourages and provides drawings as visual supplements for interpreting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 options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for everyone to experience content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2142000" y="1120200"/>
            <a:ext cx="18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PROBLEM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2142000" y="2618950"/>
            <a:ext cx="184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SOLUTION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6000"/>
            <a:ext cx="8839204" cy="4691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/>
          <p:nvPr/>
        </p:nvSpPr>
        <p:spPr>
          <a:xfrm>
            <a:off x="4506500" y="2157175"/>
            <a:ext cx="1711800" cy="3231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50" y="1318399"/>
            <a:ext cx="7815700" cy="39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3600" y="65800"/>
            <a:ext cx="2249590" cy="12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239125" y="345500"/>
            <a:ext cx="88350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lang="en" sz="3200">
                <a:latin typeface="Helvetica Neue"/>
                <a:ea typeface="Helvetica Neue"/>
                <a:cs typeface="Helvetica Neue"/>
                <a:sym typeface="Helvetica Neue"/>
              </a:rPr>
              <a:t>social media app</a:t>
            </a: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 dedicated to creating and viewing </a:t>
            </a:r>
            <a:r>
              <a:rPr b="1" lang="en" sz="3200">
                <a:latin typeface="Helvetica Neue"/>
                <a:ea typeface="Helvetica Neue"/>
                <a:cs typeface="Helvetica Neue"/>
                <a:sym typeface="Helvetica Neue"/>
              </a:rPr>
              <a:t>alternative audio interpretations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50" y="1318399"/>
            <a:ext cx="7815700" cy="397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 title="altio high fi v3 video v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/>
        </p:nvSpPr>
        <p:spPr>
          <a:xfrm>
            <a:off x="2781150" y="1986900"/>
            <a:ext cx="3581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(WHERE HAVE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BEEN?)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5068325" y="1092025"/>
            <a:ext cx="4577400" cy="65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/>
          <p:nvPr/>
        </p:nvSpPr>
        <p:spPr>
          <a:xfrm>
            <a:off x="229625" y="3922675"/>
            <a:ext cx="4577400" cy="71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 txBox="1"/>
          <p:nvPr/>
        </p:nvSpPr>
        <p:spPr>
          <a:xfrm>
            <a:off x="229627" y="218925"/>
            <a:ext cx="46224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Needfinding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9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37" y="1092025"/>
            <a:ext cx="4577425" cy="26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305475" y="3987000"/>
            <a:ext cx="4386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485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“Hearing is something that is difficult for me, visual is something that is easy.”</a:t>
            </a:r>
            <a:endParaRPr sz="1485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5117600" y="1092025"/>
            <a:ext cx="2796300" cy="1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CF8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">
                <a:solidFill>
                  <a:srgbClr val="FCF8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participant enjoys attending her children’s choir concerts</a:t>
            </a:r>
            <a:endParaRPr>
              <a:solidFill>
                <a:srgbClr val="FCF8D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5472675" y="1967900"/>
            <a:ext cx="3535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elvetica Neue"/>
                <a:ea typeface="Helvetica Neue"/>
                <a:cs typeface="Helvetica Neue"/>
                <a:sym typeface="Helvetica Neue"/>
              </a:rPr>
              <a:t>…c</a:t>
            </a:r>
            <a:r>
              <a:rPr lang="en"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onvey nuanced descriptions in a non-auditory way to include the Deaf / HoH community in pop culture?</a:t>
            </a:r>
            <a:endParaRPr sz="2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 rot="-5400000">
            <a:off x="4313200" y="2702750"/>
            <a:ext cx="1805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latin typeface="Helvetica Neue"/>
                <a:ea typeface="Helvetica Neue"/>
                <a:cs typeface="Helvetica Neue"/>
                <a:sym typeface="Helvetica Neue"/>
              </a:rPr>
              <a:t>HOW MIGHT WE?</a:t>
            </a:r>
            <a:endParaRPr b="1" sz="145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351875" y="4450325"/>
            <a:ext cx="2967300" cy="52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Early Testing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59400" y="1604375"/>
            <a:ext cx="1543199" cy="259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200" y="1672400"/>
            <a:ext cx="1383599" cy="258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04850" y="851975"/>
            <a:ext cx="574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A unique audio interpretation can be effective for conveying the nuance of information and meaning in content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7560250" y="3773225"/>
            <a:ext cx="1487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Helvetica Neue"/>
                <a:ea typeface="Helvetica Neue"/>
                <a:cs typeface="Helvetica Neue"/>
                <a:sym typeface="Helvetica Neue"/>
              </a:rPr>
              <a:t>VALID</a:t>
            </a:r>
            <a:endParaRPr b="1"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4879925" y="4404125"/>
            <a:ext cx="407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ora"/>
                <a:ea typeface="Lora"/>
                <a:cs typeface="Lora"/>
                <a:sym typeface="Lora"/>
              </a:rPr>
              <a:t>“She got more out of it than I even realized was there” - Participant 015</a:t>
            </a:r>
            <a:endParaRPr i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434400" y="4459750"/>
            <a:ext cx="360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 prototype results of drawing “Idontwannabeyouanymore” by Billie Eilish</a:t>
            </a:r>
            <a:endParaRPr sz="11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88" name="Google Shape;188;p30"/>
          <p:cNvCxnSpPr/>
          <p:nvPr/>
        </p:nvCxnSpPr>
        <p:spPr>
          <a:xfrm>
            <a:off x="-133350" y="1543450"/>
            <a:ext cx="239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30"/>
          <p:cNvCxnSpPr/>
          <p:nvPr/>
        </p:nvCxnSpPr>
        <p:spPr>
          <a:xfrm>
            <a:off x="7886025" y="4404125"/>
            <a:ext cx="239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Low-Fi Prototype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987" y="1045450"/>
            <a:ext cx="7318026" cy="361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/>
        </p:nvSpPr>
        <p:spPr>
          <a:xfrm>
            <a:off x="312049" y="1360050"/>
            <a:ext cx="274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EXPO, </a:t>
            </a:r>
            <a:r>
              <a:rPr b="1" lang="en" sz="1800">
                <a:solidFill>
                  <a:schemeClr val="dk1"/>
                </a:solidFill>
              </a:rPr>
              <a:t>REACT-NATIVE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4021428" y="1360050"/>
            <a:ext cx="217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FIGMA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6783878" y="1360050"/>
            <a:ext cx="217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FIREBASE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descr="Brand, Assets, Styles — Expo"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5" y="1664550"/>
            <a:ext cx="3074300" cy="3074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ma Logo PNG Transparent &amp; SVG Vector - Freebie Supply"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675" y="2098800"/>
            <a:ext cx="1826175" cy="27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Implementation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32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rebase Logo PNG Transparent &amp; SVG Vector - Freebie Supply"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1525" y="2006590"/>
            <a:ext cx="3581100" cy="2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Hi-Fi Prototype V1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62" y="1248375"/>
            <a:ext cx="1337975" cy="2872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089" y="1248375"/>
            <a:ext cx="1337975" cy="289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7" name="Google Shape;21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3014" y="1248375"/>
            <a:ext cx="1337975" cy="289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8" name="Google Shape;21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9939" y="1248375"/>
            <a:ext cx="1337975" cy="289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9" name="Google Shape;21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6864" y="1248375"/>
            <a:ext cx="1337975" cy="289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Usability Study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34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312275" y="1068350"/>
            <a:ext cx="447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 NEEDS IMPROVEMENT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312275" y="2329375"/>
            <a:ext cx="6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ACCOUNT CREATION / USER PREFERENCES</a:t>
            </a:r>
            <a:endParaRPr sz="1000"/>
          </a:p>
        </p:txBody>
      </p:sp>
      <p:sp>
        <p:nvSpPr>
          <p:cNvPr id="228" name="Google Shape;228;p34"/>
          <p:cNvSpPr txBox="1"/>
          <p:nvPr/>
        </p:nvSpPr>
        <p:spPr>
          <a:xfrm>
            <a:off x="312275" y="3575763"/>
            <a:ext cx="55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INTRODUCED</a:t>
            </a: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ASL / CREATIVE CC SUPPORT</a:t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312275" y="4282750"/>
            <a:ext cx="55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FLEXIBILITY IN POST PROCESS</a:t>
            </a:r>
            <a:endParaRPr/>
          </a:p>
        </p:txBody>
      </p:sp>
      <p:sp>
        <p:nvSpPr>
          <p:cNvPr id="230" name="Google Shape;230;p34"/>
          <p:cNvSpPr txBox="1"/>
          <p:nvPr/>
        </p:nvSpPr>
        <p:spPr>
          <a:xfrm>
            <a:off x="312275" y="2791075"/>
            <a:ext cx="663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Avoid feelings of exclusion for Deaf and HoH users by asking for preferences of content type and audio preferences early on</a:t>
            </a:r>
            <a:endParaRPr/>
          </a:p>
        </p:txBody>
      </p:sp>
      <p:sp>
        <p:nvSpPr>
          <p:cNvPr id="231" name="Google Shape;231;p34"/>
          <p:cNvSpPr txBox="1"/>
          <p:nvPr/>
        </p:nvSpPr>
        <p:spPr>
          <a:xfrm>
            <a:off x="312275" y="1174075"/>
            <a:ext cx="80208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“It doesn’t tell me what my audience can expect to see”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Confused on first read, but after rereading participant understood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Hi-Fi</a:t>
            </a: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 Prototype V2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35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75" y="1249800"/>
            <a:ext cx="1337975" cy="2895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3028" y="1249788"/>
            <a:ext cx="1337975" cy="289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0" name="Google Shape;2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9953" y="1249788"/>
            <a:ext cx="1337975" cy="289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1" name="Google Shape;24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6878" y="1249788"/>
            <a:ext cx="1337975" cy="289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2" name="Google Shape;24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6100" y="1249800"/>
            <a:ext cx="1337975" cy="289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Hi-Fi</a:t>
            </a: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 Prototype V2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36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425" y="1165150"/>
            <a:ext cx="1510096" cy="32304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0" name="Google Shape;25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964" y="1165150"/>
            <a:ext cx="1510096" cy="32304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1" name="Google Shape;2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504" y="1165150"/>
            <a:ext cx="1510096" cy="32304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Field Testing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37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7"/>
          <p:cNvSpPr txBox="1"/>
          <p:nvPr/>
        </p:nvSpPr>
        <p:spPr>
          <a:xfrm>
            <a:off x="338125" y="959550"/>
            <a:ext cx="6406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ALTIO LEARNING CURVE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our way toward the most concise </a:t>
            </a:r>
            <a:r>
              <a:rPr i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didactic onboarding sequence. </a:t>
            </a:r>
            <a:endParaRPr/>
          </a:p>
        </p:txBody>
      </p:sp>
      <p:sp>
        <p:nvSpPr>
          <p:cNvPr id="259" name="Google Shape;259;p37"/>
          <p:cNvSpPr txBox="1"/>
          <p:nvPr/>
        </p:nvSpPr>
        <p:spPr>
          <a:xfrm>
            <a:off x="338125" y="2162494"/>
            <a:ext cx="716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ADDING FLEXIBILITY IN CREATE FLOW (CANCEL, EDIT, BACK)</a:t>
            </a:r>
            <a:endParaRPr/>
          </a:p>
        </p:txBody>
      </p:sp>
      <p:sp>
        <p:nvSpPr>
          <p:cNvPr id="260" name="Google Shape;260;p37"/>
          <p:cNvSpPr txBox="1"/>
          <p:nvPr/>
        </p:nvSpPr>
        <p:spPr>
          <a:xfrm>
            <a:off x="338125" y="2811338"/>
            <a:ext cx="753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SEARCH USABILITY AND BACKEND </a:t>
            </a: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IMPLEMENTATION</a:t>
            </a: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338125" y="3737381"/>
            <a:ext cx="55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</a:t>
            </a: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ASL / CREATIVE CC SUPPORT</a:t>
            </a:r>
            <a:endParaRPr/>
          </a:p>
        </p:txBody>
      </p:sp>
      <p:sp>
        <p:nvSpPr>
          <p:cNvPr id="262" name="Google Shape;262;p37"/>
          <p:cNvSpPr txBox="1"/>
          <p:nvPr/>
        </p:nvSpPr>
        <p:spPr>
          <a:xfrm>
            <a:off x="338125" y="4386225"/>
            <a:ext cx="55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CLARITY</a:t>
            </a:r>
            <a:r>
              <a:rPr b="1"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POST PROCESS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Hi-Fi</a:t>
            </a: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 Prototype V3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8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75" y="1249800"/>
            <a:ext cx="1337975" cy="289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100" y="1249800"/>
            <a:ext cx="1337975" cy="28954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1" name="Google Shape;27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6878" y="1249800"/>
            <a:ext cx="1337975" cy="28954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2" name="Google Shape;27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025" y="1249800"/>
            <a:ext cx="1337975" cy="28954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3" name="Google Shape;27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9950" y="1249813"/>
            <a:ext cx="1337975" cy="28954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Hi-Fi</a:t>
            </a: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 Prototype V3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9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725" y="1165150"/>
            <a:ext cx="1510074" cy="32679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1" name="Google Shape;28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250" y="1165150"/>
            <a:ext cx="1510100" cy="32680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2" name="Google Shape;28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1800" y="1165150"/>
            <a:ext cx="1510074" cy="32679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/>
        </p:nvSpPr>
        <p:spPr>
          <a:xfrm>
            <a:off x="2781150" y="1986900"/>
            <a:ext cx="3581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(WHERE ARE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NOW?)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Task 1 - GETTING STARTED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41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1" title="developmen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75" y="1263000"/>
            <a:ext cx="4606750" cy="34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5161325" y="1262988"/>
            <a:ext cx="364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CREATE </a:t>
            </a:r>
            <a:r>
              <a:rPr lang="en" sz="1800"/>
              <a:t>your individual profile</a:t>
            </a:r>
            <a:endParaRPr sz="1800"/>
          </a:p>
        </p:txBody>
      </p:sp>
      <p:sp>
        <p:nvSpPr>
          <p:cNvPr id="296" name="Google Shape;296;p41"/>
          <p:cNvSpPr txBox="1"/>
          <p:nvPr/>
        </p:nvSpPr>
        <p:spPr>
          <a:xfrm>
            <a:off x="5161325" y="1881200"/>
            <a:ext cx="38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EXPLORE</a:t>
            </a:r>
            <a:r>
              <a:rPr b="1" lang="en" sz="1800"/>
              <a:t> </a:t>
            </a:r>
            <a:r>
              <a:rPr lang="en" sz="1800"/>
              <a:t>and learn about the app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Task 2 - SEE ALTIO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2" title="view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75" y="1186325"/>
            <a:ext cx="4587750" cy="34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2"/>
          <p:cNvSpPr txBox="1"/>
          <p:nvPr/>
        </p:nvSpPr>
        <p:spPr>
          <a:xfrm>
            <a:off x="5161325" y="1027913"/>
            <a:ext cx="3645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SCROLL </a:t>
            </a:r>
            <a:r>
              <a:rPr lang="en" sz="1800"/>
              <a:t>through a robust home feed populated by users you’re following and suggested content</a:t>
            </a:r>
            <a:endParaRPr sz="1800"/>
          </a:p>
        </p:txBody>
      </p:sp>
      <p:sp>
        <p:nvSpPr>
          <p:cNvPr id="305" name="Google Shape;305;p42"/>
          <p:cNvSpPr txBox="1"/>
          <p:nvPr/>
        </p:nvSpPr>
        <p:spPr>
          <a:xfrm>
            <a:off x="5161325" y="2269677"/>
            <a:ext cx="3645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VIEW </a:t>
            </a:r>
            <a:r>
              <a:rPr lang="en" sz="1800"/>
              <a:t>alternative interpretations from users including drawings, creative closed captioning,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and ASL </a:t>
            </a:r>
            <a:endParaRPr sz="1800"/>
          </a:p>
        </p:txBody>
      </p:sp>
      <p:sp>
        <p:nvSpPr>
          <p:cNvPr id="306" name="Google Shape;306;p42"/>
          <p:cNvSpPr txBox="1"/>
          <p:nvPr/>
        </p:nvSpPr>
        <p:spPr>
          <a:xfrm>
            <a:off x="5161325" y="3788642"/>
            <a:ext cx="3645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UNDERSTAND </a:t>
            </a:r>
            <a:r>
              <a:rPr lang="en" sz="1800"/>
              <a:t>users by revealing their creative clarifications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Task 3 - CREATE ALTIO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43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3" title="creat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6474" y="1027925"/>
            <a:ext cx="1821175" cy="39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 txBox="1"/>
          <p:nvPr/>
        </p:nvSpPr>
        <p:spPr>
          <a:xfrm>
            <a:off x="3385325" y="1027925"/>
            <a:ext cx="556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CREATE </a:t>
            </a:r>
            <a:r>
              <a:rPr lang="en" sz="1800"/>
              <a:t>alternative interpretations based on your listening experience</a:t>
            </a:r>
            <a:endParaRPr sz="1800"/>
          </a:p>
        </p:txBody>
      </p:sp>
      <p:sp>
        <p:nvSpPr>
          <p:cNvPr id="315" name="Google Shape;315;p43"/>
          <p:cNvSpPr txBox="1"/>
          <p:nvPr/>
        </p:nvSpPr>
        <p:spPr>
          <a:xfrm>
            <a:off x="3385325" y="3653000"/>
            <a:ext cx="5152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CLARIFY </a:t>
            </a:r>
            <a:r>
              <a:rPr lang="en" sz="1800"/>
              <a:t>your post with annotations for other people to see</a:t>
            </a:r>
            <a:endParaRPr sz="1800"/>
          </a:p>
        </p:txBody>
      </p:sp>
      <p:sp>
        <p:nvSpPr>
          <p:cNvPr id="316" name="Google Shape;316;p43"/>
          <p:cNvSpPr txBox="1"/>
          <p:nvPr/>
        </p:nvSpPr>
        <p:spPr>
          <a:xfrm>
            <a:off x="3761450" y="1838021"/>
            <a:ext cx="556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DRAW</a:t>
            </a:r>
            <a:r>
              <a:rPr b="1" lang="en" sz="1800"/>
              <a:t> </a:t>
            </a:r>
            <a:r>
              <a:rPr lang="en" sz="1800"/>
              <a:t>what you hear</a:t>
            </a:r>
            <a:endParaRPr sz="1800"/>
          </a:p>
        </p:txBody>
      </p:sp>
      <p:sp>
        <p:nvSpPr>
          <p:cNvPr id="317" name="Google Shape;317;p43"/>
          <p:cNvSpPr txBox="1"/>
          <p:nvPr/>
        </p:nvSpPr>
        <p:spPr>
          <a:xfrm>
            <a:off x="3761450" y="2370917"/>
            <a:ext cx="556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TRANSLATE </a:t>
            </a:r>
            <a:r>
              <a:rPr lang="en" sz="1800"/>
              <a:t>audio into ASL</a:t>
            </a:r>
            <a:endParaRPr sz="1800"/>
          </a:p>
        </p:txBody>
      </p:sp>
      <p:sp>
        <p:nvSpPr>
          <p:cNvPr id="318" name="Google Shape;318;p43"/>
          <p:cNvSpPr txBox="1"/>
          <p:nvPr/>
        </p:nvSpPr>
        <p:spPr>
          <a:xfrm>
            <a:off x="3761450" y="2903813"/>
            <a:ext cx="556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WRITE</a:t>
            </a:r>
            <a:r>
              <a:rPr b="1" lang="en" sz="1800"/>
              <a:t> </a:t>
            </a:r>
            <a:r>
              <a:rPr lang="en" sz="1800"/>
              <a:t>creative closed captioning like poetry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Task 4 - EXPLORE ALTIO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44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4" title="search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00" y="1027925"/>
            <a:ext cx="4671325" cy="35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/>
          <p:nvPr/>
        </p:nvSpPr>
        <p:spPr>
          <a:xfrm>
            <a:off x="5245950" y="1966046"/>
            <a:ext cx="364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SEARCH </a:t>
            </a:r>
            <a:r>
              <a:rPr lang="en" sz="1800"/>
              <a:t>for users, tags, music, and posts</a:t>
            </a:r>
            <a:endParaRPr sz="1800"/>
          </a:p>
        </p:txBody>
      </p:sp>
      <p:sp>
        <p:nvSpPr>
          <p:cNvPr id="327" name="Google Shape;327;p44"/>
          <p:cNvSpPr txBox="1"/>
          <p:nvPr/>
        </p:nvSpPr>
        <p:spPr>
          <a:xfrm>
            <a:off x="5245950" y="1027913"/>
            <a:ext cx="364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VIEW </a:t>
            </a:r>
            <a:r>
              <a:rPr lang="en" sz="1800"/>
              <a:t>other users posts and scroll through interpretations</a:t>
            </a:r>
            <a:endParaRPr sz="1800"/>
          </a:p>
        </p:txBody>
      </p:sp>
      <p:sp>
        <p:nvSpPr>
          <p:cNvPr id="328" name="Google Shape;328;p44"/>
          <p:cNvSpPr txBox="1"/>
          <p:nvPr/>
        </p:nvSpPr>
        <p:spPr>
          <a:xfrm>
            <a:off x="5630650" y="2904179"/>
            <a:ext cx="364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TOGGLE </a:t>
            </a:r>
            <a:r>
              <a:rPr lang="en" sz="1800"/>
              <a:t>between alternative interpretations</a:t>
            </a:r>
            <a:endParaRPr sz="1800"/>
          </a:p>
        </p:txBody>
      </p:sp>
      <p:sp>
        <p:nvSpPr>
          <p:cNvPr id="329" name="Google Shape;329;p44"/>
          <p:cNvSpPr txBox="1"/>
          <p:nvPr/>
        </p:nvSpPr>
        <p:spPr>
          <a:xfrm>
            <a:off x="5245950" y="3842313"/>
            <a:ext cx="364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INTERACT</a:t>
            </a:r>
            <a:r>
              <a:rPr b="1" lang="en" sz="1800"/>
              <a:t> </a:t>
            </a:r>
            <a:r>
              <a:rPr lang="en" sz="1800"/>
              <a:t>with other users’ profiles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"/>
          <p:cNvSpPr txBox="1"/>
          <p:nvPr/>
        </p:nvSpPr>
        <p:spPr>
          <a:xfrm>
            <a:off x="2141250" y="2233200"/>
            <a:ext cx="486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(WHAT COMES NEXT?)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/>
          <p:nvPr/>
        </p:nvSpPr>
        <p:spPr>
          <a:xfrm>
            <a:off x="-19050" y="-9525"/>
            <a:ext cx="9372600" cy="97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</a:t>
            </a:r>
            <a:endParaRPr/>
          </a:p>
        </p:txBody>
      </p:sp>
      <p:sp>
        <p:nvSpPr>
          <p:cNvPr id="340" name="Google Shape;340;p46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CF8D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Unimplemented</a:t>
            </a:r>
            <a:endParaRPr sz="2400">
              <a:solidFill>
                <a:srgbClr val="FCF8D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46"/>
          <p:cNvSpPr txBox="1"/>
          <p:nvPr/>
        </p:nvSpPr>
        <p:spPr>
          <a:xfrm>
            <a:off x="292950" y="1237250"/>
            <a:ext cx="7706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ALTERNATE ONBOARDING SEQUENCE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Considering asking about how users identify to create a more curated experience for a deaf or HoH user</a:t>
            </a:r>
            <a:endParaRPr sz="16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This was a late add and new realization</a:t>
            </a:r>
            <a:endParaRPr i="1" sz="1600"/>
          </a:p>
        </p:txBody>
      </p:sp>
      <p:sp>
        <p:nvSpPr>
          <p:cNvPr id="342" name="Google Shape;342;p46"/>
          <p:cNvSpPr txBox="1"/>
          <p:nvPr/>
        </p:nvSpPr>
        <p:spPr>
          <a:xfrm>
            <a:off x="324613" y="3948793"/>
            <a:ext cx="770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343" name="Google Shape;343;p46"/>
          <p:cNvSpPr txBox="1"/>
          <p:nvPr/>
        </p:nvSpPr>
        <p:spPr>
          <a:xfrm>
            <a:off x="261288" y="3027325"/>
            <a:ext cx="7706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SPOTIFY x MUSIXMATCH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Having users own music in our app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We are in contact with musixmatch to get captions for music but they have been unresponsive and we do not want to include audio that does not have captions </a:t>
            </a:r>
            <a:endParaRPr i="1" sz="1600"/>
          </a:p>
        </p:txBody>
      </p:sp>
      <p:sp>
        <p:nvSpPr>
          <p:cNvPr id="344" name="Google Shape;344;p46"/>
          <p:cNvSpPr txBox="1"/>
          <p:nvPr/>
        </p:nvSpPr>
        <p:spPr>
          <a:xfrm>
            <a:off x="813900" y="2276725"/>
            <a:ext cx="770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Participant 007: “Confusing, there was a lot of verbiage, initially didn’t know it was for accessibility for me”</a:t>
            </a:r>
            <a:endParaRPr sz="1600">
              <a:solidFill>
                <a:srgbClr val="FF000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1171656" y="1919252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Why isn’t this the norm?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1171656" y="1919252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Why isn’t this the norm?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7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 txBox="1"/>
          <p:nvPr/>
        </p:nvSpPr>
        <p:spPr>
          <a:xfrm>
            <a:off x="1171656" y="2419352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W</a:t>
            </a:r>
            <a:r>
              <a:rPr lang="en" sz="3800">
                <a:latin typeface="Lora"/>
                <a:ea typeface="Lora"/>
                <a:cs typeface="Lora"/>
                <a:sym typeface="Lora"/>
              </a:rPr>
              <a:t>e want to bridge that gap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What’s out there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8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252" y="871422"/>
            <a:ext cx="2162151" cy="38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3200" y="871425"/>
            <a:ext cx="1834713" cy="384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1748356" y="2245502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(There isn’t much else.)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20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229631" y="2097739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Where have we been?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229631" y="1516802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Who are we?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229631" y="267867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Where are we now?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229631" y="325497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Lora"/>
                <a:ea typeface="Lora"/>
                <a:cs typeface="Lora"/>
                <a:sym typeface="Lora"/>
              </a:rPr>
              <a:t>What comes next?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/>
        </p:nvSpPr>
        <p:spPr>
          <a:xfrm>
            <a:off x="2754000" y="2233200"/>
            <a:ext cx="358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CF8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(WHO ARE WE?)</a:t>
            </a:r>
            <a:endParaRPr b="1" sz="3200">
              <a:solidFill>
                <a:srgbClr val="FCF8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