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Lora"/>
      <p:regular r:id="rId29"/>
      <p:bold r:id="rId30"/>
      <p:italic r:id="rId31"/>
      <p:boldItalic r:id="rId32"/>
    </p:embeddedFont>
    <p:embeddedFont>
      <p:font typeface="Helvetica Neue"/>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ora-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ora-italic.fntdata"/><Relationship Id="rId30" Type="http://schemas.openxmlformats.org/officeDocument/2006/relationships/font" Target="fonts/Lora-bold.fntdata"/><Relationship Id="rId11" Type="http://schemas.openxmlformats.org/officeDocument/2006/relationships/slide" Target="slides/slide6.xml"/><Relationship Id="rId33" Type="http://schemas.openxmlformats.org/officeDocument/2006/relationships/font" Target="fonts/HelveticaNeue-regular.fntdata"/><Relationship Id="rId10" Type="http://schemas.openxmlformats.org/officeDocument/2006/relationships/slide" Target="slides/slide5.xml"/><Relationship Id="rId32" Type="http://schemas.openxmlformats.org/officeDocument/2006/relationships/font" Target="fonts/Lora-boldItalic.fntdata"/><Relationship Id="rId13" Type="http://schemas.openxmlformats.org/officeDocument/2006/relationships/slide" Target="slides/slide8.xml"/><Relationship Id="rId35" Type="http://schemas.openxmlformats.org/officeDocument/2006/relationships/font" Target="fonts/HelveticaNeue-italic.fntdata"/><Relationship Id="rId12" Type="http://schemas.openxmlformats.org/officeDocument/2006/relationships/slide" Target="slides/slide7.xml"/><Relationship Id="rId34" Type="http://schemas.openxmlformats.org/officeDocument/2006/relationships/font" Target="fonts/HelveticaNeue-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HelveticaNeu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1b7901479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1b7901479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First major change: inherent structure of interpretations of audio</a:t>
            </a:r>
            <a:endParaRPr/>
          </a:p>
          <a:p>
            <a:pPr indent="-298450" lvl="0" marL="457200" rtl="0" algn="l">
              <a:spcBef>
                <a:spcPts val="0"/>
              </a:spcBef>
              <a:spcAft>
                <a:spcPts val="0"/>
              </a:spcAft>
              <a:buSzPts val="1100"/>
              <a:buChar char="-"/>
            </a:pPr>
            <a:r>
              <a:rPr lang="en"/>
              <a:t>Previously: linear process to create altio</a:t>
            </a:r>
            <a:endParaRPr/>
          </a:p>
          <a:p>
            <a:pPr indent="-298450" lvl="0" marL="457200" rtl="0" algn="l">
              <a:spcBef>
                <a:spcPts val="0"/>
              </a:spcBef>
              <a:spcAft>
                <a:spcPts val="0"/>
              </a:spcAft>
              <a:buSzPts val="1100"/>
              <a:buChar char="-"/>
            </a:pPr>
            <a:r>
              <a:rPr lang="en"/>
              <a:t>Drawing is main interpretation to toggle between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1b7901479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1b7901479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1b7901479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1b7901479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24f0d91c47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24f0d91c47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24f0d91c47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24f0d91c4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278697a999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278697a999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278697a99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278697a99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278697a999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278697a99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24f0d91c47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24f0d91c47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278697a999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278697a99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20c2362edb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120c2362edb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278697a99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1278697a99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24f0d91c47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24f0d91c47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2206e65cc6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2206e65cc6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20c2362edb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20c2362edb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120c2362edb_1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120c2362edb_1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20c2362edb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20c2362edb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278697a999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278697a999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First major change: inherent structure of interpretations of audio</a:t>
            </a:r>
            <a:endParaRPr/>
          </a:p>
          <a:p>
            <a:pPr indent="-298450" lvl="0" marL="457200" rtl="0" algn="l">
              <a:spcBef>
                <a:spcPts val="0"/>
              </a:spcBef>
              <a:spcAft>
                <a:spcPts val="0"/>
              </a:spcAft>
              <a:buSzPts val="1100"/>
              <a:buChar char="-"/>
            </a:pPr>
            <a:r>
              <a:rPr lang="en"/>
              <a:t>Previously: linear process to create altio</a:t>
            </a:r>
            <a:endParaRPr/>
          </a:p>
          <a:p>
            <a:pPr indent="-298450" lvl="0" marL="457200" rtl="0" algn="l">
              <a:spcBef>
                <a:spcPts val="0"/>
              </a:spcBef>
              <a:spcAft>
                <a:spcPts val="0"/>
              </a:spcAft>
              <a:buSzPts val="1100"/>
              <a:buChar char="-"/>
            </a:pPr>
            <a:r>
              <a:rPr lang="en"/>
              <a:t>Drawing is main interpretation to toggle between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278697a999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278697a999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First major change: inherent structure of interpretations of audio</a:t>
            </a:r>
            <a:endParaRPr/>
          </a:p>
          <a:p>
            <a:pPr indent="-298450" lvl="0" marL="457200" rtl="0" algn="l">
              <a:spcBef>
                <a:spcPts val="0"/>
              </a:spcBef>
              <a:spcAft>
                <a:spcPts val="0"/>
              </a:spcAft>
              <a:buSzPts val="1100"/>
              <a:buChar char="-"/>
            </a:pPr>
            <a:r>
              <a:rPr lang="en"/>
              <a:t>Previously: linear process to create altio</a:t>
            </a:r>
            <a:endParaRPr/>
          </a:p>
          <a:p>
            <a:pPr indent="-298450" lvl="0" marL="457200" rtl="0" algn="l">
              <a:spcBef>
                <a:spcPts val="0"/>
              </a:spcBef>
              <a:spcAft>
                <a:spcPts val="0"/>
              </a:spcAft>
              <a:buSzPts val="1100"/>
              <a:buChar char="-"/>
            </a:pPr>
            <a:r>
              <a:rPr lang="en"/>
              <a:t>Drawing is main interpretation to toggle between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278697a7d2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278697a7d2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First major change: inherent structure of interpretations of audio</a:t>
            </a:r>
            <a:endParaRPr/>
          </a:p>
          <a:p>
            <a:pPr indent="-298450" lvl="0" marL="457200" rtl="0" algn="l">
              <a:spcBef>
                <a:spcPts val="0"/>
              </a:spcBef>
              <a:spcAft>
                <a:spcPts val="0"/>
              </a:spcAft>
              <a:buSzPts val="1100"/>
              <a:buChar char="-"/>
            </a:pPr>
            <a:r>
              <a:rPr lang="en"/>
              <a:t>Previously: linear process to create altio</a:t>
            </a:r>
            <a:endParaRPr/>
          </a:p>
          <a:p>
            <a:pPr indent="-298450" lvl="0" marL="457200" rtl="0" algn="l">
              <a:spcBef>
                <a:spcPts val="0"/>
              </a:spcBef>
              <a:spcAft>
                <a:spcPts val="0"/>
              </a:spcAft>
              <a:buSzPts val="1100"/>
              <a:buChar char="-"/>
            </a:pPr>
            <a:r>
              <a:rPr lang="en"/>
              <a:t>Drawing is main interpretation to toggle between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78697a7d2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78697a7d2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First major change: inherent structure of interpretations of audio</a:t>
            </a:r>
            <a:endParaRPr/>
          </a:p>
          <a:p>
            <a:pPr indent="-298450" lvl="0" marL="457200" rtl="0" algn="l">
              <a:spcBef>
                <a:spcPts val="0"/>
              </a:spcBef>
              <a:spcAft>
                <a:spcPts val="0"/>
              </a:spcAft>
              <a:buSzPts val="1100"/>
              <a:buChar char="-"/>
            </a:pPr>
            <a:r>
              <a:rPr lang="en"/>
              <a:t>Previously: linear process to create altio</a:t>
            </a:r>
            <a:endParaRPr/>
          </a:p>
          <a:p>
            <a:pPr indent="-298450" lvl="0" marL="457200" rtl="0" algn="l">
              <a:spcBef>
                <a:spcPts val="0"/>
              </a:spcBef>
              <a:spcAft>
                <a:spcPts val="0"/>
              </a:spcAft>
              <a:buSzPts val="1100"/>
              <a:buChar char="-"/>
            </a:pPr>
            <a:r>
              <a:rPr lang="en"/>
              <a:t>Drawing is main interpretation to toggle between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1b7901479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1b7901479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First major change: inherent structure of interpretations of audio</a:t>
            </a:r>
            <a:endParaRPr/>
          </a:p>
          <a:p>
            <a:pPr indent="-298450" lvl="0" marL="457200" rtl="0" algn="l">
              <a:spcBef>
                <a:spcPts val="0"/>
              </a:spcBef>
              <a:spcAft>
                <a:spcPts val="0"/>
              </a:spcAft>
              <a:buSzPts val="1100"/>
              <a:buChar char="-"/>
            </a:pPr>
            <a:r>
              <a:rPr lang="en"/>
              <a:t>Previously: linear process to create altio</a:t>
            </a:r>
            <a:endParaRPr/>
          </a:p>
          <a:p>
            <a:pPr indent="-298450" lvl="0" marL="457200" rtl="0" algn="l">
              <a:spcBef>
                <a:spcPts val="0"/>
              </a:spcBef>
              <a:spcAft>
                <a:spcPts val="0"/>
              </a:spcAft>
              <a:buSzPts val="1100"/>
              <a:buChar char="-"/>
            </a:pPr>
            <a:r>
              <a:rPr lang="en"/>
              <a:t>Drawing is main interpretation to toggle between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0.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7.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36" name="Shape 136"/>
        <p:cNvGrpSpPr/>
        <p:nvPr/>
      </p:nvGrpSpPr>
      <p:grpSpPr>
        <a:xfrm>
          <a:off x="0" y="0"/>
          <a:ext cx="0" cy="0"/>
          <a:chOff x="0" y="0"/>
          <a:chExt cx="0" cy="0"/>
        </a:xfrm>
      </p:grpSpPr>
      <p:sp>
        <p:nvSpPr>
          <p:cNvPr id="137" name="Google Shape;137;p22"/>
          <p:cNvSpPr txBox="1"/>
          <p:nvPr/>
        </p:nvSpPr>
        <p:spPr>
          <a:xfrm>
            <a:off x="229631" y="218927"/>
            <a:ext cx="6800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latin typeface="Helvetica Neue"/>
                <a:ea typeface="Helvetica Neue"/>
                <a:cs typeface="Helvetica Neue"/>
                <a:sym typeface="Helvetica Neue"/>
              </a:rPr>
              <a:t>Interface Changes</a:t>
            </a:r>
            <a:endParaRPr sz="2400">
              <a:latin typeface="Helvetica Neue"/>
              <a:ea typeface="Helvetica Neue"/>
              <a:cs typeface="Helvetica Neue"/>
              <a:sym typeface="Helvetica Neue"/>
            </a:endParaRPr>
          </a:p>
        </p:txBody>
      </p:sp>
      <p:sp>
        <p:nvSpPr>
          <p:cNvPr id="138" name="Google Shape;138;p22"/>
          <p:cNvSpPr txBox="1"/>
          <p:nvPr/>
        </p:nvSpPr>
        <p:spPr>
          <a:xfrm>
            <a:off x="292950" y="1009275"/>
            <a:ext cx="77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MAJOR CHANGE 3 - </a:t>
            </a:r>
            <a:endParaRPr b="1" sz="1800"/>
          </a:p>
          <a:p>
            <a:pPr indent="0" lvl="0" marL="0" rtl="0" algn="l">
              <a:spcBef>
                <a:spcPts val="0"/>
              </a:spcBef>
              <a:spcAft>
                <a:spcPts val="0"/>
              </a:spcAft>
              <a:buNone/>
            </a:pPr>
            <a:r>
              <a:rPr b="1" lang="en" sz="1800"/>
              <a:t>Home Screen</a:t>
            </a:r>
            <a:endParaRPr b="1" sz="1800"/>
          </a:p>
        </p:txBody>
      </p:sp>
      <p:sp>
        <p:nvSpPr>
          <p:cNvPr id="139" name="Google Shape;139;p22"/>
          <p:cNvSpPr txBox="1"/>
          <p:nvPr/>
        </p:nvSpPr>
        <p:spPr>
          <a:xfrm>
            <a:off x="292950" y="2368113"/>
            <a:ext cx="3672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Helvetica Neue"/>
                <a:ea typeface="Helvetica Neue"/>
                <a:cs typeface="Helvetica Neue"/>
                <a:sym typeface="Helvetica Neue"/>
              </a:rPr>
              <a:t>SOLUTION: </a:t>
            </a:r>
            <a:r>
              <a:rPr lang="en" sz="1300">
                <a:latin typeface="Helvetica Neue"/>
                <a:ea typeface="Helvetica Neue"/>
                <a:cs typeface="Helvetica Neue"/>
                <a:sym typeface="Helvetica Neue"/>
              </a:rPr>
              <a:t>Removing the “switch” feature between altio and standardizing the post to just the expanded view to allow </a:t>
            </a:r>
            <a:r>
              <a:rPr i="1" lang="en" sz="1300">
                <a:latin typeface="Helvetica Neue"/>
                <a:ea typeface="Helvetica Neue"/>
                <a:cs typeface="Helvetica Neue"/>
                <a:sym typeface="Helvetica Neue"/>
              </a:rPr>
              <a:t>both</a:t>
            </a:r>
            <a:r>
              <a:rPr lang="en" sz="1300">
                <a:latin typeface="Helvetica Neue"/>
                <a:ea typeface="Helvetica Neue"/>
                <a:cs typeface="Helvetica Neue"/>
                <a:sym typeface="Helvetica Neue"/>
              </a:rPr>
              <a:t> to be seen simultaneously with a larger view.</a:t>
            </a:r>
            <a:endParaRPr sz="1300">
              <a:latin typeface="Helvetica Neue"/>
              <a:ea typeface="Helvetica Neue"/>
              <a:cs typeface="Helvetica Neue"/>
              <a:sym typeface="Helvetica Neue"/>
            </a:endParaRPr>
          </a:p>
        </p:txBody>
      </p:sp>
      <p:sp>
        <p:nvSpPr>
          <p:cNvPr id="140" name="Google Shape;140;p22"/>
          <p:cNvSpPr/>
          <p:nvPr/>
        </p:nvSpPr>
        <p:spPr>
          <a:xfrm>
            <a:off x="-133350" y="-152400"/>
            <a:ext cx="1543200" cy="34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txBox="1"/>
          <p:nvPr/>
        </p:nvSpPr>
        <p:spPr>
          <a:xfrm>
            <a:off x="292950" y="1716850"/>
            <a:ext cx="173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New design:</a:t>
            </a:r>
            <a:endParaRPr b="1" sz="1200"/>
          </a:p>
        </p:txBody>
      </p:sp>
      <p:pic>
        <p:nvPicPr>
          <p:cNvPr id="142" name="Google Shape;142;p22"/>
          <p:cNvPicPr preferRelativeResize="0"/>
          <p:nvPr/>
        </p:nvPicPr>
        <p:blipFill>
          <a:blip r:embed="rId3">
            <a:alphaModFix/>
          </a:blip>
          <a:stretch>
            <a:fillRect/>
          </a:stretch>
        </p:blipFill>
        <p:spPr>
          <a:xfrm>
            <a:off x="6957650" y="871427"/>
            <a:ext cx="1838438" cy="3978576"/>
          </a:xfrm>
          <a:prstGeom prst="rect">
            <a:avLst/>
          </a:prstGeom>
          <a:noFill/>
          <a:ln cap="flat" cmpd="sng" w="9525">
            <a:solidFill>
              <a:schemeClr val="dk1"/>
            </a:solidFill>
            <a:prstDash val="solid"/>
            <a:round/>
            <a:headEnd len="sm" w="sm" type="none"/>
            <a:tailEnd len="sm" w="sm" type="none"/>
          </a:ln>
        </p:spPr>
      </p:pic>
      <p:pic>
        <p:nvPicPr>
          <p:cNvPr id="143" name="Google Shape;143;p22"/>
          <p:cNvPicPr preferRelativeResize="0"/>
          <p:nvPr/>
        </p:nvPicPr>
        <p:blipFill>
          <a:blip r:embed="rId4">
            <a:alphaModFix/>
          </a:blip>
          <a:stretch>
            <a:fillRect/>
          </a:stretch>
        </p:blipFill>
        <p:spPr>
          <a:xfrm>
            <a:off x="4846825" y="871450"/>
            <a:ext cx="1838450" cy="3978536"/>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47" name="Shape 147"/>
        <p:cNvGrpSpPr/>
        <p:nvPr/>
      </p:nvGrpSpPr>
      <p:grpSpPr>
        <a:xfrm>
          <a:off x="0" y="0"/>
          <a:ext cx="0" cy="0"/>
          <a:chOff x="0" y="0"/>
          <a:chExt cx="0" cy="0"/>
        </a:xfrm>
      </p:grpSpPr>
      <p:sp>
        <p:nvSpPr>
          <p:cNvPr id="148" name="Google Shape;148;p23"/>
          <p:cNvSpPr txBox="1"/>
          <p:nvPr/>
        </p:nvSpPr>
        <p:spPr>
          <a:xfrm>
            <a:off x="229631" y="218927"/>
            <a:ext cx="6800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latin typeface="Helvetica Neue"/>
                <a:ea typeface="Helvetica Neue"/>
                <a:cs typeface="Helvetica Neue"/>
                <a:sym typeface="Helvetica Neue"/>
              </a:rPr>
              <a:t>Interface Changes</a:t>
            </a:r>
            <a:endParaRPr sz="2400">
              <a:latin typeface="Helvetica Neue"/>
              <a:ea typeface="Helvetica Neue"/>
              <a:cs typeface="Helvetica Neue"/>
              <a:sym typeface="Helvetica Neue"/>
            </a:endParaRPr>
          </a:p>
        </p:txBody>
      </p:sp>
      <p:sp>
        <p:nvSpPr>
          <p:cNvPr id="149" name="Google Shape;149;p23"/>
          <p:cNvSpPr txBox="1"/>
          <p:nvPr/>
        </p:nvSpPr>
        <p:spPr>
          <a:xfrm>
            <a:off x="292950" y="1009275"/>
            <a:ext cx="77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MAJOR CHANGE 4 - </a:t>
            </a:r>
            <a:endParaRPr b="1" sz="1800"/>
          </a:p>
          <a:p>
            <a:pPr indent="0" lvl="0" marL="0" rtl="0" algn="l">
              <a:spcBef>
                <a:spcPts val="0"/>
              </a:spcBef>
              <a:spcAft>
                <a:spcPts val="0"/>
              </a:spcAft>
              <a:buNone/>
            </a:pPr>
            <a:r>
              <a:rPr b="1" lang="en" sz="1800"/>
              <a:t>“Create” Flow</a:t>
            </a:r>
            <a:endParaRPr b="1" sz="1800"/>
          </a:p>
        </p:txBody>
      </p:sp>
      <p:sp>
        <p:nvSpPr>
          <p:cNvPr id="150" name="Google Shape;150;p23"/>
          <p:cNvSpPr txBox="1"/>
          <p:nvPr/>
        </p:nvSpPr>
        <p:spPr>
          <a:xfrm>
            <a:off x="292950" y="2437125"/>
            <a:ext cx="3672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Helvetica Neue"/>
                <a:ea typeface="Helvetica Neue"/>
                <a:cs typeface="Helvetica Neue"/>
                <a:sym typeface="Helvetica Neue"/>
              </a:rPr>
              <a:t>PROBLEM</a:t>
            </a:r>
            <a:r>
              <a:rPr b="1" lang="en" sz="1300">
                <a:latin typeface="Helvetica Neue"/>
                <a:ea typeface="Helvetica Neue"/>
                <a:cs typeface="Helvetica Neue"/>
                <a:sym typeface="Helvetica Neue"/>
              </a:rPr>
              <a:t>: </a:t>
            </a:r>
            <a:r>
              <a:rPr lang="en" sz="1300">
                <a:latin typeface="Helvetica Neue"/>
                <a:ea typeface="Helvetica Neue"/>
                <a:cs typeface="Helvetica Neue"/>
                <a:sym typeface="Helvetica Neue"/>
              </a:rPr>
              <a:t>Creation process was lengthy and linear, featuring screens that weren’t always necessary to users</a:t>
            </a:r>
            <a:endParaRPr sz="1300">
              <a:latin typeface="Helvetica Neue"/>
              <a:ea typeface="Helvetica Neue"/>
              <a:cs typeface="Helvetica Neue"/>
              <a:sym typeface="Helvetica Neue"/>
            </a:endParaRPr>
          </a:p>
        </p:txBody>
      </p:sp>
      <p:sp>
        <p:nvSpPr>
          <p:cNvPr id="151" name="Google Shape;151;p23"/>
          <p:cNvSpPr/>
          <p:nvPr/>
        </p:nvSpPr>
        <p:spPr>
          <a:xfrm>
            <a:off x="-133350" y="-152400"/>
            <a:ext cx="1543200" cy="34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txBox="1"/>
          <p:nvPr/>
        </p:nvSpPr>
        <p:spPr>
          <a:xfrm>
            <a:off x="292950" y="1716850"/>
            <a:ext cx="173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Old</a:t>
            </a:r>
            <a:r>
              <a:rPr b="1" lang="en" sz="1200"/>
              <a:t> design:</a:t>
            </a:r>
            <a:endParaRPr b="1" sz="1200"/>
          </a:p>
        </p:txBody>
      </p:sp>
      <p:pic>
        <p:nvPicPr>
          <p:cNvPr id="153" name="Google Shape;153;p23"/>
          <p:cNvPicPr preferRelativeResize="0"/>
          <p:nvPr/>
        </p:nvPicPr>
        <p:blipFill>
          <a:blip r:embed="rId3">
            <a:alphaModFix/>
          </a:blip>
          <a:stretch>
            <a:fillRect/>
          </a:stretch>
        </p:blipFill>
        <p:spPr>
          <a:xfrm>
            <a:off x="257738" y="3573200"/>
            <a:ext cx="8628526" cy="947950"/>
          </a:xfrm>
          <a:prstGeom prst="rect">
            <a:avLst/>
          </a:prstGeom>
          <a:noFill/>
          <a:ln>
            <a:noFill/>
          </a:ln>
        </p:spPr>
      </p:pic>
      <p:pic>
        <p:nvPicPr>
          <p:cNvPr id="154" name="Google Shape;154;p23"/>
          <p:cNvPicPr preferRelativeResize="0"/>
          <p:nvPr/>
        </p:nvPicPr>
        <p:blipFill>
          <a:blip r:embed="rId4">
            <a:alphaModFix/>
          </a:blip>
          <a:stretch>
            <a:fillRect/>
          </a:stretch>
        </p:blipFill>
        <p:spPr>
          <a:xfrm>
            <a:off x="7295750" y="218925"/>
            <a:ext cx="1448050" cy="3133700"/>
          </a:xfrm>
          <a:prstGeom prst="rect">
            <a:avLst/>
          </a:prstGeom>
          <a:noFill/>
          <a:ln>
            <a:noFill/>
          </a:ln>
        </p:spPr>
      </p:pic>
      <p:pic>
        <p:nvPicPr>
          <p:cNvPr id="155" name="Google Shape;155;p23"/>
          <p:cNvPicPr preferRelativeResize="0"/>
          <p:nvPr/>
        </p:nvPicPr>
        <p:blipFill>
          <a:blip r:embed="rId5">
            <a:alphaModFix/>
          </a:blip>
          <a:stretch>
            <a:fillRect/>
          </a:stretch>
        </p:blipFill>
        <p:spPr>
          <a:xfrm>
            <a:off x="5642400" y="218325"/>
            <a:ext cx="1448049" cy="31349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59" name="Shape 159"/>
        <p:cNvGrpSpPr/>
        <p:nvPr/>
      </p:nvGrpSpPr>
      <p:grpSpPr>
        <a:xfrm>
          <a:off x="0" y="0"/>
          <a:ext cx="0" cy="0"/>
          <a:chOff x="0" y="0"/>
          <a:chExt cx="0" cy="0"/>
        </a:xfrm>
      </p:grpSpPr>
      <p:sp>
        <p:nvSpPr>
          <p:cNvPr id="160" name="Google Shape;160;p24"/>
          <p:cNvSpPr txBox="1"/>
          <p:nvPr/>
        </p:nvSpPr>
        <p:spPr>
          <a:xfrm>
            <a:off x="229631" y="218927"/>
            <a:ext cx="6800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latin typeface="Helvetica Neue"/>
                <a:ea typeface="Helvetica Neue"/>
                <a:cs typeface="Helvetica Neue"/>
                <a:sym typeface="Helvetica Neue"/>
              </a:rPr>
              <a:t>Interface Changes</a:t>
            </a:r>
            <a:endParaRPr sz="2400">
              <a:latin typeface="Helvetica Neue"/>
              <a:ea typeface="Helvetica Neue"/>
              <a:cs typeface="Helvetica Neue"/>
              <a:sym typeface="Helvetica Neue"/>
            </a:endParaRPr>
          </a:p>
        </p:txBody>
      </p:sp>
      <p:sp>
        <p:nvSpPr>
          <p:cNvPr id="161" name="Google Shape;161;p24"/>
          <p:cNvSpPr txBox="1"/>
          <p:nvPr/>
        </p:nvSpPr>
        <p:spPr>
          <a:xfrm>
            <a:off x="292950" y="1009275"/>
            <a:ext cx="77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MAJOR CHANGE 4 - </a:t>
            </a:r>
            <a:endParaRPr b="1" sz="1800"/>
          </a:p>
          <a:p>
            <a:pPr indent="0" lvl="0" marL="0" rtl="0" algn="l">
              <a:spcBef>
                <a:spcPts val="0"/>
              </a:spcBef>
              <a:spcAft>
                <a:spcPts val="0"/>
              </a:spcAft>
              <a:buNone/>
            </a:pPr>
            <a:r>
              <a:rPr b="1" lang="en" sz="1800"/>
              <a:t>“Create” Flow</a:t>
            </a:r>
            <a:endParaRPr b="1" sz="1800"/>
          </a:p>
        </p:txBody>
      </p:sp>
      <p:sp>
        <p:nvSpPr>
          <p:cNvPr id="162" name="Google Shape;162;p24"/>
          <p:cNvSpPr txBox="1"/>
          <p:nvPr/>
        </p:nvSpPr>
        <p:spPr>
          <a:xfrm>
            <a:off x="292950" y="2437125"/>
            <a:ext cx="36720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Helvetica Neue"/>
                <a:ea typeface="Helvetica Neue"/>
                <a:cs typeface="Helvetica Neue"/>
                <a:sym typeface="Helvetica Neue"/>
              </a:rPr>
              <a:t>SOLUTION: </a:t>
            </a:r>
            <a:r>
              <a:rPr lang="en" sz="1300">
                <a:latin typeface="Helvetica Neue"/>
                <a:ea typeface="Helvetica Neue"/>
                <a:cs typeface="Helvetica Neue"/>
                <a:sym typeface="Helvetica Neue"/>
              </a:rPr>
              <a:t>Adding new options for other alternative interpretations in a way that is less linear with more options. This helps users have more freedom with their interpretations and makes the flow seem less time intensive, as users have options along the way.</a:t>
            </a:r>
            <a:endParaRPr sz="1300">
              <a:latin typeface="Helvetica Neue"/>
              <a:ea typeface="Helvetica Neue"/>
              <a:cs typeface="Helvetica Neue"/>
              <a:sym typeface="Helvetica Neue"/>
            </a:endParaRPr>
          </a:p>
        </p:txBody>
      </p:sp>
      <p:sp>
        <p:nvSpPr>
          <p:cNvPr id="163" name="Google Shape;163;p24"/>
          <p:cNvSpPr/>
          <p:nvPr/>
        </p:nvSpPr>
        <p:spPr>
          <a:xfrm>
            <a:off x="-133350" y="-152400"/>
            <a:ext cx="1543200" cy="34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txBox="1"/>
          <p:nvPr/>
        </p:nvSpPr>
        <p:spPr>
          <a:xfrm>
            <a:off x="292950" y="1716850"/>
            <a:ext cx="173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New design:</a:t>
            </a:r>
            <a:endParaRPr b="1" sz="1200"/>
          </a:p>
        </p:txBody>
      </p:sp>
      <p:pic>
        <p:nvPicPr>
          <p:cNvPr id="165" name="Google Shape;165;p24"/>
          <p:cNvPicPr preferRelativeResize="0"/>
          <p:nvPr/>
        </p:nvPicPr>
        <p:blipFill>
          <a:blip r:embed="rId3">
            <a:alphaModFix/>
          </a:blip>
          <a:stretch>
            <a:fillRect/>
          </a:stretch>
        </p:blipFill>
        <p:spPr>
          <a:xfrm>
            <a:off x="4810200" y="740351"/>
            <a:ext cx="1838450" cy="3978559"/>
          </a:xfrm>
          <a:prstGeom prst="rect">
            <a:avLst/>
          </a:prstGeom>
          <a:noFill/>
          <a:ln>
            <a:noFill/>
          </a:ln>
        </p:spPr>
      </p:pic>
      <p:pic>
        <p:nvPicPr>
          <p:cNvPr id="166" name="Google Shape;166;p24"/>
          <p:cNvPicPr preferRelativeResize="0"/>
          <p:nvPr/>
        </p:nvPicPr>
        <p:blipFill>
          <a:blip r:embed="rId4">
            <a:alphaModFix/>
          </a:blip>
          <a:stretch>
            <a:fillRect/>
          </a:stretch>
        </p:blipFill>
        <p:spPr>
          <a:xfrm>
            <a:off x="6896277" y="740338"/>
            <a:ext cx="1838450" cy="39785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5"/>
          <p:cNvSpPr txBox="1"/>
          <p:nvPr/>
        </p:nvSpPr>
        <p:spPr>
          <a:xfrm>
            <a:off x="121275" y="3950275"/>
            <a:ext cx="596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Helvetica Neue"/>
                <a:ea typeface="Helvetica Neue"/>
                <a:cs typeface="Helvetica Neue"/>
                <a:sym typeface="Helvetica Neue"/>
              </a:rPr>
              <a:t>Task Flows</a:t>
            </a:r>
            <a:endParaRPr b="1" sz="3600">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75" name="Shape 175"/>
        <p:cNvGrpSpPr/>
        <p:nvPr/>
      </p:nvGrpSpPr>
      <p:grpSpPr>
        <a:xfrm>
          <a:off x="0" y="0"/>
          <a:ext cx="0" cy="0"/>
          <a:chOff x="0" y="0"/>
          <a:chExt cx="0" cy="0"/>
        </a:xfrm>
      </p:grpSpPr>
      <p:sp>
        <p:nvSpPr>
          <p:cNvPr id="176" name="Google Shape;176;p26"/>
          <p:cNvSpPr txBox="1"/>
          <p:nvPr>
            <p:ph type="title"/>
          </p:nvPr>
        </p:nvSpPr>
        <p:spPr>
          <a:xfrm>
            <a:off x="2381550" y="1907725"/>
            <a:ext cx="4380900" cy="10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620">
                <a:latin typeface="Helvetica Neue"/>
                <a:ea typeface="Helvetica Neue"/>
                <a:cs typeface="Helvetica Neue"/>
                <a:sym typeface="Helvetica Neue"/>
              </a:rPr>
              <a:t>Task 1</a:t>
            </a:r>
            <a:endParaRPr b="1" sz="2620">
              <a:latin typeface="Helvetica Neue"/>
              <a:ea typeface="Helvetica Neue"/>
              <a:cs typeface="Helvetica Neue"/>
              <a:sym typeface="Helvetica Neue"/>
            </a:endParaRPr>
          </a:p>
          <a:p>
            <a:pPr indent="457200" lvl="0" marL="0" rtl="0" algn="l">
              <a:spcBef>
                <a:spcPts val="0"/>
              </a:spcBef>
              <a:spcAft>
                <a:spcPts val="0"/>
              </a:spcAft>
              <a:buSzPts val="990"/>
              <a:buNone/>
            </a:pPr>
            <a:r>
              <a:rPr i="1" lang="en" sz="4000">
                <a:latin typeface="Helvetica Neue"/>
                <a:ea typeface="Helvetica Neue"/>
                <a:cs typeface="Helvetica Neue"/>
                <a:sym typeface="Helvetica Neue"/>
              </a:rPr>
              <a:t>Getting Situated</a:t>
            </a:r>
            <a:endParaRPr i="1" sz="4000">
              <a:latin typeface="Helvetica Neue"/>
              <a:ea typeface="Helvetica Neue"/>
              <a:cs typeface="Helvetica Neue"/>
              <a:sym typeface="Helvetica Neue"/>
            </a:endParaRPr>
          </a:p>
        </p:txBody>
      </p:sp>
      <p:pic>
        <p:nvPicPr>
          <p:cNvPr id="177" name="Google Shape;177;p26"/>
          <p:cNvPicPr preferRelativeResize="0"/>
          <p:nvPr/>
        </p:nvPicPr>
        <p:blipFill rotWithShape="1">
          <a:blip r:embed="rId3">
            <a:alphaModFix/>
          </a:blip>
          <a:srcRect b="0" l="85360" r="0" t="0"/>
          <a:stretch/>
        </p:blipFill>
        <p:spPr>
          <a:xfrm>
            <a:off x="7697578" y="226000"/>
            <a:ext cx="1294024" cy="4691500"/>
          </a:xfrm>
          <a:prstGeom prst="rect">
            <a:avLst/>
          </a:prstGeom>
          <a:noFill/>
          <a:ln>
            <a:noFill/>
          </a:ln>
        </p:spPr>
      </p:pic>
      <p:pic>
        <p:nvPicPr>
          <p:cNvPr id="178" name="Google Shape;178;p26"/>
          <p:cNvPicPr preferRelativeResize="0"/>
          <p:nvPr/>
        </p:nvPicPr>
        <p:blipFill rotWithShape="1">
          <a:blip r:embed="rId3">
            <a:alphaModFix/>
          </a:blip>
          <a:srcRect b="0" l="85360" r="0" t="0"/>
          <a:stretch/>
        </p:blipFill>
        <p:spPr>
          <a:xfrm rot="10800000">
            <a:off x="235241" y="226000"/>
            <a:ext cx="1294024" cy="469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82" name="Shape 182"/>
        <p:cNvGrpSpPr/>
        <p:nvPr/>
      </p:nvGrpSpPr>
      <p:grpSpPr>
        <a:xfrm>
          <a:off x="0" y="0"/>
          <a:ext cx="0" cy="0"/>
          <a:chOff x="0" y="0"/>
          <a:chExt cx="0" cy="0"/>
        </a:xfrm>
      </p:grpSpPr>
      <p:sp>
        <p:nvSpPr>
          <p:cNvPr id="183" name="Google Shape;183;p27"/>
          <p:cNvSpPr txBox="1"/>
          <p:nvPr>
            <p:ph type="title"/>
          </p:nvPr>
        </p:nvSpPr>
        <p:spPr>
          <a:xfrm>
            <a:off x="2381550" y="1894777"/>
            <a:ext cx="4380900" cy="10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620">
                <a:latin typeface="Helvetica Neue"/>
                <a:ea typeface="Helvetica Neue"/>
                <a:cs typeface="Helvetica Neue"/>
                <a:sym typeface="Helvetica Neue"/>
              </a:rPr>
              <a:t>Task 2</a:t>
            </a:r>
            <a:endParaRPr b="1" sz="2620">
              <a:latin typeface="Helvetica Neue"/>
              <a:ea typeface="Helvetica Neue"/>
              <a:cs typeface="Helvetica Neue"/>
              <a:sym typeface="Helvetica Neue"/>
            </a:endParaRPr>
          </a:p>
          <a:p>
            <a:pPr indent="457200" lvl="0" marL="0" rtl="0" algn="l">
              <a:spcBef>
                <a:spcPts val="0"/>
              </a:spcBef>
              <a:spcAft>
                <a:spcPts val="0"/>
              </a:spcAft>
              <a:buSzPts val="990"/>
              <a:buNone/>
            </a:pPr>
            <a:r>
              <a:rPr i="1" lang="en" sz="4000">
                <a:latin typeface="Helvetica Neue"/>
                <a:ea typeface="Helvetica Neue"/>
                <a:cs typeface="Helvetica Neue"/>
                <a:sym typeface="Helvetica Neue"/>
              </a:rPr>
              <a:t>Viewing Content</a:t>
            </a:r>
            <a:endParaRPr i="1" sz="4000">
              <a:latin typeface="Helvetica Neue"/>
              <a:ea typeface="Helvetica Neue"/>
              <a:cs typeface="Helvetica Neue"/>
              <a:sym typeface="Helvetica Neue"/>
            </a:endParaRPr>
          </a:p>
        </p:txBody>
      </p:sp>
      <p:pic>
        <p:nvPicPr>
          <p:cNvPr id="184" name="Google Shape;184;p27"/>
          <p:cNvPicPr preferRelativeResize="0"/>
          <p:nvPr/>
        </p:nvPicPr>
        <p:blipFill rotWithShape="1">
          <a:blip r:embed="rId3">
            <a:alphaModFix/>
          </a:blip>
          <a:srcRect b="0" l="85360" r="0" t="0"/>
          <a:stretch/>
        </p:blipFill>
        <p:spPr>
          <a:xfrm>
            <a:off x="7697578" y="226000"/>
            <a:ext cx="1294024" cy="4691500"/>
          </a:xfrm>
          <a:prstGeom prst="rect">
            <a:avLst/>
          </a:prstGeom>
          <a:noFill/>
          <a:ln>
            <a:noFill/>
          </a:ln>
        </p:spPr>
      </p:pic>
      <p:pic>
        <p:nvPicPr>
          <p:cNvPr id="185" name="Google Shape;185;p27"/>
          <p:cNvPicPr preferRelativeResize="0"/>
          <p:nvPr/>
        </p:nvPicPr>
        <p:blipFill rotWithShape="1">
          <a:blip r:embed="rId3">
            <a:alphaModFix/>
          </a:blip>
          <a:srcRect b="0" l="85360" r="0" t="0"/>
          <a:stretch/>
        </p:blipFill>
        <p:spPr>
          <a:xfrm rot="10800000">
            <a:off x="235241" y="226000"/>
            <a:ext cx="1294024" cy="4691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89" name="Shape 189"/>
        <p:cNvGrpSpPr/>
        <p:nvPr/>
      </p:nvGrpSpPr>
      <p:grpSpPr>
        <a:xfrm>
          <a:off x="0" y="0"/>
          <a:ext cx="0" cy="0"/>
          <a:chOff x="0" y="0"/>
          <a:chExt cx="0" cy="0"/>
        </a:xfrm>
      </p:grpSpPr>
      <p:sp>
        <p:nvSpPr>
          <p:cNvPr id="190" name="Google Shape;190;p28"/>
          <p:cNvSpPr txBox="1"/>
          <p:nvPr>
            <p:ph type="title"/>
          </p:nvPr>
        </p:nvSpPr>
        <p:spPr>
          <a:xfrm>
            <a:off x="2234100" y="1907723"/>
            <a:ext cx="4675800" cy="10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620">
                <a:latin typeface="Helvetica Neue"/>
                <a:ea typeface="Helvetica Neue"/>
                <a:cs typeface="Helvetica Neue"/>
                <a:sym typeface="Helvetica Neue"/>
              </a:rPr>
              <a:t>Task 3</a:t>
            </a:r>
            <a:endParaRPr b="1" sz="2620">
              <a:latin typeface="Helvetica Neue"/>
              <a:ea typeface="Helvetica Neue"/>
              <a:cs typeface="Helvetica Neue"/>
              <a:sym typeface="Helvetica Neue"/>
            </a:endParaRPr>
          </a:p>
          <a:p>
            <a:pPr indent="457200" lvl="0" marL="0" rtl="0" algn="l">
              <a:spcBef>
                <a:spcPts val="0"/>
              </a:spcBef>
              <a:spcAft>
                <a:spcPts val="0"/>
              </a:spcAft>
              <a:buSzPts val="990"/>
              <a:buNone/>
            </a:pPr>
            <a:r>
              <a:rPr i="1" lang="en" sz="4000">
                <a:latin typeface="Helvetica Neue"/>
                <a:ea typeface="Helvetica Neue"/>
                <a:cs typeface="Helvetica Neue"/>
                <a:sym typeface="Helvetica Neue"/>
              </a:rPr>
              <a:t>Creating Content</a:t>
            </a:r>
            <a:endParaRPr i="1" sz="4000">
              <a:latin typeface="Helvetica Neue"/>
              <a:ea typeface="Helvetica Neue"/>
              <a:cs typeface="Helvetica Neue"/>
              <a:sym typeface="Helvetica Neue"/>
            </a:endParaRPr>
          </a:p>
        </p:txBody>
      </p:sp>
      <p:pic>
        <p:nvPicPr>
          <p:cNvPr id="191" name="Google Shape;191;p28"/>
          <p:cNvPicPr preferRelativeResize="0"/>
          <p:nvPr/>
        </p:nvPicPr>
        <p:blipFill rotWithShape="1">
          <a:blip r:embed="rId3">
            <a:alphaModFix/>
          </a:blip>
          <a:srcRect b="0" l="85360" r="0" t="0"/>
          <a:stretch/>
        </p:blipFill>
        <p:spPr>
          <a:xfrm>
            <a:off x="7697578" y="226000"/>
            <a:ext cx="1294024" cy="4691500"/>
          </a:xfrm>
          <a:prstGeom prst="rect">
            <a:avLst/>
          </a:prstGeom>
          <a:noFill/>
          <a:ln>
            <a:noFill/>
          </a:ln>
        </p:spPr>
      </p:pic>
      <p:pic>
        <p:nvPicPr>
          <p:cNvPr id="192" name="Google Shape;192;p28"/>
          <p:cNvPicPr preferRelativeResize="0"/>
          <p:nvPr/>
        </p:nvPicPr>
        <p:blipFill rotWithShape="1">
          <a:blip r:embed="rId3">
            <a:alphaModFix/>
          </a:blip>
          <a:srcRect b="0" l="85360" r="0" t="0"/>
          <a:stretch/>
        </p:blipFill>
        <p:spPr>
          <a:xfrm rot="10800000">
            <a:off x="235241" y="226000"/>
            <a:ext cx="1294024" cy="4691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96" name="Shape 196"/>
        <p:cNvGrpSpPr/>
        <p:nvPr/>
      </p:nvGrpSpPr>
      <p:grpSpPr>
        <a:xfrm>
          <a:off x="0" y="0"/>
          <a:ext cx="0" cy="0"/>
          <a:chOff x="0" y="0"/>
          <a:chExt cx="0" cy="0"/>
        </a:xfrm>
      </p:grpSpPr>
      <p:sp>
        <p:nvSpPr>
          <p:cNvPr id="197" name="Google Shape;197;p29"/>
          <p:cNvSpPr txBox="1"/>
          <p:nvPr>
            <p:ph type="title"/>
          </p:nvPr>
        </p:nvSpPr>
        <p:spPr>
          <a:xfrm>
            <a:off x="1364696" y="1868875"/>
            <a:ext cx="6414600" cy="104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620">
                <a:latin typeface="Helvetica Neue"/>
                <a:ea typeface="Helvetica Neue"/>
                <a:cs typeface="Helvetica Neue"/>
                <a:sym typeface="Helvetica Neue"/>
              </a:rPr>
              <a:t>Task 4</a:t>
            </a:r>
            <a:endParaRPr b="1" sz="2620">
              <a:latin typeface="Helvetica Neue"/>
              <a:ea typeface="Helvetica Neue"/>
              <a:cs typeface="Helvetica Neue"/>
              <a:sym typeface="Helvetica Neue"/>
            </a:endParaRPr>
          </a:p>
          <a:p>
            <a:pPr indent="457200" lvl="0" marL="0" rtl="0" algn="l">
              <a:spcBef>
                <a:spcPts val="0"/>
              </a:spcBef>
              <a:spcAft>
                <a:spcPts val="0"/>
              </a:spcAft>
              <a:buSzPts val="990"/>
              <a:buNone/>
            </a:pPr>
            <a:r>
              <a:rPr i="1" lang="en" sz="4000">
                <a:latin typeface="Helvetica Neue"/>
                <a:ea typeface="Helvetica Neue"/>
                <a:cs typeface="Helvetica Neue"/>
                <a:sym typeface="Helvetica Neue"/>
              </a:rPr>
              <a:t>Community Engagement</a:t>
            </a:r>
            <a:endParaRPr i="1" sz="4000">
              <a:latin typeface="Helvetica Neue"/>
              <a:ea typeface="Helvetica Neue"/>
              <a:cs typeface="Helvetica Neue"/>
              <a:sym typeface="Helvetica Neue"/>
            </a:endParaRPr>
          </a:p>
        </p:txBody>
      </p:sp>
      <p:pic>
        <p:nvPicPr>
          <p:cNvPr id="198" name="Google Shape;198;p29"/>
          <p:cNvPicPr preferRelativeResize="0"/>
          <p:nvPr/>
        </p:nvPicPr>
        <p:blipFill rotWithShape="1">
          <a:blip r:embed="rId3">
            <a:alphaModFix/>
          </a:blip>
          <a:srcRect b="0" l="85360" r="0" t="0"/>
          <a:stretch/>
        </p:blipFill>
        <p:spPr>
          <a:xfrm>
            <a:off x="7697578" y="226000"/>
            <a:ext cx="1294024" cy="4691500"/>
          </a:xfrm>
          <a:prstGeom prst="rect">
            <a:avLst/>
          </a:prstGeom>
          <a:noFill/>
          <a:ln>
            <a:noFill/>
          </a:ln>
        </p:spPr>
      </p:pic>
      <p:pic>
        <p:nvPicPr>
          <p:cNvPr id="199" name="Google Shape;199;p29"/>
          <p:cNvPicPr preferRelativeResize="0"/>
          <p:nvPr/>
        </p:nvPicPr>
        <p:blipFill rotWithShape="1">
          <a:blip r:embed="rId3">
            <a:alphaModFix/>
          </a:blip>
          <a:srcRect b="0" l="85360" r="0" t="0"/>
          <a:stretch/>
        </p:blipFill>
        <p:spPr>
          <a:xfrm rot="10800000">
            <a:off x="235241" y="226000"/>
            <a:ext cx="1294024" cy="469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3" name="Shape 203"/>
        <p:cNvGrpSpPr/>
        <p:nvPr/>
      </p:nvGrpSpPr>
      <p:grpSpPr>
        <a:xfrm>
          <a:off x="0" y="0"/>
          <a:ext cx="0" cy="0"/>
          <a:chOff x="0" y="0"/>
          <a:chExt cx="0" cy="0"/>
        </a:xfrm>
      </p:grpSpPr>
      <p:sp>
        <p:nvSpPr>
          <p:cNvPr id="204" name="Google Shape;204;p30"/>
          <p:cNvSpPr txBox="1"/>
          <p:nvPr/>
        </p:nvSpPr>
        <p:spPr>
          <a:xfrm>
            <a:off x="121275" y="3950275"/>
            <a:ext cx="596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Helvetica Neue"/>
                <a:ea typeface="Helvetica Neue"/>
                <a:cs typeface="Helvetica Neue"/>
                <a:sym typeface="Helvetica Neue"/>
              </a:rPr>
              <a:t>Wizard of Oz</a:t>
            </a:r>
            <a:endParaRPr b="1" sz="3600">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208" name="Shape 208"/>
        <p:cNvGrpSpPr/>
        <p:nvPr/>
      </p:nvGrpSpPr>
      <p:grpSpPr>
        <a:xfrm>
          <a:off x="0" y="0"/>
          <a:ext cx="0" cy="0"/>
          <a:chOff x="0" y="0"/>
          <a:chExt cx="0" cy="0"/>
        </a:xfrm>
      </p:grpSpPr>
      <p:sp>
        <p:nvSpPr>
          <p:cNvPr id="209" name="Google Shape;209;p31"/>
          <p:cNvSpPr txBox="1"/>
          <p:nvPr>
            <p:ph type="title"/>
          </p:nvPr>
        </p:nvSpPr>
        <p:spPr>
          <a:xfrm>
            <a:off x="311700" y="208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620">
                <a:latin typeface="Helvetica Neue"/>
                <a:ea typeface="Helvetica Neue"/>
                <a:cs typeface="Helvetica Neue"/>
                <a:sym typeface="Helvetica Neue"/>
              </a:rPr>
              <a:t>Hard Coded</a:t>
            </a:r>
            <a:endParaRPr b="1" sz="2620">
              <a:latin typeface="Helvetica Neue"/>
              <a:ea typeface="Helvetica Neue"/>
              <a:cs typeface="Helvetica Neue"/>
              <a:sym typeface="Helvetica Neue"/>
            </a:endParaRPr>
          </a:p>
        </p:txBody>
      </p:sp>
      <p:pic>
        <p:nvPicPr>
          <p:cNvPr id="210" name="Google Shape;210;p31"/>
          <p:cNvPicPr preferRelativeResize="0"/>
          <p:nvPr/>
        </p:nvPicPr>
        <p:blipFill rotWithShape="1">
          <a:blip r:embed="rId3">
            <a:alphaModFix/>
          </a:blip>
          <a:srcRect b="80004" l="44985" r="29877" t="0"/>
          <a:stretch/>
        </p:blipFill>
        <p:spPr>
          <a:xfrm flipH="1">
            <a:off x="204448" y="4436725"/>
            <a:ext cx="2221952" cy="938100"/>
          </a:xfrm>
          <a:prstGeom prst="rect">
            <a:avLst/>
          </a:prstGeom>
          <a:noFill/>
          <a:ln>
            <a:noFill/>
          </a:ln>
        </p:spPr>
      </p:pic>
      <p:pic>
        <p:nvPicPr>
          <p:cNvPr id="211" name="Google Shape;211;p31"/>
          <p:cNvPicPr preferRelativeResize="0"/>
          <p:nvPr/>
        </p:nvPicPr>
        <p:blipFill rotWithShape="1">
          <a:blip r:embed="rId3">
            <a:alphaModFix/>
          </a:blip>
          <a:srcRect b="80004" l="44985" r="29877" t="0"/>
          <a:stretch/>
        </p:blipFill>
        <p:spPr>
          <a:xfrm flipH="1">
            <a:off x="6694273" y="143500"/>
            <a:ext cx="2221952" cy="938100"/>
          </a:xfrm>
          <a:prstGeom prst="rect">
            <a:avLst/>
          </a:prstGeom>
          <a:noFill/>
          <a:ln>
            <a:noFill/>
          </a:ln>
        </p:spPr>
      </p:pic>
      <p:sp>
        <p:nvSpPr>
          <p:cNvPr id="212" name="Google Shape;212;p31"/>
          <p:cNvSpPr txBox="1"/>
          <p:nvPr/>
        </p:nvSpPr>
        <p:spPr>
          <a:xfrm>
            <a:off x="292950" y="1009275"/>
            <a:ext cx="7706700" cy="329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STOCK ALTIOS</a:t>
            </a:r>
            <a:r>
              <a:rPr b="1" lang="en" sz="1800"/>
              <a:t>- </a:t>
            </a:r>
            <a:endParaRPr b="1" sz="1800"/>
          </a:p>
          <a:p>
            <a:pPr indent="0" lvl="0" marL="0" rtl="0" algn="l">
              <a:spcBef>
                <a:spcPts val="0"/>
              </a:spcBef>
              <a:spcAft>
                <a:spcPts val="0"/>
              </a:spcAft>
              <a:buNone/>
            </a:pPr>
            <a:r>
              <a:rPr lang="en" sz="1300">
                <a:solidFill>
                  <a:schemeClr val="dk1"/>
                </a:solidFill>
                <a:latin typeface="Helvetica Neue"/>
                <a:ea typeface="Helvetica Neue"/>
                <a:cs typeface="Helvetica Neue"/>
                <a:sym typeface="Helvetica Neue"/>
              </a:rPr>
              <a:t>We still need to include some content to populate the app when users first start using our app – until we have a strong user base, we plan to keep these in the app.</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1800">
                <a:solidFill>
                  <a:schemeClr val="dk1"/>
                </a:solidFill>
              </a:rPr>
              <a:t>MUSIC OPTIONS- </a:t>
            </a:r>
            <a:endParaRPr b="1" sz="1800">
              <a:solidFill>
                <a:schemeClr val="dk1"/>
              </a:solidFill>
            </a:endParaRPr>
          </a:p>
          <a:p>
            <a:pPr indent="0" lvl="0" marL="0" rtl="0" algn="l">
              <a:spcBef>
                <a:spcPts val="0"/>
              </a:spcBef>
              <a:spcAft>
                <a:spcPts val="0"/>
              </a:spcAft>
              <a:buNone/>
            </a:pPr>
            <a:r>
              <a:rPr lang="en" sz="1300">
                <a:solidFill>
                  <a:schemeClr val="dk1"/>
                </a:solidFill>
                <a:latin typeface="Helvetica Neue"/>
                <a:ea typeface="Helvetica Neue"/>
                <a:cs typeface="Helvetica Neue"/>
                <a:sym typeface="Helvetica Neue"/>
              </a:rPr>
              <a:t>Due to some significant UI changes in the last round of prototyping, we were unable to integrate Spotify and Apple Music compatibility. This will be done soon.</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1800">
                <a:solidFill>
                  <a:schemeClr val="dk1"/>
                </a:solidFill>
              </a:rPr>
              <a:t>RECOMMENDATIONS- </a:t>
            </a:r>
            <a:endParaRPr b="1" sz="1800">
              <a:solidFill>
                <a:schemeClr val="dk1"/>
              </a:solidFill>
            </a:endParaRPr>
          </a:p>
          <a:p>
            <a:pPr indent="0" lvl="0" marL="0" rtl="0" algn="l">
              <a:spcBef>
                <a:spcPts val="0"/>
              </a:spcBef>
              <a:spcAft>
                <a:spcPts val="0"/>
              </a:spcAft>
              <a:buNone/>
            </a:pPr>
            <a:r>
              <a:rPr lang="en" sz="1300">
                <a:solidFill>
                  <a:schemeClr val="dk1"/>
                </a:solidFill>
                <a:latin typeface="Helvetica Neue"/>
                <a:ea typeface="Helvetica Neue"/>
                <a:cs typeface="Helvetica Neue"/>
                <a:sym typeface="Helvetica Neue"/>
              </a:rPr>
              <a:t>Content that is recommended to users is currently hard-coded as we are focussed on improving other more pressing issues of the app.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1800">
                <a:solidFill>
                  <a:schemeClr val="dk1"/>
                </a:solidFill>
              </a:rPr>
              <a:t>LIKES, COMMENT, SHARE- </a:t>
            </a:r>
            <a:endParaRPr b="1" sz="18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latin typeface="Helvetica Neue"/>
                <a:ea typeface="Helvetica Neue"/>
                <a:cs typeface="Helvetica Neue"/>
                <a:sym typeface="Helvetica Neue"/>
              </a:rPr>
              <a:t>Interacting with posts is not reliant on any backend code.</a:t>
            </a:r>
            <a:endParaRPr sz="130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nvSpPr>
        <p:spPr>
          <a:xfrm>
            <a:off x="121275" y="264250"/>
            <a:ext cx="4233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Helvetica Neue"/>
                <a:ea typeface="Helvetica Neue"/>
                <a:cs typeface="Helvetica Neue"/>
                <a:sym typeface="Helvetica Neue"/>
              </a:rPr>
              <a:t>Outline</a:t>
            </a:r>
            <a:endParaRPr b="1" sz="3600">
              <a:latin typeface="Helvetica Neue"/>
              <a:ea typeface="Helvetica Neue"/>
              <a:cs typeface="Helvetica Neue"/>
              <a:sym typeface="Helvetica Neue"/>
            </a:endParaRPr>
          </a:p>
        </p:txBody>
      </p:sp>
      <p:sp>
        <p:nvSpPr>
          <p:cNvPr id="59" name="Google Shape;59;p14"/>
          <p:cNvSpPr txBox="1"/>
          <p:nvPr/>
        </p:nvSpPr>
        <p:spPr>
          <a:xfrm>
            <a:off x="502275" y="1155550"/>
            <a:ext cx="64050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latin typeface="Helvetica Neue"/>
                <a:ea typeface="Helvetica Neue"/>
                <a:cs typeface="Helvetica Neue"/>
                <a:sym typeface="Helvetica Neue"/>
              </a:rPr>
              <a:t>What We Do</a:t>
            </a:r>
            <a:endParaRPr sz="2500">
              <a:latin typeface="Helvetica Neue"/>
              <a:ea typeface="Helvetica Neue"/>
              <a:cs typeface="Helvetica Neue"/>
              <a:sym typeface="Helvetica Neue"/>
            </a:endParaRPr>
          </a:p>
          <a:p>
            <a:pPr indent="0" lvl="0" marL="0" rtl="0" algn="l">
              <a:spcBef>
                <a:spcPts val="200"/>
              </a:spcBef>
              <a:spcAft>
                <a:spcPts val="0"/>
              </a:spcAft>
              <a:buNone/>
            </a:pPr>
            <a:r>
              <a:rPr lang="en" sz="2500">
                <a:latin typeface="Helvetica Neue"/>
                <a:ea typeface="Helvetica Neue"/>
                <a:cs typeface="Helvetica Neue"/>
                <a:sym typeface="Helvetica Neue"/>
              </a:rPr>
              <a:t>Major Interface Changes</a:t>
            </a:r>
            <a:endParaRPr sz="2500">
              <a:latin typeface="Helvetica Neue"/>
              <a:ea typeface="Helvetica Neue"/>
              <a:cs typeface="Helvetica Neue"/>
              <a:sym typeface="Helvetica Neue"/>
            </a:endParaRPr>
          </a:p>
          <a:p>
            <a:pPr indent="0" lvl="0" marL="0" rtl="0" algn="l">
              <a:spcBef>
                <a:spcPts val="200"/>
              </a:spcBef>
              <a:spcAft>
                <a:spcPts val="0"/>
              </a:spcAft>
              <a:buNone/>
            </a:pPr>
            <a:r>
              <a:rPr lang="en" sz="2500">
                <a:latin typeface="Helvetica Neue"/>
                <a:ea typeface="Helvetica Neue"/>
                <a:cs typeface="Helvetica Neue"/>
                <a:sym typeface="Helvetica Neue"/>
              </a:rPr>
              <a:t>3 Task Flows</a:t>
            </a:r>
            <a:endParaRPr sz="2500">
              <a:latin typeface="Helvetica Neue"/>
              <a:ea typeface="Helvetica Neue"/>
              <a:cs typeface="Helvetica Neue"/>
              <a:sym typeface="Helvetica Neue"/>
            </a:endParaRPr>
          </a:p>
          <a:p>
            <a:pPr indent="0" lvl="0" marL="0" rtl="0" algn="l">
              <a:spcBef>
                <a:spcPts val="200"/>
              </a:spcBef>
              <a:spcAft>
                <a:spcPts val="200"/>
              </a:spcAft>
              <a:buNone/>
            </a:pPr>
            <a:r>
              <a:rPr lang="en" sz="2500">
                <a:latin typeface="Helvetica Neue"/>
                <a:ea typeface="Helvetica Neue"/>
                <a:cs typeface="Helvetica Neue"/>
                <a:sym typeface="Helvetica Neue"/>
              </a:rPr>
              <a:t>Future Work</a:t>
            </a:r>
            <a:endParaRPr sz="2500">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6" name="Shape 216"/>
        <p:cNvGrpSpPr/>
        <p:nvPr/>
      </p:nvGrpSpPr>
      <p:grpSpPr>
        <a:xfrm>
          <a:off x="0" y="0"/>
          <a:ext cx="0" cy="0"/>
          <a:chOff x="0" y="0"/>
          <a:chExt cx="0" cy="0"/>
        </a:xfrm>
      </p:grpSpPr>
      <p:sp>
        <p:nvSpPr>
          <p:cNvPr id="217" name="Google Shape;217;p32"/>
          <p:cNvSpPr txBox="1"/>
          <p:nvPr/>
        </p:nvSpPr>
        <p:spPr>
          <a:xfrm>
            <a:off x="121275" y="3950275"/>
            <a:ext cx="596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Helvetica Neue"/>
                <a:ea typeface="Helvetica Neue"/>
                <a:cs typeface="Helvetica Neue"/>
                <a:sym typeface="Helvetica Neue"/>
              </a:rPr>
              <a:t>Future Works</a:t>
            </a:r>
            <a:endParaRPr b="1" sz="3600">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221" name="Shape 221"/>
        <p:cNvGrpSpPr/>
        <p:nvPr/>
      </p:nvGrpSpPr>
      <p:grpSpPr>
        <a:xfrm>
          <a:off x="0" y="0"/>
          <a:ext cx="0" cy="0"/>
          <a:chOff x="0" y="0"/>
          <a:chExt cx="0" cy="0"/>
        </a:xfrm>
      </p:grpSpPr>
      <p:sp>
        <p:nvSpPr>
          <p:cNvPr id="222" name="Google Shape;222;p33"/>
          <p:cNvSpPr txBox="1"/>
          <p:nvPr>
            <p:ph type="title"/>
          </p:nvPr>
        </p:nvSpPr>
        <p:spPr>
          <a:xfrm>
            <a:off x="311700" y="208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620">
                <a:latin typeface="Helvetica Neue"/>
                <a:ea typeface="Helvetica Neue"/>
                <a:cs typeface="Helvetica Neue"/>
                <a:sym typeface="Helvetica Neue"/>
              </a:rPr>
              <a:t>Frontend</a:t>
            </a:r>
            <a:endParaRPr b="1" sz="2620">
              <a:latin typeface="Helvetica Neue"/>
              <a:ea typeface="Helvetica Neue"/>
              <a:cs typeface="Helvetica Neue"/>
              <a:sym typeface="Helvetica Neue"/>
            </a:endParaRPr>
          </a:p>
        </p:txBody>
      </p:sp>
      <p:pic>
        <p:nvPicPr>
          <p:cNvPr id="223" name="Google Shape;223;p33"/>
          <p:cNvPicPr preferRelativeResize="0"/>
          <p:nvPr/>
        </p:nvPicPr>
        <p:blipFill rotWithShape="1">
          <a:blip r:embed="rId3">
            <a:alphaModFix/>
          </a:blip>
          <a:srcRect b="80004" l="44985" r="29877" t="0"/>
          <a:stretch/>
        </p:blipFill>
        <p:spPr>
          <a:xfrm flipH="1">
            <a:off x="204448" y="4436725"/>
            <a:ext cx="2221952" cy="938100"/>
          </a:xfrm>
          <a:prstGeom prst="rect">
            <a:avLst/>
          </a:prstGeom>
          <a:noFill/>
          <a:ln>
            <a:noFill/>
          </a:ln>
        </p:spPr>
      </p:pic>
      <p:pic>
        <p:nvPicPr>
          <p:cNvPr id="224" name="Google Shape;224;p33"/>
          <p:cNvPicPr preferRelativeResize="0"/>
          <p:nvPr/>
        </p:nvPicPr>
        <p:blipFill rotWithShape="1">
          <a:blip r:embed="rId3">
            <a:alphaModFix/>
          </a:blip>
          <a:srcRect b="80004" l="44985" r="29877" t="0"/>
          <a:stretch/>
        </p:blipFill>
        <p:spPr>
          <a:xfrm flipH="1">
            <a:off x="6694273" y="143500"/>
            <a:ext cx="2221952" cy="938100"/>
          </a:xfrm>
          <a:prstGeom prst="rect">
            <a:avLst/>
          </a:prstGeom>
          <a:noFill/>
          <a:ln>
            <a:noFill/>
          </a:ln>
        </p:spPr>
      </p:pic>
      <p:sp>
        <p:nvSpPr>
          <p:cNvPr id="225" name="Google Shape;225;p33"/>
          <p:cNvSpPr txBox="1"/>
          <p:nvPr/>
        </p:nvSpPr>
        <p:spPr>
          <a:xfrm>
            <a:off x="292950" y="1009275"/>
            <a:ext cx="7706700" cy="329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dk1"/>
                </a:solidFill>
              </a:rPr>
              <a:t>SEARCH</a:t>
            </a:r>
            <a:r>
              <a:rPr b="1" lang="en" sz="1800">
                <a:solidFill>
                  <a:schemeClr val="dk1"/>
                </a:solidFill>
              </a:rPr>
              <a:t> - </a:t>
            </a:r>
            <a:endParaRPr b="1" sz="1800">
              <a:solidFill>
                <a:schemeClr val="dk1"/>
              </a:solidFill>
            </a:endParaRPr>
          </a:p>
          <a:p>
            <a:pPr indent="0" lvl="0" marL="0" rtl="0" algn="l">
              <a:spcBef>
                <a:spcPts val="0"/>
              </a:spcBef>
              <a:spcAft>
                <a:spcPts val="0"/>
              </a:spcAft>
              <a:buNone/>
            </a:pPr>
            <a:r>
              <a:rPr lang="en" sz="1300">
                <a:solidFill>
                  <a:schemeClr val="dk1"/>
                </a:solidFill>
                <a:latin typeface="Helvetica Neue"/>
                <a:ea typeface="Helvetica Neue"/>
                <a:cs typeface="Helvetica Neue"/>
                <a:sym typeface="Helvetica Neue"/>
              </a:rPr>
              <a:t>We may need to flesh out our beautiful - yet technically challenging - search screen to allow for more backend functionality before we test with users.</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1800">
                <a:solidFill>
                  <a:schemeClr val="dk1"/>
                </a:solidFill>
              </a:rPr>
              <a:t>SPOTIFY / APPLE MUSIC INTEGRATION - </a:t>
            </a:r>
            <a:endParaRPr b="1" sz="1800">
              <a:solidFill>
                <a:schemeClr val="dk1"/>
              </a:solidFill>
            </a:endParaRPr>
          </a:p>
          <a:p>
            <a:pPr indent="0" lvl="0" marL="0" rtl="0" algn="l">
              <a:spcBef>
                <a:spcPts val="0"/>
              </a:spcBef>
              <a:spcAft>
                <a:spcPts val="0"/>
              </a:spcAft>
              <a:buNone/>
            </a:pPr>
            <a:r>
              <a:rPr lang="en" sz="1300">
                <a:solidFill>
                  <a:schemeClr val="dk1"/>
                </a:solidFill>
                <a:latin typeface="Helvetica Neue"/>
                <a:ea typeface="Helvetica Neue"/>
                <a:cs typeface="Helvetica Neue"/>
                <a:sym typeface="Helvetica Neue"/>
              </a:rPr>
              <a:t>Adding music application functionality using APIs will require a new UI for users to interact with stock playlists as well as their own music.</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1800">
                <a:solidFill>
                  <a:schemeClr val="dk1"/>
                </a:solidFill>
              </a:rPr>
              <a:t>CREATIVE CC - </a:t>
            </a:r>
            <a:endParaRPr b="1" sz="1800">
              <a:solidFill>
                <a:schemeClr val="dk1"/>
              </a:solidFill>
            </a:endParaRPr>
          </a:p>
          <a:p>
            <a:pPr indent="0" lvl="0" marL="0" rtl="0" algn="l">
              <a:spcBef>
                <a:spcPts val="0"/>
              </a:spcBef>
              <a:spcAft>
                <a:spcPts val="0"/>
              </a:spcAft>
              <a:buNone/>
            </a:pPr>
            <a:r>
              <a:rPr lang="en" sz="1300">
                <a:solidFill>
                  <a:schemeClr val="dk1"/>
                </a:solidFill>
                <a:latin typeface="Helvetica Neue"/>
                <a:ea typeface="Helvetica Neue"/>
                <a:cs typeface="Helvetica Neue"/>
                <a:sym typeface="Helvetica Neue"/>
              </a:rPr>
              <a:t>Making a clean and user friendly UI for creating your own captions has proven to be challenging, working with backend in mind, we may need to change this going forward.</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1800">
                <a:solidFill>
                  <a:schemeClr val="dk1"/>
                </a:solidFill>
              </a:rPr>
              <a:t>DEBUGGING - </a:t>
            </a:r>
            <a:endParaRPr b="1" sz="18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latin typeface="Helvetica Neue"/>
                <a:ea typeface="Helvetica Neue"/>
                <a:cs typeface="Helvetica Neue"/>
                <a:sym typeface="Helvetica Neue"/>
              </a:rPr>
              <a:t>Making sure that our information icons, pop-ups, and app is working as intended.</a:t>
            </a:r>
            <a:endParaRPr sz="1300">
              <a:solidFill>
                <a:schemeClr val="dk1"/>
              </a:solidFill>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229" name="Shape 229"/>
        <p:cNvGrpSpPr/>
        <p:nvPr/>
      </p:nvGrpSpPr>
      <p:grpSpPr>
        <a:xfrm>
          <a:off x="0" y="0"/>
          <a:ext cx="0" cy="0"/>
          <a:chOff x="0" y="0"/>
          <a:chExt cx="0" cy="0"/>
        </a:xfrm>
      </p:grpSpPr>
      <p:sp>
        <p:nvSpPr>
          <p:cNvPr id="230" name="Google Shape;230;p34"/>
          <p:cNvSpPr txBox="1"/>
          <p:nvPr>
            <p:ph type="title"/>
          </p:nvPr>
        </p:nvSpPr>
        <p:spPr>
          <a:xfrm>
            <a:off x="311700" y="208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620">
                <a:latin typeface="Helvetica Neue"/>
                <a:ea typeface="Helvetica Neue"/>
                <a:cs typeface="Helvetica Neue"/>
                <a:sym typeface="Helvetica Neue"/>
              </a:rPr>
              <a:t>Backend</a:t>
            </a:r>
            <a:endParaRPr b="1" sz="2620">
              <a:latin typeface="Helvetica Neue"/>
              <a:ea typeface="Helvetica Neue"/>
              <a:cs typeface="Helvetica Neue"/>
              <a:sym typeface="Helvetica Neue"/>
            </a:endParaRPr>
          </a:p>
        </p:txBody>
      </p:sp>
      <p:pic>
        <p:nvPicPr>
          <p:cNvPr id="231" name="Google Shape;231;p34"/>
          <p:cNvPicPr preferRelativeResize="0"/>
          <p:nvPr/>
        </p:nvPicPr>
        <p:blipFill rotWithShape="1">
          <a:blip r:embed="rId3">
            <a:alphaModFix/>
          </a:blip>
          <a:srcRect b="80004" l="44985" r="29877" t="0"/>
          <a:stretch/>
        </p:blipFill>
        <p:spPr>
          <a:xfrm flipH="1">
            <a:off x="204448" y="4436725"/>
            <a:ext cx="2221952" cy="938100"/>
          </a:xfrm>
          <a:prstGeom prst="rect">
            <a:avLst/>
          </a:prstGeom>
          <a:noFill/>
          <a:ln>
            <a:noFill/>
          </a:ln>
        </p:spPr>
      </p:pic>
      <p:pic>
        <p:nvPicPr>
          <p:cNvPr id="232" name="Google Shape;232;p34"/>
          <p:cNvPicPr preferRelativeResize="0"/>
          <p:nvPr/>
        </p:nvPicPr>
        <p:blipFill rotWithShape="1">
          <a:blip r:embed="rId3">
            <a:alphaModFix/>
          </a:blip>
          <a:srcRect b="80004" l="44985" r="29877" t="0"/>
          <a:stretch/>
        </p:blipFill>
        <p:spPr>
          <a:xfrm flipH="1">
            <a:off x="6694273" y="143500"/>
            <a:ext cx="2221952" cy="938100"/>
          </a:xfrm>
          <a:prstGeom prst="rect">
            <a:avLst/>
          </a:prstGeom>
          <a:noFill/>
          <a:ln>
            <a:noFill/>
          </a:ln>
        </p:spPr>
      </p:pic>
      <p:sp>
        <p:nvSpPr>
          <p:cNvPr id="233" name="Google Shape;233;p34"/>
          <p:cNvSpPr txBox="1"/>
          <p:nvPr/>
        </p:nvSpPr>
        <p:spPr>
          <a:xfrm>
            <a:off x="292950" y="1009275"/>
            <a:ext cx="7706700" cy="281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800">
                <a:solidFill>
                  <a:schemeClr val="dk1"/>
                </a:solidFill>
              </a:rPr>
              <a:t>FIREBASE x POSTS</a:t>
            </a:r>
            <a:r>
              <a:rPr b="1" lang="en" sz="1800">
                <a:solidFill>
                  <a:schemeClr val="dk1"/>
                </a:solidFill>
              </a:rPr>
              <a:t> - </a:t>
            </a:r>
            <a:endParaRPr b="1" sz="1800">
              <a:solidFill>
                <a:schemeClr val="dk1"/>
              </a:solidFill>
            </a:endParaRPr>
          </a:p>
          <a:p>
            <a:pPr indent="0" lvl="0" marL="0" rtl="0" algn="l">
              <a:spcBef>
                <a:spcPts val="0"/>
              </a:spcBef>
              <a:spcAft>
                <a:spcPts val="0"/>
              </a:spcAft>
              <a:buNone/>
            </a:pPr>
            <a:r>
              <a:rPr lang="en" sz="1300">
                <a:solidFill>
                  <a:schemeClr val="dk1"/>
                </a:solidFill>
                <a:latin typeface="Helvetica Neue"/>
                <a:ea typeface="Helvetica Neue"/>
                <a:cs typeface="Helvetica Neue"/>
                <a:sym typeface="Helvetica Neue"/>
              </a:rPr>
              <a:t>Before testing, we will integrate firebase with our post storing process to allow posts to be seen and shared across users.</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1800">
                <a:solidFill>
                  <a:schemeClr val="dk1"/>
                </a:solidFill>
              </a:rPr>
              <a:t>CLICKSTREAM LOGGING - </a:t>
            </a:r>
            <a:endParaRPr b="1" sz="1800">
              <a:solidFill>
                <a:schemeClr val="dk1"/>
              </a:solidFill>
            </a:endParaRPr>
          </a:p>
          <a:p>
            <a:pPr indent="0" lvl="0" marL="0" rtl="0" algn="l">
              <a:spcBef>
                <a:spcPts val="0"/>
              </a:spcBef>
              <a:spcAft>
                <a:spcPts val="0"/>
              </a:spcAft>
              <a:buNone/>
            </a:pPr>
            <a:r>
              <a:rPr lang="en" sz="1300">
                <a:solidFill>
                  <a:schemeClr val="dk1"/>
                </a:solidFill>
                <a:latin typeface="Helvetica Neue"/>
                <a:ea typeface="Helvetica Neue"/>
                <a:cs typeface="Helvetica Neue"/>
                <a:sym typeface="Helvetica Neue"/>
              </a:rPr>
              <a:t>Before testing, we will also need to include clickstream logging to allow for more accurate and useful user data when testing.</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b="1" lang="en" sz="1800">
                <a:solidFill>
                  <a:schemeClr val="dk1"/>
                </a:solidFill>
              </a:rPr>
              <a:t>DEBUGGING - </a:t>
            </a:r>
            <a:endParaRPr b="1" sz="1800">
              <a:solidFill>
                <a:schemeClr val="dk1"/>
              </a:solidFill>
            </a:endParaRPr>
          </a:p>
          <a:p>
            <a:pPr indent="0" lvl="0" marL="0" rtl="0" algn="l">
              <a:spcBef>
                <a:spcPts val="0"/>
              </a:spcBef>
              <a:spcAft>
                <a:spcPts val="0"/>
              </a:spcAft>
              <a:buNone/>
            </a:pPr>
            <a:r>
              <a:rPr lang="en" sz="1300">
                <a:solidFill>
                  <a:schemeClr val="dk1"/>
                </a:solidFill>
                <a:latin typeface="Helvetica Neue"/>
                <a:ea typeface="Helvetica Neue"/>
                <a:cs typeface="Helvetica Neue"/>
                <a:sym typeface="Helvetica Neue"/>
              </a:rPr>
              <a:t>Working with our content player, etc.</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3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30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237" name="Shape 237"/>
        <p:cNvGrpSpPr/>
        <p:nvPr/>
      </p:nvGrpSpPr>
      <p:grpSpPr>
        <a:xfrm>
          <a:off x="0" y="0"/>
          <a:ext cx="0" cy="0"/>
          <a:chOff x="0" y="0"/>
          <a:chExt cx="0" cy="0"/>
        </a:xfrm>
      </p:grpSpPr>
      <p:pic>
        <p:nvPicPr>
          <p:cNvPr id="238" name="Google Shape;238;p35"/>
          <p:cNvPicPr preferRelativeResize="0"/>
          <p:nvPr/>
        </p:nvPicPr>
        <p:blipFill>
          <a:blip r:embed="rId3">
            <a:alphaModFix/>
          </a:blip>
          <a:stretch>
            <a:fillRect/>
          </a:stretch>
        </p:blipFill>
        <p:spPr>
          <a:xfrm>
            <a:off x="4065900" y="514925"/>
            <a:ext cx="3599452" cy="4113649"/>
          </a:xfrm>
          <a:prstGeom prst="rect">
            <a:avLst/>
          </a:prstGeom>
          <a:noFill/>
          <a:ln>
            <a:noFill/>
          </a:ln>
        </p:spPr>
      </p:pic>
      <p:sp>
        <p:nvSpPr>
          <p:cNvPr id="239" name="Google Shape;239;p35"/>
          <p:cNvSpPr txBox="1"/>
          <p:nvPr/>
        </p:nvSpPr>
        <p:spPr>
          <a:xfrm>
            <a:off x="1683600" y="2277750"/>
            <a:ext cx="2628000" cy="71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20">
                <a:solidFill>
                  <a:schemeClr val="dk1"/>
                </a:solidFill>
                <a:latin typeface="Helvetica Neue"/>
                <a:ea typeface="Helvetica Neue"/>
                <a:cs typeface="Helvetica Neue"/>
                <a:sym typeface="Helvetica Neue"/>
              </a:rPr>
              <a:t>thanks :)</a:t>
            </a:r>
            <a:endParaRPr b="1" sz="342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63" name="Shape 63"/>
        <p:cNvGrpSpPr/>
        <p:nvPr/>
      </p:nvGrpSpPr>
      <p:grpSpPr>
        <a:xfrm>
          <a:off x="0" y="0"/>
          <a:ext cx="0" cy="0"/>
          <a:chOff x="0" y="0"/>
          <a:chExt cx="0" cy="0"/>
        </a:xfrm>
      </p:grpSpPr>
      <p:sp>
        <p:nvSpPr>
          <p:cNvPr id="64" name="Google Shape;64;p15"/>
          <p:cNvSpPr txBox="1"/>
          <p:nvPr/>
        </p:nvSpPr>
        <p:spPr>
          <a:xfrm>
            <a:off x="2142000" y="1555125"/>
            <a:ext cx="4626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Lora"/>
                <a:ea typeface="Lora"/>
                <a:cs typeface="Lora"/>
                <a:sym typeface="Lora"/>
              </a:rPr>
              <a:t>Deaf and hard of hearing people are often left out of key nuanced information that is conveyed through audio in digital spaces</a:t>
            </a:r>
            <a:endParaRPr sz="1600">
              <a:latin typeface="Lora"/>
              <a:ea typeface="Lora"/>
              <a:cs typeface="Lora"/>
              <a:sym typeface="Lora"/>
            </a:endParaRPr>
          </a:p>
        </p:txBody>
      </p:sp>
      <p:sp>
        <p:nvSpPr>
          <p:cNvPr id="65" name="Google Shape;65;p15"/>
          <p:cNvSpPr txBox="1"/>
          <p:nvPr/>
        </p:nvSpPr>
        <p:spPr>
          <a:xfrm>
            <a:off x="2142000" y="3053875"/>
            <a:ext cx="4860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Lora"/>
                <a:ea typeface="Lora"/>
                <a:cs typeface="Lora"/>
                <a:sym typeface="Lora"/>
              </a:rPr>
              <a:t>ALTiO</a:t>
            </a:r>
            <a:r>
              <a:rPr lang="en" sz="1600">
                <a:latin typeface="Lora"/>
                <a:ea typeface="Lora"/>
                <a:cs typeface="Lora"/>
                <a:sym typeface="Lora"/>
              </a:rPr>
              <a:t> is a social media platform that encourages and provides drawings as visual supplements for interpreting audio–providing </a:t>
            </a:r>
            <a:r>
              <a:rPr i="1" lang="en" sz="1600">
                <a:latin typeface="Lora"/>
                <a:ea typeface="Lora"/>
                <a:cs typeface="Lora"/>
                <a:sym typeface="Lora"/>
              </a:rPr>
              <a:t>alternative options </a:t>
            </a:r>
            <a:r>
              <a:rPr lang="en" sz="1600">
                <a:latin typeface="Lora"/>
                <a:ea typeface="Lora"/>
                <a:cs typeface="Lora"/>
                <a:sym typeface="Lora"/>
              </a:rPr>
              <a:t>for everyone to experience content</a:t>
            </a:r>
            <a:endParaRPr sz="1600">
              <a:latin typeface="Lora"/>
              <a:ea typeface="Lora"/>
              <a:cs typeface="Lora"/>
              <a:sym typeface="Lora"/>
            </a:endParaRPr>
          </a:p>
        </p:txBody>
      </p:sp>
      <p:sp>
        <p:nvSpPr>
          <p:cNvPr id="66" name="Google Shape;66;p15"/>
          <p:cNvSpPr txBox="1"/>
          <p:nvPr/>
        </p:nvSpPr>
        <p:spPr>
          <a:xfrm>
            <a:off x="2142000" y="1120200"/>
            <a:ext cx="1897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PROBLEM</a:t>
            </a:r>
            <a:endParaRPr b="1" sz="1800">
              <a:latin typeface="Helvetica Neue"/>
              <a:ea typeface="Helvetica Neue"/>
              <a:cs typeface="Helvetica Neue"/>
              <a:sym typeface="Helvetica Neue"/>
            </a:endParaRPr>
          </a:p>
        </p:txBody>
      </p:sp>
      <p:sp>
        <p:nvSpPr>
          <p:cNvPr id="67" name="Google Shape;67;p15"/>
          <p:cNvSpPr txBox="1"/>
          <p:nvPr/>
        </p:nvSpPr>
        <p:spPr>
          <a:xfrm>
            <a:off x="2142000" y="2618950"/>
            <a:ext cx="1849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Helvetica Neue"/>
                <a:ea typeface="Helvetica Neue"/>
                <a:cs typeface="Helvetica Neue"/>
                <a:sym typeface="Helvetica Neue"/>
              </a:rPr>
              <a:t>SOLUTION</a:t>
            </a:r>
            <a:endParaRPr b="1" sz="1800">
              <a:latin typeface="Helvetica Neue"/>
              <a:ea typeface="Helvetica Neue"/>
              <a:cs typeface="Helvetica Neue"/>
              <a:sym typeface="Helvetica Neue"/>
            </a:endParaRPr>
          </a:p>
        </p:txBody>
      </p:sp>
      <p:pic>
        <p:nvPicPr>
          <p:cNvPr id="68" name="Google Shape;68;p15"/>
          <p:cNvPicPr preferRelativeResize="0"/>
          <p:nvPr/>
        </p:nvPicPr>
        <p:blipFill>
          <a:blip r:embed="rId3">
            <a:alphaModFix/>
          </a:blip>
          <a:stretch>
            <a:fillRect/>
          </a:stretch>
        </p:blipFill>
        <p:spPr>
          <a:xfrm>
            <a:off x="152400" y="226000"/>
            <a:ext cx="8839204" cy="4691511"/>
          </a:xfrm>
          <a:prstGeom prst="rect">
            <a:avLst/>
          </a:prstGeom>
          <a:noFill/>
          <a:ln>
            <a:noFill/>
          </a:ln>
        </p:spPr>
      </p:pic>
      <p:sp>
        <p:nvSpPr>
          <p:cNvPr id="69" name="Google Shape;69;p15"/>
          <p:cNvSpPr/>
          <p:nvPr/>
        </p:nvSpPr>
        <p:spPr>
          <a:xfrm>
            <a:off x="2157550" y="3049675"/>
            <a:ext cx="5225400" cy="1547700"/>
          </a:xfrm>
          <a:prstGeom prst="rect">
            <a:avLst/>
          </a:prstGeom>
          <a:solidFill>
            <a:srgbClr val="FCF8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nvSpPr>
        <p:spPr>
          <a:xfrm>
            <a:off x="2142004" y="3053339"/>
            <a:ext cx="49224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Lora"/>
                <a:ea typeface="Lora"/>
                <a:cs typeface="Lora"/>
                <a:sym typeface="Lora"/>
              </a:rPr>
              <a:t>ALTiO </a:t>
            </a:r>
            <a:r>
              <a:rPr lang="en" sz="1600">
                <a:latin typeface="Lora"/>
                <a:ea typeface="Lora"/>
                <a:cs typeface="Lora"/>
                <a:sym typeface="Lora"/>
              </a:rPr>
              <a:t>is a social media platform that encourages and provides visual interpretations of audio–providing </a:t>
            </a:r>
            <a:r>
              <a:rPr i="1" lang="en" sz="1600">
                <a:latin typeface="Lora"/>
                <a:ea typeface="Lora"/>
                <a:cs typeface="Lora"/>
                <a:sym typeface="Lora"/>
              </a:rPr>
              <a:t>alternative</a:t>
            </a:r>
            <a:r>
              <a:rPr lang="en" sz="1600">
                <a:latin typeface="Lora"/>
                <a:ea typeface="Lora"/>
                <a:cs typeface="Lora"/>
                <a:sym typeface="Lora"/>
              </a:rPr>
              <a:t> options for everyone to experience content </a:t>
            </a:r>
            <a:endParaRPr sz="1600">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6"/>
          <p:cNvSpPr txBox="1"/>
          <p:nvPr/>
        </p:nvSpPr>
        <p:spPr>
          <a:xfrm>
            <a:off x="121275" y="3950275"/>
            <a:ext cx="5965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latin typeface="Helvetica Neue"/>
                <a:ea typeface="Helvetica Neue"/>
                <a:cs typeface="Helvetica Neue"/>
                <a:sym typeface="Helvetica Neue"/>
              </a:rPr>
              <a:t>Interface Changes</a:t>
            </a:r>
            <a:endParaRPr b="1" sz="3600">
              <a:latin typeface="Helvetica Neue"/>
              <a:ea typeface="Helvetica Neue"/>
              <a:cs typeface="Helvetica Neue"/>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79" name="Shape 79"/>
        <p:cNvGrpSpPr/>
        <p:nvPr/>
      </p:nvGrpSpPr>
      <p:grpSpPr>
        <a:xfrm>
          <a:off x="0" y="0"/>
          <a:ext cx="0" cy="0"/>
          <a:chOff x="0" y="0"/>
          <a:chExt cx="0" cy="0"/>
        </a:xfrm>
      </p:grpSpPr>
      <p:sp>
        <p:nvSpPr>
          <p:cNvPr id="80" name="Google Shape;80;p17"/>
          <p:cNvSpPr txBox="1"/>
          <p:nvPr/>
        </p:nvSpPr>
        <p:spPr>
          <a:xfrm>
            <a:off x="229631" y="218927"/>
            <a:ext cx="6800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latin typeface="Helvetica Neue"/>
                <a:ea typeface="Helvetica Neue"/>
                <a:cs typeface="Helvetica Neue"/>
                <a:sym typeface="Helvetica Neue"/>
              </a:rPr>
              <a:t>Interface Changes</a:t>
            </a:r>
            <a:endParaRPr sz="2400">
              <a:latin typeface="Helvetica Neue"/>
              <a:ea typeface="Helvetica Neue"/>
              <a:cs typeface="Helvetica Neue"/>
              <a:sym typeface="Helvetica Neue"/>
            </a:endParaRPr>
          </a:p>
        </p:txBody>
      </p:sp>
      <p:sp>
        <p:nvSpPr>
          <p:cNvPr id="81" name="Google Shape;81;p17"/>
          <p:cNvSpPr txBox="1"/>
          <p:nvPr/>
        </p:nvSpPr>
        <p:spPr>
          <a:xfrm>
            <a:off x="292950" y="1009275"/>
            <a:ext cx="77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MAJOR CHANGE 1 - </a:t>
            </a:r>
            <a:endParaRPr b="1" sz="1800"/>
          </a:p>
          <a:p>
            <a:pPr indent="0" lvl="0" marL="0" rtl="0" algn="l">
              <a:spcBef>
                <a:spcPts val="0"/>
              </a:spcBef>
              <a:spcAft>
                <a:spcPts val="0"/>
              </a:spcAft>
              <a:buNone/>
            </a:pPr>
            <a:r>
              <a:rPr b="1" lang="en" sz="1800"/>
              <a:t>Onboarding</a:t>
            </a:r>
            <a:endParaRPr b="1" sz="1800"/>
          </a:p>
        </p:txBody>
      </p:sp>
      <p:sp>
        <p:nvSpPr>
          <p:cNvPr id="82" name="Google Shape;82;p17"/>
          <p:cNvSpPr/>
          <p:nvPr/>
        </p:nvSpPr>
        <p:spPr>
          <a:xfrm>
            <a:off x="-133350" y="-152400"/>
            <a:ext cx="1543200" cy="34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nvSpPr>
        <p:spPr>
          <a:xfrm>
            <a:off x="292950" y="1716850"/>
            <a:ext cx="173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Old design:</a:t>
            </a:r>
            <a:endParaRPr b="1" sz="1200"/>
          </a:p>
        </p:txBody>
      </p:sp>
      <p:sp>
        <p:nvSpPr>
          <p:cNvPr id="84" name="Google Shape;84;p17"/>
          <p:cNvSpPr txBox="1"/>
          <p:nvPr/>
        </p:nvSpPr>
        <p:spPr>
          <a:xfrm>
            <a:off x="292950" y="2490750"/>
            <a:ext cx="36720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Helvetica Neue"/>
                <a:ea typeface="Helvetica Neue"/>
                <a:cs typeface="Helvetica Neue"/>
                <a:sym typeface="Helvetica Neue"/>
              </a:rPr>
              <a:t>PROBLEM: </a:t>
            </a:r>
            <a:r>
              <a:rPr lang="en" sz="1300">
                <a:solidFill>
                  <a:schemeClr val="dk1"/>
                </a:solidFill>
                <a:latin typeface="Helvetica Neue"/>
                <a:ea typeface="Helvetica Neue"/>
                <a:cs typeface="Helvetica Neue"/>
                <a:sym typeface="Helvetica Neue"/>
              </a:rPr>
              <a:t>Through testing we found that information in the onboarding was not introduced intuitively. Users were often confused and had to scroll back and forth.</a:t>
            </a:r>
            <a:endParaRPr sz="1300">
              <a:latin typeface="Helvetica Neue"/>
              <a:ea typeface="Helvetica Neue"/>
              <a:cs typeface="Helvetica Neue"/>
              <a:sym typeface="Helvetica Neue"/>
            </a:endParaRPr>
          </a:p>
        </p:txBody>
      </p:sp>
      <p:pic>
        <p:nvPicPr>
          <p:cNvPr id="85" name="Google Shape;85;p17"/>
          <p:cNvPicPr preferRelativeResize="0"/>
          <p:nvPr/>
        </p:nvPicPr>
        <p:blipFill>
          <a:blip r:embed="rId3">
            <a:alphaModFix/>
          </a:blip>
          <a:stretch>
            <a:fillRect/>
          </a:stretch>
        </p:blipFill>
        <p:spPr>
          <a:xfrm>
            <a:off x="4709950" y="697424"/>
            <a:ext cx="1837429" cy="4091339"/>
          </a:xfrm>
          <a:prstGeom prst="rect">
            <a:avLst/>
          </a:prstGeom>
          <a:noFill/>
          <a:ln>
            <a:noFill/>
          </a:ln>
        </p:spPr>
      </p:pic>
      <p:pic>
        <p:nvPicPr>
          <p:cNvPr id="86" name="Google Shape;86;p17"/>
          <p:cNvPicPr preferRelativeResize="0"/>
          <p:nvPr/>
        </p:nvPicPr>
        <p:blipFill>
          <a:blip r:embed="rId4">
            <a:alphaModFix/>
          </a:blip>
          <a:stretch>
            <a:fillRect/>
          </a:stretch>
        </p:blipFill>
        <p:spPr>
          <a:xfrm>
            <a:off x="6825696" y="697427"/>
            <a:ext cx="1837429" cy="40913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90" name="Shape 90"/>
        <p:cNvGrpSpPr/>
        <p:nvPr/>
      </p:nvGrpSpPr>
      <p:grpSpPr>
        <a:xfrm>
          <a:off x="0" y="0"/>
          <a:ext cx="0" cy="0"/>
          <a:chOff x="0" y="0"/>
          <a:chExt cx="0" cy="0"/>
        </a:xfrm>
      </p:grpSpPr>
      <p:sp>
        <p:nvSpPr>
          <p:cNvPr id="91" name="Google Shape;91;p18"/>
          <p:cNvSpPr txBox="1"/>
          <p:nvPr/>
        </p:nvSpPr>
        <p:spPr>
          <a:xfrm>
            <a:off x="229631" y="218927"/>
            <a:ext cx="6800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latin typeface="Helvetica Neue"/>
                <a:ea typeface="Helvetica Neue"/>
                <a:cs typeface="Helvetica Neue"/>
                <a:sym typeface="Helvetica Neue"/>
              </a:rPr>
              <a:t>Interface Changes</a:t>
            </a:r>
            <a:endParaRPr sz="2400">
              <a:latin typeface="Helvetica Neue"/>
              <a:ea typeface="Helvetica Neue"/>
              <a:cs typeface="Helvetica Neue"/>
              <a:sym typeface="Helvetica Neue"/>
            </a:endParaRPr>
          </a:p>
        </p:txBody>
      </p:sp>
      <p:sp>
        <p:nvSpPr>
          <p:cNvPr id="92" name="Google Shape;92;p18"/>
          <p:cNvSpPr txBox="1"/>
          <p:nvPr/>
        </p:nvSpPr>
        <p:spPr>
          <a:xfrm>
            <a:off x="292950" y="1009275"/>
            <a:ext cx="77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MAJOR CHANGE 1 - </a:t>
            </a:r>
            <a:endParaRPr b="1" sz="1800"/>
          </a:p>
          <a:p>
            <a:pPr indent="0" lvl="0" marL="0" rtl="0" algn="l">
              <a:spcBef>
                <a:spcPts val="0"/>
              </a:spcBef>
              <a:spcAft>
                <a:spcPts val="0"/>
              </a:spcAft>
              <a:buNone/>
            </a:pPr>
            <a:r>
              <a:rPr b="1" lang="en" sz="1800"/>
              <a:t>Onboarding</a:t>
            </a:r>
            <a:endParaRPr b="1" sz="1800"/>
          </a:p>
        </p:txBody>
      </p:sp>
      <p:sp>
        <p:nvSpPr>
          <p:cNvPr id="93" name="Google Shape;93;p18"/>
          <p:cNvSpPr/>
          <p:nvPr/>
        </p:nvSpPr>
        <p:spPr>
          <a:xfrm>
            <a:off x="-133350" y="-152400"/>
            <a:ext cx="1543200" cy="34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8"/>
          <p:cNvSpPr txBox="1"/>
          <p:nvPr/>
        </p:nvSpPr>
        <p:spPr>
          <a:xfrm>
            <a:off x="292950" y="1716850"/>
            <a:ext cx="173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New</a:t>
            </a:r>
            <a:r>
              <a:rPr b="1" lang="en" sz="1200"/>
              <a:t> design:</a:t>
            </a:r>
            <a:endParaRPr b="1" sz="1200"/>
          </a:p>
        </p:txBody>
      </p:sp>
      <p:sp>
        <p:nvSpPr>
          <p:cNvPr id="95" name="Google Shape;95;p18"/>
          <p:cNvSpPr txBox="1"/>
          <p:nvPr/>
        </p:nvSpPr>
        <p:spPr>
          <a:xfrm>
            <a:off x="292950" y="2490750"/>
            <a:ext cx="36720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Helvetica Neue"/>
                <a:ea typeface="Helvetica Neue"/>
                <a:cs typeface="Helvetica Neue"/>
                <a:sym typeface="Helvetica Neue"/>
              </a:rPr>
              <a:t>SOLUTION</a:t>
            </a:r>
            <a:r>
              <a:rPr b="1" lang="en" sz="1300">
                <a:latin typeface="Helvetica Neue"/>
                <a:ea typeface="Helvetica Neue"/>
                <a:cs typeface="Helvetica Neue"/>
                <a:sym typeface="Helvetica Neue"/>
              </a:rPr>
              <a:t>: </a:t>
            </a:r>
            <a:r>
              <a:rPr lang="en" sz="1300">
                <a:solidFill>
                  <a:schemeClr val="dk1"/>
                </a:solidFill>
                <a:latin typeface="Helvetica Neue"/>
                <a:ea typeface="Helvetica Neue"/>
                <a:cs typeface="Helvetica Neue"/>
                <a:sym typeface="Helvetica Neue"/>
              </a:rPr>
              <a:t>Our new onboarding flow introduces the problem we are aiming to solve and uses more fun and friendly language–with lots of pictures along the way. This </a:t>
            </a:r>
            <a:r>
              <a:rPr lang="en" sz="1300">
                <a:solidFill>
                  <a:schemeClr val="dk1"/>
                </a:solidFill>
                <a:latin typeface="Helvetica Neue"/>
                <a:ea typeface="Helvetica Neue"/>
                <a:cs typeface="Helvetica Neue"/>
                <a:sym typeface="Helvetica Neue"/>
              </a:rPr>
              <a:t>hopefully</a:t>
            </a:r>
            <a:r>
              <a:rPr lang="en" sz="1300">
                <a:solidFill>
                  <a:schemeClr val="dk1"/>
                </a:solidFill>
                <a:latin typeface="Helvetica Neue"/>
                <a:ea typeface="Helvetica Neue"/>
                <a:cs typeface="Helvetica Neue"/>
                <a:sym typeface="Helvetica Neue"/>
              </a:rPr>
              <a:t> captures a more engaging narrative for users to follow while </a:t>
            </a:r>
            <a:r>
              <a:rPr lang="en" sz="1300">
                <a:solidFill>
                  <a:schemeClr val="dk1"/>
                </a:solidFill>
                <a:latin typeface="Helvetica Neue"/>
                <a:ea typeface="Helvetica Neue"/>
                <a:cs typeface="Helvetica Neue"/>
                <a:sym typeface="Helvetica Neue"/>
              </a:rPr>
              <a:t>learning</a:t>
            </a:r>
            <a:r>
              <a:rPr lang="en" sz="1300">
                <a:solidFill>
                  <a:schemeClr val="dk1"/>
                </a:solidFill>
                <a:latin typeface="Helvetica Neue"/>
                <a:ea typeface="Helvetica Neue"/>
                <a:cs typeface="Helvetica Neue"/>
                <a:sym typeface="Helvetica Neue"/>
              </a:rPr>
              <a:t> about altio.</a:t>
            </a:r>
            <a:endParaRPr sz="1300">
              <a:latin typeface="Helvetica Neue"/>
              <a:ea typeface="Helvetica Neue"/>
              <a:cs typeface="Helvetica Neue"/>
              <a:sym typeface="Helvetica Neue"/>
            </a:endParaRPr>
          </a:p>
        </p:txBody>
      </p:sp>
      <p:pic>
        <p:nvPicPr>
          <p:cNvPr id="96" name="Google Shape;96;p18"/>
          <p:cNvPicPr preferRelativeResize="0"/>
          <p:nvPr/>
        </p:nvPicPr>
        <p:blipFill>
          <a:blip r:embed="rId3">
            <a:alphaModFix/>
          </a:blip>
          <a:stretch>
            <a:fillRect/>
          </a:stretch>
        </p:blipFill>
        <p:spPr>
          <a:xfrm>
            <a:off x="5811337" y="1052250"/>
            <a:ext cx="1404288" cy="3038976"/>
          </a:xfrm>
          <a:prstGeom prst="rect">
            <a:avLst/>
          </a:prstGeom>
          <a:noFill/>
          <a:ln>
            <a:noFill/>
          </a:ln>
        </p:spPr>
      </p:pic>
      <p:pic>
        <p:nvPicPr>
          <p:cNvPr id="97" name="Google Shape;97;p18"/>
          <p:cNvPicPr preferRelativeResize="0"/>
          <p:nvPr/>
        </p:nvPicPr>
        <p:blipFill>
          <a:blip r:embed="rId4">
            <a:alphaModFix/>
          </a:blip>
          <a:stretch>
            <a:fillRect/>
          </a:stretch>
        </p:blipFill>
        <p:spPr>
          <a:xfrm>
            <a:off x="4186003" y="1052261"/>
            <a:ext cx="1404275" cy="3038976"/>
          </a:xfrm>
          <a:prstGeom prst="rect">
            <a:avLst/>
          </a:prstGeom>
          <a:noFill/>
          <a:ln>
            <a:noFill/>
          </a:ln>
        </p:spPr>
      </p:pic>
      <p:pic>
        <p:nvPicPr>
          <p:cNvPr id="98" name="Google Shape;98;p18"/>
          <p:cNvPicPr preferRelativeResize="0"/>
          <p:nvPr/>
        </p:nvPicPr>
        <p:blipFill>
          <a:blip r:embed="rId5">
            <a:alphaModFix/>
          </a:blip>
          <a:stretch>
            <a:fillRect/>
          </a:stretch>
        </p:blipFill>
        <p:spPr>
          <a:xfrm>
            <a:off x="7450503" y="1052261"/>
            <a:ext cx="1404275" cy="30389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02" name="Shape 102"/>
        <p:cNvGrpSpPr/>
        <p:nvPr/>
      </p:nvGrpSpPr>
      <p:grpSpPr>
        <a:xfrm>
          <a:off x="0" y="0"/>
          <a:ext cx="0" cy="0"/>
          <a:chOff x="0" y="0"/>
          <a:chExt cx="0" cy="0"/>
        </a:xfrm>
      </p:grpSpPr>
      <p:sp>
        <p:nvSpPr>
          <p:cNvPr id="103" name="Google Shape;103;p19"/>
          <p:cNvSpPr txBox="1"/>
          <p:nvPr/>
        </p:nvSpPr>
        <p:spPr>
          <a:xfrm>
            <a:off x="229631" y="218927"/>
            <a:ext cx="6800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latin typeface="Helvetica Neue"/>
                <a:ea typeface="Helvetica Neue"/>
                <a:cs typeface="Helvetica Neue"/>
                <a:sym typeface="Helvetica Neue"/>
              </a:rPr>
              <a:t>Interface Changes</a:t>
            </a:r>
            <a:endParaRPr sz="2400">
              <a:latin typeface="Helvetica Neue"/>
              <a:ea typeface="Helvetica Neue"/>
              <a:cs typeface="Helvetica Neue"/>
              <a:sym typeface="Helvetica Neue"/>
            </a:endParaRPr>
          </a:p>
        </p:txBody>
      </p:sp>
      <p:sp>
        <p:nvSpPr>
          <p:cNvPr id="104" name="Google Shape;104;p19"/>
          <p:cNvSpPr txBox="1"/>
          <p:nvPr/>
        </p:nvSpPr>
        <p:spPr>
          <a:xfrm>
            <a:off x="292950" y="1009275"/>
            <a:ext cx="77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MAJOR CHANGE 2 - </a:t>
            </a:r>
            <a:endParaRPr b="1" sz="1800"/>
          </a:p>
          <a:p>
            <a:pPr indent="0" lvl="0" marL="0" rtl="0" algn="l">
              <a:spcBef>
                <a:spcPts val="0"/>
              </a:spcBef>
              <a:spcAft>
                <a:spcPts val="0"/>
              </a:spcAft>
              <a:buNone/>
            </a:pPr>
            <a:r>
              <a:rPr b="1" lang="en" sz="1800"/>
              <a:t>Account Creation</a:t>
            </a:r>
            <a:endParaRPr b="1" sz="1800"/>
          </a:p>
        </p:txBody>
      </p:sp>
      <p:sp>
        <p:nvSpPr>
          <p:cNvPr id="105" name="Google Shape;105;p19"/>
          <p:cNvSpPr/>
          <p:nvPr/>
        </p:nvSpPr>
        <p:spPr>
          <a:xfrm>
            <a:off x="-133350" y="-152400"/>
            <a:ext cx="1543200" cy="34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9"/>
          <p:cNvSpPr txBox="1"/>
          <p:nvPr/>
        </p:nvSpPr>
        <p:spPr>
          <a:xfrm>
            <a:off x="292950" y="1716850"/>
            <a:ext cx="173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Old design:</a:t>
            </a:r>
            <a:endParaRPr b="1" sz="1200"/>
          </a:p>
        </p:txBody>
      </p:sp>
      <p:sp>
        <p:nvSpPr>
          <p:cNvPr id="107" name="Google Shape;107;p19"/>
          <p:cNvSpPr txBox="1"/>
          <p:nvPr/>
        </p:nvSpPr>
        <p:spPr>
          <a:xfrm>
            <a:off x="292950" y="2490750"/>
            <a:ext cx="3672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Helvetica Neue"/>
                <a:ea typeface="Helvetica Neue"/>
                <a:cs typeface="Helvetica Neue"/>
                <a:sym typeface="Helvetica Neue"/>
              </a:rPr>
              <a:t>PROBLEM: </a:t>
            </a:r>
            <a:r>
              <a:rPr lang="en" sz="1300">
                <a:solidFill>
                  <a:schemeClr val="dk1"/>
                </a:solidFill>
                <a:latin typeface="Helvetica Neue"/>
                <a:ea typeface="Helvetica Neue"/>
                <a:cs typeface="Helvetica Neue"/>
                <a:sym typeface="Helvetica Neue"/>
              </a:rPr>
              <a:t>Our app originally had no way of creating an account to begin engaging with content.</a:t>
            </a:r>
            <a:endParaRPr sz="1300">
              <a:latin typeface="Helvetica Neue"/>
              <a:ea typeface="Helvetica Neue"/>
              <a:cs typeface="Helvetica Neue"/>
              <a:sym typeface="Helvetica Neue"/>
            </a:endParaRPr>
          </a:p>
        </p:txBody>
      </p:sp>
      <p:sp>
        <p:nvSpPr>
          <p:cNvPr id="108" name="Google Shape;108;p19"/>
          <p:cNvSpPr/>
          <p:nvPr/>
        </p:nvSpPr>
        <p:spPr>
          <a:xfrm>
            <a:off x="5958400" y="581700"/>
            <a:ext cx="1838400" cy="398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txBox="1"/>
          <p:nvPr/>
        </p:nvSpPr>
        <p:spPr>
          <a:xfrm>
            <a:off x="6310300" y="2379300"/>
            <a:ext cx="11346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1"/>
                </a:solidFill>
                <a:latin typeface="Helvetica Neue"/>
                <a:ea typeface="Helvetica Neue"/>
                <a:cs typeface="Helvetica Neue"/>
                <a:sym typeface="Helvetica Neue"/>
              </a:rPr>
              <a:t>non-existent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13" name="Shape 113"/>
        <p:cNvGrpSpPr/>
        <p:nvPr/>
      </p:nvGrpSpPr>
      <p:grpSpPr>
        <a:xfrm>
          <a:off x="0" y="0"/>
          <a:ext cx="0" cy="0"/>
          <a:chOff x="0" y="0"/>
          <a:chExt cx="0" cy="0"/>
        </a:xfrm>
      </p:grpSpPr>
      <p:sp>
        <p:nvSpPr>
          <p:cNvPr id="114" name="Google Shape;114;p20"/>
          <p:cNvSpPr txBox="1"/>
          <p:nvPr/>
        </p:nvSpPr>
        <p:spPr>
          <a:xfrm>
            <a:off x="229631" y="218927"/>
            <a:ext cx="6800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latin typeface="Helvetica Neue"/>
                <a:ea typeface="Helvetica Neue"/>
                <a:cs typeface="Helvetica Neue"/>
                <a:sym typeface="Helvetica Neue"/>
              </a:rPr>
              <a:t>Interface Changes</a:t>
            </a:r>
            <a:endParaRPr sz="2400">
              <a:latin typeface="Helvetica Neue"/>
              <a:ea typeface="Helvetica Neue"/>
              <a:cs typeface="Helvetica Neue"/>
              <a:sym typeface="Helvetica Neue"/>
            </a:endParaRPr>
          </a:p>
        </p:txBody>
      </p:sp>
      <p:sp>
        <p:nvSpPr>
          <p:cNvPr id="115" name="Google Shape;115;p20"/>
          <p:cNvSpPr txBox="1"/>
          <p:nvPr/>
        </p:nvSpPr>
        <p:spPr>
          <a:xfrm>
            <a:off x="292950" y="1009275"/>
            <a:ext cx="77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MAJOR CHANGE 2 - </a:t>
            </a:r>
            <a:endParaRPr b="1" sz="1800"/>
          </a:p>
          <a:p>
            <a:pPr indent="0" lvl="0" marL="0" rtl="0" algn="l">
              <a:spcBef>
                <a:spcPts val="0"/>
              </a:spcBef>
              <a:spcAft>
                <a:spcPts val="0"/>
              </a:spcAft>
              <a:buNone/>
            </a:pPr>
            <a:r>
              <a:rPr b="1" lang="en" sz="1800"/>
              <a:t>Account Creation</a:t>
            </a:r>
            <a:endParaRPr b="1" sz="1800"/>
          </a:p>
        </p:txBody>
      </p:sp>
      <p:sp>
        <p:nvSpPr>
          <p:cNvPr id="116" name="Google Shape;116;p20"/>
          <p:cNvSpPr/>
          <p:nvPr/>
        </p:nvSpPr>
        <p:spPr>
          <a:xfrm>
            <a:off x="-133350" y="-152400"/>
            <a:ext cx="1543200" cy="34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txBox="1"/>
          <p:nvPr/>
        </p:nvSpPr>
        <p:spPr>
          <a:xfrm>
            <a:off x="292950" y="1716850"/>
            <a:ext cx="173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New</a:t>
            </a:r>
            <a:r>
              <a:rPr b="1" lang="en" sz="1200"/>
              <a:t> design:</a:t>
            </a:r>
            <a:endParaRPr b="1" sz="1200"/>
          </a:p>
        </p:txBody>
      </p:sp>
      <p:sp>
        <p:nvSpPr>
          <p:cNvPr id="118" name="Google Shape;118;p20"/>
          <p:cNvSpPr txBox="1"/>
          <p:nvPr/>
        </p:nvSpPr>
        <p:spPr>
          <a:xfrm>
            <a:off x="292950" y="2490750"/>
            <a:ext cx="36720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Helvetica Neue"/>
                <a:ea typeface="Helvetica Neue"/>
                <a:cs typeface="Helvetica Neue"/>
                <a:sym typeface="Helvetica Neue"/>
              </a:rPr>
              <a:t>SOLUTION</a:t>
            </a:r>
            <a:r>
              <a:rPr b="1" lang="en" sz="1300">
                <a:latin typeface="Helvetica Neue"/>
                <a:ea typeface="Helvetica Neue"/>
                <a:cs typeface="Helvetica Neue"/>
                <a:sym typeface="Helvetica Neue"/>
              </a:rPr>
              <a:t>: </a:t>
            </a:r>
            <a:r>
              <a:rPr lang="en" sz="1300">
                <a:solidFill>
                  <a:schemeClr val="dk1"/>
                </a:solidFill>
                <a:latin typeface="Helvetica Neue"/>
                <a:ea typeface="Helvetica Neue"/>
                <a:cs typeface="Helvetica Neue"/>
                <a:sym typeface="Helvetica Neue"/>
              </a:rPr>
              <a:t>Introduce an account creation / login page, as well as a preferences section where users can choose their preferred audio and interpretation preferences. This was done to allow users to actually engage with content.</a:t>
            </a:r>
            <a:endParaRPr sz="1300">
              <a:latin typeface="Helvetica Neue"/>
              <a:ea typeface="Helvetica Neue"/>
              <a:cs typeface="Helvetica Neue"/>
              <a:sym typeface="Helvetica Neue"/>
            </a:endParaRPr>
          </a:p>
        </p:txBody>
      </p:sp>
      <p:pic>
        <p:nvPicPr>
          <p:cNvPr id="119" name="Google Shape;119;p20"/>
          <p:cNvPicPr preferRelativeResize="0"/>
          <p:nvPr/>
        </p:nvPicPr>
        <p:blipFill>
          <a:blip r:embed="rId3">
            <a:alphaModFix/>
          </a:blip>
          <a:stretch>
            <a:fillRect/>
          </a:stretch>
        </p:blipFill>
        <p:spPr>
          <a:xfrm>
            <a:off x="4114800" y="916712"/>
            <a:ext cx="1528956" cy="3310065"/>
          </a:xfrm>
          <a:prstGeom prst="rect">
            <a:avLst/>
          </a:prstGeom>
          <a:noFill/>
          <a:ln>
            <a:noFill/>
          </a:ln>
        </p:spPr>
      </p:pic>
      <p:pic>
        <p:nvPicPr>
          <p:cNvPr id="120" name="Google Shape;120;p20"/>
          <p:cNvPicPr preferRelativeResize="0"/>
          <p:nvPr/>
        </p:nvPicPr>
        <p:blipFill>
          <a:blip r:embed="rId4">
            <a:alphaModFix/>
          </a:blip>
          <a:stretch>
            <a:fillRect/>
          </a:stretch>
        </p:blipFill>
        <p:spPr>
          <a:xfrm>
            <a:off x="5699145" y="916722"/>
            <a:ext cx="1528956" cy="3310065"/>
          </a:xfrm>
          <a:prstGeom prst="rect">
            <a:avLst/>
          </a:prstGeom>
          <a:noFill/>
          <a:ln>
            <a:noFill/>
          </a:ln>
        </p:spPr>
      </p:pic>
      <p:pic>
        <p:nvPicPr>
          <p:cNvPr id="121" name="Google Shape;121;p20"/>
          <p:cNvPicPr preferRelativeResize="0"/>
          <p:nvPr/>
        </p:nvPicPr>
        <p:blipFill>
          <a:blip r:embed="rId5">
            <a:alphaModFix/>
          </a:blip>
          <a:stretch>
            <a:fillRect/>
          </a:stretch>
        </p:blipFill>
        <p:spPr>
          <a:xfrm>
            <a:off x="7283500" y="901313"/>
            <a:ext cx="1543200" cy="33408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8DE"/>
        </a:solidFill>
      </p:bgPr>
    </p:bg>
    <p:spTree>
      <p:nvGrpSpPr>
        <p:cNvPr id="125" name="Shape 125"/>
        <p:cNvGrpSpPr/>
        <p:nvPr/>
      </p:nvGrpSpPr>
      <p:grpSpPr>
        <a:xfrm>
          <a:off x="0" y="0"/>
          <a:ext cx="0" cy="0"/>
          <a:chOff x="0" y="0"/>
          <a:chExt cx="0" cy="0"/>
        </a:xfrm>
      </p:grpSpPr>
      <p:sp>
        <p:nvSpPr>
          <p:cNvPr id="126" name="Google Shape;126;p21"/>
          <p:cNvSpPr txBox="1"/>
          <p:nvPr/>
        </p:nvSpPr>
        <p:spPr>
          <a:xfrm>
            <a:off x="229631" y="218927"/>
            <a:ext cx="68007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b="1" lang="en" sz="3800">
                <a:latin typeface="Helvetica Neue"/>
                <a:ea typeface="Helvetica Neue"/>
                <a:cs typeface="Helvetica Neue"/>
                <a:sym typeface="Helvetica Neue"/>
              </a:rPr>
              <a:t>Interface Changes</a:t>
            </a:r>
            <a:endParaRPr sz="2400">
              <a:latin typeface="Helvetica Neue"/>
              <a:ea typeface="Helvetica Neue"/>
              <a:cs typeface="Helvetica Neue"/>
              <a:sym typeface="Helvetica Neue"/>
            </a:endParaRPr>
          </a:p>
        </p:txBody>
      </p:sp>
      <p:sp>
        <p:nvSpPr>
          <p:cNvPr id="127" name="Google Shape;127;p21"/>
          <p:cNvSpPr txBox="1"/>
          <p:nvPr/>
        </p:nvSpPr>
        <p:spPr>
          <a:xfrm>
            <a:off x="292950" y="1009275"/>
            <a:ext cx="77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MAJOR CHANGE 3 - </a:t>
            </a:r>
            <a:endParaRPr b="1" sz="1800"/>
          </a:p>
          <a:p>
            <a:pPr indent="0" lvl="0" marL="0" rtl="0" algn="l">
              <a:spcBef>
                <a:spcPts val="0"/>
              </a:spcBef>
              <a:spcAft>
                <a:spcPts val="0"/>
              </a:spcAft>
              <a:buNone/>
            </a:pPr>
            <a:r>
              <a:rPr b="1" lang="en" sz="1800"/>
              <a:t>Home Screen</a:t>
            </a:r>
            <a:endParaRPr b="1" sz="1800"/>
          </a:p>
        </p:txBody>
      </p:sp>
      <p:sp>
        <p:nvSpPr>
          <p:cNvPr id="128" name="Google Shape;128;p21"/>
          <p:cNvSpPr/>
          <p:nvPr/>
        </p:nvSpPr>
        <p:spPr>
          <a:xfrm>
            <a:off x="-133350" y="-152400"/>
            <a:ext cx="1543200" cy="342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1"/>
          <p:cNvSpPr txBox="1"/>
          <p:nvPr/>
        </p:nvSpPr>
        <p:spPr>
          <a:xfrm>
            <a:off x="292950" y="1716850"/>
            <a:ext cx="173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Old</a:t>
            </a:r>
            <a:r>
              <a:rPr b="1" lang="en" sz="1200"/>
              <a:t> design:</a:t>
            </a:r>
            <a:endParaRPr b="1" sz="1200"/>
          </a:p>
        </p:txBody>
      </p:sp>
      <p:pic>
        <p:nvPicPr>
          <p:cNvPr id="130" name="Google Shape;130;p21"/>
          <p:cNvPicPr preferRelativeResize="0"/>
          <p:nvPr/>
        </p:nvPicPr>
        <p:blipFill>
          <a:blip r:embed="rId3">
            <a:alphaModFix/>
          </a:blip>
          <a:stretch>
            <a:fillRect/>
          </a:stretch>
        </p:blipFill>
        <p:spPr>
          <a:xfrm>
            <a:off x="4865925" y="581713"/>
            <a:ext cx="1838449" cy="3980058"/>
          </a:xfrm>
          <a:prstGeom prst="rect">
            <a:avLst/>
          </a:prstGeom>
          <a:noFill/>
          <a:ln>
            <a:noFill/>
          </a:ln>
        </p:spPr>
      </p:pic>
      <p:pic>
        <p:nvPicPr>
          <p:cNvPr id="131" name="Google Shape;131;p21"/>
          <p:cNvPicPr preferRelativeResize="0"/>
          <p:nvPr/>
        </p:nvPicPr>
        <p:blipFill>
          <a:blip r:embed="rId4">
            <a:alphaModFix/>
          </a:blip>
          <a:stretch>
            <a:fillRect/>
          </a:stretch>
        </p:blipFill>
        <p:spPr>
          <a:xfrm>
            <a:off x="6910675" y="581713"/>
            <a:ext cx="1838449" cy="3980073"/>
          </a:xfrm>
          <a:prstGeom prst="rect">
            <a:avLst/>
          </a:prstGeom>
          <a:noFill/>
          <a:ln>
            <a:noFill/>
          </a:ln>
        </p:spPr>
      </p:pic>
      <p:sp>
        <p:nvSpPr>
          <p:cNvPr id="132" name="Google Shape;132;p21"/>
          <p:cNvSpPr txBox="1"/>
          <p:nvPr/>
        </p:nvSpPr>
        <p:spPr>
          <a:xfrm>
            <a:off x="292950" y="2490750"/>
            <a:ext cx="3672000" cy="118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latin typeface="Helvetica Neue"/>
                <a:ea typeface="Helvetica Neue"/>
                <a:cs typeface="Helvetica Neue"/>
                <a:sym typeface="Helvetica Neue"/>
              </a:rPr>
              <a:t>PROBLEM</a:t>
            </a:r>
            <a:r>
              <a:rPr b="1" lang="en" sz="1300">
                <a:latin typeface="Helvetica Neue"/>
                <a:ea typeface="Helvetica Neue"/>
                <a:cs typeface="Helvetica Neue"/>
                <a:sym typeface="Helvetica Neue"/>
              </a:rPr>
              <a:t>: </a:t>
            </a:r>
            <a:r>
              <a:rPr lang="en" sz="1300">
                <a:solidFill>
                  <a:schemeClr val="dk1"/>
                </a:solidFill>
                <a:latin typeface="Helvetica Neue"/>
                <a:ea typeface="Helvetica Neue"/>
                <a:cs typeface="Helvetica Neue"/>
                <a:sym typeface="Helvetica Neue"/>
              </a:rPr>
              <a:t>Toggling between altio and content requires users to sacrifice the experience of viewing one piece of content for another. It is also unintuitive to switch back to the smaller post view for scrolling</a:t>
            </a:r>
            <a:endParaRPr sz="1300">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