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Lora"/>
      <p:regular r:id="rId37"/>
      <p:bold r:id="rId38"/>
      <p:italic r:id="rId39"/>
      <p:boldItalic r:id="rId40"/>
    </p:embeddedFont>
    <p:embeddedFont>
      <p:font typeface="Helvetica Neue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198AAAE-386C-4CD9-A8D5-1F654EBFE571}">
  <a:tblStyle styleId="{1198AAAE-386C-4CD9-A8D5-1F654EBFE5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-boldItalic.fntdata"/><Relationship Id="rId20" Type="http://schemas.openxmlformats.org/officeDocument/2006/relationships/slide" Target="slides/slide14.xml"/><Relationship Id="rId42" Type="http://schemas.openxmlformats.org/officeDocument/2006/relationships/font" Target="fonts/HelveticaNeue-bold.fntdata"/><Relationship Id="rId41" Type="http://schemas.openxmlformats.org/officeDocument/2006/relationships/font" Target="fonts/HelveticaNeue-regular.fntdata"/><Relationship Id="rId22" Type="http://schemas.openxmlformats.org/officeDocument/2006/relationships/slide" Target="slides/slide16.xml"/><Relationship Id="rId44" Type="http://schemas.openxmlformats.org/officeDocument/2006/relationships/font" Target="fonts/HelveticaNeue-boldItalic.fntdata"/><Relationship Id="rId21" Type="http://schemas.openxmlformats.org/officeDocument/2006/relationships/slide" Target="slides/slide15.xml"/><Relationship Id="rId43" Type="http://schemas.openxmlformats.org/officeDocument/2006/relationships/font" Target="fonts/HelveticaNeue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ora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ora-italic.fntdata"/><Relationship Id="rId16" Type="http://schemas.openxmlformats.org/officeDocument/2006/relationships/slide" Target="slides/slide10.xml"/><Relationship Id="rId38" Type="http://schemas.openxmlformats.org/officeDocument/2006/relationships/font" Target="fonts/Lora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2c691e88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22c691e88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Three participants total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Since weren’t able to test hi fi prototype wanted to get better sense of features w community members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4f0d91c4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4f0d91c4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Testing technology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4f0d91c4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24f0d91c4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4f0d91c47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4f0d91c47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4f0d91c47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4f0d91c4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4f0d91c47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4f0d91c4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4f0d91c47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4f0d91c47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4f0d91c4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4f0d91c4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Onboarding: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“correct” answers to questions asked, to ensure clarity of onboarding flow.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View Content: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 in finding annotations, to make sure it is clear where to find annotations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misclicks, to understand what elements may be confusing for users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to completion, to observe how difficult this process is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 of visible enjoyment, to observe how much users enjoy this process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Interpret ALTiO: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 in interpreting and posting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 of visible enjoyment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interpretation methods interacted with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of time to add annotations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to completion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Engage with Community: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misclicks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clicks of different elements on pages (discoverability/curiosity)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to finding correct screen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4f0d91c47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4f0d91c47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206e65cc6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206e65cc6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Three questions asked each participant at end of onboarding flow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On avg ⅔ right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Participant with 3 right had to reread, and spent </a:t>
            </a:r>
            <a:r>
              <a:rPr lang="en"/>
              <a:t>significantly</a:t>
            </a:r>
            <a:r>
              <a:rPr lang="en"/>
              <a:t> more time on this section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Each had some confusion about purpose of app after first read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20c2362edb_1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20c2362edb_1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206e65cc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2206e65cc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</a:t>
            </a:r>
            <a:r>
              <a:rPr lang="en"/>
              <a:t>wo of the three participants were unable to complete the posting process due to our errors in formatting screens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if they were formatted correctly, it suggests that the task flows were smooth and somewhat intuitive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206e65cc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2206e65cc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Participant 2 and 4 made more comments and had more reactions indicating visible enjoyment. Participant 3 approached the demo more analytically, and while she expressed interest, there were fewer immediate reactions.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206e65cc6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2206e65cc6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For </a:t>
            </a:r>
            <a:r>
              <a:rPr lang="en"/>
              <a:t>participants 2 and 3, formatting of the interpretation process prevented them from completion. This was the timepoints when the task was stopped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creation process was not as lengthy as expected, and comparable to making something like a tiktok or instagram post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ages and familiarity with social media seem to be reflected in these times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view content did take a bit longer than anticipated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4f0d91c47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4f0d91c47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participants 2 and 4 missed the explain button that would pull up annotations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Participant 3 was confused about the purpose of the app after seeing the first post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Participant 4 also felt excluded in the screen to choose audio, as she doesn’t know what audio she should be choosing as she can’t hear it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4f0d91c4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4f0d91c4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4f0d91c47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4f0d91c47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2206e65cc6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2206e65cc6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206e65cc6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206e65cc6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4f0d91c47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24f0d91c47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206e65cc6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2206e65cc6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0c2362edb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0c2362edb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0c2362edb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20c2362edb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0c2362edb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0c2362edb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4f0d91c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4f0d91c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First major change: inherent structure of interpretations of audio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Previously: linear process to create altio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Drawing is main interpretation to toggle between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4f0d91c4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4f0d91c4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Updated: Wanted to expand interpretations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Condense post flow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Instead of just drawing, there is an interpretation stack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4f0d91c4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4f0d91c4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Second change: resize app for different screen sizes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Optimized for iphone 12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Some components may overlap, or buttons might not be clickable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24f0d91c4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24f0d91c4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 scaling functions to size components based on screen size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Improve visibility of components and prevent buttons from not bein able to be clicked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4f0d91c47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24f0d91c47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25.png"/><Relationship Id="rId7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7" Type="http://schemas.openxmlformats.org/officeDocument/2006/relationships/hyperlink" Target="http://drive.google.com/file/d/1xka2fqyGWjJPyo5g6eb2-fT20gRSHVhc/view" TargetMode="External"/><Relationship Id="rId8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Participants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593025" y="1385000"/>
            <a:ext cx="251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 of hearing woman (&gt;60 years old)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Compensated with $10 coffee shop gift card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593018" y="9615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002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3412643" y="9615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003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6182643" y="9615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004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6145250" y="1344200"/>
            <a:ext cx="259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Deaf woman in her mid-20s, fluent in ASL and Korean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Compensated with $10 coffee shop gift card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3387825" y="1385000"/>
            <a:ext cx="251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Hard of hearing woman in her 30s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Declined compensation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b="2647" l="15937" r="14738" t="2114"/>
          <a:stretch/>
        </p:blipFill>
        <p:spPr>
          <a:xfrm>
            <a:off x="6342300" y="2815775"/>
            <a:ext cx="2231900" cy="176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4">
            <a:alphaModFix/>
          </a:blip>
          <a:srcRect b="0" l="12658" r="12396" t="0"/>
          <a:stretch/>
        </p:blipFill>
        <p:spPr>
          <a:xfrm>
            <a:off x="711850" y="2815775"/>
            <a:ext cx="2125750" cy="1841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0+ Free User Icon &amp; User Images"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7438" y="2815763"/>
            <a:ext cx="1845000" cy="18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Apparatus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256650"/>
            <a:ext cx="1969475" cy="19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0350" y="2229738"/>
            <a:ext cx="2023300" cy="20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436038" y="1360050"/>
            <a:ext cx="172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INTERVIEWS CONDUCTED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3560338" y="1363125"/>
            <a:ext cx="172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APP </a:t>
            </a:r>
            <a:br>
              <a:rPr b="1" lang="en" sz="1800">
                <a:solidFill>
                  <a:schemeClr val="dk1"/>
                </a:solidFill>
              </a:rPr>
            </a:br>
            <a:r>
              <a:rPr b="1" lang="en" sz="1800">
                <a:solidFill>
                  <a:schemeClr val="dk1"/>
                </a:solidFill>
              </a:rPr>
              <a:t>ACCESS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6684652" y="1360050"/>
            <a:ext cx="196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SCREEN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RECORDINGS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60" name="Google Shape;160;p23"/>
          <p:cNvPicPr preferRelativeResize="0"/>
          <p:nvPr/>
        </p:nvPicPr>
        <p:blipFill rotWithShape="1">
          <a:blip r:embed="rId5">
            <a:alphaModFix/>
          </a:blip>
          <a:srcRect b="25586" l="36298" r="35884" t="28052"/>
          <a:stretch/>
        </p:blipFill>
        <p:spPr>
          <a:xfrm>
            <a:off x="6505350" y="2300000"/>
            <a:ext cx="2023299" cy="1882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4"/>
          <p:cNvSpPr txBox="1"/>
          <p:nvPr>
            <p:ph idx="1" type="body"/>
          </p:nvPr>
        </p:nvSpPr>
        <p:spPr>
          <a:xfrm>
            <a:off x="321075" y="1603350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click through and read through the onboarding flow.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302325" y="107382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</a:t>
            </a:r>
            <a:r>
              <a:rPr b="1" lang="en" sz="1800"/>
              <a:t>1 - Onboarding</a:t>
            </a:r>
            <a:endParaRPr b="1" sz="1800"/>
          </a:p>
        </p:txBody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321075" y="1888908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For users to be able to understand the purpose of the app and what an “ALTiO” is.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85360" r="0" t="0"/>
          <a:stretch/>
        </p:blipFill>
        <p:spPr>
          <a:xfrm>
            <a:off x="7697578" y="226000"/>
            <a:ext cx="1294024" cy="46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4025" y="2363450"/>
            <a:ext cx="1147051" cy="24832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7851" y="2363454"/>
            <a:ext cx="1147051" cy="24832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2" name="Google Shape;17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1675" y="2415988"/>
            <a:ext cx="1147051" cy="24832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p25"/>
          <p:cNvSpPr txBox="1"/>
          <p:nvPr>
            <p:ph idx="1" type="body"/>
          </p:nvPr>
        </p:nvSpPr>
        <p:spPr>
          <a:xfrm>
            <a:off x="311700" y="2377000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navigate to an “ALTiO” interpretation for a post and view its annotations.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292950" y="184747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2 - View Content</a:t>
            </a:r>
            <a:endParaRPr b="1" sz="1800"/>
          </a:p>
        </p:txBody>
      </p:sp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311700" y="2662550"/>
            <a:ext cx="79563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A user can successfully navigate to an interpretation relatively easily, and that it is an enjoyable process.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b="0" l="85360" r="0" t="0"/>
          <a:stretch/>
        </p:blipFill>
        <p:spPr>
          <a:xfrm>
            <a:off x="7697578" y="226000"/>
            <a:ext cx="1294024" cy="46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26"/>
          <p:cNvSpPr txBox="1"/>
          <p:nvPr>
            <p:ph idx="1" type="body"/>
          </p:nvPr>
        </p:nvSpPr>
        <p:spPr>
          <a:xfrm>
            <a:off x="321075" y="1462875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create a post with an ALTiO interpretation.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302325" y="933350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3 - Interpret ALTiO</a:t>
            </a:r>
            <a:endParaRPr b="1" sz="1800"/>
          </a:p>
        </p:txBody>
      </p:sp>
      <p:sp>
        <p:nvSpPr>
          <p:cNvPr id="189" name="Google Shape;189;p26"/>
          <p:cNvSpPr txBox="1"/>
          <p:nvPr>
            <p:ph idx="1" type="body"/>
          </p:nvPr>
        </p:nvSpPr>
        <p:spPr>
          <a:xfrm>
            <a:off x="321075" y="1748433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A user can successfully create a post with ease and enjoyment.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0" name="Google Shape;190;p26"/>
          <p:cNvPicPr preferRelativeResize="0"/>
          <p:nvPr/>
        </p:nvPicPr>
        <p:blipFill rotWithShape="1">
          <a:blip r:embed="rId3">
            <a:alphaModFix/>
          </a:blip>
          <a:srcRect b="0" l="85360" r="0" t="0"/>
          <a:stretch/>
        </p:blipFill>
        <p:spPr>
          <a:xfrm>
            <a:off x="7697578" y="226000"/>
            <a:ext cx="1294024" cy="46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3413" y="2427625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2" name="Google Shape;19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1000" y="2427625"/>
            <a:ext cx="1219576" cy="2640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2875" y="2427625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3150" y="2427624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95" name="Google Shape;195;p26"/>
          <p:cNvCxnSpPr>
            <a:endCxn id="193" idx="1"/>
          </p:cNvCxnSpPr>
          <p:nvPr/>
        </p:nvCxnSpPr>
        <p:spPr>
          <a:xfrm flipH="1" rot="10800000">
            <a:off x="2450075" y="3747761"/>
            <a:ext cx="772800" cy="375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6" name="Google Shape;196;p26"/>
          <p:cNvCxnSpPr>
            <a:endCxn id="194" idx="1"/>
          </p:cNvCxnSpPr>
          <p:nvPr/>
        </p:nvCxnSpPr>
        <p:spPr>
          <a:xfrm flipH="1" rot="10800000">
            <a:off x="2501050" y="3747759"/>
            <a:ext cx="2162100" cy="588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7" name="Google Shape;197;p26"/>
          <p:cNvCxnSpPr>
            <a:endCxn id="191" idx="1"/>
          </p:cNvCxnSpPr>
          <p:nvPr/>
        </p:nvCxnSpPr>
        <p:spPr>
          <a:xfrm flipH="1" rot="10800000">
            <a:off x="2475513" y="3747761"/>
            <a:ext cx="3627900" cy="817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27"/>
          <p:cNvSpPr txBox="1"/>
          <p:nvPr>
            <p:ph idx="1" type="body"/>
          </p:nvPr>
        </p:nvSpPr>
        <p:spPr>
          <a:xfrm>
            <a:off x="311700" y="2377000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had the user navigate to find more interpretations of Funky audio.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292950" y="184747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TASK 4 - Engage with Community</a:t>
            </a:r>
            <a:endParaRPr b="1" sz="1800"/>
          </a:p>
        </p:txBody>
      </p:sp>
      <p:sp>
        <p:nvSpPr>
          <p:cNvPr id="205" name="Google Shape;205;p27"/>
          <p:cNvSpPr txBox="1"/>
          <p:nvPr>
            <p:ph idx="1" type="body"/>
          </p:nvPr>
        </p:nvSpPr>
        <p:spPr>
          <a:xfrm>
            <a:off x="311700" y="2662558"/>
            <a:ext cx="8520600" cy="5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A user can find other interpretations of audio with ease, and the user is curious about other areas of the app.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b="0" l="85360" r="0" t="0"/>
          <a:stretch/>
        </p:blipFill>
        <p:spPr>
          <a:xfrm>
            <a:off x="7697578" y="226000"/>
            <a:ext cx="1294024" cy="46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Procedure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8"/>
          <p:cNvSpPr txBox="1"/>
          <p:nvPr>
            <p:ph idx="1" type="body"/>
          </p:nvPr>
        </p:nvSpPr>
        <p:spPr>
          <a:xfrm>
            <a:off x="311700" y="1164100"/>
            <a:ext cx="8520600" cy="3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interviewed each participant on Zoom, and started off with introductions.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instructed participants to download Expo Go on their device, then log in with provided credentials to access our app by scanning a QR code.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vaguely introduced our app and purpose, as well as how the testing procedure would look. At this point we began recording.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asked</a:t>
            </a: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users to complete the first task that we introduced. After completion, we asked a few questions about their experience and feelings.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AutoNum type="arabicPeriod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repeated this with each task, and finally concluded the interview.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3">
            <a:alphaModFix/>
          </a:blip>
          <a:srcRect b="80004" l="0" r="14442" t="0"/>
          <a:stretch/>
        </p:blipFill>
        <p:spPr>
          <a:xfrm>
            <a:off x="790575" y="4136425"/>
            <a:ext cx="7562849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Test Measures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29"/>
          <p:cNvSpPr txBox="1"/>
          <p:nvPr>
            <p:ph idx="1" type="body"/>
          </p:nvPr>
        </p:nvSpPr>
        <p:spPr>
          <a:xfrm>
            <a:off x="267625" y="1006275"/>
            <a:ext cx="8520600" cy="42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ONBOARDING QUIZ SCORE</a:t>
            </a:r>
            <a:endParaRPr b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</a:pP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the user </a:t>
            </a: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understand the basic goals and functions of the app from the onboarding screens?</a:t>
            </a:r>
            <a:endParaRPr i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COMPLETION OF EACH TASK</a:t>
            </a:r>
            <a:endParaRPr b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</a:pP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the user achieve the app’s goals?</a:t>
            </a:r>
            <a:endParaRPr i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 TO COMPLETION FOR EACH TASK</a:t>
            </a:r>
            <a:endParaRPr b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</a:pP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it easy for them to do? </a:t>
            </a:r>
            <a:endParaRPr i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b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 OF VISIBLE ENJOYMENT</a:t>
            </a:r>
            <a:endParaRPr b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Char char="○"/>
            </a:pPr>
            <a:r>
              <a:rPr i="1" lang="en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they enjoy using the app?</a:t>
            </a:r>
            <a:endParaRPr i="1"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/>
          </a:blip>
          <a:srcRect b="80004" l="0" r="14442" t="0"/>
          <a:stretch/>
        </p:blipFill>
        <p:spPr>
          <a:xfrm>
            <a:off x="790575" y="4136425"/>
            <a:ext cx="7562849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Onboarding Quiz Score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31"/>
          <p:cNvSpPr txBox="1"/>
          <p:nvPr>
            <p:ph idx="1" type="body"/>
          </p:nvPr>
        </p:nvSpPr>
        <p:spPr>
          <a:xfrm>
            <a:off x="490793" y="155677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002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32" name="Google Shape;232;p31"/>
          <p:cNvSpPr txBox="1"/>
          <p:nvPr>
            <p:ph idx="1" type="body"/>
          </p:nvPr>
        </p:nvSpPr>
        <p:spPr>
          <a:xfrm>
            <a:off x="221850" y="1960525"/>
            <a:ext cx="2382900" cy="26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1.5/3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Unsure about what they are able to do in the app.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Correctly identified “alternative” as a part of “altio”, but not the other part. 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“It doesn’t tell me what my audience can expect to see”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31"/>
          <p:cNvSpPr txBox="1"/>
          <p:nvPr>
            <p:ph idx="1" type="body"/>
          </p:nvPr>
        </p:nvSpPr>
        <p:spPr>
          <a:xfrm>
            <a:off x="3216743" y="155677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003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34" name="Google Shape;234;p31"/>
          <p:cNvSpPr txBox="1"/>
          <p:nvPr>
            <p:ph idx="1" type="body"/>
          </p:nvPr>
        </p:nvSpPr>
        <p:spPr>
          <a:xfrm>
            <a:off x="2914050" y="1960525"/>
            <a:ext cx="2553900" cy="26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3/3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Confused on first read, but after rereading participant understood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Suggested seeing the definition of altio earlier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 / solution framework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31"/>
          <p:cNvSpPr txBox="1"/>
          <p:nvPr>
            <p:ph idx="1" type="body"/>
          </p:nvPr>
        </p:nvSpPr>
        <p:spPr>
          <a:xfrm>
            <a:off x="6046193" y="155677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004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36" name="Google Shape;236;p31"/>
          <p:cNvSpPr txBox="1"/>
          <p:nvPr>
            <p:ph idx="1" type="body"/>
          </p:nvPr>
        </p:nvSpPr>
        <p:spPr>
          <a:xfrm>
            <a:off x="5777250" y="1996825"/>
            <a:ext cx="2382900" cy="25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1.5/3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the first question: weren’t sure what the altios were for or how to create them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Guessed both that the app’s purpose was to “make sound into art or was some sort of game.”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31"/>
          <p:cNvSpPr txBox="1"/>
          <p:nvPr>
            <p:ph idx="1" type="body"/>
          </p:nvPr>
        </p:nvSpPr>
        <p:spPr>
          <a:xfrm>
            <a:off x="-172475" y="694275"/>
            <a:ext cx="6862800" cy="86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AutoNum type="arabicPeriod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Based on what you saw in the onboarding, what can you do in this app? 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AutoNum type="arabicPeriod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the purpose of this app?</a:t>
            </a:r>
            <a:endParaRPr i="1"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AutoNum type="arabicPeriod"/>
            </a:pPr>
            <a:r>
              <a:rPr i="1"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an altio?</a:t>
            </a:r>
            <a:endParaRPr i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 b="56644" l="85364" r="0" t="0"/>
          <a:stretch/>
        </p:blipFill>
        <p:spPr>
          <a:xfrm>
            <a:off x="7697923" y="226000"/>
            <a:ext cx="1293676" cy="20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2142000" y="1555125"/>
            <a:ext cx="462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Deaf and hard of hearing people are often left out of key nuanced information that is conveyed through audio in digital spaces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2142000" y="3053875"/>
            <a:ext cx="4860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ora"/>
                <a:ea typeface="Lora"/>
                <a:cs typeface="Lora"/>
                <a:sym typeface="Lora"/>
              </a:rPr>
              <a:t>ALTiO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 is a social media platform that encourages and provides drawings as visual supplements for interpreting audio–providing </a:t>
            </a:r>
            <a:r>
              <a:rPr i="1" lang="en" sz="1600">
                <a:latin typeface="Lora"/>
                <a:ea typeface="Lora"/>
                <a:cs typeface="Lora"/>
                <a:sym typeface="Lora"/>
              </a:rPr>
              <a:t>alternative options 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for everyone to experience content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2142000" y="1120200"/>
            <a:ext cx="189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PROBLEM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2142000" y="2618950"/>
            <a:ext cx="184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Helvetica Neue"/>
                <a:ea typeface="Helvetica Neue"/>
                <a:cs typeface="Helvetica Neue"/>
                <a:sym typeface="Helvetica Neue"/>
              </a:rPr>
              <a:t>SOLUTION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6000"/>
            <a:ext cx="8839204" cy="469151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2157550" y="3049675"/>
            <a:ext cx="5225400" cy="1547700"/>
          </a:xfrm>
          <a:prstGeom prst="rect">
            <a:avLst/>
          </a:prstGeom>
          <a:solidFill>
            <a:srgbClr val="FCF8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142004" y="3053339"/>
            <a:ext cx="4922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ora"/>
                <a:ea typeface="Lora"/>
                <a:cs typeface="Lora"/>
                <a:sym typeface="Lora"/>
              </a:rPr>
              <a:t>ALTiO 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is a social media platform that encourages and provides visual interpretations of audio–providing </a:t>
            </a:r>
            <a:r>
              <a:rPr i="1" lang="en" sz="1600">
                <a:latin typeface="Lora"/>
                <a:ea typeface="Lora"/>
                <a:cs typeface="Lora"/>
                <a:sym typeface="Lora"/>
              </a:rPr>
              <a:t>alternative</a:t>
            </a:r>
            <a:r>
              <a:rPr lang="en" sz="1600">
                <a:latin typeface="Lora"/>
                <a:ea typeface="Lora"/>
                <a:cs typeface="Lora"/>
                <a:sym typeface="Lora"/>
              </a:rPr>
              <a:t> options for everyone to experience content 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Successful Task Completion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32"/>
          <p:cNvSpPr txBox="1"/>
          <p:nvPr>
            <p:ph idx="1" type="body"/>
          </p:nvPr>
        </p:nvSpPr>
        <p:spPr>
          <a:xfrm>
            <a:off x="368268" y="145222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002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45" name="Google Shape;245;p32"/>
          <p:cNvSpPr txBox="1"/>
          <p:nvPr>
            <p:ph idx="1" type="body"/>
          </p:nvPr>
        </p:nvSpPr>
        <p:spPr>
          <a:xfrm>
            <a:off x="368276" y="2008375"/>
            <a:ext cx="2348400" cy="20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Tasks Completed: 2/3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One screen was not formatted correctly on her device, and as a result was unable to complete this task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32"/>
          <p:cNvSpPr txBox="1"/>
          <p:nvPr>
            <p:ph idx="1" type="body"/>
          </p:nvPr>
        </p:nvSpPr>
        <p:spPr>
          <a:xfrm>
            <a:off x="3169193" y="145222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003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47" name="Google Shape;247;p32"/>
          <p:cNvSpPr txBox="1"/>
          <p:nvPr>
            <p:ph idx="1" type="body"/>
          </p:nvPr>
        </p:nvSpPr>
        <p:spPr>
          <a:xfrm>
            <a:off x="3169200" y="2008375"/>
            <a:ext cx="2348400" cy="27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Tasks Completed: 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2/3</a:t>
            </a: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Drawing screen was not formatted correctly and prevented drawing screen completion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32"/>
          <p:cNvSpPr txBox="1"/>
          <p:nvPr>
            <p:ph idx="1" type="body"/>
          </p:nvPr>
        </p:nvSpPr>
        <p:spPr>
          <a:xfrm>
            <a:off x="5970118" y="1452220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004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49" name="Google Shape;249;p32"/>
          <p:cNvSpPr txBox="1"/>
          <p:nvPr>
            <p:ph idx="1" type="body"/>
          </p:nvPr>
        </p:nvSpPr>
        <p:spPr>
          <a:xfrm>
            <a:off x="5970126" y="2008375"/>
            <a:ext cx="2348400" cy="20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Tasks Completed: 3/3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 rotWithShape="1">
          <a:blip r:embed="rId3">
            <a:alphaModFix/>
          </a:blip>
          <a:srcRect b="56644" l="85364" r="0" t="0"/>
          <a:stretch/>
        </p:blipFill>
        <p:spPr>
          <a:xfrm>
            <a:off x="7697923" y="226000"/>
            <a:ext cx="1293676" cy="20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3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Instances of Visible Enjoyment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33"/>
          <p:cNvSpPr txBox="1"/>
          <p:nvPr>
            <p:ph idx="1" type="body"/>
          </p:nvPr>
        </p:nvSpPr>
        <p:spPr>
          <a:xfrm>
            <a:off x="39676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002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57" name="Google Shape;257;p33"/>
          <p:cNvSpPr txBox="1"/>
          <p:nvPr>
            <p:ph idx="1" type="body"/>
          </p:nvPr>
        </p:nvSpPr>
        <p:spPr>
          <a:xfrm>
            <a:off x="438075" y="1463450"/>
            <a:ext cx="2376900" cy="27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Instances: 5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“That’s nice! There’s signing in the top right and captions, I like that.”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[in reference to annotations]: “Nice! Like a little more detail!”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p33"/>
          <p:cNvSpPr txBox="1"/>
          <p:nvPr>
            <p:ph idx="1" type="body"/>
          </p:nvPr>
        </p:nvSpPr>
        <p:spPr>
          <a:xfrm>
            <a:off x="311511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003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59" name="Google Shape;259;p33"/>
          <p:cNvSpPr txBox="1"/>
          <p:nvPr>
            <p:ph idx="1" type="body"/>
          </p:nvPr>
        </p:nvSpPr>
        <p:spPr>
          <a:xfrm>
            <a:off x="3115125" y="1463450"/>
            <a:ext cx="2493300" cy="292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Instances: 2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participant more so approached the demo analytically.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“At first the yellow explainers where just about the picture… but then the explainers were clearly talking about [something] only in the audio.”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33"/>
          <p:cNvSpPr txBox="1"/>
          <p:nvPr>
            <p:ph idx="1" type="body"/>
          </p:nvPr>
        </p:nvSpPr>
        <p:spPr>
          <a:xfrm>
            <a:off x="6061718" y="9699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004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61" name="Google Shape;261;p33"/>
          <p:cNvSpPr txBox="1"/>
          <p:nvPr>
            <p:ph idx="1" type="body"/>
          </p:nvPr>
        </p:nvSpPr>
        <p:spPr>
          <a:xfrm>
            <a:off x="6061725" y="1463450"/>
            <a:ext cx="2596800" cy="28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Instances: 3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“It’s interesting that you can switch back and forth between images and videos.”</a:t>
            </a:r>
            <a:endParaRPr sz="11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“I like the idea of having different categories of music!" </a:t>
            </a:r>
            <a:endParaRPr sz="11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-"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“This is like a bridge forward for Deaf people.”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 rotWithShape="1">
          <a:blip r:embed="rId3">
            <a:alphaModFix/>
          </a:blip>
          <a:srcRect b="56644" l="85364" r="0" t="0"/>
          <a:stretch/>
        </p:blipFill>
        <p:spPr>
          <a:xfrm>
            <a:off x="7697923" y="226000"/>
            <a:ext cx="1293676" cy="20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4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Length to Completion Across Tasks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34"/>
          <p:cNvSpPr txBox="1"/>
          <p:nvPr>
            <p:ph idx="1" type="body"/>
          </p:nvPr>
        </p:nvSpPr>
        <p:spPr>
          <a:xfrm>
            <a:off x="1324668" y="10053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002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69" name="Google Shape;269;p34"/>
          <p:cNvSpPr txBox="1"/>
          <p:nvPr>
            <p:ph idx="1" type="body"/>
          </p:nvPr>
        </p:nvSpPr>
        <p:spPr>
          <a:xfrm>
            <a:off x="3327193" y="10053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003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70" name="Google Shape;270;p34"/>
          <p:cNvSpPr txBox="1"/>
          <p:nvPr>
            <p:ph idx="1" type="body"/>
          </p:nvPr>
        </p:nvSpPr>
        <p:spPr>
          <a:xfrm>
            <a:off x="5329718" y="1005395"/>
            <a:ext cx="184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004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71" name="Google Shape;271;p34"/>
          <p:cNvSpPr txBox="1"/>
          <p:nvPr>
            <p:ph idx="1" type="body"/>
          </p:nvPr>
        </p:nvSpPr>
        <p:spPr>
          <a:xfrm>
            <a:off x="5901375" y="1298075"/>
            <a:ext cx="792900" cy="28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0:30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1:51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0:40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0:18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34"/>
          <p:cNvSpPr txBox="1"/>
          <p:nvPr>
            <p:ph idx="1" type="body"/>
          </p:nvPr>
        </p:nvSpPr>
        <p:spPr>
          <a:xfrm>
            <a:off x="3834700" y="1298075"/>
            <a:ext cx="652800" cy="28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4:00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2:36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2:00*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0:55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p34"/>
          <p:cNvSpPr txBox="1"/>
          <p:nvPr>
            <p:ph idx="1" type="body"/>
          </p:nvPr>
        </p:nvSpPr>
        <p:spPr>
          <a:xfrm>
            <a:off x="1896325" y="1298075"/>
            <a:ext cx="701700" cy="28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1:15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5:11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8:42*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2:14</a:t>
            </a:r>
            <a:endParaRPr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" name="Google Shape;274;p34"/>
          <p:cNvSpPr txBox="1"/>
          <p:nvPr>
            <p:ph idx="1" type="body"/>
          </p:nvPr>
        </p:nvSpPr>
        <p:spPr>
          <a:xfrm>
            <a:off x="7774125" y="1357500"/>
            <a:ext cx="916200" cy="28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1:55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3:12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3:47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1:09</a:t>
            </a:r>
            <a:endParaRPr b="1" sz="1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34"/>
          <p:cNvSpPr txBox="1"/>
          <p:nvPr>
            <p:ph idx="1" type="body"/>
          </p:nvPr>
        </p:nvSpPr>
        <p:spPr>
          <a:xfrm>
            <a:off x="128250" y="1298075"/>
            <a:ext cx="1580700" cy="32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Onboarding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View content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Interpretation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 with Community</a:t>
            </a:r>
            <a:endParaRPr b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34"/>
          <p:cNvSpPr txBox="1"/>
          <p:nvPr>
            <p:ph idx="1" type="body"/>
          </p:nvPr>
        </p:nvSpPr>
        <p:spPr>
          <a:xfrm>
            <a:off x="7720122" y="1005400"/>
            <a:ext cx="102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AVERAGE</a:t>
            </a:r>
            <a:endParaRPr b="1" sz="1400">
              <a:solidFill>
                <a:schemeClr val="dk1"/>
              </a:solidFill>
            </a:endParaRPr>
          </a:p>
        </p:txBody>
      </p:sp>
      <p:pic>
        <p:nvPicPr>
          <p:cNvPr id="277" name="Google Shape;277;p34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>
            <p:ph idx="1" type="body"/>
          </p:nvPr>
        </p:nvSpPr>
        <p:spPr>
          <a:xfrm>
            <a:off x="6464427" y="4779800"/>
            <a:ext cx="239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*time to stop, not completion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Critical Incidents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85" name="Google Shape;285;p35"/>
          <p:cNvGraphicFramePr/>
          <p:nvPr/>
        </p:nvGraphicFramePr>
        <p:xfrm>
          <a:off x="357375" y="1121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{1198AAAE-386C-4CD9-A8D5-1F654EBFE571}</a:tableStyleId>
              </a:tblPr>
              <a:tblGrid>
                <a:gridCol w="1965950"/>
                <a:gridCol w="622700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Confused</a:t>
                      </a:r>
                      <a:r>
                        <a:rPr lang="en" sz="1000"/>
                        <a:t> about what ALTiO’s were from onboarding screen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Comments it would be nice to see multiple sentences of the captioning at once, so they don’t lose their place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Unable to find explain button due to low contrast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Not used to having to exit out of the expanded view in order to continue scrolling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Stuck on a screen due to improper formatting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Expects audio cards to be clickable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86" name="Google Shape;286;p35"/>
          <p:cNvGraphicFramePr/>
          <p:nvPr/>
        </p:nvGraphicFramePr>
        <p:xfrm>
          <a:off x="3300513" y="1125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{1198AAAE-386C-4CD9-A8D5-1F654EBFE571}</a:tableStyleId>
              </a:tblPr>
              <a:tblGrid>
                <a:gridCol w="1294325"/>
                <a:gridCol w="1294325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Confused about order for onboarding screen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After seeing first altio, user was unsure about the </a:t>
                      </a:r>
                      <a:r>
                        <a:rPr lang="en" sz="1000"/>
                        <a:t>goal of the app – it was too related to the video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Concerned about having personal videos and photos pulled up on the app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Expected hashtags to be clickable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Unable to complete creation process due to formatting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87" name="Google Shape;287;p35"/>
          <p:cNvGraphicFramePr/>
          <p:nvPr/>
        </p:nvGraphicFramePr>
        <p:xfrm>
          <a:off x="6243650" y="112576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{1198AAAE-386C-4CD9-A8D5-1F654EBFE571}</a:tableStyleId>
              </a:tblPr>
              <a:tblGrid>
                <a:gridCol w="2398550"/>
                <a:gridCol w="382850"/>
              </a:tblGrid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During the onboarding, wasn’t sure what the image/drawing on the side was, and how it correlates with the video.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Some drawings block part of the video, which is not visually friendly for people who are deaf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</a:t>
                      </a:r>
                      <a:r>
                        <a:rPr lang="en" sz="1000"/>
                        <a:t>ompletely overlooked the explain function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Didn’t find it</a:t>
                      </a:r>
                      <a:r>
                        <a:rPr lang="en" sz="1000"/>
                        <a:t> interesting to read text explanations of drawings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Was confused on “no audio, own audio, choose audio” options when creating own altio, and how they would know what music to choose if they cannot hear it.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387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Wasn’t sure what to do with art itself, or what to draw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88" name="Google Shape;288;p35"/>
          <p:cNvSpPr txBox="1"/>
          <p:nvPr>
            <p:ph idx="1" type="body"/>
          </p:nvPr>
        </p:nvSpPr>
        <p:spPr>
          <a:xfrm>
            <a:off x="73185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002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89" name="Google Shape;289;p35"/>
          <p:cNvSpPr txBox="1"/>
          <p:nvPr>
            <p:ph idx="1" type="body"/>
          </p:nvPr>
        </p:nvSpPr>
        <p:spPr>
          <a:xfrm>
            <a:off x="367500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003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90" name="Google Shape;290;p35"/>
          <p:cNvSpPr txBox="1"/>
          <p:nvPr>
            <p:ph idx="1" type="body"/>
          </p:nvPr>
        </p:nvSpPr>
        <p:spPr>
          <a:xfrm>
            <a:off x="6618150" y="748623"/>
            <a:ext cx="18450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400">
                <a:solidFill>
                  <a:schemeClr val="dk1"/>
                </a:solidFill>
              </a:rPr>
              <a:t>PARTICIPANT 004</a:t>
            </a:r>
            <a:endParaRPr b="1" sz="1400">
              <a:solidFill>
                <a:schemeClr val="dk1"/>
              </a:solidFill>
            </a:endParaRPr>
          </a:p>
        </p:txBody>
      </p:sp>
      <p:sp>
        <p:nvSpPr>
          <p:cNvPr id="291" name="Google Shape;291;p35"/>
          <p:cNvSpPr txBox="1"/>
          <p:nvPr>
            <p:ph idx="1" type="body"/>
          </p:nvPr>
        </p:nvSpPr>
        <p:spPr>
          <a:xfrm>
            <a:off x="3300525" y="302000"/>
            <a:ext cx="3432300" cy="3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Scale from 0-4, 0 being least severe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Discussion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37"/>
          <p:cNvSpPr txBox="1"/>
          <p:nvPr>
            <p:ph idx="1" type="body"/>
          </p:nvPr>
        </p:nvSpPr>
        <p:spPr>
          <a:xfrm>
            <a:off x="5210400" y="1889250"/>
            <a:ext cx="3621900" cy="13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ONBOARDING NEEDS IMPROVEMENT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shown by our onboarding quiz results and confusions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37"/>
          <p:cNvSpPr txBox="1"/>
          <p:nvPr>
            <p:ph idx="1" type="body"/>
          </p:nvPr>
        </p:nvSpPr>
        <p:spPr>
          <a:xfrm>
            <a:off x="166050" y="2195400"/>
            <a:ext cx="3885000" cy="7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Users needed guidance to understand the purpose of our app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04" name="Google Shape;304;p37"/>
          <p:cNvCxnSpPr/>
          <p:nvPr/>
        </p:nvCxnSpPr>
        <p:spPr>
          <a:xfrm>
            <a:off x="3914775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05" name="Google Shape;305;p37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7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38"/>
          <p:cNvSpPr txBox="1"/>
          <p:nvPr>
            <p:ph idx="1" type="body"/>
          </p:nvPr>
        </p:nvSpPr>
        <p:spPr>
          <a:xfrm>
            <a:off x="4882875" y="1758750"/>
            <a:ext cx="4073100" cy="16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 SCALABILITY THROUGHOUT PHONE SIZES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There is significant sizing differences between phone versions, so not all formatting is consistent.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3" name="Google Shape;313;p38"/>
          <p:cNvCxnSpPr/>
          <p:nvPr/>
        </p:nvCxnSpPr>
        <p:spPr>
          <a:xfrm>
            <a:off x="3758400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4" name="Google Shape;314;p38"/>
          <p:cNvSpPr txBox="1"/>
          <p:nvPr>
            <p:ph idx="1" type="body"/>
          </p:nvPr>
        </p:nvSpPr>
        <p:spPr>
          <a:xfrm>
            <a:off x="311700" y="1850400"/>
            <a:ext cx="3446700" cy="14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During testing, some users were unable to, or had difficulty completing tasks due to different phone sizes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5" name="Google Shape;315;p38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8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9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learned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39"/>
          <p:cNvSpPr txBox="1"/>
          <p:nvPr>
            <p:ph idx="1" type="body"/>
          </p:nvPr>
        </p:nvSpPr>
        <p:spPr>
          <a:xfrm>
            <a:off x="5037825" y="1613100"/>
            <a:ext cx="3794400" cy="19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MORE GUIDANCE THROUGHOUT THE APP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Enjoyment and efficiency may be increased by mitigating confusion throughout the app using multiple tours / guides throughout the app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3" name="Google Shape;323;p39"/>
          <p:cNvCxnSpPr/>
          <p:nvPr/>
        </p:nvCxnSpPr>
        <p:spPr>
          <a:xfrm>
            <a:off x="3758400" y="2571750"/>
            <a:ext cx="9315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4" name="Google Shape;324;p39"/>
          <p:cNvSpPr txBox="1"/>
          <p:nvPr>
            <p:ph idx="1" type="body"/>
          </p:nvPr>
        </p:nvSpPr>
        <p:spPr>
          <a:xfrm>
            <a:off x="311700" y="1850400"/>
            <a:ext cx="3294300" cy="14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Users took longer than we had hoped to complete certain tasks, and were often confused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5" name="Google Shape;325;p39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What we plan to change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40"/>
          <p:cNvSpPr txBox="1"/>
          <p:nvPr>
            <p:ph idx="1" type="body"/>
          </p:nvPr>
        </p:nvSpPr>
        <p:spPr>
          <a:xfrm>
            <a:off x="311700" y="1011700"/>
            <a:ext cx="8520600" cy="3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ACCOUNT CREATION / USER PREFERENCES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Avoid feelings of exclusion for Deaf and HoH users by asking for preferences of content type and audio preferences early on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ONBOARDING FLOW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Introduce our app as a solution to an existing problem, also including additional “onboardings”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throughout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app (feed, create, etc.)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EXPLAIN FUNCTION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 explain button visibility, and make clear what numbers do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ASL / CREATIVE CC SUPPORT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Introduce captions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3" name="Google Shape;333;p40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0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1"/>
          <p:cNvSpPr txBox="1"/>
          <p:nvPr>
            <p:ph type="title"/>
          </p:nvPr>
        </p:nvSpPr>
        <p:spPr>
          <a:xfrm>
            <a:off x="311700" y="208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Helvetica Neue"/>
                <a:ea typeface="Helvetica Neue"/>
                <a:cs typeface="Helvetica Neue"/>
                <a:sym typeface="Helvetica Neue"/>
              </a:rPr>
              <a:t>Next steps</a:t>
            </a:r>
            <a:endParaRPr b="1" sz="262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41"/>
          <p:cNvSpPr txBox="1"/>
          <p:nvPr>
            <p:ph idx="1" type="body"/>
          </p:nvPr>
        </p:nvSpPr>
        <p:spPr>
          <a:xfrm>
            <a:off x="311700" y="1011700"/>
            <a:ext cx="8520600" cy="34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IMPLEMENTING CHANGES FROM LEARNINGS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ALLOW FOR CLICKSTREAM LOGGING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 STOCK ALTIOS / ASL / CREATIVE CAPTIONING CONTENT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KEEP WORKING WITH DEAF / HOH COMMUNITY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1" name="Google Shape;341;p41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204448" y="4436725"/>
            <a:ext cx="2221952" cy="9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/>
          <p:cNvPicPr preferRelativeResize="0"/>
          <p:nvPr/>
        </p:nvPicPr>
        <p:blipFill rotWithShape="1">
          <a:blip r:embed="rId3">
            <a:alphaModFix/>
          </a:blip>
          <a:srcRect b="80004" l="44985" r="29877" t="0"/>
          <a:stretch/>
        </p:blipFill>
        <p:spPr>
          <a:xfrm flipH="1">
            <a:off x="6694273" y="143500"/>
            <a:ext cx="2221952" cy="9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121275" y="264250"/>
            <a:ext cx="423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Outline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502275" y="926950"/>
            <a:ext cx="64050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Prototype Changes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Testing Methodology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Discussion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425" y="514925"/>
            <a:ext cx="3599452" cy="41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2"/>
          <p:cNvSpPr txBox="1"/>
          <p:nvPr/>
        </p:nvSpPr>
        <p:spPr>
          <a:xfrm>
            <a:off x="1683600" y="2277750"/>
            <a:ext cx="26280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2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1" sz="342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Prototype Changes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Prototype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292950" y="100927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1 - Interpretation Methods</a:t>
            </a:r>
            <a:endParaRPr b="1" sz="1800"/>
          </a:p>
        </p:txBody>
      </p:sp>
      <p:sp>
        <p:nvSpPr>
          <p:cNvPr id="82" name="Google Shape;82;p17"/>
          <p:cNvSpPr txBox="1"/>
          <p:nvPr/>
        </p:nvSpPr>
        <p:spPr>
          <a:xfrm>
            <a:off x="459450" y="4628050"/>
            <a:ext cx="857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Helvetica Neue"/>
                <a:ea typeface="Helvetica Neue"/>
                <a:cs typeface="Helvetica Neue"/>
                <a:sym typeface="Helvetica Neue"/>
              </a:rPr>
              <a:t>SOLUTION: </a:t>
            </a: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Rethink how audio is interpreted and how the posting process can be condensed.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/>
        </p:nvSpPr>
        <p:spPr>
          <a:xfrm>
            <a:off x="459447" y="1582188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Previous design:</a:t>
            </a:r>
            <a:endParaRPr b="1" sz="1200"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725" y="1987788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6175" y="1987776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50" y="1987800"/>
            <a:ext cx="1219576" cy="2640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4056" y="1987781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9" name="Google Shape;8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4453" y="1987788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0" name="Google Shape;9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4850" y="1987772"/>
            <a:ext cx="1219576" cy="26402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1" name="Google Shape;91;p17"/>
          <p:cNvCxnSpPr>
            <a:endCxn id="88" idx="1"/>
          </p:cNvCxnSpPr>
          <p:nvPr/>
        </p:nvCxnSpPr>
        <p:spPr>
          <a:xfrm>
            <a:off x="552456" y="2899017"/>
            <a:ext cx="921600" cy="408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7"/>
          <p:cNvCxnSpPr>
            <a:endCxn id="89" idx="1"/>
          </p:cNvCxnSpPr>
          <p:nvPr/>
        </p:nvCxnSpPr>
        <p:spPr>
          <a:xfrm flipH="1" rot="10800000">
            <a:off x="2184953" y="3307923"/>
            <a:ext cx="649500" cy="960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7"/>
          <p:cNvCxnSpPr>
            <a:endCxn id="90" idx="1"/>
          </p:cNvCxnSpPr>
          <p:nvPr/>
        </p:nvCxnSpPr>
        <p:spPr>
          <a:xfrm flipH="1" rot="10800000">
            <a:off x="3460150" y="3307918"/>
            <a:ext cx="734700" cy="976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Prototype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292950" y="100927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1 - Interpretation Methods</a:t>
            </a:r>
            <a:endParaRPr b="1" sz="1800"/>
          </a:p>
        </p:txBody>
      </p:sp>
      <p:sp>
        <p:nvSpPr>
          <p:cNvPr id="100" name="Google Shape;100;p18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459447" y="1582188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Updated</a:t>
            </a:r>
            <a:r>
              <a:rPr b="1" lang="en" sz="1200"/>
              <a:t> design:</a:t>
            </a:r>
            <a:endParaRPr b="1" sz="1200"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2038" y="1951525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25" y="1951525"/>
            <a:ext cx="1219576" cy="2640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4" name="Google Shape;10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1500" y="1951525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5" name="Google Shape;10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1775" y="1951524"/>
            <a:ext cx="1219576" cy="26402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6" name="Google Shape;106;p18" title="post_stack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7950" y="1953199"/>
            <a:ext cx="1219576" cy="263693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07" name="Google Shape;107;p18"/>
          <p:cNvCxnSpPr>
            <a:endCxn id="104" idx="1"/>
          </p:cNvCxnSpPr>
          <p:nvPr/>
        </p:nvCxnSpPr>
        <p:spPr>
          <a:xfrm flipH="1" rot="10800000">
            <a:off x="858700" y="3271661"/>
            <a:ext cx="772800" cy="375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8" name="Google Shape;108;p18"/>
          <p:cNvCxnSpPr>
            <a:endCxn id="105" idx="1"/>
          </p:cNvCxnSpPr>
          <p:nvPr/>
        </p:nvCxnSpPr>
        <p:spPr>
          <a:xfrm flipH="1" rot="10800000">
            <a:off x="909675" y="3271659"/>
            <a:ext cx="2162100" cy="588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9" name="Google Shape;109;p18"/>
          <p:cNvCxnSpPr>
            <a:endCxn id="102" idx="1"/>
          </p:cNvCxnSpPr>
          <p:nvPr/>
        </p:nvCxnSpPr>
        <p:spPr>
          <a:xfrm flipH="1" rot="10800000">
            <a:off x="884138" y="3271661"/>
            <a:ext cx="3627900" cy="817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Prototype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292950" y="100927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2 - Resizing for Different Devices</a:t>
            </a:r>
            <a:endParaRPr b="1" sz="1800"/>
          </a:p>
        </p:txBody>
      </p:sp>
      <p:sp>
        <p:nvSpPr>
          <p:cNvPr id="116" name="Google Shape;116;p19"/>
          <p:cNvSpPr txBox="1"/>
          <p:nvPr/>
        </p:nvSpPr>
        <p:spPr>
          <a:xfrm>
            <a:off x="459450" y="4628050"/>
            <a:ext cx="8572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Helvetica Neue"/>
                <a:ea typeface="Helvetica Neue"/>
                <a:cs typeface="Helvetica Neue"/>
                <a:sym typeface="Helvetica Neue"/>
              </a:rPr>
              <a:t>SOLUTION: </a:t>
            </a: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Scale elements based on screen sizes, rather than constants.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9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9"/>
          <p:cNvSpPr txBox="1"/>
          <p:nvPr/>
        </p:nvSpPr>
        <p:spPr>
          <a:xfrm>
            <a:off x="459447" y="1582188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Previous design:</a:t>
            </a:r>
            <a:endParaRPr b="1" sz="1200"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3028" y="1696525"/>
            <a:ext cx="1317850" cy="28560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553" y="1696514"/>
            <a:ext cx="1317850" cy="28560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8DE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/>
        </p:nvSpPr>
        <p:spPr>
          <a:xfrm>
            <a:off x="229631" y="218927"/>
            <a:ext cx="68007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latin typeface="Helvetica Neue"/>
                <a:ea typeface="Helvetica Neue"/>
                <a:cs typeface="Helvetica Neue"/>
                <a:sym typeface="Helvetica Neue"/>
              </a:rPr>
              <a:t>Prototype Changes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292950" y="1009275"/>
            <a:ext cx="77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MAJOR CHANGE 2 - Resizing for Different Devices</a:t>
            </a:r>
            <a:endParaRPr b="1" sz="1800"/>
          </a:p>
        </p:txBody>
      </p:sp>
      <p:sp>
        <p:nvSpPr>
          <p:cNvPr id="127" name="Google Shape;127;p20"/>
          <p:cNvSpPr/>
          <p:nvPr/>
        </p:nvSpPr>
        <p:spPr>
          <a:xfrm>
            <a:off x="-133350" y="-152400"/>
            <a:ext cx="15432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459447" y="1582188"/>
            <a:ext cx="173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Updated</a:t>
            </a:r>
            <a:r>
              <a:rPr b="1" lang="en" sz="1200"/>
              <a:t> design:</a:t>
            </a:r>
            <a:endParaRPr b="1" sz="1200"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402" y="1608833"/>
            <a:ext cx="1543199" cy="33444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1753" y="1608833"/>
            <a:ext cx="1543199" cy="33444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/>
        </p:nvSpPr>
        <p:spPr>
          <a:xfrm>
            <a:off x="121275" y="3950275"/>
            <a:ext cx="5965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Helvetica Neue"/>
                <a:ea typeface="Helvetica Neue"/>
                <a:cs typeface="Helvetica Neue"/>
                <a:sym typeface="Helvetica Neue"/>
              </a:rPr>
              <a:t>Testing Methodology</a:t>
            </a:r>
            <a:endParaRPr b="1"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