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Lora"/>
      <p:regular r:id="rId38"/>
      <p:bold r:id="rId39"/>
      <p:italic r:id="rId40"/>
      <p:boldItalic r:id="rId41"/>
    </p:embeddedFont>
    <p:embeddedFont>
      <p:font typeface="Helvetica Neue"/>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ora-italic.fntdata"/><Relationship Id="rId20" Type="http://schemas.openxmlformats.org/officeDocument/2006/relationships/slide" Target="slides/slide15.xml"/><Relationship Id="rId42" Type="http://schemas.openxmlformats.org/officeDocument/2006/relationships/font" Target="fonts/HelveticaNeue-regular.fntdata"/><Relationship Id="rId41" Type="http://schemas.openxmlformats.org/officeDocument/2006/relationships/font" Target="fonts/Lora-boldItalic.fntdata"/><Relationship Id="rId22" Type="http://schemas.openxmlformats.org/officeDocument/2006/relationships/slide" Target="slides/slide17.xml"/><Relationship Id="rId44" Type="http://schemas.openxmlformats.org/officeDocument/2006/relationships/font" Target="fonts/HelveticaNeue-italic.fntdata"/><Relationship Id="rId21" Type="http://schemas.openxmlformats.org/officeDocument/2006/relationships/slide" Target="slides/slide16.xml"/><Relationship Id="rId43" Type="http://schemas.openxmlformats.org/officeDocument/2006/relationships/font" Target="fonts/HelveticaNeue-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Lora-bold.fntdata"/><Relationship Id="rId16" Type="http://schemas.openxmlformats.org/officeDocument/2006/relationships/slide" Target="slides/slide11.xml"/><Relationship Id="rId38" Type="http://schemas.openxmlformats.org/officeDocument/2006/relationships/font" Target="fonts/Lora-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20c2362ed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20c2362ed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20c2362ed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20c2362ed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20c2362edb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20c2362ed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20c2362edb_1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20c2362edb_1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22c691e88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22c691e88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22c691e88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22c691e88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20c2362ed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20c2362ed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20c2362ed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20c2362ed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22c691e88b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22c691e88b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20c2362edb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20c2362edb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“before,” considering that it was newly added. We needed to add this clarification because many users who had no experience with the app took a long time to figure out what exactly the purpose of the app was.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120c2362edb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120c2362edb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20c2362edb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20c2362edb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Onboarding screen is colorful and sketch-like to emphasize creativity.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20c2362edb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20c2362edb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20c2362edb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20c2362edb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1"/>
                </a:solidFill>
                <a:latin typeface="Helvetica Neue"/>
                <a:ea typeface="Helvetica Neue"/>
                <a:cs typeface="Helvetica Neue"/>
                <a:sym typeface="Helvetica Neue"/>
              </a:rPr>
              <a:t>SOLUTION: </a:t>
            </a:r>
            <a:r>
              <a:rPr lang="en" sz="1300">
                <a:solidFill>
                  <a:schemeClr val="dk1"/>
                </a:solidFill>
                <a:latin typeface="Helvetica Neue"/>
                <a:ea typeface="Helvetica Neue"/>
                <a:cs typeface="Helvetica Neue"/>
                <a:sym typeface="Helvetica Neue"/>
              </a:rPr>
              <a:t>Change content uploading flow - make the start screen more intuitive by changing buttons, allow for different types of content to be uploaded to allow all to participate.</a:t>
            </a:r>
            <a:endParaRPr sz="13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progress bar looks like a </a:t>
            </a:r>
            <a:r>
              <a:rPr i="1" lang="en"/>
              <a:t>bar</a:t>
            </a:r>
            <a:r>
              <a:rPr lang="en"/>
              <a:t> now and not a set of buttons. We changed it to be horizontal to clarify the process of creation, make sure that users were not frustrated with the new type of posting ALTiO offers, and to indicate where exactly in the process they were.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20c2362edb_1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20c2362edb_1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20c2362edb_1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20c2362edb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20c2362edb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20c2362edb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20c2362edb_1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20c2362edb_1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20c2362edb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20c2362edb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22c691e88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22c691e88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22c691e88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22c691e88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was done in react native/expo b/c cs47</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20c2362edb_1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20c2362edb_1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22c691e88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22c691e88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20c2362edb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20c2362edb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20c2362edb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20c2362edb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20c2362edb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20c2362edb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22c691e88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22c691e88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20c2362edb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20c2362edb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2324a1e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2324a1e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22c691e88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22c691e88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20c2362ed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20c2362ed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0.jpg"/><Relationship Id="rId4" Type="http://schemas.openxmlformats.org/officeDocument/2006/relationships/image" Target="../media/image36.jpg"/><Relationship Id="rId10" Type="http://schemas.openxmlformats.org/officeDocument/2006/relationships/image" Target="../media/image7.jpg"/><Relationship Id="rId9" Type="http://schemas.openxmlformats.org/officeDocument/2006/relationships/image" Target="../media/image5.jpg"/><Relationship Id="rId5" Type="http://schemas.openxmlformats.org/officeDocument/2006/relationships/image" Target="../media/image12.jpg"/><Relationship Id="rId6" Type="http://schemas.openxmlformats.org/officeDocument/2006/relationships/image" Target="../media/image6.jpg"/><Relationship Id="rId7" Type="http://schemas.openxmlformats.org/officeDocument/2006/relationships/image" Target="../media/image16.jpg"/><Relationship Id="rId8"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10.jp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18.png"/><Relationship Id="rId8"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9.png"/><Relationship Id="rId8"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49.png"/><Relationship Id="rId6"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30.png"/><Relationship Id="rId7"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4.png"/><Relationship Id="rId7"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45.png"/><Relationship Id="rId8"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drive.google.com/file/d/1rwPjX9M3b4DkwWp74YxaCV4kC5la_cuF/view" TargetMode="Externa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71" name="Shape 171"/>
        <p:cNvGrpSpPr/>
        <p:nvPr/>
      </p:nvGrpSpPr>
      <p:grpSpPr>
        <a:xfrm>
          <a:off x="0" y="0"/>
          <a:ext cx="0" cy="0"/>
          <a:chOff x="0" y="0"/>
          <a:chExt cx="0" cy="0"/>
        </a:xfrm>
      </p:grpSpPr>
      <p:sp>
        <p:nvSpPr>
          <p:cNvPr id="172" name="Google Shape;172;p22"/>
          <p:cNvSpPr/>
          <p:nvPr/>
        </p:nvSpPr>
        <p:spPr>
          <a:xfrm>
            <a:off x="4564925" y="799275"/>
            <a:ext cx="2216700" cy="2047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2"/>
          <p:cNvSpPr/>
          <p:nvPr/>
        </p:nvSpPr>
        <p:spPr>
          <a:xfrm>
            <a:off x="122250" y="799275"/>
            <a:ext cx="2827800" cy="4109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2"/>
          <p:cNvSpPr/>
          <p:nvPr/>
        </p:nvSpPr>
        <p:spPr>
          <a:xfrm>
            <a:off x="6842500" y="1984050"/>
            <a:ext cx="2216700" cy="2924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2"/>
          <p:cNvSpPr txBox="1"/>
          <p:nvPr/>
        </p:nvSpPr>
        <p:spPr>
          <a:xfrm>
            <a:off x="422850" y="100850"/>
            <a:ext cx="680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a:t>
            </a:r>
            <a:r>
              <a:rPr lang="en" sz="2400">
                <a:latin typeface="Helvetica Neue"/>
                <a:ea typeface="Helvetica Neue"/>
                <a:cs typeface="Helvetica Neue"/>
                <a:sym typeface="Helvetica Neue"/>
              </a:rPr>
              <a:t>RESULTS</a:t>
            </a:r>
            <a:endParaRPr sz="2400">
              <a:latin typeface="Helvetica Neue"/>
              <a:ea typeface="Helvetica Neue"/>
              <a:cs typeface="Helvetica Neue"/>
              <a:sym typeface="Helvetica Neue"/>
            </a:endParaRPr>
          </a:p>
        </p:txBody>
      </p:sp>
      <p:sp>
        <p:nvSpPr>
          <p:cNvPr id="176" name="Google Shape;176;p22"/>
          <p:cNvSpPr/>
          <p:nvPr/>
        </p:nvSpPr>
        <p:spPr>
          <a:xfrm>
            <a:off x="208875" y="247400"/>
            <a:ext cx="261000" cy="26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22"/>
          <p:cNvPicPr preferRelativeResize="0"/>
          <p:nvPr/>
        </p:nvPicPr>
        <p:blipFill>
          <a:blip r:embed="rId3">
            <a:alphaModFix/>
          </a:blip>
          <a:stretch>
            <a:fillRect/>
          </a:stretch>
        </p:blipFill>
        <p:spPr>
          <a:xfrm>
            <a:off x="356975" y="2648275"/>
            <a:ext cx="1044104" cy="1392148"/>
          </a:xfrm>
          <a:prstGeom prst="rect">
            <a:avLst/>
          </a:prstGeom>
          <a:noFill/>
          <a:ln>
            <a:noFill/>
          </a:ln>
        </p:spPr>
      </p:pic>
      <p:pic>
        <p:nvPicPr>
          <p:cNvPr id="178" name="Google Shape;178;p22"/>
          <p:cNvPicPr preferRelativeResize="0"/>
          <p:nvPr/>
        </p:nvPicPr>
        <p:blipFill>
          <a:blip r:embed="rId4">
            <a:alphaModFix/>
          </a:blip>
          <a:stretch>
            <a:fillRect/>
          </a:stretch>
        </p:blipFill>
        <p:spPr>
          <a:xfrm>
            <a:off x="3669309" y="3067838"/>
            <a:ext cx="1044104" cy="1392143"/>
          </a:xfrm>
          <a:prstGeom prst="rect">
            <a:avLst/>
          </a:prstGeom>
          <a:noFill/>
          <a:ln>
            <a:noFill/>
          </a:ln>
        </p:spPr>
      </p:pic>
      <p:pic>
        <p:nvPicPr>
          <p:cNvPr id="179" name="Google Shape;179;p22"/>
          <p:cNvPicPr preferRelativeResize="0"/>
          <p:nvPr/>
        </p:nvPicPr>
        <p:blipFill>
          <a:blip r:embed="rId5">
            <a:alphaModFix/>
          </a:blip>
          <a:stretch>
            <a:fillRect/>
          </a:stretch>
        </p:blipFill>
        <p:spPr>
          <a:xfrm>
            <a:off x="1792710" y="2959025"/>
            <a:ext cx="782687" cy="1392146"/>
          </a:xfrm>
          <a:prstGeom prst="rect">
            <a:avLst/>
          </a:prstGeom>
          <a:noFill/>
          <a:ln>
            <a:noFill/>
          </a:ln>
        </p:spPr>
      </p:pic>
      <p:pic>
        <p:nvPicPr>
          <p:cNvPr id="180" name="Google Shape;180;p22"/>
          <p:cNvPicPr preferRelativeResize="0"/>
          <p:nvPr/>
        </p:nvPicPr>
        <p:blipFill>
          <a:blip r:embed="rId6">
            <a:alphaModFix/>
          </a:blip>
          <a:stretch>
            <a:fillRect/>
          </a:stretch>
        </p:blipFill>
        <p:spPr>
          <a:xfrm>
            <a:off x="7223538" y="2842723"/>
            <a:ext cx="782687" cy="1392129"/>
          </a:xfrm>
          <a:prstGeom prst="rect">
            <a:avLst/>
          </a:prstGeom>
          <a:noFill/>
          <a:ln>
            <a:noFill/>
          </a:ln>
        </p:spPr>
      </p:pic>
      <p:sp>
        <p:nvSpPr>
          <p:cNvPr id="181" name="Google Shape;181;p22"/>
          <p:cNvSpPr txBox="1"/>
          <p:nvPr/>
        </p:nvSpPr>
        <p:spPr>
          <a:xfrm>
            <a:off x="469882" y="4189650"/>
            <a:ext cx="1153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Lora"/>
                <a:ea typeface="Lora"/>
                <a:cs typeface="Lora"/>
                <a:sym typeface="Lora"/>
              </a:rPr>
              <a:t>Instagram - DEAN</a:t>
            </a:r>
            <a:endParaRPr i="1" sz="800">
              <a:latin typeface="Lora"/>
              <a:ea typeface="Lora"/>
              <a:cs typeface="Lora"/>
              <a:sym typeface="Lora"/>
            </a:endParaRPr>
          </a:p>
        </p:txBody>
      </p:sp>
      <p:sp>
        <p:nvSpPr>
          <p:cNvPr id="182" name="Google Shape;182;p22"/>
          <p:cNvSpPr txBox="1"/>
          <p:nvPr/>
        </p:nvSpPr>
        <p:spPr>
          <a:xfrm>
            <a:off x="7029999" y="2094175"/>
            <a:ext cx="1841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Andy Brown Trio at the Whiskey Lounge</a:t>
            </a:r>
            <a:endParaRPr i="1" sz="1200">
              <a:latin typeface="Lora"/>
              <a:ea typeface="Lora"/>
              <a:cs typeface="Lora"/>
              <a:sym typeface="Lora"/>
            </a:endParaRPr>
          </a:p>
        </p:txBody>
      </p:sp>
      <p:sp>
        <p:nvSpPr>
          <p:cNvPr id="183" name="Google Shape;183;p22"/>
          <p:cNvSpPr txBox="1"/>
          <p:nvPr/>
        </p:nvSpPr>
        <p:spPr>
          <a:xfrm>
            <a:off x="3339963" y="4459975"/>
            <a:ext cx="170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Lora"/>
                <a:ea typeface="Lora"/>
                <a:cs typeface="Lora"/>
                <a:sym typeface="Lora"/>
              </a:rPr>
              <a:t>Corpus Christi - PRETTYMUCH</a:t>
            </a:r>
            <a:endParaRPr i="1" sz="800">
              <a:latin typeface="Lora"/>
              <a:ea typeface="Lora"/>
              <a:cs typeface="Lora"/>
              <a:sym typeface="Lora"/>
            </a:endParaRPr>
          </a:p>
        </p:txBody>
      </p:sp>
      <p:pic>
        <p:nvPicPr>
          <p:cNvPr id="184" name="Google Shape;184;p22"/>
          <p:cNvPicPr preferRelativeResize="0"/>
          <p:nvPr/>
        </p:nvPicPr>
        <p:blipFill>
          <a:blip r:embed="rId7">
            <a:alphaModFix/>
          </a:blip>
          <a:stretch>
            <a:fillRect/>
          </a:stretch>
        </p:blipFill>
        <p:spPr>
          <a:xfrm>
            <a:off x="523425" y="1032025"/>
            <a:ext cx="873219" cy="1467023"/>
          </a:xfrm>
          <a:prstGeom prst="rect">
            <a:avLst/>
          </a:prstGeom>
          <a:noFill/>
          <a:ln>
            <a:noFill/>
          </a:ln>
        </p:spPr>
      </p:pic>
      <p:pic>
        <p:nvPicPr>
          <p:cNvPr id="185" name="Google Shape;185;p22"/>
          <p:cNvPicPr preferRelativeResize="0"/>
          <p:nvPr/>
        </p:nvPicPr>
        <p:blipFill>
          <a:blip r:embed="rId8">
            <a:alphaModFix/>
          </a:blip>
          <a:stretch>
            <a:fillRect/>
          </a:stretch>
        </p:blipFill>
        <p:spPr>
          <a:xfrm>
            <a:off x="8094463" y="3245175"/>
            <a:ext cx="777234" cy="1467024"/>
          </a:xfrm>
          <a:prstGeom prst="rect">
            <a:avLst/>
          </a:prstGeom>
          <a:noFill/>
          <a:ln>
            <a:noFill/>
          </a:ln>
        </p:spPr>
      </p:pic>
      <p:pic>
        <p:nvPicPr>
          <p:cNvPr id="186" name="Google Shape;186;p22"/>
          <p:cNvPicPr preferRelativeResize="0"/>
          <p:nvPr/>
        </p:nvPicPr>
        <p:blipFill>
          <a:blip r:embed="rId9">
            <a:alphaModFix/>
          </a:blip>
          <a:stretch>
            <a:fillRect/>
          </a:stretch>
        </p:blipFill>
        <p:spPr>
          <a:xfrm>
            <a:off x="1889751" y="1197551"/>
            <a:ext cx="777232" cy="1450723"/>
          </a:xfrm>
          <a:prstGeom prst="rect">
            <a:avLst/>
          </a:prstGeom>
          <a:noFill/>
          <a:ln>
            <a:noFill/>
          </a:ln>
        </p:spPr>
      </p:pic>
      <p:pic>
        <p:nvPicPr>
          <p:cNvPr id="187" name="Google Shape;187;p22"/>
          <p:cNvPicPr preferRelativeResize="0"/>
          <p:nvPr/>
        </p:nvPicPr>
        <p:blipFill>
          <a:blip r:embed="rId10">
            <a:alphaModFix/>
          </a:blip>
          <a:stretch>
            <a:fillRect/>
          </a:stretch>
        </p:blipFill>
        <p:spPr>
          <a:xfrm>
            <a:off x="5263928" y="1032025"/>
            <a:ext cx="800195" cy="1467024"/>
          </a:xfrm>
          <a:prstGeom prst="rect">
            <a:avLst/>
          </a:prstGeom>
          <a:noFill/>
          <a:ln>
            <a:noFill/>
          </a:ln>
        </p:spPr>
      </p:pic>
      <p:sp>
        <p:nvSpPr>
          <p:cNvPr id="188" name="Google Shape;188;p22"/>
          <p:cNvSpPr txBox="1"/>
          <p:nvPr/>
        </p:nvSpPr>
        <p:spPr>
          <a:xfrm>
            <a:off x="4564925" y="2539275"/>
            <a:ext cx="22167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800">
                <a:latin typeface="Lora"/>
                <a:ea typeface="Lora"/>
                <a:cs typeface="Lora"/>
                <a:sym typeface="Lora"/>
              </a:rPr>
              <a:t>idontwannabeyouanymore - Billie Eilish</a:t>
            </a:r>
            <a:endParaRPr i="1" sz="800">
              <a:latin typeface="Lora"/>
              <a:ea typeface="Lora"/>
              <a:cs typeface="Lora"/>
              <a:sym typeface="Lora"/>
            </a:endParaRPr>
          </a:p>
        </p:txBody>
      </p:sp>
      <p:sp>
        <p:nvSpPr>
          <p:cNvPr id="189" name="Google Shape;189;p22"/>
          <p:cNvSpPr/>
          <p:nvPr/>
        </p:nvSpPr>
        <p:spPr>
          <a:xfrm>
            <a:off x="3083013" y="2876125"/>
            <a:ext cx="2216700" cy="2047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93" name="Shape 193"/>
        <p:cNvGrpSpPr/>
        <p:nvPr/>
      </p:nvGrpSpPr>
      <p:grpSpPr>
        <a:xfrm>
          <a:off x="0" y="0"/>
          <a:ext cx="0" cy="0"/>
          <a:chOff x="0" y="0"/>
          <a:chExt cx="0" cy="0"/>
        </a:xfrm>
      </p:grpSpPr>
      <p:sp>
        <p:nvSpPr>
          <p:cNvPr id="194" name="Google Shape;194;p23"/>
          <p:cNvSpPr txBox="1"/>
          <p:nvPr/>
        </p:nvSpPr>
        <p:spPr>
          <a:xfrm>
            <a:off x="422850" y="100850"/>
            <a:ext cx="680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a:t>
            </a:r>
            <a:r>
              <a:rPr lang="en" sz="2400">
                <a:latin typeface="Helvetica Neue"/>
                <a:ea typeface="Helvetica Neue"/>
                <a:cs typeface="Helvetica Neue"/>
                <a:sym typeface="Helvetica Neue"/>
              </a:rPr>
              <a:t>RESULTS</a:t>
            </a:r>
            <a:endParaRPr sz="2400">
              <a:latin typeface="Helvetica Neue"/>
              <a:ea typeface="Helvetica Neue"/>
              <a:cs typeface="Helvetica Neue"/>
              <a:sym typeface="Helvetica Neue"/>
            </a:endParaRPr>
          </a:p>
        </p:txBody>
      </p:sp>
      <p:sp>
        <p:nvSpPr>
          <p:cNvPr id="195" name="Google Shape;195;p23"/>
          <p:cNvSpPr/>
          <p:nvPr/>
        </p:nvSpPr>
        <p:spPr>
          <a:xfrm>
            <a:off x="208875" y="247400"/>
            <a:ext cx="261000" cy="26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3"/>
          <p:cNvSpPr txBox="1"/>
          <p:nvPr/>
        </p:nvSpPr>
        <p:spPr>
          <a:xfrm>
            <a:off x="208875" y="649275"/>
            <a:ext cx="850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We interviewed four groups of varying amounts of people. All participants were hearing.</a:t>
            </a:r>
            <a:endParaRPr>
              <a:latin typeface="Helvetica Neue"/>
              <a:ea typeface="Helvetica Neue"/>
              <a:cs typeface="Helvetica Neue"/>
              <a:sym typeface="Helvetica Neue"/>
            </a:endParaRPr>
          </a:p>
        </p:txBody>
      </p:sp>
      <p:sp>
        <p:nvSpPr>
          <p:cNvPr id="197" name="Google Shape;197;p23"/>
          <p:cNvSpPr txBox="1"/>
          <p:nvPr/>
        </p:nvSpPr>
        <p:spPr>
          <a:xfrm>
            <a:off x="371350" y="1156406"/>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Things that worked</a:t>
            </a:r>
            <a:endParaRPr b="1">
              <a:latin typeface="Helvetica Neue"/>
              <a:ea typeface="Helvetica Neue"/>
              <a:cs typeface="Helvetica Neue"/>
              <a:sym typeface="Helvetica Neue"/>
            </a:endParaRPr>
          </a:p>
        </p:txBody>
      </p:sp>
      <p:sp>
        <p:nvSpPr>
          <p:cNvPr id="198" name="Google Shape;198;p23"/>
          <p:cNvSpPr txBox="1"/>
          <p:nvPr/>
        </p:nvSpPr>
        <p:spPr>
          <a:xfrm>
            <a:off x="4688775" y="1156390"/>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Things that didn’t work</a:t>
            </a:r>
            <a:endParaRPr b="1">
              <a:latin typeface="Helvetica Neue"/>
              <a:ea typeface="Helvetica Neue"/>
              <a:cs typeface="Helvetica Neue"/>
              <a:sym typeface="Helvetica Neue"/>
            </a:endParaRPr>
          </a:p>
        </p:txBody>
      </p:sp>
      <p:sp>
        <p:nvSpPr>
          <p:cNvPr id="199" name="Google Shape;199;p23"/>
          <p:cNvSpPr txBox="1"/>
          <p:nvPr/>
        </p:nvSpPr>
        <p:spPr>
          <a:xfrm>
            <a:off x="371350" y="3045681"/>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Surprises</a:t>
            </a:r>
            <a:endParaRPr b="1">
              <a:latin typeface="Helvetica Neue"/>
              <a:ea typeface="Helvetica Neue"/>
              <a:cs typeface="Helvetica Neue"/>
              <a:sym typeface="Helvetica Neue"/>
            </a:endParaRPr>
          </a:p>
        </p:txBody>
      </p:sp>
      <p:sp>
        <p:nvSpPr>
          <p:cNvPr id="200" name="Google Shape;200;p23"/>
          <p:cNvSpPr txBox="1"/>
          <p:nvPr/>
        </p:nvSpPr>
        <p:spPr>
          <a:xfrm>
            <a:off x="4688775" y="3045681"/>
            <a:ext cx="14286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New learnings</a:t>
            </a:r>
            <a:endParaRPr b="1">
              <a:latin typeface="Helvetica Neue"/>
              <a:ea typeface="Helvetica Neue"/>
              <a:cs typeface="Helvetica Neue"/>
              <a:sym typeface="Helvetica Neue"/>
            </a:endParaRPr>
          </a:p>
        </p:txBody>
      </p:sp>
      <p:sp>
        <p:nvSpPr>
          <p:cNvPr id="201" name="Google Shape;201;p23"/>
          <p:cNvSpPr txBox="1"/>
          <p:nvPr/>
        </p:nvSpPr>
        <p:spPr>
          <a:xfrm>
            <a:off x="371350" y="1556600"/>
            <a:ext cx="38310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Interviewees enjoyed the activity</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Interviewees relayed their feelings through drawing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Interviewees could accurately extrapolate some kind of feeling from the drawings</a:t>
            </a:r>
            <a:endParaRPr>
              <a:solidFill>
                <a:schemeClr val="dk1"/>
              </a:solidFill>
              <a:latin typeface="Helvetica Neue"/>
              <a:ea typeface="Helvetica Neue"/>
              <a:cs typeface="Helvetica Neue"/>
              <a:sym typeface="Helvetica Neue"/>
            </a:endParaRPr>
          </a:p>
        </p:txBody>
      </p:sp>
      <p:sp>
        <p:nvSpPr>
          <p:cNvPr id="202" name="Google Shape;202;p23"/>
          <p:cNvSpPr txBox="1"/>
          <p:nvPr/>
        </p:nvSpPr>
        <p:spPr>
          <a:xfrm>
            <a:off x="4688775" y="1556588"/>
            <a:ext cx="40497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Interpretation without info. was daunting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Doing the exercises sequentially could potentially influence the second drawer</a:t>
            </a:r>
            <a:endParaRPr>
              <a:solidFill>
                <a:schemeClr val="dk1"/>
              </a:solidFill>
              <a:latin typeface="Helvetica Neue"/>
              <a:ea typeface="Helvetica Neue"/>
              <a:cs typeface="Helvetica Neue"/>
              <a:sym typeface="Helvetica Neue"/>
            </a:endParaRPr>
          </a:p>
          <a:p>
            <a:pPr indent="0" lvl="0" marL="457200" rtl="0" algn="l">
              <a:spcBef>
                <a:spcPts val="0"/>
              </a:spcBef>
              <a:spcAft>
                <a:spcPts val="0"/>
              </a:spcAft>
              <a:buNone/>
            </a:pPr>
            <a:r>
              <a:t/>
            </a:r>
            <a:endParaRPr>
              <a:solidFill>
                <a:schemeClr val="dk1"/>
              </a:solidFill>
              <a:latin typeface="Helvetica Neue"/>
              <a:ea typeface="Helvetica Neue"/>
              <a:cs typeface="Helvetica Neue"/>
              <a:sym typeface="Helvetica Neue"/>
            </a:endParaRPr>
          </a:p>
        </p:txBody>
      </p:sp>
      <p:sp>
        <p:nvSpPr>
          <p:cNvPr id="203" name="Google Shape;203;p23"/>
          <p:cNvSpPr txBox="1"/>
          <p:nvPr/>
        </p:nvSpPr>
        <p:spPr>
          <a:xfrm>
            <a:off x="361275" y="3518075"/>
            <a:ext cx="34428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non-English songs had an effect on the approach to drawing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abstract vs. symbolic</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The constraint of using Snapchat was enjoyable</a:t>
            </a:r>
            <a:endParaRPr>
              <a:solidFill>
                <a:schemeClr val="dk1"/>
              </a:solidFill>
              <a:latin typeface="Helvetica Neue"/>
              <a:ea typeface="Helvetica Neue"/>
              <a:cs typeface="Helvetica Neue"/>
              <a:sym typeface="Helvetica Neue"/>
            </a:endParaRPr>
          </a:p>
        </p:txBody>
      </p:sp>
      <p:sp>
        <p:nvSpPr>
          <p:cNvPr id="204" name="Google Shape;204;p23"/>
          <p:cNvSpPr txBox="1"/>
          <p:nvPr/>
        </p:nvSpPr>
        <p:spPr>
          <a:xfrm>
            <a:off x="4688775" y="3445875"/>
            <a:ext cx="40497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Guidance and encouragement would help reduce doubt</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People are excited about using this prototype</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Drawing in real time might be interesting to explore</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08" name="Shape 208"/>
        <p:cNvGrpSpPr/>
        <p:nvPr/>
      </p:nvGrpSpPr>
      <p:grpSpPr>
        <a:xfrm>
          <a:off x="0" y="0"/>
          <a:ext cx="0" cy="0"/>
          <a:chOff x="0" y="0"/>
          <a:chExt cx="0" cy="0"/>
        </a:xfrm>
      </p:grpSpPr>
      <p:sp>
        <p:nvSpPr>
          <p:cNvPr id="209" name="Google Shape;209;p24"/>
          <p:cNvSpPr txBox="1"/>
          <p:nvPr/>
        </p:nvSpPr>
        <p:spPr>
          <a:xfrm>
            <a:off x="422850" y="100850"/>
            <a:ext cx="755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a:t>
            </a:r>
            <a:r>
              <a:rPr lang="en" sz="2400">
                <a:latin typeface="Helvetica Neue"/>
                <a:ea typeface="Helvetica Neue"/>
                <a:cs typeface="Helvetica Neue"/>
                <a:sym typeface="Helvetica Neue"/>
              </a:rPr>
              <a:t>VALIDITY</a:t>
            </a:r>
            <a:endParaRPr sz="2400">
              <a:latin typeface="Helvetica Neue"/>
              <a:ea typeface="Helvetica Neue"/>
              <a:cs typeface="Helvetica Neue"/>
              <a:sym typeface="Helvetica Neue"/>
            </a:endParaRPr>
          </a:p>
        </p:txBody>
      </p:sp>
      <p:sp>
        <p:nvSpPr>
          <p:cNvPr id="210" name="Google Shape;210;p24"/>
          <p:cNvSpPr/>
          <p:nvPr/>
        </p:nvSpPr>
        <p:spPr>
          <a:xfrm>
            <a:off x="208875" y="247400"/>
            <a:ext cx="261000" cy="26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4"/>
          <p:cNvSpPr txBox="1"/>
          <p:nvPr/>
        </p:nvSpPr>
        <p:spPr>
          <a:xfrm>
            <a:off x="285075" y="1956150"/>
            <a:ext cx="850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ra"/>
                <a:ea typeface="Lora"/>
                <a:cs typeface="Lora"/>
                <a:sym typeface="Lora"/>
              </a:rPr>
              <a:t>To a certain extent, each participant was able to infer some kind of meaning from each drawing, despite the diverse and unique approaches each interviewee had to translating the audio.</a:t>
            </a:r>
            <a:endParaRPr>
              <a:latin typeface="Lora"/>
              <a:ea typeface="Lora"/>
              <a:cs typeface="Lora"/>
              <a:sym typeface="Lora"/>
            </a:endParaRPr>
          </a:p>
        </p:txBody>
      </p:sp>
      <p:sp>
        <p:nvSpPr>
          <p:cNvPr id="212" name="Google Shape;212;p24"/>
          <p:cNvSpPr txBox="1"/>
          <p:nvPr/>
        </p:nvSpPr>
        <p:spPr>
          <a:xfrm>
            <a:off x="285075" y="1283775"/>
            <a:ext cx="8508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Helvetica Neue"/>
                <a:ea typeface="Helvetica Neue"/>
                <a:cs typeface="Helvetica Neue"/>
                <a:sym typeface="Helvetica Neue"/>
              </a:rPr>
              <a:t>VALID</a:t>
            </a:r>
            <a:endParaRPr b="1" sz="3200">
              <a:latin typeface="Helvetica Neue"/>
              <a:ea typeface="Helvetica Neue"/>
              <a:cs typeface="Helvetica Neue"/>
              <a:sym typeface="Helvetica Neue"/>
            </a:endParaRPr>
          </a:p>
        </p:txBody>
      </p:sp>
      <p:sp>
        <p:nvSpPr>
          <p:cNvPr id="213" name="Google Shape;213;p24"/>
          <p:cNvSpPr txBox="1"/>
          <p:nvPr/>
        </p:nvSpPr>
        <p:spPr>
          <a:xfrm>
            <a:off x="285075" y="3098400"/>
            <a:ext cx="850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Lora"/>
                <a:ea typeface="Lora"/>
                <a:cs typeface="Lora"/>
                <a:sym typeface="Lora"/>
              </a:rPr>
              <a:t>“She got more out of it than I even realized was there” - Participant 015</a:t>
            </a:r>
            <a:endParaRPr i="1">
              <a:latin typeface="Lora"/>
              <a:ea typeface="Lora"/>
              <a:cs typeface="Lora"/>
              <a:sym typeface="Lor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17" name="Shape 217"/>
        <p:cNvGrpSpPr/>
        <p:nvPr/>
      </p:nvGrpSpPr>
      <p:grpSpPr>
        <a:xfrm>
          <a:off x="0" y="0"/>
          <a:ext cx="0" cy="0"/>
          <a:chOff x="0" y="0"/>
          <a:chExt cx="0" cy="0"/>
        </a:xfrm>
      </p:grpSpPr>
      <p:sp>
        <p:nvSpPr>
          <p:cNvPr id="218" name="Google Shape;218;p25"/>
          <p:cNvSpPr/>
          <p:nvPr/>
        </p:nvSpPr>
        <p:spPr>
          <a:xfrm>
            <a:off x="-56425" y="-75225"/>
            <a:ext cx="9497100" cy="2285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5"/>
          <p:cNvSpPr txBox="1"/>
          <p:nvPr/>
        </p:nvSpPr>
        <p:spPr>
          <a:xfrm>
            <a:off x="3482550" y="3607875"/>
            <a:ext cx="486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highlight>
                  <a:srgbClr val="FBF8DE"/>
                </a:highlight>
                <a:latin typeface="Lora"/>
                <a:ea typeface="Lora"/>
                <a:cs typeface="Lora"/>
                <a:sym typeface="Lora"/>
              </a:rPr>
              <a:t>a combination of </a:t>
            </a:r>
            <a:r>
              <a:rPr b="1" lang="en" sz="1500">
                <a:solidFill>
                  <a:schemeClr val="dk1"/>
                </a:solidFill>
                <a:highlight>
                  <a:srgbClr val="FBF8DE"/>
                </a:highlight>
                <a:latin typeface="Lora"/>
                <a:ea typeface="Lora"/>
                <a:cs typeface="Lora"/>
                <a:sym typeface="Lora"/>
              </a:rPr>
              <a:t>alt</a:t>
            </a:r>
            <a:r>
              <a:rPr lang="en" sz="1500">
                <a:solidFill>
                  <a:schemeClr val="dk1"/>
                </a:solidFill>
                <a:highlight>
                  <a:srgbClr val="FBF8DE"/>
                </a:highlight>
                <a:latin typeface="Lora"/>
                <a:ea typeface="Lora"/>
                <a:cs typeface="Lora"/>
                <a:sym typeface="Lora"/>
              </a:rPr>
              <a:t>ernative and aud</a:t>
            </a:r>
            <a:r>
              <a:rPr b="1" lang="en" sz="1500">
                <a:solidFill>
                  <a:schemeClr val="dk1"/>
                </a:solidFill>
                <a:highlight>
                  <a:srgbClr val="FBF8DE"/>
                </a:highlight>
                <a:latin typeface="Lora"/>
                <a:ea typeface="Lora"/>
                <a:cs typeface="Lora"/>
                <a:sym typeface="Lora"/>
              </a:rPr>
              <a:t>io</a:t>
            </a:r>
            <a:r>
              <a:rPr lang="en" sz="1500">
                <a:solidFill>
                  <a:schemeClr val="dk1"/>
                </a:solidFill>
                <a:highlight>
                  <a:srgbClr val="FBF8DE"/>
                </a:highlight>
                <a:latin typeface="Lora"/>
                <a:ea typeface="Lora"/>
                <a:cs typeface="Lora"/>
                <a:sym typeface="Lora"/>
              </a:rPr>
              <a:t> that denotes a visual interpretation of audio which can convey a more emotional or descriptive meaning</a:t>
            </a:r>
            <a:endParaRPr sz="1500">
              <a:solidFill>
                <a:schemeClr val="dk1"/>
              </a:solidFill>
              <a:highlight>
                <a:srgbClr val="FBF8DE"/>
              </a:highlight>
              <a:latin typeface="Lora"/>
              <a:ea typeface="Lora"/>
              <a:cs typeface="Lora"/>
              <a:sym typeface="Lora"/>
            </a:endParaRPr>
          </a:p>
          <a:p>
            <a:pPr indent="0" lvl="0" marL="0" rtl="0" algn="l">
              <a:spcBef>
                <a:spcPts val="0"/>
              </a:spcBef>
              <a:spcAft>
                <a:spcPts val="0"/>
              </a:spcAft>
              <a:buNone/>
            </a:pPr>
            <a:r>
              <a:rPr lang="en" sz="1500">
                <a:solidFill>
                  <a:schemeClr val="dk1"/>
                </a:solidFill>
                <a:highlight>
                  <a:srgbClr val="FBF8DE"/>
                </a:highlight>
                <a:latin typeface="Lora"/>
                <a:ea typeface="Lora"/>
                <a:cs typeface="Lora"/>
                <a:sym typeface="Lora"/>
              </a:rPr>
              <a:t>than captioning</a:t>
            </a:r>
            <a:endParaRPr sz="1600">
              <a:latin typeface="Lora"/>
              <a:ea typeface="Lora"/>
              <a:cs typeface="Lora"/>
              <a:sym typeface="Lora"/>
            </a:endParaRPr>
          </a:p>
        </p:txBody>
      </p:sp>
      <p:sp>
        <p:nvSpPr>
          <p:cNvPr id="220" name="Google Shape;220;p25"/>
          <p:cNvSpPr txBox="1"/>
          <p:nvPr/>
        </p:nvSpPr>
        <p:spPr>
          <a:xfrm>
            <a:off x="3177750" y="2214700"/>
            <a:ext cx="2983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latin typeface="Helvetica Neue"/>
                <a:ea typeface="Helvetica Neue"/>
                <a:cs typeface="Helvetica Neue"/>
                <a:sym typeface="Helvetica Neue"/>
              </a:rPr>
              <a:t>“ALTiO”</a:t>
            </a:r>
            <a:endParaRPr b="1" sz="5000">
              <a:latin typeface="Helvetica Neue"/>
              <a:ea typeface="Helvetica Neue"/>
              <a:cs typeface="Helvetica Neue"/>
              <a:sym typeface="Helvetica Neue"/>
            </a:endParaRPr>
          </a:p>
        </p:txBody>
      </p:sp>
      <p:pic>
        <p:nvPicPr>
          <p:cNvPr id="221" name="Google Shape;221;p25"/>
          <p:cNvPicPr preferRelativeResize="0"/>
          <p:nvPr/>
        </p:nvPicPr>
        <p:blipFill>
          <a:blip r:embed="rId3">
            <a:alphaModFix/>
          </a:blip>
          <a:stretch>
            <a:fillRect/>
          </a:stretch>
        </p:blipFill>
        <p:spPr>
          <a:xfrm>
            <a:off x="2858900" y="235725"/>
            <a:ext cx="3467055" cy="1784876"/>
          </a:xfrm>
          <a:prstGeom prst="rect">
            <a:avLst/>
          </a:prstGeom>
          <a:noFill/>
          <a:ln>
            <a:noFill/>
          </a:ln>
        </p:spPr>
      </p:pic>
      <p:pic>
        <p:nvPicPr>
          <p:cNvPr id="222" name="Google Shape;222;p25"/>
          <p:cNvPicPr preferRelativeResize="0"/>
          <p:nvPr/>
        </p:nvPicPr>
        <p:blipFill>
          <a:blip r:embed="rId4">
            <a:alphaModFix/>
          </a:blip>
          <a:stretch>
            <a:fillRect/>
          </a:stretch>
        </p:blipFill>
        <p:spPr>
          <a:xfrm>
            <a:off x="1405737" y="2759185"/>
            <a:ext cx="1109731" cy="2094589"/>
          </a:xfrm>
          <a:prstGeom prst="rect">
            <a:avLst/>
          </a:prstGeom>
          <a:noFill/>
          <a:ln>
            <a:noFill/>
          </a:ln>
        </p:spPr>
      </p:pic>
      <p:pic>
        <p:nvPicPr>
          <p:cNvPr id="223" name="Google Shape;223;p25"/>
          <p:cNvPicPr preferRelativeResize="0"/>
          <p:nvPr/>
        </p:nvPicPr>
        <p:blipFill>
          <a:blip r:embed="rId5">
            <a:alphaModFix/>
          </a:blip>
          <a:stretch>
            <a:fillRect/>
          </a:stretch>
        </p:blipFill>
        <p:spPr>
          <a:xfrm>
            <a:off x="993100" y="2443300"/>
            <a:ext cx="1934996" cy="1643046"/>
          </a:xfrm>
          <a:prstGeom prst="rect">
            <a:avLst/>
          </a:prstGeom>
          <a:noFill/>
          <a:ln>
            <a:noFill/>
          </a:ln>
        </p:spPr>
      </p:pic>
      <p:sp>
        <p:nvSpPr>
          <p:cNvPr id="224" name="Google Shape;224;p25"/>
          <p:cNvSpPr txBox="1"/>
          <p:nvPr/>
        </p:nvSpPr>
        <p:spPr>
          <a:xfrm>
            <a:off x="3482550" y="3069975"/>
            <a:ext cx="184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NOUN</a:t>
            </a:r>
            <a:endParaRPr b="1" sz="1800">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 name="Shape 228"/>
        <p:cNvGrpSpPr/>
        <p:nvPr/>
      </p:nvGrpSpPr>
      <p:grpSpPr>
        <a:xfrm>
          <a:off x="0" y="0"/>
          <a:ext cx="0" cy="0"/>
          <a:chOff x="0" y="0"/>
          <a:chExt cx="0" cy="0"/>
        </a:xfrm>
      </p:grpSpPr>
      <p:sp>
        <p:nvSpPr>
          <p:cNvPr id="229" name="Google Shape;229;p26"/>
          <p:cNvSpPr txBox="1"/>
          <p:nvPr/>
        </p:nvSpPr>
        <p:spPr>
          <a:xfrm>
            <a:off x="121275" y="3950275"/>
            <a:ext cx="4585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Helvetica Neue"/>
                <a:ea typeface="Helvetica Neue"/>
                <a:cs typeface="Helvetica Neue"/>
                <a:sym typeface="Helvetica Neue"/>
              </a:rPr>
              <a:t>Low-Fi Prototyping</a:t>
            </a:r>
            <a:endParaRPr b="1" sz="360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33" name="Shape 233"/>
        <p:cNvGrpSpPr/>
        <p:nvPr/>
      </p:nvGrpSpPr>
      <p:grpSpPr>
        <a:xfrm>
          <a:off x="0" y="0"/>
          <a:ext cx="0" cy="0"/>
          <a:chOff x="0" y="0"/>
          <a:chExt cx="0" cy="0"/>
        </a:xfrm>
      </p:grpSpPr>
      <p:sp>
        <p:nvSpPr>
          <p:cNvPr id="234" name="Google Shape;23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Low-fidelity</a:t>
            </a:r>
            <a:r>
              <a:rPr lang="en"/>
              <a:t>: Original ALTiO Idea #1</a:t>
            </a:r>
            <a:endParaRPr/>
          </a:p>
        </p:txBody>
      </p:sp>
      <p:pic>
        <p:nvPicPr>
          <p:cNvPr id="235" name="Google Shape;235;p27"/>
          <p:cNvPicPr preferRelativeResize="0"/>
          <p:nvPr/>
        </p:nvPicPr>
        <p:blipFill rotWithShape="1">
          <a:blip r:embed="rId3">
            <a:alphaModFix/>
          </a:blip>
          <a:srcRect b="7510" l="31332" r="0" t="0"/>
          <a:stretch/>
        </p:blipFill>
        <p:spPr>
          <a:xfrm>
            <a:off x="1480425" y="1065638"/>
            <a:ext cx="6183152" cy="3233099"/>
          </a:xfrm>
          <a:prstGeom prst="rect">
            <a:avLst/>
          </a:prstGeom>
          <a:noFill/>
          <a:ln>
            <a:noFill/>
          </a:ln>
        </p:spPr>
      </p:pic>
      <p:sp>
        <p:nvSpPr>
          <p:cNvPr id="236" name="Google Shape;236;p27"/>
          <p:cNvSpPr txBox="1"/>
          <p:nvPr>
            <p:ph type="title"/>
          </p:nvPr>
        </p:nvSpPr>
        <p:spPr>
          <a:xfrm>
            <a:off x="311700" y="43466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an independent social media platform with drawing interpretations on each post</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40" name="Shape 240"/>
        <p:cNvGrpSpPr/>
        <p:nvPr/>
      </p:nvGrpSpPr>
      <p:grpSpPr>
        <a:xfrm>
          <a:off x="0" y="0"/>
          <a:ext cx="0" cy="0"/>
          <a:chOff x="0" y="0"/>
          <a:chExt cx="0" cy="0"/>
        </a:xfrm>
      </p:grpSpPr>
      <p:sp>
        <p:nvSpPr>
          <p:cNvPr id="241" name="Google Shape;24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Low-fidelity</a:t>
            </a:r>
            <a:r>
              <a:rPr lang="en"/>
              <a:t>: Original ALTiO Idea #2</a:t>
            </a:r>
            <a:endParaRPr/>
          </a:p>
        </p:txBody>
      </p:sp>
      <p:pic>
        <p:nvPicPr>
          <p:cNvPr id="242" name="Google Shape;242;p28"/>
          <p:cNvPicPr preferRelativeResize="0"/>
          <p:nvPr/>
        </p:nvPicPr>
        <p:blipFill>
          <a:blip r:embed="rId3">
            <a:alphaModFix/>
          </a:blip>
          <a:stretch>
            <a:fillRect/>
          </a:stretch>
        </p:blipFill>
        <p:spPr>
          <a:xfrm>
            <a:off x="2507010" y="1093925"/>
            <a:ext cx="4129974" cy="3194075"/>
          </a:xfrm>
          <a:prstGeom prst="rect">
            <a:avLst/>
          </a:prstGeom>
          <a:noFill/>
          <a:ln>
            <a:noFill/>
          </a:ln>
        </p:spPr>
      </p:pic>
      <p:sp>
        <p:nvSpPr>
          <p:cNvPr id="243" name="Google Shape;243;p28"/>
          <p:cNvSpPr txBox="1"/>
          <p:nvPr>
            <p:ph type="title"/>
          </p:nvPr>
        </p:nvSpPr>
        <p:spPr>
          <a:xfrm>
            <a:off x="311700" y="43466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an audio recognition app/plug-in</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47" name="Shape 247"/>
        <p:cNvGrpSpPr/>
        <p:nvPr/>
      </p:nvGrpSpPr>
      <p:grpSpPr>
        <a:xfrm>
          <a:off x="0" y="0"/>
          <a:ext cx="0" cy="0"/>
          <a:chOff x="0" y="0"/>
          <a:chExt cx="0" cy="0"/>
        </a:xfrm>
      </p:grpSpPr>
      <p:sp>
        <p:nvSpPr>
          <p:cNvPr id="248" name="Google Shape;248;p29"/>
          <p:cNvSpPr txBox="1"/>
          <p:nvPr>
            <p:ph type="title"/>
          </p:nvPr>
        </p:nvSpPr>
        <p:spPr>
          <a:xfrm>
            <a:off x="311700" y="172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Low-fidelity</a:t>
            </a:r>
            <a:r>
              <a:rPr lang="en"/>
              <a:t>:</a:t>
            </a:r>
            <a:endParaRPr/>
          </a:p>
        </p:txBody>
      </p:sp>
      <p:pic>
        <p:nvPicPr>
          <p:cNvPr id="249" name="Google Shape;249;p29"/>
          <p:cNvPicPr preferRelativeResize="0"/>
          <p:nvPr/>
        </p:nvPicPr>
        <p:blipFill>
          <a:blip r:embed="rId3">
            <a:alphaModFix/>
          </a:blip>
          <a:stretch>
            <a:fillRect/>
          </a:stretch>
        </p:blipFill>
        <p:spPr>
          <a:xfrm>
            <a:off x="912987" y="810300"/>
            <a:ext cx="7318026" cy="3612551"/>
          </a:xfrm>
          <a:prstGeom prst="rect">
            <a:avLst/>
          </a:prstGeom>
          <a:noFill/>
          <a:ln>
            <a:noFill/>
          </a:ln>
        </p:spPr>
      </p:pic>
      <p:sp>
        <p:nvSpPr>
          <p:cNvPr id="250" name="Google Shape;250;p29"/>
          <p:cNvSpPr txBox="1"/>
          <p:nvPr>
            <p:ph type="title"/>
          </p:nvPr>
        </p:nvSpPr>
        <p:spPr>
          <a:xfrm>
            <a:off x="311700" y="4422850"/>
            <a:ext cx="8520600" cy="711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800"/>
              <a:t>We chose to implement the independent social media platform because it requires every post to have a drawn interpretation</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30"/>
          <p:cNvSpPr txBox="1"/>
          <p:nvPr/>
        </p:nvSpPr>
        <p:spPr>
          <a:xfrm>
            <a:off x="121275" y="3950275"/>
            <a:ext cx="520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Helvetica Neue"/>
                <a:ea typeface="Helvetica Neue"/>
                <a:cs typeface="Helvetica Neue"/>
                <a:sym typeface="Helvetica Neue"/>
              </a:rPr>
              <a:t>Medium</a:t>
            </a:r>
            <a:r>
              <a:rPr b="1" lang="en" sz="3600">
                <a:latin typeface="Helvetica Neue"/>
                <a:ea typeface="Helvetica Neue"/>
                <a:cs typeface="Helvetica Neue"/>
                <a:sym typeface="Helvetica Neue"/>
              </a:rPr>
              <a:t>-Fi Prototyping</a:t>
            </a:r>
            <a:endParaRPr b="1" sz="3600">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59" name="Shape 259"/>
        <p:cNvGrpSpPr/>
        <p:nvPr/>
      </p:nvGrpSpPr>
      <p:grpSpPr>
        <a:xfrm>
          <a:off x="0" y="0"/>
          <a:ext cx="0" cy="0"/>
          <a:chOff x="0" y="0"/>
          <a:chExt cx="0" cy="0"/>
        </a:xfrm>
      </p:grpSpPr>
      <p:sp>
        <p:nvSpPr>
          <p:cNvPr id="260" name="Google Shape;260;p31"/>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261" name="Google Shape;261;p31"/>
          <p:cNvSpPr txBox="1"/>
          <p:nvPr/>
        </p:nvSpPr>
        <p:spPr>
          <a:xfrm>
            <a:off x="292950" y="10092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1 - Onboarding Flow</a:t>
            </a:r>
            <a:endParaRPr b="1" sz="1800"/>
          </a:p>
        </p:txBody>
      </p:sp>
      <p:sp>
        <p:nvSpPr>
          <p:cNvPr id="262" name="Google Shape;262;p31"/>
          <p:cNvSpPr txBox="1"/>
          <p:nvPr/>
        </p:nvSpPr>
        <p:spPr>
          <a:xfrm>
            <a:off x="292950" y="1391325"/>
            <a:ext cx="5512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Helvetica Neue"/>
                <a:ea typeface="Helvetica Neue"/>
                <a:cs typeface="Helvetica Neue"/>
                <a:sym typeface="Helvetica Neue"/>
              </a:rPr>
              <a:t>From low-fidelity prototyping, it took one of our users around 15 minutes to understand the purpose of our app. </a:t>
            </a:r>
            <a:endParaRPr sz="1300">
              <a:latin typeface="Helvetica Neue"/>
              <a:ea typeface="Helvetica Neue"/>
              <a:cs typeface="Helvetica Neue"/>
              <a:sym typeface="Helvetica Neue"/>
            </a:endParaRPr>
          </a:p>
        </p:txBody>
      </p:sp>
      <p:sp>
        <p:nvSpPr>
          <p:cNvPr id="263" name="Google Shape;263;p31"/>
          <p:cNvSpPr txBox="1"/>
          <p:nvPr/>
        </p:nvSpPr>
        <p:spPr>
          <a:xfrm>
            <a:off x="459450" y="4628050"/>
            <a:ext cx="8572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Helvetica Neue"/>
                <a:ea typeface="Helvetica Neue"/>
                <a:cs typeface="Helvetica Neue"/>
                <a:sym typeface="Helvetica Neue"/>
              </a:rPr>
              <a:t>SOLUTION: </a:t>
            </a:r>
            <a:r>
              <a:rPr lang="en" sz="1300">
                <a:latin typeface="Helvetica Neue"/>
                <a:ea typeface="Helvetica Neue"/>
                <a:cs typeface="Helvetica Neue"/>
                <a:sym typeface="Helvetica Neue"/>
              </a:rPr>
              <a:t>Create an onboarding flow to inform users of the purpose and ease user into unique features.</a:t>
            </a:r>
            <a:endParaRPr sz="1300">
              <a:latin typeface="Helvetica Neue"/>
              <a:ea typeface="Helvetica Neue"/>
              <a:cs typeface="Helvetica Neue"/>
              <a:sym typeface="Helvetica Neue"/>
            </a:endParaRPr>
          </a:p>
        </p:txBody>
      </p:sp>
      <p:sp>
        <p:nvSpPr>
          <p:cNvPr id="264" name="Google Shape;264;p31"/>
          <p:cNvSpPr/>
          <p:nvPr/>
        </p:nvSpPr>
        <p:spPr>
          <a:xfrm>
            <a:off x="-133350" y="-152400"/>
            <a:ext cx="1543200" cy="342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1"/>
          <p:cNvSpPr txBox="1"/>
          <p:nvPr/>
        </p:nvSpPr>
        <p:spPr>
          <a:xfrm>
            <a:off x="182325" y="3143075"/>
            <a:ext cx="1614000" cy="400200"/>
          </a:xfrm>
          <a:prstGeom prst="rect">
            <a:avLst/>
          </a:prstGeom>
          <a:solidFill>
            <a:srgbClr val="FCFBF2"/>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Helvetica Neue"/>
                <a:ea typeface="Helvetica Neue"/>
                <a:cs typeface="Helvetica Neue"/>
                <a:sym typeface="Helvetica Neue"/>
              </a:rPr>
              <a:t>[NONEXISTENT]</a:t>
            </a:r>
            <a:endParaRPr b="1">
              <a:latin typeface="Helvetica Neue"/>
              <a:ea typeface="Helvetica Neue"/>
              <a:cs typeface="Helvetica Neue"/>
              <a:sym typeface="Helvetica Neue"/>
            </a:endParaRPr>
          </a:p>
        </p:txBody>
      </p:sp>
      <p:cxnSp>
        <p:nvCxnSpPr>
          <p:cNvPr id="266" name="Google Shape;266;p31"/>
          <p:cNvCxnSpPr/>
          <p:nvPr/>
        </p:nvCxnSpPr>
        <p:spPr>
          <a:xfrm>
            <a:off x="1796275" y="3343175"/>
            <a:ext cx="372000" cy="0"/>
          </a:xfrm>
          <a:prstGeom prst="straightConnector1">
            <a:avLst/>
          </a:prstGeom>
          <a:noFill/>
          <a:ln cap="flat" cmpd="sng" w="9525">
            <a:solidFill>
              <a:schemeClr val="dk2"/>
            </a:solidFill>
            <a:prstDash val="solid"/>
            <a:round/>
            <a:headEnd len="med" w="med" type="none"/>
            <a:tailEnd len="med" w="med" type="triangle"/>
          </a:ln>
        </p:spPr>
      </p:cxnSp>
      <p:grpSp>
        <p:nvGrpSpPr>
          <p:cNvPr id="267" name="Google Shape;267;p31"/>
          <p:cNvGrpSpPr/>
          <p:nvPr/>
        </p:nvGrpSpPr>
        <p:grpSpPr>
          <a:xfrm>
            <a:off x="2314132" y="2386925"/>
            <a:ext cx="6391290" cy="2002548"/>
            <a:chOff x="2314132" y="2386925"/>
            <a:chExt cx="6391290" cy="2002548"/>
          </a:xfrm>
        </p:grpSpPr>
        <p:pic>
          <p:nvPicPr>
            <p:cNvPr id="268" name="Google Shape;268;p31"/>
            <p:cNvPicPr preferRelativeResize="0"/>
            <p:nvPr/>
          </p:nvPicPr>
          <p:blipFill>
            <a:blip r:embed="rId3">
              <a:alphaModFix/>
            </a:blip>
            <a:stretch>
              <a:fillRect/>
            </a:stretch>
          </p:blipFill>
          <p:spPr>
            <a:xfrm>
              <a:off x="2314132" y="2386938"/>
              <a:ext cx="932890" cy="2002536"/>
            </a:xfrm>
            <a:prstGeom prst="rect">
              <a:avLst/>
            </a:prstGeom>
            <a:noFill/>
            <a:ln>
              <a:noFill/>
            </a:ln>
            <a:effectLst>
              <a:outerShdw blurRad="57150" rotWithShape="0" algn="bl" dir="5400000" dist="19050">
                <a:srgbClr val="000000">
                  <a:alpha val="50000"/>
                </a:srgbClr>
              </a:outerShdw>
            </a:effectLst>
          </p:spPr>
        </p:pic>
        <p:pic>
          <p:nvPicPr>
            <p:cNvPr id="269" name="Google Shape;269;p31"/>
            <p:cNvPicPr preferRelativeResize="0"/>
            <p:nvPr/>
          </p:nvPicPr>
          <p:blipFill>
            <a:blip r:embed="rId4">
              <a:alphaModFix/>
            </a:blip>
            <a:stretch>
              <a:fillRect/>
            </a:stretch>
          </p:blipFill>
          <p:spPr>
            <a:xfrm>
              <a:off x="4493038" y="2386938"/>
              <a:ext cx="932890" cy="2002536"/>
            </a:xfrm>
            <a:prstGeom prst="rect">
              <a:avLst/>
            </a:prstGeom>
            <a:noFill/>
            <a:ln>
              <a:noFill/>
            </a:ln>
            <a:effectLst>
              <a:outerShdw blurRad="57150" rotWithShape="0" algn="bl" dir="5400000" dist="19050">
                <a:srgbClr val="000000">
                  <a:alpha val="50000"/>
                </a:srgbClr>
              </a:outerShdw>
            </a:effectLst>
          </p:spPr>
        </p:pic>
        <p:pic>
          <p:nvPicPr>
            <p:cNvPr id="270" name="Google Shape;270;p31"/>
            <p:cNvPicPr preferRelativeResize="0"/>
            <p:nvPr/>
          </p:nvPicPr>
          <p:blipFill>
            <a:blip r:embed="rId5">
              <a:alphaModFix/>
            </a:blip>
            <a:stretch>
              <a:fillRect/>
            </a:stretch>
          </p:blipFill>
          <p:spPr>
            <a:xfrm>
              <a:off x="5582505" y="2386938"/>
              <a:ext cx="932890" cy="2002536"/>
            </a:xfrm>
            <a:prstGeom prst="rect">
              <a:avLst/>
            </a:prstGeom>
            <a:noFill/>
            <a:ln>
              <a:noFill/>
            </a:ln>
            <a:effectLst>
              <a:outerShdw blurRad="57150" rotWithShape="0" algn="bl" dir="5400000" dist="19050">
                <a:srgbClr val="000000">
                  <a:alpha val="50000"/>
                </a:srgbClr>
              </a:outerShdw>
            </a:effectLst>
          </p:spPr>
        </p:pic>
        <p:pic>
          <p:nvPicPr>
            <p:cNvPr id="271" name="Google Shape;271;p31"/>
            <p:cNvPicPr preferRelativeResize="0"/>
            <p:nvPr/>
          </p:nvPicPr>
          <p:blipFill>
            <a:blip r:embed="rId6">
              <a:alphaModFix/>
            </a:blip>
            <a:stretch>
              <a:fillRect/>
            </a:stretch>
          </p:blipFill>
          <p:spPr>
            <a:xfrm>
              <a:off x="6676402" y="2386938"/>
              <a:ext cx="932890" cy="2002536"/>
            </a:xfrm>
            <a:prstGeom prst="rect">
              <a:avLst/>
            </a:prstGeom>
            <a:noFill/>
            <a:ln>
              <a:noFill/>
            </a:ln>
            <a:effectLst>
              <a:outerShdw blurRad="57150" rotWithShape="0" algn="bl" dir="5400000" dist="19050">
                <a:srgbClr val="000000">
                  <a:alpha val="50000"/>
                </a:srgbClr>
              </a:outerShdw>
            </a:effectLst>
          </p:spPr>
        </p:pic>
        <p:pic>
          <p:nvPicPr>
            <p:cNvPr id="272" name="Google Shape;272;p31"/>
            <p:cNvPicPr preferRelativeResize="0"/>
            <p:nvPr/>
          </p:nvPicPr>
          <p:blipFill>
            <a:blip r:embed="rId7">
              <a:alphaModFix/>
            </a:blip>
            <a:stretch>
              <a:fillRect/>
            </a:stretch>
          </p:blipFill>
          <p:spPr>
            <a:xfrm>
              <a:off x="7772532" y="2386925"/>
              <a:ext cx="932890" cy="2002536"/>
            </a:xfrm>
            <a:prstGeom prst="rect">
              <a:avLst/>
            </a:prstGeom>
            <a:noFill/>
            <a:ln>
              <a:noFill/>
            </a:ln>
            <a:effectLst>
              <a:outerShdw blurRad="57150" rotWithShape="0" algn="bl" dir="5400000" dist="19050">
                <a:srgbClr val="000000">
                  <a:alpha val="50000"/>
                </a:srgbClr>
              </a:outerShdw>
            </a:effectLst>
          </p:spPr>
        </p:pic>
      </p:grpSp>
      <p:sp>
        <p:nvSpPr>
          <p:cNvPr id="273" name="Google Shape;273;p31"/>
          <p:cNvSpPr txBox="1"/>
          <p:nvPr/>
        </p:nvSpPr>
        <p:spPr>
          <a:xfrm>
            <a:off x="143283" y="2849404"/>
            <a:ext cx="131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low-fi:</a:t>
            </a:r>
            <a:endParaRPr b="1" sz="1200"/>
          </a:p>
        </p:txBody>
      </p:sp>
      <p:sp>
        <p:nvSpPr>
          <p:cNvPr id="274" name="Google Shape;274;p31"/>
          <p:cNvSpPr txBox="1"/>
          <p:nvPr/>
        </p:nvSpPr>
        <p:spPr>
          <a:xfrm>
            <a:off x="2314133" y="2017629"/>
            <a:ext cx="131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med-fi:</a:t>
            </a:r>
            <a:endParaRPr b="1" sz="1200"/>
          </a:p>
        </p:txBody>
      </p:sp>
      <p:pic>
        <p:nvPicPr>
          <p:cNvPr id="275" name="Google Shape;275;p31"/>
          <p:cNvPicPr preferRelativeResize="0"/>
          <p:nvPr/>
        </p:nvPicPr>
        <p:blipFill>
          <a:blip r:embed="rId8">
            <a:alphaModFix/>
          </a:blip>
          <a:stretch>
            <a:fillRect/>
          </a:stretch>
        </p:blipFill>
        <p:spPr>
          <a:xfrm>
            <a:off x="3420425" y="2386925"/>
            <a:ext cx="925340" cy="2002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 name="Shape 57"/>
        <p:cNvGrpSpPr/>
        <p:nvPr/>
      </p:nvGrpSpPr>
      <p:grpSpPr>
        <a:xfrm>
          <a:off x="0" y="0"/>
          <a:ext cx="0" cy="0"/>
          <a:chOff x="0" y="0"/>
          <a:chExt cx="0" cy="0"/>
        </a:xfrm>
      </p:grpSpPr>
      <p:sp>
        <p:nvSpPr>
          <p:cNvPr id="58" name="Google Shape;58;p14"/>
          <p:cNvSpPr txBox="1"/>
          <p:nvPr/>
        </p:nvSpPr>
        <p:spPr>
          <a:xfrm>
            <a:off x="121275" y="264250"/>
            <a:ext cx="4233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Helvetica Neue"/>
                <a:ea typeface="Helvetica Neue"/>
                <a:cs typeface="Helvetica Neue"/>
                <a:sym typeface="Helvetica Neue"/>
              </a:rPr>
              <a:t>Outline</a:t>
            </a:r>
            <a:endParaRPr b="1" sz="3600">
              <a:latin typeface="Helvetica Neue"/>
              <a:ea typeface="Helvetica Neue"/>
              <a:cs typeface="Helvetica Neue"/>
              <a:sym typeface="Helvetica Neue"/>
            </a:endParaRPr>
          </a:p>
        </p:txBody>
      </p:sp>
      <p:sp>
        <p:nvSpPr>
          <p:cNvPr id="59" name="Google Shape;59;p14"/>
          <p:cNvSpPr txBox="1"/>
          <p:nvPr/>
        </p:nvSpPr>
        <p:spPr>
          <a:xfrm>
            <a:off x="502275" y="926950"/>
            <a:ext cx="6405000" cy="303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latin typeface="Helvetica Neue"/>
                <a:ea typeface="Helvetica Neue"/>
                <a:cs typeface="Helvetica Neue"/>
                <a:sym typeface="Helvetica Neue"/>
              </a:rPr>
              <a:t>Introduction </a:t>
            </a:r>
            <a:endParaRPr sz="2500">
              <a:latin typeface="Helvetica Neue"/>
              <a:ea typeface="Helvetica Neue"/>
              <a:cs typeface="Helvetica Neue"/>
              <a:sym typeface="Helvetica Neue"/>
            </a:endParaRPr>
          </a:p>
          <a:p>
            <a:pPr indent="0" lvl="0" marL="0" rtl="0" algn="l">
              <a:spcBef>
                <a:spcPts val="200"/>
              </a:spcBef>
              <a:spcAft>
                <a:spcPts val="0"/>
              </a:spcAft>
              <a:buNone/>
            </a:pPr>
            <a:r>
              <a:rPr lang="en" sz="2500">
                <a:latin typeface="Helvetica Neue"/>
                <a:ea typeface="Helvetica Neue"/>
                <a:cs typeface="Helvetica Neue"/>
                <a:sym typeface="Helvetica Neue"/>
              </a:rPr>
              <a:t>Needfinding</a:t>
            </a:r>
            <a:endParaRPr sz="2500">
              <a:latin typeface="Helvetica Neue"/>
              <a:ea typeface="Helvetica Neue"/>
              <a:cs typeface="Helvetica Neue"/>
              <a:sym typeface="Helvetica Neue"/>
            </a:endParaRPr>
          </a:p>
          <a:p>
            <a:pPr indent="0" lvl="0" marL="0" rtl="0" algn="l">
              <a:spcBef>
                <a:spcPts val="200"/>
              </a:spcBef>
              <a:spcAft>
                <a:spcPts val="0"/>
              </a:spcAft>
              <a:buNone/>
            </a:pPr>
            <a:r>
              <a:rPr lang="en" sz="2500">
                <a:latin typeface="Helvetica Neue"/>
                <a:ea typeface="Helvetica Neue"/>
                <a:cs typeface="Helvetica Neue"/>
                <a:sym typeface="Helvetica Neue"/>
              </a:rPr>
              <a:t>Brainstorming &amp; Testing</a:t>
            </a:r>
            <a:endParaRPr sz="2500">
              <a:latin typeface="Helvetica Neue"/>
              <a:ea typeface="Helvetica Neue"/>
              <a:cs typeface="Helvetica Neue"/>
              <a:sym typeface="Helvetica Neue"/>
            </a:endParaRPr>
          </a:p>
          <a:p>
            <a:pPr indent="0" lvl="0" marL="0" rtl="0" algn="l">
              <a:spcBef>
                <a:spcPts val="200"/>
              </a:spcBef>
              <a:spcAft>
                <a:spcPts val="0"/>
              </a:spcAft>
              <a:buNone/>
            </a:pPr>
            <a:r>
              <a:rPr lang="en" sz="2500">
                <a:latin typeface="Helvetica Neue"/>
                <a:ea typeface="Helvetica Neue"/>
                <a:cs typeface="Helvetica Neue"/>
                <a:sym typeface="Helvetica Neue"/>
              </a:rPr>
              <a:t>Low-Fi</a:t>
            </a:r>
            <a:endParaRPr sz="2500">
              <a:latin typeface="Helvetica Neue"/>
              <a:ea typeface="Helvetica Neue"/>
              <a:cs typeface="Helvetica Neue"/>
              <a:sym typeface="Helvetica Neue"/>
            </a:endParaRPr>
          </a:p>
          <a:p>
            <a:pPr indent="0" lvl="0" marL="0" rtl="0" algn="l">
              <a:spcBef>
                <a:spcPts val="200"/>
              </a:spcBef>
              <a:spcAft>
                <a:spcPts val="0"/>
              </a:spcAft>
              <a:buNone/>
            </a:pPr>
            <a:r>
              <a:rPr lang="en" sz="2500">
                <a:latin typeface="Helvetica Neue"/>
                <a:ea typeface="Helvetica Neue"/>
                <a:cs typeface="Helvetica Neue"/>
                <a:sym typeface="Helvetica Neue"/>
              </a:rPr>
              <a:t>Medium-Fi</a:t>
            </a:r>
            <a:endParaRPr sz="2500">
              <a:latin typeface="Helvetica Neue"/>
              <a:ea typeface="Helvetica Neue"/>
              <a:cs typeface="Helvetica Neue"/>
              <a:sym typeface="Helvetica Neue"/>
            </a:endParaRPr>
          </a:p>
          <a:p>
            <a:pPr indent="0" lvl="0" marL="0" rtl="0" algn="l">
              <a:spcBef>
                <a:spcPts val="200"/>
              </a:spcBef>
              <a:spcAft>
                <a:spcPts val="0"/>
              </a:spcAft>
              <a:buNone/>
            </a:pPr>
            <a:r>
              <a:rPr lang="en" sz="2500">
                <a:latin typeface="Helvetica Neue"/>
                <a:ea typeface="Helvetica Neue"/>
                <a:cs typeface="Helvetica Neue"/>
                <a:sym typeface="Helvetica Neue"/>
              </a:rPr>
              <a:t>High-Fi &amp; Demo</a:t>
            </a:r>
            <a:endParaRPr sz="2500">
              <a:latin typeface="Helvetica Neue"/>
              <a:ea typeface="Helvetica Neue"/>
              <a:cs typeface="Helvetica Neue"/>
              <a:sym typeface="Helvetica Neue"/>
            </a:endParaRPr>
          </a:p>
          <a:p>
            <a:pPr indent="0" lvl="0" marL="0" rtl="0" algn="l">
              <a:spcBef>
                <a:spcPts val="200"/>
              </a:spcBef>
              <a:spcAft>
                <a:spcPts val="200"/>
              </a:spcAft>
              <a:buNone/>
            </a:pPr>
            <a:r>
              <a:rPr lang="en" sz="2500">
                <a:latin typeface="Helvetica Neue"/>
                <a:ea typeface="Helvetica Neue"/>
                <a:cs typeface="Helvetica Neue"/>
                <a:sym typeface="Helvetica Neue"/>
              </a:rPr>
              <a:t>Future Enhancements</a:t>
            </a:r>
            <a:endParaRPr sz="2500">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79" name="Shape 279"/>
        <p:cNvGrpSpPr/>
        <p:nvPr/>
      </p:nvGrpSpPr>
      <p:grpSpPr>
        <a:xfrm>
          <a:off x="0" y="0"/>
          <a:ext cx="0" cy="0"/>
          <a:chOff x="0" y="0"/>
          <a:chExt cx="0" cy="0"/>
        </a:xfrm>
      </p:grpSpPr>
      <p:sp>
        <p:nvSpPr>
          <p:cNvPr id="280" name="Google Shape;280;p32"/>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281" name="Google Shape;281;p32"/>
          <p:cNvSpPr txBox="1"/>
          <p:nvPr/>
        </p:nvSpPr>
        <p:spPr>
          <a:xfrm>
            <a:off x="292950" y="7806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1 - Onboarding Flow</a:t>
            </a:r>
            <a:endParaRPr b="1" sz="1800"/>
          </a:p>
        </p:txBody>
      </p:sp>
      <p:sp>
        <p:nvSpPr>
          <p:cNvPr id="282" name="Google Shape;282;p32"/>
          <p:cNvSpPr/>
          <p:nvPr/>
        </p:nvSpPr>
        <p:spPr>
          <a:xfrm>
            <a:off x="-133350" y="-152400"/>
            <a:ext cx="1543200" cy="342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2"/>
          <p:cNvSpPr txBox="1"/>
          <p:nvPr/>
        </p:nvSpPr>
        <p:spPr>
          <a:xfrm>
            <a:off x="941875" y="4429375"/>
            <a:ext cx="17886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Explain the main function of the app (social media)</a:t>
            </a:r>
            <a:endParaRPr sz="1100"/>
          </a:p>
        </p:txBody>
      </p:sp>
      <p:pic>
        <p:nvPicPr>
          <p:cNvPr id="284" name="Google Shape;284;p32"/>
          <p:cNvPicPr preferRelativeResize="0"/>
          <p:nvPr/>
        </p:nvPicPr>
        <p:blipFill>
          <a:blip r:embed="rId3">
            <a:alphaModFix/>
          </a:blip>
          <a:stretch>
            <a:fillRect/>
          </a:stretch>
        </p:blipFill>
        <p:spPr>
          <a:xfrm>
            <a:off x="2222675" y="2067000"/>
            <a:ext cx="1040560" cy="2251874"/>
          </a:xfrm>
          <a:prstGeom prst="rect">
            <a:avLst/>
          </a:prstGeom>
          <a:noFill/>
          <a:ln>
            <a:noFill/>
          </a:ln>
          <a:effectLst>
            <a:outerShdw blurRad="57150" rotWithShape="0" algn="bl" dir="5400000" dist="19050">
              <a:srgbClr val="000000">
                <a:alpha val="50000"/>
              </a:srgbClr>
            </a:outerShdw>
          </a:effectLst>
        </p:spPr>
      </p:pic>
      <p:grpSp>
        <p:nvGrpSpPr>
          <p:cNvPr id="285" name="Google Shape;285;p32"/>
          <p:cNvGrpSpPr/>
          <p:nvPr/>
        </p:nvGrpSpPr>
        <p:grpSpPr>
          <a:xfrm>
            <a:off x="978497" y="2066103"/>
            <a:ext cx="7187005" cy="2251865"/>
            <a:chOff x="2314132" y="2386925"/>
            <a:chExt cx="6391290" cy="2002548"/>
          </a:xfrm>
        </p:grpSpPr>
        <p:pic>
          <p:nvPicPr>
            <p:cNvPr id="286" name="Google Shape;286;p32"/>
            <p:cNvPicPr preferRelativeResize="0"/>
            <p:nvPr/>
          </p:nvPicPr>
          <p:blipFill>
            <a:blip r:embed="rId4">
              <a:alphaModFix/>
            </a:blip>
            <a:stretch>
              <a:fillRect/>
            </a:stretch>
          </p:blipFill>
          <p:spPr>
            <a:xfrm>
              <a:off x="2314132" y="2386938"/>
              <a:ext cx="932890" cy="2002536"/>
            </a:xfrm>
            <a:prstGeom prst="rect">
              <a:avLst/>
            </a:prstGeom>
            <a:noFill/>
            <a:ln>
              <a:noFill/>
            </a:ln>
            <a:effectLst>
              <a:outerShdw blurRad="57150" rotWithShape="0" algn="bl" dir="5400000" dist="19050">
                <a:srgbClr val="000000">
                  <a:alpha val="50000"/>
                </a:srgbClr>
              </a:outerShdw>
            </a:effectLst>
          </p:spPr>
        </p:pic>
        <p:pic>
          <p:nvPicPr>
            <p:cNvPr id="287" name="Google Shape;287;p32"/>
            <p:cNvPicPr preferRelativeResize="0"/>
            <p:nvPr/>
          </p:nvPicPr>
          <p:blipFill>
            <a:blip r:embed="rId5">
              <a:alphaModFix/>
            </a:blip>
            <a:stretch>
              <a:fillRect/>
            </a:stretch>
          </p:blipFill>
          <p:spPr>
            <a:xfrm>
              <a:off x="4493038" y="2386938"/>
              <a:ext cx="932890" cy="2002536"/>
            </a:xfrm>
            <a:prstGeom prst="rect">
              <a:avLst/>
            </a:prstGeom>
            <a:noFill/>
            <a:ln>
              <a:noFill/>
            </a:ln>
            <a:effectLst>
              <a:outerShdw blurRad="57150" rotWithShape="0" algn="bl" dir="5400000" dist="19050">
                <a:srgbClr val="000000">
                  <a:alpha val="50000"/>
                </a:srgbClr>
              </a:outerShdw>
            </a:effectLst>
          </p:spPr>
        </p:pic>
        <p:pic>
          <p:nvPicPr>
            <p:cNvPr id="288" name="Google Shape;288;p32"/>
            <p:cNvPicPr preferRelativeResize="0"/>
            <p:nvPr/>
          </p:nvPicPr>
          <p:blipFill>
            <a:blip r:embed="rId6">
              <a:alphaModFix/>
            </a:blip>
            <a:stretch>
              <a:fillRect/>
            </a:stretch>
          </p:blipFill>
          <p:spPr>
            <a:xfrm>
              <a:off x="5582505" y="2386938"/>
              <a:ext cx="932890" cy="2002536"/>
            </a:xfrm>
            <a:prstGeom prst="rect">
              <a:avLst/>
            </a:prstGeom>
            <a:noFill/>
            <a:ln>
              <a:noFill/>
            </a:ln>
            <a:effectLst>
              <a:outerShdw blurRad="57150" rotWithShape="0" algn="bl" dir="5400000" dist="19050">
                <a:srgbClr val="000000">
                  <a:alpha val="50000"/>
                </a:srgbClr>
              </a:outerShdw>
            </a:effectLst>
          </p:spPr>
        </p:pic>
        <p:pic>
          <p:nvPicPr>
            <p:cNvPr id="289" name="Google Shape;289;p32"/>
            <p:cNvPicPr preferRelativeResize="0"/>
            <p:nvPr/>
          </p:nvPicPr>
          <p:blipFill>
            <a:blip r:embed="rId7">
              <a:alphaModFix/>
            </a:blip>
            <a:stretch>
              <a:fillRect/>
            </a:stretch>
          </p:blipFill>
          <p:spPr>
            <a:xfrm>
              <a:off x="6676402" y="2386938"/>
              <a:ext cx="932890" cy="2002536"/>
            </a:xfrm>
            <a:prstGeom prst="rect">
              <a:avLst/>
            </a:prstGeom>
            <a:noFill/>
            <a:ln>
              <a:noFill/>
            </a:ln>
            <a:effectLst>
              <a:outerShdw blurRad="57150" rotWithShape="0" algn="bl" dir="5400000" dist="19050">
                <a:srgbClr val="000000">
                  <a:alpha val="50000"/>
                </a:srgbClr>
              </a:outerShdw>
            </a:effectLst>
          </p:spPr>
        </p:pic>
        <p:pic>
          <p:nvPicPr>
            <p:cNvPr id="290" name="Google Shape;290;p32"/>
            <p:cNvPicPr preferRelativeResize="0"/>
            <p:nvPr/>
          </p:nvPicPr>
          <p:blipFill>
            <a:blip r:embed="rId8">
              <a:alphaModFix/>
            </a:blip>
            <a:stretch>
              <a:fillRect/>
            </a:stretch>
          </p:blipFill>
          <p:spPr>
            <a:xfrm>
              <a:off x="7772532" y="2386925"/>
              <a:ext cx="932890" cy="2002536"/>
            </a:xfrm>
            <a:prstGeom prst="rect">
              <a:avLst/>
            </a:prstGeom>
            <a:noFill/>
            <a:ln>
              <a:noFill/>
            </a:ln>
            <a:effectLst>
              <a:outerShdw blurRad="57150" rotWithShape="0" algn="bl" dir="5400000" dist="19050">
                <a:srgbClr val="000000">
                  <a:alpha val="50000"/>
                </a:srgbClr>
              </a:outerShdw>
            </a:effectLst>
          </p:spPr>
        </p:pic>
      </p:grpSp>
      <p:sp>
        <p:nvSpPr>
          <p:cNvPr id="291" name="Google Shape;291;p32"/>
          <p:cNvSpPr txBox="1"/>
          <p:nvPr/>
        </p:nvSpPr>
        <p:spPr>
          <a:xfrm>
            <a:off x="3080975" y="1433300"/>
            <a:ext cx="18573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Explain the concept of an ALTiO (alternative audio)</a:t>
            </a:r>
            <a:endParaRPr sz="1100"/>
          </a:p>
        </p:txBody>
      </p:sp>
      <p:sp>
        <p:nvSpPr>
          <p:cNvPr id="292" name="Google Shape;292;p32"/>
          <p:cNvSpPr txBox="1"/>
          <p:nvPr/>
        </p:nvSpPr>
        <p:spPr>
          <a:xfrm>
            <a:off x="4647225" y="4429375"/>
            <a:ext cx="22935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Show the process of adding clarification for drawings</a:t>
            </a:r>
            <a:endParaRPr sz="1100"/>
          </a:p>
        </p:txBody>
      </p:sp>
      <p:cxnSp>
        <p:nvCxnSpPr>
          <p:cNvPr id="293" name="Google Shape;293;p32"/>
          <p:cNvCxnSpPr>
            <a:stCxn id="283" idx="0"/>
          </p:cNvCxnSpPr>
          <p:nvPr/>
        </p:nvCxnSpPr>
        <p:spPr>
          <a:xfrm flipH="1" rot="10800000">
            <a:off x="1836175" y="3406675"/>
            <a:ext cx="486000" cy="1022700"/>
          </a:xfrm>
          <a:prstGeom prst="straightConnector1">
            <a:avLst/>
          </a:prstGeom>
          <a:noFill/>
          <a:ln cap="flat" cmpd="sng" w="19050">
            <a:solidFill>
              <a:srgbClr val="4D84FF"/>
            </a:solidFill>
            <a:prstDash val="solid"/>
            <a:round/>
            <a:headEnd len="med" w="med" type="none"/>
            <a:tailEnd len="med" w="med" type="triangle"/>
          </a:ln>
        </p:spPr>
      </p:cxnSp>
      <p:cxnSp>
        <p:nvCxnSpPr>
          <p:cNvPr id="294" name="Google Shape;294;p32"/>
          <p:cNvCxnSpPr>
            <a:stCxn id="291" idx="2"/>
          </p:cNvCxnSpPr>
          <p:nvPr/>
        </p:nvCxnSpPr>
        <p:spPr>
          <a:xfrm flipH="1">
            <a:off x="3934325" y="1956500"/>
            <a:ext cx="75300" cy="327300"/>
          </a:xfrm>
          <a:prstGeom prst="straightConnector1">
            <a:avLst/>
          </a:prstGeom>
          <a:noFill/>
          <a:ln cap="flat" cmpd="sng" w="19050">
            <a:solidFill>
              <a:srgbClr val="4D84FF"/>
            </a:solidFill>
            <a:prstDash val="solid"/>
            <a:round/>
            <a:headEnd len="med" w="med" type="none"/>
            <a:tailEnd len="med" w="med" type="triangle"/>
          </a:ln>
        </p:spPr>
      </p:cxnSp>
      <p:cxnSp>
        <p:nvCxnSpPr>
          <p:cNvPr id="295" name="Google Shape;295;p32"/>
          <p:cNvCxnSpPr>
            <a:stCxn id="292" idx="0"/>
          </p:cNvCxnSpPr>
          <p:nvPr/>
        </p:nvCxnSpPr>
        <p:spPr>
          <a:xfrm rot="10800000">
            <a:off x="5536875" y="3991975"/>
            <a:ext cx="257100" cy="437400"/>
          </a:xfrm>
          <a:prstGeom prst="straightConnector1">
            <a:avLst/>
          </a:prstGeom>
          <a:noFill/>
          <a:ln cap="flat" cmpd="sng" w="19050">
            <a:solidFill>
              <a:srgbClr val="4D84FF"/>
            </a:solidFill>
            <a:prstDash val="solid"/>
            <a:round/>
            <a:headEnd len="med" w="med" type="none"/>
            <a:tailEnd len="med" w="med" type="triangle"/>
          </a:ln>
        </p:spPr>
      </p:cxnSp>
      <p:cxnSp>
        <p:nvCxnSpPr>
          <p:cNvPr id="296" name="Google Shape;296;p32"/>
          <p:cNvCxnSpPr>
            <a:stCxn id="292" idx="0"/>
          </p:cNvCxnSpPr>
          <p:nvPr/>
        </p:nvCxnSpPr>
        <p:spPr>
          <a:xfrm flipH="1" rot="10800000">
            <a:off x="5793975" y="3982375"/>
            <a:ext cx="290100" cy="447000"/>
          </a:xfrm>
          <a:prstGeom prst="straightConnector1">
            <a:avLst/>
          </a:prstGeom>
          <a:noFill/>
          <a:ln cap="flat" cmpd="sng" w="19050">
            <a:solidFill>
              <a:srgbClr val="4D84FF"/>
            </a:solidFill>
            <a:prstDash val="solid"/>
            <a:round/>
            <a:headEnd len="med" w="med" type="none"/>
            <a:tailEnd len="med" w="med" type="triangle"/>
          </a:ln>
        </p:spPr>
      </p:cxnSp>
      <p:sp>
        <p:nvSpPr>
          <p:cNvPr id="297" name="Google Shape;297;p32"/>
          <p:cNvSpPr txBox="1"/>
          <p:nvPr/>
        </p:nvSpPr>
        <p:spPr>
          <a:xfrm>
            <a:off x="5306100" y="1431500"/>
            <a:ext cx="23421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Explain ability to click to expand explanations on drawing</a:t>
            </a:r>
            <a:endParaRPr sz="1100"/>
          </a:p>
        </p:txBody>
      </p:sp>
      <p:cxnSp>
        <p:nvCxnSpPr>
          <p:cNvPr id="298" name="Google Shape;298;p32"/>
          <p:cNvCxnSpPr>
            <a:stCxn id="297" idx="2"/>
          </p:cNvCxnSpPr>
          <p:nvPr/>
        </p:nvCxnSpPr>
        <p:spPr>
          <a:xfrm flipH="1">
            <a:off x="6333450" y="1954700"/>
            <a:ext cx="143700" cy="1202400"/>
          </a:xfrm>
          <a:prstGeom prst="straightConnector1">
            <a:avLst/>
          </a:prstGeom>
          <a:noFill/>
          <a:ln cap="flat" cmpd="sng" w="19050">
            <a:solidFill>
              <a:srgbClr val="4D84FF"/>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02" name="Shape 302"/>
        <p:cNvGrpSpPr/>
        <p:nvPr/>
      </p:nvGrpSpPr>
      <p:grpSpPr>
        <a:xfrm>
          <a:off x="0" y="0"/>
          <a:ext cx="0" cy="0"/>
          <a:chOff x="0" y="0"/>
          <a:chExt cx="0" cy="0"/>
        </a:xfrm>
      </p:grpSpPr>
      <p:sp>
        <p:nvSpPr>
          <p:cNvPr id="303" name="Google Shape;303;p33"/>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304" name="Google Shape;304;p33"/>
          <p:cNvSpPr txBox="1"/>
          <p:nvPr/>
        </p:nvSpPr>
        <p:spPr>
          <a:xfrm>
            <a:off x="292950" y="7806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2 - Revised Clarifications</a:t>
            </a:r>
            <a:endParaRPr b="1" sz="1800"/>
          </a:p>
        </p:txBody>
      </p:sp>
      <p:pic>
        <p:nvPicPr>
          <p:cNvPr id="305" name="Google Shape;305;p33"/>
          <p:cNvPicPr preferRelativeResize="0"/>
          <p:nvPr/>
        </p:nvPicPr>
        <p:blipFill>
          <a:blip r:embed="rId3">
            <a:alphaModFix/>
          </a:blip>
          <a:stretch>
            <a:fillRect/>
          </a:stretch>
        </p:blipFill>
        <p:spPr>
          <a:xfrm>
            <a:off x="4654650" y="2042525"/>
            <a:ext cx="2636496" cy="1486712"/>
          </a:xfrm>
          <a:prstGeom prst="rect">
            <a:avLst/>
          </a:prstGeom>
          <a:noFill/>
          <a:ln>
            <a:noFill/>
          </a:ln>
        </p:spPr>
      </p:pic>
      <p:pic>
        <p:nvPicPr>
          <p:cNvPr id="306" name="Google Shape;306;p33"/>
          <p:cNvPicPr preferRelativeResize="0"/>
          <p:nvPr/>
        </p:nvPicPr>
        <p:blipFill rotWithShape="1">
          <a:blip r:embed="rId4">
            <a:alphaModFix/>
          </a:blip>
          <a:srcRect b="0" l="0" r="0" t="0"/>
          <a:stretch/>
        </p:blipFill>
        <p:spPr>
          <a:xfrm>
            <a:off x="4654650" y="3529225"/>
            <a:ext cx="2636499" cy="1424900"/>
          </a:xfrm>
          <a:prstGeom prst="rect">
            <a:avLst/>
          </a:prstGeom>
          <a:noFill/>
          <a:ln>
            <a:noFill/>
          </a:ln>
        </p:spPr>
      </p:pic>
      <p:pic>
        <p:nvPicPr>
          <p:cNvPr id="307" name="Google Shape;307;p33"/>
          <p:cNvPicPr preferRelativeResize="0"/>
          <p:nvPr/>
        </p:nvPicPr>
        <p:blipFill>
          <a:blip r:embed="rId5">
            <a:alphaModFix/>
          </a:blip>
          <a:stretch>
            <a:fillRect/>
          </a:stretch>
        </p:blipFill>
        <p:spPr>
          <a:xfrm>
            <a:off x="2149900" y="2042513"/>
            <a:ext cx="1940737" cy="1486701"/>
          </a:xfrm>
          <a:prstGeom prst="rect">
            <a:avLst/>
          </a:prstGeom>
          <a:noFill/>
          <a:ln>
            <a:noFill/>
          </a:ln>
        </p:spPr>
      </p:pic>
      <p:pic>
        <p:nvPicPr>
          <p:cNvPr id="308" name="Google Shape;308;p33"/>
          <p:cNvPicPr preferRelativeResize="0"/>
          <p:nvPr/>
        </p:nvPicPr>
        <p:blipFill>
          <a:blip r:embed="rId6">
            <a:alphaModFix/>
          </a:blip>
          <a:stretch>
            <a:fillRect/>
          </a:stretch>
        </p:blipFill>
        <p:spPr>
          <a:xfrm>
            <a:off x="2149900" y="3688188"/>
            <a:ext cx="1940726" cy="1106972"/>
          </a:xfrm>
          <a:prstGeom prst="rect">
            <a:avLst/>
          </a:prstGeom>
          <a:noFill/>
          <a:ln>
            <a:noFill/>
          </a:ln>
        </p:spPr>
      </p:pic>
      <p:cxnSp>
        <p:nvCxnSpPr>
          <p:cNvPr id="309" name="Google Shape;309;p33"/>
          <p:cNvCxnSpPr>
            <a:stCxn id="307" idx="3"/>
            <a:endCxn id="305" idx="1"/>
          </p:cNvCxnSpPr>
          <p:nvPr/>
        </p:nvCxnSpPr>
        <p:spPr>
          <a:xfrm>
            <a:off x="4090637" y="2785863"/>
            <a:ext cx="564000" cy="0"/>
          </a:xfrm>
          <a:prstGeom prst="straightConnector1">
            <a:avLst/>
          </a:prstGeom>
          <a:noFill/>
          <a:ln cap="flat" cmpd="sng" w="9525">
            <a:solidFill>
              <a:schemeClr val="dk2"/>
            </a:solidFill>
            <a:prstDash val="solid"/>
            <a:round/>
            <a:headEnd len="med" w="med" type="none"/>
            <a:tailEnd len="med" w="med" type="triangle"/>
          </a:ln>
        </p:spPr>
      </p:cxnSp>
      <p:cxnSp>
        <p:nvCxnSpPr>
          <p:cNvPr id="310" name="Google Shape;310;p33"/>
          <p:cNvCxnSpPr>
            <a:stCxn id="308" idx="3"/>
            <a:endCxn id="306" idx="1"/>
          </p:cNvCxnSpPr>
          <p:nvPr/>
        </p:nvCxnSpPr>
        <p:spPr>
          <a:xfrm>
            <a:off x="4090626" y="4241674"/>
            <a:ext cx="564000" cy="0"/>
          </a:xfrm>
          <a:prstGeom prst="straightConnector1">
            <a:avLst/>
          </a:prstGeom>
          <a:noFill/>
          <a:ln cap="flat" cmpd="sng" w="9525">
            <a:solidFill>
              <a:schemeClr val="dk2"/>
            </a:solidFill>
            <a:prstDash val="solid"/>
            <a:round/>
            <a:headEnd len="med" w="med" type="none"/>
            <a:tailEnd len="med" w="med" type="triangle"/>
          </a:ln>
        </p:spPr>
      </p:cxnSp>
      <p:sp>
        <p:nvSpPr>
          <p:cNvPr id="311" name="Google Shape;311;p33"/>
          <p:cNvSpPr/>
          <p:nvPr/>
        </p:nvSpPr>
        <p:spPr>
          <a:xfrm>
            <a:off x="-133350" y="-152400"/>
            <a:ext cx="1543200" cy="342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3"/>
          <p:cNvSpPr txBox="1"/>
          <p:nvPr/>
        </p:nvSpPr>
        <p:spPr>
          <a:xfrm>
            <a:off x="29100" y="1746875"/>
            <a:ext cx="2005500" cy="1031400"/>
          </a:xfrm>
          <a:prstGeom prst="rect">
            <a:avLst/>
          </a:prstGeom>
          <a:solidFill>
            <a:srgbClr val="FCFBF2"/>
          </a:solidFill>
          <a:ln cap="flat" cmpd="sng" w="9525">
            <a:solidFill>
              <a:srgbClr val="FF452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This instruction was vague for many participants - the lack of guidance may make people confused about how to draw their interpretation.</a:t>
            </a:r>
            <a:endParaRPr sz="1100"/>
          </a:p>
        </p:txBody>
      </p:sp>
      <p:cxnSp>
        <p:nvCxnSpPr>
          <p:cNvPr id="313" name="Google Shape;313;p33"/>
          <p:cNvCxnSpPr>
            <a:stCxn id="312" idx="3"/>
          </p:cNvCxnSpPr>
          <p:nvPr/>
        </p:nvCxnSpPr>
        <p:spPr>
          <a:xfrm>
            <a:off x="2034600" y="2262575"/>
            <a:ext cx="662100" cy="287700"/>
          </a:xfrm>
          <a:prstGeom prst="straightConnector1">
            <a:avLst/>
          </a:prstGeom>
          <a:noFill/>
          <a:ln cap="flat" cmpd="sng" w="19050">
            <a:solidFill>
              <a:srgbClr val="FF452E"/>
            </a:solidFill>
            <a:prstDash val="solid"/>
            <a:round/>
            <a:headEnd len="med" w="med" type="none"/>
            <a:tailEnd len="med" w="med" type="triangle"/>
          </a:ln>
        </p:spPr>
      </p:cxnSp>
      <p:sp>
        <p:nvSpPr>
          <p:cNvPr id="314" name="Google Shape;314;p33"/>
          <p:cNvSpPr txBox="1"/>
          <p:nvPr/>
        </p:nvSpPr>
        <p:spPr>
          <a:xfrm>
            <a:off x="29100" y="4058750"/>
            <a:ext cx="2005500" cy="692700"/>
          </a:xfrm>
          <a:prstGeom prst="rect">
            <a:avLst/>
          </a:prstGeom>
          <a:solidFill>
            <a:srgbClr val="FCFBF2"/>
          </a:solidFill>
          <a:ln cap="flat" cmpd="sng" w="9525">
            <a:solidFill>
              <a:srgbClr val="FF452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This pop-up failed to explain how users might annotate to clarify their drawings.</a:t>
            </a:r>
            <a:endParaRPr sz="1100"/>
          </a:p>
        </p:txBody>
      </p:sp>
      <p:cxnSp>
        <p:nvCxnSpPr>
          <p:cNvPr id="315" name="Google Shape;315;p33"/>
          <p:cNvCxnSpPr>
            <a:stCxn id="314" idx="3"/>
          </p:cNvCxnSpPr>
          <p:nvPr/>
        </p:nvCxnSpPr>
        <p:spPr>
          <a:xfrm flipH="1" rot="10800000">
            <a:off x="2034600" y="4354100"/>
            <a:ext cx="374400" cy="51000"/>
          </a:xfrm>
          <a:prstGeom prst="straightConnector1">
            <a:avLst/>
          </a:prstGeom>
          <a:noFill/>
          <a:ln cap="flat" cmpd="sng" w="19050">
            <a:solidFill>
              <a:srgbClr val="FF452E"/>
            </a:solidFill>
            <a:prstDash val="solid"/>
            <a:round/>
            <a:headEnd len="med" w="med" type="none"/>
            <a:tailEnd len="med" w="med" type="triangle"/>
          </a:ln>
        </p:spPr>
      </p:cxnSp>
      <p:sp>
        <p:nvSpPr>
          <p:cNvPr id="316" name="Google Shape;316;p33"/>
          <p:cNvSpPr txBox="1"/>
          <p:nvPr/>
        </p:nvSpPr>
        <p:spPr>
          <a:xfrm>
            <a:off x="6852950" y="1508188"/>
            <a:ext cx="2193900" cy="6927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We wanted to emphasize that users can draw interpretations at different time points.</a:t>
            </a:r>
            <a:endParaRPr sz="1100"/>
          </a:p>
        </p:txBody>
      </p:sp>
      <p:cxnSp>
        <p:nvCxnSpPr>
          <p:cNvPr id="317" name="Google Shape;317;p33"/>
          <p:cNvCxnSpPr>
            <a:stCxn id="316" idx="2"/>
          </p:cNvCxnSpPr>
          <p:nvPr/>
        </p:nvCxnSpPr>
        <p:spPr>
          <a:xfrm flipH="1">
            <a:off x="7054400" y="2200888"/>
            <a:ext cx="895500" cy="988500"/>
          </a:xfrm>
          <a:prstGeom prst="straightConnector1">
            <a:avLst/>
          </a:prstGeom>
          <a:noFill/>
          <a:ln cap="flat" cmpd="sng" w="19050">
            <a:solidFill>
              <a:srgbClr val="4D84FF"/>
            </a:solidFill>
            <a:prstDash val="solid"/>
            <a:round/>
            <a:headEnd len="med" w="med" type="none"/>
            <a:tailEnd len="med" w="med" type="triangle"/>
          </a:ln>
        </p:spPr>
      </p:cxnSp>
      <p:sp>
        <p:nvSpPr>
          <p:cNvPr id="318" name="Google Shape;318;p33"/>
          <p:cNvSpPr txBox="1"/>
          <p:nvPr/>
        </p:nvSpPr>
        <p:spPr>
          <a:xfrm>
            <a:off x="6921000" y="4368800"/>
            <a:ext cx="2193900" cy="6927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This pop-up clarifies how users might label their drawings and what information to include.</a:t>
            </a:r>
            <a:endParaRPr sz="1100"/>
          </a:p>
        </p:txBody>
      </p:sp>
      <p:cxnSp>
        <p:nvCxnSpPr>
          <p:cNvPr id="319" name="Google Shape;319;p33"/>
          <p:cNvCxnSpPr>
            <a:stCxn id="318" idx="0"/>
          </p:cNvCxnSpPr>
          <p:nvPr/>
        </p:nvCxnSpPr>
        <p:spPr>
          <a:xfrm rot="10800000">
            <a:off x="7208850" y="4083800"/>
            <a:ext cx="809100" cy="285000"/>
          </a:xfrm>
          <a:prstGeom prst="straightConnector1">
            <a:avLst/>
          </a:prstGeom>
          <a:noFill/>
          <a:ln cap="flat" cmpd="sng" w="19050">
            <a:solidFill>
              <a:srgbClr val="4D84FF"/>
            </a:solidFill>
            <a:prstDash val="solid"/>
            <a:round/>
            <a:headEnd len="med" w="med" type="none"/>
            <a:tailEnd len="med" w="med" type="triangle"/>
          </a:ln>
        </p:spPr>
      </p:cxnSp>
      <p:sp>
        <p:nvSpPr>
          <p:cNvPr id="320" name="Google Shape;320;p33"/>
          <p:cNvSpPr txBox="1"/>
          <p:nvPr/>
        </p:nvSpPr>
        <p:spPr>
          <a:xfrm>
            <a:off x="292950" y="1162725"/>
            <a:ext cx="8132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0000"/>
                </a:solidFill>
                <a:latin typeface="Helvetica Neue"/>
                <a:ea typeface="Helvetica Neue"/>
                <a:cs typeface="Helvetica Neue"/>
                <a:sym typeface="Helvetica Neue"/>
              </a:rPr>
              <a:t>For some participants, directions were not fully clear around the purpose of the drawings or explanations.</a:t>
            </a:r>
            <a:endParaRPr sz="1300">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24" name="Shape 324"/>
        <p:cNvGrpSpPr/>
        <p:nvPr/>
      </p:nvGrpSpPr>
      <p:grpSpPr>
        <a:xfrm>
          <a:off x="0" y="0"/>
          <a:ext cx="0" cy="0"/>
          <a:chOff x="0" y="0"/>
          <a:chExt cx="0" cy="0"/>
        </a:xfrm>
      </p:grpSpPr>
      <p:sp>
        <p:nvSpPr>
          <p:cNvPr id="325" name="Google Shape;325;p34"/>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326" name="Google Shape;326;p34"/>
          <p:cNvSpPr txBox="1"/>
          <p:nvPr/>
        </p:nvSpPr>
        <p:spPr>
          <a:xfrm>
            <a:off x="292950" y="7806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3 - Starting Creation Screen</a:t>
            </a:r>
            <a:endParaRPr b="1" sz="1800"/>
          </a:p>
        </p:txBody>
      </p:sp>
      <p:pic>
        <p:nvPicPr>
          <p:cNvPr id="327" name="Google Shape;327;p34"/>
          <p:cNvPicPr preferRelativeResize="0"/>
          <p:nvPr/>
        </p:nvPicPr>
        <p:blipFill>
          <a:blip r:embed="rId3">
            <a:alphaModFix/>
          </a:blip>
          <a:stretch>
            <a:fillRect/>
          </a:stretch>
        </p:blipFill>
        <p:spPr>
          <a:xfrm>
            <a:off x="2903575" y="1894825"/>
            <a:ext cx="1219975" cy="2540925"/>
          </a:xfrm>
          <a:prstGeom prst="rect">
            <a:avLst/>
          </a:prstGeom>
          <a:noFill/>
          <a:ln>
            <a:noFill/>
          </a:ln>
        </p:spPr>
      </p:pic>
      <p:cxnSp>
        <p:nvCxnSpPr>
          <p:cNvPr id="328" name="Google Shape;328;p34"/>
          <p:cNvCxnSpPr>
            <a:stCxn id="327" idx="3"/>
            <a:endCxn id="329" idx="1"/>
          </p:cNvCxnSpPr>
          <p:nvPr/>
        </p:nvCxnSpPr>
        <p:spPr>
          <a:xfrm>
            <a:off x="4123550" y="3165288"/>
            <a:ext cx="916200" cy="0"/>
          </a:xfrm>
          <a:prstGeom prst="straightConnector1">
            <a:avLst/>
          </a:prstGeom>
          <a:noFill/>
          <a:ln cap="flat" cmpd="sng" w="9525">
            <a:solidFill>
              <a:schemeClr val="dk2"/>
            </a:solidFill>
            <a:prstDash val="solid"/>
            <a:round/>
            <a:headEnd len="med" w="med" type="none"/>
            <a:tailEnd len="med" w="med" type="triangle"/>
          </a:ln>
        </p:spPr>
      </p:cxnSp>
      <p:sp>
        <p:nvSpPr>
          <p:cNvPr id="330" name="Google Shape;330;p34"/>
          <p:cNvSpPr/>
          <p:nvPr/>
        </p:nvSpPr>
        <p:spPr>
          <a:xfrm>
            <a:off x="-133350" y="-152400"/>
            <a:ext cx="1543200" cy="342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9" name="Google Shape;329;p34"/>
          <p:cNvPicPr preferRelativeResize="0"/>
          <p:nvPr/>
        </p:nvPicPr>
        <p:blipFill>
          <a:blip r:embed="rId4">
            <a:alphaModFix/>
          </a:blip>
          <a:stretch>
            <a:fillRect/>
          </a:stretch>
        </p:blipFill>
        <p:spPr>
          <a:xfrm>
            <a:off x="5039662" y="1845233"/>
            <a:ext cx="1219975" cy="2640106"/>
          </a:xfrm>
          <a:prstGeom prst="rect">
            <a:avLst/>
          </a:prstGeom>
          <a:noFill/>
          <a:ln>
            <a:noFill/>
          </a:ln>
          <a:effectLst>
            <a:outerShdw blurRad="57150" rotWithShape="0" algn="bl" dir="5400000" dist="19050">
              <a:srgbClr val="000000">
                <a:alpha val="50000"/>
              </a:srgbClr>
            </a:outerShdw>
          </a:effectLst>
        </p:spPr>
      </p:pic>
      <p:sp>
        <p:nvSpPr>
          <p:cNvPr id="331" name="Google Shape;331;p34"/>
          <p:cNvSpPr txBox="1"/>
          <p:nvPr/>
        </p:nvSpPr>
        <p:spPr>
          <a:xfrm>
            <a:off x="143375" y="3757350"/>
            <a:ext cx="2370300" cy="1200600"/>
          </a:xfrm>
          <a:prstGeom prst="rect">
            <a:avLst/>
          </a:prstGeom>
          <a:solidFill>
            <a:srgbClr val="FCFBF2"/>
          </a:solidFill>
          <a:ln cap="flat" cmpd="sng" w="9525">
            <a:solidFill>
              <a:srgbClr val="FF452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Participants were frequently confused by the design on this page - “audio” is the starting point, and the only one users can click on, however “draw” and “post” both look like clickable buttons.</a:t>
            </a:r>
            <a:endParaRPr sz="1100"/>
          </a:p>
        </p:txBody>
      </p:sp>
      <p:cxnSp>
        <p:nvCxnSpPr>
          <p:cNvPr id="332" name="Google Shape;332;p34"/>
          <p:cNvCxnSpPr>
            <a:stCxn id="331" idx="3"/>
          </p:cNvCxnSpPr>
          <p:nvPr/>
        </p:nvCxnSpPr>
        <p:spPr>
          <a:xfrm flipH="1" rot="10800000">
            <a:off x="2513675" y="3876750"/>
            <a:ext cx="642900" cy="480900"/>
          </a:xfrm>
          <a:prstGeom prst="straightConnector1">
            <a:avLst/>
          </a:prstGeom>
          <a:noFill/>
          <a:ln cap="flat" cmpd="sng" w="19050">
            <a:solidFill>
              <a:srgbClr val="FF452E"/>
            </a:solidFill>
            <a:prstDash val="solid"/>
            <a:round/>
            <a:headEnd len="med" w="med" type="none"/>
            <a:tailEnd len="med" w="med" type="triangle"/>
          </a:ln>
        </p:spPr>
      </p:cxnSp>
      <p:sp>
        <p:nvSpPr>
          <p:cNvPr id="333" name="Google Shape;333;p34"/>
          <p:cNvSpPr txBox="1"/>
          <p:nvPr/>
        </p:nvSpPr>
        <p:spPr>
          <a:xfrm>
            <a:off x="6581750" y="2014800"/>
            <a:ext cx="2370300" cy="8619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We changed the starting screen to look more like a progress bar, which is present on other screens in the posting process</a:t>
            </a:r>
            <a:endParaRPr sz="1100"/>
          </a:p>
        </p:txBody>
      </p:sp>
      <p:cxnSp>
        <p:nvCxnSpPr>
          <p:cNvPr id="334" name="Google Shape;334;p34"/>
          <p:cNvCxnSpPr>
            <a:stCxn id="333" idx="1"/>
          </p:cNvCxnSpPr>
          <p:nvPr/>
        </p:nvCxnSpPr>
        <p:spPr>
          <a:xfrm flipH="1">
            <a:off x="5901650" y="2445750"/>
            <a:ext cx="680100" cy="633600"/>
          </a:xfrm>
          <a:prstGeom prst="straightConnector1">
            <a:avLst/>
          </a:prstGeom>
          <a:noFill/>
          <a:ln cap="flat" cmpd="sng" w="19050">
            <a:solidFill>
              <a:srgbClr val="4D84FF"/>
            </a:solidFill>
            <a:prstDash val="solid"/>
            <a:round/>
            <a:headEnd len="med" w="med" type="none"/>
            <a:tailEnd len="med" w="med" type="triangle"/>
          </a:ln>
        </p:spPr>
      </p:cxnSp>
      <p:sp>
        <p:nvSpPr>
          <p:cNvPr id="335" name="Google Shape;335;p34"/>
          <p:cNvSpPr txBox="1"/>
          <p:nvPr/>
        </p:nvSpPr>
        <p:spPr>
          <a:xfrm>
            <a:off x="143375" y="2649600"/>
            <a:ext cx="2370300" cy="692700"/>
          </a:xfrm>
          <a:prstGeom prst="rect">
            <a:avLst/>
          </a:prstGeom>
          <a:solidFill>
            <a:srgbClr val="FCFBF2"/>
          </a:solidFill>
          <a:ln cap="flat" cmpd="sng" w="9525">
            <a:solidFill>
              <a:srgbClr val="FF452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Our Deaf participant was concerned about choosing “audio”.</a:t>
            </a:r>
            <a:endParaRPr sz="1100"/>
          </a:p>
        </p:txBody>
      </p:sp>
      <p:cxnSp>
        <p:nvCxnSpPr>
          <p:cNvPr id="336" name="Google Shape;336;p34"/>
          <p:cNvCxnSpPr>
            <a:stCxn id="335" idx="3"/>
          </p:cNvCxnSpPr>
          <p:nvPr/>
        </p:nvCxnSpPr>
        <p:spPr>
          <a:xfrm>
            <a:off x="2513675" y="2995950"/>
            <a:ext cx="767700" cy="600900"/>
          </a:xfrm>
          <a:prstGeom prst="straightConnector1">
            <a:avLst/>
          </a:prstGeom>
          <a:noFill/>
          <a:ln cap="flat" cmpd="sng" w="19050">
            <a:solidFill>
              <a:srgbClr val="FF452E"/>
            </a:solidFill>
            <a:prstDash val="solid"/>
            <a:round/>
            <a:headEnd len="med" w="med" type="none"/>
            <a:tailEnd len="med" w="med" type="triangle"/>
          </a:ln>
        </p:spPr>
      </p:cxnSp>
      <p:sp>
        <p:nvSpPr>
          <p:cNvPr id="337" name="Google Shape;337;p34"/>
          <p:cNvSpPr txBox="1"/>
          <p:nvPr/>
        </p:nvSpPr>
        <p:spPr>
          <a:xfrm>
            <a:off x="6581750" y="3926700"/>
            <a:ext cx="2370300" cy="8619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“Audio” is replaced with “Upload” so that content is not limited to audio, and for ease of mind for participants.</a:t>
            </a:r>
            <a:endParaRPr sz="1100"/>
          </a:p>
        </p:txBody>
      </p:sp>
      <p:cxnSp>
        <p:nvCxnSpPr>
          <p:cNvPr id="338" name="Google Shape;338;p34"/>
          <p:cNvCxnSpPr>
            <a:stCxn id="337" idx="1"/>
          </p:cNvCxnSpPr>
          <p:nvPr/>
        </p:nvCxnSpPr>
        <p:spPr>
          <a:xfrm rot="10800000">
            <a:off x="5265050" y="3766650"/>
            <a:ext cx="1316700" cy="591000"/>
          </a:xfrm>
          <a:prstGeom prst="straightConnector1">
            <a:avLst/>
          </a:prstGeom>
          <a:noFill/>
          <a:ln cap="flat" cmpd="sng" w="19050">
            <a:solidFill>
              <a:srgbClr val="4D84FF"/>
            </a:solidFill>
            <a:prstDash val="solid"/>
            <a:round/>
            <a:headEnd len="med" w="med" type="none"/>
            <a:tailEnd len="med" w="med" type="triangle"/>
          </a:ln>
        </p:spPr>
      </p:cxnSp>
      <p:sp>
        <p:nvSpPr>
          <p:cNvPr id="339" name="Google Shape;339;p34"/>
          <p:cNvSpPr txBox="1"/>
          <p:nvPr/>
        </p:nvSpPr>
        <p:spPr>
          <a:xfrm>
            <a:off x="292950" y="1162725"/>
            <a:ext cx="8132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0000"/>
                </a:solidFill>
                <a:latin typeface="Helvetica Neue"/>
                <a:ea typeface="Helvetica Neue"/>
                <a:cs typeface="Helvetica Neue"/>
                <a:sym typeface="Helvetica Neue"/>
              </a:rPr>
              <a:t>For our Deaf participant in particular, in starting the posting process, she was concerned about clicking on the word “audio”. Other users were confused about which buttons were clickable.</a:t>
            </a:r>
            <a:endParaRPr sz="1300">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43" name="Shape 343"/>
        <p:cNvGrpSpPr/>
        <p:nvPr/>
      </p:nvGrpSpPr>
      <p:grpSpPr>
        <a:xfrm>
          <a:off x="0" y="0"/>
          <a:ext cx="0" cy="0"/>
          <a:chOff x="0" y="0"/>
          <a:chExt cx="0" cy="0"/>
        </a:xfrm>
      </p:grpSpPr>
      <p:pic>
        <p:nvPicPr>
          <p:cNvPr id="344" name="Google Shape;344;p35"/>
          <p:cNvPicPr preferRelativeResize="0"/>
          <p:nvPr/>
        </p:nvPicPr>
        <p:blipFill>
          <a:blip r:embed="rId3">
            <a:alphaModFix/>
          </a:blip>
          <a:stretch>
            <a:fillRect/>
          </a:stretch>
        </p:blipFill>
        <p:spPr>
          <a:xfrm>
            <a:off x="4183402" y="1737764"/>
            <a:ext cx="1081975" cy="2341475"/>
          </a:xfrm>
          <a:prstGeom prst="rect">
            <a:avLst/>
          </a:prstGeom>
          <a:noFill/>
          <a:ln>
            <a:noFill/>
          </a:ln>
          <a:effectLst>
            <a:outerShdw blurRad="57150" rotWithShape="0" algn="bl" dir="5400000" dist="19050">
              <a:srgbClr val="000000">
                <a:alpha val="50000"/>
              </a:srgbClr>
            </a:outerShdw>
          </a:effectLst>
        </p:spPr>
      </p:pic>
      <p:sp>
        <p:nvSpPr>
          <p:cNvPr id="345" name="Google Shape;345;p35"/>
          <p:cNvSpPr/>
          <p:nvPr/>
        </p:nvSpPr>
        <p:spPr>
          <a:xfrm>
            <a:off x="-133350" y="-1524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5"/>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Task Flows</a:t>
            </a:r>
            <a:endParaRPr sz="2400">
              <a:latin typeface="Helvetica Neue"/>
              <a:ea typeface="Helvetica Neue"/>
              <a:cs typeface="Helvetica Neue"/>
              <a:sym typeface="Helvetica Neue"/>
            </a:endParaRPr>
          </a:p>
        </p:txBody>
      </p:sp>
      <p:sp>
        <p:nvSpPr>
          <p:cNvPr id="347" name="Google Shape;347;p35"/>
          <p:cNvSpPr txBox="1"/>
          <p:nvPr/>
        </p:nvSpPr>
        <p:spPr>
          <a:xfrm>
            <a:off x="292950" y="914400"/>
            <a:ext cx="548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SIMPLE TASK: Interpret audio</a:t>
            </a:r>
            <a:endParaRPr b="1" sz="1800"/>
          </a:p>
        </p:txBody>
      </p:sp>
      <p:grpSp>
        <p:nvGrpSpPr>
          <p:cNvPr id="348" name="Google Shape;348;p35"/>
          <p:cNvGrpSpPr/>
          <p:nvPr/>
        </p:nvGrpSpPr>
        <p:grpSpPr>
          <a:xfrm>
            <a:off x="1109138" y="1778575"/>
            <a:ext cx="7230513" cy="2341487"/>
            <a:chOff x="956738" y="1818638"/>
            <a:chExt cx="7230513" cy="2341487"/>
          </a:xfrm>
        </p:grpSpPr>
        <p:pic>
          <p:nvPicPr>
            <p:cNvPr id="349" name="Google Shape;349;p35"/>
            <p:cNvPicPr preferRelativeResize="0"/>
            <p:nvPr/>
          </p:nvPicPr>
          <p:blipFill>
            <a:blip r:embed="rId4">
              <a:alphaModFix/>
            </a:blip>
            <a:stretch>
              <a:fillRect/>
            </a:stretch>
          </p:blipFill>
          <p:spPr>
            <a:xfrm>
              <a:off x="956738" y="1841175"/>
              <a:ext cx="1071550" cy="2318949"/>
            </a:xfrm>
            <a:prstGeom prst="rect">
              <a:avLst/>
            </a:prstGeom>
            <a:noFill/>
            <a:ln>
              <a:noFill/>
            </a:ln>
            <a:effectLst>
              <a:outerShdw blurRad="57150" rotWithShape="0" algn="bl" dir="5400000" dist="19050">
                <a:srgbClr val="000000">
                  <a:alpha val="50000"/>
                </a:srgbClr>
              </a:outerShdw>
            </a:effectLst>
          </p:spPr>
        </p:pic>
        <p:pic>
          <p:nvPicPr>
            <p:cNvPr id="350" name="Google Shape;350;p35"/>
            <p:cNvPicPr preferRelativeResize="0"/>
            <p:nvPr/>
          </p:nvPicPr>
          <p:blipFill>
            <a:blip r:embed="rId5">
              <a:alphaModFix/>
            </a:blip>
            <a:stretch>
              <a:fillRect/>
            </a:stretch>
          </p:blipFill>
          <p:spPr>
            <a:xfrm>
              <a:off x="7116030" y="1822082"/>
              <a:ext cx="1071220" cy="2318936"/>
            </a:xfrm>
            <a:prstGeom prst="rect">
              <a:avLst/>
            </a:prstGeom>
            <a:noFill/>
            <a:ln>
              <a:noFill/>
            </a:ln>
            <a:effectLst>
              <a:outerShdw blurRad="57150" rotWithShape="0" algn="bl" dir="5400000" dist="19050">
                <a:srgbClr val="000000">
                  <a:alpha val="50000"/>
                </a:srgbClr>
              </a:outerShdw>
            </a:effectLst>
          </p:spPr>
        </p:pic>
        <p:pic>
          <p:nvPicPr>
            <p:cNvPr id="351" name="Google Shape;351;p35"/>
            <p:cNvPicPr preferRelativeResize="0"/>
            <p:nvPr/>
          </p:nvPicPr>
          <p:blipFill>
            <a:blip r:embed="rId6">
              <a:alphaModFix/>
            </a:blip>
            <a:stretch>
              <a:fillRect/>
            </a:stretch>
          </p:blipFill>
          <p:spPr>
            <a:xfrm>
              <a:off x="2496643" y="1822082"/>
              <a:ext cx="1071220" cy="2318936"/>
            </a:xfrm>
            <a:prstGeom prst="rect">
              <a:avLst/>
            </a:prstGeom>
            <a:noFill/>
            <a:ln>
              <a:noFill/>
            </a:ln>
            <a:effectLst>
              <a:outerShdw blurRad="57150" rotWithShape="0" algn="bl" dir="5400000" dist="19050">
                <a:srgbClr val="000000">
                  <a:alpha val="50000"/>
                </a:srgbClr>
              </a:outerShdw>
            </a:effectLst>
          </p:spPr>
        </p:pic>
        <p:pic>
          <p:nvPicPr>
            <p:cNvPr id="352" name="Google Shape;352;p35"/>
            <p:cNvPicPr preferRelativeResize="0"/>
            <p:nvPr/>
          </p:nvPicPr>
          <p:blipFill>
            <a:blip r:embed="rId7">
              <a:alphaModFix/>
            </a:blip>
            <a:stretch>
              <a:fillRect/>
            </a:stretch>
          </p:blipFill>
          <p:spPr>
            <a:xfrm>
              <a:off x="5576125" y="1818638"/>
              <a:ext cx="1071550" cy="2318928"/>
            </a:xfrm>
            <a:prstGeom prst="rect">
              <a:avLst/>
            </a:prstGeom>
            <a:noFill/>
            <a:ln>
              <a:noFill/>
            </a:ln>
            <a:effectLst>
              <a:outerShdw blurRad="57150" rotWithShape="0" algn="bl" dir="5400000" dist="19050">
                <a:srgbClr val="000000">
                  <a:alpha val="50000"/>
                </a:srgbClr>
              </a:outerShdw>
            </a:effectLst>
          </p:spPr>
        </p:pic>
      </p:grpSp>
      <p:cxnSp>
        <p:nvCxnSpPr>
          <p:cNvPr id="353" name="Google Shape;353;p35"/>
          <p:cNvCxnSpPr>
            <a:endCxn id="351" idx="1"/>
          </p:cNvCxnSpPr>
          <p:nvPr/>
        </p:nvCxnSpPr>
        <p:spPr>
          <a:xfrm flipH="1" rot="10800000">
            <a:off x="1803043" y="2941488"/>
            <a:ext cx="846000" cy="753000"/>
          </a:xfrm>
          <a:prstGeom prst="straightConnector1">
            <a:avLst/>
          </a:prstGeom>
          <a:noFill/>
          <a:ln cap="flat" cmpd="sng" w="19050">
            <a:solidFill>
              <a:srgbClr val="FF452E"/>
            </a:solidFill>
            <a:prstDash val="solid"/>
            <a:round/>
            <a:headEnd len="med" w="med" type="none"/>
            <a:tailEnd len="med" w="med" type="triangle"/>
          </a:ln>
        </p:spPr>
      </p:cxnSp>
      <p:cxnSp>
        <p:nvCxnSpPr>
          <p:cNvPr id="354" name="Google Shape;354;p35"/>
          <p:cNvCxnSpPr/>
          <p:nvPr/>
        </p:nvCxnSpPr>
        <p:spPr>
          <a:xfrm flipH="1" rot="10800000">
            <a:off x="3549319" y="2938036"/>
            <a:ext cx="639300" cy="487800"/>
          </a:xfrm>
          <a:prstGeom prst="straightConnector1">
            <a:avLst/>
          </a:prstGeom>
          <a:noFill/>
          <a:ln cap="flat" cmpd="sng" w="19050">
            <a:solidFill>
              <a:srgbClr val="FF452E"/>
            </a:solidFill>
            <a:prstDash val="solid"/>
            <a:round/>
            <a:headEnd len="med" w="med" type="none"/>
            <a:tailEnd len="med" w="med" type="triangle"/>
          </a:ln>
        </p:spPr>
      </p:cxnSp>
      <p:cxnSp>
        <p:nvCxnSpPr>
          <p:cNvPr id="355" name="Google Shape;355;p35"/>
          <p:cNvCxnSpPr>
            <a:endCxn id="352" idx="1"/>
          </p:cNvCxnSpPr>
          <p:nvPr/>
        </p:nvCxnSpPr>
        <p:spPr>
          <a:xfrm>
            <a:off x="5154025" y="2652739"/>
            <a:ext cx="574500" cy="285300"/>
          </a:xfrm>
          <a:prstGeom prst="straightConnector1">
            <a:avLst/>
          </a:prstGeom>
          <a:noFill/>
          <a:ln cap="flat" cmpd="sng" w="19050">
            <a:solidFill>
              <a:srgbClr val="FF452E"/>
            </a:solidFill>
            <a:prstDash val="solid"/>
            <a:round/>
            <a:headEnd len="med" w="med" type="none"/>
            <a:tailEnd len="med" w="med" type="triangle"/>
          </a:ln>
        </p:spPr>
      </p:cxnSp>
      <p:cxnSp>
        <p:nvCxnSpPr>
          <p:cNvPr id="356" name="Google Shape;356;p35"/>
          <p:cNvCxnSpPr>
            <a:endCxn id="350" idx="1"/>
          </p:cNvCxnSpPr>
          <p:nvPr/>
        </p:nvCxnSpPr>
        <p:spPr>
          <a:xfrm flipH="1" rot="10800000">
            <a:off x="6370530" y="2941488"/>
            <a:ext cx="897900" cy="129300"/>
          </a:xfrm>
          <a:prstGeom prst="straightConnector1">
            <a:avLst/>
          </a:prstGeom>
          <a:noFill/>
          <a:ln cap="flat" cmpd="sng" w="19050">
            <a:solidFill>
              <a:srgbClr val="FF452E"/>
            </a:solidFill>
            <a:prstDash val="solid"/>
            <a:round/>
            <a:headEnd len="med" w="med" type="none"/>
            <a:tailEnd len="med" w="med" type="triangle"/>
          </a:ln>
        </p:spPr>
      </p:cxnSp>
      <p:sp>
        <p:nvSpPr>
          <p:cNvPr id="357" name="Google Shape;357;p35"/>
          <p:cNvSpPr txBox="1"/>
          <p:nvPr/>
        </p:nvSpPr>
        <p:spPr>
          <a:xfrm>
            <a:off x="4006350" y="4375800"/>
            <a:ext cx="2066400" cy="6927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Video and or audio can be uploaded, or continue posting from a draft saved.</a:t>
            </a:r>
            <a:endParaRPr sz="1100"/>
          </a:p>
        </p:txBody>
      </p:sp>
      <p:sp>
        <p:nvSpPr>
          <p:cNvPr id="358" name="Google Shape;358;p35"/>
          <p:cNvSpPr txBox="1"/>
          <p:nvPr/>
        </p:nvSpPr>
        <p:spPr>
          <a:xfrm>
            <a:off x="4247925" y="914388"/>
            <a:ext cx="1871400" cy="8619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Audio can be uploaded from different sources, or chosen from the existing audios in ALTiO.</a:t>
            </a:r>
            <a:endParaRPr sz="1100"/>
          </a:p>
        </p:txBody>
      </p:sp>
      <p:sp>
        <p:nvSpPr>
          <p:cNvPr id="359" name="Google Shape;359;p35"/>
          <p:cNvSpPr txBox="1"/>
          <p:nvPr/>
        </p:nvSpPr>
        <p:spPr>
          <a:xfrm>
            <a:off x="6671100" y="560063"/>
            <a:ext cx="1871400" cy="10314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Drawing screen to draw interpretation, different pickers to change color, tool, thickness, or to include stickers.</a:t>
            </a:r>
            <a:endParaRPr sz="1100"/>
          </a:p>
        </p:txBody>
      </p:sp>
      <p:sp>
        <p:nvSpPr>
          <p:cNvPr id="360" name="Google Shape;360;p35"/>
          <p:cNvSpPr txBox="1"/>
          <p:nvPr/>
        </p:nvSpPr>
        <p:spPr>
          <a:xfrm>
            <a:off x="6850475" y="4206600"/>
            <a:ext cx="2139900" cy="8619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Drag scroll-bar to move to different timestamp to create new drawing at different timestamps.</a:t>
            </a:r>
            <a:endParaRPr sz="1100"/>
          </a:p>
        </p:txBody>
      </p:sp>
      <p:cxnSp>
        <p:nvCxnSpPr>
          <p:cNvPr id="361" name="Google Shape;361;p35"/>
          <p:cNvCxnSpPr>
            <a:stCxn id="357" idx="0"/>
          </p:cNvCxnSpPr>
          <p:nvPr/>
        </p:nvCxnSpPr>
        <p:spPr>
          <a:xfrm rot="10800000">
            <a:off x="3574650" y="3705900"/>
            <a:ext cx="1464900" cy="669900"/>
          </a:xfrm>
          <a:prstGeom prst="straightConnector1">
            <a:avLst/>
          </a:prstGeom>
          <a:noFill/>
          <a:ln cap="flat" cmpd="sng" w="19050">
            <a:solidFill>
              <a:srgbClr val="4D84FF"/>
            </a:solidFill>
            <a:prstDash val="solid"/>
            <a:round/>
            <a:headEnd len="med" w="med" type="none"/>
            <a:tailEnd len="med" w="med" type="triangle"/>
          </a:ln>
        </p:spPr>
      </p:cxnSp>
      <p:cxnSp>
        <p:nvCxnSpPr>
          <p:cNvPr id="362" name="Google Shape;362;p35"/>
          <p:cNvCxnSpPr>
            <a:stCxn id="358" idx="2"/>
          </p:cNvCxnSpPr>
          <p:nvPr/>
        </p:nvCxnSpPr>
        <p:spPr>
          <a:xfrm flipH="1">
            <a:off x="4809825" y="1776288"/>
            <a:ext cx="373800" cy="734700"/>
          </a:xfrm>
          <a:prstGeom prst="straightConnector1">
            <a:avLst/>
          </a:prstGeom>
          <a:noFill/>
          <a:ln cap="flat" cmpd="sng" w="19050">
            <a:solidFill>
              <a:srgbClr val="4D84FF"/>
            </a:solidFill>
            <a:prstDash val="solid"/>
            <a:round/>
            <a:headEnd len="med" w="med" type="none"/>
            <a:tailEnd len="med" w="med" type="triangle"/>
          </a:ln>
        </p:spPr>
      </p:cxnSp>
      <p:cxnSp>
        <p:nvCxnSpPr>
          <p:cNvPr id="363" name="Google Shape;363;p35"/>
          <p:cNvCxnSpPr>
            <a:stCxn id="359" idx="2"/>
          </p:cNvCxnSpPr>
          <p:nvPr/>
        </p:nvCxnSpPr>
        <p:spPr>
          <a:xfrm>
            <a:off x="7606800" y="1591463"/>
            <a:ext cx="519900" cy="519600"/>
          </a:xfrm>
          <a:prstGeom prst="straightConnector1">
            <a:avLst/>
          </a:prstGeom>
          <a:noFill/>
          <a:ln cap="flat" cmpd="sng" w="19050">
            <a:solidFill>
              <a:srgbClr val="4D84FF"/>
            </a:solidFill>
            <a:prstDash val="solid"/>
            <a:round/>
            <a:headEnd len="med" w="med" type="none"/>
            <a:tailEnd len="med" w="med" type="triangle"/>
          </a:ln>
        </p:spPr>
      </p:cxnSp>
      <p:cxnSp>
        <p:nvCxnSpPr>
          <p:cNvPr id="364" name="Google Shape;364;p35"/>
          <p:cNvCxnSpPr>
            <a:stCxn id="360" idx="0"/>
          </p:cNvCxnSpPr>
          <p:nvPr/>
        </p:nvCxnSpPr>
        <p:spPr>
          <a:xfrm rot="10800000">
            <a:off x="7503125" y="3723300"/>
            <a:ext cx="417300" cy="483300"/>
          </a:xfrm>
          <a:prstGeom prst="straightConnector1">
            <a:avLst/>
          </a:prstGeom>
          <a:noFill/>
          <a:ln cap="flat" cmpd="sng" w="19050">
            <a:solidFill>
              <a:srgbClr val="4D84FF"/>
            </a:solidFill>
            <a:prstDash val="solid"/>
            <a:round/>
            <a:headEnd len="med" w="med" type="none"/>
            <a:tailEnd len="med" w="med" type="triangle"/>
          </a:ln>
        </p:spPr>
      </p:cxnSp>
      <p:sp>
        <p:nvSpPr>
          <p:cNvPr id="365" name="Google Shape;365;p35"/>
          <p:cNvSpPr txBox="1"/>
          <p:nvPr/>
        </p:nvSpPr>
        <p:spPr>
          <a:xfrm>
            <a:off x="148350" y="4460550"/>
            <a:ext cx="3798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Some screens are missing for space concerns, but this is the overall flow.</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69" name="Shape 369"/>
        <p:cNvGrpSpPr/>
        <p:nvPr/>
      </p:nvGrpSpPr>
      <p:grpSpPr>
        <a:xfrm>
          <a:off x="0" y="0"/>
          <a:ext cx="0" cy="0"/>
          <a:chOff x="0" y="0"/>
          <a:chExt cx="0" cy="0"/>
        </a:xfrm>
      </p:grpSpPr>
      <p:sp>
        <p:nvSpPr>
          <p:cNvPr id="370" name="Google Shape;370;p36"/>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Task Flows</a:t>
            </a:r>
            <a:endParaRPr sz="2400">
              <a:latin typeface="Helvetica Neue"/>
              <a:ea typeface="Helvetica Neue"/>
              <a:cs typeface="Helvetica Neue"/>
              <a:sym typeface="Helvetica Neue"/>
            </a:endParaRPr>
          </a:p>
        </p:txBody>
      </p:sp>
      <p:sp>
        <p:nvSpPr>
          <p:cNvPr id="371" name="Google Shape;371;p36"/>
          <p:cNvSpPr txBox="1"/>
          <p:nvPr/>
        </p:nvSpPr>
        <p:spPr>
          <a:xfrm>
            <a:off x="292950" y="762000"/>
            <a:ext cx="615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MODERATE TASK: Explain and clarify interpretation</a:t>
            </a:r>
            <a:endParaRPr b="1" sz="1800"/>
          </a:p>
        </p:txBody>
      </p:sp>
      <p:sp>
        <p:nvSpPr>
          <p:cNvPr id="372" name="Google Shape;372;p36"/>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3" name="Google Shape;373;p36"/>
          <p:cNvPicPr preferRelativeResize="0"/>
          <p:nvPr/>
        </p:nvPicPr>
        <p:blipFill>
          <a:blip r:embed="rId3">
            <a:alphaModFix/>
          </a:blip>
          <a:stretch>
            <a:fillRect/>
          </a:stretch>
        </p:blipFill>
        <p:spPr>
          <a:xfrm>
            <a:off x="3118195" y="2190688"/>
            <a:ext cx="1068385" cy="2322576"/>
          </a:xfrm>
          <a:prstGeom prst="rect">
            <a:avLst/>
          </a:prstGeom>
          <a:noFill/>
          <a:ln>
            <a:noFill/>
          </a:ln>
          <a:effectLst>
            <a:outerShdw blurRad="57150" rotWithShape="0" algn="bl" dir="5400000" dist="19050">
              <a:srgbClr val="000000">
                <a:alpha val="50000"/>
              </a:srgbClr>
            </a:outerShdw>
          </a:effectLst>
        </p:spPr>
      </p:pic>
      <p:grpSp>
        <p:nvGrpSpPr>
          <p:cNvPr id="374" name="Google Shape;374;p36"/>
          <p:cNvGrpSpPr/>
          <p:nvPr/>
        </p:nvGrpSpPr>
        <p:grpSpPr>
          <a:xfrm>
            <a:off x="1693937" y="2187776"/>
            <a:ext cx="6602626" cy="2319033"/>
            <a:chOff x="1908562" y="1715864"/>
            <a:chExt cx="6602626" cy="2319033"/>
          </a:xfrm>
        </p:grpSpPr>
        <p:grpSp>
          <p:nvGrpSpPr>
            <p:cNvPr id="375" name="Google Shape;375;p36"/>
            <p:cNvGrpSpPr/>
            <p:nvPr/>
          </p:nvGrpSpPr>
          <p:grpSpPr>
            <a:xfrm>
              <a:off x="1908562" y="1715864"/>
              <a:ext cx="6602626" cy="2319033"/>
              <a:chOff x="3608427" y="1411064"/>
              <a:chExt cx="6602626" cy="2319033"/>
            </a:xfrm>
          </p:grpSpPr>
          <p:pic>
            <p:nvPicPr>
              <p:cNvPr id="376" name="Google Shape;376;p36"/>
              <p:cNvPicPr preferRelativeResize="0"/>
              <p:nvPr/>
            </p:nvPicPr>
            <p:blipFill>
              <a:blip r:embed="rId4">
                <a:alphaModFix/>
              </a:blip>
              <a:stretch>
                <a:fillRect/>
              </a:stretch>
            </p:blipFill>
            <p:spPr>
              <a:xfrm>
                <a:off x="3608427" y="1413424"/>
                <a:ext cx="1070264" cy="2316672"/>
              </a:xfrm>
              <a:prstGeom prst="rect">
                <a:avLst/>
              </a:prstGeom>
              <a:noFill/>
              <a:ln>
                <a:noFill/>
              </a:ln>
              <a:effectLst>
                <a:outerShdw blurRad="57150" rotWithShape="0" algn="bl" dir="5400000" dist="19050">
                  <a:srgbClr val="000000">
                    <a:alpha val="50000"/>
                  </a:srgbClr>
                </a:outerShdw>
              </a:effectLst>
            </p:spPr>
          </p:pic>
          <p:pic>
            <p:nvPicPr>
              <p:cNvPr id="377" name="Google Shape;377;p36"/>
              <p:cNvPicPr preferRelativeResize="0"/>
              <p:nvPr/>
            </p:nvPicPr>
            <p:blipFill>
              <a:blip r:embed="rId5">
                <a:alphaModFix/>
              </a:blip>
              <a:stretch>
                <a:fillRect/>
              </a:stretch>
            </p:blipFill>
            <p:spPr>
              <a:xfrm>
                <a:off x="9140788" y="1411064"/>
                <a:ext cx="1070264" cy="2316672"/>
              </a:xfrm>
              <a:prstGeom prst="rect">
                <a:avLst/>
              </a:prstGeom>
              <a:noFill/>
              <a:ln>
                <a:noFill/>
              </a:ln>
              <a:effectLst>
                <a:outerShdw blurRad="57150" rotWithShape="0" algn="bl" dir="5400000" dist="19050">
                  <a:srgbClr val="000000">
                    <a:alpha val="50000"/>
                  </a:srgbClr>
                </a:outerShdw>
              </a:effectLst>
            </p:spPr>
          </p:pic>
          <p:pic>
            <p:nvPicPr>
              <p:cNvPr id="378" name="Google Shape;378;p36"/>
              <p:cNvPicPr preferRelativeResize="0"/>
              <p:nvPr/>
            </p:nvPicPr>
            <p:blipFill>
              <a:blip r:embed="rId6">
                <a:alphaModFix/>
              </a:blip>
              <a:stretch>
                <a:fillRect/>
              </a:stretch>
            </p:blipFill>
            <p:spPr>
              <a:xfrm>
                <a:off x="6446168" y="1413398"/>
                <a:ext cx="1070264" cy="2316672"/>
              </a:xfrm>
              <a:prstGeom prst="rect">
                <a:avLst/>
              </a:prstGeom>
              <a:noFill/>
              <a:ln>
                <a:noFill/>
              </a:ln>
              <a:effectLst>
                <a:outerShdw blurRad="57150" rotWithShape="0" algn="bl" dir="5400000" dist="19050">
                  <a:srgbClr val="000000">
                    <a:alpha val="50000"/>
                  </a:srgbClr>
                </a:outerShdw>
              </a:effectLst>
            </p:spPr>
          </p:pic>
        </p:grpSp>
        <p:sp>
          <p:nvSpPr>
            <p:cNvPr id="379" name="Google Shape;379;p36"/>
            <p:cNvSpPr/>
            <p:nvPr/>
          </p:nvSpPr>
          <p:spPr>
            <a:xfrm>
              <a:off x="2480750" y="2921710"/>
              <a:ext cx="823733" cy="110172"/>
            </a:xfrm>
            <a:custGeom>
              <a:rect b="b" l="l" r="r" t="t"/>
              <a:pathLst>
                <a:path extrusionOk="0" h="26436" w="20689">
                  <a:moveTo>
                    <a:pt x="0" y="26436"/>
                  </a:moveTo>
                  <a:cubicBezTo>
                    <a:pt x="3448" y="22030"/>
                    <a:pt x="17241" y="4406"/>
                    <a:pt x="20689" y="0"/>
                  </a:cubicBezTo>
                </a:path>
              </a:pathLst>
            </a:custGeom>
            <a:noFill/>
            <a:ln cap="flat" cmpd="sng" w="19050">
              <a:solidFill>
                <a:srgbClr val="FF452E"/>
              </a:solidFill>
              <a:prstDash val="solid"/>
              <a:round/>
              <a:headEnd len="med" w="med" type="none"/>
              <a:tailEnd len="med" w="med" type="triangle"/>
            </a:ln>
          </p:spPr>
        </p:sp>
        <p:sp>
          <p:nvSpPr>
            <p:cNvPr id="380" name="Google Shape;380;p36"/>
            <p:cNvSpPr/>
            <p:nvPr/>
          </p:nvSpPr>
          <p:spPr>
            <a:xfrm>
              <a:off x="3974950" y="2920725"/>
              <a:ext cx="795000" cy="86200"/>
            </a:xfrm>
            <a:custGeom>
              <a:rect b="b" l="l" r="r" t="t"/>
              <a:pathLst>
                <a:path extrusionOk="0" h="3448" w="31800">
                  <a:moveTo>
                    <a:pt x="0" y="3448"/>
                  </a:moveTo>
                  <a:cubicBezTo>
                    <a:pt x="5300" y="2873"/>
                    <a:pt x="26500" y="575"/>
                    <a:pt x="31800" y="0"/>
                  </a:cubicBezTo>
                </a:path>
              </a:pathLst>
            </a:custGeom>
            <a:noFill/>
            <a:ln cap="flat" cmpd="sng" w="19050">
              <a:solidFill>
                <a:srgbClr val="FF452E"/>
              </a:solidFill>
              <a:prstDash val="solid"/>
              <a:round/>
              <a:headEnd len="med" w="med" type="none"/>
              <a:tailEnd len="med" w="med" type="triangle"/>
            </a:ln>
          </p:spPr>
        </p:sp>
        <p:sp>
          <p:nvSpPr>
            <p:cNvPr id="381" name="Google Shape;381;p36"/>
            <p:cNvSpPr/>
            <p:nvPr/>
          </p:nvSpPr>
          <p:spPr>
            <a:xfrm>
              <a:off x="4233575" y="2116150"/>
              <a:ext cx="498050" cy="277775"/>
            </a:xfrm>
            <a:custGeom>
              <a:rect b="b" l="l" r="r" t="t"/>
              <a:pathLst>
                <a:path extrusionOk="0" h="11111" w="19922">
                  <a:moveTo>
                    <a:pt x="0" y="0"/>
                  </a:moveTo>
                  <a:cubicBezTo>
                    <a:pt x="3320" y="1852"/>
                    <a:pt x="16602" y="9259"/>
                    <a:pt x="19922" y="11111"/>
                  </a:cubicBezTo>
                </a:path>
              </a:pathLst>
            </a:custGeom>
            <a:noFill/>
            <a:ln cap="flat" cmpd="sng" w="19050">
              <a:solidFill>
                <a:srgbClr val="FF452E"/>
              </a:solidFill>
              <a:prstDash val="solid"/>
              <a:round/>
              <a:headEnd len="med" w="med" type="none"/>
              <a:tailEnd len="med" w="med" type="triangle"/>
            </a:ln>
          </p:spPr>
        </p:sp>
        <p:sp>
          <p:nvSpPr>
            <p:cNvPr id="382" name="Google Shape;382;p36"/>
            <p:cNvSpPr/>
            <p:nvPr/>
          </p:nvSpPr>
          <p:spPr>
            <a:xfrm>
              <a:off x="3879175" y="3169750"/>
              <a:ext cx="842875" cy="306500"/>
            </a:xfrm>
            <a:custGeom>
              <a:rect b="b" l="l" r="r" t="t"/>
              <a:pathLst>
                <a:path extrusionOk="0" h="12260" w="33715">
                  <a:moveTo>
                    <a:pt x="0" y="12260"/>
                  </a:moveTo>
                  <a:cubicBezTo>
                    <a:pt x="5619" y="10217"/>
                    <a:pt x="28096" y="2043"/>
                    <a:pt x="33715" y="0"/>
                  </a:cubicBezTo>
                </a:path>
              </a:pathLst>
            </a:custGeom>
            <a:noFill/>
            <a:ln cap="flat" cmpd="sng" w="19050">
              <a:solidFill>
                <a:srgbClr val="FF452E"/>
              </a:solidFill>
              <a:prstDash val="solid"/>
              <a:round/>
              <a:headEnd len="med" w="med" type="none"/>
              <a:tailEnd len="med" w="med" type="triangle"/>
            </a:ln>
          </p:spPr>
        </p:sp>
      </p:grpSp>
      <p:sp>
        <p:nvSpPr>
          <p:cNvPr id="383" name="Google Shape;383;p36"/>
          <p:cNvSpPr txBox="1"/>
          <p:nvPr/>
        </p:nvSpPr>
        <p:spPr>
          <a:xfrm>
            <a:off x="3184825" y="1390975"/>
            <a:ext cx="1951800" cy="6927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Users can add the ALTiO’s </a:t>
            </a:r>
            <a:r>
              <a:rPr b="1" lang="en" sz="1100"/>
              <a:t>name</a:t>
            </a:r>
            <a:r>
              <a:rPr lang="en" sz="1100"/>
              <a:t>, </a:t>
            </a:r>
            <a:r>
              <a:rPr b="1" lang="en" sz="1100"/>
              <a:t>clarifications,</a:t>
            </a:r>
            <a:r>
              <a:rPr lang="en" sz="1100"/>
              <a:t> or </a:t>
            </a:r>
            <a:r>
              <a:rPr b="1" lang="en" sz="1100"/>
              <a:t>caption</a:t>
            </a:r>
            <a:r>
              <a:rPr lang="en" sz="1100"/>
              <a:t> by tapping.</a:t>
            </a:r>
            <a:endParaRPr sz="1100"/>
          </a:p>
        </p:txBody>
      </p:sp>
      <p:cxnSp>
        <p:nvCxnSpPr>
          <p:cNvPr id="384" name="Google Shape;384;p36"/>
          <p:cNvCxnSpPr>
            <a:stCxn id="383" idx="2"/>
          </p:cNvCxnSpPr>
          <p:nvPr/>
        </p:nvCxnSpPr>
        <p:spPr>
          <a:xfrm flipH="1">
            <a:off x="3739525" y="2083675"/>
            <a:ext cx="421200" cy="414300"/>
          </a:xfrm>
          <a:prstGeom prst="straightConnector1">
            <a:avLst/>
          </a:prstGeom>
          <a:noFill/>
          <a:ln cap="flat" cmpd="sng" w="19050">
            <a:solidFill>
              <a:srgbClr val="4D84FF"/>
            </a:solidFill>
            <a:prstDash val="solid"/>
            <a:round/>
            <a:headEnd len="med" w="med" type="none"/>
            <a:tailEnd len="med" w="med" type="triangle"/>
          </a:ln>
        </p:spPr>
      </p:cxnSp>
      <p:sp>
        <p:nvSpPr>
          <p:cNvPr id="385" name="Google Shape;385;p36"/>
          <p:cNvSpPr txBox="1"/>
          <p:nvPr/>
        </p:nvSpPr>
        <p:spPr>
          <a:xfrm>
            <a:off x="7030825" y="1138063"/>
            <a:ext cx="19518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The posted ALTiO is now in the social feed.</a:t>
            </a:r>
            <a:endParaRPr sz="1100"/>
          </a:p>
        </p:txBody>
      </p:sp>
      <p:cxnSp>
        <p:nvCxnSpPr>
          <p:cNvPr id="386" name="Google Shape;386;p36"/>
          <p:cNvCxnSpPr>
            <a:stCxn id="385" idx="2"/>
          </p:cNvCxnSpPr>
          <p:nvPr/>
        </p:nvCxnSpPr>
        <p:spPr>
          <a:xfrm flipH="1">
            <a:off x="7752625" y="1661263"/>
            <a:ext cx="254100" cy="877800"/>
          </a:xfrm>
          <a:prstGeom prst="straightConnector1">
            <a:avLst/>
          </a:prstGeom>
          <a:noFill/>
          <a:ln cap="flat" cmpd="sng" w="19050">
            <a:solidFill>
              <a:srgbClr val="4D84FF"/>
            </a:solidFill>
            <a:prstDash val="solid"/>
            <a:round/>
            <a:headEnd len="med" w="med" type="none"/>
            <a:tailEnd len="med" w="med" type="triangle"/>
          </a:ln>
        </p:spPr>
      </p:cxnSp>
      <p:sp>
        <p:nvSpPr>
          <p:cNvPr id="387" name="Google Shape;387;p36"/>
          <p:cNvSpPr txBox="1"/>
          <p:nvPr/>
        </p:nvSpPr>
        <p:spPr>
          <a:xfrm>
            <a:off x="2035075" y="4564835"/>
            <a:ext cx="26247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The scroll bar allows for clarifications to be written for different time points.</a:t>
            </a:r>
            <a:endParaRPr sz="1100"/>
          </a:p>
        </p:txBody>
      </p:sp>
      <p:cxnSp>
        <p:nvCxnSpPr>
          <p:cNvPr id="388" name="Google Shape;388;p36"/>
          <p:cNvCxnSpPr>
            <a:stCxn id="387" idx="0"/>
          </p:cNvCxnSpPr>
          <p:nvPr/>
        </p:nvCxnSpPr>
        <p:spPr>
          <a:xfrm rot="10800000">
            <a:off x="3307525" y="3850535"/>
            <a:ext cx="39900" cy="714300"/>
          </a:xfrm>
          <a:prstGeom prst="straightConnector1">
            <a:avLst/>
          </a:prstGeom>
          <a:noFill/>
          <a:ln cap="flat" cmpd="sng" w="19050">
            <a:solidFill>
              <a:srgbClr val="4D84FF"/>
            </a:solidFill>
            <a:prstDash val="solid"/>
            <a:round/>
            <a:headEnd len="med" w="med" type="none"/>
            <a:tailEnd len="med" w="med" type="triangle"/>
          </a:ln>
        </p:spPr>
      </p:cxnSp>
      <p:pic>
        <p:nvPicPr>
          <p:cNvPr id="389" name="Google Shape;389;p36"/>
          <p:cNvPicPr preferRelativeResize="0"/>
          <p:nvPr/>
        </p:nvPicPr>
        <p:blipFill>
          <a:blip r:embed="rId7">
            <a:alphaModFix/>
          </a:blip>
          <a:stretch>
            <a:fillRect/>
          </a:stretch>
        </p:blipFill>
        <p:spPr>
          <a:xfrm>
            <a:off x="5904400" y="2191263"/>
            <a:ext cx="1068375" cy="2312054"/>
          </a:xfrm>
          <a:prstGeom prst="rect">
            <a:avLst/>
          </a:prstGeom>
          <a:noFill/>
          <a:ln>
            <a:noFill/>
          </a:ln>
          <a:effectLst>
            <a:outerShdw blurRad="57150" rotWithShape="0" algn="bl" dir="5400000" dist="19050">
              <a:srgbClr val="000000">
                <a:alpha val="50000"/>
              </a:srgbClr>
            </a:outerShdw>
          </a:effectLst>
        </p:spPr>
      </p:pic>
      <p:sp>
        <p:nvSpPr>
          <p:cNvPr id="390" name="Google Shape;390;p36"/>
          <p:cNvSpPr/>
          <p:nvPr/>
        </p:nvSpPr>
        <p:spPr>
          <a:xfrm>
            <a:off x="6618525" y="3442500"/>
            <a:ext cx="587250" cy="729000"/>
          </a:xfrm>
          <a:custGeom>
            <a:rect b="b" l="l" r="r" t="t"/>
            <a:pathLst>
              <a:path extrusionOk="0" h="29160" w="23490">
                <a:moveTo>
                  <a:pt x="0" y="29160"/>
                </a:moveTo>
                <a:cubicBezTo>
                  <a:pt x="3915" y="24300"/>
                  <a:pt x="19575" y="4860"/>
                  <a:pt x="23490" y="0"/>
                </a:cubicBezTo>
              </a:path>
            </a:pathLst>
          </a:custGeom>
          <a:noFill/>
          <a:ln cap="flat" cmpd="sng" w="19050">
            <a:solidFill>
              <a:srgbClr val="FF452E"/>
            </a:solidFill>
            <a:prstDash val="solid"/>
            <a:round/>
            <a:headEnd len="med" w="med" type="none"/>
            <a:tailEnd len="med" w="med" type="triangle"/>
          </a:ln>
        </p:spPr>
      </p:sp>
      <p:sp>
        <p:nvSpPr>
          <p:cNvPr id="391" name="Google Shape;391;p36"/>
          <p:cNvSpPr/>
          <p:nvPr/>
        </p:nvSpPr>
        <p:spPr>
          <a:xfrm>
            <a:off x="5393400" y="3349200"/>
            <a:ext cx="617625" cy="536625"/>
          </a:xfrm>
          <a:custGeom>
            <a:rect b="b" l="l" r="r" t="t"/>
            <a:pathLst>
              <a:path extrusionOk="0" h="21465" w="24705">
                <a:moveTo>
                  <a:pt x="0" y="21465"/>
                </a:moveTo>
                <a:cubicBezTo>
                  <a:pt x="4118" y="17888"/>
                  <a:pt x="20588" y="3578"/>
                  <a:pt x="24705" y="0"/>
                </a:cubicBezTo>
              </a:path>
            </a:pathLst>
          </a:custGeom>
          <a:noFill/>
          <a:ln cap="flat" cmpd="sng" w="19050">
            <a:solidFill>
              <a:srgbClr val="FF452E"/>
            </a:solidFill>
            <a:prstDash val="solid"/>
            <a:round/>
            <a:headEnd len="med" w="med" type="none"/>
            <a:tailEnd len="med" w="med" type="triangle"/>
          </a:ln>
        </p:spPr>
      </p:sp>
      <p:sp>
        <p:nvSpPr>
          <p:cNvPr id="392" name="Google Shape;392;p36"/>
          <p:cNvSpPr txBox="1"/>
          <p:nvPr/>
        </p:nvSpPr>
        <p:spPr>
          <a:xfrm>
            <a:off x="5170650" y="4570875"/>
            <a:ext cx="34389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Clarifications show up after tapping the screen and typing them (click to open and close)</a:t>
            </a:r>
            <a:endParaRPr sz="1100"/>
          </a:p>
        </p:txBody>
      </p:sp>
      <p:cxnSp>
        <p:nvCxnSpPr>
          <p:cNvPr id="393" name="Google Shape;393;p36"/>
          <p:cNvCxnSpPr>
            <a:stCxn id="392" idx="0"/>
          </p:cNvCxnSpPr>
          <p:nvPr/>
        </p:nvCxnSpPr>
        <p:spPr>
          <a:xfrm flipH="1" rot="10800000">
            <a:off x="6890100" y="2984475"/>
            <a:ext cx="13800" cy="1586400"/>
          </a:xfrm>
          <a:prstGeom prst="straightConnector1">
            <a:avLst/>
          </a:prstGeom>
          <a:noFill/>
          <a:ln cap="flat" cmpd="sng" w="19050">
            <a:solidFill>
              <a:srgbClr val="4D84FF"/>
            </a:solidFill>
            <a:prstDash val="solid"/>
            <a:round/>
            <a:headEnd len="med" w="med" type="none"/>
            <a:tailEnd len="med" w="med" type="triangle"/>
          </a:ln>
        </p:spPr>
      </p:cxnSp>
      <p:cxnSp>
        <p:nvCxnSpPr>
          <p:cNvPr id="394" name="Google Shape;394;p36"/>
          <p:cNvCxnSpPr>
            <a:stCxn id="392" idx="0"/>
          </p:cNvCxnSpPr>
          <p:nvPr/>
        </p:nvCxnSpPr>
        <p:spPr>
          <a:xfrm rot="10800000">
            <a:off x="6772500" y="3511275"/>
            <a:ext cx="117600" cy="1059600"/>
          </a:xfrm>
          <a:prstGeom prst="straightConnector1">
            <a:avLst/>
          </a:prstGeom>
          <a:noFill/>
          <a:ln cap="flat" cmpd="sng" w="19050">
            <a:solidFill>
              <a:srgbClr val="4D84FF"/>
            </a:solidFill>
            <a:prstDash val="solid"/>
            <a:round/>
            <a:headEnd len="med" w="med" type="none"/>
            <a:tailEnd len="med" w="med" type="triangle"/>
          </a:ln>
        </p:spPr>
      </p:cxnSp>
      <p:sp>
        <p:nvSpPr>
          <p:cNvPr id="395" name="Google Shape;395;p36"/>
          <p:cNvSpPr txBox="1"/>
          <p:nvPr/>
        </p:nvSpPr>
        <p:spPr>
          <a:xfrm>
            <a:off x="184825" y="1138075"/>
            <a:ext cx="300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Illustrating the UI of how clarifications showed up was key in this prototype and is important to the clarity and usefulness of the interpretations.</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99" name="Shape 399"/>
        <p:cNvGrpSpPr/>
        <p:nvPr/>
      </p:nvGrpSpPr>
      <p:grpSpPr>
        <a:xfrm>
          <a:off x="0" y="0"/>
          <a:ext cx="0" cy="0"/>
          <a:chOff x="0" y="0"/>
          <a:chExt cx="0" cy="0"/>
        </a:xfrm>
      </p:grpSpPr>
      <p:sp>
        <p:nvSpPr>
          <p:cNvPr id="400" name="Google Shape;400;p37"/>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Task Flows</a:t>
            </a:r>
            <a:endParaRPr sz="2400">
              <a:latin typeface="Helvetica Neue"/>
              <a:ea typeface="Helvetica Neue"/>
              <a:cs typeface="Helvetica Neue"/>
              <a:sym typeface="Helvetica Neue"/>
            </a:endParaRPr>
          </a:p>
        </p:txBody>
      </p:sp>
      <p:sp>
        <p:nvSpPr>
          <p:cNvPr id="401" name="Google Shape;401;p37"/>
          <p:cNvSpPr txBox="1"/>
          <p:nvPr/>
        </p:nvSpPr>
        <p:spPr>
          <a:xfrm>
            <a:off x="292950" y="762000"/>
            <a:ext cx="7616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COMPLEX TASK: Interact with various interpretations and artists on the platform</a:t>
            </a:r>
            <a:endParaRPr b="1" sz="1800"/>
          </a:p>
        </p:txBody>
      </p:sp>
      <p:sp>
        <p:nvSpPr>
          <p:cNvPr id="402" name="Google Shape;402;p37"/>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3" name="Google Shape;403;p37"/>
          <p:cNvGrpSpPr/>
          <p:nvPr/>
        </p:nvGrpSpPr>
        <p:grpSpPr>
          <a:xfrm>
            <a:off x="525966" y="2194716"/>
            <a:ext cx="7615938" cy="2273161"/>
            <a:chOff x="525966" y="1737516"/>
            <a:chExt cx="7615938" cy="2273161"/>
          </a:xfrm>
        </p:grpSpPr>
        <p:grpSp>
          <p:nvGrpSpPr>
            <p:cNvPr id="404" name="Google Shape;404;p37"/>
            <p:cNvGrpSpPr/>
            <p:nvPr/>
          </p:nvGrpSpPr>
          <p:grpSpPr>
            <a:xfrm>
              <a:off x="525966" y="1737516"/>
              <a:ext cx="7615938" cy="2273161"/>
              <a:chOff x="420091" y="3456586"/>
              <a:chExt cx="5589269" cy="1668253"/>
            </a:xfrm>
          </p:grpSpPr>
          <p:pic>
            <p:nvPicPr>
              <p:cNvPr id="405" name="Google Shape;405;p37"/>
              <p:cNvPicPr preferRelativeResize="0"/>
              <p:nvPr/>
            </p:nvPicPr>
            <p:blipFill>
              <a:blip r:embed="rId3">
                <a:alphaModFix/>
              </a:blip>
              <a:stretch>
                <a:fillRect/>
              </a:stretch>
            </p:blipFill>
            <p:spPr>
              <a:xfrm>
                <a:off x="1381532" y="3457814"/>
                <a:ext cx="767148" cy="1665796"/>
              </a:xfrm>
              <a:prstGeom prst="rect">
                <a:avLst/>
              </a:prstGeom>
              <a:noFill/>
              <a:ln>
                <a:noFill/>
              </a:ln>
              <a:effectLst>
                <a:outerShdw blurRad="57150" rotWithShape="0" algn="bl" dir="5400000" dist="19050">
                  <a:srgbClr val="000000">
                    <a:alpha val="50000"/>
                  </a:srgbClr>
                </a:outerShdw>
              </a:effectLst>
            </p:spPr>
          </p:pic>
          <p:pic>
            <p:nvPicPr>
              <p:cNvPr id="406" name="Google Shape;406;p37"/>
              <p:cNvPicPr preferRelativeResize="0"/>
              <p:nvPr/>
            </p:nvPicPr>
            <p:blipFill>
              <a:blip r:embed="rId4">
                <a:alphaModFix/>
              </a:blip>
              <a:stretch>
                <a:fillRect/>
              </a:stretch>
            </p:blipFill>
            <p:spPr>
              <a:xfrm>
                <a:off x="2342974" y="3456586"/>
                <a:ext cx="770876" cy="1668253"/>
              </a:xfrm>
              <a:prstGeom prst="rect">
                <a:avLst/>
              </a:prstGeom>
              <a:noFill/>
              <a:ln>
                <a:noFill/>
              </a:ln>
              <a:effectLst>
                <a:outerShdw blurRad="57150" rotWithShape="0" algn="bl" dir="5400000" dist="19050">
                  <a:srgbClr val="000000">
                    <a:alpha val="50000"/>
                  </a:srgbClr>
                </a:outerShdw>
              </a:effectLst>
            </p:spPr>
          </p:pic>
          <p:pic>
            <p:nvPicPr>
              <p:cNvPr id="407" name="Google Shape;407;p37"/>
              <p:cNvPicPr preferRelativeResize="0"/>
              <p:nvPr/>
            </p:nvPicPr>
            <p:blipFill>
              <a:blip r:embed="rId5">
                <a:alphaModFix/>
              </a:blip>
              <a:stretch>
                <a:fillRect/>
              </a:stretch>
            </p:blipFill>
            <p:spPr>
              <a:xfrm>
                <a:off x="5238484" y="3456586"/>
                <a:ext cx="770876" cy="1668253"/>
              </a:xfrm>
              <a:prstGeom prst="rect">
                <a:avLst/>
              </a:prstGeom>
              <a:noFill/>
              <a:ln>
                <a:noFill/>
              </a:ln>
              <a:effectLst>
                <a:outerShdw blurRad="57150" rotWithShape="0" algn="bl" dir="5400000" dist="19050">
                  <a:srgbClr val="000000">
                    <a:alpha val="50000"/>
                  </a:srgbClr>
                </a:outerShdw>
              </a:effectLst>
            </p:spPr>
          </p:pic>
          <p:pic>
            <p:nvPicPr>
              <p:cNvPr id="408" name="Google Shape;408;p37"/>
              <p:cNvPicPr preferRelativeResize="0"/>
              <p:nvPr/>
            </p:nvPicPr>
            <p:blipFill>
              <a:blip r:embed="rId6">
                <a:alphaModFix/>
              </a:blip>
              <a:stretch>
                <a:fillRect/>
              </a:stretch>
            </p:blipFill>
            <p:spPr>
              <a:xfrm>
                <a:off x="3308144" y="3456586"/>
                <a:ext cx="770876" cy="1668253"/>
              </a:xfrm>
              <a:prstGeom prst="rect">
                <a:avLst/>
              </a:prstGeom>
              <a:noFill/>
              <a:ln>
                <a:noFill/>
              </a:ln>
              <a:effectLst>
                <a:outerShdw blurRad="57150" rotWithShape="0" algn="bl" dir="5400000" dist="19050">
                  <a:srgbClr val="000000">
                    <a:alpha val="50000"/>
                  </a:srgbClr>
                </a:outerShdw>
              </a:effectLst>
            </p:spPr>
          </p:pic>
          <p:pic>
            <p:nvPicPr>
              <p:cNvPr id="409" name="Google Shape;409;p37"/>
              <p:cNvPicPr preferRelativeResize="0"/>
              <p:nvPr/>
            </p:nvPicPr>
            <p:blipFill>
              <a:blip r:embed="rId7">
                <a:alphaModFix/>
              </a:blip>
              <a:stretch>
                <a:fillRect/>
              </a:stretch>
            </p:blipFill>
            <p:spPr>
              <a:xfrm>
                <a:off x="420091" y="3457814"/>
                <a:ext cx="767148" cy="1665796"/>
              </a:xfrm>
              <a:prstGeom prst="rect">
                <a:avLst/>
              </a:prstGeom>
              <a:noFill/>
              <a:ln>
                <a:noFill/>
              </a:ln>
              <a:effectLst>
                <a:outerShdw blurRad="57150" rotWithShape="0" algn="bl" dir="5400000" dist="19050">
                  <a:srgbClr val="000000">
                    <a:alpha val="50000"/>
                  </a:srgbClr>
                </a:outerShdw>
              </a:effectLst>
            </p:spPr>
          </p:pic>
        </p:grpSp>
        <p:pic>
          <p:nvPicPr>
            <p:cNvPr id="410" name="Google Shape;410;p37"/>
            <p:cNvPicPr preferRelativeResize="0"/>
            <p:nvPr/>
          </p:nvPicPr>
          <p:blipFill>
            <a:blip r:embed="rId8">
              <a:alphaModFix/>
            </a:blip>
            <a:stretch>
              <a:fillRect/>
            </a:stretch>
          </p:blipFill>
          <p:spPr>
            <a:xfrm>
              <a:off x="5788000" y="1737525"/>
              <a:ext cx="1050404" cy="2273149"/>
            </a:xfrm>
            <a:prstGeom prst="rect">
              <a:avLst/>
            </a:prstGeom>
            <a:noFill/>
            <a:ln>
              <a:noFill/>
            </a:ln>
            <a:effectLst>
              <a:outerShdw blurRad="57150" rotWithShape="0" algn="bl" dir="5400000" dist="19050">
                <a:srgbClr val="000000">
                  <a:alpha val="50000"/>
                </a:srgbClr>
              </a:outerShdw>
            </a:effectLst>
          </p:spPr>
        </p:pic>
      </p:grpSp>
      <p:sp>
        <p:nvSpPr>
          <p:cNvPr id="411" name="Google Shape;411;p37"/>
          <p:cNvSpPr txBox="1"/>
          <p:nvPr/>
        </p:nvSpPr>
        <p:spPr>
          <a:xfrm>
            <a:off x="2328550" y="1537600"/>
            <a:ext cx="17148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Tap to switch between video and drawing</a:t>
            </a:r>
            <a:endParaRPr sz="1100"/>
          </a:p>
        </p:txBody>
      </p:sp>
      <p:sp>
        <p:nvSpPr>
          <p:cNvPr id="412" name="Google Shape;412;p37"/>
          <p:cNvSpPr txBox="1"/>
          <p:nvPr/>
        </p:nvSpPr>
        <p:spPr>
          <a:xfrm>
            <a:off x="3789525" y="4539425"/>
            <a:ext cx="31932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Users can navigate to explore pages either by searching or by tapping hashtags.</a:t>
            </a:r>
            <a:endParaRPr sz="1100"/>
          </a:p>
        </p:txBody>
      </p:sp>
      <p:cxnSp>
        <p:nvCxnSpPr>
          <p:cNvPr id="413" name="Google Shape;413;p37"/>
          <p:cNvCxnSpPr>
            <a:stCxn id="412" idx="0"/>
          </p:cNvCxnSpPr>
          <p:nvPr/>
        </p:nvCxnSpPr>
        <p:spPr>
          <a:xfrm rot="10800000">
            <a:off x="4870725" y="4328825"/>
            <a:ext cx="515400" cy="210600"/>
          </a:xfrm>
          <a:prstGeom prst="straightConnector1">
            <a:avLst/>
          </a:prstGeom>
          <a:noFill/>
          <a:ln cap="flat" cmpd="sng" w="19050">
            <a:solidFill>
              <a:srgbClr val="4D84FF"/>
            </a:solidFill>
            <a:prstDash val="solid"/>
            <a:round/>
            <a:headEnd len="med" w="med" type="none"/>
            <a:tailEnd len="med" w="med" type="triangle"/>
          </a:ln>
        </p:spPr>
      </p:cxnSp>
      <p:cxnSp>
        <p:nvCxnSpPr>
          <p:cNvPr id="414" name="Google Shape;414;p37"/>
          <p:cNvCxnSpPr>
            <a:stCxn id="412" idx="0"/>
          </p:cNvCxnSpPr>
          <p:nvPr/>
        </p:nvCxnSpPr>
        <p:spPr>
          <a:xfrm rot="10800000">
            <a:off x="4851525" y="3035525"/>
            <a:ext cx="534600" cy="1503900"/>
          </a:xfrm>
          <a:prstGeom prst="straightConnector1">
            <a:avLst/>
          </a:prstGeom>
          <a:noFill/>
          <a:ln cap="flat" cmpd="sng" w="19050">
            <a:solidFill>
              <a:srgbClr val="4D84FF"/>
            </a:solidFill>
            <a:prstDash val="solid"/>
            <a:round/>
            <a:headEnd len="med" w="med" type="none"/>
            <a:tailEnd len="med" w="med" type="triangle"/>
          </a:ln>
        </p:spPr>
      </p:cxnSp>
      <p:sp>
        <p:nvSpPr>
          <p:cNvPr id="415" name="Google Shape;415;p37"/>
          <p:cNvSpPr txBox="1"/>
          <p:nvPr/>
        </p:nvSpPr>
        <p:spPr>
          <a:xfrm>
            <a:off x="5900175" y="1599975"/>
            <a:ext cx="21651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Switch between audio and art at the explore page</a:t>
            </a:r>
            <a:endParaRPr sz="1100"/>
          </a:p>
        </p:txBody>
      </p:sp>
      <p:cxnSp>
        <p:nvCxnSpPr>
          <p:cNvPr id="416" name="Google Shape;416;p37"/>
          <p:cNvCxnSpPr>
            <a:stCxn id="415" idx="2"/>
          </p:cNvCxnSpPr>
          <p:nvPr/>
        </p:nvCxnSpPr>
        <p:spPr>
          <a:xfrm>
            <a:off x="6982725" y="2123175"/>
            <a:ext cx="756600" cy="586800"/>
          </a:xfrm>
          <a:prstGeom prst="straightConnector1">
            <a:avLst/>
          </a:prstGeom>
          <a:noFill/>
          <a:ln cap="flat" cmpd="sng" w="19050">
            <a:solidFill>
              <a:srgbClr val="4D84FF"/>
            </a:solidFill>
            <a:prstDash val="solid"/>
            <a:round/>
            <a:headEnd len="med" w="med" type="none"/>
            <a:tailEnd len="med" w="med" type="triangle"/>
          </a:ln>
        </p:spPr>
      </p:cxnSp>
      <p:cxnSp>
        <p:nvCxnSpPr>
          <p:cNvPr id="417" name="Google Shape;417;p37"/>
          <p:cNvCxnSpPr>
            <a:stCxn id="415" idx="2"/>
          </p:cNvCxnSpPr>
          <p:nvPr/>
        </p:nvCxnSpPr>
        <p:spPr>
          <a:xfrm flipH="1">
            <a:off x="6225825" y="2123175"/>
            <a:ext cx="756900" cy="577200"/>
          </a:xfrm>
          <a:prstGeom prst="straightConnector1">
            <a:avLst/>
          </a:prstGeom>
          <a:noFill/>
          <a:ln cap="flat" cmpd="sng" w="19050">
            <a:solidFill>
              <a:srgbClr val="4D84FF"/>
            </a:solidFill>
            <a:prstDash val="solid"/>
            <a:round/>
            <a:headEnd len="med" w="med" type="none"/>
            <a:tailEnd len="med" w="med" type="triangle"/>
          </a:ln>
        </p:spPr>
      </p:cxnSp>
      <p:sp>
        <p:nvSpPr>
          <p:cNvPr id="418" name="Google Shape;418;p37"/>
          <p:cNvSpPr/>
          <p:nvPr/>
        </p:nvSpPr>
        <p:spPr>
          <a:xfrm>
            <a:off x="2774100" y="2810550"/>
            <a:ext cx="386700" cy="340050"/>
          </a:xfrm>
          <a:custGeom>
            <a:rect b="b" l="l" r="r" t="t"/>
            <a:pathLst>
              <a:path extrusionOk="0" h="13602" w="15468">
                <a:moveTo>
                  <a:pt x="0" y="0"/>
                </a:moveTo>
                <a:cubicBezTo>
                  <a:pt x="2578" y="2267"/>
                  <a:pt x="12890" y="11335"/>
                  <a:pt x="15468" y="13602"/>
                </a:cubicBezTo>
              </a:path>
            </a:pathLst>
          </a:custGeom>
          <a:noFill/>
          <a:ln cap="flat" cmpd="sng" w="19050">
            <a:solidFill>
              <a:srgbClr val="FF452E"/>
            </a:solidFill>
            <a:prstDash val="solid"/>
            <a:round/>
            <a:headEnd len="med" w="med" type="none"/>
            <a:tailEnd len="med" w="med" type="triangle"/>
          </a:ln>
        </p:spPr>
      </p:sp>
      <p:sp>
        <p:nvSpPr>
          <p:cNvPr id="419" name="Google Shape;419;p37"/>
          <p:cNvSpPr/>
          <p:nvPr/>
        </p:nvSpPr>
        <p:spPr>
          <a:xfrm>
            <a:off x="2883050" y="2777050"/>
            <a:ext cx="996125" cy="632150"/>
          </a:xfrm>
          <a:custGeom>
            <a:rect b="b" l="l" r="r" t="t"/>
            <a:pathLst>
              <a:path extrusionOk="0" h="25286" w="39845">
                <a:moveTo>
                  <a:pt x="39845" y="0"/>
                </a:moveTo>
                <a:cubicBezTo>
                  <a:pt x="33204" y="4214"/>
                  <a:pt x="6641" y="21072"/>
                  <a:pt x="0" y="25286"/>
                </a:cubicBezTo>
              </a:path>
            </a:pathLst>
          </a:custGeom>
          <a:noFill/>
          <a:ln cap="flat" cmpd="sng" w="19050">
            <a:solidFill>
              <a:srgbClr val="FF452E"/>
            </a:solidFill>
            <a:prstDash val="solid"/>
            <a:round/>
            <a:headEnd len="med" w="med" type="none"/>
            <a:tailEnd len="med" w="med" type="triangle"/>
          </a:ln>
        </p:spPr>
      </p:sp>
      <p:sp>
        <p:nvSpPr>
          <p:cNvPr id="420" name="Google Shape;420;p37"/>
          <p:cNvSpPr/>
          <p:nvPr/>
        </p:nvSpPr>
        <p:spPr>
          <a:xfrm>
            <a:off x="4683825" y="2973775"/>
            <a:ext cx="1082250" cy="291750"/>
          </a:xfrm>
          <a:custGeom>
            <a:rect b="b" l="l" r="r" t="t"/>
            <a:pathLst>
              <a:path extrusionOk="0" h="11670" w="43290">
                <a:moveTo>
                  <a:pt x="0" y="0"/>
                </a:moveTo>
                <a:cubicBezTo>
                  <a:pt x="7215" y="1945"/>
                  <a:pt x="36075" y="9725"/>
                  <a:pt x="43290" y="11670"/>
                </a:cubicBezTo>
              </a:path>
            </a:pathLst>
          </a:custGeom>
          <a:noFill/>
          <a:ln cap="flat" cmpd="sng" w="19050">
            <a:solidFill>
              <a:srgbClr val="FF452E"/>
            </a:solidFill>
            <a:prstDash val="solid"/>
            <a:round/>
            <a:headEnd len="med" w="med" type="none"/>
            <a:tailEnd len="med" w="med" type="triangle"/>
          </a:ln>
        </p:spPr>
      </p:sp>
      <p:sp>
        <p:nvSpPr>
          <p:cNvPr id="421" name="Google Shape;421;p37"/>
          <p:cNvSpPr/>
          <p:nvPr/>
        </p:nvSpPr>
        <p:spPr>
          <a:xfrm>
            <a:off x="6647275" y="2748300"/>
            <a:ext cx="440600" cy="593850"/>
          </a:xfrm>
          <a:custGeom>
            <a:rect b="b" l="l" r="r" t="t"/>
            <a:pathLst>
              <a:path extrusionOk="0" h="23754" w="17624">
                <a:moveTo>
                  <a:pt x="0" y="0"/>
                </a:moveTo>
                <a:cubicBezTo>
                  <a:pt x="2937" y="3959"/>
                  <a:pt x="14687" y="19795"/>
                  <a:pt x="17624" y="23754"/>
                </a:cubicBezTo>
              </a:path>
            </a:pathLst>
          </a:custGeom>
          <a:noFill/>
          <a:ln cap="flat" cmpd="sng" w="19050">
            <a:solidFill>
              <a:srgbClr val="FF452E"/>
            </a:solidFill>
            <a:prstDash val="solid"/>
            <a:round/>
            <a:headEnd len="med" w="med" type="none"/>
            <a:tailEnd len="med" w="med" type="triangle"/>
          </a:ln>
        </p:spPr>
      </p:sp>
      <p:sp>
        <p:nvSpPr>
          <p:cNvPr id="422" name="Google Shape;422;p37"/>
          <p:cNvSpPr/>
          <p:nvPr/>
        </p:nvSpPr>
        <p:spPr>
          <a:xfrm>
            <a:off x="6838850" y="2757875"/>
            <a:ext cx="411850" cy="584275"/>
          </a:xfrm>
          <a:custGeom>
            <a:rect b="b" l="l" r="r" t="t"/>
            <a:pathLst>
              <a:path extrusionOk="0" h="23371" w="16474">
                <a:moveTo>
                  <a:pt x="16474" y="0"/>
                </a:moveTo>
                <a:cubicBezTo>
                  <a:pt x="13728" y="3895"/>
                  <a:pt x="2746" y="19476"/>
                  <a:pt x="0" y="23371"/>
                </a:cubicBezTo>
              </a:path>
            </a:pathLst>
          </a:custGeom>
          <a:noFill/>
          <a:ln cap="flat" cmpd="sng" w="19050">
            <a:solidFill>
              <a:srgbClr val="FF452E"/>
            </a:solidFill>
            <a:prstDash val="solid"/>
            <a:round/>
            <a:headEnd len="med" w="med" type="none"/>
            <a:tailEnd len="med" w="med" type="triangle"/>
          </a:ln>
        </p:spPr>
      </p:sp>
      <p:sp>
        <p:nvSpPr>
          <p:cNvPr id="423" name="Google Shape;423;p37"/>
          <p:cNvSpPr/>
          <p:nvPr/>
        </p:nvSpPr>
        <p:spPr>
          <a:xfrm>
            <a:off x="1044025" y="2997350"/>
            <a:ext cx="795000" cy="287350"/>
          </a:xfrm>
          <a:custGeom>
            <a:rect b="b" l="l" r="r" t="t"/>
            <a:pathLst>
              <a:path extrusionOk="0" h="11494" w="31800">
                <a:moveTo>
                  <a:pt x="0" y="0"/>
                </a:moveTo>
                <a:cubicBezTo>
                  <a:pt x="5300" y="1916"/>
                  <a:pt x="26500" y="9578"/>
                  <a:pt x="31800" y="11494"/>
                </a:cubicBezTo>
              </a:path>
            </a:pathLst>
          </a:custGeom>
          <a:noFill/>
          <a:ln cap="flat" cmpd="sng" w="19050">
            <a:solidFill>
              <a:srgbClr val="FF452E"/>
            </a:solidFill>
            <a:prstDash val="solid"/>
            <a:round/>
            <a:headEnd len="med" w="med" type="none"/>
            <a:tailEnd len="med" w="med" type="triangle"/>
          </a:ln>
        </p:spPr>
      </p:sp>
      <p:sp>
        <p:nvSpPr>
          <p:cNvPr id="424" name="Google Shape;424;p37"/>
          <p:cNvSpPr/>
          <p:nvPr/>
        </p:nvSpPr>
        <p:spPr>
          <a:xfrm>
            <a:off x="1532525" y="2115013"/>
            <a:ext cx="2940500" cy="269300"/>
          </a:xfrm>
          <a:custGeom>
            <a:rect b="b" l="l" r="r" t="t"/>
            <a:pathLst>
              <a:path extrusionOk="0" h="10772" w="117620">
                <a:moveTo>
                  <a:pt x="0" y="10772"/>
                </a:moveTo>
                <a:cubicBezTo>
                  <a:pt x="8365" y="9240"/>
                  <a:pt x="34545" y="3301"/>
                  <a:pt x="50189" y="1577"/>
                </a:cubicBezTo>
                <a:cubicBezTo>
                  <a:pt x="65833" y="-147"/>
                  <a:pt x="82628" y="-338"/>
                  <a:pt x="93866" y="428"/>
                </a:cubicBezTo>
                <a:cubicBezTo>
                  <a:pt x="105105" y="1194"/>
                  <a:pt x="113661" y="5217"/>
                  <a:pt x="117620" y="6175"/>
                </a:cubicBezTo>
              </a:path>
            </a:pathLst>
          </a:custGeom>
          <a:noFill/>
          <a:ln cap="flat" cmpd="sng" w="19050">
            <a:solidFill>
              <a:srgbClr val="FF452E"/>
            </a:solidFill>
            <a:prstDash val="solid"/>
            <a:round/>
            <a:headEnd len="med" w="med" type="none"/>
            <a:tailEnd len="med" w="med" type="triangle"/>
          </a:ln>
        </p:spPr>
      </p:sp>
      <p:cxnSp>
        <p:nvCxnSpPr>
          <p:cNvPr id="425" name="Google Shape;425;p37"/>
          <p:cNvCxnSpPr>
            <a:stCxn id="411" idx="2"/>
          </p:cNvCxnSpPr>
          <p:nvPr/>
        </p:nvCxnSpPr>
        <p:spPr>
          <a:xfrm flipH="1">
            <a:off x="2758450" y="2060800"/>
            <a:ext cx="427500" cy="649500"/>
          </a:xfrm>
          <a:prstGeom prst="straightConnector1">
            <a:avLst/>
          </a:prstGeom>
          <a:noFill/>
          <a:ln cap="flat" cmpd="sng" w="19050">
            <a:solidFill>
              <a:srgbClr val="4D84FF"/>
            </a:solidFill>
            <a:prstDash val="solid"/>
            <a:round/>
            <a:headEnd len="med" w="med" type="none"/>
            <a:tailEnd len="med" w="med" type="triangle"/>
          </a:ln>
        </p:spPr>
      </p:cxnSp>
      <p:cxnSp>
        <p:nvCxnSpPr>
          <p:cNvPr id="426" name="Google Shape;426;p37"/>
          <p:cNvCxnSpPr>
            <a:stCxn id="411" idx="2"/>
          </p:cNvCxnSpPr>
          <p:nvPr/>
        </p:nvCxnSpPr>
        <p:spPr>
          <a:xfrm>
            <a:off x="3185950" y="2060800"/>
            <a:ext cx="769800" cy="640200"/>
          </a:xfrm>
          <a:prstGeom prst="straightConnector1">
            <a:avLst/>
          </a:prstGeom>
          <a:noFill/>
          <a:ln cap="flat" cmpd="sng" w="19050">
            <a:solidFill>
              <a:srgbClr val="4D84FF"/>
            </a:solidFill>
            <a:prstDash val="solid"/>
            <a:round/>
            <a:headEnd len="med" w="med" type="none"/>
            <a:tailEnd len="med" w="med" type="triangle"/>
          </a:ln>
        </p:spPr>
      </p:cxnSp>
      <p:sp>
        <p:nvSpPr>
          <p:cNvPr id="427" name="Google Shape;427;p37"/>
          <p:cNvSpPr txBox="1"/>
          <p:nvPr/>
        </p:nvSpPr>
        <p:spPr>
          <a:xfrm>
            <a:off x="1532525" y="4628750"/>
            <a:ext cx="1905000" cy="3540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Tap to toggle explanations</a:t>
            </a:r>
            <a:endParaRPr sz="1100"/>
          </a:p>
        </p:txBody>
      </p:sp>
      <p:cxnSp>
        <p:nvCxnSpPr>
          <p:cNvPr id="428" name="Google Shape;428;p37"/>
          <p:cNvCxnSpPr>
            <a:stCxn id="427" idx="0"/>
          </p:cNvCxnSpPr>
          <p:nvPr/>
        </p:nvCxnSpPr>
        <p:spPr>
          <a:xfrm flipH="1" rot="10800000">
            <a:off x="2485025" y="3665150"/>
            <a:ext cx="238500" cy="963600"/>
          </a:xfrm>
          <a:prstGeom prst="straightConnector1">
            <a:avLst/>
          </a:prstGeom>
          <a:noFill/>
          <a:ln cap="flat" cmpd="sng" w="19050">
            <a:solidFill>
              <a:srgbClr val="4D84FF"/>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32" name="Shape 432"/>
        <p:cNvGrpSpPr/>
        <p:nvPr/>
      </p:nvGrpSpPr>
      <p:grpSpPr>
        <a:xfrm>
          <a:off x="0" y="0"/>
          <a:ext cx="0" cy="0"/>
          <a:chOff x="0" y="0"/>
          <a:chExt cx="0" cy="0"/>
        </a:xfrm>
      </p:grpSpPr>
      <p:sp>
        <p:nvSpPr>
          <p:cNvPr id="433" name="Google Shape;433;p38"/>
          <p:cNvSpPr txBox="1"/>
          <p:nvPr/>
        </p:nvSpPr>
        <p:spPr>
          <a:xfrm>
            <a:off x="229631" y="218927"/>
            <a:ext cx="6800700" cy="1120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b="1" lang="en" sz="3800">
                <a:latin typeface="Helvetica Neue"/>
                <a:ea typeface="Helvetica Neue"/>
                <a:cs typeface="Helvetica Neue"/>
                <a:sym typeface="Helvetica Neue"/>
              </a:rPr>
              <a:t>Full Med-Fi Prototype</a:t>
            </a:r>
            <a:endParaRPr b="1" sz="3800">
              <a:latin typeface="Helvetica Neue"/>
              <a:ea typeface="Helvetica Neue"/>
              <a:cs typeface="Helvetica Neue"/>
              <a:sym typeface="Helvetica Neue"/>
            </a:endParaRPr>
          </a:p>
          <a:p>
            <a:pPr indent="0" lvl="0" marL="0" rtl="0" algn="l">
              <a:lnSpc>
                <a:spcPct val="80000"/>
              </a:lnSpc>
              <a:spcBef>
                <a:spcPts val="0"/>
              </a:spcBef>
              <a:spcAft>
                <a:spcPts val="0"/>
              </a:spcAft>
              <a:buNone/>
            </a:pPr>
            <a:r>
              <a:t/>
            </a:r>
            <a:endParaRPr b="1" sz="3800">
              <a:latin typeface="Helvetica Neue"/>
              <a:ea typeface="Helvetica Neue"/>
              <a:cs typeface="Helvetica Neue"/>
              <a:sym typeface="Helvetica Neue"/>
            </a:endParaRPr>
          </a:p>
        </p:txBody>
      </p:sp>
      <p:pic>
        <p:nvPicPr>
          <p:cNvPr id="434" name="Google Shape;434;p38"/>
          <p:cNvPicPr preferRelativeResize="0"/>
          <p:nvPr/>
        </p:nvPicPr>
        <p:blipFill>
          <a:blip r:embed="rId3">
            <a:alphaModFix/>
          </a:blip>
          <a:stretch>
            <a:fillRect/>
          </a:stretch>
        </p:blipFill>
        <p:spPr>
          <a:xfrm>
            <a:off x="1686775" y="921525"/>
            <a:ext cx="6100751" cy="40542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8" name="Shape 438"/>
        <p:cNvGrpSpPr/>
        <p:nvPr/>
      </p:nvGrpSpPr>
      <p:grpSpPr>
        <a:xfrm>
          <a:off x="0" y="0"/>
          <a:ext cx="0" cy="0"/>
          <a:chOff x="0" y="0"/>
          <a:chExt cx="0" cy="0"/>
        </a:xfrm>
      </p:grpSpPr>
      <p:sp>
        <p:nvSpPr>
          <p:cNvPr id="439" name="Google Shape;439;p39"/>
          <p:cNvSpPr txBox="1"/>
          <p:nvPr/>
        </p:nvSpPr>
        <p:spPr>
          <a:xfrm>
            <a:off x="121275" y="3301475"/>
            <a:ext cx="4233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Helvetica Neue"/>
                <a:ea typeface="Helvetica Neue"/>
                <a:cs typeface="Helvetica Neue"/>
                <a:sym typeface="Helvetica Neue"/>
              </a:rPr>
              <a:t>Current Design &amp; Video Demo </a:t>
            </a:r>
            <a:endParaRPr b="1" sz="3600">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43" name="Shape 443"/>
        <p:cNvGrpSpPr/>
        <p:nvPr/>
      </p:nvGrpSpPr>
      <p:grpSpPr>
        <a:xfrm>
          <a:off x="0" y="0"/>
          <a:ext cx="0" cy="0"/>
          <a:chOff x="0" y="0"/>
          <a:chExt cx="0" cy="0"/>
        </a:xfrm>
      </p:grpSpPr>
      <p:sp>
        <p:nvSpPr>
          <p:cNvPr id="444" name="Google Shape;444;p40"/>
          <p:cNvSpPr txBox="1"/>
          <p:nvPr>
            <p:ph type="title"/>
          </p:nvPr>
        </p:nvSpPr>
        <p:spPr>
          <a:xfrm>
            <a:off x="616500" y="978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020">
                <a:latin typeface="Helvetica Neue"/>
                <a:ea typeface="Helvetica Neue"/>
                <a:cs typeface="Helvetica Neue"/>
                <a:sym typeface="Helvetica Neue"/>
              </a:rPr>
              <a:t>TASK 1</a:t>
            </a:r>
            <a:r>
              <a:rPr lang="en" sz="2020">
                <a:latin typeface="Helvetica Neue"/>
                <a:ea typeface="Helvetica Neue"/>
                <a:cs typeface="Helvetica Neue"/>
                <a:sym typeface="Helvetica Neue"/>
              </a:rPr>
              <a:t>: View an altio</a:t>
            </a:r>
            <a:endParaRPr sz="2020">
              <a:latin typeface="Helvetica Neue"/>
              <a:ea typeface="Helvetica Neue"/>
              <a:cs typeface="Helvetica Neue"/>
              <a:sym typeface="Helvetica Neue"/>
            </a:endParaRPr>
          </a:p>
        </p:txBody>
      </p:sp>
      <p:sp>
        <p:nvSpPr>
          <p:cNvPr id="445" name="Google Shape;445;p40"/>
          <p:cNvSpPr txBox="1"/>
          <p:nvPr>
            <p:ph idx="1" type="body"/>
          </p:nvPr>
        </p:nvSpPr>
        <p:spPr>
          <a:xfrm>
            <a:off x="616500" y="1533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300">
                <a:solidFill>
                  <a:schemeClr val="dk1"/>
                </a:solidFill>
                <a:latin typeface="Helvetica Neue"/>
                <a:ea typeface="Helvetica Neue"/>
                <a:cs typeface="Helvetica Neue"/>
                <a:sym typeface="Helvetica Neue"/>
              </a:rPr>
              <a:t>Interact with an altio by viewing the art, captioning, and clarifications</a:t>
            </a:r>
            <a:endParaRPr sz="1300">
              <a:solidFill>
                <a:schemeClr val="dk1"/>
              </a:solidFill>
              <a:latin typeface="Helvetica Neue"/>
              <a:ea typeface="Helvetica Neue"/>
              <a:cs typeface="Helvetica Neue"/>
              <a:sym typeface="Helvetica Neue"/>
            </a:endParaRPr>
          </a:p>
          <a:p>
            <a:pPr indent="0" lvl="0" marL="0" rtl="0" algn="l">
              <a:lnSpc>
                <a:spcPct val="100000"/>
              </a:lnSpc>
              <a:spcBef>
                <a:spcPts val="600"/>
              </a:spcBef>
              <a:spcAft>
                <a:spcPts val="600"/>
              </a:spcAft>
              <a:buNone/>
            </a:pPr>
            <a:r>
              <a:rPr i="1" lang="en" sz="1300">
                <a:solidFill>
                  <a:schemeClr val="dk1"/>
                </a:solidFill>
                <a:latin typeface="Helvetica Neue"/>
                <a:ea typeface="Helvetica Neue"/>
                <a:cs typeface="Helvetica Neue"/>
                <a:sym typeface="Helvetica Neue"/>
              </a:rPr>
              <a:t>core of our app: including Deaf and Hard of Hearing individuals more fully in social media experiences</a:t>
            </a:r>
            <a:endParaRPr i="1" sz="1300">
              <a:solidFill>
                <a:schemeClr val="dk1"/>
              </a:solidFill>
              <a:latin typeface="Helvetica Neue"/>
              <a:ea typeface="Helvetica Neue"/>
              <a:cs typeface="Helvetica Neue"/>
              <a:sym typeface="Helvetica Neue"/>
            </a:endParaRPr>
          </a:p>
        </p:txBody>
      </p:sp>
      <p:sp>
        <p:nvSpPr>
          <p:cNvPr id="446" name="Google Shape;446;p40"/>
          <p:cNvSpPr txBox="1"/>
          <p:nvPr>
            <p:ph type="title"/>
          </p:nvPr>
        </p:nvSpPr>
        <p:spPr>
          <a:xfrm>
            <a:off x="616500" y="23483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020">
                <a:latin typeface="Helvetica Neue"/>
                <a:ea typeface="Helvetica Neue"/>
                <a:cs typeface="Helvetica Neue"/>
                <a:sym typeface="Helvetica Neue"/>
              </a:rPr>
              <a:t>TASK 2</a:t>
            </a:r>
            <a:r>
              <a:rPr lang="en" sz="2020">
                <a:latin typeface="Helvetica Neue"/>
                <a:ea typeface="Helvetica Neue"/>
                <a:cs typeface="Helvetica Neue"/>
                <a:sym typeface="Helvetica Neue"/>
              </a:rPr>
              <a:t>: Create an altio</a:t>
            </a:r>
            <a:endParaRPr sz="2020">
              <a:latin typeface="Helvetica Neue"/>
              <a:ea typeface="Helvetica Neue"/>
              <a:cs typeface="Helvetica Neue"/>
              <a:sym typeface="Helvetica Neue"/>
            </a:endParaRPr>
          </a:p>
        </p:txBody>
      </p:sp>
      <p:sp>
        <p:nvSpPr>
          <p:cNvPr id="447" name="Google Shape;447;p40"/>
          <p:cNvSpPr txBox="1"/>
          <p:nvPr>
            <p:ph idx="1" type="body"/>
          </p:nvPr>
        </p:nvSpPr>
        <p:spPr>
          <a:xfrm>
            <a:off x="616500" y="2903400"/>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300">
                <a:solidFill>
                  <a:schemeClr val="dk1"/>
                </a:solidFill>
                <a:latin typeface="Helvetica Neue"/>
                <a:ea typeface="Helvetica Neue"/>
                <a:cs typeface="Helvetica Neue"/>
                <a:sym typeface="Helvetica Neue"/>
              </a:rPr>
              <a:t>Choose audio, approve and edit captioning, draw your interpretation, and add annotations to explain your art</a:t>
            </a:r>
            <a:endParaRPr sz="1300">
              <a:solidFill>
                <a:schemeClr val="dk1"/>
              </a:solidFill>
              <a:latin typeface="Helvetica Neue"/>
              <a:ea typeface="Helvetica Neue"/>
              <a:cs typeface="Helvetica Neue"/>
              <a:sym typeface="Helvetica Neue"/>
            </a:endParaRPr>
          </a:p>
          <a:p>
            <a:pPr indent="0" lvl="0" marL="0" rtl="0" algn="l">
              <a:lnSpc>
                <a:spcPct val="100000"/>
              </a:lnSpc>
              <a:spcBef>
                <a:spcPts val="600"/>
              </a:spcBef>
              <a:spcAft>
                <a:spcPts val="600"/>
              </a:spcAft>
              <a:buClr>
                <a:schemeClr val="dk1"/>
              </a:buClr>
              <a:buSzPts val="1100"/>
              <a:buFont typeface="Arial"/>
              <a:buNone/>
            </a:pPr>
            <a:r>
              <a:rPr i="1" lang="en" sz="1300">
                <a:solidFill>
                  <a:schemeClr val="dk1"/>
                </a:solidFill>
                <a:latin typeface="Helvetica Neue"/>
                <a:ea typeface="Helvetica Neue"/>
                <a:cs typeface="Helvetica Neue"/>
                <a:sym typeface="Helvetica Neue"/>
              </a:rPr>
              <a:t>translating your auditory experience into a visual one</a:t>
            </a:r>
            <a:endParaRPr i="1" sz="1300">
              <a:latin typeface="Helvetica Neue"/>
              <a:ea typeface="Helvetica Neue"/>
              <a:cs typeface="Helvetica Neue"/>
              <a:sym typeface="Helvetica Neue"/>
            </a:endParaRPr>
          </a:p>
        </p:txBody>
      </p:sp>
      <p:sp>
        <p:nvSpPr>
          <p:cNvPr id="448" name="Google Shape;448;p40"/>
          <p:cNvSpPr txBox="1"/>
          <p:nvPr>
            <p:ph type="title"/>
          </p:nvPr>
        </p:nvSpPr>
        <p:spPr>
          <a:xfrm>
            <a:off x="616500" y="36336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020">
                <a:latin typeface="Helvetica Neue"/>
                <a:ea typeface="Helvetica Neue"/>
                <a:cs typeface="Helvetica Neue"/>
                <a:sym typeface="Helvetica Neue"/>
              </a:rPr>
              <a:t>TASK 3</a:t>
            </a:r>
            <a:r>
              <a:rPr lang="en" sz="2020">
                <a:latin typeface="Helvetica Neue"/>
                <a:ea typeface="Helvetica Neue"/>
                <a:cs typeface="Helvetica Neue"/>
                <a:sym typeface="Helvetica Neue"/>
              </a:rPr>
              <a:t>: Explore app</a:t>
            </a:r>
            <a:endParaRPr sz="2020">
              <a:latin typeface="Helvetica Neue"/>
              <a:ea typeface="Helvetica Neue"/>
              <a:cs typeface="Helvetica Neue"/>
              <a:sym typeface="Helvetica Neue"/>
            </a:endParaRPr>
          </a:p>
        </p:txBody>
      </p:sp>
      <p:sp>
        <p:nvSpPr>
          <p:cNvPr id="449" name="Google Shape;449;p40"/>
          <p:cNvSpPr txBox="1"/>
          <p:nvPr>
            <p:ph idx="1" type="body"/>
          </p:nvPr>
        </p:nvSpPr>
        <p:spPr>
          <a:xfrm>
            <a:off x="616500" y="4188700"/>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300">
                <a:solidFill>
                  <a:schemeClr val="dk1"/>
                </a:solidFill>
                <a:latin typeface="Helvetica Neue"/>
                <a:ea typeface="Helvetica Neue"/>
                <a:cs typeface="Helvetica Neue"/>
                <a:sym typeface="Helvetica Neue"/>
              </a:rPr>
              <a:t>Users can interact with other profiles and search through tags </a:t>
            </a:r>
            <a:endParaRPr sz="1300">
              <a:solidFill>
                <a:schemeClr val="dk1"/>
              </a:solidFill>
              <a:latin typeface="Helvetica Neue"/>
              <a:ea typeface="Helvetica Neue"/>
              <a:cs typeface="Helvetica Neue"/>
              <a:sym typeface="Helvetica Neue"/>
            </a:endParaRPr>
          </a:p>
          <a:p>
            <a:pPr indent="0" lvl="0" marL="0" rtl="0" algn="l">
              <a:lnSpc>
                <a:spcPct val="100000"/>
              </a:lnSpc>
              <a:spcBef>
                <a:spcPts val="600"/>
              </a:spcBef>
              <a:spcAft>
                <a:spcPts val="0"/>
              </a:spcAft>
              <a:buNone/>
            </a:pPr>
            <a:r>
              <a:rPr i="1" lang="en" sz="1300">
                <a:solidFill>
                  <a:schemeClr val="dk1"/>
                </a:solidFill>
                <a:latin typeface="Helvetica Neue"/>
                <a:ea typeface="Helvetica Neue"/>
                <a:cs typeface="Helvetica Neue"/>
                <a:sym typeface="Helvetica Neue"/>
              </a:rPr>
              <a:t>building </a:t>
            </a:r>
            <a:r>
              <a:rPr i="1" lang="en" sz="1300">
                <a:solidFill>
                  <a:schemeClr val="dk1"/>
                </a:solidFill>
                <a:latin typeface="Helvetica Neue"/>
                <a:ea typeface="Helvetica Neue"/>
                <a:cs typeface="Helvetica Neue"/>
                <a:sym typeface="Helvetica Neue"/>
              </a:rPr>
              <a:t>community and awareness through inclusion</a:t>
            </a:r>
            <a:endParaRPr i="1" sz="1300">
              <a:solidFill>
                <a:schemeClr val="dk1"/>
              </a:solidFill>
              <a:latin typeface="Helvetica Neue"/>
              <a:ea typeface="Helvetica Neue"/>
              <a:cs typeface="Helvetica Neue"/>
              <a:sym typeface="Helvetica Neue"/>
            </a:endParaRPr>
          </a:p>
          <a:p>
            <a:pPr indent="0" lvl="0" marL="0" rtl="0" algn="l">
              <a:spcBef>
                <a:spcPts val="600"/>
              </a:spcBef>
              <a:spcAft>
                <a:spcPts val="1200"/>
              </a:spcAft>
              <a:buNone/>
            </a:pPr>
            <a:r>
              <a:t/>
            </a:r>
            <a:endParaRPr sz="1300">
              <a:latin typeface="Helvetica Neue"/>
              <a:ea typeface="Helvetica Neue"/>
              <a:cs typeface="Helvetica Neue"/>
              <a:sym typeface="Helvetica Neue"/>
            </a:endParaRPr>
          </a:p>
        </p:txBody>
      </p:sp>
      <p:sp>
        <p:nvSpPr>
          <p:cNvPr id="450" name="Google Shape;450;p40"/>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High-Fi Tasks</a:t>
            </a:r>
            <a:endParaRPr b="1" sz="3800">
              <a:latin typeface="Helvetica Neue"/>
              <a:ea typeface="Helvetica Neue"/>
              <a:cs typeface="Helvetica Neue"/>
              <a:sym typeface="Helvetica Neue"/>
            </a:endParaRPr>
          </a:p>
        </p:txBody>
      </p:sp>
      <p:sp>
        <p:nvSpPr>
          <p:cNvPr id="451" name="Google Shape;451;p40"/>
          <p:cNvSpPr/>
          <p:nvPr/>
        </p:nvSpPr>
        <p:spPr>
          <a:xfrm>
            <a:off x="347425" y="1104300"/>
            <a:ext cx="231000" cy="2310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0"/>
          <p:cNvSpPr/>
          <p:nvPr/>
        </p:nvSpPr>
        <p:spPr>
          <a:xfrm>
            <a:off x="347425" y="2490200"/>
            <a:ext cx="231000" cy="231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0"/>
          <p:cNvSpPr/>
          <p:nvPr/>
        </p:nvSpPr>
        <p:spPr>
          <a:xfrm>
            <a:off x="347425" y="3766550"/>
            <a:ext cx="231000" cy="23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57" name="Shape 457"/>
        <p:cNvGrpSpPr/>
        <p:nvPr/>
      </p:nvGrpSpPr>
      <p:grpSpPr>
        <a:xfrm>
          <a:off x="0" y="0"/>
          <a:ext cx="0" cy="0"/>
          <a:chOff x="0" y="0"/>
          <a:chExt cx="0" cy="0"/>
        </a:xfrm>
      </p:grpSpPr>
      <p:pic>
        <p:nvPicPr>
          <p:cNvPr id="458" name="Google Shape;458;p41"/>
          <p:cNvPicPr preferRelativeResize="0"/>
          <p:nvPr/>
        </p:nvPicPr>
        <p:blipFill>
          <a:blip r:embed="rId3">
            <a:alphaModFix/>
          </a:blip>
          <a:stretch>
            <a:fillRect/>
          </a:stretch>
        </p:blipFill>
        <p:spPr>
          <a:xfrm>
            <a:off x="446054" y="0"/>
            <a:ext cx="8251892"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63" name="Shape 63"/>
        <p:cNvGrpSpPr/>
        <p:nvPr/>
      </p:nvGrpSpPr>
      <p:grpSpPr>
        <a:xfrm>
          <a:off x="0" y="0"/>
          <a:ext cx="0" cy="0"/>
          <a:chOff x="0" y="0"/>
          <a:chExt cx="0" cy="0"/>
        </a:xfrm>
      </p:grpSpPr>
      <p:sp>
        <p:nvSpPr>
          <p:cNvPr id="64" name="Google Shape;64;p15"/>
          <p:cNvSpPr txBox="1"/>
          <p:nvPr/>
        </p:nvSpPr>
        <p:spPr>
          <a:xfrm>
            <a:off x="2142000" y="1555125"/>
            <a:ext cx="4626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Lora"/>
                <a:ea typeface="Lora"/>
                <a:cs typeface="Lora"/>
                <a:sym typeface="Lora"/>
              </a:rPr>
              <a:t>Deaf and hard of hearing people are often left out of key nuanced information that is conveyed through audio in digital spaces</a:t>
            </a:r>
            <a:endParaRPr sz="1600">
              <a:latin typeface="Lora"/>
              <a:ea typeface="Lora"/>
              <a:cs typeface="Lora"/>
              <a:sym typeface="Lora"/>
            </a:endParaRPr>
          </a:p>
        </p:txBody>
      </p:sp>
      <p:sp>
        <p:nvSpPr>
          <p:cNvPr id="65" name="Google Shape;65;p15"/>
          <p:cNvSpPr txBox="1"/>
          <p:nvPr/>
        </p:nvSpPr>
        <p:spPr>
          <a:xfrm>
            <a:off x="2142000" y="3053875"/>
            <a:ext cx="48600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Lora"/>
                <a:ea typeface="Lora"/>
                <a:cs typeface="Lora"/>
                <a:sym typeface="Lora"/>
              </a:rPr>
              <a:t>ALTiO</a:t>
            </a:r>
            <a:r>
              <a:rPr lang="en" sz="1600">
                <a:latin typeface="Lora"/>
                <a:ea typeface="Lora"/>
                <a:cs typeface="Lora"/>
                <a:sym typeface="Lora"/>
              </a:rPr>
              <a:t> is a social media platform that encourages and provides drawings as visual supplements for interpreting audio–providing </a:t>
            </a:r>
            <a:r>
              <a:rPr i="1" lang="en" sz="1600">
                <a:latin typeface="Lora"/>
                <a:ea typeface="Lora"/>
                <a:cs typeface="Lora"/>
                <a:sym typeface="Lora"/>
              </a:rPr>
              <a:t>alternative options </a:t>
            </a:r>
            <a:r>
              <a:rPr lang="en" sz="1600">
                <a:latin typeface="Lora"/>
                <a:ea typeface="Lora"/>
                <a:cs typeface="Lora"/>
                <a:sym typeface="Lora"/>
              </a:rPr>
              <a:t>for everyone to experience content</a:t>
            </a:r>
            <a:endParaRPr sz="1600">
              <a:latin typeface="Lora"/>
              <a:ea typeface="Lora"/>
              <a:cs typeface="Lora"/>
              <a:sym typeface="Lora"/>
            </a:endParaRPr>
          </a:p>
        </p:txBody>
      </p:sp>
      <p:sp>
        <p:nvSpPr>
          <p:cNvPr id="66" name="Google Shape;66;p15"/>
          <p:cNvSpPr txBox="1"/>
          <p:nvPr/>
        </p:nvSpPr>
        <p:spPr>
          <a:xfrm>
            <a:off x="2142000" y="1120200"/>
            <a:ext cx="189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PROBLEM</a:t>
            </a:r>
            <a:endParaRPr b="1" sz="1800">
              <a:latin typeface="Helvetica Neue"/>
              <a:ea typeface="Helvetica Neue"/>
              <a:cs typeface="Helvetica Neue"/>
              <a:sym typeface="Helvetica Neue"/>
            </a:endParaRPr>
          </a:p>
        </p:txBody>
      </p:sp>
      <p:sp>
        <p:nvSpPr>
          <p:cNvPr id="67" name="Google Shape;67;p15"/>
          <p:cNvSpPr txBox="1"/>
          <p:nvPr/>
        </p:nvSpPr>
        <p:spPr>
          <a:xfrm>
            <a:off x="2142000" y="2618950"/>
            <a:ext cx="184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SOLUTION</a:t>
            </a:r>
            <a:endParaRPr b="1" sz="1800">
              <a:latin typeface="Helvetica Neue"/>
              <a:ea typeface="Helvetica Neue"/>
              <a:cs typeface="Helvetica Neue"/>
              <a:sym typeface="Helvetica Neue"/>
            </a:endParaRPr>
          </a:p>
        </p:txBody>
      </p:sp>
      <p:pic>
        <p:nvPicPr>
          <p:cNvPr id="68" name="Google Shape;68;p15"/>
          <p:cNvPicPr preferRelativeResize="0"/>
          <p:nvPr/>
        </p:nvPicPr>
        <p:blipFill>
          <a:blip r:embed="rId3">
            <a:alphaModFix/>
          </a:blip>
          <a:stretch>
            <a:fillRect/>
          </a:stretch>
        </p:blipFill>
        <p:spPr>
          <a:xfrm>
            <a:off x="152400" y="226000"/>
            <a:ext cx="8839204" cy="469151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62" name="Shape 462"/>
        <p:cNvGrpSpPr/>
        <p:nvPr/>
      </p:nvGrpSpPr>
      <p:grpSpPr>
        <a:xfrm>
          <a:off x="0" y="0"/>
          <a:ext cx="0" cy="0"/>
          <a:chOff x="0" y="0"/>
          <a:chExt cx="0" cy="0"/>
        </a:xfrm>
      </p:grpSpPr>
      <p:pic>
        <p:nvPicPr>
          <p:cNvPr id="463" name="Google Shape;463;p42" title="ALTiO_Demo.mp4">
            <a:hlinkClick r:id="rId3"/>
          </p:cNvPr>
          <p:cNvPicPr preferRelativeResize="0"/>
          <p:nvPr/>
        </p:nvPicPr>
        <p:blipFill>
          <a:blip r:embed="rId4">
            <a:alphaModFix/>
          </a:blip>
          <a:stretch>
            <a:fillRect/>
          </a:stretch>
        </p:blipFill>
        <p:spPr>
          <a:xfrm>
            <a:off x="0" y="0"/>
            <a:ext cx="9144000" cy="5143511"/>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7" name="Shape 467"/>
        <p:cNvGrpSpPr/>
        <p:nvPr/>
      </p:nvGrpSpPr>
      <p:grpSpPr>
        <a:xfrm>
          <a:off x="0" y="0"/>
          <a:ext cx="0" cy="0"/>
          <a:chOff x="0" y="0"/>
          <a:chExt cx="0" cy="0"/>
        </a:xfrm>
      </p:grpSpPr>
      <p:sp>
        <p:nvSpPr>
          <p:cNvPr id="468" name="Google Shape;468;p43"/>
          <p:cNvSpPr txBox="1"/>
          <p:nvPr/>
        </p:nvSpPr>
        <p:spPr>
          <a:xfrm>
            <a:off x="121275" y="3950275"/>
            <a:ext cx="5529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Helvetica Neue"/>
                <a:ea typeface="Helvetica Neue"/>
                <a:cs typeface="Helvetica Neue"/>
                <a:sym typeface="Helvetica Neue"/>
              </a:rPr>
              <a:t>Future Enhancements</a:t>
            </a:r>
            <a:endParaRPr b="1" sz="3600">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72" name="Shape 472"/>
        <p:cNvGrpSpPr/>
        <p:nvPr/>
      </p:nvGrpSpPr>
      <p:grpSpPr>
        <a:xfrm>
          <a:off x="0" y="0"/>
          <a:ext cx="0" cy="0"/>
          <a:chOff x="0" y="0"/>
          <a:chExt cx="0" cy="0"/>
        </a:xfrm>
      </p:grpSpPr>
      <p:sp>
        <p:nvSpPr>
          <p:cNvPr id="473" name="Google Shape;473;p44"/>
          <p:cNvSpPr txBox="1"/>
          <p:nvPr>
            <p:ph idx="1" type="body"/>
          </p:nvPr>
        </p:nvSpPr>
        <p:spPr>
          <a:xfrm>
            <a:off x="4227125" y="527700"/>
            <a:ext cx="4710000" cy="4192800"/>
          </a:xfrm>
          <a:prstGeom prst="rect">
            <a:avLst/>
          </a:prstGeom>
        </p:spPr>
        <p:txBody>
          <a:bodyPr anchorCtr="0" anchor="t" bIns="91425" lIns="91425" spcFirstLastPara="1" rIns="91425" wrap="square" tIns="91425">
            <a:noAutofit/>
          </a:bodyPr>
          <a:lstStyle/>
          <a:p>
            <a:pPr indent="-353377" lvl="0" marL="457200" rtl="0" algn="l">
              <a:lnSpc>
                <a:spcPct val="105000"/>
              </a:lnSpc>
              <a:spcBef>
                <a:spcPts val="0"/>
              </a:spcBef>
              <a:spcAft>
                <a:spcPts val="0"/>
              </a:spcAft>
              <a:buClr>
                <a:schemeClr val="dk1"/>
              </a:buClr>
              <a:buSzPts val="1965"/>
              <a:buFont typeface="Helvetica Neue"/>
              <a:buChar char="-"/>
            </a:pPr>
            <a:r>
              <a:rPr lang="en" sz="1965">
                <a:solidFill>
                  <a:schemeClr val="dk1"/>
                </a:solidFill>
                <a:highlight>
                  <a:schemeClr val="accent4"/>
                </a:highlight>
                <a:latin typeface="Helvetica Neue"/>
                <a:ea typeface="Helvetica Neue"/>
                <a:cs typeface="Helvetica Neue"/>
                <a:sym typeface="Helvetica Neue"/>
              </a:rPr>
              <a:t>Integrate</a:t>
            </a:r>
            <a:r>
              <a:rPr lang="en" sz="1965">
                <a:solidFill>
                  <a:schemeClr val="dk1"/>
                </a:solidFill>
                <a:latin typeface="Helvetica Neue"/>
                <a:ea typeface="Helvetica Neue"/>
                <a:cs typeface="Helvetica Neue"/>
                <a:sym typeface="Helvetica Neue"/>
              </a:rPr>
              <a:t> with Spotify/Musixmatch APIs to get larger audio database and lyrics</a:t>
            </a:r>
            <a:endParaRPr sz="1965">
              <a:solidFill>
                <a:schemeClr val="dk1"/>
              </a:solidFill>
              <a:latin typeface="Helvetica Neue"/>
              <a:ea typeface="Helvetica Neue"/>
              <a:cs typeface="Helvetica Neue"/>
              <a:sym typeface="Helvetica Neue"/>
            </a:endParaRPr>
          </a:p>
          <a:p>
            <a:pPr indent="-353377" lvl="0" marL="457200" rtl="0" algn="l">
              <a:lnSpc>
                <a:spcPct val="105000"/>
              </a:lnSpc>
              <a:spcBef>
                <a:spcPts val="0"/>
              </a:spcBef>
              <a:spcAft>
                <a:spcPts val="0"/>
              </a:spcAft>
              <a:buClr>
                <a:schemeClr val="dk1"/>
              </a:buClr>
              <a:buSzPts val="1965"/>
              <a:buFont typeface="Helvetica Neue"/>
              <a:buChar char="-"/>
            </a:pPr>
            <a:r>
              <a:rPr lang="en" sz="1965">
                <a:solidFill>
                  <a:schemeClr val="dk1"/>
                </a:solidFill>
                <a:highlight>
                  <a:schemeClr val="accent4"/>
                </a:highlight>
                <a:latin typeface="Helvetica Neue"/>
                <a:ea typeface="Helvetica Neue"/>
                <a:cs typeface="Helvetica Neue"/>
                <a:sym typeface="Helvetica Neue"/>
              </a:rPr>
              <a:t>Explore</a:t>
            </a:r>
            <a:r>
              <a:rPr lang="en" sz="1965">
                <a:solidFill>
                  <a:schemeClr val="dk1"/>
                </a:solidFill>
                <a:latin typeface="Helvetica Neue"/>
                <a:ea typeface="Helvetica Neue"/>
                <a:cs typeface="Helvetica Neue"/>
                <a:sym typeface="Helvetica Neue"/>
              </a:rPr>
              <a:t> written captions as a way for users to interpret audio (especially instrumental audio)</a:t>
            </a:r>
            <a:endParaRPr sz="1965">
              <a:solidFill>
                <a:schemeClr val="dk1"/>
              </a:solidFill>
              <a:latin typeface="Helvetica Neue"/>
              <a:ea typeface="Helvetica Neue"/>
              <a:cs typeface="Helvetica Neue"/>
              <a:sym typeface="Helvetica Neue"/>
            </a:endParaRPr>
          </a:p>
          <a:p>
            <a:pPr indent="-353377" lvl="0" marL="457200" rtl="0" algn="l">
              <a:lnSpc>
                <a:spcPct val="105000"/>
              </a:lnSpc>
              <a:spcBef>
                <a:spcPts val="0"/>
              </a:spcBef>
              <a:spcAft>
                <a:spcPts val="0"/>
              </a:spcAft>
              <a:buClr>
                <a:schemeClr val="dk1"/>
              </a:buClr>
              <a:buSzPts val="1965"/>
              <a:buFont typeface="Helvetica Neue"/>
              <a:buChar char="-"/>
            </a:pPr>
            <a:r>
              <a:rPr lang="en" sz="1965">
                <a:solidFill>
                  <a:schemeClr val="dk1"/>
                </a:solidFill>
                <a:highlight>
                  <a:schemeClr val="accent4"/>
                </a:highlight>
                <a:latin typeface="Helvetica Neue"/>
                <a:ea typeface="Helvetica Neue"/>
                <a:cs typeface="Helvetica Neue"/>
                <a:sym typeface="Helvetica Neue"/>
              </a:rPr>
              <a:t>Adjust</a:t>
            </a:r>
            <a:r>
              <a:rPr lang="en" sz="1965">
                <a:solidFill>
                  <a:schemeClr val="dk1"/>
                </a:solidFill>
                <a:latin typeface="Helvetica Neue"/>
                <a:ea typeface="Helvetica Neue"/>
                <a:cs typeface="Helvetica Neue"/>
                <a:sym typeface="Helvetica Neue"/>
              </a:rPr>
              <a:t> flows to potentially be less overwhelming</a:t>
            </a:r>
            <a:endParaRPr sz="1965">
              <a:solidFill>
                <a:schemeClr val="dk1"/>
              </a:solidFill>
              <a:latin typeface="Helvetica Neue"/>
              <a:ea typeface="Helvetica Neue"/>
              <a:cs typeface="Helvetica Neue"/>
              <a:sym typeface="Helvetica Neue"/>
            </a:endParaRPr>
          </a:p>
          <a:p>
            <a:pPr indent="-353377" lvl="0" marL="457200" rtl="0" algn="l">
              <a:lnSpc>
                <a:spcPct val="105000"/>
              </a:lnSpc>
              <a:spcBef>
                <a:spcPts val="0"/>
              </a:spcBef>
              <a:spcAft>
                <a:spcPts val="0"/>
              </a:spcAft>
              <a:buClr>
                <a:schemeClr val="dk1"/>
              </a:buClr>
              <a:buSzPts val="1965"/>
              <a:buFont typeface="Helvetica Neue"/>
              <a:buChar char="-"/>
            </a:pPr>
            <a:r>
              <a:rPr lang="en" sz="1965">
                <a:solidFill>
                  <a:schemeClr val="dk1"/>
                </a:solidFill>
                <a:highlight>
                  <a:schemeClr val="accent4"/>
                </a:highlight>
                <a:latin typeface="Helvetica Neue"/>
                <a:ea typeface="Helvetica Neue"/>
                <a:cs typeface="Helvetica Neue"/>
                <a:sym typeface="Helvetica Neue"/>
              </a:rPr>
              <a:t>Allow</a:t>
            </a:r>
            <a:r>
              <a:rPr lang="en" sz="1965">
                <a:solidFill>
                  <a:schemeClr val="dk1"/>
                </a:solidFill>
                <a:latin typeface="Helvetica Neue"/>
                <a:ea typeface="Helvetica Neue"/>
                <a:cs typeface="Helvetica Neue"/>
                <a:sym typeface="Helvetica Neue"/>
              </a:rPr>
              <a:t> for user authentication, rework content viewing screens</a:t>
            </a:r>
            <a:endParaRPr sz="1965">
              <a:solidFill>
                <a:schemeClr val="dk1"/>
              </a:solidFill>
              <a:latin typeface="Helvetica Neue"/>
              <a:ea typeface="Helvetica Neue"/>
              <a:cs typeface="Helvetica Neue"/>
              <a:sym typeface="Helvetica Neue"/>
            </a:endParaRPr>
          </a:p>
          <a:p>
            <a:pPr indent="-353377" lvl="0" marL="457200" rtl="0" algn="l">
              <a:lnSpc>
                <a:spcPct val="105000"/>
              </a:lnSpc>
              <a:spcBef>
                <a:spcPts val="0"/>
              </a:spcBef>
              <a:spcAft>
                <a:spcPts val="0"/>
              </a:spcAft>
              <a:buClr>
                <a:schemeClr val="dk1"/>
              </a:buClr>
              <a:buSzPts val="1965"/>
              <a:buFont typeface="Helvetica Neue"/>
              <a:buChar char="-"/>
            </a:pPr>
            <a:r>
              <a:rPr lang="en" sz="1965">
                <a:solidFill>
                  <a:schemeClr val="dk1"/>
                </a:solidFill>
                <a:highlight>
                  <a:schemeClr val="accent4"/>
                </a:highlight>
                <a:latin typeface="Helvetica Neue"/>
                <a:ea typeface="Helvetica Neue"/>
                <a:cs typeface="Helvetica Neue"/>
                <a:sym typeface="Helvetica Neue"/>
              </a:rPr>
              <a:t>Migrate</a:t>
            </a:r>
            <a:r>
              <a:rPr lang="en" sz="1965">
                <a:solidFill>
                  <a:schemeClr val="dk1"/>
                </a:solidFill>
                <a:latin typeface="Helvetica Neue"/>
                <a:ea typeface="Helvetica Neue"/>
                <a:cs typeface="Helvetica Neue"/>
                <a:sym typeface="Helvetica Neue"/>
              </a:rPr>
              <a:t> to pure React Native to allow for more functionality</a:t>
            </a:r>
            <a:endParaRPr sz="1965">
              <a:solidFill>
                <a:schemeClr val="dk1"/>
              </a:solidFill>
              <a:latin typeface="Helvetica Neue"/>
              <a:ea typeface="Helvetica Neue"/>
              <a:cs typeface="Helvetica Neue"/>
              <a:sym typeface="Helvetica Neue"/>
            </a:endParaRPr>
          </a:p>
          <a:p>
            <a:pPr indent="-353377" lvl="0" marL="457200" rtl="0" algn="l">
              <a:lnSpc>
                <a:spcPct val="105000"/>
              </a:lnSpc>
              <a:spcBef>
                <a:spcPts val="0"/>
              </a:spcBef>
              <a:spcAft>
                <a:spcPts val="0"/>
              </a:spcAft>
              <a:buClr>
                <a:schemeClr val="dk1"/>
              </a:buClr>
              <a:buSzPts val="1965"/>
              <a:buFont typeface="Helvetica Neue"/>
              <a:buChar char="-"/>
            </a:pPr>
            <a:r>
              <a:rPr lang="en" sz="1965">
                <a:solidFill>
                  <a:schemeClr val="dk1"/>
                </a:solidFill>
                <a:highlight>
                  <a:schemeClr val="accent4"/>
                </a:highlight>
                <a:latin typeface="Helvetica Neue"/>
                <a:ea typeface="Helvetica Neue"/>
                <a:cs typeface="Helvetica Neue"/>
                <a:sym typeface="Helvetica Neue"/>
              </a:rPr>
              <a:t>Test</a:t>
            </a:r>
            <a:r>
              <a:rPr lang="en" sz="1965">
                <a:solidFill>
                  <a:schemeClr val="dk1"/>
                </a:solidFill>
                <a:latin typeface="Helvetica Neue"/>
                <a:ea typeface="Helvetica Neue"/>
                <a:cs typeface="Helvetica Neue"/>
                <a:sym typeface="Helvetica Neue"/>
              </a:rPr>
              <a:t> with Deaf/HOH users</a:t>
            </a:r>
            <a:endParaRPr sz="1965">
              <a:solidFill>
                <a:schemeClr val="dk1"/>
              </a:solidFill>
              <a:latin typeface="Helvetica Neue"/>
              <a:ea typeface="Helvetica Neue"/>
              <a:cs typeface="Helvetica Neue"/>
              <a:sym typeface="Helvetica Neue"/>
            </a:endParaRPr>
          </a:p>
          <a:p>
            <a:pPr indent="0" lvl="0" marL="0" rtl="0" algn="l">
              <a:lnSpc>
                <a:spcPct val="105000"/>
              </a:lnSpc>
              <a:spcBef>
                <a:spcPts val="1200"/>
              </a:spcBef>
              <a:spcAft>
                <a:spcPts val="1200"/>
              </a:spcAft>
              <a:buSzPts val="1018"/>
              <a:buNone/>
            </a:pPr>
            <a:r>
              <a:t/>
            </a:r>
            <a:endParaRPr sz="1965">
              <a:solidFill>
                <a:schemeClr val="dk1"/>
              </a:solidFill>
              <a:latin typeface="Helvetica Neue"/>
              <a:ea typeface="Helvetica Neue"/>
              <a:cs typeface="Helvetica Neue"/>
              <a:sym typeface="Helvetica Neue"/>
            </a:endParaRPr>
          </a:p>
        </p:txBody>
      </p:sp>
      <p:pic>
        <p:nvPicPr>
          <p:cNvPr id="474" name="Google Shape;474;p44"/>
          <p:cNvPicPr preferRelativeResize="0"/>
          <p:nvPr/>
        </p:nvPicPr>
        <p:blipFill>
          <a:blip r:embed="rId3">
            <a:alphaModFix/>
          </a:blip>
          <a:stretch>
            <a:fillRect/>
          </a:stretch>
        </p:blipFill>
        <p:spPr>
          <a:xfrm>
            <a:off x="370625" y="567275"/>
            <a:ext cx="3599452" cy="41136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 name="Shape 72"/>
        <p:cNvGrpSpPr/>
        <p:nvPr/>
      </p:nvGrpSpPr>
      <p:grpSpPr>
        <a:xfrm>
          <a:off x="0" y="0"/>
          <a:ext cx="0" cy="0"/>
          <a:chOff x="0" y="0"/>
          <a:chExt cx="0" cy="0"/>
        </a:xfrm>
      </p:grpSpPr>
      <p:sp>
        <p:nvSpPr>
          <p:cNvPr id="73" name="Google Shape;73;p16"/>
          <p:cNvSpPr txBox="1"/>
          <p:nvPr/>
        </p:nvSpPr>
        <p:spPr>
          <a:xfrm>
            <a:off x="121275" y="3950275"/>
            <a:ext cx="4233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Helvetica Neue"/>
                <a:ea typeface="Helvetica Neue"/>
                <a:cs typeface="Helvetica Neue"/>
                <a:sym typeface="Helvetica Neue"/>
              </a:rPr>
              <a:t>Design Evolution</a:t>
            </a:r>
            <a:endParaRPr b="1" sz="3600">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77" name="Shape 77"/>
        <p:cNvGrpSpPr/>
        <p:nvPr/>
      </p:nvGrpSpPr>
      <p:grpSpPr>
        <a:xfrm>
          <a:off x="0" y="0"/>
          <a:ext cx="0" cy="0"/>
          <a:chOff x="0" y="0"/>
          <a:chExt cx="0" cy="0"/>
        </a:xfrm>
      </p:grpSpPr>
      <p:sp>
        <p:nvSpPr>
          <p:cNvPr id="78" name="Google Shape;78;p17"/>
          <p:cNvSpPr txBox="1"/>
          <p:nvPr>
            <p:ph type="title"/>
          </p:nvPr>
        </p:nvSpPr>
        <p:spPr>
          <a:xfrm>
            <a:off x="311700" y="208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620">
                <a:latin typeface="Helvetica Neue"/>
                <a:ea typeface="Helvetica Neue"/>
                <a:cs typeface="Helvetica Neue"/>
                <a:sym typeface="Helvetica Neue"/>
              </a:rPr>
              <a:t>Needfinding</a:t>
            </a:r>
            <a:endParaRPr b="1" sz="2620">
              <a:latin typeface="Helvetica Neue"/>
              <a:ea typeface="Helvetica Neue"/>
              <a:cs typeface="Helvetica Neue"/>
              <a:sym typeface="Helvetica Neue"/>
            </a:endParaRPr>
          </a:p>
        </p:txBody>
      </p:sp>
      <p:sp>
        <p:nvSpPr>
          <p:cNvPr id="79" name="Google Shape;79;p17"/>
          <p:cNvSpPr txBox="1"/>
          <p:nvPr>
            <p:ph idx="1" type="body"/>
          </p:nvPr>
        </p:nvSpPr>
        <p:spPr>
          <a:xfrm>
            <a:off x="311700" y="8635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chemeClr val="dk1"/>
                </a:solidFill>
                <a:latin typeface="Helvetica Neue"/>
                <a:ea typeface="Helvetica Neue"/>
                <a:cs typeface="Helvetica Neue"/>
                <a:sym typeface="Helvetica Neue"/>
              </a:rPr>
              <a:t>Initially, we hoped to find</a:t>
            </a:r>
            <a:r>
              <a:rPr lang="en" sz="1400">
                <a:solidFill>
                  <a:schemeClr val="dk1"/>
                </a:solidFill>
                <a:latin typeface="Helvetica Neue"/>
                <a:ea typeface="Helvetica Neue"/>
                <a:cs typeface="Helvetica Neue"/>
                <a:sym typeface="Helvetica Neue"/>
              </a:rPr>
              <a:t> ways to design to improve accessibility for the Deaf and hard of hearing community. To begin this process we connected with individuals who are members of or adjacent to the Deaf and Hard of Hearing communities.</a:t>
            </a:r>
            <a:endParaRPr sz="1400">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rPr i="1" lang="en" sz="1400">
                <a:solidFill>
                  <a:schemeClr val="dk1"/>
                </a:solidFill>
                <a:latin typeface="Helvetica Neue"/>
                <a:ea typeface="Helvetica Neue"/>
                <a:cs typeface="Helvetica Neue"/>
                <a:sym typeface="Helvetica Neue"/>
              </a:rPr>
              <a:t>Focus areas: General Inclusion, Entertainment, </a:t>
            </a:r>
            <a:r>
              <a:rPr i="1" lang="en" sz="1400">
                <a:solidFill>
                  <a:schemeClr val="dk1"/>
                </a:solidFill>
                <a:latin typeface="Helvetica Neue"/>
                <a:ea typeface="Helvetica Neue"/>
                <a:cs typeface="Helvetica Neue"/>
                <a:sym typeface="Helvetica Neue"/>
              </a:rPr>
              <a:t>Mobile</a:t>
            </a:r>
            <a:r>
              <a:rPr i="1" lang="en" sz="1400">
                <a:solidFill>
                  <a:schemeClr val="dk1"/>
                </a:solidFill>
                <a:latin typeface="Helvetica Neue"/>
                <a:ea typeface="Helvetica Neue"/>
                <a:cs typeface="Helvetica Neue"/>
                <a:sym typeface="Helvetica Neue"/>
              </a:rPr>
              <a:t> apps, Pandemic</a:t>
            </a:r>
            <a:endParaRPr i="1" sz="1400">
              <a:solidFill>
                <a:schemeClr val="dk1"/>
              </a:solidFill>
              <a:latin typeface="Helvetica Neue"/>
              <a:ea typeface="Helvetica Neue"/>
              <a:cs typeface="Helvetica Neue"/>
              <a:sym typeface="Helvetica Neue"/>
            </a:endParaRPr>
          </a:p>
          <a:p>
            <a:pPr indent="0" lvl="0" marL="0" rtl="0" algn="l">
              <a:spcBef>
                <a:spcPts val="1200"/>
              </a:spcBef>
              <a:spcAft>
                <a:spcPts val="1200"/>
              </a:spcAft>
              <a:buNone/>
            </a:pPr>
            <a:r>
              <a:t/>
            </a:r>
            <a:endParaRPr>
              <a:latin typeface="Helvetica Neue"/>
              <a:ea typeface="Helvetica Neue"/>
              <a:cs typeface="Helvetica Neue"/>
              <a:sym typeface="Helvetica Neue"/>
            </a:endParaRPr>
          </a:p>
        </p:txBody>
      </p:sp>
      <p:pic>
        <p:nvPicPr>
          <p:cNvPr id="80" name="Google Shape;80;p17"/>
          <p:cNvPicPr preferRelativeResize="0"/>
          <p:nvPr/>
        </p:nvPicPr>
        <p:blipFill>
          <a:blip r:embed="rId3">
            <a:alphaModFix/>
          </a:blip>
          <a:stretch>
            <a:fillRect/>
          </a:stretch>
        </p:blipFill>
        <p:spPr>
          <a:xfrm>
            <a:off x="2283287" y="2496350"/>
            <a:ext cx="4577425" cy="2610050"/>
          </a:xfrm>
          <a:prstGeom prst="rect">
            <a:avLst/>
          </a:prstGeom>
          <a:noFill/>
          <a:ln>
            <a:noFill/>
          </a:ln>
        </p:spPr>
      </p:pic>
      <p:sp>
        <p:nvSpPr>
          <p:cNvPr id="81" name="Google Shape;81;p17"/>
          <p:cNvSpPr txBox="1"/>
          <p:nvPr/>
        </p:nvSpPr>
        <p:spPr>
          <a:xfrm>
            <a:off x="354725" y="20199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85" name="Shape 85"/>
        <p:cNvGrpSpPr/>
        <p:nvPr/>
      </p:nvGrpSpPr>
      <p:grpSpPr>
        <a:xfrm>
          <a:off x="0" y="0"/>
          <a:ext cx="0" cy="0"/>
          <a:chOff x="0" y="0"/>
          <a:chExt cx="0" cy="0"/>
        </a:xfrm>
      </p:grpSpPr>
      <p:pic>
        <p:nvPicPr>
          <p:cNvPr id="86" name="Google Shape;86;p18"/>
          <p:cNvPicPr preferRelativeResize="0"/>
          <p:nvPr/>
        </p:nvPicPr>
        <p:blipFill rotWithShape="1">
          <a:blip r:embed="rId3">
            <a:alphaModFix/>
          </a:blip>
          <a:srcRect b="87792" l="62245" r="30407" t="0"/>
          <a:stretch/>
        </p:blipFill>
        <p:spPr>
          <a:xfrm>
            <a:off x="7076430" y="3908883"/>
            <a:ext cx="503086" cy="446004"/>
          </a:xfrm>
          <a:prstGeom prst="rect">
            <a:avLst/>
          </a:prstGeom>
          <a:noFill/>
          <a:ln>
            <a:noFill/>
          </a:ln>
        </p:spPr>
      </p:pic>
      <p:pic>
        <p:nvPicPr>
          <p:cNvPr id="87" name="Google Shape;87;p18"/>
          <p:cNvPicPr preferRelativeResize="0"/>
          <p:nvPr/>
        </p:nvPicPr>
        <p:blipFill rotWithShape="1">
          <a:blip r:embed="rId3">
            <a:alphaModFix/>
          </a:blip>
          <a:srcRect b="87792" l="62245" r="30407" t="0"/>
          <a:stretch/>
        </p:blipFill>
        <p:spPr>
          <a:xfrm>
            <a:off x="6738360" y="3910654"/>
            <a:ext cx="503086" cy="446004"/>
          </a:xfrm>
          <a:prstGeom prst="rect">
            <a:avLst/>
          </a:prstGeom>
          <a:noFill/>
          <a:ln>
            <a:noFill/>
          </a:ln>
        </p:spPr>
      </p:pic>
      <p:pic>
        <p:nvPicPr>
          <p:cNvPr id="88" name="Google Shape;88;p18"/>
          <p:cNvPicPr preferRelativeResize="0"/>
          <p:nvPr/>
        </p:nvPicPr>
        <p:blipFill rotWithShape="1">
          <a:blip r:embed="rId3">
            <a:alphaModFix/>
          </a:blip>
          <a:srcRect b="87792" l="62245" r="30407" t="0"/>
          <a:stretch/>
        </p:blipFill>
        <p:spPr>
          <a:xfrm>
            <a:off x="6397615" y="3907957"/>
            <a:ext cx="503086" cy="446004"/>
          </a:xfrm>
          <a:prstGeom prst="rect">
            <a:avLst/>
          </a:prstGeom>
          <a:noFill/>
          <a:ln>
            <a:noFill/>
          </a:ln>
        </p:spPr>
      </p:pic>
      <p:pic>
        <p:nvPicPr>
          <p:cNvPr id="89" name="Google Shape;89;p18"/>
          <p:cNvPicPr preferRelativeResize="0"/>
          <p:nvPr/>
        </p:nvPicPr>
        <p:blipFill rotWithShape="1">
          <a:blip r:embed="rId3">
            <a:alphaModFix/>
          </a:blip>
          <a:srcRect b="87792" l="62245" r="30407" t="0"/>
          <a:stretch/>
        </p:blipFill>
        <p:spPr>
          <a:xfrm>
            <a:off x="6089066" y="3905259"/>
            <a:ext cx="503086" cy="446004"/>
          </a:xfrm>
          <a:prstGeom prst="rect">
            <a:avLst/>
          </a:prstGeom>
          <a:noFill/>
          <a:ln>
            <a:noFill/>
          </a:ln>
        </p:spPr>
      </p:pic>
      <p:pic>
        <p:nvPicPr>
          <p:cNvPr id="90" name="Google Shape;90;p18"/>
          <p:cNvPicPr preferRelativeResize="0"/>
          <p:nvPr/>
        </p:nvPicPr>
        <p:blipFill rotWithShape="1">
          <a:blip r:embed="rId3">
            <a:alphaModFix/>
          </a:blip>
          <a:srcRect b="88992" l="45199" r="47061" t="0"/>
          <a:stretch/>
        </p:blipFill>
        <p:spPr>
          <a:xfrm rot="428615">
            <a:off x="3377900" y="4139078"/>
            <a:ext cx="672092" cy="439398"/>
          </a:xfrm>
          <a:prstGeom prst="rect">
            <a:avLst/>
          </a:prstGeom>
          <a:noFill/>
          <a:ln>
            <a:noFill/>
          </a:ln>
        </p:spPr>
      </p:pic>
      <p:pic>
        <p:nvPicPr>
          <p:cNvPr id="91" name="Google Shape;91;p18"/>
          <p:cNvPicPr preferRelativeResize="0"/>
          <p:nvPr/>
        </p:nvPicPr>
        <p:blipFill rotWithShape="1">
          <a:blip r:embed="rId3">
            <a:alphaModFix/>
          </a:blip>
          <a:srcRect b="88992" l="45199" r="47061" t="0"/>
          <a:stretch/>
        </p:blipFill>
        <p:spPr>
          <a:xfrm rot="428615">
            <a:off x="3801044" y="4139067"/>
            <a:ext cx="672092" cy="439398"/>
          </a:xfrm>
          <a:prstGeom prst="rect">
            <a:avLst/>
          </a:prstGeom>
          <a:noFill/>
          <a:ln>
            <a:noFill/>
          </a:ln>
        </p:spPr>
      </p:pic>
      <p:pic>
        <p:nvPicPr>
          <p:cNvPr id="92" name="Google Shape;92;p18"/>
          <p:cNvPicPr preferRelativeResize="0"/>
          <p:nvPr/>
        </p:nvPicPr>
        <p:blipFill rotWithShape="1">
          <a:blip r:embed="rId3">
            <a:alphaModFix/>
          </a:blip>
          <a:srcRect b="88992" l="45199" r="47061" t="0"/>
          <a:stretch/>
        </p:blipFill>
        <p:spPr>
          <a:xfrm rot="428615">
            <a:off x="4652116" y="4139924"/>
            <a:ext cx="672092" cy="439398"/>
          </a:xfrm>
          <a:prstGeom prst="rect">
            <a:avLst/>
          </a:prstGeom>
          <a:noFill/>
          <a:ln>
            <a:noFill/>
          </a:ln>
        </p:spPr>
      </p:pic>
      <p:pic>
        <p:nvPicPr>
          <p:cNvPr id="93" name="Google Shape;93;p18"/>
          <p:cNvPicPr preferRelativeResize="0"/>
          <p:nvPr/>
        </p:nvPicPr>
        <p:blipFill rotWithShape="1">
          <a:blip r:embed="rId3">
            <a:alphaModFix/>
          </a:blip>
          <a:srcRect b="88992" l="45199" r="47061" t="0"/>
          <a:stretch/>
        </p:blipFill>
        <p:spPr>
          <a:xfrm rot="428615">
            <a:off x="4225560" y="4139078"/>
            <a:ext cx="672092" cy="439398"/>
          </a:xfrm>
          <a:prstGeom prst="rect">
            <a:avLst/>
          </a:prstGeom>
          <a:noFill/>
          <a:ln>
            <a:noFill/>
          </a:ln>
        </p:spPr>
      </p:pic>
      <p:pic>
        <p:nvPicPr>
          <p:cNvPr id="94" name="Google Shape;94;p18"/>
          <p:cNvPicPr preferRelativeResize="0"/>
          <p:nvPr/>
        </p:nvPicPr>
        <p:blipFill rotWithShape="1">
          <a:blip r:embed="rId3">
            <a:alphaModFix/>
          </a:blip>
          <a:srcRect b="88992" l="45199" r="47061" t="0"/>
          <a:stretch/>
        </p:blipFill>
        <p:spPr>
          <a:xfrm rot="428615">
            <a:off x="3130267" y="4139924"/>
            <a:ext cx="672092" cy="439398"/>
          </a:xfrm>
          <a:prstGeom prst="rect">
            <a:avLst/>
          </a:prstGeom>
          <a:noFill/>
          <a:ln>
            <a:noFill/>
          </a:ln>
        </p:spPr>
      </p:pic>
      <p:pic>
        <p:nvPicPr>
          <p:cNvPr id="95" name="Google Shape;95;p18"/>
          <p:cNvPicPr preferRelativeResize="0"/>
          <p:nvPr/>
        </p:nvPicPr>
        <p:blipFill rotWithShape="1">
          <a:blip r:embed="rId3">
            <a:alphaModFix/>
          </a:blip>
          <a:srcRect b="88992" l="45199" r="47061" t="0"/>
          <a:stretch/>
        </p:blipFill>
        <p:spPr>
          <a:xfrm rot="948528">
            <a:off x="4553214" y="3911218"/>
            <a:ext cx="306793" cy="434453"/>
          </a:xfrm>
          <a:prstGeom prst="rect">
            <a:avLst/>
          </a:prstGeom>
          <a:noFill/>
          <a:ln>
            <a:noFill/>
          </a:ln>
        </p:spPr>
      </p:pic>
      <p:pic>
        <p:nvPicPr>
          <p:cNvPr id="96" name="Google Shape;96;p18"/>
          <p:cNvPicPr preferRelativeResize="0"/>
          <p:nvPr/>
        </p:nvPicPr>
        <p:blipFill rotWithShape="1">
          <a:blip r:embed="rId3">
            <a:alphaModFix/>
          </a:blip>
          <a:srcRect b="88992" l="45199" r="47061" t="0"/>
          <a:stretch/>
        </p:blipFill>
        <p:spPr>
          <a:xfrm rot="948528">
            <a:off x="4740516" y="3911208"/>
            <a:ext cx="306793" cy="434453"/>
          </a:xfrm>
          <a:prstGeom prst="rect">
            <a:avLst/>
          </a:prstGeom>
          <a:noFill/>
          <a:ln>
            <a:noFill/>
          </a:ln>
        </p:spPr>
      </p:pic>
      <p:pic>
        <p:nvPicPr>
          <p:cNvPr id="97" name="Google Shape;97;p18"/>
          <p:cNvPicPr preferRelativeResize="0"/>
          <p:nvPr/>
        </p:nvPicPr>
        <p:blipFill rotWithShape="1">
          <a:blip r:embed="rId3">
            <a:alphaModFix/>
          </a:blip>
          <a:srcRect b="88992" l="45199" r="47061" t="0"/>
          <a:stretch/>
        </p:blipFill>
        <p:spPr>
          <a:xfrm rot="948528">
            <a:off x="5117238" y="3912064"/>
            <a:ext cx="306793" cy="434453"/>
          </a:xfrm>
          <a:prstGeom prst="rect">
            <a:avLst/>
          </a:prstGeom>
          <a:noFill/>
          <a:ln>
            <a:noFill/>
          </a:ln>
        </p:spPr>
      </p:pic>
      <p:pic>
        <p:nvPicPr>
          <p:cNvPr id="98" name="Google Shape;98;p18"/>
          <p:cNvPicPr preferRelativeResize="0"/>
          <p:nvPr/>
        </p:nvPicPr>
        <p:blipFill rotWithShape="1">
          <a:blip r:embed="rId3">
            <a:alphaModFix/>
          </a:blip>
          <a:srcRect b="88992" l="45199" r="47061" t="0"/>
          <a:stretch/>
        </p:blipFill>
        <p:spPr>
          <a:xfrm rot="948528">
            <a:off x="4928426" y="3911218"/>
            <a:ext cx="306793" cy="434453"/>
          </a:xfrm>
          <a:prstGeom prst="rect">
            <a:avLst/>
          </a:prstGeom>
          <a:noFill/>
          <a:ln>
            <a:noFill/>
          </a:ln>
        </p:spPr>
      </p:pic>
      <p:pic>
        <p:nvPicPr>
          <p:cNvPr id="99" name="Google Shape;99;p18"/>
          <p:cNvPicPr preferRelativeResize="0"/>
          <p:nvPr/>
        </p:nvPicPr>
        <p:blipFill rotWithShape="1">
          <a:blip r:embed="rId3">
            <a:alphaModFix/>
          </a:blip>
          <a:srcRect b="88992" l="45199" r="47061" t="0"/>
          <a:stretch/>
        </p:blipFill>
        <p:spPr>
          <a:xfrm rot="948528">
            <a:off x="4443600" y="3912064"/>
            <a:ext cx="306793" cy="434453"/>
          </a:xfrm>
          <a:prstGeom prst="rect">
            <a:avLst/>
          </a:prstGeom>
          <a:noFill/>
          <a:ln>
            <a:noFill/>
          </a:ln>
        </p:spPr>
      </p:pic>
      <p:pic>
        <p:nvPicPr>
          <p:cNvPr id="100" name="Google Shape;100;p18"/>
          <p:cNvPicPr preferRelativeResize="0"/>
          <p:nvPr/>
        </p:nvPicPr>
        <p:blipFill rotWithShape="1">
          <a:blip r:embed="rId3">
            <a:alphaModFix/>
          </a:blip>
          <a:srcRect b="87792" l="62245" r="30407" t="0"/>
          <a:stretch/>
        </p:blipFill>
        <p:spPr>
          <a:xfrm>
            <a:off x="3955321" y="2002149"/>
            <a:ext cx="384650" cy="446004"/>
          </a:xfrm>
          <a:prstGeom prst="rect">
            <a:avLst/>
          </a:prstGeom>
          <a:noFill/>
          <a:ln>
            <a:noFill/>
          </a:ln>
        </p:spPr>
      </p:pic>
      <p:pic>
        <p:nvPicPr>
          <p:cNvPr id="101" name="Google Shape;101;p18"/>
          <p:cNvPicPr preferRelativeResize="0"/>
          <p:nvPr/>
        </p:nvPicPr>
        <p:blipFill rotWithShape="1">
          <a:blip r:embed="rId3">
            <a:alphaModFix/>
          </a:blip>
          <a:srcRect b="87792" l="62245" r="30407" t="0"/>
          <a:stretch/>
        </p:blipFill>
        <p:spPr>
          <a:xfrm>
            <a:off x="3696838" y="2003920"/>
            <a:ext cx="384650" cy="446004"/>
          </a:xfrm>
          <a:prstGeom prst="rect">
            <a:avLst/>
          </a:prstGeom>
          <a:noFill/>
          <a:ln>
            <a:noFill/>
          </a:ln>
        </p:spPr>
      </p:pic>
      <p:pic>
        <p:nvPicPr>
          <p:cNvPr id="102" name="Google Shape;102;p18"/>
          <p:cNvPicPr preferRelativeResize="0"/>
          <p:nvPr/>
        </p:nvPicPr>
        <p:blipFill rotWithShape="1">
          <a:blip r:embed="rId3">
            <a:alphaModFix/>
          </a:blip>
          <a:srcRect b="87792" l="62245" r="30407" t="0"/>
          <a:stretch/>
        </p:blipFill>
        <p:spPr>
          <a:xfrm>
            <a:off x="3436309" y="2001222"/>
            <a:ext cx="384650" cy="446004"/>
          </a:xfrm>
          <a:prstGeom prst="rect">
            <a:avLst/>
          </a:prstGeom>
          <a:noFill/>
          <a:ln>
            <a:noFill/>
          </a:ln>
        </p:spPr>
      </p:pic>
      <p:pic>
        <p:nvPicPr>
          <p:cNvPr id="103" name="Google Shape;103;p18"/>
          <p:cNvPicPr preferRelativeResize="0"/>
          <p:nvPr/>
        </p:nvPicPr>
        <p:blipFill rotWithShape="1">
          <a:blip r:embed="rId3">
            <a:alphaModFix/>
          </a:blip>
          <a:srcRect b="87792" l="62245" r="30407" t="0"/>
          <a:stretch/>
        </p:blipFill>
        <p:spPr>
          <a:xfrm>
            <a:off x="3200397" y="1998525"/>
            <a:ext cx="384650" cy="446004"/>
          </a:xfrm>
          <a:prstGeom prst="rect">
            <a:avLst/>
          </a:prstGeom>
          <a:noFill/>
          <a:ln>
            <a:noFill/>
          </a:ln>
        </p:spPr>
      </p:pic>
      <p:pic>
        <p:nvPicPr>
          <p:cNvPr id="104" name="Google Shape;104;p18"/>
          <p:cNvPicPr preferRelativeResize="0"/>
          <p:nvPr/>
        </p:nvPicPr>
        <p:blipFill rotWithShape="1">
          <a:blip r:embed="rId3">
            <a:alphaModFix/>
          </a:blip>
          <a:srcRect b="87792" l="62245" r="30407" t="0"/>
          <a:stretch/>
        </p:blipFill>
        <p:spPr>
          <a:xfrm>
            <a:off x="5238750" y="1823776"/>
            <a:ext cx="649452" cy="446004"/>
          </a:xfrm>
          <a:prstGeom prst="rect">
            <a:avLst/>
          </a:prstGeom>
          <a:noFill/>
          <a:ln>
            <a:noFill/>
          </a:ln>
        </p:spPr>
      </p:pic>
      <p:pic>
        <p:nvPicPr>
          <p:cNvPr id="105" name="Google Shape;105;p18"/>
          <p:cNvPicPr preferRelativeResize="0"/>
          <p:nvPr/>
        </p:nvPicPr>
        <p:blipFill rotWithShape="1">
          <a:blip r:embed="rId3">
            <a:alphaModFix/>
          </a:blip>
          <a:srcRect b="87792" l="62245" r="30407" t="0"/>
          <a:stretch/>
        </p:blipFill>
        <p:spPr>
          <a:xfrm>
            <a:off x="4802323" y="1825547"/>
            <a:ext cx="649452" cy="446004"/>
          </a:xfrm>
          <a:prstGeom prst="rect">
            <a:avLst/>
          </a:prstGeom>
          <a:noFill/>
          <a:ln>
            <a:noFill/>
          </a:ln>
        </p:spPr>
      </p:pic>
      <p:pic>
        <p:nvPicPr>
          <p:cNvPr id="106" name="Google Shape;106;p18"/>
          <p:cNvPicPr preferRelativeResize="0"/>
          <p:nvPr/>
        </p:nvPicPr>
        <p:blipFill rotWithShape="1">
          <a:blip r:embed="rId3">
            <a:alphaModFix/>
          </a:blip>
          <a:srcRect b="87792" l="62245" r="30407" t="0"/>
          <a:stretch/>
        </p:blipFill>
        <p:spPr>
          <a:xfrm>
            <a:off x="4362442" y="1822850"/>
            <a:ext cx="649452" cy="446004"/>
          </a:xfrm>
          <a:prstGeom prst="rect">
            <a:avLst/>
          </a:prstGeom>
          <a:noFill/>
          <a:ln>
            <a:noFill/>
          </a:ln>
        </p:spPr>
      </p:pic>
      <p:pic>
        <p:nvPicPr>
          <p:cNvPr id="107" name="Google Shape;107;p18"/>
          <p:cNvPicPr preferRelativeResize="0"/>
          <p:nvPr/>
        </p:nvPicPr>
        <p:blipFill rotWithShape="1">
          <a:blip r:embed="rId3">
            <a:alphaModFix/>
          </a:blip>
          <a:srcRect b="87792" l="62245" r="30407" t="0"/>
          <a:stretch/>
        </p:blipFill>
        <p:spPr>
          <a:xfrm>
            <a:off x="3964125" y="1820152"/>
            <a:ext cx="649452" cy="446004"/>
          </a:xfrm>
          <a:prstGeom prst="rect">
            <a:avLst/>
          </a:prstGeom>
          <a:noFill/>
          <a:ln>
            <a:noFill/>
          </a:ln>
        </p:spPr>
      </p:pic>
      <p:pic>
        <p:nvPicPr>
          <p:cNvPr id="108" name="Google Shape;108;p18"/>
          <p:cNvPicPr preferRelativeResize="0"/>
          <p:nvPr/>
        </p:nvPicPr>
        <p:blipFill rotWithShape="1">
          <a:blip r:embed="rId3">
            <a:alphaModFix/>
          </a:blip>
          <a:srcRect b="88992" l="45199" r="47061" t="0"/>
          <a:stretch/>
        </p:blipFill>
        <p:spPr>
          <a:xfrm rot="422319">
            <a:off x="1099668" y="1842598"/>
            <a:ext cx="682061" cy="439581"/>
          </a:xfrm>
          <a:prstGeom prst="rect">
            <a:avLst/>
          </a:prstGeom>
          <a:noFill/>
          <a:ln>
            <a:noFill/>
          </a:ln>
        </p:spPr>
      </p:pic>
      <p:pic>
        <p:nvPicPr>
          <p:cNvPr id="109" name="Google Shape;109;p18"/>
          <p:cNvPicPr preferRelativeResize="0"/>
          <p:nvPr/>
        </p:nvPicPr>
        <p:blipFill rotWithShape="1">
          <a:blip r:embed="rId3">
            <a:alphaModFix/>
          </a:blip>
          <a:srcRect b="88992" l="45199" r="47061" t="0"/>
          <a:stretch/>
        </p:blipFill>
        <p:spPr>
          <a:xfrm rot="422319">
            <a:off x="1529191" y="1842588"/>
            <a:ext cx="682061" cy="439581"/>
          </a:xfrm>
          <a:prstGeom prst="rect">
            <a:avLst/>
          </a:prstGeom>
          <a:noFill/>
          <a:ln>
            <a:noFill/>
          </a:ln>
        </p:spPr>
      </p:pic>
      <p:pic>
        <p:nvPicPr>
          <p:cNvPr id="110" name="Google Shape;110;p18"/>
          <p:cNvPicPr preferRelativeResize="0"/>
          <p:nvPr/>
        </p:nvPicPr>
        <p:blipFill rotWithShape="1">
          <a:blip r:embed="rId3">
            <a:alphaModFix/>
          </a:blip>
          <a:srcRect b="88992" l="45199" r="47061" t="0"/>
          <a:stretch/>
        </p:blipFill>
        <p:spPr>
          <a:xfrm rot="422319">
            <a:off x="2393093" y="1843444"/>
            <a:ext cx="682061" cy="439581"/>
          </a:xfrm>
          <a:prstGeom prst="rect">
            <a:avLst/>
          </a:prstGeom>
          <a:noFill/>
          <a:ln>
            <a:noFill/>
          </a:ln>
        </p:spPr>
      </p:pic>
      <p:pic>
        <p:nvPicPr>
          <p:cNvPr id="111" name="Google Shape;111;p18"/>
          <p:cNvPicPr preferRelativeResize="0"/>
          <p:nvPr/>
        </p:nvPicPr>
        <p:blipFill rotWithShape="1">
          <a:blip r:embed="rId3">
            <a:alphaModFix/>
          </a:blip>
          <a:srcRect b="88992" l="45199" r="47061" t="0"/>
          <a:stretch/>
        </p:blipFill>
        <p:spPr>
          <a:xfrm rot="422319">
            <a:off x="1960107" y="1842598"/>
            <a:ext cx="682061" cy="439581"/>
          </a:xfrm>
          <a:prstGeom prst="rect">
            <a:avLst/>
          </a:prstGeom>
          <a:noFill/>
          <a:ln>
            <a:noFill/>
          </a:ln>
        </p:spPr>
      </p:pic>
      <p:pic>
        <p:nvPicPr>
          <p:cNvPr id="112" name="Google Shape;112;p18"/>
          <p:cNvPicPr preferRelativeResize="0"/>
          <p:nvPr/>
        </p:nvPicPr>
        <p:blipFill rotWithShape="1">
          <a:blip r:embed="rId3">
            <a:alphaModFix/>
          </a:blip>
          <a:srcRect b="88992" l="45199" r="47061" t="0"/>
          <a:stretch/>
        </p:blipFill>
        <p:spPr>
          <a:xfrm rot="422319">
            <a:off x="848302" y="1843444"/>
            <a:ext cx="682061" cy="439581"/>
          </a:xfrm>
          <a:prstGeom prst="rect">
            <a:avLst/>
          </a:prstGeom>
          <a:noFill/>
          <a:ln>
            <a:noFill/>
          </a:ln>
        </p:spPr>
      </p:pic>
      <p:pic>
        <p:nvPicPr>
          <p:cNvPr id="113" name="Google Shape;113;p18"/>
          <p:cNvPicPr preferRelativeResize="0"/>
          <p:nvPr/>
        </p:nvPicPr>
        <p:blipFill rotWithShape="1">
          <a:blip r:embed="rId3">
            <a:alphaModFix/>
          </a:blip>
          <a:srcRect b="39664" l="89772" r="0" t="43355"/>
          <a:stretch/>
        </p:blipFill>
        <p:spPr>
          <a:xfrm rot="3620591">
            <a:off x="3011865" y="289227"/>
            <a:ext cx="904002" cy="796625"/>
          </a:xfrm>
          <a:prstGeom prst="rect">
            <a:avLst/>
          </a:prstGeom>
          <a:noFill/>
          <a:ln>
            <a:noFill/>
          </a:ln>
        </p:spPr>
      </p:pic>
      <p:pic>
        <p:nvPicPr>
          <p:cNvPr id="114" name="Google Shape;114;p18"/>
          <p:cNvPicPr preferRelativeResize="0"/>
          <p:nvPr/>
        </p:nvPicPr>
        <p:blipFill rotWithShape="1">
          <a:blip r:embed="rId3">
            <a:alphaModFix/>
          </a:blip>
          <a:srcRect b="0" l="0" r="88009" t="85991"/>
          <a:stretch/>
        </p:blipFill>
        <p:spPr>
          <a:xfrm>
            <a:off x="98700" y="306259"/>
            <a:ext cx="1059876" cy="657225"/>
          </a:xfrm>
          <a:prstGeom prst="rect">
            <a:avLst/>
          </a:prstGeom>
          <a:noFill/>
          <a:ln>
            <a:noFill/>
          </a:ln>
        </p:spPr>
      </p:pic>
      <p:sp>
        <p:nvSpPr>
          <p:cNvPr id="115" name="Google Shape;115;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Helvetica Neue"/>
                <a:ea typeface="Helvetica Neue"/>
                <a:cs typeface="Helvetica Neue"/>
                <a:sym typeface="Helvetica Neue"/>
              </a:rPr>
              <a:t>Needfinding Results</a:t>
            </a:r>
            <a:endParaRPr b="1">
              <a:latin typeface="Helvetica Neue"/>
              <a:ea typeface="Helvetica Neue"/>
              <a:cs typeface="Helvetica Neue"/>
              <a:sym typeface="Helvetica Neue"/>
            </a:endParaRPr>
          </a:p>
        </p:txBody>
      </p:sp>
      <p:sp>
        <p:nvSpPr>
          <p:cNvPr id="116" name="Google Shape;116;p18"/>
          <p:cNvSpPr txBox="1"/>
          <p:nvPr>
            <p:ph idx="1" type="body"/>
          </p:nvPr>
        </p:nvSpPr>
        <p:spPr>
          <a:xfrm>
            <a:off x="235500" y="1855925"/>
            <a:ext cx="2796300" cy="1156500"/>
          </a:xfrm>
          <a:prstGeom prst="rect">
            <a:avLst/>
          </a:prstGeom>
          <a:ln>
            <a:noFill/>
          </a:ln>
        </p:spPr>
        <p:txBody>
          <a:bodyPr anchorCtr="0" anchor="t" bIns="91425" lIns="91425" spcFirstLastPara="1" rIns="91425" wrap="square" tIns="91425">
            <a:normAutofit/>
          </a:bodyPr>
          <a:lstStyle/>
          <a:p>
            <a:pPr indent="0" lvl="0" marL="0" rtl="0" algn="l">
              <a:spcBef>
                <a:spcPts val="0"/>
              </a:spcBef>
              <a:spcAft>
                <a:spcPts val="1200"/>
              </a:spcAft>
              <a:buNone/>
            </a:pPr>
            <a:r>
              <a:rPr lang="en" sz="1400">
                <a:solidFill>
                  <a:schemeClr val="dk1"/>
                </a:solidFill>
                <a:latin typeface="Helvetica Neue"/>
                <a:ea typeface="Helvetica Neue"/>
                <a:cs typeface="Helvetica Neue"/>
                <a:sym typeface="Helvetica Neue"/>
              </a:rPr>
              <a:t>“Our art has no noise or music” but the participant enjoys attending her children’s choir concerts</a:t>
            </a:r>
            <a:endParaRPr sz="1400">
              <a:solidFill>
                <a:schemeClr val="dk1"/>
              </a:solidFill>
              <a:latin typeface="Helvetica Neue"/>
              <a:ea typeface="Helvetica Neue"/>
              <a:cs typeface="Helvetica Neue"/>
              <a:sym typeface="Helvetica Neue"/>
            </a:endParaRPr>
          </a:p>
        </p:txBody>
      </p:sp>
      <p:sp>
        <p:nvSpPr>
          <p:cNvPr id="117" name="Google Shape;117;p18"/>
          <p:cNvSpPr txBox="1"/>
          <p:nvPr>
            <p:ph idx="1" type="body"/>
          </p:nvPr>
        </p:nvSpPr>
        <p:spPr>
          <a:xfrm>
            <a:off x="3173850" y="1855925"/>
            <a:ext cx="2796300" cy="1156500"/>
          </a:xfrm>
          <a:prstGeom prst="rect">
            <a:avLst/>
          </a:prstGeom>
          <a:ln>
            <a:noFill/>
          </a:ln>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sz="1400">
                <a:solidFill>
                  <a:schemeClr val="dk1"/>
                </a:solidFill>
                <a:latin typeface="Helvetica Neue"/>
                <a:ea typeface="Helvetica Neue"/>
                <a:cs typeface="Helvetica Neue"/>
                <a:sym typeface="Helvetica Neue"/>
              </a:rPr>
              <a:t>“If there’s a video without captions, I’ll just skip it. Sometimes I’ll try to go to the comments and piece things together but it’s usually not worth it.”</a:t>
            </a:r>
            <a:endParaRPr sz="1400">
              <a:solidFill>
                <a:schemeClr val="dk1"/>
              </a:solidFill>
              <a:latin typeface="Helvetica Neue"/>
              <a:ea typeface="Helvetica Neue"/>
              <a:cs typeface="Helvetica Neue"/>
              <a:sym typeface="Helvetica Neue"/>
            </a:endParaRPr>
          </a:p>
        </p:txBody>
      </p:sp>
      <p:sp>
        <p:nvSpPr>
          <p:cNvPr id="118" name="Google Shape;118;p18"/>
          <p:cNvSpPr txBox="1"/>
          <p:nvPr>
            <p:ph idx="1" type="body"/>
          </p:nvPr>
        </p:nvSpPr>
        <p:spPr>
          <a:xfrm>
            <a:off x="6190050" y="1855925"/>
            <a:ext cx="2796300" cy="1156500"/>
          </a:xfrm>
          <a:prstGeom prst="rect">
            <a:avLst/>
          </a:prstGeom>
          <a:ln>
            <a:noFill/>
          </a:ln>
        </p:spPr>
        <p:txBody>
          <a:bodyPr anchorCtr="0" anchor="t" bIns="91425" lIns="91425" spcFirstLastPara="1" rIns="91425" wrap="square" tIns="91425">
            <a:normAutofit/>
          </a:bodyPr>
          <a:lstStyle/>
          <a:p>
            <a:pPr indent="0" lvl="0" marL="0" rtl="0" algn="l">
              <a:spcBef>
                <a:spcPts val="0"/>
              </a:spcBef>
              <a:spcAft>
                <a:spcPts val="1200"/>
              </a:spcAft>
              <a:buNone/>
            </a:pPr>
            <a:r>
              <a:rPr lang="en" sz="1400">
                <a:solidFill>
                  <a:schemeClr val="dk1"/>
                </a:solidFill>
                <a:latin typeface="Helvetica Neue"/>
                <a:ea typeface="Helvetica Neue"/>
                <a:cs typeface="Helvetica Neue"/>
                <a:sym typeface="Helvetica Neue"/>
              </a:rPr>
              <a:t>Participants mentioned they were very frustrated when there is lag between captions and TV</a:t>
            </a:r>
            <a:endParaRPr sz="1400">
              <a:solidFill>
                <a:schemeClr val="dk1"/>
              </a:solidFill>
              <a:latin typeface="Helvetica Neue"/>
              <a:ea typeface="Helvetica Neue"/>
              <a:cs typeface="Helvetica Neue"/>
              <a:sym typeface="Helvetica Neue"/>
            </a:endParaRPr>
          </a:p>
        </p:txBody>
      </p:sp>
      <p:sp>
        <p:nvSpPr>
          <p:cNvPr id="119" name="Google Shape;119;p18"/>
          <p:cNvSpPr txBox="1"/>
          <p:nvPr>
            <p:ph idx="1" type="body"/>
          </p:nvPr>
        </p:nvSpPr>
        <p:spPr>
          <a:xfrm>
            <a:off x="235500" y="3709050"/>
            <a:ext cx="2796300" cy="1156500"/>
          </a:xfrm>
          <a:prstGeom prst="rect">
            <a:avLst/>
          </a:prstGeom>
          <a:ln>
            <a:noFill/>
          </a:ln>
        </p:spPr>
        <p:txBody>
          <a:bodyPr anchorCtr="0" anchor="t" bIns="91425" lIns="91425" spcFirstLastPara="1" rIns="91425" wrap="square" tIns="91425">
            <a:normAutofit/>
          </a:bodyPr>
          <a:lstStyle/>
          <a:p>
            <a:pPr indent="0" lvl="0" marL="0" rtl="0" algn="l">
              <a:spcBef>
                <a:spcPts val="0"/>
              </a:spcBef>
              <a:spcAft>
                <a:spcPts val="1200"/>
              </a:spcAft>
              <a:buNone/>
            </a:pPr>
            <a:r>
              <a:rPr lang="en" sz="1400">
                <a:solidFill>
                  <a:schemeClr val="dk1"/>
                </a:solidFill>
                <a:latin typeface="Helvetica Neue"/>
                <a:ea typeface="Helvetica Neue"/>
                <a:cs typeface="Helvetica Neue"/>
                <a:sym typeface="Helvetica Neue"/>
              </a:rPr>
              <a:t>America is very biased towards listening to things</a:t>
            </a:r>
            <a:endParaRPr sz="1400">
              <a:solidFill>
                <a:schemeClr val="dk1"/>
              </a:solidFill>
              <a:latin typeface="Helvetica Neue"/>
              <a:ea typeface="Helvetica Neue"/>
              <a:cs typeface="Helvetica Neue"/>
              <a:sym typeface="Helvetica Neue"/>
            </a:endParaRPr>
          </a:p>
        </p:txBody>
      </p:sp>
      <p:sp>
        <p:nvSpPr>
          <p:cNvPr id="120" name="Google Shape;120;p18"/>
          <p:cNvSpPr txBox="1"/>
          <p:nvPr>
            <p:ph idx="1" type="body"/>
          </p:nvPr>
        </p:nvSpPr>
        <p:spPr>
          <a:xfrm>
            <a:off x="3173850" y="3709050"/>
            <a:ext cx="2796300" cy="1156500"/>
          </a:xfrm>
          <a:prstGeom prst="rect">
            <a:avLst/>
          </a:prstGeom>
          <a:ln>
            <a:noFill/>
          </a:ln>
        </p:spPr>
        <p:txBody>
          <a:bodyPr anchorCtr="0" anchor="t" bIns="91425" lIns="91425" spcFirstLastPara="1" rIns="91425" wrap="square" tIns="91425">
            <a:normAutofit/>
          </a:bodyPr>
          <a:lstStyle/>
          <a:p>
            <a:pPr indent="0" lvl="0" marL="0" rtl="0" algn="l">
              <a:spcBef>
                <a:spcPts val="0"/>
              </a:spcBef>
              <a:spcAft>
                <a:spcPts val="1200"/>
              </a:spcAft>
              <a:buNone/>
            </a:pPr>
            <a:r>
              <a:rPr lang="en" sz="1400">
                <a:solidFill>
                  <a:schemeClr val="dk1"/>
                </a:solidFill>
                <a:latin typeface="Helvetica Neue"/>
                <a:ea typeface="Helvetica Neue"/>
                <a:cs typeface="Helvetica Neue"/>
                <a:sym typeface="Helvetica Neue"/>
              </a:rPr>
              <a:t>“Hearing is something that is difficult for me, visual is something that is easy.”</a:t>
            </a:r>
            <a:endParaRPr sz="1400">
              <a:solidFill>
                <a:schemeClr val="dk1"/>
              </a:solidFill>
              <a:latin typeface="Helvetica Neue"/>
              <a:ea typeface="Helvetica Neue"/>
              <a:cs typeface="Helvetica Neue"/>
              <a:sym typeface="Helvetica Neue"/>
            </a:endParaRPr>
          </a:p>
        </p:txBody>
      </p:sp>
      <p:pic>
        <p:nvPicPr>
          <p:cNvPr id="121" name="Google Shape;121;p18"/>
          <p:cNvPicPr preferRelativeResize="0"/>
          <p:nvPr/>
        </p:nvPicPr>
        <p:blipFill rotWithShape="1">
          <a:blip r:embed="rId3">
            <a:alphaModFix/>
          </a:blip>
          <a:srcRect b="87792" l="62245" r="30407" t="0"/>
          <a:stretch/>
        </p:blipFill>
        <p:spPr>
          <a:xfrm>
            <a:off x="7576552" y="3669892"/>
            <a:ext cx="753500" cy="446004"/>
          </a:xfrm>
          <a:prstGeom prst="rect">
            <a:avLst/>
          </a:prstGeom>
          <a:noFill/>
          <a:ln>
            <a:noFill/>
          </a:ln>
        </p:spPr>
      </p:pic>
      <p:pic>
        <p:nvPicPr>
          <p:cNvPr id="122" name="Google Shape;122;p18"/>
          <p:cNvPicPr preferRelativeResize="0"/>
          <p:nvPr/>
        </p:nvPicPr>
        <p:blipFill rotWithShape="1">
          <a:blip r:embed="rId3">
            <a:alphaModFix/>
          </a:blip>
          <a:srcRect b="87792" l="62245" r="30407" t="0"/>
          <a:stretch/>
        </p:blipFill>
        <p:spPr>
          <a:xfrm>
            <a:off x="7070208" y="3671663"/>
            <a:ext cx="753500" cy="446004"/>
          </a:xfrm>
          <a:prstGeom prst="rect">
            <a:avLst/>
          </a:prstGeom>
          <a:noFill/>
          <a:ln>
            <a:noFill/>
          </a:ln>
        </p:spPr>
      </p:pic>
      <p:pic>
        <p:nvPicPr>
          <p:cNvPr id="123" name="Google Shape;123;p18"/>
          <p:cNvPicPr preferRelativeResize="0"/>
          <p:nvPr/>
        </p:nvPicPr>
        <p:blipFill rotWithShape="1">
          <a:blip r:embed="rId3">
            <a:alphaModFix/>
          </a:blip>
          <a:srcRect b="87792" l="62245" r="30407" t="0"/>
          <a:stretch/>
        </p:blipFill>
        <p:spPr>
          <a:xfrm>
            <a:off x="6559855" y="3668966"/>
            <a:ext cx="753500" cy="446004"/>
          </a:xfrm>
          <a:prstGeom prst="rect">
            <a:avLst/>
          </a:prstGeom>
          <a:noFill/>
          <a:ln>
            <a:noFill/>
          </a:ln>
        </p:spPr>
      </p:pic>
      <p:pic>
        <p:nvPicPr>
          <p:cNvPr id="124" name="Google Shape;124;p18"/>
          <p:cNvPicPr preferRelativeResize="0"/>
          <p:nvPr/>
        </p:nvPicPr>
        <p:blipFill rotWithShape="1">
          <a:blip r:embed="rId3">
            <a:alphaModFix/>
          </a:blip>
          <a:srcRect b="87792" l="62245" r="30407" t="0"/>
          <a:stretch/>
        </p:blipFill>
        <p:spPr>
          <a:xfrm>
            <a:off x="6097725" y="3666268"/>
            <a:ext cx="753500" cy="446004"/>
          </a:xfrm>
          <a:prstGeom prst="rect">
            <a:avLst/>
          </a:prstGeom>
          <a:noFill/>
          <a:ln>
            <a:noFill/>
          </a:ln>
        </p:spPr>
      </p:pic>
      <p:sp>
        <p:nvSpPr>
          <p:cNvPr id="125" name="Google Shape;125;p18"/>
          <p:cNvSpPr txBox="1"/>
          <p:nvPr>
            <p:ph idx="1" type="body"/>
          </p:nvPr>
        </p:nvSpPr>
        <p:spPr>
          <a:xfrm>
            <a:off x="6190050" y="3709050"/>
            <a:ext cx="2796300" cy="11565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chemeClr val="dk1"/>
                </a:solidFill>
                <a:latin typeface="Helvetica Neue"/>
                <a:ea typeface="Helvetica Neue"/>
                <a:cs typeface="Helvetica Neue"/>
                <a:sym typeface="Helvetica Neue"/>
              </a:rPr>
              <a:t>Independence, inclusion, and representation emerged as throughlines</a:t>
            </a:r>
            <a:endParaRPr sz="1400">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29" name="Shape 129"/>
        <p:cNvGrpSpPr/>
        <p:nvPr/>
      </p:nvGrpSpPr>
      <p:grpSpPr>
        <a:xfrm>
          <a:off x="0" y="0"/>
          <a:ext cx="0" cy="0"/>
          <a:chOff x="0" y="0"/>
          <a:chExt cx="0" cy="0"/>
        </a:xfrm>
      </p:grpSpPr>
      <p:pic>
        <p:nvPicPr>
          <p:cNvPr id="130" name="Google Shape;130;p19"/>
          <p:cNvPicPr preferRelativeResize="0"/>
          <p:nvPr/>
        </p:nvPicPr>
        <p:blipFill rotWithShape="1">
          <a:blip r:embed="rId3">
            <a:alphaModFix/>
          </a:blip>
          <a:srcRect b="80638" l="0" r="81446" t="0"/>
          <a:stretch/>
        </p:blipFill>
        <p:spPr>
          <a:xfrm rot="-434997">
            <a:off x="5807564" y="1200953"/>
            <a:ext cx="3033383" cy="1680063"/>
          </a:xfrm>
          <a:prstGeom prst="rect">
            <a:avLst/>
          </a:prstGeom>
          <a:noFill/>
          <a:ln>
            <a:noFill/>
          </a:ln>
        </p:spPr>
      </p:pic>
      <p:pic>
        <p:nvPicPr>
          <p:cNvPr id="131" name="Google Shape;131;p19"/>
          <p:cNvPicPr preferRelativeResize="0"/>
          <p:nvPr/>
        </p:nvPicPr>
        <p:blipFill rotWithShape="1">
          <a:blip r:embed="rId3">
            <a:alphaModFix/>
          </a:blip>
          <a:srcRect b="87792" l="70963" r="14832" t="0"/>
          <a:stretch/>
        </p:blipFill>
        <p:spPr>
          <a:xfrm rot="-1668118">
            <a:off x="1636925" y="445024"/>
            <a:ext cx="1255573" cy="572700"/>
          </a:xfrm>
          <a:prstGeom prst="rect">
            <a:avLst/>
          </a:prstGeom>
          <a:noFill/>
          <a:ln>
            <a:noFill/>
          </a:ln>
        </p:spPr>
      </p:pic>
      <p:pic>
        <p:nvPicPr>
          <p:cNvPr id="132" name="Google Shape;132;p19"/>
          <p:cNvPicPr preferRelativeResize="0"/>
          <p:nvPr/>
        </p:nvPicPr>
        <p:blipFill rotWithShape="1">
          <a:blip r:embed="rId3">
            <a:alphaModFix/>
          </a:blip>
          <a:srcRect b="13823" l="0" r="90262" t="68827"/>
          <a:stretch/>
        </p:blipFill>
        <p:spPr>
          <a:xfrm>
            <a:off x="1518675" y="203776"/>
            <a:ext cx="860723" cy="813951"/>
          </a:xfrm>
          <a:prstGeom prst="rect">
            <a:avLst/>
          </a:prstGeom>
          <a:noFill/>
          <a:ln>
            <a:noFill/>
          </a:ln>
        </p:spPr>
      </p:pic>
      <p:pic>
        <p:nvPicPr>
          <p:cNvPr id="133" name="Google Shape;133;p19"/>
          <p:cNvPicPr preferRelativeResize="0"/>
          <p:nvPr/>
        </p:nvPicPr>
        <p:blipFill rotWithShape="1">
          <a:blip r:embed="rId3">
            <a:alphaModFix/>
          </a:blip>
          <a:srcRect b="80638" l="0" r="81446" t="0"/>
          <a:stretch/>
        </p:blipFill>
        <p:spPr>
          <a:xfrm rot="710099">
            <a:off x="311725" y="185575"/>
            <a:ext cx="1640024" cy="908347"/>
          </a:xfrm>
          <a:prstGeom prst="rect">
            <a:avLst/>
          </a:prstGeom>
          <a:noFill/>
          <a:ln>
            <a:noFill/>
          </a:ln>
        </p:spPr>
      </p:pic>
      <p:sp>
        <p:nvSpPr>
          <p:cNvPr id="134" name="Google Shape;134;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Helvetica Neue"/>
                <a:ea typeface="Helvetica Neue"/>
                <a:cs typeface="Helvetica Neue"/>
                <a:sym typeface="Helvetica Neue"/>
              </a:rPr>
              <a:t>Three Solutions</a:t>
            </a:r>
            <a:endParaRPr b="1">
              <a:latin typeface="Helvetica Neue"/>
              <a:ea typeface="Helvetica Neue"/>
              <a:cs typeface="Helvetica Neue"/>
              <a:sym typeface="Helvetica Neue"/>
            </a:endParaRPr>
          </a:p>
        </p:txBody>
      </p:sp>
      <p:sp>
        <p:nvSpPr>
          <p:cNvPr id="135" name="Google Shape;135;p19"/>
          <p:cNvSpPr txBox="1"/>
          <p:nvPr>
            <p:ph type="title"/>
          </p:nvPr>
        </p:nvSpPr>
        <p:spPr>
          <a:xfrm>
            <a:off x="387900" y="1093925"/>
            <a:ext cx="2048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44152"/>
              <a:buNone/>
            </a:pPr>
            <a:r>
              <a:rPr b="1" lang="en" sz="2242">
                <a:latin typeface="Helvetica Neue"/>
                <a:ea typeface="Helvetica Neue"/>
                <a:cs typeface="Helvetica Neue"/>
                <a:sym typeface="Helvetica Neue"/>
              </a:rPr>
              <a:t>How might we</a:t>
            </a:r>
            <a:endParaRPr b="1" sz="2242">
              <a:latin typeface="Helvetica Neue"/>
              <a:ea typeface="Helvetica Neue"/>
              <a:cs typeface="Helvetica Neue"/>
              <a:sym typeface="Helvetica Neue"/>
            </a:endParaRPr>
          </a:p>
        </p:txBody>
      </p:sp>
      <p:sp>
        <p:nvSpPr>
          <p:cNvPr id="136" name="Google Shape;136;p19"/>
          <p:cNvSpPr txBox="1"/>
          <p:nvPr/>
        </p:nvSpPr>
        <p:spPr>
          <a:xfrm>
            <a:off x="387900" y="1666625"/>
            <a:ext cx="284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Enable connection between the Deaf and Hard of Hearing community and individuals outside of it?</a:t>
            </a:r>
            <a:endParaRPr>
              <a:solidFill>
                <a:schemeClr val="dk1"/>
              </a:solidFill>
              <a:latin typeface="Helvetica Neue"/>
              <a:ea typeface="Helvetica Neue"/>
              <a:cs typeface="Helvetica Neue"/>
              <a:sym typeface="Helvetica Neue"/>
            </a:endParaRPr>
          </a:p>
        </p:txBody>
      </p:sp>
      <p:sp>
        <p:nvSpPr>
          <p:cNvPr id="137" name="Google Shape;137;p19"/>
          <p:cNvSpPr txBox="1"/>
          <p:nvPr/>
        </p:nvSpPr>
        <p:spPr>
          <a:xfrm>
            <a:off x="3228150" y="1666625"/>
            <a:ext cx="284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Prioritize feeling connected through shared experiences for Deaf / HoH people?</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p:txBody>
      </p:sp>
      <p:sp>
        <p:nvSpPr>
          <p:cNvPr id="138" name="Google Shape;138;p19"/>
          <p:cNvSpPr txBox="1"/>
          <p:nvPr/>
        </p:nvSpPr>
        <p:spPr>
          <a:xfrm>
            <a:off x="5992200" y="1666625"/>
            <a:ext cx="284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Convey nuanced descriptions in a non-auditory way to include the Deaf / HoH community in pop culture?</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42" name="Shape 142"/>
        <p:cNvGrpSpPr/>
        <p:nvPr/>
      </p:nvGrpSpPr>
      <p:grpSpPr>
        <a:xfrm>
          <a:off x="0" y="0"/>
          <a:ext cx="0" cy="0"/>
          <a:chOff x="0" y="0"/>
          <a:chExt cx="0" cy="0"/>
        </a:xfrm>
      </p:grpSpPr>
      <p:pic>
        <p:nvPicPr>
          <p:cNvPr id="143" name="Google Shape;143;p20"/>
          <p:cNvPicPr preferRelativeResize="0"/>
          <p:nvPr/>
        </p:nvPicPr>
        <p:blipFill rotWithShape="1">
          <a:blip r:embed="rId3">
            <a:alphaModFix/>
          </a:blip>
          <a:srcRect b="85252" l="20022" r="54801" t="0"/>
          <a:stretch/>
        </p:blipFill>
        <p:spPr>
          <a:xfrm>
            <a:off x="5853550" y="3099075"/>
            <a:ext cx="2225377" cy="691875"/>
          </a:xfrm>
          <a:prstGeom prst="rect">
            <a:avLst/>
          </a:prstGeom>
          <a:noFill/>
          <a:ln>
            <a:noFill/>
          </a:ln>
        </p:spPr>
      </p:pic>
      <p:pic>
        <p:nvPicPr>
          <p:cNvPr id="144" name="Google Shape;144;p20"/>
          <p:cNvPicPr preferRelativeResize="0"/>
          <p:nvPr/>
        </p:nvPicPr>
        <p:blipFill rotWithShape="1">
          <a:blip r:embed="rId3">
            <a:alphaModFix/>
          </a:blip>
          <a:srcRect b="80638" l="0" r="81446" t="0"/>
          <a:stretch/>
        </p:blipFill>
        <p:spPr>
          <a:xfrm rot="-434997">
            <a:off x="5807564" y="1200953"/>
            <a:ext cx="3033383" cy="1680063"/>
          </a:xfrm>
          <a:prstGeom prst="rect">
            <a:avLst/>
          </a:prstGeom>
          <a:noFill/>
          <a:ln>
            <a:noFill/>
          </a:ln>
        </p:spPr>
      </p:pic>
      <p:pic>
        <p:nvPicPr>
          <p:cNvPr id="145" name="Google Shape;145;p20"/>
          <p:cNvPicPr preferRelativeResize="0"/>
          <p:nvPr/>
        </p:nvPicPr>
        <p:blipFill rotWithShape="1">
          <a:blip r:embed="rId3">
            <a:alphaModFix/>
          </a:blip>
          <a:srcRect b="87792" l="70963" r="14832" t="0"/>
          <a:stretch/>
        </p:blipFill>
        <p:spPr>
          <a:xfrm rot="-1668118">
            <a:off x="1636925" y="445024"/>
            <a:ext cx="1255573" cy="572700"/>
          </a:xfrm>
          <a:prstGeom prst="rect">
            <a:avLst/>
          </a:prstGeom>
          <a:noFill/>
          <a:ln>
            <a:noFill/>
          </a:ln>
        </p:spPr>
      </p:pic>
      <p:pic>
        <p:nvPicPr>
          <p:cNvPr id="146" name="Google Shape;146;p20"/>
          <p:cNvPicPr preferRelativeResize="0"/>
          <p:nvPr/>
        </p:nvPicPr>
        <p:blipFill rotWithShape="1">
          <a:blip r:embed="rId3">
            <a:alphaModFix/>
          </a:blip>
          <a:srcRect b="13823" l="0" r="90262" t="68827"/>
          <a:stretch/>
        </p:blipFill>
        <p:spPr>
          <a:xfrm>
            <a:off x="1518675" y="203776"/>
            <a:ext cx="860723" cy="813951"/>
          </a:xfrm>
          <a:prstGeom prst="rect">
            <a:avLst/>
          </a:prstGeom>
          <a:noFill/>
          <a:ln>
            <a:noFill/>
          </a:ln>
        </p:spPr>
      </p:pic>
      <p:pic>
        <p:nvPicPr>
          <p:cNvPr id="147" name="Google Shape;147;p20"/>
          <p:cNvPicPr preferRelativeResize="0"/>
          <p:nvPr/>
        </p:nvPicPr>
        <p:blipFill rotWithShape="1">
          <a:blip r:embed="rId3">
            <a:alphaModFix/>
          </a:blip>
          <a:srcRect b="80638" l="0" r="81446" t="0"/>
          <a:stretch/>
        </p:blipFill>
        <p:spPr>
          <a:xfrm rot="710099">
            <a:off x="311725" y="185575"/>
            <a:ext cx="1640024" cy="908347"/>
          </a:xfrm>
          <a:prstGeom prst="rect">
            <a:avLst/>
          </a:prstGeom>
          <a:noFill/>
          <a:ln>
            <a:noFill/>
          </a:ln>
        </p:spPr>
      </p:pic>
      <p:sp>
        <p:nvSpPr>
          <p:cNvPr id="148" name="Google Shape;14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Helvetica Neue"/>
                <a:ea typeface="Helvetica Neue"/>
                <a:cs typeface="Helvetica Neue"/>
                <a:sym typeface="Helvetica Neue"/>
              </a:rPr>
              <a:t>Three Solutions</a:t>
            </a:r>
            <a:endParaRPr b="1">
              <a:latin typeface="Helvetica Neue"/>
              <a:ea typeface="Helvetica Neue"/>
              <a:cs typeface="Helvetica Neue"/>
              <a:sym typeface="Helvetica Neue"/>
            </a:endParaRPr>
          </a:p>
        </p:txBody>
      </p:sp>
      <p:sp>
        <p:nvSpPr>
          <p:cNvPr id="149" name="Google Shape;149;p20"/>
          <p:cNvSpPr txBox="1"/>
          <p:nvPr>
            <p:ph type="title"/>
          </p:nvPr>
        </p:nvSpPr>
        <p:spPr>
          <a:xfrm>
            <a:off x="387900" y="1093925"/>
            <a:ext cx="2048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44152"/>
              <a:buNone/>
            </a:pPr>
            <a:r>
              <a:rPr b="1" lang="en" sz="2242">
                <a:latin typeface="Helvetica Neue"/>
                <a:ea typeface="Helvetica Neue"/>
                <a:cs typeface="Helvetica Neue"/>
                <a:sym typeface="Helvetica Neue"/>
              </a:rPr>
              <a:t>How might we</a:t>
            </a:r>
            <a:endParaRPr b="1" sz="2242">
              <a:latin typeface="Helvetica Neue"/>
              <a:ea typeface="Helvetica Neue"/>
              <a:cs typeface="Helvetica Neue"/>
              <a:sym typeface="Helvetica Neue"/>
            </a:endParaRPr>
          </a:p>
        </p:txBody>
      </p:sp>
      <p:sp>
        <p:nvSpPr>
          <p:cNvPr id="150" name="Google Shape;150;p20"/>
          <p:cNvSpPr txBox="1"/>
          <p:nvPr>
            <p:ph type="title"/>
          </p:nvPr>
        </p:nvSpPr>
        <p:spPr>
          <a:xfrm>
            <a:off x="387900" y="2653663"/>
            <a:ext cx="2048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042">
                <a:latin typeface="Helvetica Neue"/>
                <a:ea typeface="Helvetica Neue"/>
                <a:cs typeface="Helvetica Neue"/>
                <a:sym typeface="Helvetica Neue"/>
              </a:rPr>
              <a:t>Solutions</a:t>
            </a:r>
            <a:endParaRPr b="1" sz="2042">
              <a:latin typeface="Helvetica Neue"/>
              <a:ea typeface="Helvetica Neue"/>
              <a:cs typeface="Helvetica Neue"/>
              <a:sym typeface="Helvetica Neue"/>
            </a:endParaRPr>
          </a:p>
        </p:txBody>
      </p:sp>
      <p:sp>
        <p:nvSpPr>
          <p:cNvPr id="151" name="Google Shape;151;p20"/>
          <p:cNvSpPr txBox="1"/>
          <p:nvPr/>
        </p:nvSpPr>
        <p:spPr>
          <a:xfrm>
            <a:off x="387900" y="1666625"/>
            <a:ext cx="284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Enable connection between the Deaf and Hard of Hearing community and individuals outside of it?</a:t>
            </a:r>
            <a:endParaRPr>
              <a:solidFill>
                <a:schemeClr val="dk1"/>
              </a:solidFill>
              <a:latin typeface="Helvetica Neue"/>
              <a:ea typeface="Helvetica Neue"/>
              <a:cs typeface="Helvetica Neue"/>
              <a:sym typeface="Helvetica Neue"/>
            </a:endParaRPr>
          </a:p>
        </p:txBody>
      </p:sp>
      <p:sp>
        <p:nvSpPr>
          <p:cNvPr id="152" name="Google Shape;152;p20"/>
          <p:cNvSpPr txBox="1"/>
          <p:nvPr/>
        </p:nvSpPr>
        <p:spPr>
          <a:xfrm>
            <a:off x="3228150" y="1666625"/>
            <a:ext cx="284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Prioritize feeling connected through shared experiences for Deaf / HoH people?</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p:txBody>
      </p:sp>
      <p:sp>
        <p:nvSpPr>
          <p:cNvPr id="153" name="Google Shape;153;p20"/>
          <p:cNvSpPr txBox="1"/>
          <p:nvPr/>
        </p:nvSpPr>
        <p:spPr>
          <a:xfrm>
            <a:off x="5992200" y="1666625"/>
            <a:ext cx="284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Convey nuanced descriptions in a non-auditory way to include the Deaf / HoH community in pop culture?</a:t>
            </a:r>
            <a:endParaRPr>
              <a:solidFill>
                <a:schemeClr val="dk1"/>
              </a:solidFill>
              <a:latin typeface="Helvetica Neue"/>
              <a:ea typeface="Helvetica Neue"/>
              <a:cs typeface="Helvetica Neue"/>
              <a:sym typeface="Helvetica Neue"/>
            </a:endParaRPr>
          </a:p>
        </p:txBody>
      </p:sp>
      <p:sp>
        <p:nvSpPr>
          <p:cNvPr id="154" name="Google Shape;154;p20"/>
          <p:cNvSpPr txBox="1"/>
          <p:nvPr/>
        </p:nvSpPr>
        <p:spPr>
          <a:xfrm>
            <a:off x="387900" y="3226375"/>
            <a:ext cx="2840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Virtual group environment (similar to Clubhouse) centering people in the Deaf / HoH community that supports their preferred method of communication. </a:t>
            </a:r>
            <a:endParaRPr>
              <a:solidFill>
                <a:schemeClr val="dk1"/>
              </a:solidFill>
              <a:latin typeface="Helvetica Neue"/>
              <a:ea typeface="Helvetica Neue"/>
              <a:cs typeface="Helvetica Neue"/>
              <a:sym typeface="Helvetica Neue"/>
            </a:endParaRPr>
          </a:p>
        </p:txBody>
      </p:sp>
      <p:sp>
        <p:nvSpPr>
          <p:cNvPr id="155" name="Google Shape;155;p20"/>
          <p:cNvSpPr txBox="1"/>
          <p:nvPr/>
        </p:nvSpPr>
        <p:spPr>
          <a:xfrm>
            <a:off x="3228150" y="3226375"/>
            <a:ext cx="284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Haptic feedback phone extension/ feature that varies in intensity based on audio input.</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p:txBody>
      </p:sp>
      <p:sp>
        <p:nvSpPr>
          <p:cNvPr id="156" name="Google Shape;156;p20"/>
          <p:cNvSpPr txBox="1"/>
          <p:nvPr/>
        </p:nvSpPr>
        <p:spPr>
          <a:xfrm>
            <a:off x="5992200" y="3226375"/>
            <a:ext cx="2840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Audio interpretation provided by hearing people of different media that have audio, can be how it makes you feel, details that are important to the overall meaning</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60" name="Shape 160"/>
        <p:cNvGrpSpPr/>
        <p:nvPr/>
      </p:nvGrpSpPr>
      <p:grpSpPr>
        <a:xfrm>
          <a:off x="0" y="0"/>
          <a:ext cx="0" cy="0"/>
          <a:chOff x="0" y="0"/>
          <a:chExt cx="0" cy="0"/>
        </a:xfrm>
      </p:grpSpPr>
      <p:sp>
        <p:nvSpPr>
          <p:cNvPr id="161" name="Google Shape;161;p21"/>
          <p:cNvSpPr txBox="1"/>
          <p:nvPr/>
        </p:nvSpPr>
        <p:spPr>
          <a:xfrm>
            <a:off x="422850" y="100850"/>
            <a:ext cx="5103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1</a:t>
            </a:r>
            <a:endParaRPr b="1" sz="2400">
              <a:latin typeface="Helvetica Neue"/>
              <a:ea typeface="Helvetica Neue"/>
              <a:cs typeface="Helvetica Neue"/>
              <a:sym typeface="Helvetica Neue"/>
            </a:endParaRPr>
          </a:p>
        </p:txBody>
      </p:sp>
      <p:sp>
        <p:nvSpPr>
          <p:cNvPr id="162" name="Google Shape;162;p21"/>
          <p:cNvSpPr/>
          <p:nvPr/>
        </p:nvSpPr>
        <p:spPr>
          <a:xfrm>
            <a:off x="208875" y="247400"/>
            <a:ext cx="261000" cy="26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1"/>
          <p:cNvSpPr txBox="1"/>
          <p:nvPr/>
        </p:nvSpPr>
        <p:spPr>
          <a:xfrm>
            <a:off x="278500" y="2670675"/>
            <a:ext cx="34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DESCRIPTION</a:t>
            </a:r>
            <a:endParaRPr b="1">
              <a:latin typeface="Helvetica Neue"/>
              <a:ea typeface="Helvetica Neue"/>
              <a:cs typeface="Helvetica Neue"/>
              <a:sym typeface="Helvetica Neue"/>
            </a:endParaRPr>
          </a:p>
        </p:txBody>
      </p:sp>
      <p:sp>
        <p:nvSpPr>
          <p:cNvPr id="164" name="Google Shape;164;p21"/>
          <p:cNvSpPr txBox="1"/>
          <p:nvPr/>
        </p:nvSpPr>
        <p:spPr>
          <a:xfrm>
            <a:off x="278500" y="1846900"/>
            <a:ext cx="34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ASSUMPTION</a:t>
            </a:r>
            <a:endParaRPr b="1">
              <a:latin typeface="Helvetica Neue"/>
              <a:ea typeface="Helvetica Neue"/>
              <a:cs typeface="Helvetica Neue"/>
              <a:sym typeface="Helvetica Neue"/>
            </a:endParaRPr>
          </a:p>
        </p:txBody>
      </p:sp>
      <p:sp>
        <p:nvSpPr>
          <p:cNvPr id="165" name="Google Shape;165;p21"/>
          <p:cNvSpPr txBox="1"/>
          <p:nvPr/>
        </p:nvSpPr>
        <p:spPr>
          <a:xfrm>
            <a:off x="2831400" y="2670675"/>
            <a:ext cx="5741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Two interviewees take turns between: interviewee A listening to a song and drawing how it ‘feels,’and interviewee B interpreting said drawing. After the exercise, both interviewees listen to the audio together and compare their experience and expectations.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We chose songs that ranged between instrumentals, non-English, and English and observed the difference in drawings.</a:t>
            </a:r>
            <a:endParaRPr>
              <a:latin typeface="Helvetica Neue"/>
              <a:ea typeface="Helvetica Neue"/>
              <a:cs typeface="Helvetica Neue"/>
              <a:sym typeface="Helvetica Neue"/>
            </a:endParaRPr>
          </a:p>
        </p:txBody>
      </p:sp>
      <p:sp>
        <p:nvSpPr>
          <p:cNvPr id="166" name="Google Shape;166;p21"/>
          <p:cNvSpPr txBox="1"/>
          <p:nvPr/>
        </p:nvSpPr>
        <p:spPr>
          <a:xfrm>
            <a:off x="2831400" y="1866500"/>
            <a:ext cx="574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A unique audio interpretation can be effective for conveying the nuance of information and meaning in content</a:t>
            </a:r>
            <a:endParaRPr>
              <a:latin typeface="Helvetica Neue"/>
              <a:ea typeface="Helvetica Neue"/>
              <a:cs typeface="Helvetica Neue"/>
              <a:sym typeface="Helvetica Neue"/>
            </a:endParaRPr>
          </a:p>
        </p:txBody>
      </p:sp>
      <p:sp>
        <p:nvSpPr>
          <p:cNvPr id="167" name="Google Shape;167;p21"/>
          <p:cNvSpPr txBox="1"/>
          <p:nvPr/>
        </p:nvSpPr>
        <p:spPr>
          <a:xfrm>
            <a:off x="182100" y="654938"/>
            <a:ext cx="87798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1"/>
                </a:solidFill>
                <a:latin typeface="Helvetica Neue"/>
                <a:ea typeface="Helvetica Neue"/>
                <a:cs typeface="Helvetica Neue"/>
                <a:sym typeface="Helvetica Neue"/>
              </a:rPr>
              <a:t>HMW c</a:t>
            </a:r>
            <a:r>
              <a:rPr lang="en" sz="2300">
                <a:solidFill>
                  <a:schemeClr val="dk1"/>
                </a:solidFill>
                <a:latin typeface="Helvetica Neue"/>
                <a:ea typeface="Helvetica Neue"/>
                <a:cs typeface="Helvetica Neue"/>
                <a:sym typeface="Helvetica Neue"/>
              </a:rPr>
              <a:t>onvey nuanced descriptions in a non-auditory way to include the Deaf/HoH community in pop culture?</a:t>
            </a:r>
            <a:endParaRPr sz="23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