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52" r:id="rId1"/>
  </p:sldMasterIdLst>
  <p:notesMasterIdLst>
    <p:notesMasterId r:id="rId22"/>
  </p:notesMasterIdLst>
  <p:handoutMasterIdLst>
    <p:handoutMasterId r:id="rId23"/>
  </p:handoutMasterIdLst>
  <p:sldIdLst>
    <p:sldId id="302" r:id="rId2"/>
    <p:sldId id="257" r:id="rId3"/>
    <p:sldId id="480" r:id="rId4"/>
    <p:sldId id="470" r:id="rId5"/>
    <p:sldId id="482" r:id="rId6"/>
    <p:sldId id="992" r:id="rId7"/>
    <p:sldId id="279" r:id="rId8"/>
    <p:sldId id="469" r:id="rId9"/>
    <p:sldId id="300" r:id="rId10"/>
    <p:sldId id="320" r:id="rId11"/>
    <p:sldId id="406" r:id="rId12"/>
    <p:sldId id="407" r:id="rId13"/>
    <p:sldId id="472" r:id="rId14"/>
    <p:sldId id="450" r:id="rId15"/>
    <p:sldId id="451" r:id="rId16"/>
    <p:sldId id="993" r:id="rId17"/>
    <p:sldId id="452" r:id="rId18"/>
    <p:sldId id="453" r:id="rId19"/>
    <p:sldId id="465" r:id="rId20"/>
    <p:sldId id="454" r:id="rId21"/>
  </p:sldIdLst>
  <p:sldSz cx="12192000" cy="6858000"/>
  <p:notesSz cx="7315200" cy="9601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4" userDrawn="1">
          <p15:clr>
            <a:srgbClr val="A4A3A4"/>
          </p15:clr>
        </p15:guide>
        <p15:guide id="2" pos="37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45">
          <p15:clr>
            <a:srgbClr val="A4A3A4"/>
          </p15:clr>
        </p15:guide>
        <p15:guide id="2" pos="301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DC5D3"/>
    <a:srgbClr val="000000"/>
    <a:srgbClr val="D2D9E6"/>
    <a:srgbClr val="7888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41" autoAdjust="0"/>
    <p:restoredTop sz="95902" autoAdjust="0"/>
  </p:normalViewPr>
  <p:slideViewPr>
    <p:cSldViewPr snapToGrid="0" showGuides="1">
      <p:cViewPr varScale="1">
        <p:scale>
          <a:sx n="107" d="100"/>
          <a:sy n="107" d="100"/>
        </p:scale>
        <p:origin x="552" y="168"/>
      </p:cViewPr>
      <p:guideLst>
        <p:guide orient="horz" pos="2174"/>
        <p:guide pos="37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>
        <p:scale>
          <a:sx n="140" d="100"/>
          <a:sy n="140" d="100"/>
        </p:scale>
        <p:origin x="3200" y="-16"/>
      </p:cViewPr>
      <p:guideLst>
        <p:guide orient="horz" pos="2245"/>
        <p:guide pos="301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74638" y="280988"/>
            <a:ext cx="414655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727" tIns="0" rIns="19727" bIns="0" numCol="1" anchor="t" anchorCtr="0" compatLnSpc="1">
            <a:prstTxWarp prst="textNoShape">
              <a:avLst/>
            </a:prstTxWarp>
          </a:bodyPr>
          <a:lstStyle>
            <a:lvl1pPr algn="l" defTabSz="982663" eaLnBrk="0" hangingPunct="0">
              <a:defRPr sz="1000" i="1">
                <a:ea typeface="+mn-ea"/>
              </a:defRPr>
            </a:lvl1pPr>
          </a:lstStyle>
          <a:p>
            <a:pPr>
              <a:defRPr/>
            </a:pPr>
            <a:r>
              <a:rPr lang="en-US" i="0" dirty="0">
                <a:latin typeface="Helvetica Neue" charset="0"/>
                <a:ea typeface="Helvetica Neue" charset="0"/>
                <a:cs typeface="Helvetica Neue" charset="0"/>
              </a:rPr>
              <a:t>CS 194H: dt+UX^2 - User Experience Design Project</a:t>
            </a:r>
            <a:br>
              <a:rPr lang="en-US" i="0" dirty="0">
                <a:latin typeface="Helvetica Neue" charset="0"/>
                <a:ea typeface="Helvetica Neue" charset="0"/>
                <a:cs typeface="Helvetica Neue" charset="0"/>
              </a:rPr>
            </a:br>
            <a:r>
              <a:rPr lang="en-US" i="0" dirty="0">
                <a:latin typeface="Helvetica Neue" charset="0"/>
                <a:ea typeface="Helvetica Neue" charset="0"/>
                <a:cs typeface="Helvetica Neue" charset="0"/>
              </a:rPr>
              <a:t>Spring 2022</a:t>
            </a:r>
          </a:p>
          <a:p>
            <a:pPr>
              <a:defRPr/>
            </a:pPr>
            <a:r>
              <a:rPr lang="en-US" i="0" dirty="0">
                <a:latin typeface="Helvetica Neue" charset="0"/>
                <a:ea typeface="Helvetica Neue" charset="0"/>
                <a:cs typeface="Helvetica Neue" charset="0"/>
              </a:rPr>
              <a:t>Prof. James A. Landay</a:t>
            </a:r>
          </a:p>
          <a:p>
            <a:pPr>
              <a:defRPr/>
            </a:pPr>
            <a:r>
              <a:rPr lang="en-US" i="0" dirty="0">
                <a:latin typeface="Helvetica Neue" charset="0"/>
                <a:ea typeface="Helvetica Neue" charset="0"/>
                <a:cs typeface="Helvetica Neue" charset="0"/>
              </a:rPr>
              <a:t>Stanford University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2FFB18-D12E-6445-813A-5DDF92750C9C}" type="slidenum">
              <a:rPr lang="en-US" smtClean="0">
                <a:latin typeface="Helvetica Neue" charset="0"/>
                <a:ea typeface="Helvetica Neue" charset="0"/>
                <a:cs typeface="Helvetica Neue" charset="0"/>
              </a:rPr>
              <a:t>‹#›</a:t>
            </a:fld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280987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dirty="0">
                <a:latin typeface="Helvetica Neue" charset="0"/>
                <a:ea typeface="Helvetica Neue" charset="0"/>
                <a:cs typeface="Helvetica Neue" charset="0"/>
              </a:rPr>
              <a:t>3/29/2022</a:t>
            </a:r>
          </a:p>
        </p:txBody>
      </p:sp>
    </p:spTree>
    <p:extLst>
      <p:ext uri="{BB962C8B-B14F-4D97-AF65-F5344CB8AC3E}">
        <p14:creationId xmlns:p14="http://schemas.microsoft.com/office/powerpoint/2010/main" val="676630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-1588"/>
            <a:ext cx="31686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727" tIns="0" rIns="19727" bIns="0" numCol="1" anchor="t" anchorCtr="0" compatLnSpc="1">
            <a:prstTxWarp prst="textNoShape">
              <a:avLst/>
            </a:prstTxWarp>
          </a:bodyPr>
          <a:lstStyle>
            <a:lvl1pPr algn="l" defTabSz="982663" eaLnBrk="0" hangingPunct="0">
              <a:defRPr sz="1000" i="1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-1588"/>
            <a:ext cx="31686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727" tIns="0" rIns="19727" bIns="0" numCol="1" anchor="t" anchorCtr="0" compatLnSpc="1">
            <a:prstTxWarp prst="textNoShape">
              <a:avLst/>
            </a:prstTxWarp>
          </a:bodyPr>
          <a:lstStyle>
            <a:lvl1pPr algn="r" defTabSz="982663" eaLnBrk="0" hangingPunct="0">
              <a:defRPr sz="1000" i="1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69900" y="725488"/>
            <a:ext cx="6376988" cy="35877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57713"/>
            <a:ext cx="5362575" cy="432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989" tIns="49318" rIns="96989" bIns="493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6865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727" tIns="0" rIns="19727" bIns="0" numCol="1" anchor="b" anchorCtr="0" compatLnSpc="1">
            <a:prstTxWarp prst="textNoShape">
              <a:avLst/>
            </a:prstTxWarp>
          </a:bodyPr>
          <a:lstStyle>
            <a:lvl1pPr algn="l" defTabSz="982663" eaLnBrk="0" hangingPunct="0">
              <a:defRPr sz="1000" i="1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0188"/>
            <a:ext cx="316865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727" tIns="0" rIns="19727" bIns="0" numCol="1" anchor="b" anchorCtr="0" compatLnSpc="1">
            <a:prstTxWarp prst="textNoShape">
              <a:avLst/>
            </a:prstTxWarp>
          </a:bodyPr>
          <a:lstStyle>
            <a:lvl1pPr algn="r" defTabSz="982663" eaLnBrk="0" hangingPunct="0">
              <a:defRPr sz="1000" i="1"/>
            </a:lvl1pPr>
          </a:lstStyle>
          <a:p>
            <a:fld id="{2ED165DB-0391-2242-BAEE-4CF6E68389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0944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9493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66725" algn="l" defTabSz="9493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31863" algn="l" defTabSz="9493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98588" algn="l" defTabSz="9493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63725" algn="l" defTabSz="9493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47C3920-605D-9740-8296-2D1A769807A8}" type="slidenum">
              <a:rPr lang="en-US" sz="1000"/>
              <a:pPr/>
              <a:t>1</a:t>
            </a:fld>
            <a:endParaRPr lang="en-US" sz="10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9900" y="725488"/>
            <a:ext cx="6376988" cy="3587750"/>
          </a:xfrm>
          <a:ln cap="flat"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7493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45C761D-A4B9-2E49-BB58-E30157E4DE19}" type="slidenum">
              <a:rPr lang="en-US" sz="1000"/>
              <a:pPr/>
              <a:t>11</a:t>
            </a:fld>
            <a:endParaRPr lang="en-US" sz="10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9900" y="725488"/>
            <a:ext cx="6376988" cy="3587750"/>
          </a:xfrm>
          <a:ln cap="flat"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01" tIns="49323" rIns="97001" bIns="4932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054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5F447C4-C232-6943-AC91-673F55591760}" type="slidenum">
              <a:rPr lang="en-US" sz="1000"/>
              <a:pPr/>
              <a:t>12</a:t>
            </a:fld>
            <a:endParaRPr lang="en-US" sz="100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9900" y="725488"/>
            <a:ext cx="6376988" cy="3587750"/>
          </a:xfrm>
          <a:ln cap="flat"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01" tIns="49323" rIns="97001" bIns="49323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9529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47DA133-3279-7F4F-BB94-59B395D9B12D}" type="slidenum">
              <a:rPr lang="en-US" sz="1000"/>
              <a:pPr/>
              <a:t>14</a:t>
            </a:fld>
            <a:endParaRPr lang="en-US" sz="10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9900" y="725488"/>
            <a:ext cx="6376988" cy="3587750"/>
          </a:xfrm>
          <a:ln cap="flat"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01" tIns="49323" rIns="97001" bIns="4932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1778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C177DF5-5D78-E444-A9AA-7C210E21F2E7}" type="slidenum">
              <a:rPr lang="en-US" sz="1000"/>
              <a:pPr/>
              <a:t>15</a:t>
            </a:fld>
            <a:endParaRPr lang="en-US" sz="100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9900" y="725488"/>
            <a:ext cx="6376988" cy="3587750"/>
          </a:xfrm>
          <a:ln cap="flat"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01" tIns="49323" rIns="97001" bIns="4932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2212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49B47EA-2F1F-4740-962C-DD8E7E0F8753}" type="slidenum">
              <a:rPr lang="en-US" sz="1000"/>
              <a:pPr/>
              <a:t>17</a:t>
            </a:fld>
            <a:endParaRPr lang="en-US" sz="100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9900" y="725488"/>
            <a:ext cx="6376988" cy="3587750"/>
          </a:xfrm>
          <a:ln cap="flat"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01" tIns="49323" rIns="97001" bIns="4932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1221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B0EABA2-C602-0745-9CD2-B21380EF5881}" type="slidenum">
              <a:rPr lang="en-US" sz="1000"/>
              <a:pPr/>
              <a:t>18</a:t>
            </a:fld>
            <a:endParaRPr lang="en-US" sz="100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9900" y="725488"/>
            <a:ext cx="6376988" cy="3587750"/>
          </a:xfrm>
          <a:ln cap="flat"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01" tIns="49323" rIns="97001" bIns="4932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5424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0237481-D035-F642-97BF-6CA60B158D13}" type="slidenum">
              <a:rPr lang="en-US" sz="1000"/>
              <a:pPr/>
              <a:t>19</a:t>
            </a:fld>
            <a:endParaRPr lang="en-US" sz="100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9900" y="725488"/>
            <a:ext cx="6376988" cy="3587750"/>
          </a:xfrm>
          <a:ln cap="flat"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01" tIns="49323" rIns="97001" bIns="49323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9063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2892607-33E6-DD4B-B201-B228481CA3A4}" type="slidenum">
              <a:rPr lang="en-US" sz="1000"/>
              <a:pPr/>
              <a:t>20</a:t>
            </a:fld>
            <a:endParaRPr lang="en-US" sz="10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9900" y="725488"/>
            <a:ext cx="6376988" cy="3587750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911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F6ED4E7-295C-3743-98A7-124F5E4495B3}" type="slidenum">
              <a:rPr lang="en-US" sz="1000"/>
              <a:pPr/>
              <a:t>2</a:t>
            </a:fld>
            <a:endParaRPr lang="en-US" sz="100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9900" y="725488"/>
            <a:ext cx="6376988" cy="3587750"/>
          </a:xfrm>
          <a:ln cap="flat"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762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0237481-D035-F642-97BF-6CA60B158D13}" type="slidenum">
              <a:rPr lang="en-US" sz="1000"/>
              <a:pPr/>
              <a:t>3</a:t>
            </a:fld>
            <a:endParaRPr lang="en-US" sz="100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9900" y="725488"/>
            <a:ext cx="6376988" cy="3587750"/>
          </a:xfrm>
          <a:ln cap="flat"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01" tIns="49323" rIns="97001" bIns="49323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4130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A25EB00-2A98-8841-8065-B21619A00D73}" type="slidenum">
              <a:rPr lang="en-US" sz="1000"/>
              <a:pPr/>
              <a:t>5</a:t>
            </a:fld>
            <a:endParaRPr lang="en-US" sz="100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9900" y="725488"/>
            <a:ext cx="6376988" cy="3587750"/>
          </a:xfrm>
          <a:ln cap="flat"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54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106a293e3a5_0_970:notes"/>
          <p:cNvSpPr txBox="1">
            <a:spLocks noGrp="1"/>
          </p:cNvSpPr>
          <p:nvPr>
            <p:ph type="sldNum" idx="12"/>
          </p:nvPr>
        </p:nvSpPr>
        <p:spPr>
          <a:xfrm>
            <a:off x="3887391" y="8685894"/>
            <a:ext cx="2970600" cy="4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600" tIns="0" rIns="18600" bIns="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" sz="9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fld>
            <a:endParaRPr sz="900" b="0" i="1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7" name="Google Shape;227;g106a293e3a5_0_9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2113" y="690563"/>
            <a:ext cx="6073775" cy="34178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8" name="Google Shape;228;g106a293e3a5_0_970:notes"/>
          <p:cNvSpPr txBox="1">
            <a:spLocks noGrp="1"/>
          </p:cNvSpPr>
          <p:nvPr>
            <p:ph type="body" idx="1"/>
          </p:nvPr>
        </p:nvSpPr>
        <p:spPr>
          <a:xfrm>
            <a:off x="915293" y="4340679"/>
            <a:ext cx="5027400" cy="41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6475" rIns="91400" bIns="464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1FC86E1-1063-454B-9D53-8315FC45D107}" type="slidenum">
              <a:rPr lang="en-US" sz="1000"/>
              <a:pPr/>
              <a:t>7</a:t>
            </a:fld>
            <a:endParaRPr lang="en-US" sz="10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9900" y="725488"/>
            <a:ext cx="6376988" cy="3587750"/>
          </a:xfrm>
          <a:ln cap="flat"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Although we will do a bit of everything, his class focuses much more on the last two steps than CS147</a:t>
            </a:r>
          </a:p>
        </p:txBody>
      </p:sp>
    </p:spTree>
    <p:extLst>
      <p:ext uri="{BB962C8B-B14F-4D97-AF65-F5344CB8AC3E}">
        <p14:creationId xmlns:p14="http://schemas.microsoft.com/office/powerpoint/2010/main" val="1505541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4038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77943" indent="-299209" defTabSz="994038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96835" indent="-239367" defTabSz="994038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75569" indent="-239367" defTabSz="994038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154304" indent="-239367" defTabSz="994038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633038" indent="-239367" defTabSz="99403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111772" indent="-239367" defTabSz="99403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590506" indent="-239367" defTabSz="99403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4069240" indent="-239367" defTabSz="99403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F08A512B-F447-444F-A4D1-D9741DB46074}" type="slidenum">
              <a:rPr lang="en-US" sz="1000"/>
              <a:pPr/>
              <a:t>8</a:t>
            </a:fld>
            <a:endParaRPr lang="en-US" sz="10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9900" y="725488"/>
            <a:ext cx="6376988" cy="3587750"/>
          </a:xfrm>
          <a:ln cap="flat"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7284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C664BF1-0FBB-2245-A496-BB30FE6297D1}" type="slidenum">
              <a:rPr lang="en-US" sz="1000"/>
              <a:pPr/>
              <a:t>9</a:t>
            </a:fld>
            <a:endParaRPr lang="en-US" sz="100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9900" y="725488"/>
            <a:ext cx="6376988" cy="3587750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0153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2AF0362-6E19-EE4E-B8E0-8C4A2AD12FD1}" type="slidenum">
              <a:rPr lang="en-US" sz="1000"/>
              <a:pPr/>
              <a:t>10</a:t>
            </a:fld>
            <a:endParaRPr lang="en-US" sz="10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9900" y="725488"/>
            <a:ext cx="6376988" cy="3587750"/>
          </a:xfrm>
          <a:ln cap="flat"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019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 rot="10800000">
            <a:off x="0" y="0"/>
            <a:ext cx="12192000" cy="464008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8000"/>
                </a:srgbClr>
              </a:gs>
              <a:gs pos="82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38576" tIns="19289" rIns="38576" bIns="19289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857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13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809387" y="3892718"/>
            <a:ext cx="8026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400" dirty="0">
                <a:solidFill>
                  <a:srgbClr val="6D6D6D"/>
                </a:solidFill>
                <a:latin typeface="Helvetica"/>
                <a:ea typeface="+mn-ea"/>
                <a:cs typeface="Helvetica"/>
              </a:rPr>
              <a:t>Prof. James A. Landay</a:t>
            </a:r>
          </a:p>
          <a:p>
            <a:pPr algn="l">
              <a:defRPr/>
            </a:pPr>
            <a:r>
              <a:rPr lang="en-US" sz="2400" dirty="0">
                <a:solidFill>
                  <a:srgbClr val="6D6D6D"/>
                </a:solidFill>
                <a:latin typeface="Helvetica"/>
                <a:ea typeface="+mn-ea"/>
                <a:cs typeface="Helvetica"/>
              </a:rPr>
              <a:t>Computer Science Department</a:t>
            </a:r>
          </a:p>
          <a:p>
            <a:pPr algn="l">
              <a:defRPr/>
            </a:pPr>
            <a:r>
              <a:rPr lang="en-US" sz="2400" dirty="0">
                <a:solidFill>
                  <a:srgbClr val="6D6D6D"/>
                </a:solidFill>
                <a:latin typeface="Helvetica"/>
                <a:ea typeface="+mn-ea"/>
                <a:cs typeface="Helvetica"/>
              </a:rPr>
              <a:t>Stanford University</a:t>
            </a:r>
          </a:p>
        </p:txBody>
      </p:sp>
      <p:sp>
        <p:nvSpPr>
          <p:cNvPr id="297986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809387" y="2102662"/>
            <a:ext cx="10769600" cy="1143000"/>
          </a:xfrm>
        </p:spPr>
        <p:txBody>
          <a:bodyPr/>
          <a:lstStyle>
            <a:lvl1pPr>
              <a:defRPr sz="4500">
                <a:solidFill>
                  <a:srgbClr val="5A5A5A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809387" y="4922798"/>
            <a:ext cx="797820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endParaRPr lang="en-US" sz="2400" dirty="0">
              <a:solidFill>
                <a:srgbClr val="6D6D6D"/>
              </a:solidFill>
              <a:latin typeface="Helvetica"/>
              <a:ea typeface="+mn-ea"/>
              <a:cs typeface="Helvetica"/>
            </a:endParaRPr>
          </a:p>
          <a:p>
            <a:pPr algn="l">
              <a:defRPr/>
            </a:pPr>
            <a:r>
              <a:rPr lang="en-US" sz="2400" dirty="0">
                <a:solidFill>
                  <a:srgbClr val="6D6D6D"/>
                </a:solidFill>
                <a:latin typeface="Helvetica"/>
                <a:ea typeface="+mn-ea"/>
                <a:cs typeface="Helvetica"/>
              </a:rPr>
              <a:t>Spring 2022</a:t>
            </a:r>
          </a:p>
        </p:txBody>
      </p:sp>
      <p:sp>
        <p:nvSpPr>
          <p:cNvPr id="10" name="Shape 309"/>
          <p:cNvSpPr/>
          <p:nvPr/>
        </p:nvSpPr>
        <p:spPr>
          <a:xfrm>
            <a:off x="11933751" y="-62865"/>
            <a:ext cx="340800" cy="2555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</a:pathLst>
          </a:custGeom>
          <a:ln w="127000">
            <a:solidFill/>
            <a:round/>
          </a:ln>
        </p:spPr>
        <p:txBody>
          <a:bodyPr lIns="0" tIns="0" rIns="0" bIns="0" anchor="ctr"/>
          <a:lstStyle/>
          <a:p>
            <a:pPr lvl="0">
              <a:defRPr sz="5200" b="0"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 sz="2194"/>
          </a:p>
        </p:txBody>
      </p:sp>
      <p:sp>
        <p:nvSpPr>
          <p:cNvPr id="11" name="Shape 310"/>
          <p:cNvSpPr/>
          <p:nvPr/>
        </p:nvSpPr>
        <p:spPr>
          <a:xfrm rot="16200000">
            <a:off x="-93917" y="-51499"/>
            <a:ext cx="306720" cy="2839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</a:pathLst>
          </a:custGeom>
          <a:ln w="127000">
            <a:solidFill/>
            <a:round/>
          </a:ln>
        </p:spPr>
        <p:txBody>
          <a:bodyPr lIns="0" tIns="0" rIns="0" bIns="0" anchor="ctr"/>
          <a:lstStyle/>
          <a:p>
            <a:pPr lvl="0">
              <a:defRPr sz="5200" b="0"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 sz="2194"/>
          </a:p>
        </p:txBody>
      </p:sp>
      <p:sp>
        <p:nvSpPr>
          <p:cNvPr id="12" name="Shape 311"/>
          <p:cNvSpPr/>
          <p:nvPr/>
        </p:nvSpPr>
        <p:spPr>
          <a:xfrm rot="10800000">
            <a:off x="-82551" y="6669405"/>
            <a:ext cx="340800" cy="2555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</a:pathLst>
          </a:custGeom>
          <a:ln w="127000">
            <a:solidFill/>
            <a:round/>
          </a:ln>
        </p:spPr>
        <p:txBody>
          <a:bodyPr lIns="0" tIns="0" rIns="0" bIns="0" anchor="ctr"/>
          <a:lstStyle/>
          <a:p>
            <a:pPr lvl="0">
              <a:defRPr sz="5200" b="0"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 sz="2194"/>
          </a:p>
        </p:txBody>
      </p:sp>
      <p:sp>
        <p:nvSpPr>
          <p:cNvPr id="13" name="Shape 312"/>
          <p:cNvSpPr/>
          <p:nvPr/>
        </p:nvSpPr>
        <p:spPr>
          <a:xfrm rot="5400000">
            <a:off x="11977620" y="6675683"/>
            <a:ext cx="306720" cy="2839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</a:pathLst>
          </a:custGeom>
          <a:ln w="127000">
            <a:solidFill/>
            <a:round/>
          </a:ln>
        </p:spPr>
        <p:txBody>
          <a:bodyPr lIns="0" tIns="0" rIns="0" bIns="0" anchor="ctr"/>
          <a:lstStyle/>
          <a:p>
            <a:pPr lvl="0">
              <a:defRPr sz="5200" b="0"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 sz="2194"/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AEBA7DC0-2EF8-D64E-824B-FFE75428C34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8092" y="0"/>
            <a:ext cx="11859973" cy="40910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700" b="0" i="0">
                <a:solidFill>
                  <a:srgbClr val="6D6D6D"/>
                </a:solidFill>
                <a:latin typeface="Helvetica Light"/>
                <a:ea typeface="ＭＳ Ｐゴシック" charset="0"/>
                <a:cs typeface="Helvetica Light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</a:defRPr>
            </a:lvl9pPr>
          </a:lstStyle>
          <a:p>
            <a:r>
              <a:rPr lang="en-US" sz="2000" b="0" baseline="0" dirty="0">
                <a:solidFill>
                  <a:srgbClr val="6D6D6D"/>
                </a:solidFill>
              </a:rPr>
              <a:t>dt+UX</a:t>
            </a:r>
            <a:r>
              <a:rPr lang="en-US" sz="2000" b="1" baseline="3000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2</a:t>
            </a:r>
            <a:r>
              <a:rPr lang="en-US" sz="2000" dirty="0"/>
              <a:t>: USER EXPERIENCE DESIGN PROJECT</a:t>
            </a:r>
          </a:p>
        </p:txBody>
      </p:sp>
    </p:spTree>
    <p:extLst>
      <p:ext uri="{BB962C8B-B14F-4D97-AF65-F5344CB8AC3E}">
        <p14:creationId xmlns:p14="http://schemas.microsoft.com/office/powerpoint/2010/main" val="3273097355"/>
      </p:ext>
    </p:extLst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4868" y="352432"/>
            <a:ext cx="2887133" cy="59721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9238" y="352432"/>
            <a:ext cx="8462433" cy="59721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 194H - Spring 2022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dt+UX2: User Experience Design Project </a:t>
            </a: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60D547-AD23-1049-B715-E30636EE86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766641"/>
      </p:ext>
    </p:extLst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238" y="352425"/>
            <a:ext cx="11552767" cy="1143000"/>
          </a:xfrm>
        </p:spPr>
        <p:txBody>
          <a:bodyPr/>
          <a:lstStyle>
            <a:lvl1pPr>
              <a:defRPr>
                <a:solidFill>
                  <a:srgbClr val="E87A4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639237" y="1600200"/>
            <a:ext cx="5355163" cy="4724400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1" y="1600200"/>
            <a:ext cx="5521767" cy="4724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 194H - Spring 2022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dt+UX2: User Experience Design Project 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DAAD2D-0A78-5443-AB84-74C25CBD9F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454523"/>
      </p:ext>
    </p:extLst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238" y="352425"/>
            <a:ext cx="11552767" cy="1143000"/>
          </a:xfrm>
        </p:spPr>
        <p:txBody>
          <a:bodyPr/>
          <a:lstStyle>
            <a:lvl1pPr>
              <a:defRPr>
                <a:solidFill>
                  <a:srgbClr val="E87A4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9237" y="1600200"/>
            <a:ext cx="5854160" cy="4724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6713316" y="1600200"/>
            <a:ext cx="5355163" cy="4724400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 194H - Spring 2022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dt+UX2: User Experience Design Project 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DAAD2D-0A78-5443-AB84-74C25CBD9F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544339"/>
      </p:ext>
    </p:extLst>
  </p:cSld>
  <p:clrMapOvr>
    <a:masterClrMapping/>
  </p:clrMapOvr>
  <p:transition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238" y="352425"/>
            <a:ext cx="11552767" cy="1143000"/>
          </a:xfrm>
        </p:spPr>
        <p:txBody>
          <a:bodyPr/>
          <a:lstStyle>
            <a:lvl1pPr>
              <a:defRPr>
                <a:solidFill>
                  <a:srgbClr val="E87A4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9237" y="1600200"/>
            <a:ext cx="5784712" cy="4724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1996" y="1600200"/>
            <a:ext cx="5355163" cy="4724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 194H - Spring 2022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dt+UX2: User Experience Design Project 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DAAD2D-0A78-5443-AB84-74C25CBD9F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282560"/>
      </p:ext>
    </p:extLst>
  </p:cSld>
  <p:clrMapOvr>
    <a:masterClrMapping/>
  </p:clrMapOvr>
  <p:transition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238" y="352425"/>
            <a:ext cx="11552767" cy="1143000"/>
          </a:xfrm>
        </p:spPr>
        <p:txBody>
          <a:bodyPr/>
          <a:lstStyle>
            <a:lvl1pPr>
              <a:defRPr sz="3300">
                <a:solidFill>
                  <a:srgbClr val="E87A4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9237" y="1600200"/>
            <a:ext cx="5703691" cy="4724400"/>
          </a:xfrm>
        </p:spPr>
        <p:txBody>
          <a:bodyPr/>
          <a:lstStyle>
            <a:lvl1pPr>
              <a:defRPr sz="2025"/>
            </a:lvl1pPr>
            <a:lvl2pPr>
              <a:defRPr sz="2025"/>
            </a:lvl2pPr>
            <a:lvl3pPr>
              <a:defRPr sz="1800"/>
            </a:lvl3pPr>
            <a:lvl4pPr>
              <a:defRPr sz="1575"/>
            </a:lvl4pPr>
            <a:lvl5pPr>
              <a:defRPr sz="157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585995" y="1600200"/>
            <a:ext cx="5440101" cy="228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575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585995" y="4038600"/>
            <a:ext cx="5440101" cy="228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575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 194H - Spring 2022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dt+UX2: User Experience Design Project 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DAAD2D-0A78-5443-AB84-74C25CBD9F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938232"/>
      </p:ext>
    </p:extLst>
  </p:cSld>
  <p:clrMapOvr>
    <a:masterClrMapping/>
  </p:clrMapOvr>
  <p:transition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39238" y="352425"/>
            <a:ext cx="11552767" cy="1143000"/>
          </a:xfrm>
        </p:spPr>
        <p:txBody>
          <a:bodyPr/>
          <a:lstStyle>
            <a:lvl1pPr>
              <a:defRPr>
                <a:solidFill>
                  <a:srgbClr val="E87A4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39237" y="1600200"/>
            <a:ext cx="5355163" cy="2286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764835" cy="2286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39237" y="4038600"/>
            <a:ext cx="5355163" cy="2286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4038600"/>
            <a:ext cx="5764835" cy="2286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 194H - Spring 2022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dt+UX2: User Experience Design Project 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DAAD2D-0A78-5443-AB84-74C25CBD9F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404121"/>
      </p:ext>
    </p:extLst>
  </p:cSld>
  <p:clrMapOvr>
    <a:masterClrMapping/>
  </p:clrMapOvr>
  <p:transition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W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>
            <a:spLocks noGrp="1"/>
          </p:cNvSpPr>
          <p:nvPr>
            <p:ph type="title"/>
          </p:nvPr>
        </p:nvSpPr>
        <p:spPr>
          <a:xfrm>
            <a:off x="514356" y="2281244"/>
            <a:ext cx="11180233" cy="1116013"/>
          </a:xfrm>
          <a:prstGeom prst="rect">
            <a:avLst/>
          </a:prstGeom>
        </p:spPr>
        <p:txBody>
          <a:bodyPr/>
          <a:lstStyle>
            <a:lvl1pPr algn="ctr">
              <a:defRPr sz="3900"/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lang="en-US" sz="3713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Click to edit Master title style</a:t>
            </a:r>
            <a:endParaRPr sz="3713" dirty="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6E985AF-0CDD-494D-BF08-30840F1C9CF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532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422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/>
              <a:t>CS 194H - Spring 2022</a:t>
            </a:r>
            <a:endParaRPr lang="en-US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CA38BF4-29DF-244C-845E-9992471C9B4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45860" y="6553200"/>
            <a:ext cx="831948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422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/>
              <a:t>dt+UX2: User Experience Design Project </a:t>
            </a:r>
            <a:endParaRPr lang="en-US" dirty="0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0FE133F2-6AA5-FE49-9AA2-A1DD2A97921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871200" y="6553201"/>
            <a:ext cx="132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422" b="0" i="0">
                <a:solidFill>
                  <a:srgbClr val="6D6D6D"/>
                </a:solidFill>
                <a:latin typeface="Helvetica Light"/>
                <a:cs typeface="Helvetica Light"/>
              </a:defRPr>
            </a:lvl1pPr>
          </a:lstStyle>
          <a:p>
            <a:fld id="{6CDAAD2D-0A78-5443-AB84-74C25CBD9F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797649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3300"/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lang="en-US" sz="1688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Click to edit Master title style</a:t>
            </a:r>
            <a:endParaRPr sz="1688" dirty="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0" name="Shape 2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 marL="123752" indent="-38943">
              <a:spcBef>
                <a:spcPts val="205"/>
              </a:spcBef>
              <a:defRPr sz="971"/>
            </a:lvl2pPr>
            <a:lvl3pPr marL="192983" indent="-30289">
              <a:spcBef>
                <a:spcPts val="170"/>
              </a:spcBef>
              <a:defRPr sz="886"/>
            </a:lvl3pPr>
            <a:lvl4pPr marL="270869" indent="-30289">
              <a:spcBef>
                <a:spcPts val="137"/>
              </a:spcBef>
              <a:defRPr sz="717"/>
            </a:lvl4pPr>
            <a:lvl5pPr marL="348754" indent="-30289">
              <a:spcBef>
                <a:spcPts val="137"/>
              </a:spcBef>
              <a:defRPr sz="717"/>
            </a:lvl5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lang="en-US" sz="1139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Edit Master text styles</a:t>
            </a: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lang="en-US" sz="1139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Second level</a:t>
            </a:r>
          </a:p>
          <a:p>
            <a:pPr lvl="2">
              <a:defRPr sz="1800">
                <a:solidFill>
                  <a:srgbClr val="000000"/>
                </a:solidFill>
                <a:uFillTx/>
              </a:defRPr>
            </a:pPr>
            <a:r>
              <a:rPr lang="en-US" sz="1139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Third level</a:t>
            </a:r>
          </a:p>
          <a:p>
            <a:pPr lvl="3">
              <a:defRPr sz="1800">
                <a:solidFill>
                  <a:srgbClr val="000000"/>
                </a:solidFill>
                <a:uFillTx/>
              </a:defRPr>
            </a:pPr>
            <a:r>
              <a:rPr lang="en-US" sz="1139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Fourth level</a:t>
            </a:r>
          </a:p>
          <a:p>
            <a:pPr lvl="4">
              <a:defRPr sz="1800">
                <a:solidFill>
                  <a:srgbClr val="000000"/>
                </a:solidFill>
                <a:uFillTx/>
              </a:defRPr>
            </a:pPr>
            <a:r>
              <a:rPr lang="en-US" sz="1139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Fifth level</a:t>
            </a:r>
            <a:endParaRPr sz="717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4B94D95-A2AB-8944-9100-36502BBCF46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532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422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/>
              <a:t>CS 194H - Spring 2022</a:t>
            </a:r>
            <a:endParaRPr lang="en-US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F105658-4B3F-D54B-AFC8-B6123918E27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45860" y="6553200"/>
            <a:ext cx="831948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422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/>
              <a:t>dt+UX2: User Experience Design Project </a:t>
            </a:r>
            <a:endParaRPr lang="en-US" dirty="0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01711E96-21B6-CA46-B1E7-634E9DC0A3A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871200" y="6553201"/>
            <a:ext cx="132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422" b="0" i="0">
                <a:solidFill>
                  <a:srgbClr val="6D6D6D"/>
                </a:solidFill>
                <a:latin typeface="Helvetica Light"/>
                <a:cs typeface="Helvetica Light"/>
              </a:defRPr>
            </a:lvl1pPr>
          </a:lstStyle>
          <a:p>
            <a:fld id="{6CDAAD2D-0A78-5443-AB84-74C25CBD9F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144666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+ subtitle +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48736" y="1425584"/>
            <a:ext cx="11277101" cy="4881563"/>
          </a:xfrm>
          <a:prstGeom prst="rect">
            <a:avLst/>
          </a:prstGeom>
        </p:spPr>
        <p:txBody>
          <a:bodyPr/>
          <a:lstStyle>
            <a:lvl1pPr>
              <a:defRPr lang="en-US" dirty="0" smtClean="0">
                <a:solidFill>
                  <a:srgbClr val="767676"/>
                </a:solidFill>
                <a:latin typeface="+mn-lt"/>
              </a:defRPr>
            </a:lvl1pPr>
            <a:lvl2pPr>
              <a:defRPr lang="en-US" dirty="0" smtClean="0">
                <a:solidFill>
                  <a:srgbClr val="767676"/>
                </a:solidFill>
                <a:latin typeface="+mn-lt"/>
              </a:defRPr>
            </a:lvl2pPr>
            <a:lvl3pPr>
              <a:defRPr lang="en-US" dirty="0" smtClean="0">
                <a:solidFill>
                  <a:srgbClr val="767676"/>
                </a:solidFill>
                <a:latin typeface="+mn-lt"/>
              </a:defRPr>
            </a:lvl3pPr>
            <a:lvl4pPr>
              <a:defRPr lang="en-US" dirty="0" smtClean="0">
                <a:solidFill>
                  <a:srgbClr val="767676"/>
                </a:solidFill>
                <a:latin typeface="+mn-lt"/>
              </a:defRPr>
            </a:lvl4pPr>
            <a:lvl5pPr>
              <a:defRPr lang="en-US" dirty="0">
                <a:solidFill>
                  <a:srgbClr val="767676"/>
                </a:soli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3180499" y="186136"/>
            <a:ext cx="8813800" cy="609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350" baseline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secondary title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-27296"/>
            <a:ext cx="11275325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772" b="0" baseline="0">
                <a:solidFill>
                  <a:srgbClr val="767676"/>
                </a:solidFill>
                <a:latin typeface="+mn-lt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8866947-3717-D941-B175-1B7B7ED1B84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532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422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/>
              <a:t>CS 194H - Spring 2022</a:t>
            </a: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EA4BA3F-BC2B-3D47-BE0A-78ED8EBFE10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45860" y="6553200"/>
            <a:ext cx="831948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422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/>
              <a:t>dt+UX2: User Experience Design Project </a:t>
            </a:r>
            <a:endParaRPr lang="en-US" dirty="0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968502BF-64C9-E34D-92E9-03DE9303292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871200" y="6553201"/>
            <a:ext cx="132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422" b="0" i="0">
                <a:solidFill>
                  <a:srgbClr val="6D6D6D"/>
                </a:solidFill>
                <a:latin typeface="Helvetica Light"/>
                <a:cs typeface="Helvetica Light"/>
              </a:defRPr>
            </a:lvl1pPr>
          </a:lstStyle>
          <a:p>
            <a:fld id="{6CDAAD2D-0A78-5443-AB84-74C25CBD9F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506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065221"/>
            <a:ext cx="3886200" cy="7350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96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928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89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85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82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78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75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71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 194H - Spring 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dt+UX2: User Experience Design Project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AAD2D-0A78-5443-AB84-74C25CBD9F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81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74625" indent="-174625">
              <a:buSzPct val="60000"/>
              <a:tabLst/>
              <a:defRPr sz="3600"/>
            </a:lvl1pPr>
            <a:lvl2pPr>
              <a:buSzPct val="60000"/>
              <a:defRPr sz="3200"/>
            </a:lvl2pPr>
            <a:lvl3pPr>
              <a:buSzPct val="60000"/>
              <a:defRPr sz="2800"/>
            </a:lvl3pPr>
            <a:lvl4pPr>
              <a:buSzPct val="60000"/>
              <a:defRPr sz="26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>
            <a:noFill/>
          </a:ln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 194H - Spring 2022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dt+UX2: User Experience Design Project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BD5605-A621-BB48-A3A3-D0E7F43A8E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547186"/>
      </p:ext>
    </p:extLst>
  </p:cSld>
  <p:clrMapOvr>
    <a:masterClrMapping/>
  </p:clrMapOvr>
  <p:transition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25172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237" y="352425"/>
            <a:ext cx="11552767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9236" y="1600200"/>
            <a:ext cx="5355165" cy="4724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080000" cy="2286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4038600"/>
            <a:ext cx="5080000" cy="2286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 194H - Spring 2022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dt+UX2: User Experience Design Project </a:t>
            </a:r>
            <a:endParaRPr lang="en-US" dirty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DAAD2D-0A78-5443-AB84-74C25CBD9F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06149"/>
      </p:ext>
    </p:extLst>
  </p:cSld>
  <p:clrMapOvr>
    <a:masterClrMapping/>
  </p:clrMapOvr>
  <p:transition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235" y="352425"/>
            <a:ext cx="11552767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9234" y="1600200"/>
            <a:ext cx="5820349" cy="4724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584285" y="1600200"/>
            <a:ext cx="5355167" cy="4724400"/>
          </a:xfrm>
        </p:spPr>
        <p:txBody>
          <a:bodyPr/>
          <a:lstStyle/>
          <a:p>
            <a:pPr lvl="0"/>
            <a:r>
              <a:rPr lang="en-US" noProof="0"/>
              <a:t>Click icon to add online image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 194H - Spring 2022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dt+UX2: User Experience Design Project 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DAAD2D-0A78-5443-AB84-74C25CBD9F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540884"/>
      </p:ext>
    </p:extLst>
  </p:cSld>
  <p:clrMapOvr>
    <a:masterClrMapping/>
  </p:clrMapOvr>
  <p:transition>
    <p:dissolv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234" y="352425"/>
            <a:ext cx="11552767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10363200" cy="228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4038600"/>
            <a:ext cx="10363200" cy="228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 194H - Spring 2022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dt+UX2: User Experience Design Project 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9987DD-0B43-4BDC-BB9D-21A80E590B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829131"/>
      </p:ext>
    </p:extLst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Helvetica Light" panose="020B04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9238" y="1600200"/>
            <a:ext cx="5680540" cy="47244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500"/>
            </a:lvl5pPr>
            <a:lvl6pPr>
              <a:defRPr sz="760"/>
            </a:lvl6pPr>
            <a:lvl7pPr>
              <a:defRPr sz="760"/>
            </a:lvl7pPr>
            <a:lvl8pPr>
              <a:defRPr sz="760"/>
            </a:lvl8pPr>
            <a:lvl9pPr>
              <a:defRPr sz="76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80208" y="1600200"/>
            <a:ext cx="5434315" cy="47244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500"/>
            </a:lvl5pPr>
            <a:lvl6pPr>
              <a:defRPr sz="760"/>
            </a:lvl6pPr>
            <a:lvl7pPr>
              <a:defRPr sz="760"/>
            </a:lvl7pPr>
            <a:lvl8pPr>
              <a:defRPr sz="760"/>
            </a:lvl8pPr>
            <a:lvl9pPr>
              <a:defRPr sz="76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 194H - Spring 2022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dt+UX2: User Experience Design Project </a:t>
            </a: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3CC89E-482A-7243-9449-D2F6FD999D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559410"/>
      </p:ext>
    </p:extLst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500"/>
            </a:lvl4pPr>
            <a:lvl5pPr>
              <a:defRPr sz="1200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500"/>
            </a:lvl4pPr>
            <a:lvl5pPr>
              <a:defRPr sz="1200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 194H - Spring 2022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dt+UX2: User Experience Design Project </a:t>
            </a:r>
            <a:endParaRPr lang="en-US" dirty="0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4A3876-95E2-AD44-84F4-AB431DD283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682814"/>
      </p:ext>
    </p:extLst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 194H - Spring 2022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dt+UX2: User Experience Design Project </a:t>
            </a:r>
            <a:endParaRPr lang="en-U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19778B-06E7-6E4B-B497-9386DED933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368428"/>
      </p:ext>
    </p:extLst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2932" y="6607236"/>
            <a:ext cx="1927469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 194H - Spring 2022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1930403" y="6608285"/>
            <a:ext cx="8310879" cy="457200"/>
          </a:xfrm>
          <a:ln/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dt+UX2: User Experience Design Project </a:t>
            </a:r>
            <a:endParaRPr lang="en-US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241283" y="6617039"/>
            <a:ext cx="1944863" cy="457200"/>
          </a:xfrm>
          <a:ln/>
        </p:spPr>
        <p:txBody>
          <a:bodyPr/>
          <a:lstStyle>
            <a:lvl1pPr>
              <a:defRPr/>
            </a:lvl1pPr>
          </a:lstStyle>
          <a:p>
            <a:fld id="{88C5DCA4-72D8-1847-88AD-275DB8B668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211035"/>
      </p:ext>
    </p:extLst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84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1350"/>
            </a:lvl1pPr>
            <a:lvl2pPr>
              <a:defRPr sz="1181"/>
            </a:lvl2pPr>
            <a:lvl3pPr>
              <a:defRPr sz="1013"/>
            </a:lvl3pPr>
            <a:lvl4pPr>
              <a:defRPr sz="844"/>
            </a:lvl4pPr>
            <a:lvl5pPr>
              <a:defRPr sz="844"/>
            </a:lvl5pPr>
            <a:lvl6pPr>
              <a:defRPr sz="844"/>
            </a:lvl6pPr>
            <a:lvl7pPr>
              <a:defRPr sz="844"/>
            </a:lvl7pPr>
            <a:lvl8pPr>
              <a:defRPr sz="844"/>
            </a:lvl8pPr>
            <a:lvl9pPr>
              <a:defRPr sz="844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591"/>
            </a:lvl1pPr>
            <a:lvl2pPr marL="192881" indent="0">
              <a:buNone/>
              <a:defRPr sz="506"/>
            </a:lvl2pPr>
            <a:lvl3pPr marL="385763" indent="0">
              <a:buNone/>
              <a:defRPr sz="422"/>
            </a:lvl3pPr>
            <a:lvl4pPr marL="578644" indent="0">
              <a:buNone/>
              <a:defRPr sz="380"/>
            </a:lvl4pPr>
            <a:lvl5pPr marL="771525" indent="0">
              <a:buNone/>
              <a:defRPr sz="380"/>
            </a:lvl5pPr>
            <a:lvl6pPr marL="964406" indent="0">
              <a:buNone/>
              <a:defRPr sz="380"/>
            </a:lvl6pPr>
            <a:lvl7pPr marL="1157288" indent="0">
              <a:buNone/>
              <a:defRPr sz="380"/>
            </a:lvl7pPr>
            <a:lvl8pPr marL="1350169" indent="0">
              <a:buNone/>
              <a:defRPr sz="380"/>
            </a:lvl8pPr>
            <a:lvl9pPr marL="1543050" indent="0">
              <a:buNone/>
              <a:defRPr sz="38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 194H - Spring 2022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dt+UX2: User Experience Design Project </a:t>
            </a: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003B64-1C0B-F140-94CB-79067E323B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263263"/>
      </p:ext>
    </p:extLst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84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1350"/>
            </a:lvl1pPr>
            <a:lvl2pPr marL="192881" indent="0">
              <a:buNone/>
              <a:defRPr sz="1181"/>
            </a:lvl2pPr>
            <a:lvl3pPr marL="385763" indent="0">
              <a:buNone/>
              <a:defRPr sz="1013"/>
            </a:lvl3pPr>
            <a:lvl4pPr marL="578644" indent="0">
              <a:buNone/>
              <a:defRPr sz="844"/>
            </a:lvl4pPr>
            <a:lvl5pPr marL="771525" indent="0">
              <a:buNone/>
              <a:defRPr sz="844"/>
            </a:lvl5pPr>
            <a:lvl6pPr marL="964406" indent="0">
              <a:buNone/>
              <a:defRPr sz="844"/>
            </a:lvl6pPr>
            <a:lvl7pPr marL="1157288" indent="0">
              <a:buNone/>
              <a:defRPr sz="844"/>
            </a:lvl7pPr>
            <a:lvl8pPr marL="1350169" indent="0">
              <a:buNone/>
              <a:defRPr sz="844"/>
            </a:lvl8pPr>
            <a:lvl9pPr marL="1543050" indent="0">
              <a:buNone/>
              <a:defRPr sz="844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591"/>
            </a:lvl1pPr>
            <a:lvl2pPr marL="192881" indent="0">
              <a:buNone/>
              <a:defRPr sz="506"/>
            </a:lvl2pPr>
            <a:lvl3pPr marL="385763" indent="0">
              <a:buNone/>
              <a:defRPr sz="422"/>
            </a:lvl3pPr>
            <a:lvl4pPr marL="578644" indent="0">
              <a:buNone/>
              <a:defRPr sz="380"/>
            </a:lvl4pPr>
            <a:lvl5pPr marL="771525" indent="0">
              <a:buNone/>
              <a:defRPr sz="380"/>
            </a:lvl5pPr>
            <a:lvl6pPr marL="964406" indent="0">
              <a:buNone/>
              <a:defRPr sz="380"/>
            </a:lvl6pPr>
            <a:lvl7pPr marL="1157288" indent="0">
              <a:buNone/>
              <a:defRPr sz="380"/>
            </a:lvl7pPr>
            <a:lvl8pPr marL="1350169" indent="0">
              <a:buNone/>
              <a:defRPr sz="380"/>
            </a:lvl8pPr>
            <a:lvl9pPr marL="1543050" indent="0">
              <a:buNone/>
              <a:defRPr sz="38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 194H - Spring 2022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dt+UX2: User Experience Design Project </a:t>
            </a: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60070A-7A1F-A54A-8179-5488E435F9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127569"/>
      </p:ext>
    </p:extLst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 194H - Spring 2022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dt+UX2: User Experience Design Project </a:t>
            </a: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0223D7-1A4B-D743-9E34-692DD8888E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167686"/>
      </p:ext>
    </p:extLst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2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7EFA975-2AAB-424F-9936-573FBC30CC9C}"/>
              </a:ext>
            </a:extLst>
          </p:cNvPr>
          <p:cNvSpPr/>
          <p:nvPr/>
        </p:nvSpPr>
        <p:spPr bwMode="auto">
          <a:xfrm>
            <a:off x="0" y="6527203"/>
            <a:ext cx="12192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30053BA-8A81-294E-B8BB-4F448E392A49}"/>
              </a:ext>
            </a:extLst>
          </p:cNvPr>
          <p:cNvSpPr/>
          <p:nvPr/>
        </p:nvSpPr>
        <p:spPr bwMode="auto">
          <a:xfrm>
            <a:off x="0" y="6527206"/>
            <a:ext cx="12192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51434" tIns="25717" rIns="51434" bIns="25717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514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35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39238" y="0"/>
            <a:ext cx="11552767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9233" y="1600200"/>
            <a:ext cx="11195715" cy="47244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696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931" y="6607236"/>
            <a:ext cx="159557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/>
              <a:t>CS 194H - Spring 2022</a:t>
            </a:r>
            <a:endParaRPr lang="en-US" dirty="0"/>
          </a:p>
        </p:txBody>
      </p:sp>
      <p:sp>
        <p:nvSpPr>
          <p:cNvPr id="29696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98508" y="6608285"/>
            <a:ext cx="89960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 dirty="0"/>
              <a:t>dt+UX2: User Experience Design Project </a:t>
            </a:r>
          </a:p>
        </p:txBody>
      </p:sp>
      <p:sp>
        <p:nvSpPr>
          <p:cNvPr id="29696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90567" y="6617039"/>
            <a:ext cx="159557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 i="0">
                <a:solidFill>
                  <a:srgbClr val="6D6D6D"/>
                </a:solidFill>
                <a:latin typeface="Helvetica Light"/>
                <a:cs typeface="Helvetica Light"/>
              </a:defRPr>
            </a:lvl1pPr>
          </a:lstStyle>
          <a:p>
            <a:fld id="{6CDAAD2D-0A78-5443-AB84-74C25CBD9F1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hape 310"/>
          <p:cNvSpPr/>
          <p:nvPr/>
        </p:nvSpPr>
        <p:spPr>
          <a:xfrm rot="16200000">
            <a:off x="-74867" y="-55071"/>
            <a:ext cx="306720" cy="2839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</a:pathLst>
          </a:custGeom>
          <a:ln w="127000">
            <a:solidFill/>
            <a:round/>
          </a:ln>
        </p:spPr>
        <p:txBody>
          <a:bodyPr lIns="0" tIns="0" rIns="0" bIns="0" anchor="ctr"/>
          <a:lstStyle/>
          <a:p>
            <a:pPr lvl="0">
              <a:defRPr sz="5200" b="0"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 sz="2194" dirty="0"/>
          </a:p>
        </p:txBody>
      </p:sp>
      <p:sp>
        <p:nvSpPr>
          <p:cNvPr id="13" name="Shape 310">
            <a:extLst>
              <a:ext uri="{FF2B5EF4-FFF2-40B4-BE49-F238E27FC236}">
                <a16:creationId xmlns:a16="http://schemas.microsoft.com/office/drawing/2014/main" id="{DFB8A9B7-C06F-9749-B636-278A0C134EE9}"/>
              </a:ext>
            </a:extLst>
          </p:cNvPr>
          <p:cNvSpPr/>
          <p:nvPr/>
        </p:nvSpPr>
        <p:spPr>
          <a:xfrm rot="5400000" flipH="1">
            <a:off x="11961199" y="-52227"/>
            <a:ext cx="306720" cy="2839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</a:pathLst>
          </a:custGeom>
          <a:ln w="127000">
            <a:solidFill/>
            <a:round/>
          </a:ln>
        </p:spPr>
        <p:txBody>
          <a:bodyPr lIns="0" tIns="0" rIns="0" bIns="0" anchor="ctr"/>
          <a:lstStyle/>
          <a:p>
            <a:pPr lvl="0">
              <a:defRPr sz="5200" b="0"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 sz="2194" dirty="0"/>
          </a:p>
        </p:txBody>
      </p:sp>
      <p:sp>
        <p:nvSpPr>
          <p:cNvPr id="14" name="Shape 310">
            <a:extLst>
              <a:ext uri="{FF2B5EF4-FFF2-40B4-BE49-F238E27FC236}">
                <a16:creationId xmlns:a16="http://schemas.microsoft.com/office/drawing/2014/main" id="{CA7C88AC-0253-954C-B071-3CB64A57472F}"/>
              </a:ext>
            </a:extLst>
          </p:cNvPr>
          <p:cNvSpPr/>
          <p:nvPr/>
        </p:nvSpPr>
        <p:spPr>
          <a:xfrm rot="5400000" flipV="1">
            <a:off x="-74867" y="6623148"/>
            <a:ext cx="306720" cy="2839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</a:pathLst>
          </a:custGeom>
          <a:ln w="127000">
            <a:solidFill/>
            <a:round/>
          </a:ln>
        </p:spPr>
        <p:txBody>
          <a:bodyPr lIns="0" tIns="0" rIns="0" bIns="0" anchor="ctr"/>
          <a:lstStyle/>
          <a:p>
            <a:pPr lvl="0">
              <a:defRPr sz="5200" b="0"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 sz="2194" dirty="0"/>
          </a:p>
        </p:txBody>
      </p:sp>
      <p:sp>
        <p:nvSpPr>
          <p:cNvPr id="15" name="Shape 310">
            <a:extLst>
              <a:ext uri="{FF2B5EF4-FFF2-40B4-BE49-F238E27FC236}">
                <a16:creationId xmlns:a16="http://schemas.microsoft.com/office/drawing/2014/main" id="{A3A7A954-BA50-EE4E-AA3E-4161329C8E24}"/>
              </a:ext>
            </a:extLst>
          </p:cNvPr>
          <p:cNvSpPr/>
          <p:nvPr/>
        </p:nvSpPr>
        <p:spPr>
          <a:xfrm rot="16200000" flipH="1" flipV="1">
            <a:off x="11961199" y="6625992"/>
            <a:ext cx="306720" cy="2839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</a:pathLst>
          </a:custGeom>
          <a:ln w="127000">
            <a:solidFill/>
            <a:round/>
          </a:ln>
        </p:spPr>
        <p:txBody>
          <a:bodyPr lIns="0" tIns="0" rIns="0" bIns="0" anchor="ctr"/>
          <a:lstStyle/>
          <a:p>
            <a:pPr lvl="0">
              <a:defRPr sz="5200" b="0"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 sz="2194" dirty="0"/>
          </a:p>
        </p:txBody>
      </p:sp>
    </p:spTree>
    <p:extLst>
      <p:ext uri="{BB962C8B-B14F-4D97-AF65-F5344CB8AC3E}">
        <p14:creationId xmlns:p14="http://schemas.microsoft.com/office/powerpoint/2010/main" val="372450571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  <p:sldLayoutId id="2147483766" r:id="rId14"/>
    <p:sldLayoutId id="2147483767" r:id="rId15"/>
    <p:sldLayoutId id="2147483768" r:id="rId16"/>
    <p:sldLayoutId id="2147483769" r:id="rId17"/>
    <p:sldLayoutId id="2147483770" r:id="rId18"/>
    <p:sldLayoutId id="2147483771" r:id="rId19"/>
    <p:sldLayoutId id="2147483772" r:id="rId20"/>
    <p:sldLayoutId id="2147483773" r:id="rId21"/>
    <p:sldLayoutId id="2147483774" r:id="rId22"/>
    <p:sldLayoutId id="2147483775" r:id="rId23"/>
  </p:sldLayoutIdLst>
  <p:transition>
    <p:dissolve/>
  </p:transition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0" i="0">
          <a:solidFill>
            <a:srgbClr val="E87A40"/>
          </a:solidFill>
          <a:latin typeface="Helvetica Light"/>
          <a:ea typeface="ＭＳ Ｐゴシック" charset="0"/>
          <a:cs typeface="Helvetica Light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561">
          <a:solidFill>
            <a:srgbClr val="3E4E6C"/>
          </a:solidFill>
          <a:latin typeface="Arial Black" pitchFamily="34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561">
          <a:solidFill>
            <a:srgbClr val="3E4E6C"/>
          </a:solidFill>
          <a:latin typeface="Arial Black" pitchFamily="34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561">
          <a:solidFill>
            <a:srgbClr val="3E4E6C"/>
          </a:solidFill>
          <a:latin typeface="Arial Black" pitchFamily="34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561">
          <a:solidFill>
            <a:srgbClr val="3E4E6C"/>
          </a:solidFill>
          <a:latin typeface="Arial Black" pitchFamily="34" charset="0"/>
          <a:ea typeface="ＭＳ Ｐゴシック" charset="0"/>
        </a:defRPr>
      </a:lvl5pPr>
      <a:lvl6pPr marL="192881" algn="l" rtl="0" eaLnBrk="1" fontAlgn="base" hangingPunct="1">
        <a:spcBef>
          <a:spcPct val="0"/>
        </a:spcBef>
        <a:spcAft>
          <a:spcPct val="0"/>
        </a:spcAft>
        <a:defRPr sz="1561">
          <a:solidFill>
            <a:srgbClr val="3E4E6C"/>
          </a:solidFill>
          <a:latin typeface="Arial Black" pitchFamily="34" charset="0"/>
        </a:defRPr>
      </a:lvl6pPr>
      <a:lvl7pPr marL="385763" algn="l" rtl="0" eaLnBrk="1" fontAlgn="base" hangingPunct="1">
        <a:spcBef>
          <a:spcPct val="0"/>
        </a:spcBef>
        <a:spcAft>
          <a:spcPct val="0"/>
        </a:spcAft>
        <a:defRPr sz="1561">
          <a:solidFill>
            <a:srgbClr val="3E4E6C"/>
          </a:solidFill>
          <a:latin typeface="Arial Black" pitchFamily="34" charset="0"/>
        </a:defRPr>
      </a:lvl7pPr>
      <a:lvl8pPr marL="578644" algn="l" rtl="0" eaLnBrk="1" fontAlgn="base" hangingPunct="1">
        <a:spcBef>
          <a:spcPct val="0"/>
        </a:spcBef>
        <a:spcAft>
          <a:spcPct val="0"/>
        </a:spcAft>
        <a:defRPr sz="1561">
          <a:solidFill>
            <a:srgbClr val="3E4E6C"/>
          </a:solidFill>
          <a:latin typeface="Arial Black" pitchFamily="34" charset="0"/>
        </a:defRPr>
      </a:lvl8pPr>
      <a:lvl9pPr marL="771525" algn="l" rtl="0" eaLnBrk="1" fontAlgn="base" hangingPunct="1">
        <a:spcBef>
          <a:spcPct val="0"/>
        </a:spcBef>
        <a:spcAft>
          <a:spcPct val="0"/>
        </a:spcAft>
        <a:defRPr sz="1561">
          <a:solidFill>
            <a:srgbClr val="3E4E6C"/>
          </a:solidFill>
          <a:latin typeface="Arial Black" pitchFamily="34" charset="0"/>
        </a:defRPr>
      </a:lvl9pPr>
    </p:titleStyle>
    <p:bodyStyle>
      <a:lvl1pPr marL="174625" indent="-174625" algn="l" rtl="0" eaLnBrk="1" fontAlgn="base" hangingPunct="1">
        <a:spcBef>
          <a:spcPct val="20000"/>
        </a:spcBef>
        <a:spcAft>
          <a:spcPct val="0"/>
        </a:spcAft>
        <a:buSzPct val="60000"/>
        <a:buChar char="•"/>
        <a:tabLst/>
        <a:defRPr sz="3600" b="0" i="0">
          <a:solidFill>
            <a:schemeClr val="tx1"/>
          </a:solidFill>
          <a:latin typeface="Helvetica Light"/>
          <a:ea typeface="ＭＳ Ｐゴシック" charset="0"/>
          <a:cs typeface="Helvetica Light"/>
        </a:defRPr>
      </a:lvl1pPr>
      <a:lvl2pPr marL="349250" indent="-155575" algn="l" rtl="0" eaLnBrk="1" fontAlgn="base" hangingPunct="1">
        <a:spcBef>
          <a:spcPct val="20000"/>
        </a:spcBef>
        <a:spcAft>
          <a:spcPct val="0"/>
        </a:spcAft>
        <a:buSzPct val="60000"/>
        <a:buChar char="–"/>
        <a:tabLst/>
        <a:defRPr sz="3200" b="0" i="0">
          <a:solidFill>
            <a:schemeClr val="tx1"/>
          </a:solidFill>
          <a:latin typeface="Helvetica Light"/>
          <a:ea typeface="ＭＳ Ｐゴシック" charset="0"/>
          <a:cs typeface="Helvetica Light"/>
        </a:defRPr>
      </a:lvl2pPr>
      <a:lvl3pPr marL="515938" indent="-130175" algn="l" rtl="0" eaLnBrk="1" fontAlgn="base" hangingPunct="1">
        <a:spcBef>
          <a:spcPct val="20000"/>
        </a:spcBef>
        <a:spcAft>
          <a:spcPct val="0"/>
        </a:spcAft>
        <a:buSzPct val="60000"/>
        <a:buChar char="•"/>
        <a:tabLst/>
        <a:defRPr sz="2800" b="0" i="0">
          <a:solidFill>
            <a:schemeClr val="tx1"/>
          </a:solidFill>
          <a:latin typeface="Helvetica Light"/>
          <a:ea typeface="ＭＳ Ｐゴシック" charset="0"/>
          <a:cs typeface="Helvetica Light"/>
        </a:defRPr>
      </a:lvl3pPr>
      <a:lvl4pPr marL="744538" indent="-165100" algn="l" rtl="0" eaLnBrk="1" fontAlgn="base" hangingPunct="1">
        <a:spcBef>
          <a:spcPct val="20000"/>
        </a:spcBef>
        <a:spcAft>
          <a:spcPct val="0"/>
        </a:spcAft>
        <a:buSzPct val="60000"/>
        <a:buChar char="–"/>
        <a:tabLst/>
        <a:defRPr sz="2600" b="0" i="0">
          <a:solidFill>
            <a:schemeClr val="tx1"/>
          </a:solidFill>
          <a:latin typeface="Helvetica Light"/>
          <a:ea typeface="ＭＳ Ｐゴシック" charset="0"/>
          <a:cs typeface="Helvetica Light"/>
        </a:defRPr>
      </a:lvl4pPr>
      <a:lvl5pPr marL="919163" indent="-147638" algn="l" rtl="0" eaLnBrk="1" fontAlgn="base" hangingPunct="1">
        <a:spcBef>
          <a:spcPct val="20000"/>
        </a:spcBef>
        <a:spcAft>
          <a:spcPct val="0"/>
        </a:spcAft>
        <a:buSzPct val="60000"/>
        <a:buChar char="»"/>
        <a:tabLst/>
        <a:defRPr sz="2400" b="0" i="0">
          <a:solidFill>
            <a:schemeClr val="tx1"/>
          </a:solidFill>
          <a:latin typeface="Helvetica Light"/>
          <a:ea typeface="ＭＳ Ｐゴシック" charset="0"/>
          <a:cs typeface="Helvetica Light"/>
        </a:defRPr>
      </a:lvl5pPr>
      <a:lvl6pPr marL="1060847" indent="-96441" algn="l" rtl="0" eaLnBrk="1" fontAlgn="base" hangingPunct="1">
        <a:spcBef>
          <a:spcPct val="20000"/>
        </a:spcBef>
        <a:spcAft>
          <a:spcPct val="0"/>
        </a:spcAft>
        <a:buChar char="»"/>
        <a:defRPr sz="844" b="1">
          <a:solidFill>
            <a:schemeClr val="tx1"/>
          </a:solidFill>
          <a:latin typeface="+mn-lt"/>
        </a:defRPr>
      </a:lvl6pPr>
      <a:lvl7pPr marL="1253729" indent="-96441" algn="l" rtl="0" eaLnBrk="1" fontAlgn="base" hangingPunct="1">
        <a:spcBef>
          <a:spcPct val="20000"/>
        </a:spcBef>
        <a:spcAft>
          <a:spcPct val="0"/>
        </a:spcAft>
        <a:buChar char="»"/>
        <a:defRPr sz="844" b="1">
          <a:solidFill>
            <a:schemeClr val="tx1"/>
          </a:solidFill>
          <a:latin typeface="+mn-lt"/>
        </a:defRPr>
      </a:lvl7pPr>
      <a:lvl8pPr marL="1446610" indent="-96441" algn="l" rtl="0" eaLnBrk="1" fontAlgn="base" hangingPunct="1">
        <a:spcBef>
          <a:spcPct val="20000"/>
        </a:spcBef>
        <a:spcAft>
          <a:spcPct val="0"/>
        </a:spcAft>
        <a:buChar char="»"/>
        <a:defRPr sz="844" b="1">
          <a:solidFill>
            <a:schemeClr val="tx1"/>
          </a:solidFill>
          <a:latin typeface="+mn-lt"/>
        </a:defRPr>
      </a:lvl8pPr>
      <a:lvl9pPr marL="1639491" indent="-96441" algn="l" rtl="0" eaLnBrk="1" fontAlgn="base" hangingPunct="1">
        <a:spcBef>
          <a:spcPct val="20000"/>
        </a:spcBef>
        <a:spcAft>
          <a:spcPct val="0"/>
        </a:spcAft>
        <a:buChar char="»"/>
        <a:defRPr sz="844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1pPr>
      <a:lvl2pPr marL="192881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2pPr>
      <a:lvl3pPr marL="385763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3pPr>
      <a:lvl4pPr marL="578644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964406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157288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350169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hci.stanford.edu/courses/cs194h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hci.stanford.edu/courses/cs194h/2022/sp/calendar.html" TargetMode="Externa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cs194h-2022-project-pitches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Fcm_TJINHe_g24OhLMhTT3pU-Hk4Xn6qFlF5liKQfUY/edit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hci.stanford.edu/courses/cs194h/2022/sp/readings/restricted/upd_hierarchy.pdf" TargetMode="External"/><Relationship Id="rId4" Type="http://schemas.openxmlformats.org/officeDocument/2006/relationships/hyperlink" Target="https://www.aiga.org/resources/how-to-survive-a-critique-a-guide-to-giving-and-receiving-feedback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cs194h-2022-initial-survey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Introduction &amp; Course Overview</a:t>
            </a:r>
            <a:br>
              <a:rPr lang="en-US" dirty="0"/>
            </a:br>
            <a:r>
              <a:rPr lang="en-US" dirty="0"/>
              <a:t> </a:t>
            </a:r>
            <a:br>
              <a:rPr lang="en-US" dirty="0"/>
            </a:br>
            <a:r>
              <a:rPr lang="en-US" sz="3200" dirty="0"/>
              <a:t>CS 194H – User Experience Design Project</a:t>
            </a:r>
          </a:p>
        </p:txBody>
      </p:sp>
      <p:sp>
        <p:nvSpPr>
          <p:cNvPr id="13315" name="Text Box 7"/>
          <p:cNvSpPr txBox="1">
            <a:spLocks noChangeArrowheads="1"/>
          </p:cNvSpPr>
          <p:nvPr/>
        </p:nvSpPr>
        <p:spPr bwMode="auto">
          <a:xfrm>
            <a:off x="809387" y="5715000"/>
            <a:ext cx="640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Helvetica"/>
                <a:cs typeface="Helvetica"/>
              </a:rPr>
              <a:t>March 29, 2022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Format</a:t>
            </a:r>
          </a:p>
        </p:txBody>
      </p:sp>
      <p:sp>
        <p:nvSpPr>
          <p:cNvPr id="120837" name="Rectangle 5"/>
          <p:cNvSpPr>
            <a:spLocks noGrp="1" noChangeArrowheads="1"/>
          </p:cNvSpPr>
          <p:nvPr>
            <p:ph idx="1"/>
          </p:nvPr>
        </p:nvSpPr>
        <p:spPr>
          <a:xfrm>
            <a:off x="639233" y="1219200"/>
            <a:ext cx="11546910" cy="51054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Quarter long project &amp; individual homework</a:t>
            </a:r>
          </a:p>
          <a:p>
            <a:r>
              <a:rPr lang="en-US" dirty="0"/>
              <a:t>Interactive lectures / Project presentations </a:t>
            </a:r>
          </a:p>
          <a:p>
            <a:r>
              <a:rPr lang="en-US" dirty="0"/>
              <a:t>Studio design critiques </a:t>
            </a:r>
          </a:p>
          <a:p>
            <a:r>
              <a:rPr lang="en-US" dirty="0"/>
              <a:t>Readings (very small number &amp; short)</a:t>
            </a:r>
          </a:p>
          <a:p>
            <a:r>
              <a:rPr lang="en-US" dirty="0"/>
              <a:t>All material will be online</a:t>
            </a:r>
          </a:p>
          <a:p>
            <a:pPr lvl="1"/>
            <a:r>
              <a:rPr lang="en-US" dirty="0"/>
              <a:t>slides, exercises, readings, schedule</a:t>
            </a:r>
          </a:p>
          <a:p>
            <a:pPr lvl="1"/>
            <a:r>
              <a:rPr lang="en-US" dirty="0">
                <a:solidFill>
                  <a:srgbClr val="FFC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https://hci.stanford.edu/courses/cs194h/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/>
              <a:t>or </a:t>
            </a:r>
            <a:r>
              <a:rPr lang="en-US" u="sng" dirty="0">
                <a:solidFill>
                  <a:srgbClr val="FFC000"/>
                </a:solidFill>
              </a:rPr>
              <a:t>cs194h.stanford.edu</a:t>
            </a:r>
          </a:p>
          <a:p>
            <a:r>
              <a:rPr lang="en-US" dirty="0"/>
              <a:t>Also use the slack channels!</a:t>
            </a:r>
          </a:p>
          <a:p>
            <a:endParaRPr lang="en-US" dirty="0"/>
          </a:p>
          <a:p>
            <a:r>
              <a:rPr lang="en-US" dirty="0"/>
              <a:t>Have fun &amp; participate! 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 194H - Spring 2022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dt+UX2: User Experience Design Project 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D5605-A621-BB48-A3A3-D0E7F43A8E8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Project Description</a:t>
            </a:r>
          </a:p>
        </p:txBody>
      </p:sp>
      <p:sp>
        <p:nvSpPr>
          <p:cNvPr id="19462" name="Rectangle 5"/>
          <p:cNvSpPr>
            <a:spLocks noGrp="1" noChangeArrowheads="1"/>
          </p:cNvSpPr>
          <p:nvPr>
            <p:ph idx="1"/>
          </p:nvPr>
        </p:nvSpPr>
        <p:spPr>
          <a:xfrm>
            <a:off x="639233" y="1151754"/>
            <a:ext cx="11195715" cy="517284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We will continue work on projects from CS 147</a:t>
            </a:r>
          </a:p>
          <a:p>
            <a:pPr lvl="1"/>
            <a:r>
              <a:rPr lang="en-US" dirty="0"/>
              <a:t>existing groups will stay intact</a:t>
            </a:r>
          </a:p>
          <a:p>
            <a:pPr lvl="1"/>
            <a:r>
              <a:rPr lang="en-US" dirty="0"/>
              <a:t>we will assign “new” students to existing teams</a:t>
            </a:r>
          </a:p>
          <a:p>
            <a:r>
              <a:rPr lang="en-US" dirty="0"/>
              <a:t>Groups</a:t>
            </a:r>
          </a:p>
          <a:p>
            <a:pPr lvl="1"/>
            <a:r>
              <a:rPr lang="en-US" dirty="0"/>
              <a:t>4 students to a group </a:t>
            </a:r>
            <a:r>
              <a:rPr lang="en-US" dirty="0">
                <a:sym typeface="Wingdings"/>
              </a:rPr>
              <a:t>→ 4-5 groups</a:t>
            </a:r>
            <a:endParaRPr lang="en-US" dirty="0"/>
          </a:p>
          <a:p>
            <a:pPr lvl="1"/>
            <a:r>
              <a:rPr lang="en-US" dirty="0"/>
              <a:t>groups meet with teaching staff every week</a:t>
            </a:r>
          </a:p>
          <a:p>
            <a:pPr lvl="2"/>
            <a:r>
              <a:rPr lang="en-US" dirty="0"/>
              <a:t>often in class, but also sometimes scheduled outside</a:t>
            </a:r>
          </a:p>
          <a:p>
            <a:endParaRPr lang="en-US" dirty="0"/>
          </a:p>
          <a:p>
            <a:r>
              <a:rPr lang="en-US" dirty="0"/>
              <a:t>Cumulative</a:t>
            </a:r>
          </a:p>
          <a:p>
            <a:pPr lvl="1"/>
            <a:r>
              <a:rPr lang="en-US" dirty="0"/>
              <a:t>apply several HCI methods to a single interface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 194H - Spring 2022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dt+UX2: User Experience Design Project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D5605-A621-BB48-A3A3-D0E7F43A8E8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Process Overview</a:t>
            </a:r>
          </a:p>
        </p:txBody>
      </p:sp>
      <p:sp>
        <p:nvSpPr>
          <p:cNvPr id="347139" name="Rectangle 3"/>
          <p:cNvSpPr>
            <a:spLocks noGrp="1" noChangeArrowheads="1"/>
          </p:cNvSpPr>
          <p:nvPr>
            <p:ph idx="1"/>
          </p:nvPr>
        </p:nvSpPr>
        <p:spPr>
          <a:xfrm>
            <a:off x="639233" y="1348739"/>
            <a:ext cx="11423227" cy="524974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Project Recap (next Tuesday)</a:t>
            </a:r>
          </a:p>
          <a:p>
            <a:r>
              <a:rPr lang="en-US" dirty="0"/>
              <a:t>Business Model</a:t>
            </a:r>
          </a:p>
          <a:p>
            <a:r>
              <a:rPr lang="en-US" dirty="0"/>
              <a:t>Web Site (including 147 material)</a:t>
            </a:r>
          </a:p>
          <a:p>
            <a:r>
              <a:rPr lang="en-US" dirty="0"/>
              <a:t>Lab Usability Study*</a:t>
            </a:r>
          </a:p>
          <a:p>
            <a:r>
              <a:rPr lang="en-US" dirty="0"/>
              <a:t>Hi-Fi Prototype #2</a:t>
            </a:r>
          </a:p>
          <a:p>
            <a:r>
              <a:rPr lang="en-US" dirty="0"/>
              <a:t>Field/Remote Usability Test*</a:t>
            </a:r>
          </a:p>
          <a:p>
            <a:r>
              <a:rPr lang="en-US" dirty="0"/>
              <a:t>Hi-Fi Prototype #3</a:t>
            </a:r>
          </a:p>
          <a:p>
            <a:r>
              <a:rPr lang="en-US" dirty="0"/>
              <a:t>Hi-Fi Video Prototype</a:t>
            </a:r>
          </a:p>
          <a:p>
            <a:r>
              <a:rPr lang="en-US" dirty="0"/>
              <a:t>Final posters/presentations &amp; Launch Party w/ industry guests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2800" dirty="0"/>
              <a:t>*user testing funding ~$150/team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 194H - Spring 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dt+UX2: User Experience Design Project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D5605-A621-BB48-A3A3-D0E7F43A8E8F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 194H - Spring 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dt+UX2: User Experience Design Project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D5605-A621-BB48-A3A3-D0E7F43A8E8F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94395" y="2971801"/>
            <a:ext cx="1150161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C000"/>
                </a:solidFill>
                <a:latin typeface="Helvetica Neue" charset="0"/>
                <a:ea typeface="Helvetica Neue" charset="0"/>
                <a:cs typeface="Helvetica Neue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http://hci.stanford.edu/courses/cs194h/2022/sp/calendar.html</a:t>
            </a:r>
            <a:endParaRPr lang="en-US" sz="3200" dirty="0">
              <a:solidFill>
                <a:srgbClr val="FFC000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DB223A-2F59-0F4E-B1DD-DB38CC6DD3E3}"/>
              </a:ext>
            </a:extLst>
          </p:cNvPr>
          <p:cNvSpPr txBox="1"/>
          <p:nvPr/>
        </p:nvSpPr>
        <p:spPr>
          <a:xfrm rot="19800000">
            <a:off x="2581152" y="1871499"/>
            <a:ext cx="5673348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900" spc="600" dirty="0">
                <a:latin typeface="Helvetica" pitchFamily="2" charset="0"/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229120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Books</a:t>
            </a:r>
          </a:p>
        </p:txBody>
      </p:sp>
      <p:sp>
        <p:nvSpPr>
          <p:cNvPr id="23558" name="Rectangle 5"/>
          <p:cNvSpPr>
            <a:spLocks noGrp="1" noChangeArrowheads="1"/>
          </p:cNvSpPr>
          <p:nvPr>
            <p:ph idx="1"/>
          </p:nvPr>
        </p:nvSpPr>
        <p:spPr>
          <a:xfrm>
            <a:off x="639233" y="1600200"/>
            <a:ext cx="11491807" cy="4724400"/>
          </a:xfrm>
        </p:spPr>
        <p:txBody>
          <a:bodyPr/>
          <a:lstStyle/>
          <a:p>
            <a:r>
              <a:rPr lang="en-US" sz="3400" i="1" dirty="0"/>
              <a:t>Universal Principles of Design </a:t>
            </a:r>
            <a:r>
              <a:rPr lang="en-US" sz="3400" dirty="0"/>
              <a:t>by </a:t>
            </a:r>
            <a:r>
              <a:rPr lang="en-US" sz="3400" dirty="0" err="1"/>
              <a:t>Lidwell</a:t>
            </a:r>
            <a:r>
              <a:rPr lang="en-US" sz="3400" dirty="0"/>
              <a:t>, Holden &amp; Butler</a:t>
            </a:r>
          </a:p>
          <a:p>
            <a:pPr lvl="1"/>
            <a:r>
              <a:rPr lang="en-US" dirty="0"/>
              <a:t>“hand out” ~8 chapters we will use</a:t>
            </a:r>
          </a:p>
          <a:p>
            <a:r>
              <a:rPr lang="en-US" sz="3400" dirty="0"/>
              <a:t>We will also hand out other papers, give you web links &amp; refer to slides</a:t>
            </a:r>
          </a:p>
          <a:p>
            <a:r>
              <a:rPr lang="en-US" sz="3400" dirty="0"/>
              <a:t>Other recommended refs on web page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 194H - Spring 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dt+UX2: User Experience Design Project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D5605-A621-BB48-A3A3-D0E7F43A8E8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Assignments</a:t>
            </a:r>
          </a:p>
        </p:txBody>
      </p:sp>
      <p:sp>
        <p:nvSpPr>
          <p:cNvPr id="24582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Individual</a:t>
            </a:r>
          </a:p>
          <a:p>
            <a:pPr lvl="1"/>
            <a:r>
              <a:rPr lang="en-US" dirty="0"/>
              <a:t>5 short studio tasks + one individual talk</a:t>
            </a:r>
          </a:p>
          <a:p>
            <a:r>
              <a:rPr lang="en-US" dirty="0"/>
              <a:t>Team</a:t>
            </a:r>
          </a:p>
          <a:p>
            <a:pPr lvl="1"/>
            <a:r>
              <a:rPr lang="en-US" dirty="0"/>
              <a:t>9 team assignments including web site</a:t>
            </a:r>
          </a:p>
          <a:p>
            <a:pPr lvl="2"/>
            <a:r>
              <a:rPr lang="en-US" dirty="0"/>
              <a:t>5 team presentation/demos + 1 write-up</a:t>
            </a:r>
          </a:p>
          <a:p>
            <a:pPr lvl="2"/>
            <a:r>
              <a:rPr lang="en-US" dirty="0"/>
              <a:t>video</a:t>
            </a:r>
          </a:p>
          <a:p>
            <a:pPr lvl="2"/>
            <a:r>
              <a:rPr lang="en-US" dirty="0"/>
              <a:t>poster</a:t>
            </a:r>
          </a:p>
          <a:p>
            <a:pPr lvl="1"/>
            <a:r>
              <a:rPr lang="en-US" dirty="0"/>
              <a:t>team web site graded</a:t>
            </a:r>
          </a:p>
          <a:p>
            <a:pPr lvl="1"/>
            <a:r>
              <a:rPr lang="en-US" dirty="0"/>
              <a:t>all work handed in online</a:t>
            </a:r>
          </a:p>
          <a:p>
            <a:pPr lvl="2"/>
            <a:r>
              <a:rPr lang="en-US" dirty="0"/>
              <a:t>team work on team web site</a:t>
            </a:r>
          </a:p>
          <a:p>
            <a:pPr lvl="2"/>
            <a:r>
              <a:rPr lang="en-US" dirty="0"/>
              <a:t>individual work shared w/ teaching staff on </a:t>
            </a:r>
            <a:r>
              <a:rPr lang="en-US" dirty="0" err="1"/>
              <a:t>GDocs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 194H - Spring 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dt+UX2: User Experience Design Project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D5605-A621-BB48-A3A3-D0E7F43A8E8F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4D3598-613A-FC43-8072-F5181B4E3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 194H - Spring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EFA32D-ECA4-C244-AAA2-2A8D386FE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dt+UX2: User Experience Design Project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8F8421-F475-6F40-A044-59BEE26B4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D5605-A621-BB48-A3A3-D0E7F43A8E8F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DB25373-8B7C-904B-91EE-F96C267A78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102" y="0"/>
            <a:ext cx="9461114" cy="12776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18231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48148E-6 L 4.58333E-6 -0.8108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Grading</a:t>
            </a:r>
            <a:endParaRPr lang="en-US" dirty="0"/>
          </a:p>
        </p:txBody>
      </p:sp>
      <p:sp>
        <p:nvSpPr>
          <p:cNvPr id="25606" name="Rectangle 5"/>
          <p:cNvSpPr>
            <a:spLocks noGrp="1" noChangeArrowheads="1"/>
          </p:cNvSpPr>
          <p:nvPr>
            <p:ph idx="1"/>
          </p:nvPr>
        </p:nvSpPr>
        <p:spPr>
          <a:xfrm>
            <a:off x="639233" y="1356360"/>
            <a:ext cx="11195715" cy="496824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No exams</a:t>
            </a:r>
          </a:p>
          <a:p>
            <a:r>
              <a:rPr lang="en-US" dirty="0"/>
              <a:t>Individual assignments (30%)</a:t>
            </a:r>
          </a:p>
          <a:p>
            <a:r>
              <a:rPr lang="en-US" dirty="0"/>
              <a:t>Group project (50%)</a:t>
            </a:r>
          </a:p>
          <a:p>
            <a:pPr lvl="1"/>
            <a:r>
              <a:rPr lang="en-US" dirty="0"/>
              <a:t>demos/presentation (team component)</a:t>
            </a:r>
          </a:p>
          <a:p>
            <a:pPr lvl="1"/>
            <a:r>
              <a:rPr lang="en-US" dirty="0"/>
              <a:t>project write-up</a:t>
            </a:r>
          </a:p>
          <a:p>
            <a:pPr lvl="1"/>
            <a:r>
              <a:rPr lang="en-US" dirty="0"/>
              <a:t>team web site</a:t>
            </a:r>
          </a:p>
          <a:p>
            <a:pPr lvl="1"/>
            <a:r>
              <a:rPr lang="en-US" dirty="0"/>
              <a:t>ratings given by other team members</a:t>
            </a:r>
          </a:p>
          <a:p>
            <a:r>
              <a:rPr lang="en-US" dirty="0"/>
              <a:t>In class participation (20%)</a:t>
            </a:r>
          </a:p>
          <a:p>
            <a:pPr lvl="1"/>
            <a:r>
              <a:rPr lang="en-US" dirty="0"/>
              <a:t>beyond simply attending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 194H - Spring 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dt+UX2: User Experience Design Project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D5605-A621-BB48-A3A3-D0E7F43A8E8F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Tidbits</a:t>
            </a:r>
          </a:p>
        </p:txBody>
      </p:sp>
      <p:sp>
        <p:nvSpPr>
          <p:cNvPr id="26630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Late Policy</a:t>
            </a:r>
          </a:p>
          <a:p>
            <a:pPr lvl="1"/>
            <a:r>
              <a:rPr lang="en-US" dirty="0"/>
              <a:t>no </a:t>
            </a:r>
            <a:r>
              <a:rPr lang="en-US" dirty="0" err="1"/>
              <a:t>lates</a:t>
            </a:r>
            <a:r>
              <a:rPr lang="en-US" dirty="0"/>
              <a:t> on team assignments</a:t>
            </a:r>
          </a:p>
          <a:p>
            <a:pPr lvl="1"/>
            <a:r>
              <a:rPr lang="en-US" dirty="0"/>
              <a:t>individual assignments lose one letter grade/day</a:t>
            </a:r>
          </a:p>
          <a:p>
            <a:r>
              <a:rPr lang="en-US" dirty="0"/>
              <a:t>Cheating policy</a:t>
            </a:r>
          </a:p>
          <a:p>
            <a:pPr lvl="1"/>
            <a:r>
              <a:rPr lang="en-US" dirty="0"/>
              <a:t>Stanford honor code</a:t>
            </a:r>
          </a:p>
          <a:p>
            <a:pPr lvl="1"/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 194H - Spring 2022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dt+UX2: User Experience Design Project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D5605-A621-BB48-A3A3-D0E7F43A8E8F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Introductions &amp; Teams</a:t>
            </a:r>
          </a:p>
        </p:txBody>
      </p:sp>
      <p:sp>
        <p:nvSpPr>
          <p:cNvPr id="2867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Which 147 teams are represented?</a:t>
            </a:r>
          </a:p>
          <a:p>
            <a:r>
              <a:rPr lang="en-US" dirty="0"/>
              <a:t>How many team members?</a:t>
            </a:r>
          </a:p>
          <a:p>
            <a:r>
              <a:rPr lang="en-US" dirty="0">
                <a:solidFill>
                  <a:srgbClr val="FFC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</a:t>
            </a:r>
            <a:r>
              <a:rPr lang="en-US" dirty="0" err="1">
                <a:solidFill>
                  <a:srgbClr val="FFC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bit.ly</a:t>
            </a:r>
            <a:r>
              <a:rPr lang="en-US" dirty="0">
                <a:solidFill>
                  <a:srgbClr val="FFC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/cs194h-2022-project-pitches </a:t>
            </a:r>
            <a:endParaRPr lang="en-US" dirty="0">
              <a:solidFill>
                <a:srgbClr val="FFC000"/>
              </a:solidFill>
            </a:endParaRPr>
          </a:p>
          <a:p>
            <a:r>
              <a:rPr lang="en-US" dirty="0"/>
              <a:t>Mingle &amp; meet potential teammates</a:t>
            </a:r>
          </a:p>
          <a:p>
            <a:r>
              <a:rPr lang="en-US" dirty="0"/>
              <a:t>Teammate preference form due Wed at 7PM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 194H - Spring 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dt+UX2: User Experience Design Project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D5605-A621-BB48-A3A3-D0E7F43A8E8F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434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Survey</a:t>
            </a:r>
          </a:p>
          <a:p>
            <a:r>
              <a:rPr lang="en-US" dirty="0"/>
              <a:t>Who are we?</a:t>
            </a:r>
          </a:p>
          <a:p>
            <a:r>
              <a:rPr lang="en-US" dirty="0"/>
              <a:t>Course overview &amp; schedule</a:t>
            </a:r>
          </a:p>
          <a:p>
            <a:r>
              <a:rPr lang="en-US" dirty="0"/>
              <a:t>Introductions</a:t>
            </a:r>
          </a:p>
          <a:p>
            <a:r>
              <a:rPr lang="en-US" dirty="0"/>
              <a:t>Teams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 194H - Spring 2022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dt+UX2: User Experience Design Project 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D5605-A621-BB48-A3A3-D0E7F43A8E8F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Time (Wed)</a:t>
            </a:r>
          </a:p>
        </p:txBody>
      </p:sp>
      <p:sp>
        <p:nvSpPr>
          <p:cNvPr id="2970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Studio assignment #1 </a:t>
            </a:r>
            <a:r>
              <a:rPr lang="en-US" dirty="0"/>
              <a:t>– Hierarchy &amp; Tagging</a:t>
            </a:r>
          </a:p>
          <a:p>
            <a:r>
              <a:rPr lang="en-US" dirty="0"/>
              <a:t>Read </a:t>
            </a:r>
            <a:r>
              <a:rPr lang="en-US" dirty="0">
                <a:solidFill>
                  <a:srgbClr val="FFC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Survive a Critique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/>
              <a:t>by Karen Cheng</a:t>
            </a:r>
          </a:p>
          <a:p>
            <a:r>
              <a:rPr lang="en-US" dirty="0"/>
              <a:t>Read </a:t>
            </a:r>
            <a:r>
              <a:rPr lang="en-US" dirty="0">
                <a:solidFill>
                  <a:srgbClr val="FFC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Hierarchy</a:t>
            </a:r>
            <a:r>
              <a:rPr lang="en-US" dirty="0"/>
              <a:t> from Universal Principles of Design</a:t>
            </a:r>
          </a:p>
          <a:p>
            <a:r>
              <a:rPr lang="en-US" dirty="0"/>
              <a:t>Share assignment w/ </a:t>
            </a:r>
            <a:r>
              <a:rPr lang="en-US" b="0" i="0" u="none" strike="noStrike" cap="all" dirty="0">
                <a:solidFill>
                  <a:srgbClr val="FFC000"/>
                </a:solidFill>
                <a:effectLst/>
                <a:latin typeface="Source Sans Pro" panose="020B0503030403020204" pitchFamily="34" charset="0"/>
              </a:rPr>
              <a:t>KINOUYE3@STANFORD.EDU </a:t>
            </a:r>
            <a:r>
              <a:rPr lang="en-US" dirty="0"/>
              <a:t>so we can access during class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 194H - Spring 2022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dt+UX2: User Experience Design Project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D5605-A621-BB48-A3A3-D0E7F43A8E8F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Survey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 194H - Spring 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dt+UX2: User Experience Design Project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D5605-A621-BB48-A3A3-D0E7F43A8E8F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867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59229" y="2355850"/>
            <a:ext cx="11832771" cy="1692275"/>
          </a:xfrm>
        </p:spPr>
        <p:txBody>
          <a:bodyPr/>
          <a:lstStyle/>
          <a:p>
            <a:pPr marL="0" indent="0">
              <a:buNone/>
            </a:pPr>
            <a:r>
              <a:rPr lang="en-US" sz="5400" dirty="0">
                <a:solidFill>
                  <a:srgbClr val="FFC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http://bit.ly/cs194h-2022-initial-survey</a:t>
            </a:r>
            <a:endParaRPr lang="en-US" sz="16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52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184409" y="4573481"/>
            <a:ext cx="38231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>
                <a:latin typeface="Helvetica Light"/>
                <a:cs typeface="Helvetica Light"/>
              </a:rPr>
              <a:t>Who are We?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771849" y="1919308"/>
            <a:ext cx="4648305" cy="2060286"/>
            <a:chOff x="2247848" y="1919308"/>
            <a:chExt cx="4648305" cy="2060286"/>
          </a:xfrm>
        </p:grpSpPr>
        <p:pic>
          <p:nvPicPr>
            <p:cNvPr id="6" name="Picture 5" descr="who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1857" y="1919308"/>
              <a:ext cx="2060286" cy="2060286"/>
            </a:xfrm>
            <a:prstGeom prst="rect">
              <a:avLst/>
            </a:prstGeom>
          </p:spPr>
        </p:pic>
        <p:grpSp>
          <p:nvGrpSpPr>
            <p:cNvPr id="10" name="Group 9"/>
            <p:cNvGrpSpPr/>
            <p:nvPr/>
          </p:nvGrpSpPr>
          <p:grpSpPr>
            <a:xfrm>
              <a:off x="2247848" y="2147661"/>
              <a:ext cx="4648305" cy="1603580"/>
              <a:chOff x="2201139" y="2147661"/>
              <a:chExt cx="4648305" cy="1603580"/>
            </a:xfrm>
          </p:grpSpPr>
          <p:pic>
            <p:nvPicPr>
              <p:cNvPr id="7" name="Picture 6" descr="who.png"/>
              <p:cNvPicPr>
                <a:picLocks noChangeAspect="1"/>
              </p:cNvPicPr>
              <p:nvPr/>
            </p:nvPicPr>
            <p:blipFill>
              <a:blip r:embed="rId3" cstate="email">
                <a:alphaModFix amt="7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45864" y="2147661"/>
                <a:ext cx="1603580" cy="1603580"/>
              </a:xfrm>
              <a:prstGeom prst="rect">
                <a:avLst/>
              </a:prstGeom>
            </p:spPr>
          </p:pic>
          <p:pic>
            <p:nvPicPr>
              <p:cNvPr id="8" name="Picture 7" descr="who.png"/>
              <p:cNvPicPr>
                <a:picLocks noChangeAspect="1"/>
              </p:cNvPicPr>
              <p:nvPr/>
            </p:nvPicPr>
            <p:blipFill>
              <a:blip r:embed="rId3" cstate="email">
                <a:alphaModFix amt="7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01139" y="2147661"/>
                <a:ext cx="1603580" cy="1603580"/>
              </a:xfrm>
              <a:prstGeom prst="rect">
                <a:avLst/>
              </a:prstGeom>
            </p:spPr>
          </p:pic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 194H - Spring 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dt+UX2: User Experience Design Project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9DCA-4B18-234C-AD4E-11144FC2035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990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>
          <a:xfrm>
            <a:off x="2199676" y="736261"/>
            <a:ext cx="9992329" cy="1143000"/>
          </a:xfrm>
        </p:spPr>
        <p:txBody>
          <a:bodyPr/>
          <a:lstStyle/>
          <a:p>
            <a:r>
              <a:rPr lang="en-US" dirty="0"/>
              <a:t>James Landay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idx="1"/>
          </p:nvPr>
        </p:nvSpPr>
        <p:spPr>
          <a:xfrm>
            <a:off x="639233" y="2276412"/>
            <a:ext cx="11427010" cy="4270293"/>
          </a:xfrm>
        </p:spPr>
        <p:txBody>
          <a:bodyPr>
            <a:noAutofit/>
          </a:bodyPr>
          <a:lstStyle/>
          <a:p>
            <a:r>
              <a:rPr lang="en-US" sz="2400" dirty="0"/>
              <a:t>Professor in Computer Science at Stanford</a:t>
            </a:r>
          </a:p>
          <a:p>
            <a:pPr lvl="1"/>
            <a:r>
              <a:rPr lang="en-US" sz="2000" dirty="0"/>
              <a:t>formerly professor at Cornell Tech, University of Washington,  &amp; Berkeley</a:t>
            </a:r>
          </a:p>
          <a:p>
            <a:pPr lvl="1"/>
            <a:r>
              <a:rPr lang="en-US" sz="2000" dirty="0"/>
              <a:t>spent 3 years as Director of Intel Labs Seattle</a:t>
            </a:r>
          </a:p>
          <a:p>
            <a:r>
              <a:rPr lang="en-US" sz="2400" dirty="0"/>
              <a:t>PhD in CS from Carnegie Mellon </a:t>
            </a:r>
            <a:r>
              <a:rPr lang="fr-FR" altLang="ja-JP" sz="2400" dirty="0"/>
              <a:t>’</a:t>
            </a:r>
            <a:r>
              <a:rPr lang="en-US" sz="2400" dirty="0"/>
              <a:t>96</a:t>
            </a:r>
          </a:p>
          <a:p>
            <a:r>
              <a:rPr lang="en-US" sz="2400" dirty="0"/>
              <a:t>HCI w/ focus on ubiquitous computing, web design (tools, patterns, etc.), HAI</a:t>
            </a:r>
          </a:p>
          <a:p>
            <a:r>
              <a:rPr lang="en-US" sz="2400" dirty="0"/>
              <a:t>Founded </a:t>
            </a:r>
            <a:r>
              <a:rPr lang="en-US" sz="2400" dirty="0" err="1"/>
              <a:t>NetRaker</a:t>
            </a:r>
            <a:r>
              <a:rPr lang="en-US" sz="2400" dirty="0"/>
              <a:t>, 1st in web experience management (sold to Keynote)</a:t>
            </a:r>
            <a:endParaRPr lang="en-US" sz="600" dirty="0"/>
          </a:p>
          <a:p>
            <a:r>
              <a:rPr lang="en-US" sz="2400" dirty="0"/>
              <a:t>Co-authored </a:t>
            </a:r>
            <a:r>
              <a:rPr lang="en-US" sz="2400" i="1" dirty="0"/>
              <a:t>The Design of Sites </a:t>
            </a:r>
            <a:r>
              <a:rPr lang="en-US" sz="2400" dirty="0"/>
              <a:t>with Doug van Duyne &amp; Jason Hong</a:t>
            </a:r>
            <a:endParaRPr lang="en-US" sz="600" dirty="0"/>
          </a:p>
          <a:p>
            <a:r>
              <a:rPr lang="en-US" sz="2400" dirty="0"/>
              <a:t>Office Hours: TBD</a:t>
            </a:r>
          </a:p>
          <a:p>
            <a:r>
              <a:rPr lang="en-US" sz="2400" dirty="0"/>
              <a:t>Email: </a:t>
            </a:r>
            <a:r>
              <a:rPr lang="en-US" sz="2400" dirty="0" err="1"/>
              <a:t>landay</a:t>
            </a:r>
            <a:r>
              <a:rPr lang="en-US" sz="2400" dirty="0"/>
              <a:t>@[insert usual Stanford email domain]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 194H - Spring 2022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dt+UX2: User Experience Design Project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877C-33E4-8D47-9FF8-A9983EC5D9E6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84" t="3221" r="45577" b="30698"/>
          <a:stretch/>
        </p:blipFill>
        <p:spPr>
          <a:xfrm>
            <a:off x="469698" y="366052"/>
            <a:ext cx="1488538" cy="1821501"/>
          </a:xfrm>
          <a:prstGeom prst="ellipse">
            <a:avLst/>
          </a:prstGeom>
          <a:noFill/>
          <a:ln>
            <a:noFill/>
          </a:ln>
        </p:spPr>
      </p:pic>
      <p:sp>
        <p:nvSpPr>
          <p:cNvPr id="8" name="Google Shape;233;p38">
            <a:extLst>
              <a:ext uri="{FF2B5EF4-FFF2-40B4-BE49-F238E27FC236}">
                <a16:creationId xmlns:a16="http://schemas.microsoft.com/office/drawing/2014/main" id="{2D9D1858-FAD5-6E40-90B0-BEF27CEB8107}"/>
              </a:ext>
            </a:extLst>
          </p:cNvPr>
          <p:cNvSpPr txBox="1">
            <a:spLocks/>
          </p:cNvSpPr>
          <p:nvPr/>
        </p:nvSpPr>
        <p:spPr bwMode="auto">
          <a:xfrm>
            <a:off x="2199676" y="1495727"/>
            <a:ext cx="4336000" cy="8276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33" tIns="45700" rIns="91433" bIns="4570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0" i="0">
                <a:solidFill>
                  <a:srgbClr val="E87A40"/>
                </a:solidFill>
                <a:latin typeface="Helvetica Light"/>
                <a:ea typeface="ＭＳ Ｐゴシック" charset="0"/>
                <a:cs typeface="Helvetica Light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561">
                <a:solidFill>
                  <a:srgbClr val="3E4E6C"/>
                </a:solidFill>
                <a:latin typeface="Arial Black" pitchFamily="34" charset="0"/>
                <a:ea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561">
                <a:solidFill>
                  <a:srgbClr val="3E4E6C"/>
                </a:solidFill>
                <a:latin typeface="Arial Black" pitchFamily="34" charset="0"/>
                <a:ea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561">
                <a:solidFill>
                  <a:srgbClr val="3E4E6C"/>
                </a:solidFill>
                <a:latin typeface="Arial Black" pitchFamily="34" charset="0"/>
                <a:ea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561">
                <a:solidFill>
                  <a:srgbClr val="3E4E6C"/>
                </a:solidFill>
                <a:latin typeface="Arial Black" pitchFamily="34" charset="0"/>
                <a:ea typeface="ＭＳ Ｐゴシック" charset="0"/>
              </a:defRPr>
            </a:lvl5pPr>
            <a:lvl6pPr marL="192881" algn="l" rtl="0" eaLnBrk="1" fontAlgn="base" hangingPunct="1">
              <a:spcBef>
                <a:spcPct val="0"/>
              </a:spcBef>
              <a:spcAft>
                <a:spcPct val="0"/>
              </a:spcAft>
              <a:defRPr sz="1561">
                <a:solidFill>
                  <a:srgbClr val="3E4E6C"/>
                </a:solidFill>
                <a:latin typeface="Arial Black" pitchFamily="34" charset="0"/>
              </a:defRPr>
            </a:lvl6pPr>
            <a:lvl7pPr marL="385763" algn="l" rtl="0" eaLnBrk="1" fontAlgn="base" hangingPunct="1">
              <a:spcBef>
                <a:spcPct val="0"/>
              </a:spcBef>
              <a:spcAft>
                <a:spcPct val="0"/>
              </a:spcAft>
              <a:defRPr sz="1561">
                <a:solidFill>
                  <a:srgbClr val="3E4E6C"/>
                </a:solidFill>
                <a:latin typeface="Arial Black" pitchFamily="34" charset="0"/>
              </a:defRPr>
            </a:lvl7pPr>
            <a:lvl8pPr marL="578644" algn="l" rtl="0" eaLnBrk="1" fontAlgn="base" hangingPunct="1">
              <a:spcBef>
                <a:spcPct val="0"/>
              </a:spcBef>
              <a:spcAft>
                <a:spcPct val="0"/>
              </a:spcAft>
              <a:defRPr sz="1561">
                <a:solidFill>
                  <a:srgbClr val="3E4E6C"/>
                </a:solidFill>
                <a:latin typeface="Arial Black" pitchFamily="34" charset="0"/>
              </a:defRPr>
            </a:lvl8pPr>
            <a:lvl9pPr marL="771525" algn="l" rtl="0" eaLnBrk="1" fontAlgn="base" hangingPunct="1">
              <a:spcBef>
                <a:spcPct val="0"/>
              </a:spcBef>
              <a:spcAft>
                <a:spcPct val="0"/>
              </a:spcAft>
              <a:defRPr sz="1561">
                <a:solidFill>
                  <a:srgbClr val="3E4E6C"/>
                </a:solidFill>
                <a:latin typeface="Arial Black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buSzPts val="1100"/>
            </a:pPr>
            <a:r>
              <a:rPr lang="en-US" sz="2400" kern="0" dirty="0">
                <a:solidFill>
                  <a:schemeClr val="accent4"/>
                </a:solidFill>
              </a:rPr>
              <a:t>he/him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30B4F5-A7BE-5F4A-8732-7AE9BF5616EE}"/>
              </a:ext>
            </a:extLst>
          </p:cNvPr>
          <p:cNvSpPr txBox="1"/>
          <p:nvPr/>
        </p:nvSpPr>
        <p:spPr>
          <a:xfrm>
            <a:off x="1560328" y="318347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701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8"/>
          <p:cNvSpPr txBox="1">
            <a:spLocks noGrp="1"/>
          </p:cNvSpPr>
          <p:nvPr>
            <p:ph type="title"/>
          </p:nvPr>
        </p:nvSpPr>
        <p:spPr>
          <a:xfrm>
            <a:off x="2856900" y="1091800"/>
            <a:ext cx="4336000" cy="827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SzPts val="1100"/>
            </a:pPr>
            <a:r>
              <a:rPr lang="en"/>
              <a:t>Kristina Inouye</a:t>
            </a:r>
            <a:endParaRPr/>
          </a:p>
        </p:txBody>
      </p:sp>
      <p:sp>
        <p:nvSpPr>
          <p:cNvPr id="231" name="Google Shape;231;p38"/>
          <p:cNvSpPr txBox="1">
            <a:spLocks noGrp="1"/>
          </p:cNvSpPr>
          <p:nvPr>
            <p:ph type="body" idx="1"/>
          </p:nvPr>
        </p:nvSpPr>
        <p:spPr>
          <a:xfrm>
            <a:off x="685799" y="2842751"/>
            <a:ext cx="11016983" cy="2771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numCol="1" anchor="t" anchorCtr="0" compatLnSpc="1">
            <a:prstTxWarp prst="textNoShape">
              <a:avLst/>
            </a:prstTxWarp>
            <a:noAutofit/>
          </a:bodyPr>
          <a:lstStyle/>
          <a:p>
            <a:pPr marL="457189" indent="-397923">
              <a:lnSpc>
                <a:spcPct val="115000"/>
              </a:lnSpc>
              <a:spcBef>
                <a:spcPts val="667"/>
              </a:spcBef>
              <a:spcAft>
                <a:spcPts val="0"/>
              </a:spcAft>
              <a:buSzPts val="2100"/>
            </a:pPr>
            <a:r>
              <a:rPr lang="en" sz="2800" dirty="0"/>
              <a:t>CS </a:t>
            </a:r>
            <a:r>
              <a:rPr lang="en" sz="2800" dirty="0" err="1"/>
              <a:t>Coterm</a:t>
            </a:r>
            <a:r>
              <a:rPr lang="en" sz="2800" dirty="0"/>
              <a:t> (HCI, MS&amp;E) &amp; CS Undergrad (HCI)</a:t>
            </a:r>
            <a:endParaRPr sz="2800" dirty="0"/>
          </a:p>
          <a:p>
            <a:pPr marL="457189" indent="-39792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</a:pPr>
            <a:r>
              <a:rPr lang="en" sz="2800" dirty="0"/>
              <a:t>Interested in product design, manufacturing, and social impact</a:t>
            </a:r>
            <a:endParaRPr sz="2800" dirty="0"/>
          </a:p>
          <a:p>
            <a:pPr marL="457189" indent="-39792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</a:pPr>
            <a:r>
              <a:rPr lang="en" sz="2800" dirty="0"/>
              <a:t>I’m a 5-year varsity athlete, so I love anything related to sports!</a:t>
            </a:r>
            <a:endParaRPr sz="2800" dirty="0"/>
          </a:p>
          <a:p>
            <a:pPr marL="457189" indent="-39792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</a:pPr>
            <a:r>
              <a:rPr lang="en" sz="2800" dirty="0"/>
              <a:t>Office Hours: Mon 8 - 9 PM, </a:t>
            </a:r>
            <a:r>
              <a:rPr lang="en" sz="2800" dirty="0" err="1"/>
              <a:t>Thur</a:t>
            </a:r>
            <a:r>
              <a:rPr lang="en" sz="2800" dirty="0"/>
              <a:t> 10 - 11 AM, and by appointment (</a:t>
            </a:r>
            <a:r>
              <a:rPr lang="en-US" sz="2800" dirty="0">
                <a:solidFill>
                  <a:srgbClr val="FFC000"/>
                </a:solidFill>
              </a:rPr>
              <a:t>https://</a:t>
            </a:r>
            <a:r>
              <a:rPr lang="en-US" sz="2800" dirty="0" err="1">
                <a:solidFill>
                  <a:srgbClr val="FFC000"/>
                </a:solidFill>
              </a:rPr>
              <a:t>calendly.com</a:t>
            </a:r>
            <a:r>
              <a:rPr lang="en-US" sz="2800" dirty="0">
                <a:solidFill>
                  <a:srgbClr val="FFC000"/>
                </a:solidFill>
              </a:rPr>
              <a:t>/kinouye3/cs194h-oh</a:t>
            </a:r>
            <a:r>
              <a:rPr lang="en" sz="2800" dirty="0"/>
              <a:t>)</a:t>
            </a:r>
            <a:endParaRPr sz="2800" dirty="0"/>
          </a:p>
        </p:txBody>
      </p:sp>
      <p:pic>
        <p:nvPicPr>
          <p:cNvPr id="232" name="Google Shape;232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800" y="685800"/>
            <a:ext cx="1752000" cy="17520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33" name="Google Shape;233;p38"/>
          <p:cNvSpPr txBox="1">
            <a:spLocks noGrp="1"/>
          </p:cNvSpPr>
          <p:nvPr>
            <p:ph type="title"/>
          </p:nvPr>
        </p:nvSpPr>
        <p:spPr>
          <a:xfrm>
            <a:off x="2856900" y="1716200"/>
            <a:ext cx="4336000" cy="827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SzPts val="1100"/>
            </a:pPr>
            <a:r>
              <a:rPr lang="en" sz="2400" dirty="0">
                <a:solidFill>
                  <a:schemeClr val="accent4"/>
                </a:solidFill>
              </a:rPr>
              <a:t>she/her</a:t>
            </a:r>
            <a:endParaRPr sz="2400" dirty="0">
              <a:solidFill>
                <a:schemeClr val="accent4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0EE56C-6CAE-8644-83C3-B0DF2A069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Winter 2022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060832-AC6C-D848-A714-1B4C9A225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Design Thinking for User Experience Design, Prototyping &amp; Evaluation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66D4F5-8627-0040-B61A-D0B500D9F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D5605-A621-BB48-A3A3-D0E7F43A8E8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Design and Build UIs</a:t>
            </a:r>
          </a:p>
        </p:txBody>
      </p:sp>
      <p:sp>
        <p:nvSpPr>
          <p:cNvPr id="16390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UI Development process</a:t>
            </a:r>
          </a:p>
          <a:p>
            <a:r>
              <a:rPr lang="en-US" dirty="0"/>
              <a:t>Usability goals</a:t>
            </a:r>
          </a:p>
          <a:p>
            <a:r>
              <a:rPr lang="en-US" dirty="0"/>
              <a:t>User-centered design</a:t>
            </a:r>
          </a:p>
          <a:p>
            <a:r>
              <a:rPr lang="en-US" dirty="0"/>
              <a:t>Need finding &amp; task analysis</a:t>
            </a:r>
          </a:p>
          <a:p>
            <a:r>
              <a:rPr lang="en-US" dirty="0"/>
              <a:t>Rapid prototyping</a:t>
            </a:r>
          </a:p>
          <a:p>
            <a:r>
              <a:rPr lang="en-US" i="1" dirty="0">
                <a:solidFill>
                  <a:srgbClr val="BDC5D3"/>
                </a:solidFill>
              </a:rPr>
              <a:t>Evaluation</a:t>
            </a:r>
          </a:p>
          <a:p>
            <a:r>
              <a:rPr lang="en-US" i="1" dirty="0">
                <a:solidFill>
                  <a:srgbClr val="BDC5D3"/>
                </a:solidFill>
              </a:rPr>
              <a:t>Programming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 194H - Spring 2022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dt+UX2: User Experience Design Project 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D5605-A621-BB48-A3A3-D0E7F43A8E8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63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575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163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575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Iteration</a:t>
            </a:r>
          </a:p>
        </p:txBody>
      </p:sp>
      <p:sp>
        <p:nvSpPr>
          <p:cNvPr id="819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09800" y="1600201"/>
            <a:ext cx="8458200" cy="22764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dirty="0"/>
              <a:t>At every stage!</a:t>
            </a:r>
          </a:p>
        </p:txBody>
      </p:sp>
      <p:graphicFrame>
        <p:nvGraphicFramePr>
          <p:cNvPr id="8199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4022726" y="2595563"/>
          <a:ext cx="4143375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0" name="Clip" r:id="rId4" imgW="3849232" imgH="3468986" progId="MS_ClipArt_Gallery.2">
                  <p:embed/>
                </p:oleObj>
              </mc:Choice>
              <mc:Fallback>
                <p:oleObj name="Clip" r:id="rId4" imgW="3849232" imgH="3468986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2726" y="2595563"/>
                        <a:ext cx="4143375" cy="373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 194H - Spring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dt+UX2: User Experience Design Project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9987DD-0B43-4BDC-BB9D-21A80E590B3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8200" name="Rectangle 5"/>
          <p:cNvSpPr>
            <a:spLocks noChangeArrowheads="1"/>
          </p:cNvSpPr>
          <p:nvPr/>
        </p:nvSpPr>
        <p:spPr bwMode="auto">
          <a:xfrm>
            <a:off x="7607300" y="2605089"/>
            <a:ext cx="1146148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dirty="0">
                <a:latin typeface="Helvetica" pitchFamily="34" charset="0"/>
              </a:rPr>
              <a:t>Design</a:t>
            </a:r>
          </a:p>
        </p:txBody>
      </p:sp>
      <p:sp>
        <p:nvSpPr>
          <p:cNvPr id="8201" name="Rectangle 6"/>
          <p:cNvSpPr>
            <a:spLocks noChangeArrowheads="1"/>
          </p:cNvSpPr>
          <p:nvPr/>
        </p:nvSpPr>
        <p:spPr bwMode="auto">
          <a:xfrm>
            <a:off x="2293939" y="4160839"/>
            <a:ext cx="1503617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dirty="0">
                <a:latin typeface="Helvetica" pitchFamily="34" charset="0"/>
              </a:rPr>
              <a:t>Prototype</a:t>
            </a:r>
          </a:p>
        </p:txBody>
      </p:sp>
      <p:sp>
        <p:nvSpPr>
          <p:cNvPr id="8202" name="Rectangle 7"/>
          <p:cNvSpPr>
            <a:spLocks noChangeArrowheads="1"/>
          </p:cNvSpPr>
          <p:nvPr/>
        </p:nvSpPr>
        <p:spPr bwMode="auto">
          <a:xfrm>
            <a:off x="7519989" y="6047406"/>
            <a:ext cx="1384995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dirty="0">
                <a:latin typeface="Helvetica" pitchFamily="34" charset="0"/>
              </a:rPr>
              <a:t>Evaluate</a:t>
            </a:r>
          </a:p>
        </p:txBody>
      </p:sp>
    </p:spTree>
    <p:extLst>
      <p:ext uri="{BB962C8B-B14F-4D97-AF65-F5344CB8AC3E}">
        <p14:creationId xmlns:p14="http://schemas.microsoft.com/office/powerpoint/2010/main" val="108022681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of the Course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639233" y="1143000"/>
            <a:ext cx="11195715" cy="535686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Learn to prototype, evaluate, &amp; build UIs</a:t>
            </a:r>
          </a:p>
          <a:p>
            <a:pPr lvl="1"/>
            <a:r>
              <a:rPr lang="en-US" i="1" dirty="0">
                <a:solidFill>
                  <a:schemeClr val="accent4">
                    <a:lumMod val="90000"/>
                  </a:schemeClr>
                </a:solidFill>
              </a:rPr>
              <a:t>the needs &amp; tasks of prospective users</a:t>
            </a:r>
          </a:p>
          <a:p>
            <a:pPr lvl="1"/>
            <a:r>
              <a:rPr lang="en-US" i="1" dirty="0">
                <a:solidFill>
                  <a:schemeClr val="accent4">
                    <a:lumMod val="90000"/>
                  </a:schemeClr>
                </a:solidFill>
              </a:rPr>
              <a:t>cognitive/perceptual constraints that affect design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technology &amp; techniques used to prototype UIs</a:t>
            </a:r>
          </a:p>
          <a:p>
            <a:pPr lvl="1"/>
            <a:r>
              <a:rPr lang="en-US" dirty="0"/>
              <a:t>techniques for evaluating a user interface design</a:t>
            </a:r>
          </a:p>
          <a:p>
            <a:pPr lvl="1"/>
            <a:r>
              <a:rPr lang="en-US" dirty="0"/>
              <a:t>importance of iterative design for usability</a:t>
            </a:r>
          </a:p>
          <a:p>
            <a:pPr lvl="1"/>
            <a:r>
              <a:rPr lang="en-US" dirty="0"/>
              <a:t>how to work together on a team project</a:t>
            </a:r>
          </a:p>
          <a:p>
            <a:pPr lvl="1"/>
            <a:r>
              <a:rPr lang="en-US" dirty="0"/>
              <a:t>communicate your results to a group</a:t>
            </a:r>
          </a:p>
          <a:p>
            <a:pPr lvl="2"/>
            <a:r>
              <a:rPr lang="en-US" dirty="0"/>
              <a:t>key to your future success </a:t>
            </a:r>
          </a:p>
          <a:p>
            <a:pPr lvl="1"/>
            <a:endParaRPr lang="en-US" dirty="0"/>
          </a:p>
          <a:p>
            <a:r>
              <a:rPr lang="en-US" dirty="0"/>
              <a:t>Understand where technology is going &amp; UIs of the future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 194H - Spring 2022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dt+UX2: User Experience Design Project 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D5605-A621-BB48-A3A3-D0E7F43A8E8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/>
    </p:bldLst>
  </p:timing>
</p:sld>
</file>

<file path=ppt/theme/theme1.xml><?xml version="1.0" encoding="utf-8"?>
<a:theme xmlns:a="http://schemas.openxmlformats.org/drawingml/2006/main" name="4_Summer HCI">
  <a:themeElements>
    <a:clrScheme name="Custom 6">
      <a:dk1>
        <a:srgbClr val="808080"/>
      </a:dk1>
      <a:lt1>
        <a:srgbClr val="FFFFFF"/>
      </a:lt1>
      <a:dk2>
        <a:srgbClr val="A94E31"/>
      </a:dk2>
      <a:lt2>
        <a:srgbClr val="3E4E6C"/>
      </a:lt2>
      <a:accent1>
        <a:srgbClr val="00CC99"/>
      </a:accent1>
      <a:accent2>
        <a:srgbClr val="3333CC"/>
      </a:accent2>
      <a:accent3>
        <a:srgbClr val="D1B2AD"/>
      </a:accent3>
      <a:accent4>
        <a:srgbClr val="DADADA"/>
      </a:accent4>
      <a:accent5>
        <a:srgbClr val="AAE2CA"/>
      </a:accent5>
      <a:accent6>
        <a:srgbClr val="2D2DB9"/>
      </a:accent6>
      <a:hlink>
        <a:srgbClr val="42A0F3"/>
      </a:hlink>
      <a:folHlink>
        <a:srgbClr val="B2B2B2"/>
      </a:folHlink>
    </a:clrScheme>
    <a:fontScheme name="1_Summer HCI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Summer HCI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ummer HCI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ummer HCI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ummer HCI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ummer HCI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ummer HCI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ummer HCI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ummer HCI 8">
        <a:dk1>
          <a:srgbClr val="808080"/>
        </a:dk1>
        <a:lt1>
          <a:srgbClr val="FFFFFF"/>
        </a:lt1>
        <a:dk2>
          <a:srgbClr val="A94E31"/>
        </a:dk2>
        <a:lt2>
          <a:srgbClr val="FFFFFF"/>
        </a:lt2>
        <a:accent1>
          <a:srgbClr val="00CC99"/>
        </a:accent1>
        <a:accent2>
          <a:srgbClr val="3333CC"/>
        </a:accent2>
        <a:accent3>
          <a:srgbClr val="D1B2AD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ummer HCI 9">
        <a:dk1>
          <a:srgbClr val="808080"/>
        </a:dk1>
        <a:lt1>
          <a:srgbClr val="FFFFFF"/>
        </a:lt1>
        <a:dk2>
          <a:srgbClr val="A94E31"/>
        </a:dk2>
        <a:lt2>
          <a:srgbClr val="3E6C6C"/>
        </a:lt2>
        <a:accent1>
          <a:srgbClr val="00CC99"/>
        </a:accent1>
        <a:accent2>
          <a:srgbClr val="3333CC"/>
        </a:accent2>
        <a:accent3>
          <a:srgbClr val="D1B2AD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ummer HCI 10">
        <a:dk1>
          <a:srgbClr val="808080"/>
        </a:dk1>
        <a:lt1>
          <a:srgbClr val="FFFFFF"/>
        </a:lt1>
        <a:dk2>
          <a:srgbClr val="A94E31"/>
        </a:dk2>
        <a:lt2>
          <a:srgbClr val="3E4E6C"/>
        </a:lt2>
        <a:accent1>
          <a:srgbClr val="00CC99"/>
        </a:accent1>
        <a:accent2>
          <a:srgbClr val="3333CC"/>
        </a:accent2>
        <a:accent3>
          <a:srgbClr val="D1B2AD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13988</TotalTime>
  <Words>1057</Words>
  <Application>Microsoft Macintosh PowerPoint</Application>
  <PresentationFormat>Widescreen</PresentationFormat>
  <Paragraphs>210</Paragraphs>
  <Slides>20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Arial Black</vt:lpstr>
      <vt:lpstr>Gill Sans Light</vt:lpstr>
      <vt:lpstr>Helvetica</vt:lpstr>
      <vt:lpstr>Helvetica Light</vt:lpstr>
      <vt:lpstr>Helvetica Neue</vt:lpstr>
      <vt:lpstr>Source Sans Pro</vt:lpstr>
      <vt:lpstr>Times New Roman</vt:lpstr>
      <vt:lpstr>4_Summer HCI</vt:lpstr>
      <vt:lpstr>Clip</vt:lpstr>
      <vt:lpstr>Introduction &amp; Course Overview   CS 194H – User Experience Design Project</vt:lpstr>
      <vt:lpstr>Outline</vt:lpstr>
      <vt:lpstr>Survey</vt:lpstr>
      <vt:lpstr>PowerPoint Presentation</vt:lpstr>
      <vt:lpstr>James Landay</vt:lpstr>
      <vt:lpstr>Kristina Inouye</vt:lpstr>
      <vt:lpstr>How to Design and Build UIs</vt:lpstr>
      <vt:lpstr>Iteration</vt:lpstr>
      <vt:lpstr>Goals of the Course</vt:lpstr>
      <vt:lpstr>Course Format</vt:lpstr>
      <vt:lpstr>Project Description</vt:lpstr>
      <vt:lpstr>Project Process Overview</vt:lpstr>
      <vt:lpstr>Schedule</vt:lpstr>
      <vt:lpstr>Books</vt:lpstr>
      <vt:lpstr>Assignments</vt:lpstr>
      <vt:lpstr>PowerPoint Presentation</vt:lpstr>
      <vt:lpstr>Grading</vt:lpstr>
      <vt:lpstr>Tidbits</vt:lpstr>
      <vt:lpstr>Introductions &amp; Teams</vt:lpstr>
      <vt:lpstr>Next Time (Wed)</vt:lpstr>
    </vt:vector>
  </TitlesOfParts>
  <Company>Berkeley Summer Engineering Institute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&amp; Course Overview</dc:title>
  <dc:subject>User Interface Design, Prototyping, and Evaluation</dc:subject>
  <dc:creator>James Landay, Scott Klemmer</dc:creator>
  <cp:keywords>usability, interface design, interaction design, user interface, user interface design</cp:keywords>
  <cp:lastModifiedBy>James A Landay</cp:lastModifiedBy>
  <cp:revision>380</cp:revision>
  <cp:lastPrinted>2022-03-29T21:14:15Z</cp:lastPrinted>
  <dcterms:created xsi:type="dcterms:W3CDTF">1995-06-02T21:27:28Z</dcterms:created>
  <dcterms:modified xsi:type="dcterms:W3CDTF">2022-03-29T21:14:17Z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3</vt:i4>
  </property>
  <property fmtid="{D5CDD505-2E9C-101B-9397-08002B2CF9AE}" pid="7" name="MailAddress">
    <vt:lpwstr>landay@cs.berkeley.edu</vt:lpwstr>
  </property>
  <property fmtid="{D5CDD505-2E9C-101B-9397-08002B2CF9AE}" pid="8" name="HomePage">
    <vt:lpwstr>http://bmrc.berkeley.edu/courseware/cs160/fall99/</vt:lpwstr>
  </property>
  <property fmtid="{D5CDD505-2E9C-101B-9397-08002B2CF9AE}" pid="9" name="Other">
    <vt:lpwstr>CS 160, Fall 1999</vt:lpwstr>
  </property>
  <property fmtid="{D5CDD505-2E9C-101B-9397-08002B2CF9AE}" pid="10" name="DownloadOriginal">
    <vt:bool>true</vt:bool>
  </property>
  <property fmtid="{D5CDD505-2E9C-101B-9397-08002B2CF9AE}" pid="11" name="DownloadIEButton">
    <vt:bool>true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true</vt:bool>
  </property>
  <property fmtid="{D5CDD505-2E9C-101B-9397-08002B2CF9AE}" pid="20" name="NavBtnPos">
    <vt:i4>3</vt:i4>
  </property>
  <property fmtid="{D5CDD505-2E9C-101B-9397-08002B2CF9AE}" pid="21" name="OutputDir">
    <vt:lpwstr>J:\courseware\cs160\fall99\lectures</vt:lpwstr>
  </property>
</Properties>
</file>