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5143500" cx="9144000"/>
  <p:notesSz cx="6858000" cy="9144000"/>
  <p:embeddedFontLst>
    <p:embeddedFont>
      <p:font typeface="Karla"/>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Karla-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Karla-italic.fntdata"/><Relationship Id="rId25" Type="http://schemas.openxmlformats.org/officeDocument/2006/relationships/font" Target="fonts/Karla-bold.fntdata"/><Relationship Id="rId27" Type="http://schemas.openxmlformats.org/officeDocument/2006/relationships/font" Target="fonts/Karla-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b17624d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b17624d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b17624d2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b17624d2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b17624d2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b17624d2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b17624d2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b17624d2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b17624d2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b17624d2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b17624d2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b17624d2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4b17624d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4b17624d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b17624d2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4b17624d2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b17624d2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b17624d2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b17624d2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b17624d2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b17624d2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b17624d2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b17624d2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b17624d2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4b17624d2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4b17624d2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e7a4c73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4e7a4c73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4b17624d2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4b17624d2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b17624d2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4b17624d2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4b17624d2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4b17624d2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b17624d2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4b17624d2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4b17624d2b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b17624d2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22875" y="1356050"/>
            <a:ext cx="8520600" cy="95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0097A7"/>
                </a:solidFill>
                <a:latin typeface="Karla"/>
                <a:ea typeface="Karla"/>
                <a:cs typeface="Karla"/>
                <a:sym typeface="Karla"/>
              </a:rPr>
              <a:t>Thundr Usability Testing</a:t>
            </a:r>
            <a:endParaRPr>
              <a:latin typeface="Karla"/>
              <a:ea typeface="Karla"/>
              <a:cs typeface="Karla"/>
              <a:sym typeface="Karla"/>
            </a:endParaRPr>
          </a:p>
        </p:txBody>
      </p:sp>
      <p:sp>
        <p:nvSpPr>
          <p:cNvPr id="55" name="Google Shape;55;p13"/>
          <p:cNvSpPr txBox="1"/>
          <p:nvPr>
            <p:ph idx="1" type="subTitle"/>
          </p:nvPr>
        </p:nvSpPr>
        <p:spPr>
          <a:xfrm>
            <a:off x="311700" y="24767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Karla"/>
                <a:ea typeface="Karla"/>
                <a:cs typeface="Karla"/>
                <a:sym typeface="Karla"/>
              </a:rPr>
              <a:t>CS 194H  -  Winter 2019</a:t>
            </a:r>
            <a:endParaRPr sz="2400">
              <a:latin typeface="Karla"/>
              <a:ea typeface="Karla"/>
              <a:cs typeface="Karla"/>
              <a:sym typeface="Karla"/>
            </a:endParaRPr>
          </a:p>
          <a:p>
            <a:pPr indent="0" lvl="0" marL="0" rtl="0" algn="ctr">
              <a:spcBef>
                <a:spcPts val="0"/>
              </a:spcBef>
              <a:spcAft>
                <a:spcPts val="0"/>
              </a:spcAft>
              <a:buNone/>
            </a:pPr>
            <a:r>
              <a:rPr lang="en" sz="2400">
                <a:latin typeface="Karla"/>
                <a:ea typeface="Karla"/>
                <a:cs typeface="Karla"/>
                <a:sym typeface="Karla"/>
              </a:rPr>
              <a:t>Austin Jones</a:t>
            </a:r>
            <a:endParaRPr sz="2400">
              <a:latin typeface="Karla"/>
              <a:ea typeface="Karla"/>
              <a:cs typeface="Karla"/>
              <a:sym typeface="Karla"/>
            </a:endParaRPr>
          </a:p>
          <a:p>
            <a:pPr indent="0" lvl="0" marL="0" rtl="0" algn="ctr">
              <a:spcBef>
                <a:spcPts val="0"/>
              </a:spcBef>
              <a:spcAft>
                <a:spcPts val="0"/>
              </a:spcAft>
              <a:buNone/>
            </a:pPr>
            <a:r>
              <a:rPr lang="en" sz="2400">
                <a:latin typeface="Karla"/>
                <a:ea typeface="Karla"/>
                <a:cs typeface="Karla"/>
                <a:sym typeface="Karla"/>
              </a:rPr>
              <a:t>Caroline Willis</a:t>
            </a:r>
            <a:endParaRPr sz="2400">
              <a:latin typeface="Karla"/>
              <a:ea typeface="Karla"/>
              <a:cs typeface="Karla"/>
              <a:sym typeface="Karla"/>
            </a:endParaRPr>
          </a:p>
          <a:p>
            <a:pPr indent="0" lvl="0" marL="0" rtl="0" algn="ctr">
              <a:spcBef>
                <a:spcPts val="0"/>
              </a:spcBef>
              <a:spcAft>
                <a:spcPts val="0"/>
              </a:spcAft>
              <a:buNone/>
            </a:pPr>
            <a:r>
              <a:rPr lang="en" sz="2400">
                <a:latin typeface="Karla"/>
                <a:ea typeface="Karla"/>
                <a:cs typeface="Karla"/>
                <a:sym typeface="Karla"/>
              </a:rPr>
              <a:t>Emma Alderton</a:t>
            </a:r>
            <a:endParaRPr sz="2400">
              <a:latin typeface="Karla"/>
              <a:ea typeface="Karla"/>
              <a:cs typeface="Karla"/>
              <a:sym typeface="Karla"/>
            </a:endParaRPr>
          </a:p>
          <a:p>
            <a:pPr indent="0" lvl="0" marL="0" rtl="0" algn="ctr">
              <a:spcBef>
                <a:spcPts val="0"/>
              </a:spcBef>
              <a:spcAft>
                <a:spcPts val="0"/>
              </a:spcAft>
              <a:buNone/>
            </a:pPr>
            <a:r>
              <a:rPr lang="en" sz="2400">
                <a:latin typeface="Karla"/>
                <a:ea typeface="Karla"/>
                <a:cs typeface="Karla"/>
                <a:sym typeface="Karla"/>
              </a:rPr>
              <a:t>Daniel Kharitonov</a:t>
            </a:r>
            <a:endParaRPr sz="2400">
              <a:latin typeface="Karla"/>
              <a:ea typeface="Karla"/>
              <a:cs typeface="Karla"/>
              <a:sym typeface="Karla"/>
            </a:endParaRPr>
          </a:p>
        </p:txBody>
      </p:sp>
      <p:sp>
        <p:nvSpPr>
          <p:cNvPr id="56" name="Google Shape;56;p13"/>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2"/>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Procedure</a:t>
            </a:r>
            <a:endParaRPr b="1" sz="5000">
              <a:latin typeface="Karla"/>
              <a:ea typeface="Karla"/>
              <a:cs typeface="Karla"/>
              <a:sym typeface="Karla"/>
            </a:endParaRPr>
          </a:p>
        </p:txBody>
      </p:sp>
      <p:sp>
        <p:nvSpPr>
          <p:cNvPr id="141" name="Google Shape;141;p22"/>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2"/>
          <p:cNvSpPr txBox="1"/>
          <p:nvPr/>
        </p:nvSpPr>
        <p:spPr>
          <a:xfrm>
            <a:off x="556750" y="1133575"/>
            <a:ext cx="7803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AutoNum type="arabicPeriod"/>
            </a:pPr>
            <a:r>
              <a:rPr lang="en" sz="2400">
                <a:latin typeface="Karla"/>
                <a:ea typeface="Karla"/>
                <a:cs typeface="Karla"/>
                <a:sym typeface="Karla"/>
              </a:rPr>
              <a:t>Demo/ High level idea of app</a:t>
            </a:r>
            <a:endParaRPr sz="2400">
              <a:latin typeface="Karla"/>
              <a:ea typeface="Karla"/>
              <a:cs typeface="Karla"/>
              <a:sym typeface="Karla"/>
            </a:endParaRPr>
          </a:p>
          <a:p>
            <a:pPr indent="0" lvl="0" marL="457200" rtl="0" algn="l">
              <a:lnSpc>
                <a:spcPct val="115000"/>
              </a:lnSpc>
              <a:spcBef>
                <a:spcPts val="1600"/>
              </a:spcBef>
              <a:spcAft>
                <a:spcPts val="0"/>
              </a:spcAft>
              <a:buNone/>
            </a:pPr>
            <a:r>
              <a:t/>
            </a:r>
            <a:endParaRPr sz="2400">
              <a:latin typeface="Karla"/>
              <a:ea typeface="Karla"/>
              <a:cs typeface="Karla"/>
              <a:sym typeface="Karla"/>
            </a:endParaRPr>
          </a:p>
          <a:p>
            <a:pPr indent="-381000" lvl="0" marL="457200" rtl="0" algn="l">
              <a:lnSpc>
                <a:spcPct val="115000"/>
              </a:lnSpc>
              <a:spcBef>
                <a:spcPts val="1600"/>
              </a:spcBef>
              <a:spcAft>
                <a:spcPts val="0"/>
              </a:spcAft>
              <a:buSzPts val="2400"/>
              <a:buFont typeface="Karla"/>
              <a:buAutoNum type="arabicPeriod"/>
            </a:pPr>
            <a:r>
              <a:rPr lang="en" sz="2400">
                <a:latin typeface="Karla"/>
                <a:ea typeface="Karla"/>
                <a:cs typeface="Karla"/>
                <a:sym typeface="Karla"/>
              </a:rPr>
              <a:t>Complete 3 tasks</a:t>
            </a:r>
            <a:endParaRPr sz="2400">
              <a:latin typeface="Karla"/>
              <a:ea typeface="Karla"/>
              <a:cs typeface="Karla"/>
              <a:sym typeface="Karla"/>
            </a:endParaRPr>
          </a:p>
          <a:p>
            <a:pPr indent="0" lvl="0" marL="457200" rtl="0" algn="l">
              <a:lnSpc>
                <a:spcPct val="115000"/>
              </a:lnSpc>
              <a:spcBef>
                <a:spcPts val="1600"/>
              </a:spcBef>
              <a:spcAft>
                <a:spcPts val="0"/>
              </a:spcAft>
              <a:buNone/>
            </a:pPr>
            <a:r>
              <a:t/>
            </a:r>
            <a:endParaRPr sz="2400">
              <a:latin typeface="Karla"/>
              <a:ea typeface="Karla"/>
              <a:cs typeface="Karla"/>
              <a:sym typeface="Karla"/>
            </a:endParaRPr>
          </a:p>
          <a:p>
            <a:pPr indent="-381000" lvl="0" marL="457200" rtl="0" algn="l">
              <a:lnSpc>
                <a:spcPct val="115000"/>
              </a:lnSpc>
              <a:spcBef>
                <a:spcPts val="1600"/>
              </a:spcBef>
              <a:spcAft>
                <a:spcPts val="0"/>
              </a:spcAft>
              <a:buSzPts val="2400"/>
              <a:buFont typeface="Karla"/>
              <a:buAutoNum type="arabicPeriod"/>
            </a:pPr>
            <a:r>
              <a:rPr lang="en" sz="2400">
                <a:latin typeface="Karla"/>
                <a:ea typeface="Karla"/>
                <a:cs typeface="Karla"/>
                <a:sym typeface="Karla"/>
              </a:rPr>
              <a:t>Post Questionnaire</a:t>
            </a:r>
            <a:endParaRPr sz="2400">
              <a:latin typeface="Karla"/>
              <a:ea typeface="Karla"/>
              <a:cs typeface="Karla"/>
              <a:sym typeface="Karla"/>
            </a:endParaRPr>
          </a:p>
        </p:txBody>
      </p:sp>
      <p:pic>
        <p:nvPicPr>
          <p:cNvPr id="143" name="Google Shape;143;p22"/>
          <p:cNvPicPr preferRelativeResize="0"/>
          <p:nvPr/>
        </p:nvPicPr>
        <p:blipFill>
          <a:blip r:embed="rId3">
            <a:alphaModFix/>
          </a:blip>
          <a:stretch>
            <a:fillRect/>
          </a:stretch>
        </p:blipFill>
        <p:spPr>
          <a:xfrm>
            <a:off x="5523999" y="549888"/>
            <a:ext cx="3144749" cy="4189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3"/>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Test Measures</a:t>
            </a:r>
            <a:endParaRPr b="1" sz="5000">
              <a:latin typeface="Karla"/>
              <a:ea typeface="Karla"/>
              <a:cs typeface="Karla"/>
              <a:sym typeface="Karla"/>
            </a:endParaRPr>
          </a:p>
        </p:txBody>
      </p:sp>
      <p:sp>
        <p:nvSpPr>
          <p:cNvPr id="149" name="Google Shape;149;p23"/>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3"/>
          <p:cNvSpPr txBox="1"/>
          <p:nvPr/>
        </p:nvSpPr>
        <p:spPr>
          <a:xfrm>
            <a:off x="556750" y="1133575"/>
            <a:ext cx="7803600" cy="30225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t/>
            </a:r>
            <a:endParaRPr sz="2400">
              <a:latin typeface="Karla"/>
              <a:ea typeface="Karla"/>
              <a:cs typeface="Karla"/>
              <a:sym typeface="Karla"/>
            </a:endParaRPr>
          </a:p>
        </p:txBody>
      </p:sp>
      <p:pic>
        <p:nvPicPr>
          <p:cNvPr id="151" name="Google Shape;151;p23"/>
          <p:cNvPicPr preferRelativeResize="0"/>
          <p:nvPr/>
        </p:nvPicPr>
        <p:blipFill>
          <a:blip r:embed="rId3">
            <a:alphaModFix/>
          </a:blip>
          <a:stretch>
            <a:fillRect/>
          </a:stretch>
        </p:blipFill>
        <p:spPr>
          <a:xfrm>
            <a:off x="4550550" y="849475"/>
            <a:ext cx="4086199" cy="3757125"/>
          </a:xfrm>
          <a:prstGeom prst="rect">
            <a:avLst/>
          </a:prstGeom>
          <a:noFill/>
          <a:ln>
            <a:noFill/>
          </a:ln>
        </p:spPr>
      </p:pic>
      <p:sp>
        <p:nvSpPr>
          <p:cNvPr id="152" name="Google Shape;152;p23"/>
          <p:cNvSpPr txBox="1"/>
          <p:nvPr/>
        </p:nvSpPr>
        <p:spPr>
          <a:xfrm>
            <a:off x="741800" y="1133575"/>
            <a:ext cx="3660300" cy="34554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Font typeface="Karla"/>
              <a:buChar char="●"/>
            </a:pPr>
            <a:r>
              <a:rPr lang="en" sz="1700">
                <a:solidFill>
                  <a:schemeClr val="dk1"/>
                </a:solidFill>
                <a:latin typeface="Karla"/>
                <a:ea typeface="Karla"/>
                <a:cs typeface="Karla"/>
                <a:sym typeface="Karla"/>
              </a:rPr>
              <a:t>We measured if the user completed a task, the time it took to complete each task, and how many errors they made</a:t>
            </a:r>
            <a:endParaRPr sz="1700">
              <a:solidFill>
                <a:schemeClr val="dk1"/>
              </a:solidFill>
              <a:latin typeface="Karla"/>
              <a:ea typeface="Karla"/>
              <a:cs typeface="Karla"/>
              <a:sym typeface="Karla"/>
            </a:endParaRPr>
          </a:p>
          <a:p>
            <a:pPr indent="-336550" lvl="0" marL="457200" rtl="0" algn="l">
              <a:lnSpc>
                <a:spcPct val="115000"/>
              </a:lnSpc>
              <a:spcBef>
                <a:spcPts val="0"/>
              </a:spcBef>
              <a:spcAft>
                <a:spcPts val="0"/>
              </a:spcAft>
              <a:buClr>
                <a:schemeClr val="dk1"/>
              </a:buClr>
              <a:buSzPts val="1700"/>
              <a:buFont typeface="Karla"/>
              <a:buChar char="●"/>
            </a:pPr>
            <a:r>
              <a:rPr lang="en" sz="1700">
                <a:solidFill>
                  <a:schemeClr val="dk1"/>
                </a:solidFill>
                <a:latin typeface="Karla"/>
                <a:ea typeface="Karla"/>
                <a:cs typeface="Karla"/>
                <a:sym typeface="Karla"/>
              </a:rPr>
              <a:t>We took down observational notes during the experiment as well</a:t>
            </a:r>
            <a:endParaRPr sz="1700">
              <a:solidFill>
                <a:schemeClr val="dk1"/>
              </a:solidFill>
              <a:latin typeface="Karla"/>
              <a:ea typeface="Karla"/>
              <a:cs typeface="Karla"/>
              <a:sym typeface="Karla"/>
            </a:endParaRPr>
          </a:p>
          <a:p>
            <a:pPr indent="-336550" lvl="0" marL="457200" rtl="0" algn="l">
              <a:lnSpc>
                <a:spcPct val="115000"/>
              </a:lnSpc>
              <a:spcBef>
                <a:spcPts val="0"/>
              </a:spcBef>
              <a:spcAft>
                <a:spcPts val="0"/>
              </a:spcAft>
              <a:buClr>
                <a:schemeClr val="dk1"/>
              </a:buClr>
              <a:buSzPts val="1700"/>
              <a:buFont typeface="Karla"/>
              <a:buChar char="●"/>
            </a:pPr>
            <a:r>
              <a:rPr lang="en" sz="1700">
                <a:solidFill>
                  <a:schemeClr val="dk1"/>
                </a:solidFill>
                <a:latin typeface="Karla"/>
                <a:ea typeface="Karla"/>
                <a:cs typeface="Karla"/>
                <a:sym typeface="Karla"/>
              </a:rPr>
              <a:t>We wanted to see if users struggled with any particular task and observe the possible reasons </a:t>
            </a:r>
            <a:endParaRPr sz="1700">
              <a:solidFill>
                <a:schemeClr val="dk1"/>
              </a:solidFill>
              <a:latin typeface="Karla"/>
              <a:ea typeface="Karla"/>
              <a:cs typeface="Karla"/>
              <a:sym typeface="Karl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4"/>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Results</a:t>
            </a:r>
            <a:endParaRPr b="1" sz="5000">
              <a:latin typeface="Karla"/>
              <a:ea typeface="Karla"/>
              <a:cs typeface="Karla"/>
              <a:sym typeface="Karla"/>
            </a:endParaRPr>
          </a:p>
        </p:txBody>
      </p:sp>
      <p:sp>
        <p:nvSpPr>
          <p:cNvPr id="158" name="Google Shape;158;p24"/>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4"/>
          <p:cNvSpPr txBox="1"/>
          <p:nvPr/>
        </p:nvSpPr>
        <p:spPr>
          <a:xfrm>
            <a:off x="548775" y="1213300"/>
            <a:ext cx="42555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b="1" lang="en" sz="2400">
                <a:latin typeface="Karla"/>
                <a:ea typeface="Karla"/>
                <a:cs typeface="Karla"/>
                <a:sym typeface="Karla"/>
              </a:rPr>
              <a:t>Task 1: Create Brainstorm with John about “Startup Ideas”</a:t>
            </a:r>
            <a:endParaRPr b="1" sz="2400">
              <a:latin typeface="Karla"/>
              <a:ea typeface="Karla"/>
              <a:cs typeface="Karla"/>
              <a:sym typeface="Karla"/>
            </a:endParaRPr>
          </a:p>
          <a:p>
            <a:pPr indent="0" lvl="0" marL="0" rtl="0" algn="l">
              <a:lnSpc>
                <a:spcPct val="115000"/>
              </a:lnSpc>
              <a:spcBef>
                <a:spcPts val="1600"/>
              </a:spcBef>
              <a:spcAft>
                <a:spcPts val="0"/>
              </a:spcAft>
              <a:buNone/>
            </a:pPr>
            <a:r>
              <a:rPr lang="en" sz="2400">
                <a:latin typeface="Karla"/>
                <a:ea typeface="Karla"/>
                <a:cs typeface="Karla"/>
                <a:sym typeface="Karla"/>
              </a:rPr>
              <a:t>60% complete the task</a:t>
            </a:r>
            <a:endParaRPr sz="2400">
              <a:latin typeface="Karla"/>
              <a:ea typeface="Karla"/>
              <a:cs typeface="Karla"/>
              <a:sym typeface="Karla"/>
            </a:endParaRPr>
          </a:p>
          <a:p>
            <a:pPr indent="0" lvl="0" marL="0" rtl="0" algn="l">
              <a:lnSpc>
                <a:spcPct val="115000"/>
              </a:lnSpc>
              <a:spcBef>
                <a:spcPts val="1600"/>
              </a:spcBef>
              <a:spcAft>
                <a:spcPts val="0"/>
              </a:spcAft>
              <a:buNone/>
            </a:pPr>
            <a:r>
              <a:rPr lang="en" sz="2400">
                <a:latin typeface="Karla"/>
                <a:ea typeface="Karla"/>
                <a:cs typeface="Karla"/>
                <a:sym typeface="Karla"/>
              </a:rPr>
              <a:t>Avg speed for those completed: 50 seconds</a:t>
            </a:r>
            <a:endParaRPr sz="2400">
              <a:latin typeface="Karla"/>
              <a:ea typeface="Karla"/>
              <a:cs typeface="Karla"/>
              <a:sym typeface="Karla"/>
            </a:endParaRPr>
          </a:p>
          <a:p>
            <a:pPr indent="0" lvl="0" marL="0" rtl="0" algn="l">
              <a:lnSpc>
                <a:spcPct val="115000"/>
              </a:lnSpc>
              <a:spcBef>
                <a:spcPts val="1600"/>
              </a:spcBef>
              <a:spcAft>
                <a:spcPts val="0"/>
              </a:spcAft>
              <a:buNone/>
            </a:pPr>
            <a:r>
              <a:t/>
            </a:r>
            <a:endParaRPr sz="2400">
              <a:latin typeface="Karla"/>
              <a:ea typeface="Karla"/>
              <a:cs typeface="Karla"/>
              <a:sym typeface="Karla"/>
            </a:endParaRPr>
          </a:p>
          <a:p>
            <a:pPr indent="0" lvl="0" marL="0" rtl="0" algn="l">
              <a:lnSpc>
                <a:spcPct val="115000"/>
              </a:lnSpc>
              <a:spcBef>
                <a:spcPts val="1600"/>
              </a:spcBef>
              <a:spcAft>
                <a:spcPts val="0"/>
              </a:spcAft>
              <a:buNone/>
            </a:pPr>
            <a:r>
              <a:t/>
            </a:r>
            <a:endParaRPr sz="2400">
              <a:latin typeface="Karla"/>
              <a:ea typeface="Karla"/>
              <a:cs typeface="Karla"/>
              <a:sym typeface="Karla"/>
            </a:endParaRPr>
          </a:p>
          <a:p>
            <a:pPr indent="0" lvl="0" marL="457200" rtl="0" algn="l">
              <a:lnSpc>
                <a:spcPct val="115000"/>
              </a:lnSpc>
              <a:spcBef>
                <a:spcPts val="1600"/>
              </a:spcBef>
              <a:spcAft>
                <a:spcPts val="1600"/>
              </a:spcAft>
              <a:buNone/>
            </a:pPr>
            <a:r>
              <a:t/>
            </a:r>
            <a:endParaRPr sz="2400">
              <a:latin typeface="Karla"/>
              <a:ea typeface="Karla"/>
              <a:cs typeface="Karla"/>
              <a:sym typeface="Karla"/>
            </a:endParaRPr>
          </a:p>
        </p:txBody>
      </p:sp>
      <p:pic>
        <p:nvPicPr>
          <p:cNvPr id="160" name="Google Shape;160;p24"/>
          <p:cNvPicPr preferRelativeResize="0"/>
          <p:nvPr/>
        </p:nvPicPr>
        <p:blipFill>
          <a:blip r:embed="rId3">
            <a:alphaModFix/>
          </a:blip>
          <a:stretch>
            <a:fillRect/>
          </a:stretch>
        </p:blipFill>
        <p:spPr>
          <a:xfrm>
            <a:off x="4640300" y="1213300"/>
            <a:ext cx="4021575" cy="2799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5"/>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Results</a:t>
            </a:r>
            <a:endParaRPr b="1" sz="5000">
              <a:latin typeface="Karla"/>
              <a:ea typeface="Karla"/>
              <a:cs typeface="Karla"/>
              <a:sym typeface="Karla"/>
            </a:endParaRPr>
          </a:p>
        </p:txBody>
      </p:sp>
      <p:sp>
        <p:nvSpPr>
          <p:cNvPr id="166" name="Google Shape;166;p25"/>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5"/>
          <p:cNvSpPr txBox="1"/>
          <p:nvPr/>
        </p:nvSpPr>
        <p:spPr>
          <a:xfrm>
            <a:off x="556750" y="1348875"/>
            <a:ext cx="4476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Karla"/>
              <a:buChar char="●"/>
            </a:pPr>
            <a:r>
              <a:rPr b="1" lang="en" sz="2400">
                <a:solidFill>
                  <a:schemeClr val="dk1"/>
                </a:solidFill>
                <a:latin typeface="Karla"/>
                <a:ea typeface="Karla"/>
                <a:cs typeface="Karla"/>
                <a:sym typeface="Karla"/>
              </a:rPr>
              <a:t>Task 2: Manually add new idea to brainstorm</a:t>
            </a:r>
            <a:endParaRPr b="1" sz="2400">
              <a:solidFill>
                <a:schemeClr val="dk1"/>
              </a:solidFill>
              <a:latin typeface="Karla"/>
              <a:ea typeface="Karla"/>
              <a:cs typeface="Karla"/>
              <a:sym typeface="Karla"/>
            </a:endParaRPr>
          </a:p>
          <a:p>
            <a:pPr indent="0" lvl="0" marL="0" rtl="0" algn="l">
              <a:lnSpc>
                <a:spcPct val="115000"/>
              </a:lnSpc>
              <a:spcBef>
                <a:spcPts val="1600"/>
              </a:spcBef>
              <a:spcAft>
                <a:spcPts val="0"/>
              </a:spcAft>
              <a:buClr>
                <a:srgbClr val="000000"/>
              </a:buClr>
              <a:buSzPts val="1100"/>
              <a:buFont typeface="Arial"/>
              <a:buNone/>
            </a:pPr>
            <a:r>
              <a:rPr lang="en" sz="2400">
                <a:solidFill>
                  <a:schemeClr val="dk1"/>
                </a:solidFill>
                <a:latin typeface="Karla"/>
                <a:ea typeface="Karla"/>
                <a:cs typeface="Karla"/>
                <a:sym typeface="Karla"/>
              </a:rPr>
              <a:t> 100% completed the task</a:t>
            </a:r>
            <a:endParaRPr sz="2400">
              <a:solidFill>
                <a:schemeClr val="dk1"/>
              </a:solidFill>
              <a:latin typeface="Karla"/>
              <a:ea typeface="Karla"/>
              <a:cs typeface="Karla"/>
              <a:sym typeface="Karla"/>
            </a:endParaRPr>
          </a:p>
          <a:p>
            <a:pPr indent="0" lvl="0" marL="0" rtl="0" algn="l">
              <a:lnSpc>
                <a:spcPct val="115000"/>
              </a:lnSpc>
              <a:spcBef>
                <a:spcPts val="1600"/>
              </a:spcBef>
              <a:spcAft>
                <a:spcPts val="0"/>
              </a:spcAft>
              <a:buClr>
                <a:srgbClr val="000000"/>
              </a:buClr>
              <a:buSzPts val="1100"/>
              <a:buFont typeface="Arial"/>
              <a:buNone/>
            </a:pPr>
            <a:r>
              <a:rPr lang="en" sz="2400">
                <a:solidFill>
                  <a:schemeClr val="dk1"/>
                </a:solidFill>
                <a:latin typeface="Karla"/>
                <a:ea typeface="Karla"/>
                <a:cs typeface="Karla"/>
                <a:sym typeface="Karla"/>
              </a:rPr>
              <a:t>Avg speed for those completed: 12.5 seconds</a:t>
            </a:r>
            <a:endParaRPr sz="2400">
              <a:solidFill>
                <a:schemeClr val="dk1"/>
              </a:solidFill>
              <a:latin typeface="Karla"/>
              <a:ea typeface="Karla"/>
              <a:cs typeface="Karla"/>
              <a:sym typeface="Karla"/>
            </a:endParaRPr>
          </a:p>
          <a:p>
            <a:pPr indent="0" lvl="0" marL="457200" rtl="0" algn="l">
              <a:lnSpc>
                <a:spcPct val="115000"/>
              </a:lnSpc>
              <a:spcBef>
                <a:spcPts val="1600"/>
              </a:spcBef>
              <a:spcAft>
                <a:spcPts val="1600"/>
              </a:spcAft>
              <a:buNone/>
            </a:pPr>
            <a:r>
              <a:t/>
            </a:r>
            <a:endParaRPr sz="2400">
              <a:latin typeface="Karla"/>
              <a:ea typeface="Karla"/>
              <a:cs typeface="Karla"/>
              <a:sym typeface="Karla"/>
            </a:endParaRPr>
          </a:p>
        </p:txBody>
      </p:sp>
      <p:pic>
        <p:nvPicPr>
          <p:cNvPr id="168" name="Google Shape;168;p25"/>
          <p:cNvPicPr preferRelativeResize="0"/>
          <p:nvPr/>
        </p:nvPicPr>
        <p:blipFill>
          <a:blip r:embed="rId3">
            <a:alphaModFix/>
          </a:blip>
          <a:stretch>
            <a:fillRect/>
          </a:stretch>
        </p:blipFill>
        <p:spPr>
          <a:xfrm>
            <a:off x="5158550" y="1133574"/>
            <a:ext cx="3503976" cy="3022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6"/>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Results</a:t>
            </a:r>
            <a:endParaRPr b="1" sz="5000">
              <a:latin typeface="Karla"/>
              <a:ea typeface="Karla"/>
              <a:cs typeface="Karla"/>
              <a:sym typeface="Karla"/>
            </a:endParaRPr>
          </a:p>
        </p:txBody>
      </p:sp>
      <p:sp>
        <p:nvSpPr>
          <p:cNvPr id="174" name="Google Shape;174;p26"/>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txBox="1"/>
          <p:nvPr/>
        </p:nvSpPr>
        <p:spPr>
          <a:xfrm>
            <a:off x="556750" y="1388750"/>
            <a:ext cx="43344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Karla"/>
              <a:buChar char="●"/>
            </a:pPr>
            <a:r>
              <a:rPr b="1" lang="en" sz="2400">
                <a:solidFill>
                  <a:schemeClr val="dk1"/>
                </a:solidFill>
                <a:latin typeface="Karla"/>
                <a:ea typeface="Karla"/>
                <a:cs typeface="Karla"/>
                <a:sym typeface="Karla"/>
              </a:rPr>
              <a:t>Task 3: Vote on Idea</a:t>
            </a:r>
            <a:endParaRPr b="1" sz="2400">
              <a:solidFill>
                <a:schemeClr val="dk1"/>
              </a:solidFill>
              <a:latin typeface="Karla"/>
              <a:ea typeface="Karla"/>
              <a:cs typeface="Karla"/>
              <a:sym typeface="Karla"/>
            </a:endParaRPr>
          </a:p>
          <a:p>
            <a:pPr indent="0" lvl="0" marL="0" rtl="0" algn="l">
              <a:lnSpc>
                <a:spcPct val="115000"/>
              </a:lnSpc>
              <a:spcBef>
                <a:spcPts val="1600"/>
              </a:spcBef>
              <a:spcAft>
                <a:spcPts val="0"/>
              </a:spcAft>
              <a:buNone/>
            </a:pPr>
            <a:r>
              <a:rPr lang="en" sz="2400">
                <a:solidFill>
                  <a:schemeClr val="dk1"/>
                </a:solidFill>
                <a:latin typeface="Karla"/>
                <a:ea typeface="Karla"/>
                <a:cs typeface="Karla"/>
                <a:sym typeface="Karla"/>
              </a:rPr>
              <a:t> 100% completed the task</a:t>
            </a:r>
            <a:endParaRPr sz="2400">
              <a:solidFill>
                <a:schemeClr val="dk1"/>
              </a:solidFill>
              <a:latin typeface="Karla"/>
              <a:ea typeface="Karla"/>
              <a:cs typeface="Karla"/>
              <a:sym typeface="Karla"/>
            </a:endParaRPr>
          </a:p>
          <a:p>
            <a:pPr indent="0" lvl="0" marL="0" rtl="0" algn="l">
              <a:lnSpc>
                <a:spcPct val="115000"/>
              </a:lnSpc>
              <a:spcBef>
                <a:spcPts val="1600"/>
              </a:spcBef>
              <a:spcAft>
                <a:spcPts val="0"/>
              </a:spcAft>
              <a:buClr>
                <a:schemeClr val="dk1"/>
              </a:buClr>
              <a:buSzPts val="1100"/>
              <a:buFont typeface="Arial"/>
              <a:buNone/>
            </a:pPr>
            <a:r>
              <a:rPr lang="en" sz="2400">
                <a:solidFill>
                  <a:schemeClr val="dk1"/>
                </a:solidFill>
                <a:latin typeface="Karla"/>
                <a:ea typeface="Karla"/>
                <a:cs typeface="Karla"/>
                <a:sym typeface="Karla"/>
              </a:rPr>
              <a:t>Avg speed for those completed: 4.25 seconds</a:t>
            </a:r>
            <a:endParaRPr sz="2400">
              <a:solidFill>
                <a:schemeClr val="dk1"/>
              </a:solidFill>
              <a:latin typeface="Karla"/>
              <a:ea typeface="Karla"/>
              <a:cs typeface="Karla"/>
              <a:sym typeface="Karla"/>
            </a:endParaRPr>
          </a:p>
          <a:p>
            <a:pPr indent="0" lvl="0" marL="0" rtl="0" algn="l">
              <a:lnSpc>
                <a:spcPct val="115000"/>
              </a:lnSpc>
              <a:spcBef>
                <a:spcPts val="1600"/>
              </a:spcBef>
              <a:spcAft>
                <a:spcPts val="0"/>
              </a:spcAft>
              <a:buClr>
                <a:srgbClr val="000000"/>
              </a:buClr>
              <a:buSzPts val="1100"/>
              <a:buFont typeface="Arial"/>
              <a:buNone/>
            </a:pPr>
            <a:r>
              <a:t/>
            </a:r>
            <a:endParaRPr sz="2400">
              <a:solidFill>
                <a:schemeClr val="dk1"/>
              </a:solidFill>
              <a:latin typeface="Karla"/>
              <a:ea typeface="Karla"/>
              <a:cs typeface="Karla"/>
              <a:sym typeface="Karla"/>
            </a:endParaRPr>
          </a:p>
          <a:p>
            <a:pPr indent="0" lvl="0" marL="457200" rtl="0" algn="l">
              <a:lnSpc>
                <a:spcPct val="115000"/>
              </a:lnSpc>
              <a:spcBef>
                <a:spcPts val="1600"/>
              </a:spcBef>
              <a:spcAft>
                <a:spcPts val="1600"/>
              </a:spcAft>
              <a:buNone/>
            </a:pPr>
            <a:r>
              <a:t/>
            </a:r>
            <a:endParaRPr sz="2400">
              <a:latin typeface="Karla"/>
              <a:ea typeface="Karla"/>
              <a:cs typeface="Karla"/>
              <a:sym typeface="Karla"/>
            </a:endParaRPr>
          </a:p>
        </p:txBody>
      </p:sp>
      <p:pic>
        <p:nvPicPr>
          <p:cNvPr id="176" name="Google Shape;176;p26"/>
          <p:cNvPicPr preferRelativeResize="0"/>
          <p:nvPr/>
        </p:nvPicPr>
        <p:blipFill>
          <a:blip r:embed="rId3">
            <a:alphaModFix/>
          </a:blip>
          <a:stretch>
            <a:fillRect/>
          </a:stretch>
        </p:blipFill>
        <p:spPr>
          <a:xfrm>
            <a:off x="5325922" y="1163950"/>
            <a:ext cx="3446324" cy="2826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7"/>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Results</a:t>
            </a:r>
            <a:endParaRPr b="1" sz="5000">
              <a:latin typeface="Karla"/>
              <a:ea typeface="Karla"/>
              <a:cs typeface="Karla"/>
              <a:sym typeface="Karla"/>
            </a:endParaRPr>
          </a:p>
        </p:txBody>
      </p:sp>
      <p:sp>
        <p:nvSpPr>
          <p:cNvPr id="182" name="Google Shape;182;p27"/>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7"/>
          <p:cNvSpPr txBox="1"/>
          <p:nvPr/>
        </p:nvSpPr>
        <p:spPr>
          <a:xfrm>
            <a:off x="556750" y="1133575"/>
            <a:ext cx="7803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1"/>
              </a:buClr>
              <a:buSzPts val="2400"/>
              <a:buFont typeface="Karla"/>
              <a:buChar char="●"/>
            </a:pPr>
            <a:r>
              <a:rPr b="1" lang="en" sz="2400">
                <a:solidFill>
                  <a:schemeClr val="dk1"/>
                </a:solidFill>
                <a:latin typeface="Karla"/>
                <a:ea typeface="Karla"/>
                <a:cs typeface="Karla"/>
                <a:sym typeface="Karla"/>
              </a:rPr>
              <a:t>Overall Results:</a:t>
            </a:r>
            <a:endParaRPr b="1" sz="2400">
              <a:solidFill>
                <a:schemeClr val="dk1"/>
              </a:solidFill>
              <a:latin typeface="Karla"/>
              <a:ea typeface="Karla"/>
              <a:cs typeface="Karla"/>
              <a:sym typeface="Karla"/>
            </a:endParaRPr>
          </a:p>
          <a:p>
            <a:pPr indent="-381000" lvl="0" marL="457200" rtl="0" algn="l">
              <a:lnSpc>
                <a:spcPct val="115000"/>
              </a:lnSpc>
              <a:spcBef>
                <a:spcPts val="0"/>
              </a:spcBef>
              <a:spcAft>
                <a:spcPts val="0"/>
              </a:spcAft>
              <a:buClr>
                <a:schemeClr val="dk1"/>
              </a:buClr>
              <a:buSzPts val="2400"/>
              <a:buFont typeface="Karla"/>
              <a:buChar char="●"/>
            </a:pPr>
            <a:r>
              <a:rPr lang="en" sz="2400">
                <a:solidFill>
                  <a:schemeClr val="dk1"/>
                </a:solidFill>
                <a:latin typeface="Karla"/>
                <a:ea typeface="Karla"/>
                <a:cs typeface="Karla"/>
                <a:sym typeface="Karla"/>
              </a:rPr>
              <a:t>Most people found the app to be highly accurate</a:t>
            </a:r>
            <a:endParaRPr sz="2400">
              <a:solidFill>
                <a:schemeClr val="dk1"/>
              </a:solidFill>
              <a:latin typeface="Karla"/>
              <a:ea typeface="Karla"/>
              <a:cs typeface="Karla"/>
              <a:sym typeface="Karla"/>
            </a:endParaRPr>
          </a:p>
          <a:p>
            <a:pPr indent="-381000" lvl="0" marL="457200" rtl="0" algn="l">
              <a:lnSpc>
                <a:spcPct val="115000"/>
              </a:lnSpc>
              <a:spcBef>
                <a:spcPts val="0"/>
              </a:spcBef>
              <a:spcAft>
                <a:spcPts val="0"/>
              </a:spcAft>
              <a:buClr>
                <a:schemeClr val="dk1"/>
              </a:buClr>
              <a:buSzPts val="2400"/>
              <a:buFont typeface="Karla"/>
              <a:buChar char="●"/>
            </a:pPr>
            <a:r>
              <a:rPr lang="en" sz="2400">
                <a:solidFill>
                  <a:schemeClr val="dk1"/>
                </a:solidFill>
                <a:latin typeface="Karla"/>
                <a:ea typeface="Karla"/>
                <a:cs typeface="Karla"/>
                <a:sym typeface="Karla"/>
              </a:rPr>
              <a:t>Most people found the app to be only slightly annoying</a:t>
            </a:r>
            <a:endParaRPr sz="2400">
              <a:solidFill>
                <a:schemeClr val="dk1"/>
              </a:solidFill>
              <a:latin typeface="Karla"/>
              <a:ea typeface="Karla"/>
              <a:cs typeface="Karla"/>
              <a:sym typeface="Karla"/>
            </a:endParaRPr>
          </a:p>
          <a:p>
            <a:pPr indent="-381000" lvl="0" marL="457200" rtl="0" algn="l">
              <a:lnSpc>
                <a:spcPct val="115000"/>
              </a:lnSpc>
              <a:spcBef>
                <a:spcPts val="0"/>
              </a:spcBef>
              <a:spcAft>
                <a:spcPts val="0"/>
              </a:spcAft>
              <a:buClr>
                <a:schemeClr val="dk1"/>
              </a:buClr>
              <a:buSzPts val="2400"/>
              <a:buFont typeface="Karla"/>
              <a:buChar char="●"/>
            </a:pPr>
            <a:r>
              <a:rPr lang="en" sz="2400">
                <a:solidFill>
                  <a:schemeClr val="dk1"/>
                </a:solidFill>
                <a:latin typeface="Karla"/>
                <a:ea typeface="Karla"/>
                <a:cs typeface="Karla"/>
                <a:sym typeface="Karla"/>
              </a:rPr>
              <a:t>However, the app was often rated average for likability and usefulness </a:t>
            </a:r>
            <a:endParaRPr sz="2400">
              <a:solidFill>
                <a:schemeClr val="dk1"/>
              </a:solidFill>
              <a:latin typeface="Karla"/>
              <a:ea typeface="Karla"/>
              <a:cs typeface="Karla"/>
              <a:sym typeface="Karl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8"/>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Discussion</a:t>
            </a:r>
            <a:endParaRPr b="1" sz="5000">
              <a:latin typeface="Karla"/>
              <a:ea typeface="Karla"/>
              <a:cs typeface="Karla"/>
              <a:sym typeface="Karla"/>
            </a:endParaRPr>
          </a:p>
        </p:txBody>
      </p:sp>
      <p:sp>
        <p:nvSpPr>
          <p:cNvPr id="189" name="Google Shape;189;p28"/>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txBox="1"/>
          <p:nvPr/>
        </p:nvSpPr>
        <p:spPr>
          <a:xfrm>
            <a:off x="490800" y="1066050"/>
            <a:ext cx="7803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Prior to usability testing, we talked					 about revamping our design to 						allow for more flexible options 						while brainstorming</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After the testing, we realized we 					would need to make design 						changes to make the app more 					intuitive and easier to use</a:t>
            </a:r>
            <a:endParaRPr sz="2400">
              <a:latin typeface="Karla"/>
              <a:ea typeface="Karla"/>
              <a:cs typeface="Karla"/>
              <a:sym typeface="Karla"/>
            </a:endParaRPr>
          </a:p>
        </p:txBody>
      </p:sp>
      <p:pic>
        <p:nvPicPr>
          <p:cNvPr id="191" name="Google Shape;191;p28"/>
          <p:cNvPicPr preferRelativeResize="0"/>
          <p:nvPr/>
        </p:nvPicPr>
        <p:blipFill>
          <a:blip r:embed="rId3">
            <a:alphaModFix/>
          </a:blip>
          <a:stretch>
            <a:fillRect/>
          </a:stretch>
        </p:blipFill>
        <p:spPr>
          <a:xfrm rot="-5400000">
            <a:off x="5612224" y="1344599"/>
            <a:ext cx="3481177" cy="27271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9"/>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Discussion</a:t>
            </a:r>
            <a:endParaRPr b="1" sz="5000">
              <a:latin typeface="Karla"/>
              <a:ea typeface="Karla"/>
              <a:cs typeface="Karla"/>
              <a:sym typeface="Karla"/>
            </a:endParaRPr>
          </a:p>
        </p:txBody>
      </p:sp>
      <p:sp>
        <p:nvSpPr>
          <p:cNvPr id="197" name="Google Shape;197;p29"/>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txBox="1"/>
          <p:nvPr/>
        </p:nvSpPr>
        <p:spPr>
          <a:xfrm>
            <a:off x="556750" y="1436600"/>
            <a:ext cx="43851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We were surprised to find that many of our participants had a hard time beginning a brainstorm</a:t>
            </a:r>
            <a:endParaRPr sz="2400">
              <a:latin typeface="Karla"/>
              <a:ea typeface="Karla"/>
              <a:cs typeface="Karla"/>
              <a:sym typeface="Karla"/>
            </a:endParaRPr>
          </a:p>
          <a:p>
            <a:pPr indent="0" lvl="0" marL="457200" rtl="0" algn="l">
              <a:lnSpc>
                <a:spcPct val="115000"/>
              </a:lnSpc>
              <a:spcBef>
                <a:spcPts val="1600"/>
              </a:spcBef>
              <a:spcAft>
                <a:spcPts val="1600"/>
              </a:spcAft>
              <a:buNone/>
            </a:pPr>
            <a:r>
              <a:t/>
            </a:r>
            <a:endParaRPr sz="2400">
              <a:latin typeface="Karla"/>
              <a:ea typeface="Karla"/>
              <a:cs typeface="Karla"/>
              <a:sym typeface="Karla"/>
            </a:endParaRPr>
          </a:p>
        </p:txBody>
      </p:sp>
      <p:pic>
        <p:nvPicPr>
          <p:cNvPr id="199" name="Google Shape;199;p29"/>
          <p:cNvPicPr preferRelativeResize="0"/>
          <p:nvPr/>
        </p:nvPicPr>
        <p:blipFill>
          <a:blip r:embed="rId3">
            <a:alphaModFix/>
          </a:blip>
          <a:stretch>
            <a:fillRect/>
          </a:stretch>
        </p:blipFill>
        <p:spPr>
          <a:xfrm>
            <a:off x="5703909" y="397675"/>
            <a:ext cx="2319065" cy="4379300"/>
          </a:xfrm>
          <a:prstGeom prst="rect">
            <a:avLst/>
          </a:prstGeom>
          <a:noFill/>
          <a:ln>
            <a:noFill/>
          </a:ln>
        </p:spPr>
      </p:pic>
      <p:sp>
        <p:nvSpPr>
          <p:cNvPr id="200" name="Google Shape;200;p29"/>
          <p:cNvSpPr/>
          <p:nvPr/>
        </p:nvSpPr>
        <p:spPr>
          <a:xfrm>
            <a:off x="7232700" y="4156075"/>
            <a:ext cx="660600" cy="735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Discussion</a:t>
            </a:r>
            <a:endParaRPr b="1" sz="5000">
              <a:latin typeface="Karla"/>
              <a:ea typeface="Karla"/>
              <a:cs typeface="Karla"/>
              <a:sym typeface="Karla"/>
            </a:endParaRPr>
          </a:p>
        </p:txBody>
      </p:sp>
      <p:sp>
        <p:nvSpPr>
          <p:cNvPr id="206" name="Google Shape;206;p30"/>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txBox="1"/>
          <p:nvPr/>
        </p:nvSpPr>
        <p:spPr>
          <a:xfrm>
            <a:off x="556750" y="1380775"/>
            <a:ext cx="3948900" cy="37308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We want to redesign our app to allow for multiple brainstorms in a session and allow for easier entry into a brainstorm</a:t>
            </a:r>
            <a:endParaRPr sz="2400">
              <a:latin typeface="Karla"/>
              <a:ea typeface="Karla"/>
              <a:cs typeface="Karla"/>
              <a:sym typeface="Karla"/>
            </a:endParaRPr>
          </a:p>
          <a:p>
            <a:pPr indent="0" lvl="0" marL="457200" rtl="0" algn="l">
              <a:lnSpc>
                <a:spcPct val="115000"/>
              </a:lnSpc>
              <a:spcBef>
                <a:spcPts val="1600"/>
              </a:spcBef>
              <a:spcAft>
                <a:spcPts val="1600"/>
              </a:spcAft>
              <a:buNone/>
            </a:pPr>
            <a:r>
              <a:t/>
            </a:r>
            <a:endParaRPr sz="2400">
              <a:latin typeface="Karla"/>
              <a:ea typeface="Karla"/>
              <a:cs typeface="Karla"/>
              <a:sym typeface="Karla"/>
            </a:endParaRPr>
          </a:p>
        </p:txBody>
      </p:sp>
      <p:pic>
        <p:nvPicPr>
          <p:cNvPr id="208" name="Google Shape;208;p30"/>
          <p:cNvPicPr preferRelativeResize="0"/>
          <p:nvPr/>
        </p:nvPicPr>
        <p:blipFill>
          <a:blip r:embed="rId3">
            <a:alphaModFix/>
          </a:blip>
          <a:stretch>
            <a:fillRect/>
          </a:stretch>
        </p:blipFill>
        <p:spPr>
          <a:xfrm>
            <a:off x="4877700" y="494400"/>
            <a:ext cx="3833475" cy="2185776"/>
          </a:xfrm>
          <a:prstGeom prst="rect">
            <a:avLst/>
          </a:prstGeom>
          <a:noFill/>
          <a:ln>
            <a:noFill/>
          </a:ln>
        </p:spPr>
      </p:pic>
      <p:pic>
        <p:nvPicPr>
          <p:cNvPr id="209" name="Google Shape;209;p30"/>
          <p:cNvPicPr preferRelativeResize="0"/>
          <p:nvPr/>
        </p:nvPicPr>
        <p:blipFill>
          <a:blip r:embed="rId4">
            <a:alphaModFix/>
          </a:blip>
          <a:stretch>
            <a:fillRect/>
          </a:stretch>
        </p:blipFill>
        <p:spPr>
          <a:xfrm rot="-5400000">
            <a:off x="4707750" y="2931488"/>
            <a:ext cx="1878950" cy="1539049"/>
          </a:xfrm>
          <a:prstGeom prst="rect">
            <a:avLst/>
          </a:prstGeom>
          <a:noFill/>
          <a:ln>
            <a:noFill/>
          </a:ln>
        </p:spPr>
      </p:pic>
      <p:pic>
        <p:nvPicPr>
          <p:cNvPr id="210" name="Google Shape;210;p30"/>
          <p:cNvPicPr preferRelativeResize="0"/>
          <p:nvPr/>
        </p:nvPicPr>
        <p:blipFill>
          <a:blip r:embed="rId5">
            <a:alphaModFix/>
          </a:blip>
          <a:stretch>
            <a:fillRect/>
          </a:stretch>
        </p:blipFill>
        <p:spPr>
          <a:xfrm rot="-5400000">
            <a:off x="7045337" y="2973350"/>
            <a:ext cx="1876325" cy="14553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1"/>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Conclusion</a:t>
            </a:r>
            <a:endParaRPr b="1" sz="5000">
              <a:latin typeface="Karla"/>
              <a:ea typeface="Karla"/>
              <a:cs typeface="Karla"/>
              <a:sym typeface="Karla"/>
            </a:endParaRPr>
          </a:p>
        </p:txBody>
      </p:sp>
      <p:sp>
        <p:nvSpPr>
          <p:cNvPr id="216" name="Google Shape;216;p31"/>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1"/>
          <p:cNvSpPr txBox="1"/>
          <p:nvPr/>
        </p:nvSpPr>
        <p:spPr>
          <a:xfrm>
            <a:off x="556750" y="1133575"/>
            <a:ext cx="7803600" cy="30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2400">
              <a:latin typeface="Karla"/>
              <a:ea typeface="Karla"/>
              <a:cs typeface="Karla"/>
              <a:sym typeface="Karla"/>
            </a:endParaRPr>
          </a:p>
        </p:txBody>
      </p:sp>
      <p:sp>
        <p:nvSpPr>
          <p:cNvPr id="218" name="Google Shape;218;p31"/>
          <p:cNvSpPr txBox="1"/>
          <p:nvPr/>
        </p:nvSpPr>
        <p:spPr>
          <a:xfrm>
            <a:off x="556750" y="1277100"/>
            <a:ext cx="7803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While most people were able to complete the tasks, we left the usability study knowing that we wanted to significantly redesign our app</a:t>
            </a:r>
            <a:endParaRPr sz="2400">
              <a:latin typeface="Karla"/>
              <a:ea typeface="Karla"/>
              <a:cs typeface="Karla"/>
              <a:sym typeface="Karla"/>
            </a:endParaRPr>
          </a:p>
          <a:p>
            <a:pPr indent="0" lvl="0" marL="457200" rtl="0" algn="l">
              <a:lnSpc>
                <a:spcPct val="115000"/>
              </a:lnSpc>
              <a:spcBef>
                <a:spcPts val="1600"/>
              </a:spcBef>
              <a:spcAft>
                <a:spcPts val="0"/>
              </a:spcAft>
              <a:buNone/>
            </a:pPr>
            <a:r>
              <a:t/>
            </a:r>
            <a:endParaRPr sz="600">
              <a:latin typeface="Karla"/>
              <a:ea typeface="Karla"/>
              <a:cs typeface="Karla"/>
              <a:sym typeface="Karla"/>
            </a:endParaRPr>
          </a:p>
          <a:p>
            <a:pPr indent="-381000" lvl="0" marL="457200" rtl="0" algn="l">
              <a:lnSpc>
                <a:spcPct val="115000"/>
              </a:lnSpc>
              <a:spcBef>
                <a:spcPts val="1600"/>
              </a:spcBef>
              <a:spcAft>
                <a:spcPts val="0"/>
              </a:spcAft>
              <a:buSzPts val="2400"/>
              <a:buFont typeface="Karla"/>
              <a:buChar char="●"/>
            </a:pPr>
            <a:r>
              <a:rPr lang="en" sz="2400">
                <a:latin typeface="Karla"/>
                <a:ea typeface="Karla"/>
                <a:cs typeface="Karla"/>
                <a:sym typeface="Karla"/>
              </a:rPr>
              <a:t>We wanted to make it more “useful” to people and wanted people to find it more “interesting”, as well as speed up many of the errors our users made</a:t>
            </a:r>
            <a:endParaRPr sz="2400">
              <a:latin typeface="Karla"/>
              <a:ea typeface="Karla"/>
              <a:cs typeface="Karla"/>
              <a:sym typeface="Karl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The Team</a:t>
            </a:r>
            <a:endParaRPr b="1">
              <a:latin typeface="Karla"/>
              <a:ea typeface="Karla"/>
              <a:cs typeface="Karla"/>
              <a:sym typeface="Karla"/>
            </a:endParaRPr>
          </a:p>
        </p:txBody>
      </p:sp>
      <p:pic>
        <p:nvPicPr>
          <p:cNvPr id="62" name="Google Shape;62;p14"/>
          <p:cNvPicPr preferRelativeResize="0"/>
          <p:nvPr/>
        </p:nvPicPr>
        <p:blipFill>
          <a:blip r:embed="rId3">
            <a:alphaModFix/>
          </a:blip>
          <a:stretch>
            <a:fillRect/>
          </a:stretch>
        </p:blipFill>
        <p:spPr>
          <a:xfrm>
            <a:off x="152400" y="1170125"/>
            <a:ext cx="6047775" cy="2240950"/>
          </a:xfrm>
          <a:prstGeom prst="rect">
            <a:avLst/>
          </a:prstGeom>
          <a:noFill/>
          <a:ln>
            <a:noFill/>
          </a:ln>
        </p:spPr>
      </p:pic>
      <p:sp>
        <p:nvSpPr>
          <p:cNvPr id="63" name="Google Shape;63;p14"/>
          <p:cNvSpPr txBox="1"/>
          <p:nvPr/>
        </p:nvSpPr>
        <p:spPr>
          <a:xfrm>
            <a:off x="152400" y="3279675"/>
            <a:ext cx="21867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Caroline Willis</a:t>
            </a:r>
            <a:endParaRPr/>
          </a:p>
        </p:txBody>
      </p:sp>
      <p:sp>
        <p:nvSpPr>
          <p:cNvPr id="64" name="Google Shape;64;p14"/>
          <p:cNvSpPr txBox="1"/>
          <p:nvPr/>
        </p:nvSpPr>
        <p:spPr>
          <a:xfrm>
            <a:off x="2318838" y="3295425"/>
            <a:ext cx="24297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Austin Jones</a:t>
            </a:r>
            <a:endParaRPr/>
          </a:p>
        </p:txBody>
      </p:sp>
      <p:sp>
        <p:nvSpPr>
          <p:cNvPr id="65" name="Google Shape;65;p14"/>
          <p:cNvSpPr txBox="1"/>
          <p:nvPr/>
        </p:nvSpPr>
        <p:spPr>
          <a:xfrm>
            <a:off x="4206000" y="3312075"/>
            <a:ext cx="20571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Emma Alderton</a:t>
            </a:r>
            <a:endParaRPr/>
          </a:p>
        </p:txBody>
      </p:sp>
      <p:sp>
        <p:nvSpPr>
          <p:cNvPr id="66" name="Google Shape;66;p14"/>
          <p:cNvSpPr txBox="1"/>
          <p:nvPr/>
        </p:nvSpPr>
        <p:spPr>
          <a:xfrm>
            <a:off x="6263100" y="3312075"/>
            <a:ext cx="2057100" cy="3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Daniel Kharitonov</a:t>
            </a:r>
            <a:endParaRPr/>
          </a:p>
        </p:txBody>
      </p:sp>
      <p:pic>
        <p:nvPicPr>
          <p:cNvPr id="67" name="Google Shape;67;p14"/>
          <p:cNvPicPr preferRelativeResize="0"/>
          <p:nvPr/>
        </p:nvPicPr>
        <p:blipFill rotWithShape="1">
          <a:blip r:embed="rId3">
            <a:alphaModFix/>
          </a:blip>
          <a:srcRect b="1730" l="64910" r="-64910" t="-1730"/>
          <a:stretch/>
        </p:blipFill>
        <p:spPr>
          <a:xfrm>
            <a:off x="6154700" y="1131425"/>
            <a:ext cx="6047775" cy="2240950"/>
          </a:xfrm>
          <a:prstGeom prst="rect">
            <a:avLst/>
          </a:prstGeom>
          <a:noFill/>
          <a:ln>
            <a:noFill/>
          </a:ln>
        </p:spPr>
      </p:pic>
      <p:pic>
        <p:nvPicPr>
          <p:cNvPr id="68" name="Google Shape;68;p14"/>
          <p:cNvPicPr preferRelativeResize="0"/>
          <p:nvPr/>
        </p:nvPicPr>
        <p:blipFill>
          <a:blip r:embed="rId4">
            <a:alphaModFix/>
          </a:blip>
          <a:stretch>
            <a:fillRect/>
          </a:stretch>
        </p:blipFill>
        <p:spPr>
          <a:xfrm>
            <a:off x="6581713" y="1580674"/>
            <a:ext cx="1419875" cy="1419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Overview of Presentation</a:t>
            </a:r>
            <a:endParaRPr b="1" sz="5000">
              <a:latin typeface="Karla"/>
              <a:ea typeface="Karla"/>
              <a:cs typeface="Karla"/>
              <a:sym typeface="Karla"/>
            </a:endParaRPr>
          </a:p>
        </p:txBody>
      </p:sp>
      <p:sp>
        <p:nvSpPr>
          <p:cNvPr id="74" name="Google Shape;74;p15"/>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txBox="1"/>
          <p:nvPr/>
        </p:nvSpPr>
        <p:spPr>
          <a:xfrm>
            <a:off x="556750" y="1133575"/>
            <a:ext cx="4756200" cy="17751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Prototype Changes</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Experimental Method</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Our Tasks</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Results of the Study</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Discussion/Future Changes</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Conclusion</a:t>
            </a:r>
            <a:endParaRPr sz="2400">
              <a:latin typeface="Karla"/>
              <a:ea typeface="Karla"/>
              <a:cs typeface="Karla"/>
              <a:sym typeface="Karl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Prototype Changes</a:t>
            </a:r>
            <a:endParaRPr b="1" sz="5000">
              <a:latin typeface="Karla"/>
              <a:ea typeface="Karla"/>
              <a:cs typeface="Karla"/>
              <a:sym typeface="Karla"/>
            </a:endParaRPr>
          </a:p>
        </p:txBody>
      </p:sp>
      <p:sp>
        <p:nvSpPr>
          <p:cNvPr id="81" name="Google Shape;81;p16"/>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556750" y="1133575"/>
            <a:ext cx="2520300" cy="1775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Karla"/>
              <a:buChar char="●"/>
            </a:pPr>
            <a:r>
              <a:rPr lang="en" sz="1800">
                <a:solidFill>
                  <a:schemeClr val="dk1"/>
                </a:solidFill>
                <a:latin typeface="Karla"/>
                <a:ea typeface="Karla"/>
                <a:cs typeface="Karla"/>
                <a:sym typeface="Karla"/>
              </a:rPr>
              <a:t>No major changes from previous quarter’s Hi-Fi								</a:t>
            </a:r>
            <a:endParaRPr sz="1800">
              <a:solidFill>
                <a:schemeClr val="dk1"/>
              </a:solidFill>
              <a:latin typeface="Karla"/>
              <a:ea typeface="Karla"/>
              <a:cs typeface="Karla"/>
              <a:sym typeface="Karla"/>
            </a:endParaRPr>
          </a:p>
          <a:p>
            <a:pPr indent="-342900" lvl="0" marL="457200" rtl="0" algn="l">
              <a:lnSpc>
                <a:spcPct val="115000"/>
              </a:lnSpc>
              <a:spcBef>
                <a:spcPts val="0"/>
              </a:spcBef>
              <a:spcAft>
                <a:spcPts val="0"/>
              </a:spcAft>
              <a:buSzPts val="1800"/>
              <a:buFont typeface="Karla"/>
              <a:buChar char="●"/>
            </a:pPr>
            <a:r>
              <a:rPr lang="en" sz="1800">
                <a:latin typeface="Karla"/>
                <a:ea typeface="Karla"/>
                <a:cs typeface="Karla"/>
                <a:sym typeface="Karla"/>
              </a:rPr>
              <a:t> We wanted to test how users’ interacted with app without much prompting</a:t>
            </a:r>
            <a:endParaRPr sz="1800">
              <a:latin typeface="Karla"/>
              <a:ea typeface="Karla"/>
              <a:cs typeface="Karla"/>
              <a:sym typeface="Karla"/>
            </a:endParaRPr>
          </a:p>
        </p:txBody>
      </p:sp>
      <p:pic>
        <p:nvPicPr>
          <p:cNvPr id="83" name="Google Shape;83;p16"/>
          <p:cNvPicPr preferRelativeResize="0"/>
          <p:nvPr/>
        </p:nvPicPr>
        <p:blipFill>
          <a:blip r:embed="rId3">
            <a:alphaModFix/>
          </a:blip>
          <a:stretch>
            <a:fillRect/>
          </a:stretch>
        </p:blipFill>
        <p:spPr>
          <a:xfrm>
            <a:off x="5100375" y="3173600"/>
            <a:ext cx="3155252" cy="1582351"/>
          </a:xfrm>
          <a:prstGeom prst="rect">
            <a:avLst/>
          </a:prstGeom>
          <a:noFill/>
          <a:ln>
            <a:noFill/>
          </a:ln>
        </p:spPr>
      </p:pic>
      <p:pic>
        <p:nvPicPr>
          <p:cNvPr id="84" name="Google Shape;84;p16"/>
          <p:cNvPicPr preferRelativeResize="0"/>
          <p:nvPr/>
        </p:nvPicPr>
        <p:blipFill>
          <a:blip r:embed="rId4">
            <a:alphaModFix/>
          </a:blip>
          <a:stretch>
            <a:fillRect/>
          </a:stretch>
        </p:blipFill>
        <p:spPr>
          <a:xfrm>
            <a:off x="5017400" y="397675"/>
            <a:ext cx="1716125" cy="2654424"/>
          </a:xfrm>
          <a:prstGeom prst="rect">
            <a:avLst/>
          </a:prstGeom>
          <a:noFill/>
          <a:ln>
            <a:noFill/>
          </a:ln>
        </p:spPr>
      </p:pic>
      <p:pic>
        <p:nvPicPr>
          <p:cNvPr id="85" name="Google Shape;85;p16"/>
          <p:cNvPicPr preferRelativeResize="0"/>
          <p:nvPr/>
        </p:nvPicPr>
        <p:blipFill>
          <a:blip r:embed="rId5">
            <a:alphaModFix/>
          </a:blip>
          <a:stretch>
            <a:fillRect/>
          </a:stretch>
        </p:blipFill>
        <p:spPr>
          <a:xfrm>
            <a:off x="7014400" y="469388"/>
            <a:ext cx="1344339" cy="251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Participants</a:t>
            </a:r>
            <a:endParaRPr b="1" sz="5000">
              <a:latin typeface="Karla"/>
              <a:ea typeface="Karla"/>
              <a:cs typeface="Karla"/>
              <a:sym typeface="Karla"/>
            </a:endParaRPr>
          </a:p>
        </p:txBody>
      </p:sp>
      <p:sp>
        <p:nvSpPr>
          <p:cNvPr id="91" name="Google Shape;91;p17"/>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txBox="1"/>
          <p:nvPr/>
        </p:nvSpPr>
        <p:spPr>
          <a:xfrm>
            <a:off x="556750" y="1133575"/>
            <a:ext cx="50190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Variety of ages (21-32)</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Highly educated participants</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Different backgrounds</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Most had experience with brainstorming</a:t>
            </a:r>
            <a:endParaRPr sz="2400">
              <a:latin typeface="Karla"/>
              <a:ea typeface="Karla"/>
              <a:cs typeface="Karla"/>
              <a:sym typeface="Karla"/>
            </a:endParaRPr>
          </a:p>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Went to the heart of 		brainstorming - the D.school</a:t>
            </a:r>
            <a:endParaRPr sz="2400">
              <a:latin typeface="Karla"/>
              <a:ea typeface="Karla"/>
              <a:cs typeface="Karla"/>
              <a:sym typeface="Karla"/>
            </a:endParaRPr>
          </a:p>
        </p:txBody>
      </p:sp>
      <p:pic>
        <p:nvPicPr>
          <p:cNvPr id="93" name="Google Shape;93;p17"/>
          <p:cNvPicPr preferRelativeResize="0"/>
          <p:nvPr/>
        </p:nvPicPr>
        <p:blipFill>
          <a:blip r:embed="rId3">
            <a:alphaModFix/>
          </a:blip>
          <a:stretch>
            <a:fillRect/>
          </a:stretch>
        </p:blipFill>
        <p:spPr>
          <a:xfrm>
            <a:off x="5663723" y="841800"/>
            <a:ext cx="2490551" cy="36060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Apparatus</a:t>
            </a:r>
            <a:endParaRPr b="1" sz="5000">
              <a:latin typeface="Karla"/>
              <a:ea typeface="Karla"/>
              <a:cs typeface="Karla"/>
              <a:sym typeface="Karla"/>
            </a:endParaRPr>
          </a:p>
        </p:txBody>
      </p:sp>
      <p:sp>
        <p:nvSpPr>
          <p:cNvPr id="99" name="Google Shape;99;p18"/>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txBox="1"/>
          <p:nvPr/>
        </p:nvSpPr>
        <p:spPr>
          <a:xfrm>
            <a:off x="556750" y="1133575"/>
            <a:ext cx="7803600" cy="3022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Karla"/>
              <a:buChar char="●"/>
            </a:pPr>
            <a:r>
              <a:rPr lang="en" sz="2400">
                <a:latin typeface="Karla"/>
                <a:ea typeface="Karla"/>
                <a:cs typeface="Karla"/>
                <a:sym typeface="Karla"/>
              </a:rPr>
              <a:t>We ran the mobile app 							using expo</a:t>
            </a:r>
            <a:endParaRPr sz="2400">
              <a:latin typeface="Karla"/>
              <a:ea typeface="Karla"/>
              <a:cs typeface="Karla"/>
              <a:sym typeface="Karla"/>
            </a:endParaRPr>
          </a:p>
          <a:p>
            <a:pPr indent="0" lvl="0" marL="457200" rtl="0" algn="l">
              <a:lnSpc>
                <a:spcPct val="115000"/>
              </a:lnSpc>
              <a:spcBef>
                <a:spcPts val="1600"/>
              </a:spcBef>
              <a:spcAft>
                <a:spcPts val="0"/>
              </a:spcAft>
              <a:buNone/>
            </a:pPr>
            <a:r>
              <a:t/>
            </a:r>
            <a:endParaRPr sz="2400">
              <a:latin typeface="Karla"/>
              <a:ea typeface="Karla"/>
              <a:cs typeface="Karla"/>
              <a:sym typeface="Karla"/>
            </a:endParaRPr>
          </a:p>
          <a:p>
            <a:pPr indent="-381000" lvl="0" marL="457200" rtl="0" algn="l">
              <a:lnSpc>
                <a:spcPct val="115000"/>
              </a:lnSpc>
              <a:spcBef>
                <a:spcPts val="1600"/>
              </a:spcBef>
              <a:spcAft>
                <a:spcPts val="0"/>
              </a:spcAft>
              <a:buSzPts val="2400"/>
              <a:buFont typeface="Karla"/>
              <a:buChar char="●"/>
            </a:pPr>
            <a:r>
              <a:rPr lang="en" sz="2400">
                <a:latin typeface="Karla"/>
                <a:ea typeface="Karla"/>
                <a:cs typeface="Karla"/>
                <a:sym typeface="Karla"/>
              </a:rPr>
              <a:t>We ran the web app										 version on a laptop</a:t>
            </a:r>
            <a:endParaRPr sz="2400">
              <a:latin typeface="Karla"/>
              <a:ea typeface="Karla"/>
              <a:cs typeface="Karla"/>
              <a:sym typeface="Karla"/>
            </a:endParaRPr>
          </a:p>
        </p:txBody>
      </p:sp>
      <p:pic>
        <p:nvPicPr>
          <p:cNvPr id="101" name="Google Shape;101;p18"/>
          <p:cNvPicPr preferRelativeResize="0"/>
          <p:nvPr/>
        </p:nvPicPr>
        <p:blipFill>
          <a:blip r:embed="rId3">
            <a:alphaModFix/>
          </a:blip>
          <a:stretch>
            <a:fillRect/>
          </a:stretch>
        </p:blipFill>
        <p:spPr>
          <a:xfrm>
            <a:off x="5752724" y="397678"/>
            <a:ext cx="3003300" cy="2757451"/>
          </a:xfrm>
          <a:prstGeom prst="rect">
            <a:avLst/>
          </a:prstGeom>
          <a:noFill/>
          <a:ln>
            <a:noFill/>
          </a:ln>
        </p:spPr>
      </p:pic>
      <p:pic>
        <p:nvPicPr>
          <p:cNvPr id="102" name="Google Shape;102;p18"/>
          <p:cNvPicPr preferRelativeResize="0"/>
          <p:nvPr/>
        </p:nvPicPr>
        <p:blipFill>
          <a:blip r:embed="rId4">
            <a:alphaModFix/>
          </a:blip>
          <a:stretch>
            <a:fillRect/>
          </a:stretch>
        </p:blipFill>
        <p:spPr>
          <a:xfrm>
            <a:off x="5870500" y="3107225"/>
            <a:ext cx="2767750" cy="1495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Tasks</a:t>
            </a:r>
            <a:endParaRPr b="1" sz="5000">
              <a:latin typeface="Karla"/>
              <a:ea typeface="Karla"/>
              <a:cs typeface="Karla"/>
              <a:sym typeface="Karla"/>
            </a:endParaRPr>
          </a:p>
        </p:txBody>
      </p:sp>
      <p:sp>
        <p:nvSpPr>
          <p:cNvPr id="108" name="Google Shape;108;p19"/>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txBox="1"/>
          <p:nvPr/>
        </p:nvSpPr>
        <p:spPr>
          <a:xfrm>
            <a:off x="556750" y="1060500"/>
            <a:ext cx="3782100" cy="30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latin typeface="Karla"/>
                <a:ea typeface="Karla"/>
                <a:cs typeface="Karla"/>
                <a:sym typeface="Karla"/>
              </a:rPr>
              <a:t>Task 1: Create new brainstorm for ‘start up ideas’ with John Smith, and share new idea then end brainstorm.</a:t>
            </a:r>
            <a:endParaRPr b="1" sz="2100">
              <a:latin typeface="Karla"/>
              <a:ea typeface="Karla"/>
              <a:cs typeface="Karla"/>
              <a:sym typeface="Karla"/>
            </a:endParaRPr>
          </a:p>
          <a:p>
            <a:pPr indent="0" lvl="0" marL="0" rtl="0" algn="l">
              <a:lnSpc>
                <a:spcPct val="115000"/>
              </a:lnSpc>
              <a:spcBef>
                <a:spcPts val="1600"/>
              </a:spcBef>
              <a:spcAft>
                <a:spcPts val="0"/>
              </a:spcAft>
              <a:buNone/>
            </a:pPr>
            <a:r>
              <a:rPr lang="en" sz="1800">
                <a:latin typeface="Karla"/>
                <a:ea typeface="Karla"/>
                <a:cs typeface="Karla"/>
                <a:sym typeface="Karla"/>
              </a:rPr>
              <a:t>We want the app to be extremely intuitive, especially for this central task. We want to measure the ease which people can complete this task. </a:t>
            </a:r>
            <a:endParaRPr sz="1800">
              <a:latin typeface="Karla"/>
              <a:ea typeface="Karla"/>
              <a:cs typeface="Karla"/>
              <a:sym typeface="Karla"/>
            </a:endParaRPr>
          </a:p>
          <a:p>
            <a:pPr indent="0" lvl="0" marL="0" rtl="0" algn="l">
              <a:lnSpc>
                <a:spcPct val="115000"/>
              </a:lnSpc>
              <a:spcBef>
                <a:spcPts val="1600"/>
              </a:spcBef>
              <a:spcAft>
                <a:spcPts val="0"/>
              </a:spcAft>
              <a:buNone/>
            </a:pPr>
            <a:r>
              <a:t/>
            </a:r>
            <a:endParaRPr b="1" sz="2300">
              <a:latin typeface="Karla"/>
              <a:ea typeface="Karla"/>
              <a:cs typeface="Karla"/>
              <a:sym typeface="Karla"/>
            </a:endParaRPr>
          </a:p>
          <a:p>
            <a:pPr indent="0" lvl="0" marL="0" rtl="0" algn="l">
              <a:lnSpc>
                <a:spcPct val="115000"/>
              </a:lnSpc>
              <a:spcBef>
                <a:spcPts val="1600"/>
              </a:spcBef>
              <a:spcAft>
                <a:spcPts val="0"/>
              </a:spcAft>
              <a:buNone/>
            </a:pPr>
            <a:r>
              <a:t/>
            </a:r>
            <a:endParaRPr sz="2300">
              <a:latin typeface="Karla"/>
              <a:ea typeface="Karla"/>
              <a:cs typeface="Karla"/>
              <a:sym typeface="Karla"/>
            </a:endParaRPr>
          </a:p>
          <a:p>
            <a:pPr indent="0" lvl="0" marL="0" rtl="0" algn="l">
              <a:lnSpc>
                <a:spcPct val="115000"/>
              </a:lnSpc>
              <a:spcBef>
                <a:spcPts val="1600"/>
              </a:spcBef>
              <a:spcAft>
                <a:spcPts val="1600"/>
              </a:spcAft>
              <a:buNone/>
            </a:pPr>
            <a:r>
              <a:t/>
            </a:r>
            <a:endParaRPr sz="2300">
              <a:latin typeface="Karla"/>
              <a:ea typeface="Karla"/>
              <a:cs typeface="Karla"/>
              <a:sym typeface="Karla"/>
            </a:endParaRPr>
          </a:p>
        </p:txBody>
      </p:sp>
      <p:pic>
        <p:nvPicPr>
          <p:cNvPr id="110" name="Google Shape;110;p19"/>
          <p:cNvPicPr preferRelativeResize="0"/>
          <p:nvPr/>
        </p:nvPicPr>
        <p:blipFill>
          <a:blip r:embed="rId3">
            <a:alphaModFix/>
          </a:blip>
          <a:stretch>
            <a:fillRect/>
          </a:stretch>
        </p:blipFill>
        <p:spPr>
          <a:xfrm>
            <a:off x="7362600" y="1173562"/>
            <a:ext cx="1497125" cy="2796375"/>
          </a:xfrm>
          <a:prstGeom prst="rect">
            <a:avLst/>
          </a:prstGeom>
          <a:noFill/>
          <a:ln>
            <a:noFill/>
          </a:ln>
        </p:spPr>
      </p:pic>
      <p:pic>
        <p:nvPicPr>
          <p:cNvPr id="111" name="Google Shape;111;p19"/>
          <p:cNvPicPr preferRelativeResize="0"/>
          <p:nvPr/>
        </p:nvPicPr>
        <p:blipFill>
          <a:blip r:embed="rId4">
            <a:alphaModFix/>
          </a:blip>
          <a:stretch>
            <a:fillRect/>
          </a:stretch>
        </p:blipFill>
        <p:spPr>
          <a:xfrm>
            <a:off x="4507650" y="1227187"/>
            <a:ext cx="1424025" cy="2689125"/>
          </a:xfrm>
          <a:prstGeom prst="rect">
            <a:avLst/>
          </a:prstGeom>
          <a:noFill/>
          <a:ln>
            <a:noFill/>
          </a:ln>
        </p:spPr>
      </p:pic>
      <p:pic>
        <p:nvPicPr>
          <p:cNvPr id="112" name="Google Shape;112;p19"/>
          <p:cNvPicPr preferRelativeResize="0"/>
          <p:nvPr/>
        </p:nvPicPr>
        <p:blipFill>
          <a:blip r:embed="rId5">
            <a:alphaModFix/>
          </a:blip>
          <a:stretch>
            <a:fillRect/>
          </a:stretch>
        </p:blipFill>
        <p:spPr>
          <a:xfrm>
            <a:off x="5865475" y="1188525"/>
            <a:ext cx="1497126" cy="2777541"/>
          </a:xfrm>
          <a:prstGeom prst="rect">
            <a:avLst/>
          </a:prstGeom>
          <a:noFill/>
          <a:ln>
            <a:noFill/>
          </a:ln>
        </p:spPr>
      </p:pic>
      <p:sp>
        <p:nvSpPr>
          <p:cNvPr id="113" name="Google Shape;113;p19"/>
          <p:cNvSpPr/>
          <p:nvPr/>
        </p:nvSpPr>
        <p:spPr>
          <a:xfrm>
            <a:off x="5496750" y="3657550"/>
            <a:ext cx="368700" cy="31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6266338" y="2566475"/>
            <a:ext cx="695400" cy="31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8415675" y="1362350"/>
            <a:ext cx="368700" cy="312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Tasks</a:t>
            </a:r>
            <a:endParaRPr b="1" sz="5000">
              <a:latin typeface="Karla"/>
              <a:ea typeface="Karla"/>
              <a:cs typeface="Karla"/>
              <a:sym typeface="Karla"/>
            </a:endParaRPr>
          </a:p>
        </p:txBody>
      </p:sp>
      <p:sp>
        <p:nvSpPr>
          <p:cNvPr id="121" name="Google Shape;121;p20"/>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0"/>
          <p:cNvSpPr txBox="1"/>
          <p:nvPr/>
        </p:nvSpPr>
        <p:spPr>
          <a:xfrm>
            <a:off x="556750" y="981600"/>
            <a:ext cx="4145100" cy="30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Karla"/>
                <a:ea typeface="Karla"/>
                <a:cs typeface="Karla"/>
                <a:sym typeface="Karla"/>
              </a:rPr>
              <a:t>Task 2: Access most recent brainstorm and add a new idea.</a:t>
            </a:r>
            <a:endParaRPr b="1" sz="2100">
              <a:solidFill>
                <a:schemeClr val="dk1"/>
              </a:solidFill>
              <a:latin typeface="Karla"/>
              <a:ea typeface="Karla"/>
              <a:cs typeface="Karla"/>
              <a:sym typeface="Karla"/>
            </a:endParaRPr>
          </a:p>
          <a:p>
            <a:pPr indent="0" lvl="0" marL="0" rtl="0" algn="l">
              <a:lnSpc>
                <a:spcPct val="115000"/>
              </a:lnSpc>
              <a:spcBef>
                <a:spcPts val="1600"/>
              </a:spcBef>
              <a:spcAft>
                <a:spcPts val="0"/>
              </a:spcAft>
              <a:buNone/>
            </a:pPr>
            <a:r>
              <a:rPr lang="en" sz="1800">
                <a:latin typeface="Karla"/>
                <a:ea typeface="Karla"/>
                <a:cs typeface="Karla"/>
                <a:sym typeface="Karla"/>
              </a:rPr>
              <a:t>This task’s purpose was to measure how clear the layout for our app looked. Our current design is to have all the previous brainstorms listed when the app is first opened and we wanted to measure if the user’s picked up on this</a:t>
            </a:r>
            <a:endParaRPr sz="1800">
              <a:latin typeface="Karla"/>
              <a:ea typeface="Karla"/>
              <a:cs typeface="Karla"/>
              <a:sym typeface="Karla"/>
            </a:endParaRPr>
          </a:p>
          <a:p>
            <a:pPr indent="0" lvl="0" marL="0" rtl="0" algn="l">
              <a:lnSpc>
                <a:spcPct val="115000"/>
              </a:lnSpc>
              <a:spcBef>
                <a:spcPts val="1600"/>
              </a:spcBef>
              <a:spcAft>
                <a:spcPts val="1600"/>
              </a:spcAft>
              <a:buNone/>
            </a:pPr>
            <a:r>
              <a:t/>
            </a:r>
            <a:endParaRPr sz="2300">
              <a:latin typeface="Karla"/>
              <a:ea typeface="Karla"/>
              <a:cs typeface="Karla"/>
              <a:sym typeface="Karla"/>
            </a:endParaRPr>
          </a:p>
        </p:txBody>
      </p:sp>
      <p:pic>
        <p:nvPicPr>
          <p:cNvPr id="123" name="Google Shape;123;p20"/>
          <p:cNvPicPr preferRelativeResize="0"/>
          <p:nvPr/>
        </p:nvPicPr>
        <p:blipFill>
          <a:blip r:embed="rId3">
            <a:alphaModFix/>
          </a:blip>
          <a:stretch>
            <a:fillRect/>
          </a:stretch>
        </p:blipFill>
        <p:spPr>
          <a:xfrm>
            <a:off x="4935283" y="822250"/>
            <a:ext cx="1907038" cy="3498975"/>
          </a:xfrm>
          <a:prstGeom prst="rect">
            <a:avLst/>
          </a:prstGeom>
          <a:noFill/>
          <a:ln>
            <a:noFill/>
          </a:ln>
        </p:spPr>
      </p:pic>
      <p:sp>
        <p:nvSpPr>
          <p:cNvPr id="124" name="Google Shape;124;p20"/>
          <p:cNvSpPr/>
          <p:nvPr/>
        </p:nvSpPr>
        <p:spPr>
          <a:xfrm>
            <a:off x="4935275" y="1340150"/>
            <a:ext cx="2052000" cy="664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0"/>
          <p:cNvPicPr preferRelativeResize="0"/>
          <p:nvPr/>
        </p:nvPicPr>
        <p:blipFill rotWithShape="1">
          <a:blip r:embed="rId4">
            <a:alphaModFix/>
          </a:blip>
          <a:srcRect b="0" l="9824" r="11136" t="0"/>
          <a:stretch/>
        </p:blipFill>
        <p:spPr>
          <a:xfrm>
            <a:off x="6842337" y="827813"/>
            <a:ext cx="1787939" cy="3498974"/>
          </a:xfrm>
          <a:prstGeom prst="rect">
            <a:avLst/>
          </a:prstGeom>
          <a:noFill/>
          <a:ln>
            <a:noFill/>
          </a:ln>
        </p:spPr>
      </p:pic>
      <p:sp>
        <p:nvSpPr>
          <p:cNvPr id="126" name="Google Shape;126;p20"/>
          <p:cNvSpPr/>
          <p:nvPr/>
        </p:nvSpPr>
        <p:spPr>
          <a:xfrm>
            <a:off x="8040250" y="3883650"/>
            <a:ext cx="590100" cy="593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1"/>
          <p:cNvSpPr txBox="1"/>
          <p:nvPr>
            <p:ph type="ctrTitle"/>
          </p:nvPr>
        </p:nvSpPr>
        <p:spPr>
          <a:xfrm>
            <a:off x="490800" y="397675"/>
            <a:ext cx="8520600" cy="73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rgbClr val="0097A7"/>
                </a:solidFill>
                <a:latin typeface="Karla"/>
                <a:ea typeface="Karla"/>
                <a:cs typeface="Karla"/>
                <a:sym typeface="Karla"/>
              </a:rPr>
              <a:t>Method - Tasks</a:t>
            </a:r>
            <a:endParaRPr b="1" sz="5000">
              <a:latin typeface="Karla"/>
              <a:ea typeface="Karla"/>
              <a:cs typeface="Karla"/>
              <a:sym typeface="Karla"/>
            </a:endParaRPr>
          </a:p>
        </p:txBody>
      </p:sp>
      <p:sp>
        <p:nvSpPr>
          <p:cNvPr id="132" name="Google Shape;132;p21"/>
          <p:cNvSpPr/>
          <p:nvPr/>
        </p:nvSpPr>
        <p:spPr>
          <a:xfrm>
            <a:off x="212925" y="235350"/>
            <a:ext cx="8740500" cy="4683900"/>
          </a:xfrm>
          <a:prstGeom prst="frame">
            <a:avLst>
              <a:gd fmla="val 2876" name="adj1"/>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txBox="1"/>
          <p:nvPr/>
        </p:nvSpPr>
        <p:spPr>
          <a:xfrm>
            <a:off x="556750" y="1060500"/>
            <a:ext cx="2520300" cy="302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chemeClr val="dk1"/>
                </a:solidFill>
                <a:latin typeface="Karla"/>
                <a:ea typeface="Karla"/>
                <a:cs typeface="Karla"/>
                <a:sym typeface="Karla"/>
              </a:rPr>
              <a:t>Task 3: Vote on your favourite ideas</a:t>
            </a:r>
            <a:endParaRPr b="1" sz="2200">
              <a:solidFill>
                <a:schemeClr val="dk1"/>
              </a:solidFill>
              <a:latin typeface="Karla"/>
              <a:ea typeface="Karla"/>
              <a:cs typeface="Karla"/>
              <a:sym typeface="Karla"/>
            </a:endParaRPr>
          </a:p>
          <a:p>
            <a:pPr indent="0" lvl="0" marL="0" rtl="0" algn="l">
              <a:lnSpc>
                <a:spcPct val="115000"/>
              </a:lnSpc>
              <a:spcBef>
                <a:spcPts val="1600"/>
              </a:spcBef>
              <a:spcAft>
                <a:spcPts val="0"/>
              </a:spcAft>
              <a:buClr>
                <a:schemeClr val="dk1"/>
              </a:buClr>
              <a:buSzPts val="1100"/>
              <a:buFont typeface="Arial"/>
              <a:buNone/>
            </a:pPr>
            <a:r>
              <a:rPr lang="en" sz="1700">
                <a:solidFill>
                  <a:schemeClr val="dk1"/>
                </a:solidFill>
                <a:latin typeface="Karla"/>
                <a:ea typeface="Karla"/>
                <a:cs typeface="Karla"/>
                <a:sym typeface="Karla"/>
              </a:rPr>
              <a:t>Throughout our design process, we have been interested in how users’ interact with the “Vote” button. We wanted to see if this was intuitive</a:t>
            </a:r>
            <a:endParaRPr sz="1700">
              <a:solidFill>
                <a:schemeClr val="dk1"/>
              </a:solidFill>
              <a:latin typeface="Karla"/>
              <a:ea typeface="Karla"/>
              <a:cs typeface="Karla"/>
              <a:sym typeface="Karla"/>
            </a:endParaRPr>
          </a:p>
          <a:p>
            <a:pPr indent="0" lvl="0" marL="0" rtl="0" algn="l">
              <a:lnSpc>
                <a:spcPct val="115000"/>
              </a:lnSpc>
              <a:spcBef>
                <a:spcPts val="1600"/>
              </a:spcBef>
              <a:spcAft>
                <a:spcPts val="0"/>
              </a:spcAft>
              <a:buNone/>
            </a:pPr>
            <a:r>
              <a:t/>
            </a:r>
            <a:endParaRPr b="1" sz="2300">
              <a:latin typeface="Karla"/>
              <a:ea typeface="Karla"/>
              <a:cs typeface="Karla"/>
              <a:sym typeface="Karla"/>
            </a:endParaRPr>
          </a:p>
          <a:p>
            <a:pPr indent="0" lvl="0" marL="0" rtl="0" algn="l">
              <a:lnSpc>
                <a:spcPct val="115000"/>
              </a:lnSpc>
              <a:spcBef>
                <a:spcPts val="1600"/>
              </a:spcBef>
              <a:spcAft>
                <a:spcPts val="0"/>
              </a:spcAft>
              <a:buNone/>
            </a:pPr>
            <a:r>
              <a:t/>
            </a:r>
            <a:endParaRPr b="1" sz="2300">
              <a:latin typeface="Karla"/>
              <a:ea typeface="Karla"/>
              <a:cs typeface="Karla"/>
              <a:sym typeface="Karla"/>
            </a:endParaRPr>
          </a:p>
          <a:p>
            <a:pPr indent="0" lvl="0" marL="0" rtl="0" algn="l">
              <a:lnSpc>
                <a:spcPct val="115000"/>
              </a:lnSpc>
              <a:spcBef>
                <a:spcPts val="1600"/>
              </a:spcBef>
              <a:spcAft>
                <a:spcPts val="0"/>
              </a:spcAft>
              <a:buNone/>
            </a:pPr>
            <a:r>
              <a:t/>
            </a:r>
            <a:endParaRPr b="1" sz="2300">
              <a:latin typeface="Karla"/>
              <a:ea typeface="Karla"/>
              <a:cs typeface="Karla"/>
              <a:sym typeface="Karla"/>
            </a:endParaRPr>
          </a:p>
          <a:p>
            <a:pPr indent="0" lvl="0" marL="0" rtl="0" algn="l">
              <a:lnSpc>
                <a:spcPct val="115000"/>
              </a:lnSpc>
              <a:spcBef>
                <a:spcPts val="1600"/>
              </a:spcBef>
              <a:spcAft>
                <a:spcPts val="0"/>
              </a:spcAft>
              <a:buNone/>
            </a:pPr>
            <a:r>
              <a:t/>
            </a:r>
            <a:endParaRPr sz="2300">
              <a:latin typeface="Karla"/>
              <a:ea typeface="Karla"/>
              <a:cs typeface="Karla"/>
              <a:sym typeface="Karla"/>
            </a:endParaRPr>
          </a:p>
          <a:p>
            <a:pPr indent="0" lvl="0" marL="0" rtl="0" algn="l">
              <a:lnSpc>
                <a:spcPct val="115000"/>
              </a:lnSpc>
              <a:spcBef>
                <a:spcPts val="1600"/>
              </a:spcBef>
              <a:spcAft>
                <a:spcPts val="1600"/>
              </a:spcAft>
              <a:buNone/>
            </a:pPr>
            <a:r>
              <a:t/>
            </a:r>
            <a:endParaRPr sz="2300">
              <a:latin typeface="Karla"/>
              <a:ea typeface="Karla"/>
              <a:cs typeface="Karla"/>
              <a:sym typeface="Karla"/>
            </a:endParaRPr>
          </a:p>
        </p:txBody>
      </p:sp>
      <p:pic>
        <p:nvPicPr>
          <p:cNvPr id="134" name="Google Shape;134;p21"/>
          <p:cNvPicPr preferRelativeResize="0"/>
          <p:nvPr/>
        </p:nvPicPr>
        <p:blipFill>
          <a:blip r:embed="rId3">
            <a:alphaModFix/>
          </a:blip>
          <a:stretch>
            <a:fillRect/>
          </a:stretch>
        </p:blipFill>
        <p:spPr>
          <a:xfrm>
            <a:off x="5568175" y="570775"/>
            <a:ext cx="2702774" cy="4180550"/>
          </a:xfrm>
          <a:prstGeom prst="rect">
            <a:avLst/>
          </a:prstGeom>
          <a:noFill/>
          <a:ln>
            <a:noFill/>
          </a:ln>
        </p:spPr>
      </p:pic>
      <p:sp>
        <p:nvSpPr>
          <p:cNvPr id="135" name="Google Shape;135;p21"/>
          <p:cNvSpPr/>
          <p:nvPr/>
        </p:nvSpPr>
        <p:spPr>
          <a:xfrm>
            <a:off x="7526775" y="1943375"/>
            <a:ext cx="362100" cy="316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