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5143500" cx="9144000"/>
  <p:notesSz cx="6858000" cy="9144000"/>
  <p:embeddedFontLst>
    <p:embeddedFont>
      <p:font typeface="Karla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font" Target="fonts/Karla-bold.fntdata"/><Relationship Id="rId10" Type="http://schemas.openxmlformats.org/officeDocument/2006/relationships/slide" Target="slides/slide6.xml"/><Relationship Id="rId21" Type="http://schemas.openxmlformats.org/officeDocument/2006/relationships/font" Target="fonts/Karla-regular.fntdata"/><Relationship Id="rId13" Type="http://schemas.openxmlformats.org/officeDocument/2006/relationships/slide" Target="slides/slide9.xml"/><Relationship Id="rId24" Type="http://schemas.openxmlformats.org/officeDocument/2006/relationships/font" Target="fonts/Karla-boldItalic.fntdata"/><Relationship Id="rId12" Type="http://schemas.openxmlformats.org/officeDocument/2006/relationships/slide" Target="slides/slide8.xml"/><Relationship Id="rId23" Type="http://schemas.openxmlformats.org/officeDocument/2006/relationships/font" Target="fonts/Karla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d6731c38c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d6731c38c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d6731c38c_0_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d6731c38c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d6731c38c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d6731c38c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d6731c38c_0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d6731c38c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d6731c38c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d6731c38c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d6731c38c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d6731c38c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d6731c38c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d6731c38c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d6731c38c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d6731c38c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d6731c38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d6731c38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d6731c38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d6731c38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d6731c38c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d6731c38c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d6731c38c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d6731c38c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d6731c38c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d6731c38c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d6731c38c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d6731c38c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d6731c38c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d6731c38c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d6731c38c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d6731c38c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7.jpg"/><Relationship Id="rId5" Type="http://schemas.openxmlformats.org/officeDocument/2006/relationships/image" Target="../media/image9.jpg"/><Relationship Id="rId6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rive.google.com/open?id=1M4M_laeu413wazL5PhGp8r-ZYRiJeJpR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Relationship Id="rId4" Type="http://schemas.openxmlformats.org/officeDocument/2006/relationships/image" Target="../media/image25.jpg"/><Relationship Id="rId5" Type="http://schemas.openxmlformats.org/officeDocument/2006/relationships/image" Target="../media/image2.jpg"/><Relationship Id="rId6" Type="http://schemas.openxmlformats.org/officeDocument/2006/relationships/image" Target="../media/image30.jpg"/><Relationship Id="rId7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8.jpg"/><Relationship Id="rId9" Type="http://schemas.openxmlformats.org/officeDocument/2006/relationships/image" Target="../media/image34.png"/><Relationship Id="rId5" Type="http://schemas.openxmlformats.org/officeDocument/2006/relationships/image" Target="../media/image4.jpg"/><Relationship Id="rId6" Type="http://schemas.openxmlformats.org/officeDocument/2006/relationships/image" Target="../media/image3.jpg"/><Relationship Id="rId7" Type="http://schemas.openxmlformats.org/officeDocument/2006/relationships/image" Target="../media/image5.jpg"/><Relationship Id="rId8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23.png"/><Relationship Id="rId13" Type="http://schemas.openxmlformats.org/officeDocument/2006/relationships/image" Target="../media/image29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27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13.png"/><Relationship Id="rId8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22875" y="1356050"/>
            <a:ext cx="8520600" cy="95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Thundr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4767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CS 194H  -  Winter 2019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Austin Jones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Caroline Willis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Emma Alderton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Daniel Kharitonov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Current UI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5" name="Google Shape;195;p22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376" y="563250"/>
            <a:ext cx="2804999" cy="151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/>
          <p:cNvSpPr txBox="1"/>
          <p:nvPr/>
        </p:nvSpPr>
        <p:spPr>
          <a:xfrm>
            <a:off x="5365850" y="3863175"/>
            <a:ext cx="33945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1: Create and share new ideas</a:t>
            </a:r>
            <a:endParaRPr/>
          </a:p>
        </p:txBody>
      </p:sp>
      <p:pic>
        <p:nvPicPr>
          <p:cNvPr id="198" name="Google Shape;19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550" y="1291425"/>
            <a:ext cx="145732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1750" y="1305713"/>
            <a:ext cx="142875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3375" y="1324775"/>
            <a:ext cx="1362075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/>
          <p:nvPr/>
        </p:nvSpPr>
        <p:spPr>
          <a:xfrm>
            <a:off x="1552257" y="3401525"/>
            <a:ext cx="679500" cy="615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2"/>
          <p:cNvSpPr/>
          <p:nvPr/>
        </p:nvSpPr>
        <p:spPr>
          <a:xfrm>
            <a:off x="2327175" y="2412575"/>
            <a:ext cx="1333200" cy="615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3" name="Google Shape;203;p22"/>
          <p:cNvCxnSpPr>
            <a:stCxn id="202" idx="3"/>
          </p:cNvCxnSpPr>
          <p:nvPr/>
        </p:nvCxnSpPr>
        <p:spPr>
          <a:xfrm flipH="1">
            <a:off x="2098818" y="2937766"/>
            <a:ext cx="423600" cy="545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Current UI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9" name="Google Shape;209;p23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3"/>
          <p:cNvSpPr txBox="1"/>
          <p:nvPr/>
        </p:nvSpPr>
        <p:spPr>
          <a:xfrm>
            <a:off x="563625" y="4192825"/>
            <a:ext cx="33945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2: Access Old Brainstorm</a:t>
            </a:r>
            <a:endParaRPr/>
          </a:p>
        </p:txBody>
      </p:sp>
      <p:pic>
        <p:nvPicPr>
          <p:cNvPr id="211" name="Google Shape;2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25" y="1234450"/>
            <a:ext cx="16097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8225" y="1234450"/>
            <a:ext cx="16097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4900" y="1234450"/>
            <a:ext cx="16097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7100" y="1234450"/>
            <a:ext cx="16097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3"/>
          <p:cNvSpPr txBox="1"/>
          <p:nvPr/>
        </p:nvSpPr>
        <p:spPr>
          <a:xfrm>
            <a:off x="5314900" y="4285925"/>
            <a:ext cx="33945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3: Vote on and Rank Ideas</a:t>
            </a:r>
            <a:endParaRPr/>
          </a:p>
        </p:txBody>
      </p:sp>
      <p:sp>
        <p:nvSpPr>
          <p:cNvPr id="216" name="Google Shape;216;p23"/>
          <p:cNvSpPr/>
          <p:nvPr/>
        </p:nvSpPr>
        <p:spPr>
          <a:xfrm>
            <a:off x="294300" y="1524375"/>
            <a:ext cx="2096700" cy="515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3"/>
          <p:cNvSpPr/>
          <p:nvPr/>
        </p:nvSpPr>
        <p:spPr>
          <a:xfrm>
            <a:off x="5186161" y="1474575"/>
            <a:ext cx="1867200" cy="615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8" name="Google Shape;218;p23"/>
          <p:cNvCxnSpPr>
            <a:endCxn id="216" idx="5"/>
          </p:cNvCxnSpPr>
          <p:nvPr/>
        </p:nvCxnSpPr>
        <p:spPr>
          <a:xfrm rot="10800000">
            <a:off x="2083945" y="1964552"/>
            <a:ext cx="673200" cy="243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23"/>
          <p:cNvCxnSpPr>
            <a:endCxn id="217" idx="6"/>
          </p:cNvCxnSpPr>
          <p:nvPr/>
        </p:nvCxnSpPr>
        <p:spPr>
          <a:xfrm rot="10800000">
            <a:off x="7053361" y="1782225"/>
            <a:ext cx="1380900" cy="55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0" name="Google Shape;220;p23"/>
          <p:cNvSpPr/>
          <p:nvPr/>
        </p:nvSpPr>
        <p:spPr>
          <a:xfrm>
            <a:off x="8248000" y="1630500"/>
            <a:ext cx="461400" cy="333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Current UI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26" name="Google Shape;226;p24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3723" y="577212"/>
            <a:ext cx="2056550" cy="4000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Future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3" name="Google Shape;233;p25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50" y="1448801"/>
            <a:ext cx="8167426" cy="23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Future - Wizard of Oz/Hardcoding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0" name="Google Shape;240;p26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6"/>
          <p:cNvSpPr txBox="1"/>
          <p:nvPr/>
        </p:nvSpPr>
        <p:spPr>
          <a:xfrm>
            <a:off x="1022000" y="1207850"/>
            <a:ext cx="6883200" cy="23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4292E"/>
                </a:solidFill>
                <a:latin typeface="Karla"/>
                <a:ea typeface="Karla"/>
                <a:cs typeface="Karla"/>
                <a:sym typeface="Karla"/>
              </a:rPr>
              <a:t>Wizard of Oz:</a:t>
            </a:r>
            <a:endParaRPr sz="1800">
              <a:solidFill>
                <a:srgbClr val="24292E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Used another computer/screen appearing as if the display screen with brainstorm ideas. When brainstorm idea is added on the display, we typed and displayed on computer screen.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Typed in ideas as they were spoken to display on the web app portion.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4292E"/>
                </a:solidFill>
                <a:latin typeface="Karla"/>
                <a:ea typeface="Karla"/>
                <a:cs typeface="Karla"/>
                <a:sym typeface="Karla"/>
              </a:rPr>
              <a:t>We also hardcoded a lot of our data such as usernames, past brainstorms and past brainstorm ideas.</a:t>
            </a:r>
            <a:endParaRPr sz="1800">
              <a:solidFill>
                <a:srgbClr val="24292E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Future - Additions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7"/>
          <p:cNvSpPr txBox="1"/>
          <p:nvPr/>
        </p:nvSpPr>
        <p:spPr>
          <a:xfrm>
            <a:off x="1037500" y="905900"/>
            <a:ext cx="6883200" cy="23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-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 settings menu to help update info and profile pics.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-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The UI flow to join add a person to a past brainstorm.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-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Further implemented voice interaction to assist with app use.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-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An introductory tutorial explaining the design of the app, particularly how to execute a brainstorm and vote.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-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Additional personalization as a way to categorize and vote more specifically on brainstormed ideas. 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4292E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Summary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4" name="Google Shape;254;p28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8"/>
          <p:cNvSpPr txBox="1"/>
          <p:nvPr/>
        </p:nvSpPr>
        <p:spPr>
          <a:xfrm>
            <a:off x="556750" y="1133575"/>
            <a:ext cx="78036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Evolution of Our Design (From Low-Fi to Hi-Fi)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Current Design/UI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Ideas for the Future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The Team</a:t>
            </a:r>
            <a:endParaRPr b="1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6047775" cy="22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52400" y="3279675"/>
            <a:ext cx="21867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Caroline Willis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318838" y="3295425"/>
            <a:ext cx="24297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Austin Jones</a:t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4206000" y="3312075"/>
            <a:ext cx="2057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Emma Alderton</a:t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6263100" y="3312075"/>
            <a:ext cx="2057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 Kharitonov</a:t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1730" l="64910" r="-64910" t="-1730"/>
          <a:stretch/>
        </p:blipFill>
        <p:spPr>
          <a:xfrm>
            <a:off x="6154700" y="1131425"/>
            <a:ext cx="6047775" cy="22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1713" y="1580674"/>
            <a:ext cx="1419875" cy="14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Problem/Solution Overview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556750" y="1133575"/>
            <a:ext cx="36234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Problem</a:t>
            </a:r>
            <a:r>
              <a:rPr lang="en">
                <a:latin typeface="Karla"/>
                <a:ea typeface="Karla"/>
                <a:cs typeface="Karla"/>
                <a:sym typeface="Karla"/>
              </a:rPr>
              <a:t>: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We identified a need for a better brainstorming tool that could be used remotely, too.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Solution</a:t>
            </a:r>
            <a:r>
              <a:rPr lang="en">
                <a:latin typeface="Karla"/>
                <a:ea typeface="Karla"/>
                <a:cs typeface="Karla"/>
                <a:sym typeface="Karla"/>
              </a:rPr>
              <a:t>: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Font typeface="Karla"/>
              <a:buChar char="○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Taking the writing aspect out of the process and replacing it with voice interaction allows for continuous productivity, engagement, and creativity.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574" y="1286049"/>
            <a:ext cx="3623397" cy="2717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Outline of Talk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556750" y="1133575"/>
            <a:ext cx="78036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Evolution of Our Design (From Low-Fi to Hi-Fi)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Current Design/UI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Ideas for the Future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Karla"/>
              <a:buChar char="●"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Summary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Evolution of Design - Needfinding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9" name="Google Shape;89;p17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9850" y="3030140"/>
            <a:ext cx="2057852" cy="130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9851" y="1504038"/>
            <a:ext cx="1930703" cy="12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5">
            <a:alphaModFix/>
          </a:blip>
          <a:srcRect b="-729" l="0" r="0" t="8325"/>
          <a:stretch/>
        </p:blipFill>
        <p:spPr>
          <a:xfrm>
            <a:off x="6937500" y="2731887"/>
            <a:ext cx="1539425" cy="160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6800" y="1504035"/>
            <a:ext cx="1780128" cy="113207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637100" y="1258675"/>
            <a:ext cx="28476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2925" y="1504025"/>
            <a:ext cx="2792150" cy="318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Evolution of Design -Low Fi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1" name="Google Shape;101;p18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637100" y="1258675"/>
            <a:ext cx="28476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6878" y="1220047"/>
            <a:ext cx="1064413" cy="15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4819" y="1229865"/>
            <a:ext cx="1064410" cy="151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800" y="1229864"/>
            <a:ext cx="1064410" cy="1519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/>
          <p:nvPr/>
        </p:nvSpPr>
        <p:spPr>
          <a:xfrm>
            <a:off x="933139" y="2385756"/>
            <a:ext cx="620100" cy="299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2420009" y="2299462"/>
            <a:ext cx="318900" cy="299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1976066" y="1754554"/>
            <a:ext cx="620100" cy="2997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9" name="Google Shape;109;p18"/>
          <p:cNvCxnSpPr>
            <a:stCxn id="106" idx="6"/>
            <a:endCxn id="108" idx="2"/>
          </p:cNvCxnSpPr>
          <p:nvPr/>
        </p:nvCxnSpPr>
        <p:spPr>
          <a:xfrm flipH="1" rot="10800000">
            <a:off x="1553239" y="1904406"/>
            <a:ext cx="422700" cy="631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8"/>
          <p:cNvCxnSpPr>
            <a:stCxn id="108" idx="6"/>
            <a:endCxn id="107" idx="0"/>
          </p:cNvCxnSpPr>
          <p:nvPr/>
        </p:nvCxnSpPr>
        <p:spPr>
          <a:xfrm flipH="1">
            <a:off x="2579366" y="1904404"/>
            <a:ext cx="16800" cy="395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1" name="Google Shape;11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7830" y="1229869"/>
            <a:ext cx="1064410" cy="151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0831" y="1229867"/>
            <a:ext cx="1064410" cy="151909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/>
          <p:nvPr/>
        </p:nvSpPr>
        <p:spPr>
          <a:xfrm>
            <a:off x="3497765" y="2070124"/>
            <a:ext cx="375000" cy="299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4" name="Google Shape;114;p18"/>
          <p:cNvCxnSpPr>
            <a:stCxn id="113" idx="6"/>
            <a:endCxn id="115" idx="2"/>
          </p:cNvCxnSpPr>
          <p:nvPr/>
        </p:nvCxnSpPr>
        <p:spPr>
          <a:xfrm>
            <a:off x="3872765" y="2219974"/>
            <a:ext cx="953400" cy="229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" name="Google Shape;116;p18"/>
          <p:cNvCxnSpPr>
            <a:stCxn id="107" idx="6"/>
            <a:endCxn id="113" idx="2"/>
          </p:cNvCxnSpPr>
          <p:nvPr/>
        </p:nvCxnSpPr>
        <p:spPr>
          <a:xfrm flipH="1" rot="10800000">
            <a:off x="2738909" y="2220112"/>
            <a:ext cx="759000" cy="229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p18"/>
          <p:cNvSpPr/>
          <p:nvPr/>
        </p:nvSpPr>
        <p:spPr>
          <a:xfrm>
            <a:off x="4826100" y="2299462"/>
            <a:ext cx="318900" cy="299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23851" y="1229871"/>
            <a:ext cx="1064410" cy="151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/>
          <p:nvPr/>
        </p:nvSpPr>
        <p:spPr>
          <a:xfrm>
            <a:off x="5223859" y="1782341"/>
            <a:ext cx="1049700" cy="395100"/>
          </a:xfrm>
          <a:prstGeom prst="rect">
            <a:avLst/>
          </a:prstGeom>
          <a:solidFill>
            <a:srgbClr val="CEC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5446073" y="2449325"/>
            <a:ext cx="620100" cy="299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0" name="Google Shape;120;p18"/>
          <p:cNvCxnSpPr>
            <a:stCxn id="115" idx="6"/>
            <a:endCxn id="119" idx="2"/>
          </p:cNvCxnSpPr>
          <p:nvPr/>
        </p:nvCxnSpPr>
        <p:spPr>
          <a:xfrm>
            <a:off x="5145000" y="2449312"/>
            <a:ext cx="301200" cy="150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" name="Google Shape;121;p18"/>
          <p:cNvSpPr/>
          <p:nvPr/>
        </p:nvSpPr>
        <p:spPr>
          <a:xfrm>
            <a:off x="6366648" y="1133575"/>
            <a:ext cx="1064400" cy="1615500"/>
          </a:xfrm>
          <a:prstGeom prst="ellipse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/>
          <p:nvPr/>
        </p:nvSpPr>
        <p:spPr>
          <a:xfrm>
            <a:off x="6687598" y="1229870"/>
            <a:ext cx="423000" cy="299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3" name="Google Shape;123;p18"/>
          <p:cNvCxnSpPr>
            <a:stCxn id="119" idx="6"/>
            <a:endCxn id="121" idx="3"/>
          </p:cNvCxnSpPr>
          <p:nvPr/>
        </p:nvCxnSpPr>
        <p:spPr>
          <a:xfrm flipH="1" rot="10800000">
            <a:off x="6066173" y="2512475"/>
            <a:ext cx="456300" cy="86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18"/>
          <p:cNvCxnSpPr>
            <a:stCxn id="121" idx="3"/>
            <a:endCxn id="122" idx="4"/>
          </p:cNvCxnSpPr>
          <p:nvPr/>
        </p:nvCxnSpPr>
        <p:spPr>
          <a:xfrm flipH="1" rot="10800000">
            <a:off x="6522525" y="1529691"/>
            <a:ext cx="376500" cy="982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5" name="Google Shape;12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22498" y="3079674"/>
            <a:ext cx="1907808" cy="161537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/>
          <p:nvPr/>
        </p:nvSpPr>
        <p:spPr>
          <a:xfrm>
            <a:off x="6429256" y="3079674"/>
            <a:ext cx="2085300" cy="16155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" name="Google Shape;127;p18"/>
          <p:cNvCxnSpPr>
            <a:stCxn id="122" idx="4"/>
            <a:endCxn id="126" idx="0"/>
          </p:cNvCxnSpPr>
          <p:nvPr/>
        </p:nvCxnSpPr>
        <p:spPr>
          <a:xfrm>
            <a:off x="6899098" y="1529570"/>
            <a:ext cx="572700" cy="1550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" name="Google Shape;128;p18"/>
          <p:cNvSpPr txBox="1"/>
          <p:nvPr/>
        </p:nvSpPr>
        <p:spPr>
          <a:xfrm>
            <a:off x="699275" y="3138925"/>
            <a:ext cx="4817100" cy="14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Evolution of Design - Medium Fi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4" name="Google Shape;134;p19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" name="Google Shape;135;p19"/>
          <p:cNvGrpSpPr/>
          <p:nvPr/>
        </p:nvGrpSpPr>
        <p:grpSpPr>
          <a:xfrm>
            <a:off x="490799" y="1133355"/>
            <a:ext cx="8179746" cy="3510241"/>
            <a:chOff x="87400" y="1110538"/>
            <a:chExt cx="7966250" cy="3907649"/>
          </a:xfrm>
        </p:grpSpPr>
        <p:pic>
          <p:nvPicPr>
            <p:cNvPr id="136" name="Google Shape;13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7400" y="1110550"/>
              <a:ext cx="1124750" cy="204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12153" y="1111975"/>
              <a:ext cx="1181400" cy="2042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93550" y="1110550"/>
              <a:ext cx="1243925" cy="2045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637475" y="1111975"/>
              <a:ext cx="1102601" cy="2045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53025" y="1110550"/>
              <a:ext cx="1057412" cy="2042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823375" y="1110538"/>
              <a:ext cx="1102599" cy="2042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925975" y="1110550"/>
              <a:ext cx="1057400" cy="2021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7400" y="3165751"/>
              <a:ext cx="1124749" cy="1829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622749" y="3157788"/>
              <a:ext cx="1243926" cy="1798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208965" y="3165750"/>
              <a:ext cx="1167335" cy="1829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928901" y="3142562"/>
              <a:ext cx="1124750" cy="1875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1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479825" y="3161875"/>
              <a:ext cx="1181400" cy="1829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355075" y="3142549"/>
              <a:ext cx="1124749" cy="1829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866675" y="3161875"/>
              <a:ext cx="1181400" cy="1829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19"/>
          <p:cNvSpPr/>
          <p:nvPr/>
        </p:nvSpPr>
        <p:spPr>
          <a:xfrm>
            <a:off x="3094362" y="1895650"/>
            <a:ext cx="591300" cy="263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2250698" y="2539009"/>
            <a:ext cx="344400" cy="183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9"/>
          <p:cNvSpPr/>
          <p:nvPr/>
        </p:nvSpPr>
        <p:spPr>
          <a:xfrm>
            <a:off x="4301275" y="2119250"/>
            <a:ext cx="591300" cy="263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5880923" y="2539009"/>
            <a:ext cx="344400" cy="183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9"/>
          <p:cNvSpPr/>
          <p:nvPr/>
        </p:nvSpPr>
        <p:spPr>
          <a:xfrm>
            <a:off x="7010413" y="2539009"/>
            <a:ext cx="344400" cy="183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9"/>
          <p:cNvSpPr/>
          <p:nvPr/>
        </p:nvSpPr>
        <p:spPr>
          <a:xfrm>
            <a:off x="7918717" y="2506897"/>
            <a:ext cx="591300" cy="247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9"/>
          <p:cNvSpPr/>
          <p:nvPr/>
        </p:nvSpPr>
        <p:spPr>
          <a:xfrm>
            <a:off x="1079198" y="3154208"/>
            <a:ext cx="344400" cy="183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/>
          <p:nvPr/>
        </p:nvSpPr>
        <p:spPr>
          <a:xfrm>
            <a:off x="4301260" y="3292054"/>
            <a:ext cx="344400" cy="183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9"/>
          <p:cNvSpPr/>
          <p:nvPr/>
        </p:nvSpPr>
        <p:spPr>
          <a:xfrm>
            <a:off x="3420439" y="3144933"/>
            <a:ext cx="344400" cy="183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9"/>
          <p:cNvSpPr/>
          <p:nvPr/>
        </p:nvSpPr>
        <p:spPr>
          <a:xfrm>
            <a:off x="5761699" y="3144933"/>
            <a:ext cx="344400" cy="183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9"/>
          <p:cNvSpPr/>
          <p:nvPr/>
        </p:nvSpPr>
        <p:spPr>
          <a:xfrm>
            <a:off x="6581014" y="3745254"/>
            <a:ext cx="591300" cy="247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1" name="Google Shape;161;p19"/>
          <p:cNvCxnSpPr>
            <a:endCxn id="151" idx="2"/>
          </p:cNvCxnSpPr>
          <p:nvPr/>
        </p:nvCxnSpPr>
        <p:spPr>
          <a:xfrm>
            <a:off x="1423598" y="1786609"/>
            <a:ext cx="827100" cy="844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19"/>
          <p:cNvCxnSpPr>
            <a:stCxn id="152" idx="6"/>
            <a:endCxn id="153" idx="2"/>
          </p:cNvCxnSpPr>
          <p:nvPr/>
        </p:nvCxnSpPr>
        <p:spPr>
          <a:xfrm>
            <a:off x="4892575" y="2251100"/>
            <a:ext cx="988200" cy="379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19"/>
          <p:cNvCxnSpPr>
            <a:stCxn id="150" idx="6"/>
            <a:endCxn id="152" idx="2"/>
          </p:cNvCxnSpPr>
          <p:nvPr/>
        </p:nvCxnSpPr>
        <p:spPr>
          <a:xfrm>
            <a:off x="3685662" y="2027500"/>
            <a:ext cx="615600" cy="223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19"/>
          <p:cNvCxnSpPr>
            <a:endCxn id="151" idx="7"/>
          </p:cNvCxnSpPr>
          <p:nvPr/>
        </p:nvCxnSpPr>
        <p:spPr>
          <a:xfrm flipH="1">
            <a:off x="2544662" y="2027397"/>
            <a:ext cx="527700" cy="538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19"/>
          <p:cNvCxnSpPr>
            <a:stCxn id="153" idx="6"/>
            <a:endCxn id="154" idx="2"/>
          </p:cNvCxnSpPr>
          <p:nvPr/>
        </p:nvCxnSpPr>
        <p:spPr>
          <a:xfrm>
            <a:off x="6225323" y="2630809"/>
            <a:ext cx="785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6" name="Google Shape;166;p19"/>
          <p:cNvCxnSpPr>
            <a:stCxn id="154" idx="6"/>
            <a:endCxn id="155" idx="2"/>
          </p:cNvCxnSpPr>
          <p:nvPr/>
        </p:nvCxnSpPr>
        <p:spPr>
          <a:xfrm>
            <a:off x="7354813" y="2630809"/>
            <a:ext cx="5640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7" name="Google Shape;167;p19"/>
          <p:cNvCxnSpPr/>
          <p:nvPr/>
        </p:nvCxnSpPr>
        <p:spPr>
          <a:xfrm>
            <a:off x="1402527" y="3283813"/>
            <a:ext cx="669900" cy="788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19"/>
          <p:cNvCxnSpPr>
            <a:stCxn id="169" idx="6"/>
            <a:endCxn id="158" idx="2"/>
          </p:cNvCxnSpPr>
          <p:nvPr/>
        </p:nvCxnSpPr>
        <p:spPr>
          <a:xfrm flipH="1" rot="10800000">
            <a:off x="2348773" y="3236609"/>
            <a:ext cx="1071600" cy="893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19"/>
          <p:cNvCxnSpPr>
            <a:stCxn id="158" idx="6"/>
            <a:endCxn id="157" idx="3"/>
          </p:cNvCxnSpPr>
          <p:nvPr/>
        </p:nvCxnSpPr>
        <p:spPr>
          <a:xfrm>
            <a:off x="3764839" y="3236733"/>
            <a:ext cx="586800" cy="212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19"/>
          <p:cNvCxnSpPr>
            <a:stCxn id="157" idx="6"/>
            <a:endCxn id="159" idx="2"/>
          </p:cNvCxnSpPr>
          <p:nvPr/>
        </p:nvCxnSpPr>
        <p:spPr>
          <a:xfrm flipH="1" rot="10800000">
            <a:off x="4645660" y="3236854"/>
            <a:ext cx="1116000" cy="147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19"/>
          <p:cNvCxnSpPr>
            <a:endCxn id="160" idx="1"/>
          </p:cNvCxnSpPr>
          <p:nvPr/>
        </p:nvCxnSpPr>
        <p:spPr>
          <a:xfrm>
            <a:off x="6055608" y="3283844"/>
            <a:ext cx="612000" cy="497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19"/>
          <p:cNvCxnSpPr>
            <a:endCxn id="174" idx="1"/>
          </p:cNvCxnSpPr>
          <p:nvPr/>
        </p:nvCxnSpPr>
        <p:spPr>
          <a:xfrm>
            <a:off x="7172208" y="3899294"/>
            <a:ext cx="600600" cy="358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9" name="Google Shape;169;p19"/>
          <p:cNvSpPr/>
          <p:nvPr/>
        </p:nvSpPr>
        <p:spPr>
          <a:xfrm>
            <a:off x="2004373" y="4038209"/>
            <a:ext cx="344400" cy="183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9"/>
          <p:cNvSpPr/>
          <p:nvPr/>
        </p:nvSpPr>
        <p:spPr>
          <a:xfrm>
            <a:off x="7686214" y="4221804"/>
            <a:ext cx="591300" cy="247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Evolution of Design - Hi-Fi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0" name="Google Shape;180;p20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0"/>
          <p:cNvPicPr preferRelativeResize="0"/>
          <p:nvPr/>
        </p:nvPicPr>
        <p:blipFill rotWithShape="1">
          <a:blip r:embed="rId3">
            <a:alphaModFix/>
          </a:blip>
          <a:srcRect b="1601" l="1361" r="0" t="24258"/>
          <a:stretch/>
        </p:blipFill>
        <p:spPr>
          <a:xfrm>
            <a:off x="1735275" y="1133575"/>
            <a:ext cx="6068300" cy="342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/>
          <p:nvPr>
            <p:ph type="ctrTitle"/>
          </p:nvPr>
        </p:nvSpPr>
        <p:spPr>
          <a:xfrm>
            <a:off x="490800" y="397675"/>
            <a:ext cx="8520600" cy="7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Evolution of Design - Hi-Fi</a:t>
            </a:r>
            <a:endParaRPr b="1" sz="5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925" y="1133575"/>
            <a:ext cx="1946876" cy="345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7575" y="1207225"/>
            <a:ext cx="4164528" cy="225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