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AF6A5E90-D65F-4242-850C-9D79799D3C42}">
  <a:tblStyle styleId="{AF6A5E90-D65F-4242-850C-9D79799D3C4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51b966774c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51b966774c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51b966774c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51b966774c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51b966774c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51b966774c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51b966774c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51b966774c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51c1a8e279_1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51c1a8e279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084d3bd97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084d3bd97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1b966774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1b966774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1b966774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1b966774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1c2291e93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1c2291e93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1c2291e93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51c2291e9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1b966774c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51b966774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51c1a8e279_1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51c1a8e279_1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1b966774c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51b966774c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3428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674EA7"/>
                </a:solidFill>
              </a:rPr>
              <a:t>Thundr</a:t>
            </a:r>
            <a:r>
              <a:rPr b="1" lang="en" sz="6000">
                <a:solidFill>
                  <a:srgbClr val="674EA7"/>
                </a:solidFill>
              </a:rPr>
              <a:t> </a:t>
            </a:r>
            <a:endParaRPr b="1" sz="60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674EA7"/>
                </a:solidFill>
              </a:rPr>
              <a:t>High-Fi Prototype</a:t>
            </a:r>
            <a:endParaRPr sz="4800">
              <a:solidFill>
                <a:srgbClr val="674EA7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40675"/>
            <a:ext cx="78024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Daniel</a:t>
            </a:r>
            <a:r>
              <a:rPr lang="en"/>
              <a:t> K., Caroline W., Austin J., Emma A.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-979" l="2400" r="0" t="0"/>
          <a:stretch/>
        </p:blipFill>
        <p:spPr>
          <a:xfrm>
            <a:off x="3357049" y="1570300"/>
            <a:ext cx="1074277" cy="1001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2" name="Google Shape;162;p22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3" name="Google Shape;163;p22"/>
          <p:cNvSpPr txBox="1"/>
          <p:nvPr/>
        </p:nvSpPr>
        <p:spPr>
          <a:xfrm>
            <a:off x="319100" y="406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Demo                   </a:t>
            </a:r>
            <a:r>
              <a:rPr lang="en" sz="1800">
                <a:solidFill>
                  <a:srgbClr val="351C75"/>
                </a:solidFill>
              </a:rPr>
              <a:t>Future</a:t>
            </a:r>
            <a:endParaRPr>
              <a:solidFill>
                <a:srgbClr val="351C75"/>
              </a:solidFill>
            </a:endParaRPr>
          </a:p>
        </p:txBody>
      </p:sp>
      <p:graphicFrame>
        <p:nvGraphicFramePr>
          <p:cNvPr id="164" name="Google Shape;164;p22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{AF6A5E90-D65F-4242-850C-9D79799D3C42}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i</a:t>
                      </a:r>
                      <a:r>
                        <a:rPr b="1" lang="en"/>
                        <a:t>OS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1 (Join brainstorm)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2 (Dictate 3 ideas)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3 (Vote on ideas)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Revamped Hi-Fi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Database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</a:tbl>
          </a:graphicData>
        </a:graphic>
      </p:graphicFrame>
      <p:sp>
        <p:nvSpPr>
          <p:cNvPr id="165" name="Google Shape;165;p22"/>
          <p:cNvSpPr txBox="1"/>
          <p:nvPr/>
        </p:nvSpPr>
        <p:spPr>
          <a:xfrm>
            <a:off x="319100" y="849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By Task (iOS App)</a:t>
            </a:r>
            <a:r>
              <a:rPr b="1" lang="en" sz="1800">
                <a:solidFill>
                  <a:srgbClr val="351C75"/>
                </a:solidFill>
              </a:rPr>
              <a:t>:</a:t>
            </a:r>
            <a:endParaRPr/>
          </a:p>
        </p:txBody>
      </p:sp>
      <p:sp>
        <p:nvSpPr>
          <p:cNvPr id="166" name="Google Shape;166;p22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2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2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2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4" name="Google Shape;174;p23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5" name="Google Shape;175;p23"/>
          <p:cNvSpPr txBox="1"/>
          <p:nvPr/>
        </p:nvSpPr>
        <p:spPr>
          <a:xfrm>
            <a:off x="319100" y="406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Demo                   </a:t>
            </a:r>
            <a:r>
              <a:rPr lang="en" sz="1800">
                <a:solidFill>
                  <a:srgbClr val="351C75"/>
                </a:solidFill>
              </a:rPr>
              <a:t>Future</a:t>
            </a:r>
            <a:endParaRPr>
              <a:solidFill>
                <a:srgbClr val="351C75"/>
              </a:solidFill>
            </a:endParaRPr>
          </a:p>
        </p:txBody>
      </p:sp>
      <p:graphicFrame>
        <p:nvGraphicFramePr>
          <p:cNvPr id="176" name="Google Shape;176;p23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{AF6A5E90-D65F-4242-850C-9D79799D3C42}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WebApp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1 (Join brainstorm)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2 (Dictate 3 ideas)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Task 3 (Vote on ideas)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Revamped Hi-Fi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Database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3C47D"/>
                    </a:solidFill>
                  </a:tcPr>
                </a:tc>
              </a:tr>
            </a:tbl>
          </a:graphicData>
        </a:graphic>
      </p:graphicFrame>
      <p:sp>
        <p:nvSpPr>
          <p:cNvPr id="177" name="Google Shape;177;p23"/>
          <p:cNvSpPr txBox="1"/>
          <p:nvPr/>
        </p:nvSpPr>
        <p:spPr>
          <a:xfrm>
            <a:off x="319100" y="849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By Task (WebApp):</a:t>
            </a:r>
            <a:endParaRPr/>
          </a:p>
        </p:txBody>
      </p:sp>
      <p:sp>
        <p:nvSpPr>
          <p:cNvPr id="178" name="Google Shape;178;p23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3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3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3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6" name="Google Shape;186;p24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7" name="Google Shape;187;p24"/>
          <p:cNvSpPr txBox="1"/>
          <p:nvPr/>
        </p:nvSpPr>
        <p:spPr>
          <a:xfrm>
            <a:off x="319100" y="406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Demo                   </a:t>
            </a:r>
            <a:r>
              <a:rPr lang="en" sz="1800">
                <a:solidFill>
                  <a:srgbClr val="351C75"/>
                </a:solidFill>
              </a:rPr>
              <a:t>Future</a:t>
            </a:r>
            <a:endParaRPr>
              <a:solidFill>
                <a:srgbClr val="351C75"/>
              </a:solidFill>
            </a:endParaRPr>
          </a:p>
        </p:txBody>
      </p:sp>
      <p:graphicFrame>
        <p:nvGraphicFramePr>
          <p:cNvPr id="188" name="Google Shape;188;p24"/>
          <p:cNvGraphicFramePr/>
          <p:nvPr/>
        </p:nvGraphicFramePr>
        <p:xfrm>
          <a:off x="952500" y="1691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{AF6A5E90-D65F-4242-850C-9D79799D3C42}</a:tableStyleId>
              </a:tblPr>
              <a:tblGrid>
                <a:gridCol w="1894425"/>
                <a:gridCol w="1894425"/>
                <a:gridCol w="1894425"/>
                <a:gridCol w="1894425"/>
              </a:tblGrid>
              <a:tr h="654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iOS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 Exists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 Polished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Database connected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255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Home Screen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6015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Idea screen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6255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Vote screen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 progress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D96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</a:tbl>
          </a:graphicData>
        </a:graphic>
      </p:graphicFrame>
      <p:sp>
        <p:nvSpPr>
          <p:cNvPr id="189" name="Google Shape;189;p24"/>
          <p:cNvSpPr txBox="1"/>
          <p:nvPr/>
        </p:nvSpPr>
        <p:spPr>
          <a:xfrm>
            <a:off x="319100" y="849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By Screen (iOS App):</a:t>
            </a:r>
            <a:endParaRPr/>
          </a:p>
        </p:txBody>
      </p:sp>
      <p:sp>
        <p:nvSpPr>
          <p:cNvPr id="190" name="Google Shape;190;p24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4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4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4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8" name="Google Shape;198;p25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9" name="Google Shape;199;p25"/>
          <p:cNvSpPr txBox="1"/>
          <p:nvPr/>
        </p:nvSpPr>
        <p:spPr>
          <a:xfrm>
            <a:off x="319100" y="406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Demo                   </a:t>
            </a:r>
            <a:r>
              <a:rPr lang="en" sz="1800">
                <a:solidFill>
                  <a:srgbClr val="351C75"/>
                </a:solidFill>
              </a:rPr>
              <a:t>Future</a:t>
            </a:r>
            <a:endParaRPr>
              <a:solidFill>
                <a:srgbClr val="351C75"/>
              </a:solidFill>
            </a:endParaRPr>
          </a:p>
        </p:txBody>
      </p:sp>
      <p:graphicFrame>
        <p:nvGraphicFramePr>
          <p:cNvPr id="200" name="Google Shape;200;p25"/>
          <p:cNvGraphicFramePr/>
          <p:nvPr/>
        </p:nvGraphicFramePr>
        <p:xfrm>
          <a:off x="952500" y="1691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{AF6A5E90-D65F-4242-850C-9D79799D3C42}</a:tableStyleId>
              </a:tblPr>
              <a:tblGrid>
                <a:gridCol w="1894425"/>
                <a:gridCol w="1894425"/>
                <a:gridCol w="1894425"/>
                <a:gridCol w="1894425"/>
              </a:tblGrid>
              <a:tr h="830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WebApp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 Exists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UI Polished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Database connected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255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Home Screen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 progress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D96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6015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Brainstorm session screen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 progress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FD96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Complete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</a:tbl>
          </a:graphicData>
        </a:graphic>
      </p:graphicFrame>
      <p:sp>
        <p:nvSpPr>
          <p:cNvPr id="201" name="Google Shape;201;p25"/>
          <p:cNvSpPr txBox="1"/>
          <p:nvPr/>
        </p:nvSpPr>
        <p:spPr>
          <a:xfrm>
            <a:off x="319100" y="849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By Task (WebApp):</a:t>
            </a:r>
            <a:endParaRPr/>
          </a:p>
        </p:txBody>
      </p:sp>
      <p:sp>
        <p:nvSpPr>
          <p:cNvPr id="202" name="Google Shape;202;p25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5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5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5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0" name="Google Shape;210;p26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1" name="Google Shape;211;p26"/>
          <p:cNvSpPr txBox="1"/>
          <p:nvPr/>
        </p:nvSpPr>
        <p:spPr>
          <a:xfrm>
            <a:off x="319100" y="406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Demo                   </a:t>
            </a:r>
            <a:r>
              <a:rPr lang="en" sz="1800">
                <a:solidFill>
                  <a:srgbClr val="351C75"/>
                </a:solidFill>
              </a:rPr>
              <a:t>Future</a:t>
            </a:r>
            <a:endParaRPr>
              <a:solidFill>
                <a:srgbClr val="351C75"/>
              </a:solidFill>
            </a:endParaRPr>
          </a:p>
        </p:txBody>
      </p:sp>
      <p:sp>
        <p:nvSpPr>
          <p:cNvPr id="212" name="Google Shape;212;p26"/>
          <p:cNvSpPr txBox="1"/>
          <p:nvPr/>
        </p:nvSpPr>
        <p:spPr>
          <a:xfrm>
            <a:off x="1978975" y="1106113"/>
            <a:ext cx="7763400" cy="3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666666"/>
                </a:solidFill>
              </a:rPr>
              <a:t>4/3                                8/3                                11/3                                15/3      </a:t>
            </a:r>
            <a:r>
              <a:rPr lang="en"/>
              <a:t>            </a:t>
            </a:r>
            <a:endParaRPr/>
          </a:p>
        </p:txBody>
      </p:sp>
      <p:sp>
        <p:nvSpPr>
          <p:cNvPr id="213" name="Google Shape;213;p26"/>
          <p:cNvSpPr txBox="1"/>
          <p:nvPr/>
        </p:nvSpPr>
        <p:spPr>
          <a:xfrm>
            <a:off x="319100" y="1458000"/>
            <a:ext cx="1858800" cy="30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Polish Web UI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-Tabs (color/editable)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-Vote button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-Save &amp; Exit link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-Trash/delete link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Polish iOS vote 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-Thumb color change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-Animated flip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Add help tutorial iOS app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Add info links on Web homepage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Bug Fixes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6"/>
          <p:cNvSpPr/>
          <p:nvPr/>
        </p:nvSpPr>
        <p:spPr>
          <a:xfrm>
            <a:off x="1978975" y="1581150"/>
            <a:ext cx="1826700" cy="2382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6"/>
          <p:cNvSpPr/>
          <p:nvPr/>
        </p:nvSpPr>
        <p:spPr>
          <a:xfrm>
            <a:off x="2026950" y="4680125"/>
            <a:ext cx="5511900" cy="2382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6"/>
          <p:cNvSpPr/>
          <p:nvPr/>
        </p:nvSpPr>
        <p:spPr>
          <a:xfrm>
            <a:off x="3853800" y="3200200"/>
            <a:ext cx="2139000" cy="2382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6"/>
          <p:cNvSpPr/>
          <p:nvPr/>
        </p:nvSpPr>
        <p:spPr>
          <a:xfrm>
            <a:off x="3853800" y="4000250"/>
            <a:ext cx="2139000" cy="2382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6"/>
          <p:cNvSpPr txBox="1"/>
          <p:nvPr/>
        </p:nvSpPr>
        <p:spPr>
          <a:xfrm>
            <a:off x="319100" y="762300"/>
            <a:ext cx="2621100" cy="6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Plan</a:t>
            </a:r>
            <a:r>
              <a:rPr b="1" lang="en" sz="1800">
                <a:solidFill>
                  <a:srgbClr val="351C75"/>
                </a:solidFill>
              </a:rPr>
              <a:t>:</a:t>
            </a:r>
            <a:endParaRPr/>
          </a:p>
        </p:txBody>
      </p:sp>
      <p:sp>
        <p:nvSpPr>
          <p:cNvPr id="219" name="Google Shape;219;p26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6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6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6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6"/>
          <p:cNvSpPr/>
          <p:nvPr/>
        </p:nvSpPr>
        <p:spPr>
          <a:xfrm>
            <a:off x="1978975" y="2540538"/>
            <a:ext cx="472500" cy="2382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982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74EA7"/>
                </a:solidFill>
              </a:rPr>
              <a:t>Value Proposition </a:t>
            </a:r>
            <a:endParaRPr sz="24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Brain</a:t>
            </a:r>
            <a:r>
              <a:rPr lang="en"/>
              <a:t>storm</a:t>
            </a:r>
            <a:r>
              <a:rPr lang="en"/>
              <a:t> with sound!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74EA7"/>
                </a:solidFill>
              </a:rPr>
              <a:t>Problem </a:t>
            </a:r>
            <a:endParaRPr sz="24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People want to use technology to increase productivity, but do not want to spend massive amounts of time learning how to use it.</a:t>
            </a:r>
            <a:endParaRPr b="1" sz="24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74EA7"/>
                </a:solidFill>
              </a:rPr>
              <a:t>Solution</a:t>
            </a:r>
            <a:endParaRPr sz="24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Develop a tool that streamlines the brainstorming process using voice interaction, increasing both productivity and accessibility.</a:t>
            </a:r>
            <a:endParaRPr b="1" sz="2400">
              <a:solidFill>
                <a:srgbClr val="674EA7"/>
              </a:solidFill>
            </a:endParaRPr>
          </a:p>
        </p:txBody>
      </p:sp>
      <p:cxnSp>
        <p:nvCxnSpPr>
          <p:cNvPr id="62" name="Google Shape;62;p14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4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351C75"/>
                </a:solidFill>
              </a:rPr>
              <a:t>Overview</a:t>
            </a:r>
            <a:r>
              <a:rPr lang="en" sz="1800">
                <a:solidFill>
                  <a:schemeClr val="dk2"/>
                </a:solidFill>
              </a:rPr>
              <a:t>                    </a:t>
            </a:r>
            <a:r>
              <a:rPr lang="en" sz="1800">
                <a:solidFill>
                  <a:srgbClr val="D9D9D9"/>
                </a:solidFill>
              </a:rPr>
              <a:t>Changes 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982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674EA7"/>
                </a:solidFill>
              </a:rPr>
              <a:t>Task 1</a:t>
            </a:r>
            <a:r>
              <a:rPr b="1" lang="en" sz="2400">
                <a:solidFill>
                  <a:srgbClr val="674EA7"/>
                </a:solidFill>
              </a:rPr>
              <a:t> </a:t>
            </a:r>
            <a:r>
              <a:rPr b="1" lang="en" sz="1400">
                <a:solidFill>
                  <a:srgbClr val="674EA7"/>
                </a:solidFill>
              </a:rPr>
              <a:t>(Simple)</a:t>
            </a:r>
            <a:endParaRPr b="1" sz="1400">
              <a:solidFill>
                <a:srgbClr val="674EA7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Join a Brainstorm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674EA7"/>
                </a:solidFill>
              </a:rPr>
              <a:t>Task 2 </a:t>
            </a:r>
            <a:r>
              <a:rPr b="1" lang="en" sz="1400">
                <a:solidFill>
                  <a:srgbClr val="674EA7"/>
                </a:solidFill>
              </a:rPr>
              <a:t>(Complex)</a:t>
            </a:r>
            <a:endParaRPr b="1" sz="1400">
              <a:solidFill>
                <a:srgbClr val="674EA7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Dictate ideas</a:t>
            </a:r>
            <a:endParaRPr b="1" sz="2400"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674EA7"/>
                </a:solidFill>
              </a:rPr>
              <a:t>Task 3 </a:t>
            </a:r>
            <a:r>
              <a:rPr b="1" lang="en" sz="1400">
                <a:solidFill>
                  <a:srgbClr val="674EA7"/>
                </a:solidFill>
              </a:rPr>
              <a:t>(Medium)</a:t>
            </a:r>
            <a:endParaRPr b="1" sz="1400">
              <a:solidFill>
                <a:srgbClr val="674EA7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Vote on favorite ideas</a:t>
            </a:r>
            <a:endParaRPr b="1" sz="2400">
              <a:solidFill>
                <a:srgbClr val="674EA7"/>
              </a:solidFill>
            </a:endParaRPr>
          </a:p>
        </p:txBody>
      </p:sp>
      <p:cxnSp>
        <p:nvCxnSpPr>
          <p:cNvPr id="73" name="Google Shape;73;p15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4" name="Google Shape;74;p15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351C75"/>
                </a:solidFill>
              </a:rPr>
              <a:t>Overview         </a:t>
            </a:r>
            <a:r>
              <a:rPr lang="en" sz="1800">
                <a:solidFill>
                  <a:schemeClr val="dk2"/>
                </a:solidFill>
              </a:rPr>
              <a:t>           </a:t>
            </a:r>
            <a:r>
              <a:rPr lang="en" sz="1800">
                <a:solidFill>
                  <a:srgbClr val="D9D9D9"/>
                </a:solidFill>
              </a:rPr>
              <a:t>Changes 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Google Shape;83;p16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Google Shape;84;p16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</a:t>
            </a:r>
            <a:r>
              <a:rPr lang="en" sz="1800">
                <a:solidFill>
                  <a:srgbClr val="351C75"/>
                </a:solidFill>
              </a:rPr>
              <a:t>Changes </a:t>
            </a:r>
            <a:r>
              <a:rPr lang="en" sz="1800">
                <a:solidFill>
                  <a:srgbClr val="D9D9D9"/>
                </a:solidFill>
              </a:rPr>
              <a:t>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21650" y="17693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74EA7"/>
                </a:solidFill>
              </a:rPr>
              <a:t>Introduced joining a brainstorm session via QR</a:t>
            </a:r>
            <a:endParaRPr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Reason  – simplification of join process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No typing the session code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Can open the app w/camera</a:t>
            </a:r>
            <a:endParaRPr/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400" y="1608575"/>
            <a:ext cx="2550425" cy="255042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6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319100" y="8368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WebApp:</a:t>
            </a:r>
            <a:endParaRPr b="1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17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" name="Google Shape;97;p17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</a:t>
            </a:r>
            <a:r>
              <a:rPr lang="en" sz="1800">
                <a:solidFill>
                  <a:srgbClr val="351C75"/>
                </a:solidFill>
              </a:rPr>
              <a:t>Changes </a:t>
            </a:r>
            <a:r>
              <a:rPr lang="en" sz="1800">
                <a:solidFill>
                  <a:srgbClr val="D9D9D9"/>
                </a:solidFill>
              </a:rPr>
              <a:t>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311700" y="13768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74EA7"/>
                </a:solidFill>
              </a:rPr>
              <a:t>Multiple brainstorm channels</a:t>
            </a:r>
            <a:endParaRPr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Reason  – most teams do several brainstorms in one session</a:t>
            </a:r>
            <a:endParaRPr/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9550" y="2571750"/>
            <a:ext cx="5306574" cy="2297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7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7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319100" y="8368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WebApp:</a:t>
            </a:r>
            <a:endParaRPr b="1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Google Shape;109;p18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0" name="Google Shape;110;p18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</a:t>
            </a:r>
            <a:r>
              <a:rPr lang="en" sz="1800">
                <a:solidFill>
                  <a:srgbClr val="351C75"/>
                </a:solidFill>
              </a:rPr>
              <a:t>Changes  </a:t>
            </a:r>
            <a:r>
              <a:rPr lang="en" sz="1800">
                <a:solidFill>
                  <a:srgbClr val="D9D9D9"/>
                </a:solidFill>
              </a:rPr>
              <a:t>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321650" y="1585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74EA7"/>
                </a:solidFill>
              </a:rPr>
              <a:t>Persistent URL</a:t>
            </a:r>
            <a:endParaRPr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Reason  – teams want to revisit prior brainstorms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Deep linking via URL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Browser bookmark fully restores the session</a:t>
            </a:r>
            <a:endParaRPr/>
          </a:p>
        </p:txBody>
      </p:sp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524" y="3979823"/>
            <a:ext cx="4203451" cy="708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8"/>
          <p:cNvSpPr/>
          <p:nvPr/>
        </p:nvSpPr>
        <p:spPr>
          <a:xfrm>
            <a:off x="4093975" y="3917675"/>
            <a:ext cx="729000" cy="376500"/>
          </a:xfrm>
          <a:prstGeom prst="ellipse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8"/>
          <p:cNvSpPr/>
          <p:nvPr/>
        </p:nvSpPr>
        <p:spPr>
          <a:xfrm>
            <a:off x="1534100" y="4294175"/>
            <a:ext cx="1145400" cy="376500"/>
          </a:xfrm>
          <a:prstGeom prst="ellipse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8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8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8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8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319100" y="8368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WebApp:</a:t>
            </a:r>
            <a:endParaRPr b="1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Google Shape;124;p19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5" name="Google Shape;125;p19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</a:t>
            </a:r>
            <a:r>
              <a:rPr lang="en" sz="1800">
                <a:solidFill>
                  <a:srgbClr val="351C75"/>
                </a:solidFill>
              </a:rPr>
              <a:t>Changes </a:t>
            </a:r>
            <a:r>
              <a:rPr lang="en" sz="1800">
                <a:solidFill>
                  <a:srgbClr val="D9D9D9"/>
                </a:solidFill>
              </a:rPr>
              <a:t>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321650" y="1793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74EA7"/>
                </a:solidFill>
              </a:rPr>
              <a:t>Switched dictation from remote (Watson) to local (IOS)</a:t>
            </a:r>
            <a:endParaRPr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Reason  – remote voice processing was frustrating 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and slow</a:t>
            </a:r>
            <a:endParaRPr/>
          </a:p>
        </p:txBody>
      </p:sp>
      <p:pic>
        <p:nvPicPr>
          <p:cNvPr id="127" name="Google Shape;12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5028" y="998038"/>
            <a:ext cx="2293501" cy="372526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9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9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9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9"/>
          <p:cNvSpPr txBox="1"/>
          <p:nvPr/>
        </p:nvSpPr>
        <p:spPr>
          <a:xfrm>
            <a:off x="319100" y="8368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iOS </a:t>
            </a:r>
            <a:r>
              <a:rPr b="1" lang="en" sz="1800">
                <a:solidFill>
                  <a:srgbClr val="351C75"/>
                </a:solidFill>
              </a:rPr>
              <a:t>App:</a:t>
            </a:r>
            <a:endParaRPr b="1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20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8" name="Google Shape;138;p20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</a:t>
            </a:r>
            <a:r>
              <a:rPr lang="en" sz="1800">
                <a:solidFill>
                  <a:srgbClr val="351C75"/>
                </a:solidFill>
              </a:rPr>
              <a:t>Changes </a:t>
            </a:r>
            <a:r>
              <a:rPr lang="en" sz="1800">
                <a:solidFill>
                  <a:srgbClr val="D9D9D9"/>
                </a:solidFill>
              </a:rPr>
              <a:t>                        Demo 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321650" y="16892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74EA7"/>
                </a:solidFill>
              </a:rPr>
              <a:t>Redesigned dictate idea screen</a:t>
            </a:r>
            <a:endParaRPr>
              <a:solidFill>
                <a:srgbClr val="674EA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Reason  – More intuitive, less changes of screen. Easier 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to use and understand. 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– </a:t>
            </a:r>
            <a:r>
              <a:rPr lang="en"/>
              <a:t>Works better with quicker dictation, can now 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view words while dictating.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	</a:t>
            </a:r>
            <a:endParaRPr/>
          </a:p>
        </p:txBody>
      </p:sp>
      <p:pic>
        <p:nvPicPr>
          <p:cNvPr id="140" name="Google Shape;14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5028" y="998038"/>
            <a:ext cx="2293501" cy="372526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0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0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0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0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0"/>
          <p:cNvSpPr txBox="1"/>
          <p:nvPr/>
        </p:nvSpPr>
        <p:spPr>
          <a:xfrm>
            <a:off x="319100" y="8368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351C75"/>
                </a:solidFill>
              </a:rPr>
              <a:t>iOS </a:t>
            </a:r>
            <a:r>
              <a:rPr b="1" lang="en" sz="1800">
                <a:solidFill>
                  <a:srgbClr val="351C75"/>
                </a:solidFill>
              </a:rPr>
              <a:t>App:</a:t>
            </a:r>
            <a:endParaRPr b="1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575" y="689025"/>
            <a:ext cx="80838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1" name="Google Shape;151;p21"/>
          <p:cNvCxnSpPr/>
          <p:nvPr/>
        </p:nvCxnSpPr>
        <p:spPr>
          <a:xfrm>
            <a:off x="319100" y="438750"/>
            <a:ext cx="8525700" cy="9900"/>
          </a:xfrm>
          <a:prstGeom prst="straightConnector1">
            <a:avLst/>
          </a:prstGeom>
          <a:noFill/>
          <a:ln cap="flat" cmpd="sng" w="38100">
            <a:solidFill>
              <a:srgbClr val="B4A7D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21"/>
          <p:cNvSpPr txBox="1"/>
          <p:nvPr/>
        </p:nvSpPr>
        <p:spPr>
          <a:xfrm>
            <a:off x="311700" y="40750"/>
            <a:ext cx="85257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D9D9D9"/>
                </a:solidFill>
              </a:rPr>
              <a:t>Overview </a:t>
            </a:r>
            <a:r>
              <a:rPr lang="en" sz="1800">
                <a:solidFill>
                  <a:schemeClr val="dk2"/>
                </a:solidFill>
              </a:rPr>
              <a:t>                  </a:t>
            </a:r>
            <a:r>
              <a:rPr lang="en" sz="1800">
                <a:solidFill>
                  <a:srgbClr val="D9D9D9"/>
                </a:solidFill>
              </a:rPr>
              <a:t> Changes                         </a:t>
            </a:r>
            <a:r>
              <a:rPr lang="en" sz="1800">
                <a:solidFill>
                  <a:srgbClr val="351C75"/>
                </a:solidFill>
              </a:rPr>
              <a:t>Demo </a:t>
            </a:r>
            <a:r>
              <a:rPr lang="en" sz="1800">
                <a:solidFill>
                  <a:srgbClr val="D9D9D9"/>
                </a:solidFill>
              </a:rPr>
              <a:t>                  Future</a:t>
            </a:r>
            <a:endParaRPr>
              <a:solidFill>
                <a:srgbClr val="D9D9D9"/>
              </a:solidFill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1326225" y="1552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4800">
                <a:solidFill>
                  <a:srgbClr val="4A86E8"/>
                </a:solidFill>
              </a:rPr>
              <a:t>LIVE NOW</a:t>
            </a:r>
            <a:endParaRPr b="1" sz="4800">
              <a:solidFill>
                <a:srgbClr val="4A86E8"/>
              </a:solidFill>
            </a:endParaRPr>
          </a:p>
        </p:txBody>
      </p:sp>
      <p:sp>
        <p:nvSpPr>
          <p:cNvPr id="154" name="Google Shape;154;p21"/>
          <p:cNvSpPr/>
          <p:nvPr/>
        </p:nvSpPr>
        <p:spPr>
          <a:xfrm>
            <a:off x="308000" y="438750"/>
            <a:ext cx="2371500" cy="200400"/>
          </a:xfrm>
          <a:prstGeom prst="homePlate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1"/>
          <p:cNvSpPr/>
          <p:nvPr/>
        </p:nvSpPr>
        <p:spPr>
          <a:xfrm>
            <a:off x="2584075" y="438750"/>
            <a:ext cx="24276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1"/>
          <p:cNvSpPr/>
          <p:nvPr/>
        </p:nvSpPr>
        <p:spPr>
          <a:xfrm>
            <a:off x="6678100" y="438750"/>
            <a:ext cx="2163000" cy="2004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1"/>
          <p:cNvSpPr/>
          <p:nvPr/>
        </p:nvSpPr>
        <p:spPr>
          <a:xfrm>
            <a:off x="4847275" y="438750"/>
            <a:ext cx="2026800" cy="200400"/>
          </a:xfrm>
          <a:prstGeom prst="chevron">
            <a:avLst>
              <a:gd fmla="val 50000" name="adj"/>
            </a:avLst>
          </a:prstGeom>
          <a:solidFill>
            <a:srgbClr val="351C75"/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