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PT Sans Narrow"/>
      <p:regular r:id="rId33"/>
      <p:bold r:id="rId34"/>
    </p:embeddedFont>
    <p:embeddedFont>
      <p:font typeface="Open Sans"/>
      <p:regular r:id="rId35"/>
      <p:bold r:id="rId36"/>
      <p:italic r:id="rId37"/>
      <p:boldItalic r:id="rId38"/>
    </p:embeddedFont>
    <p:embeddedFont>
      <p:font typeface="Karla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Karla-bold.fntdata"/><Relationship Id="rId20" Type="http://schemas.openxmlformats.org/officeDocument/2006/relationships/slide" Target="slides/slide14.xml"/><Relationship Id="rId42" Type="http://schemas.openxmlformats.org/officeDocument/2006/relationships/font" Target="fonts/Karla-boldItalic.fntdata"/><Relationship Id="rId41" Type="http://schemas.openxmlformats.org/officeDocument/2006/relationships/font" Target="fonts/Karla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PTSansNarrow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OpenSans-regular.fntdata"/><Relationship Id="rId12" Type="http://schemas.openxmlformats.org/officeDocument/2006/relationships/slide" Target="slides/slide6.xml"/><Relationship Id="rId34" Type="http://schemas.openxmlformats.org/officeDocument/2006/relationships/font" Target="fonts/PTSansNarrow-bold.fntdata"/><Relationship Id="rId15" Type="http://schemas.openxmlformats.org/officeDocument/2006/relationships/slide" Target="slides/slide9.xml"/><Relationship Id="rId37" Type="http://schemas.openxmlformats.org/officeDocument/2006/relationships/font" Target="fonts/OpenSans-italic.fntdata"/><Relationship Id="rId14" Type="http://schemas.openxmlformats.org/officeDocument/2006/relationships/slide" Target="slides/slide8.xml"/><Relationship Id="rId36" Type="http://schemas.openxmlformats.org/officeDocument/2006/relationships/font" Target="fonts/OpenSans-bold.fntdata"/><Relationship Id="rId17" Type="http://schemas.openxmlformats.org/officeDocument/2006/relationships/slide" Target="slides/slide11.xml"/><Relationship Id="rId39" Type="http://schemas.openxmlformats.org/officeDocument/2006/relationships/font" Target="fonts/Karla-regular.fntdata"/><Relationship Id="rId16" Type="http://schemas.openxmlformats.org/officeDocument/2006/relationships/slide" Target="slides/slide10.xml"/><Relationship Id="rId38" Type="http://schemas.openxmlformats.org/officeDocument/2006/relationships/font" Target="fonts/OpenSans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fd5e024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fd5e024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fd5e02477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fd5e02477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fd5e02477_0_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fd5e02477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fd5e02477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fd5e02477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fd5e02477_0_6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fd5e02477_0_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fd5e02477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fd5e02477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were to determine the ease of use. We expected all users to be able to complete all tasks, but wanted to see which tasks users struggled with.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06a72da57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06a72da57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4fd5e02477_0_7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4fd5e02477_0_7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fd5e02477_0_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4fd5e02477_0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fd5e02477_0_6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fd5e02477_0_6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fd5e02477_0_5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fd5e02477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fd5e0247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fd5e0247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fd5e02477_0_6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fd5e02477_0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4fd5e02477_0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4fd5e02477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fd5e02477_0_6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fd5e02477_0_6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4fd5e02477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4fd5e02477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06a72da57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06a72da57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4fd5e02477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4fd5e02477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fd5e02477_0_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fd5e02477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fd5e02477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fd5e02477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fd5e02477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fd5e02477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fd5e02477_0_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fd5e02477_0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06a72da57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06a72da57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fd5e02477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fd5e02477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users, range of ages, high levels of education, most were engineering students, compensated starbucks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fd5e02477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fd5e02477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fd5e02477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fd5e02477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4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14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7" name="Google Shape;57;p14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58" name="Google Shape;58;p14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" name="Google Shape;59;p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0" name="Google Shape;60;p14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61" name="Google Shape;61;p14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2" name="Google Shape;62;p14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63" name="Google Shape;63;p14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17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6" name="Google Shape;8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6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9" name="Google Shape;8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" name="Google Shape;92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" name="Google Shape;93;p21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4" name="Google Shape;94;p21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5" name="Google Shape;95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99" name="Google Shape;9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3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3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4" name="Google Shape;10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Relationship Id="rId4" Type="http://schemas.openxmlformats.org/officeDocument/2006/relationships/image" Target="../media/image1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8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Thundr</a:t>
            </a:r>
            <a:endParaRPr/>
          </a:p>
        </p:txBody>
      </p:sp>
      <p:sp>
        <p:nvSpPr>
          <p:cNvPr id="112" name="Google Shape;112;p25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Assignment 9: Field Usability Study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Method - Tasks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9" name="Google Shape;199;p34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4"/>
          <p:cNvSpPr txBox="1"/>
          <p:nvPr/>
        </p:nvSpPr>
        <p:spPr>
          <a:xfrm>
            <a:off x="551775" y="1133575"/>
            <a:ext cx="80628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Task 2: Dictate</a:t>
            </a:r>
            <a:r>
              <a:rPr b="1" lang="en" sz="21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three ideas 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This task’s purpose was to measure how clear the layout and interaction of the voice dictation screen and task flow.</a:t>
            </a:r>
            <a:endParaRPr sz="23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01" name="Google Shape;2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250" y="2621600"/>
            <a:ext cx="7687851" cy="197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6900" y="574550"/>
            <a:ext cx="2255350" cy="409142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5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Method - Tasks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8" name="Google Shape;208;p35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5"/>
          <p:cNvSpPr txBox="1"/>
          <p:nvPr/>
        </p:nvSpPr>
        <p:spPr>
          <a:xfrm>
            <a:off x="556750" y="1060500"/>
            <a:ext cx="36132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Task 3: Vote on your favorite ideas</a:t>
            </a:r>
            <a:endParaRPr b="1"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Throughout our design process, we have been interested in how users’ interact with the “Vote” button. We wanted to see if this was intuitive</a:t>
            </a:r>
            <a:endParaRPr sz="17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3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0" name="Google Shape;210;p35"/>
          <p:cNvSpPr/>
          <p:nvPr/>
        </p:nvSpPr>
        <p:spPr>
          <a:xfrm>
            <a:off x="7181525" y="3312325"/>
            <a:ext cx="362100" cy="316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Method - Process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6" name="Google Shape;216;p36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6"/>
          <p:cNvSpPr txBox="1"/>
          <p:nvPr/>
        </p:nvSpPr>
        <p:spPr>
          <a:xfrm>
            <a:off x="556750" y="1251000"/>
            <a:ext cx="78036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AutoNum type="arabicPeriod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Demo/ High level pitch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Karla"/>
              <a:buAutoNum type="arabicPeriod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Brainstorm and complete tasks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Karla"/>
              <a:buAutoNum type="arabicPeriod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Post-test Questionnaire</a:t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18" name="Google Shape;2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4199" y="476800"/>
            <a:ext cx="3144749" cy="418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Measures and observations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24" name="Google Shape;224;p37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800" y="14703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7"/>
          <p:cNvSpPr txBox="1"/>
          <p:nvPr/>
        </p:nvSpPr>
        <p:spPr>
          <a:xfrm>
            <a:off x="490800" y="33753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B7B7B7"/>
                </a:solidFill>
                <a:latin typeface="Karla"/>
                <a:ea typeface="Karla"/>
                <a:cs typeface="Karla"/>
                <a:sym typeface="Karla"/>
              </a:rPr>
              <a:t>Method</a:t>
            </a:r>
            <a:endParaRPr>
              <a:solidFill>
                <a:srgbClr val="B7B7B7"/>
              </a:solidFill>
            </a:endParaRPr>
          </a:p>
        </p:txBody>
      </p:sp>
      <p:pic>
        <p:nvPicPr>
          <p:cNvPr id="227" name="Google Shape;22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3750" y="1777550"/>
            <a:ext cx="1290600" cy="12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3500" y="14703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7"/>
          <p:cNvSpPr txBox="1"/>
          <p:nvPr/>
        </p:nvSpPr>
        <p:spPr>
          <a:xfrm>
            <a:off x="3356050" y="3412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Measures and Observations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Measures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5" name="Google Shape;235;p38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8"/>
          <p:cNvSpPr txBox="1"/>
          <p:nvPr/>
        </p:nvSpPr>
        <p:spPr>
          <a:xfrm>
            <a:off x="556750" y="1133575"/>
            <a:ext cx="78036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37" name="Google Shape;23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0550" y="849475"/>
            <a:ext cx="4086199" cy="3757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8"/>
          <p:cNvSpPr txBox="1"/>
          <p:nvPr/>
        </p:nvSpPr>
        <p:spPr>
          <a:xfrm>
            <a:off x="741800" y="1133575"/>
            <a:ext cx="3660300" cy="3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Karla"/>
              <a:buChar char="●"/>
            </a:pPr>
            <a:r>
              <a:rPr lang="en" sz="17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M</a:t>
            </a:r>
            <a:r>
              <a:rPr lang="en" sz="17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easured if the user completed a task, the time it took to complete each task, and how many errors they made</a:t>
            </a:r>
            <a:endParaRPr sz="17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Karla"/>
              <a:buChar char="●"/>
            </a:pPr>
            <a:r>
              <a:rPr lang="en" sz="17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Took down observational notes during the experiment as well</a:t>
            </a:r>
            <a:endParaRPr sz="17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Karla"/>
              <a:buChar char="●"/>
            </a:pPr>
            <a:r>
              <a:rPr lang="en" sz="17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We wanted to see if users struggled with any particular task and observe the reasons </a:t>
            </a:r>
            <a:endParaRPr sz="17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9" name="Google Shape;239;p38"/>
          <p:cNvSpPr txBox="1"/>
          <p:nvPr/>
        </p:nvSpPr>
        <p:spPr>
          <a:xfrm>
            <a:off x="4618225" y="1969350"/>
            <a:ext cx="10263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/>
              <a:t># Critical Errors</a:t>
            </a:r>
            <a:endParaRPr b="1" sz="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Observations</a:t>
            </a: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 - Quantitative Data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5" name="Google Shape;245;p39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9"/>
          <p:cNvSpPr txBox="1"/>
          <p:nvPr/>
        </p:nvSpPr>
        <p:spPr>
          <a:xfrm>
            <a:off x="548775" y="1213300"/>
            <a:ext cx="3796200" cy="3022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Karla"/>
                <a:ea typeface="Karla"/>
                <a:cs typeface="Karla"/>
                <a:sym typeface="Karla"/>
              </a:rPr>
              <a:t>Task 1: </a:t>
            </a:r>
            <a:r>
              <a:rPr b="1" lang="en" sz="21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Join brainstorm.</a:t>
            </a:r>
            <a:endParaRPr b="1" sz="24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83% complete (⅚)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Avg speed for those completed: 3 seconds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1 Critical Error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47" name="Google Shape;2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7028" y="1032200"/>
            <a:ext cx="2078900" cy="369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Observations - Quantitative Data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3" name="Google Shape;253;p40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40"/>
          <p:cNvSpPr txBox="1"/>
          <p:nvPr/>
        </p:nvSpPr>
        <p:spPr>
          <a:xfrm>
            <a:off x="490800" y="1410950"/>
            <a:ext cx="4155600" cy="33117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b="1"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Task 2: </a:t>
            </a:r>
            <a:r>
              <a:rPr b="1" lang="en" sz="21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Dictate three ideas  </a:t>
            </a:r>
            <a:endParaRPr b="1"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60% complete (4/6)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Avg speed for those completed: 21 seconds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1 Error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1 Critical Error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55" name="Google Shape;2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7103" y="1190475"/>
            <a:ext cx="1948176" cy="346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1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Observations - Quantitative Data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61" name="Google Shape;261;p41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1"/>
          <p:cNvSpPr txBox="1"/>
          <p:nvPr/>
        </p:nvSpPr>
        <p:spPr>
          <a:xfrm>
            <a:off x="581300" y="1335701"/>
            <a:ext cx="4334400" cy="33708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Task 3: Vote on Idea</a:t>
            </a:r>
            <a:endParaRPr b="1"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83% completed the task (⅚)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Avg speed for those completed: 5.25 seconds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0 Errors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1 Critical Error (consequent)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63" name="Google Shape;26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8325" y="1133575"/>
            <a:ext cx="1927525" cy="342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Observations</a:t>
            </a: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 - Qualitative Data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69" name="Google Shape;269;p42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2"/>
          <p:cNvSpPr txBox="1"/>
          <p:nvPr/>
        </p:nvSpPr>
        <p:spPr>
          <a:xfrm>
            <a:off x="367200" y="1388750"/>
            <a:ext cx="26331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b="1"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Task 1</a:t>
            </a:r>
            <a:endParaRPr b="1"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80000"/>
                </a:solidFill>
                <a:latin typeface="Karla"/>
                <a:ea typeface="Karla"/>
                <a:cs typeface="Karla"/>
                <a:sym typeface="Karla"/>
              </a:rPr>
              <a:t>Didn’t see code on Web Screen</a:t>
            </a:r>
            <a:endParaRPr sz="2400">
              <a:solidFill>
                <a:srgbClr val="98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80000"/>
                </a:solidFill>
                <a:latin typeface="Karla"/>
                <a:ea typeface="Karla"/>
                <a:cs typeface="Karla"/>
                <a:sym typeface="Karla"/>
              </a:rPr>
              <a:t>Tried to join immediately without code</a:t>
            </a:r>
            <a:endParaRPr sz="2400">
              <a:solidFill>
                <a:srgbClr val="98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1" name="Google Shape;271;p42"/>
          <p:cNvSpPr txBox="1"/>
          <p:nvPr/>
        </p:nvSpPr>
        <p:spPr>
          <a:xfrm>
            <a:off x="3255450" y="1388750"/>
            <a:ext cx="26331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b="1"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Task 2</a:t>
            </a:r>
            <a:endParaRPr b="1"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980000"/>
                </a:solidFill>
                <a:latin typeface="Karla"/>
                <a:ea typeface="Karla"/>
                <a:cs typeface="Karla"/>
                <a:sym typeface="Karla"/>
              </a:rPr>
              <a:t>Unsure if has to tap for each idea</a:t>
            </a:r>
            <a:endParaRPr sz="2400">
              <a:solidFill>
                <a:srgbClr val="98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980000"/>
                </a:solidFill>
                <a:latin typeface="Karla"/>
                <a:ea typeface="Karla"/>
                <a:cs typeface="Karla"/>
                <a:sym typeface="Karla"/>
              </a:rPr>
              <a:t>Didn’t realise they could edit Idea</a:t>
            </a:r>
            <a:endParaRPr sz="2400">
              <a:solidFill>
                <a:srgbClr val="98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2" name="Google Shape;272;p42"/>
          <p:cNvSpPr txBox="1"/>
          <p:nvPr/>
        </p:nvSpPr>
        <p:spPr>
          <a:xfrm>
            <a:off x="6143700" y="1388750"/>
            <a:ext cx="26331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b="1"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Task 3</a:t>
            </a:r>
            <a:endParaRPr b="1"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No hesitation in tapping like button</a:t>
            </a:r>
            <a:endParaRPr sz="2400">
              <a:solidFill>
                <a:schemeClr val="accent5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273" name="Google Shape;273;p42"/>
          <p:cNvCxnSpPr/>
          <p:nvPr/>
        </p:nvCxnSpPr>
        <p:spPr>
          <a:xfrm flipH="1">
            <a:off x="2977050" y="1327475"/>
            <a:ext cx="9300" cy="3337800"/>
          </a:xfrm>
          <a:prstGeom prst="straightConnector1">
            <a:avLst/>
          </a:prstGeom>
          <a:noFill/>
          <a:ln cap="flat" cmpd="sng" w="9525">
            <a:solidFill>
              <a:srgbClr val="0097A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4" name="Google Shape;274;p42"/>
          <p:cNvCxnSpPr/>
          <p:nvPr/>
        </p:nvCxnSpPr>
        <p:spPr>
          <a:xfrm flipH="1">
            <a:off x="5888550" y="1388750"/>
            <a:ext cx="9300" cy="3337800"/>
          </a:xfrm>
          <a:prstGeom prst="straightConnector1">
            <a:avLst/>
          </a:prstGeom>
          <a:noFill/>
          <a:ln cap="flat" cmpd="sng" w="9525">
            <a:solidFill>
              <a:srgbClr val="0097A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3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Positive Moments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80" name="Google Shape;280;p43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3"/>
          <p:cNvSpPr txBox="1"/>
          <p:nvPr/>
        </p:nvSpPr>
        <p:spPr>
          <a:xfrm>
            <a:off x="572425" y="1008325"/>
            <a:ext cx="78036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</a:t>
            </a: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eople found the app to be highly accurate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People found the app to be very helpful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People found the app to be pleasing to look at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82" name="Google Shape;2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6088" y="1133575"/>
            <a:ext cx="980850" cy="98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3225" y="2456225"/>
            <a:ext cx="1029525" cy="102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3225" y="3827550"/>
            <a:ext cx="906575" cy="90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Karla"/>
                <a:ea typeface="Karla"/>
                <a:cs typeface="Karla"/>
                <a:sym typeface="Karla"/>
              </a:rPr>
              <a:t>The Team</a:t>
            </a:r>
            <a:endParaRPr b="1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18" name="Google Shape;1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6047775" cy="22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6"/>
          <p:cNvSpPr txBox="1"/>
          <p:nvPr/>
        </p:nvSpPr>
        <p:spPr>
          <a:xfrm>
            <a:off x="152400" y="3279675"/>
            <a:ext cx="21867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Caroline Willis</a:t>
            </a:r>
            <a:endParaRPr/>
          </a:p>
        </p:txBody>
      </p:sp>
      <p:sp>
        <p:nvSpPr>
          <p:cNvPr id="120" name="Google Shape;120;p26"/>
          <p:cNvSpPr txBox="1"/>
          <p:nvPr/>
        </p:nvSpPr>
        <p:spPr>
          <a:xfrm>
            <a:off x="2318838" y="3295425"/>
            <a:ext cx="24297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Austin Jones</a:t>
            </a:r>
            <a:endParaRPr/>
          </a:p>
        </p:txBody>
      </p:sp>
      <p:sp>
        <p:nvSpPr>
          <p:cNvPr id="121" name="Google Shape;121;p26"/>
          <p:cNvSpPr txBox="1"/>
          <p:nvPr/>
        </p:nvSpPr>
        <p:spPr>
          <a:xfrm>
            <a:off x="4206000" y="3312075"/>
            <a:ext cx="2057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Emma Alderton</a:t>
            </a:r>
            <a:endParaRPr/>
          </a:p>
        </p:txBody>
      </p:sp>
      <p:sp>
        <p:nvSpPr>
          <p:cNvPr id="122" name="Google Shape;122;p26"/>
          <p:cNvSpPr txBox="1"/>
          <p:nvPr/>
        </p:nvSpPr>
        <p:spPr>
          <a:xfrm>
            <a:off x="6263100" y="3312075"/>
            <a:ext cx="2057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Daniel Kharitonov</a:t>
            </a:r>
            <a:endParaRPr/>
          </a:p>
        </p:txBody>
      </p:sp>
      <p:pic>
        <p:nvPicPr>
          <p:cNvPr id="123" name="Google Shape;123;p26"/>
          <p:cNvPicPr preferRelativeResize="0"/>
          <p:nvPr/>
        </p:nvPicPr>
        <p:blipFill rotWithShape="1">
          <a:blip r:embed="rId3">
            <a:alphaModFix/>
          </a:blip>
          <a:srcRect b="1730" l="64910" r="-64910" t="-1730"/>
          <a:stretch/>
        </p:blipFill>
        <p:spPr>
          <a:xfrm>
            <a:off x="6154700" y="1131425"/>
            <a:ext cx="6047775" cy="22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1713" y="1580674"/>
            <a:ext cx="1419875" cy="141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4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Take away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90" name="Google Shape;290;p44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800" y="14703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4"/>
          <p:cNvSpPr txBox="1"/>
          <p:nvPr/>
        </p:nvSpPr>
        <p:spPr>
          <a:xfrm>
            <a:off x="574350" y="3712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B7B7B7"/>
                </a:solidFill>
                <a:latin typeface="Karla"/>
                <a:ea typeface="Karla"/>
                <a:cs typeface="Karla"/>
                <a:sym typeface="Karla"/>
              </a:rPr>
              <a:t>Method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93" name="Google Shape;29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3750" y="1777550"/>
            <a:ext cx="1290600" cy="12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3500" y="14703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4"/>
          <p:cNvSpPr txBox="1"/>
          <p:nvPr/>
        </p:nvSpPr>
        <p:spPr>
          <a:xfrm>
            <a:off x="3343125" y="3712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B7B7B7"/>
                </a:solidFill>
                <a:latin typeface="Karla"/>
                <a:ea typeface="Karla"/>
                <a:cs typeface="Karla"/>
                <a:sym typeface="Karla"/>
              </a:rPr>
              <a:t>Measures and Observations</a:t>
            </a:r>
            <a:endParaRPr>
              <a:solidFill>
                <a:srgbClr val="B7B7B7"/>
              </a:solidFill>
            </a:endParaRPr>
          </a:p>
        </p:txBody>
      </p:sp>
      <p:pic>
        <p:nvPicPr>
          <p:cNvPr id="296" name="Google Shape;29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4900" y="1777550"/>
            <a:ext cx="1290600" cy="12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0175" y="14703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4"/>
          <p:cNvSpPr txBox="1"/>
          <p:nvPr/>
        </p:nvSpPr>
        <p:spPr>
          <a:xfrm>
            <a:off x="7029850" y="3712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Take Away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5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Proposed changes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04" name="Google Shape;304;p45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5"/>
          <p:cNvSpPr txBox="1"/>
          <p:nvPr/>
        </p:nvSpPr>
        <p:spPr>
          <a:xfrm>
            <a:off x="556750" y="1741725"/>
            <a:ext cx="43851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Add an alert to prevent people from joining without code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06" name="Google Shape;30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0873" y="512975"/>
            <a:ext cx="2314950" cy="411755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5"/>
          <p:cNvSpPr/>
          <p:nvPr/>
        </p:nvSpPr>
        <p:spPr>
          <a:xfrm>
            <a:off x="5929075" y="1954650"/>
            <a:ext cx="1698600" cy="1234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6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Proposed</a:t>
            </a: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 Changes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13" name="Google Shape;313;p46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6"/>
          <p:cNvSpPr txBox="1"/>
          <p:nvPr/>
        </p:nvSpPr>
        <p:spPr>
          <a:xfrm>
            <a:off x="556750" y="1741725"/>
            <a:ext cx="36594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Create larger prompts that are animated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15" name="Google Shape;31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3434" y="818936"/>
            <a:ext cx="1970901" cy="350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0421" y="818950"/>
            <a:ext cx="1970901" cy="3505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6"/>
          <p:cNvSpPr/>
          <p:nvPr/>
        </p:nvSpPr>
        <p:spPr>
          <a:xfrm>
            <a:off x="4949025" y="1133575"/>
            <a:ext cx="1319700" cy="505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6"/>
          <p:cNvSpPr/>
          <p:nvPr/>
        </p:nvSpPr>
        <p:spPr>
          <a:xfrm>
            <a:off x="7096025" y="3819350"/>
            <a:ext cx="1319700" cy="505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6"/>
          <p:cNvSpPr/>
          <p:nvPr/>
        </p:nvSpPr>
        <p:spPr>
          <a:xfrm>
            <a:off x="7049800" y="1678775"/>
            <a:ext cx="1319700" cy="505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6"/>
          <p:cNvSpPr txBox="1"/>
          <p:nvPr/>
        </p:nvSpPr>
        <p:spPr>
          <a:xfrm>
            <a:off x="7371075" y="1771325"/>
            <a:ext cx="936000" cy="2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</a:rPr>
              <a:t>RECORDING..</a:t>
            </a:r>
            <a:r>
              <a:rPr b="1" lang="en" sz="700">
                <a:solidFill>
                  <a:srgbClr val="674EA7"/>
                </a:solidFill>
              </a:rPr>
              <a:t>.</a:t>
            </a:r>
            <a:endParaRPr b="1" sz="700">
              <a:solidFill>
                <a:srgbClr val="674EA7"/>
              </a:solidFill>
            </a:endParaRPr>
          </a:p>
        </p:txBody>
      </p:sp>
      <p:sp>
        <p:nvSpPr>
          <p:cNvPr id="321" name="Google Shape;321;p46"/>
          <p:cNvSpPr/>
          <p:nvPr/>
        </p:nvSpPr>
        <p:spPr>
          <a:xfrm>
            <a:off x="7230150" y="1257425"/>
            <a:ext cx="1118700" cy="1848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6325" y="739175"/>
            <a:ext cx="2165801" cy="167572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7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Proposed changes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28" name="Google Shape;328;p47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7"/>
          <p:cNvSpPr txBox="1"/>
          <p:nvPr/>
        </p:nvSpPr>
        <p:spPr>
          <a:xfrm>
            <a:off x="297875" y="1954375"/>
            <a:ext cx="36996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Create in-app tutorial </a:t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30" name="Google Shape;3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4600" y="704225"/>
            <a:ext cx="2165801" cy="167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7488" y="2700750"/>
            <a:ext cx="992425" cy="18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5525" y="2720412"/>
            <a:ext cx="946725" cy="18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8825" y="2664684"/>
            <a:ext cx="992400" cy="17939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334;p47"/>
          <p:cNvGrpSpPr/>
          <p:nvPr/>
        </p:nvGrpSpPr>
        <p:grpSpPr>
          <a:xfrm>
            <a:off x="7074338" y="1221250"/>
            <a:ext cx="1174295" cy="884642"/>
            <a:chOff x="5934225" y="1722325"/>
            <a:chExt cx="813900" cy="532500"/>
          </a:xfrm>
        </p:grpSpPr>
        <p:sp>
          <p:nvSpPr>
            <p:cNvPr id="335" name="Google Shape;335;p47"/>
            <p:cNvSpPr/>
            <p:nvPr/>
          </p:nvSpPr>
          <p:spPr>
            <a:xfrm>
              <a:off x="5981175" y="1722325"/>
              <a:ext cx="720000" cy="532500"/>
            </a:xfrm>
            <a:prstGeom prst="rect">
              <a:avLst/>
            </a:prstGeom>
            <a:solidFill>
              <a:srgbClr val="FF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47"/>
            <p:cNvSpPr txBox="1"/>
            <p:nvPr/>
          </p:nvSpPr>
          <p:spPr>
            <a:xfrm>
              <a:off x="5934225" y="1722325"/>
              <a:ext cx="8139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/>
                <a:t>Watson &lt; Google Voice</a:t>
              </a:r>
              <a:endParaRPr sz="600"/>
            </a:p>
          </p:txBody>
        </p:sp>
      </p:grpSp>
      <p:cxnSp>
        <p:nvCxnSpPr>
          <p:cNvPr id="337" name="Google Shape;337;p47"/>
          <p:cNvCxnSpPr/>
          <p:nvPr/>
        </p:nvCxnSpPr>
        <p:spPr>
          <a:xfrm flipH="1">
            <a:off x="4650325" y="1158650"/>
            <a:ext cx="1315200" cy="2340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8" name="Google Shape;338;p47"/>
          <p:cNvCxnSpPr/>
          <p:nvPr/>
        </p:nvCxnSpPr>
        <p:spPr>
          <a:xfrm>
            <a:off x="4989925" y="3619575"/>
            <a:ext cx="529800" cy="5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9" name="Google Shape;339;p47"/>
          <p:cNvCxnSpPr/>
          <p:nvPr/>
        </p:nvCxnSpPr>
        <p:spPr>
          <a:xfrm>
            <a:off x="6912250" y="3616888"/>
            <a:ext cx="529800" cy="5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0" name="Google Shape;340;p47"/>
          <p:cNvCxnSpPr/>
          <p:nvPr/>
        </p:nvCxnSpPr>
        <p:spPr>
          <a:xfrm rot="10800000">
            <a:off x="7926500" y="1871675"/>
            <a:ext cx="412200" cy="1115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1" name="Google Shape;341;p47"/>
          <p:cNvSpPr/>
          <p:nvPr/>
        </p:nvSpPr>
        <p:spPr>
          <a:xfrm>
            <a:off x="5793300" y="829850"/>
            <a:ext cx="414900" cy="3288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8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Difficulties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47" name="Google Shape;347;p48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8"/>
          <p:cNvSpPr txBox="1"/>
          <p:nvPr/>
        </p:nvSpPr>
        <p:spPr>
          <a:xfrm>
            <a:off x="322200" y="1411225"/>
            <a:ext cx="49551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Difficult to simulate the realistic environment.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Difficult to record data for multiple people at once.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People interpret instructions differently</a:t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49" name="Google Shape;34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0150" y="1269275"/>
            <a:ext cx="2715650" cy="271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9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Conclusion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55" name="Google Shape;355;p49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6" name="Google Shape;35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800" y="14703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9"/>
          <p:cNvSpPr txBox="1"/>
          <p:nvPr/>
        </p:nvSpPr>
        <p:spPr>
          <a:xfrm>
            <a:off x="574350" y="3712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Method</a:t>
            </a:r>
            <a:endParaRPr/>
          </a:p>
        </p:txBody>
      </p:sp>
      <p:pic>
        <p:nvPicPr>
          <p:cNvPr id="358" name="Google Shape;35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3750" y="1777550"/>
            <a:ext cx="1290600" cy="12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3500" y="14703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9"/>
          <p:cNvSpPr txBox="1"/>
          <p:nvPr/>
        </p:nvSpPr>
        <p:spPr>
          <a:xfrm>
            <a:off x="3343125" y="3712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Measures and Observations</a:t>
            </a:r>
            <a:endParaRPr/>
          </a:p>
        </p:txBody>
      </p:sp>
      <p:pic>
        <p:nvPicPr>
          <p:cNvPr id="361" name="Google Shape;36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4900" y="1777550"/>
            <a:ext cx="1290600" cy="12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0175" y="14703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9"/>
          <p:cNvSpPr txBox="1"/>
          <p:nvPr/>
        </p:nvSpPr>
        <p:spPr>
          <a:xfrm>
            <a:off x="7029850" y="3712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Take Away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0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Conclusion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69" name="Google Shape;369;p50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0"/>
          <p:cNvSpPr txBox="1"/>
          <p:nvPr/>
        </p:nvSpPr>
        <p:spPr>
          <a:xfrm>
            <a:off x="556750" y="1133575"/>
            <a:ext cx="78036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71" name="Google Shape;371;p50"/>
          <p:cNvSpPr txBox="1"/>
          <p:nvPr/>
        </p:nvSpPr>
        <p:spPr>
          <a:xfrm>
            <a:off x="556750" y="1715925"/>
            <a:ext cx="50739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While most people were able to complete the tasks, we need to offer users more help and instruction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72" name="Google Shape;372;p50"/>
          <p:cNvPicPr preferRelativeResize="0"/>
          <p:nvPr/>
        </p:nvPicPr>
        <p:blipFill rotWithShape="1">
          <a:blip r:embed="rId3">
            <a:alphaModFix/>
          </a:blip>
          <a:srcRect b="0" l="0" r="0" t="4379"/>
          <a:stretch/>
        </p:blipFill>
        <p:spPr>
          <a:xfrm>
            <a:off x="5763300" y="573100"/>
            <a:ext cx="2843050" cy="41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Field Study Purpose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0" name="Google Shape;130;p27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7"/>
          <p:cNvSpPr txBox="1"/>
          <p:nvPr/>
        </p:nvSpPr>
        <p:spPr>
          <a:xfrm>
            <a:off x="647100" y="1689750"/>
            <a:ext cx="4756200" cy="17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Look for pain points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descr="Image result for pain points" id="132" name="Google Shape;1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1475" y="1257925"/>
            <a:ext cx="2546325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obstacles" id="133" name="Google Shape;1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873" y="2814418"/>
            <a:ext cx="2546325" cy="183830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7"/>
          <p:cNvSpPr txBox="1"/>
          <p:nvPr/>
        </p:nvSpPr>
        <p:spPr>
          <a:xfrm>
            <a:off x="3554250" y="3519025"/>
            <a:ext cx="6764100" cy="11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Identify adoption obstacles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Thundr system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0" name="Google Shape;140;p28"/>
          <p:cNvSpPr txBox="1"/>
          <p:nvPr/>
        </p:nvSpPr>
        <p:spPr>
          <a:xfrm>
            <a:off x="1096025" y="1205625"/>
            <a:ext cx="1642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component</a:t>
            </a:r>
            <a:endParaRPr/>
          </a:p>
        </p:txBody>
      </p:sp>
      <p:pic>
        <p:nvPicPr>
          <p:cNvPr id="141" name="Google Shape;14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787" y="1729975"/>
            <a:ext cx="1446966" cy="2687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8"/>
          <p:cNvGrpSpPr/>
          <p:nvPr/>
        </p:nvGrpSpPr>
        <p:grpSpPr>
          <a:xfrm>
            <a:off x="3953162" y="1340331"/>
            <a:ext cx="4481134" cy="3683774"/>
            <a:chOff x="1926838" y="152400"/>
            <a:chExt cx="5595124" cy="5143499"/>
          </a:xfrm>
        </p:grpSpPr>
        <p:pic>
          <p:nvPicPr>
            <p:cNvPr id="143" name="Google Shape;143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26838" y="152400"/>
              <a:ext cx="5595124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790688" y="758150"/>
              <a:ext cx="3867300" cy="2581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5" name="Google Shape;145;p28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8"/>
          <p:cNvSpPr txBox="1"/>
          <p:nvPr/>
        </p:nvSpPr>
        <p:spPr>
          <a:xfrm>
            <a:off x="5429250" y="1176225"/>
            <a:ext cx="27795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</a:t>
            </a:r>
            <a:r>
              <a:rPr lang="en"/>
              <a:t> component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Study Pipeline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2" name="Google Shape;152;p29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800" y="14703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9"/>
          <p:cNvSpPr txBox="1"/>
          <p:nvPr/>
        </p:nvSpPr>
        <p:spPr>
          <a:xfrm>
            <a:off x="574350" y="3712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Method</a:t>
            </a:r>
            <a:endParaRPr/>
          </a:p>
        </p:txBody>
      </p:sp>
      <p:pic>
        <p:nvPicPr>
          <p:cNvPr id="155" name="Google Shape;15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3750" y="1777550"/>
            <a:ext cx="1290600" cy="12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3500" y="14703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9"/>
          <p:cNvSpPr txBox="1"/>
          <p:nvPr/>
        </p:nvSpPr>
        <p:spPr>
          <a:xfrm>
            <a:off x="3343125" y="3712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Measures and Observations</a:t>
            </a:r>
            <a:endParaRPr/>
          </a:p>
        </p:txBody>
      </p:sp>
      <p:pic>
        <p:nvPicPr>
          <p:cNvPr id="158" name="Google Shape;15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4900" y="1777550"/>
            <a:ext cx="1290600" cy="12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0175" y="14703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9"/>
          <p:cNvSpPr txBox="1"/>
          <p:nvPr/>
        </p:nvSpPr>
        <p:spPr>
          <a:xfrm>
            <a:off x="7029850" y="3712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Take Away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Method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6" name="Google Shape;166;p30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800" y="14703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0"/>
          <p:cNvSpPr txBox="1"/>
          <p:nvPr/>
        </p:nvSpPr>
        <p:spPr>
          <a:xfrm>
            <a:off x="574350" y="3712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Method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Participant Profile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4" name="Google Shape;174;p31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1"/>
          <p:cNvSpPr txBox="1"/>
          <p:nvPr/>
        </p:nvSpPr>
        <p:spPr>
          <a:xfrm>
            <a:off x="490800" y="1260075"/>
            <a:ext cx="61011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Six total (3 individualy, 3 in a group)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A</a:t>
            </a:r>
            <a:r>
              <a:rPr lang="en" sz="2400">
                <a:latin typeface="Karla"/>
                <a:ea typeface="Karla"/>
                <a:cs typeface="Karla"/>
                <a:sym typeface="Karla"/>
              </a:rPr>
              <a:t>ges 19-26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Variety of genders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Highly educated 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Different professional backgrounds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Range of brainstorming experience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Rewards: Starbucks coffee! </a:t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descr="Image result for purple starbucks" id="176" name="Google Shape;1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7575" y="270527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7825" y="827250"/>
            <a:ext cx="1744500" cy="174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Method - Apparatus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3" name="Google Shape;183;p32"/>
          <p:cNvSpPr/>
          <p:nvPr/>
        </p:nvSpPr>
        <p:spPr>
          <a:xfrm>
            <a:off x="201750" y="229813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2"/>
          <p:cNvSpPr txBox="1"/>
          <p:nvPr/>
        </p:nvSpPr>
        <p:spPr>
          <a:xfrm>
            <a:off x="333625" y="1266675"/>
            <a:ext cx="53136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Run</a:t>
            </a:r>
            <a:r>
              <a:rPr lang="en" sz="2400">
                <a:latin typeface="Karla"/>
                <a:ea typeface="Karla"/>
                <a:cs typeface="Karla"/>
                <a:sym typeface="Karla"/>
              </a:rPr>
              <a:t> the mobile app 			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Run the web app 		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Test in a realistic environment (private room with projector)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Use screen recording 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85" name="Google Shape;18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7223" y="508813"/>
            <a:ext cx="3094421" cy="412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Method - Tasks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1" name="Google Shape;191;p33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3"/>
          <p:cNvSpPr txBox="1"/>
          <p:nvPr/>
        </p:nvSpPr>
        <p:spPr>
          <a:xfrm>
            <a:off x="556750" y="1060500"/>
            <a:ext cx="35274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Karla"/>
                <a:ea typeface="Karla"/>
                <a:cs typeface="Karla"/>
                <a:sym typeface="Karla"/>
              </a:rPr>
              <a:t>Task 1: Join brainstorm.</a:t>
            </a:r>
            <a:endParaRPr b="1" sz="21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We want the app to be extremely intuitive, especially for this central task. 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We want to measure the ease and speed with which people can complete this task. 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3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93" name="Google Shape;19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1600" y="1299575"/>
            <a:ext cx="4555150" cy="280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