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Proxima Nova"/>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roximaNova-regular.fntdata"/><Relationship Id="rId11" Type="http://schemas.openxmlformats.org/officeDocument/2006/relationships/slide" Target="slides/slide6.xml"/><Relationship Id="rId22" Type="http://schemas.openxmlformats.org/officeDocument/2006/relationships/font" Target="fonts/ProximaNova-italic.fntdata"/><Relationship Id="rId10" Type="http://schemas.openxmlformats.org/officeDocument/2006/relationships/slide" Target="slides/slide5.xml"/><Relationship Id="rId21" Type="http://schemas.openxmlformats.org/officeDocument/2006/relationships/font" Target="fonts/ProximaNova-bold.fntdata"/><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ProximaNova-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456b37044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456b37044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456b370442_0_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456b370442_0_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456b370442_0_5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456b370442_0_5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g456b370442_0_6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456b370442_0_6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456b370442_0_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456b370442_0_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456b370442_0_6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456b370442_0_6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Google Shape;58;g456b370442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456b370442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Thundr will increase productivity by freeing everyone to brainstorm naturally, through speaking, not writing their ideas down, and will display a real time visual the whole time.</a:t>
            </a:r>
            <a:endParaRPr b="1" sz="12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456b370442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456b370442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Include any changes we made on the tasks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456b370442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456b370442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469b50fe33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469b50fe33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456b370442_0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456b370442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456b370442_0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456b370442_0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456b370442_0_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456b370442_0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456b370442_0_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456b370442_0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Instead of these pics we can use our prototpe ones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9.png"/><Relationship Id="rId6" Type="http://schemas.openxmlformats.org/officeDocument/2006/relationships/image" Target="../media/image35.png"/><Relationship Id="rId7" Type="http://schemas.openxmlformats.org/officeDocument/2006/relationships/image" Target="../media/image33.png"/><Relationship Id="rId8"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32.png"/><Relationship Id="rId5" Type="http://schemas.openxmlformats.org/officeDocument/2006/relationships/image" Target="../media/image14.png"/><Relationship Id="rId6" Type="http://schemas.openxmlformats.org/officeDocument/2006/relationships/image" Target="../media/image17.png"/><Relationship Id="rId7"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7.png"/><Relationship Id="rId4" Type="http://schemas.openxmlformats.org/officeDocument/2006/relationships/image" Target="../media/image10.jpg"/><Relationship Id="rId9" Type="http://schemas.openxmlformats.org/officeDocument/2006/relationships/image" Target="../media/image36.png"/><Relationship Id="rId5" Type="http://schemas.openxmlformats.org/officeDocument/2006/relationships/image" Target="../media/image13.jpg"/><Relationship Id="rId6" Type="http://schemas.openxmlformats.org/officeDocument/2006/relationships/image" Target="../media/image6.jpg"/><Relationship Id="rId7" Type="http://schemas.openxmlformats.org/officeDocument/2006/relationships/image" Target="../media/image7.jpg"/><Relationship Id="rId8" Type="http://schemas.openxmlformats.org/officeDocument/2006/relationships/image" Target="../media/image1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3.jpg"/><Relationship Id="rId5" Type="http://schemas.openxmlformats.org/officeDocument/2006/relationships/image" Target="../media/image9.jpg"/><Relationship Id="rId6"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2.jpg"/><Relationship Id="rId5" Type="http://schemas.openxmlformats.org/officeDocument/2006/relationships/image" Target="../media/image15.jpg"/><Relationship Id="rId6" Type="http://schemas.openxmlformats.org/officeDocument/2006/relationships/image" Target="../media/image1.jpg"/><Relationship Id="rId7" Type="http://schemas.openxmlformats.org/officeDocument/2006/relationships/image" Target="../media/image2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image" Target="../media/image12.png"/><Relationship Id="rId5" Type="http://schemas.openxmlformats.org/officeDocument/2006/relationships/image" Target="../media/image19.png"/><Relationship Id="rId6" Type="http://schemas.openxmlformats.org/officeDocument/2006/relationships/image" Target="../media/image14.png"/><Relationship Id="rId7"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38.png"/><Relationship Id="rId4" Type="http://schemas.openxmlformats.org/officeDocument/2006/relationships/image" Target="../media/image30.png"/><Relationship Id="rId5" Type="http://schemas.openxmlformats.org/officeDocument/2006/relationships/image" Target="../media/image17.png"/><Relationship Id="rId6" Type="http://schemas.openxmlformats.org/officeDocument/2006/relationships/image" Target="../media/image29.png"/></Relationships>
</file>

<file path=ppt/slides/_rels/slide9.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30.png"/><Relationship Id="rId13" Type="http://schemas.openxmlformats.org/officeDocument/2006/relationships/image" Target="../media/image31.png"/><Relationship Id="rId12" Type="http://schemas.openxmlformats.org/officeDocument/2006/relationships/image" Target="../media/image28.png"/><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26.png"/><Relationship Id="rId14" Type="http://schemas.openxmlformats.org/officeDocument/2006/relationships/image" Target="../media/image17.png"/><Relationship Id="rId5" Type="http://schemas.openxmlformats.org/officeDocument/2006/relationships/image" Target="../media/image27.png"/><Relationship Id="rId6" Type="http://schemas.openxmlformats.org/officeDocument/2006/relationships/image" Target="../media/image20.png"/><Relationship Id="rId7" Type="http://schemas.openxmlformats.org/officeDocument/2006/relationships/image" Target="../media/image34.png"/><Relationship Id="rId8"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889013" y="4166225"/>
            <a:ext cx="7377300" cy="594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2400">
                <a:solidFill>
                  <a:srgbClr val="B7B7B7"/>
                </a:solidFill>
                <a:latin typeface="Proxima Nova"/>
                <a:ea typeface="Proxima Nova"/>
                <a:cs typeface="Proxima Nova"/>
                <a:sym typeface="Proxima Nova"/>
              </a:rPr>
              <a:t>Medium-Fi Prototype</a:t>
            </a:r>
            <a:r>
              <a:rPr b="1" lang="en" sz="2400">
                <a:solidFill>
                  <a:srgbClr val="B7B7B7"/>
                </a:solidFill>
                <a:latin typeface="Proxima Nova"/>
                <a:ea typeface="Proxima Nova"/>
                <a:cs typeface="Proxima Nova"/>
                <a:sym typeface="Proxima Nova"/>
              </a:rPr>
              <a:t> </a:t>
            </a:r>
            <a:endParaRPr b="1" sz="2400">
              <a:solidFill>
                <a:srgbClr val="B7B7B7"/>
              </a:solidFill>
              <a:latin typeface="Proxima Nova"/>
              <a:ea typeface="Proxima Nova"/>
              <a:cs typeface="Proxima Nova"/>
              <a:sym typeface="Proxima Nova"/>
            </a:endParaRPr>
          </a:p>
        </p:txBody>
      </p:sp>
      <p:pic>
        <p:nvPicPr>
          <p:cNvPr id="55" name="Google Shape;55;p13"/>
          <p:cNvPicPr preferRelativeResize="0"/>
          <p:nvPr/>
        </p:nvPicPr>
        <p:blipFill rotWithShape="1">
          <a:blip r:embed="rId3">
            <a:alphaModFix/>
          </a:blip>
          <a:srcRect b="0" l="-1780" r="1779" t="0"/>
          <a:stretch/>
        </p:blipFill>
        <p:spPr>
          <a:xfrm>
            <a:off x="6011325" y="2100200"/>
            <a:ext cx="3132676" cy="2167200"/>
          </a:xfrm>
          <a:prstGeom prst="rect">
            <a:avLst/>
          </a:prstGeom>
          <a:noFill/>
          <a:ln>
            <a:noFill/>
          </a:ln>
        </p:spPr>
      </p:pic>
      <p:sp>
        <p:nvSpPr>
          <p:cNvPr id="56" name="Google Shape;56;p13"/>
          <p:cNvSpPr/>
          <p:nvPr/>
        </p:nvSpPr>
        <p:spPr>
          <a:xfrm>
            <a:off x="176054" y="1031525"/>
            <a:ext cx="6336153" cy="1256841"/>
          </a:xfrm>
          <a:prstGeom prst="rect">
            <a:avLst/>
          </a:prstGeom>
        </p:spPr>
        <p:txBody>
          <a:bodyPr>
            <a:prstTxWarp prst="textPlain"/>
          </a:bodyPr>
          <a:lstStyle/>
          <a:p>
            <a:pPr lvl="0" algn="ctr"/>
            <a:r>
              <a:rPr b="1" i="0">
                <a:ln cap="flat" cmpd="sng" w="9525">
                  <a:solidFill>
                    <a:srgbClr val="0000FF"/>
                  </a:solidFill>
                  <a:prstDash val="solid"/>
                  <a:round/>
                  <a:headEnd len="sm" w="sm" type="none"/>
                  <a:tailEnd len="sm" w="sm" type="none"/>
                </a:ln>
                <a:solidFill>
                  <a:srgbClr val="6D9EEB"/>
                </a:solidFill>
                <a:latin typeface="Montserrat"/>
              </a:rPr>
              <a:t>Thundr</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A86E8"/>
        </a:solidFill>
      </p:bgPr>
    </p:bg>
    <p:spTree>
      <p:nvGrpSpPr>
        <p:cNvPr id="221" name="Shape 221"/>
        <p:cNvGrpSpPr/>
        <p:nvPr/>
      </p:nvGrpSpPr>
      <p:grpSpPr>
        <a:xfrm>
          <a:off x="0" y="0"/>
          <a:ext cx="0" cy="0"/>
          <a:chOff x="0" y="0"/>
          <a:chExt cx="0" cy="0"/>
        </a:xfrm>
      </p:grpSpPr>
      <p:sp>
        <p:nvSpPr>
          <p:cNvPr id="222" name="Google Shape;222;p22"/>
          <p:cNvSpPr txBox="1"/>
          <p:nvPr>
            <p:ph type="title"/>
          </p:nvPr>
        </p:nvSpPr>
        <p:spPr>
          <a:xfrm>
            <a:off x="311700" y="349600"/>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FFFF00"/>
                </a:solidFill>
                <a:latin typeface="Proxima Nova"/>
                <a:ea typeface="Proxima Nova"/>
                <a:cs typeface="Proxima Nova"/>
                <a:sym typeface="Proxima Nova"/>
              </a:rPr>
              <a:t>Task 2: Highlight and Present Favorite Ideas (Complex)</a:t>
            </a:r>
            <a:endParaRPr b="1" sz="3000">
              <a:solidFill>
                <a:srgbClr val="FFFF00"/>
              </a:solidFill>
              <a:latin typeface="Proxima Nova"/>
              <a:ea typeface="Proxima Nova"/>
              <a:cs typeface="Proxima Nova"/>
              <a:sym typeface="Proxima Nova"/>
            </a:endParaRPr>
          </a:p>
        </p:txBody>
      </p:sp>
      <p:pic>
        <p:nvPicPr>
          <p:cNvPr id="223" name="Google Shape;223;p22"/>
          <p:cNvPicPr preferRelativeResize="0"/>
          <p:nvPr/>
        </p:nvPicPr>
        <p:blipFill>
          <a:blip r:embed="rId3">
            <a:alphaModFix/>
          </a:blip>
          <a:stretch>
            <a:fillRect/>
          </a:stretch>
        </p:blipFill>
        <p:spPr>
          <a:xfrm>
            <a:off x="0" y="1603125"/>
            <a:ext cx="1500475" cy="2323250"/>
          </a:xfrm>
          <a:prstGeom prst="rect">
            <a:avLst/>
          </a:prstGeom>
          <a:noFill/>
          <a:ln>
            <a:noFill/>
          </a:ln>
        </p:spPr>
      </p:pic>
      <p:pic>
        <p:nvPicPr>
          <p:cNvPr id="224" name="Google Shape;224;p22"/>
          <p:cNvPicPr preferRelativeResize="0"/>
          <p:nvPr/>
        </p:nvPicPr>
        <p:blipFill>
          <a:blip r:embed="rId4">
            <a:alphaModFix/>
          </a:blip>
          <a:stretch>
            <a:fillRect/>
          </a:stretch>
        </p:blipFill>
        <p:spPr>
          <a:xfrm>
            <a:off x="1317475" y="1603125"/>
            <a:ext cx="1159720" cy="2323250"/>
          </a:xfrm>
          <a:prstGeom prst="rect">
            <a:avLst/>
          </a:prstGeom>
          <a:noFill/>
          <a:ln>
            <a:noFill/>
          </a:ln>
        </p:spPr>
      </p:pic>
      <p:pic>
        <p:nvPicPr>
          <p:cNvPr id="225" name="Google Shape;225;p22"/>
          <p:cNvPicPr preferRelativeResize="0"/>
          <p:nvPr/>
        </p:nvPicPr>
        <p:blipFill>
          <a:blip r:embed="rId5">
            <a:alphaModFix/>
          </a:blip>
          <a:stretch>
            <a:fillRect/>
          </a:stretch>
        </p:blipFill>
        <p:spPr>
          <a:xfrm>
            <a:off x="2477200" y="1603125"/>
            <a:ext cx="1309967" cy="2323250"/>
          </a:xfrm>
          <a:prstGeom prst="rect">
            <a:avLst/>
          </a:prstGeom>
          <a:noFill/>
          <a:ln>
            <a:noFill/>
          </a:ln>
        </p:spPr>
      </p:pic>
      <p:pic>
        <p:nvPicPr>
          <p:cNvPr id="226" name="Google Shape;226;p22"/>
          <p:cNvPicPr preferRelativeResize="0"/>
          <p:nvPr/>
        </p:nvPicPr>
        <p:blipFill>
          <a:blip r:embed="rId6">
            <a:alphaModFix/>
          </a:blip>
          <a:stretch>
            <a:fillRect/>
          </a:stretch>
        </p:blipFill>
        <p:spPr>
          <a:xfrm>
            <a:off x="3787175" y="1603125"/>
            <a:ext cx="1275270" cy="2323250"/>
          </a:xfrm>
          <a:prstGeom prst="rect">
            <a:avLst/>
          </a:prstGeom>
          <a:noFill/>
          <a:ln>
            <a:noFill/>
          </a:ln>
        </p:spPr>
      </p:pic>
      <p:pic>
        <p:nvPicPr>
          <p:cNvPr id="227" name="Google Shape;227;p22"/>
          <p:cNvPicPr preferRelativeResize="0"/>
          <p:nvPr/>
        </p:nvPicPr>
        <p:blipFill>
          <a:blip r:embed="rId7">
            <a:alphaModFix/>
          </a:blip>
          <a:stretch>
            <a:fillRect/>
          </a:stretch>
        </p:blipFill>
        <p:spPr>
          <a:xfrm>
            <a:off x="5062450" y="1603125"/>
            <a:ext cx="1252775" cy="2323251"/>
          </a:xfrm>
          <a:prstGeom prst="rect">
            <a:avLst/>
          </a:prstGeom>
          <a:noFill/>
          <a:ln>
            <a:noFill/>
          </a:ln>
        </p:spPr>
      </p:pic>
      <p:pic>
        <p:nvPicPr>
          <p:cNvPr id="228" name="Google Shape;228;p22"/>
          <p:cNvPicPr preferRelativeResize="0"/>
          <p:nvPr/>
        </p:nvPicPr>
        <p:blipFill>
          <a:blip r:embed="rId8">
            <a:alphaModFix/>
          </a:blip>
          <a:stretch>
            <a:fillRect/>
          </a:stretch>
        </p:blipFill>
        <p:spPr>
          <a:xfrm>
            <a:off x="7776900" y="1603125"/>
            <a:ext cx="1367100" cy="2298854"/>
          </a:xfrm>
          <a:prstGeom prst="rect">
            <a:avLst/>
          </a:prstGeom>
          <a:noFill/>
          <a:ln>
            <a:noFill/>
          </a:ln>
        </p:spPr>
      </p:pic>
      <p:pic>
        <p:nvPicPr>
          <p:cNvPr id="229" name="Google Shape;229;p22"/>
          <p:cNvPicPr preferRelativeResize="0"/>
          <p:nvPr/>
        </p:nvPicPr>
        <p:blipFill>
          <a:blip r:embed="rId3">
            <a:alphaModFix/>
          </a:blip>
          <a:stretch>
            <a:fillRect/>
          </a:stretch>
        </p:blipFill>
        <p:spPr>
          <a:xfrm>
            <a:off x="6315225" y="1603125"/>
            <a:ext cx="1500475" cy="2323250"/>
          </a:xfrm>
          <a:prstGeom prst="rect">
            <a:avLst/>
          </a:prstGeom>
          <a:noFill/>
          <a:ln>
            <a:noFill/>
          </a:ln>
        </p:spPr>
      </p:pic>
      <p:sp>
        <p:nvSpPr>
          <p:cNvPr id="230" name="Google Shape;230;p22"/>
          <p:cNvSpPr/>
          <p:nvPr/>
        </p:nvSpPr>
        <p:spPr>
          <a:xfrm flipH="1" rot="10800000">
            <a:off x="311700" y="2469750"/>
            <a:ext cx="600900" cy="204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2"/>
          <p:cNvSpPr/>
          <p:nvPr/>
        </p:nvSpPr>
        <p:spPr>
          <a:xfrm>
            <a:off x="1702188" y="2846450"/>
            <a:ext cx="390300" cy="2109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2"/>
          <p:cNvSpPr/>
          <p:nvPr/>
        </p:nvSpPr>
        <p:spPr>
          <a:xfrm>
            <a:off x="2937038" y="2158900"/>
            <a:ext cx="390300" cy="2109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2"/>
          <p:cNvSpPr/>
          <p:nvPr/>
        </p:nvSpPr>
        <p:spPr>
          <a:xfrm>
            <a:off x="4672150" y="2659300"/>
            <a:ext cx="390300" cy="2109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2"/>
          <p:cNvSpPr/>
          <p:nvPr/>
        </p:nvSpPr>
        <p:spPr>
          <a:xfrm>
            <a:off x="5864350" y="1912550"/>
            <a:ext cx="390300" cy="2109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2"/>
          <p:cNvSpPr/>
          <p:nvPr/>
        </p:nvSpPr>
        <p:spPr>
          <a:xfrm>
            <a:off x="6666725" y="2571750"/>
            <a:ext cx="550800" cy="2109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6" name="Google Shape;236;p22"/>
          <p:cNvCxnSpPr>
            <a:endCxn id="231" idx="2"/>
          </p:cNvCxnSpPr>
          <p:nvPr/>
        </p:nvCxnSpPr>
        <p:spPr>
          <a:xfrm>
            <a:off x="881088" y="2534000"/>
            <a:ext cx="821100" cy="417900"/>
          </a:xfrm>
          <a:prstGeom prst="straightConnector1">
            <a:avLst/>
          </a:prstGeom>
          <a:noFill/>
          <a:ln cap="flat" cmpd="sng" w="9525">
            <a:solidFill>
              <a:srgbClr val="FF0000"/>
            </a:solidFill>
            <a:prstDash val="solid"/>
            <a:round/>
            <a:headEnd len="med" w="med" type="none"/>
            <a:tailEnd len="med" w="med" type="none"/>
          </a:ln>
        </p:spPr>
      </p:cxnSp>
      <p:cxnSp>
        <p:nvCxnSpPr>
          <p:cNvPr id="237" name="Google Shape;237;p22"/>
          <p:cNvCxnSpPr>
            <a:stCxn id="232" idx="2"/>
          </p:cNvCxnSpPr>
          <p:nvPr/>
        </p:nvCxnSpPr>
        <p:spPr>
          <a:xfrm flipH="1">
            <a:off x="2092538" y="2264350"/>
            <a:ext cx="844500" cy="606000"/>
          </a:xfrm>
          <a:prstGeom prst="straightConnector1">
            <a:avLst/>
          </a:prstGeom>
          <a:noFill/>
          <a:ln cap="flat" cmpd="sng" w="9525">
            <a:solidFill>
              <a:srgbClr val="FF0000"/>
            </a:solidFill>
            <a:prstDash val="solid"/>
            <a:round/>
            <a:headEnd len="med" w="med" type="none"/>
            <a:tailEnd len="med" w="med" type="none"/>
          </a:ln>
        </p:spPr>
      </p:cxnSp>
      <p:cxnSp>
        <p:nvCxnSpPr>
          <p:cNvPr id="238" name="Google Shape;238;p22"/>
          <p:cNvCxnSpPr>
            <a:endCxn id="233" idx="2"/>
          </p:cNvCxnSpPr>
          <p:nvPr/>
        </p:nvCxnSpPr>
        <p:spPr>
          <a:xfrm>
            <a:off x="3327250" y="2264350"/>
            <a:ext cx="1344900" cy="500400"/>
          </a:xfrm>
          <a:prstGeom prst="straightConnector1">
            <a:avLst/>
          </a:prstGeom>
          <a:noFill/>
          <a:ln cap="flat" cmpd="sng" w="9525">
            <a:solidFill>
              <a:srgbClr val="FF0000"/>
            </a:solidFill>
            <a:prstDash val="solid"/>
            <a:round/>
            <a:headEnd len="med" w="med" type="none"/>
            <a:tailEnd len="med" w="med" type="none"/>
          </a:ln>
        </p:spPr>
      </p:cxnSp>
      <p:cxnSp>
        <p:nvCxnSpPr>
          <p:cNvPr id="239" name="Google Shape;239;p22"/>
          <p:cNvCxnSpPr>
            <a:stCxn id="233" idx="6"/>
            <a:endCxn id="234" idx="0"/>
          </p:cNvCxnSpPr>
          <p:nvPr/>
        </p:nvCxnSpPr>
        <p:spPr>
          <a:xfrm flipH="1" rot="10800000">
            <a:off x="5062450" y="1912450"/>
            <a:ext cx="997200" cy="852300"/>
          </a:xfrm>
          <a:prstGeom prst="straightConnector1">
            <a:avLst/>
          </a:prstGeom>
          <a:noFill/>
          <a:ln cap="flat" cmpd="sng" w="9525">
            <a:solidFill>
              <a:srgbClr val="FF0000"/>
            </a:solidFill>
            <a:prstDash val="solid"/>
            <a:round/>
            <a:headEnd len="med" w="med" type="none"/>
            <a:tailEnd len="med" w="med" type="none"/>
          </a:ln>
        </p:spPr>
      </p:cxnSp>
      <p:cxnSp>
        <p:nvCxnSpPr>
          <p:cNvPr id="240" name="Google Shape;240;p22"/>
          <p:cNvCxnSpPr>
            <a:stCxn id="235" idx="2"/>
            <a:endCxn id="234" idx="6"/>
          </p:cNvCxnSpPr>
          <p:nvPr/>
        </p:nvCxnSpPr>
        <p:spPr>
          <a:xfrm rot="10800000">
            <a:off x="6254525" y="2018100"/>
            <a:ext cx="412200" cy="659100"/>
          </a:xfrm>
          <a:prstGeom prst="straightConnector1">
            <a:avLst/>
          </a:prstGeom>
          <a:noFill/>
          <a:ln cap="flat" cmpd="sng" w="9525">
            <a:solidFill>
              <a:srgbClr val="FF0000"/>
            </a:solidFill>
            <a:prstDash val="solid"/>
            <a:round/>
            <a:headEnd len="med" w="med" type="none"/>
            <a:tailEnd len="med" w="med" type="none"/>
          </a:ln>
        </p:spPr>
      </p:cxnSp>
      <p:cxnSp>
        <p:nvCxnSpPr>
          <p:cNvPr id="241" name="Google Shape;241;p22"/>
          <p:cNvCxnSpPr/>
          <p:nvPr/>
        </p:nvCxnSpPr>
        <p:spPr>
          <a:xfrm>
            <a:off x="7175142" y="2659289"/>
            <a:ext cx="711000" cy="461400"/>
          </a:xfrm>
          <a:prstGeom prst="straightConnector1">
            <a:avLst/>
          </a:prstGeom>
          <a:noFill/>
          <a:ln cap="flat" cmpd="sng" w="9525">
            <a:solidFill>
              <a:srgbClr val="FF0000"/>
            </a:solidFill>
            <a:prstDash val="solid"/>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A86E8"/>
        </a:solidFill>
      </p:bgPr>
    </p:bg>
    <p:spTree>
      <p:nvGrpSpPr>
        <p:cNvPr id="245" name="Shape 245"/>
        <p:cNvGrpSpPr/>
        <p:nvPr/>
      </p:nvGrpSpPr>
      <p:grpSpPr>
        <a:xfrm>
          <a:off x="0" y="0"/>
          <a:ext cx="0" cy="0"/>
          <a:chOff x="0" y="0"/>
          <a:chExt cx="0" cy="0"/>
        </a:xfrm>
      </p:grpSpPr>
      <p:sp>
        <p:nvSpPr>
          <p:cNvPr id="246" name="Google Shape;246;p23"/>
          <p:cNvSpPr txBox="1"/>
          <p:nvPr>
            <p:ph type="title"/>
          </p:nvPr>
        </p:nvSpPr>
        <p:spPr>
          <a:xfrm>
            <a:off x="311700" y="349600"/>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FFFF00"/>
                </a:solidFill>
                <a:latin typeface="Proxima Nova"/>
                <a:ea typeface="Proxima Nova"/>
                <a:cs typeface="Proxima Nova"/>
                <a:sym typeface="Proxima Nova"/>
              </a:rPr>
              <a:t>Task 3: Access old brainstorm (Medium)</a:t>
            </a:r>
            <a:endParaRPr b="1" sz="3000">
              <a:solidFill>
                <a:srgbClr val="FFFF00"/>
              </a:solidFill>
              <a:latin typeface="Proxima Nova"/>
              <a:ea typeface="Proxima Nova"/>
              <a:cs typeface="Proxima Nova"/>
              <a:sym typeface="Proxima Nova"/>
            </a:endParaRPr>
          </a:p>
        </p:txBody>
      </p:sp>
      <p:pic>
        <p:nvPicPr>
          <p:cNvPr id="247" name="Google Shape;247;p23"/>
          <p:cNvPicPr preferRelativeResize="0"/>
          <p:nvPr/>
        </p:nvPicPr>
        <p:blipFill>
          <a:blip r:embed="rId3">
            <a:alphaModFix/>
          </a:blip>
          <a:stretch>
            <a:fillRect/>
          </a:stretch>
        </p:blipFill>
        <p:spPr>
          <a:xfrm>
            <a:off x="87400" y="1110550"/>
            <a:ext cx="1248875" cy="2271400"/>
          </a:xfrm>
          <a:prstGeom prst="rect">
            <a:avLst/>
          </a:prstGeom>
          <a:noFill/>
          <a:ln>
            <a:noFill/>
          </a:ln>
        </p:spPr>
      </p:pic>
      <p:pic>
        <p:nvPicPr>
          <p:cNvPr id="248" name="Google Shape;248;p23"/>
          <p:cNvPicPr preferRelativeResize="0"/>
          <p:nvPr/>
        </p:nvPicPr>
        <p:blipFill>
          <a:blip r:embed="rId4">
            <a:alphaModFix/>
          </a:blip>
          <a:stretch>
            <a:fillRect/>
          </a:stretch>
        </p:blipFill>
        <p:spPr>
          <a:xfrm>
            <a:off x="1428401" y="1111413"/>
            <a:ext cx="1367088" cy="2269664"/>
          </a:xfrm>
          <a:prstGeom prst="rect">
            <a:avLst/>
          </a:prstGeom>
          <a:noFill/>
          <a:ln>
            <a:noFill/>
          </a:ln>
        </p:spPr>
      </p:pic>
      <p:pic>
        <p:nvPicPr>
          <p:cNvPr id="249" name="Google Shape;249;p23"/>
          <p:cNvPicPr preferRelativeResize="0"/>
          <p:nvPr/>
        </p:nvPicPr>
        <p:blipFill>
          <a:blip r:embed="rId5">
            <a:alphaModFix/>
          </a:blip>
          <a:stretch>
            <a:fillRect/>
          </a:stretch>
        </p:blipFill>
        <p:spPr>
          <a:xfrm>
            <a:off x="7734550" y="1096825"/>
            <a:ext cx="1367100" cy="2298854"/>
          </a:xfrm>
          <a:prstGeom prst="rect">
            <a:avLst/>
          </a:prstGeom>
          <a:noFill/>
          <a:ln>
            <a:noFill/>
          </a:ln>
        </p:spPr>
      </p:pic>
      <p:pic>
        <p:nvPicPr>
          <p:cNvPr id="250" name="Google Shape;250;p23"/>
          <p:cNvPicPr preferRelativeResize="0"/>
          <p:nvPr/>
        </p:nvPicPr>
        <p:blipFill>
          <a:blip r:embed="rId6">
            <a:alphaModFix/>
          </a:blip>
          <a:stretch>
            <a:fillRect/>
          </a:stretch>
        </p:blipFill>
        <p:spPr>
          <a:xfrm>
            <a:off x="2887625" y="1084625"/>
            <a:ext cx="1500475" cy="2323250"/>
          </a:xfrm>
          <a:prstGeom prst="rect">
            <a:avLst/>
          </a:prstGeom>
          <a:noFill/>
          <a:ln>
            <a:noFill/>
          </a:ln>
        </p:spPr>
      </p:pic>
      <p:pic>
        <p:nvPicPr>
          <p:cNvPr id="251" name="Google Shape;251;p23"/>
          <p:cNvPicPr preferRelativeResize="0"/>
          <p:nvPr/>
        </p:nvPicPr>
        <p:blipFill>
          <a:blip r:embed="rId7">
            <a:alphaModFix/>
          </a:blip>
          <a:stretch>
            <a:fillRect/>
          </a:stretch>
        </p:blipFill>
        <p:spPr>
          <a:xfrm>
            <a:off x="4525700" y="1110550"/>
            <a:ext cx="1570768" cy="2271402"/>
          </a:xfrm>
          <a:prstGeom prst="rect">
            <a:avLst/>
          </a:prstGeom>
          <a:noFill/>
          <a:ln>
            <a:noFill/>
          </a:ln>
        </p:spPr>
      </p:pic>
      <p:pic>
        <p:nvPicPr>
          <p:cNvPr id="252" name="Google Shape;252;p23"/>
          <p:cNvPicPr preferRelativeResize="0"/>
          <p:nvPr/>
        </p:nvPicPr>
        <p:blipFill>
          <a:blip r:embed="rId6">
            <a:alphaModFix/>
          </a:blip>
          <a:stretch>
            <a:fillRect/>
          </a:stretch>
        </p:blipFill>
        <p:spPr>
          <a:xfrm>
            <a:off x="6165275" y="1084625"/>
            <a:ext cx="1500475" cy="2323250"/>
          </a:xfrm>
          <a:prstGeom prst="rect">
            <a:avLst/>
          </a:prstGeom>
          <a:noFill/>
          <a:ln>
            <a:noFill/>
          </a:ln>
        </p:spPr>
      </p:pic>
      <p:sp>
        <p:nvSpPr>
          <p:cNvPr id="253" name="Google Shape;253;p23"/>
          <p:cNvSpPr/>
          <p:nvPr/>
        </p:nvSpPr>
        <p:spPr>
          <a:xfrm>
            <a:off x="419025" y="1988925"/>
            <a:ext cx="618000" cy="2109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3"/>
          <p:cNvSpPr/>
          <p:nvPr/>
        </p:nvSpPr>
        <p:spPr>
          <a:xfrm>
            <a:off x="1767175" y="1988925"/>
            <a:ext cx="390300" cy="2109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3"/>
          <p:cNvSpPr/>
          <p:nvPr/>
        </p:nvSpPr>
        <p:spPr>
          <a:xfrm>
            <a:off x="3136150" y="1489425"/>
            <a:ext cx="757200" cy="3162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3"/>
          <p:cNvSpPr/>
          <p:nvPr/>
        </p:nvSpPr>
        <p:spPr>
          <a:xfrm>
            <a:off x="5314550" y="1388375"/>
            <a:ext cx="390300" cy="2109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3"/>
          <p:cNvSpPr/>
          <p:nvPr/>
        </p:nvSpPr>
        <p:spPr>
          <a:xfrm>
            <a:off x="6358800" y="1924450"/>
            <a:ext cx="879600" cy="2109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8" name="Google Shape;258;p23"/>
          <p:cNvCxnSpPr>
            <a:stCxn id="254" idx="6"/>
          </p:cNvCxnSpPr>
          <p:nvPr/>
        </p:nvCxnSpPr>
        <p:spPr>
          <a:xfrm flipH="1" rot="10800000">
            <a:off x="2157475" y="1599375"/>
            <a:ext cx="1002000" cy="495000"/>
          </a:xfrm>
          <a:prstGeom prst="straightConnector1">
            <a:avLst/>
          </a:prstGeom>
          <a:noFill/>
          <a:ln cap="flat" cmpd="sng" w="9525">
            <a:solidFill>
              <a:srgbClr val="FF0000"/>
            </a:solidFill>
            <a:prstDash val="solid"/>
            <a:round/>
            <a:headEnd len="med" w="med" type="none"/>
            <a:tailEnd len="med" w="med" type="none"/>
          </a:ln>
        </p:spPr>
      </p:cxnSp>
      <p:cxnSp>
        <p:nvCxnSpPr>
          <p:cNvPr id="259" name="Google Shape;259;p23"/>
          <p:cNvCxnSpPr>
            <a:stCxn id="253" idx="5"/>
            <a:endCxn id="254" idx="2"/>
          </p:cNvCxnSpPr>
          <p:nvPr/>
        </p:nvCxnSpPr>
        <p:spPr>
          <a:xfrm flipH="1" rot="10800000">
            <a:off x="946521" y="2094239"/>
            <a:ext cx="820800" cy="74700"/>
          </a:xfrm>
          <a:prstGeom prst="straightConnector1">
            <a:avLst/>
          </a:prstGeom>
          <a:noFill/>
          <a:ln cap="flat" cmpd="sng" w="9525">
            <a:solidFill>
              <a:srgbClr val="FF0000"/>
            </a:solidFill>
            <a:prstDash val="solid"/>
            <a:round/>
            <a:headEnd len="med" w="med" type="none"/>
            <a:tailEnd len="med" w="med" type="none"/>
          </a:ln>
        </p:spPr>
      </p:cxnSp>
      <p:cxnSp>
        <p:nvCxnSpPr>
          <p:cNvPr id="260" name="Google Shape;260;p23"/>
          <p:cNvCxnSpPr>
            <a:stCxn id="255" idx="6"/>
            <a:endCxn id="256" idx="2"/>
          </p:cNvCxnSpPr>
          <p:nvPr/>
        </p:nvCxnSpPr>
        <p:spPr>
          <a:xfrm flipH="1" rot="10800000">
            <a:off x="3893350" y="1493925"/>
            <a:ext cx="1421100" cy="153600"/>
          </a:xfrm>
          <a:prstGeom prst="straightConnector1">
            <a:avLst/>
          </a:prstGeom>
          <a:noFill/>
          <a:ln cap="flat" cmpd="sng" w="9525">
            <a:solidFill>
              <a:srgbClr val="FF0000"/>
            </a:solidFill>
            <a:prstDash val="solid"/>
            <a:round/>
            <a:headEnd len="med" w="med" type="none"/>
            <a:tailEnd len="med" w="med" type="none"/>
          </a:ln>
        </p:spPr>
      </p:cxnSp>
      <p:cxnSp>
        <p:nvCxnSpPr>
          <p:cNvPr id="261" name="Google Shape;261;p23"/>
          <p:cNvCxnSpPr>
            <a:stCxn id="256" idx="5"/>
            <a:endCxn id="257" idx="2"/>
          </p:cNvCxnSpPr>
          <p:nvPr/>
        </p:nvCxnSpPr>
        <p:spPr>
          <a:xfrm>
            <a:off x="5647692" y="1568389"/>
            <a:ext cx="711000" cy="461400"/>
          </a:xfrm>
          <a:prstGeom prst="straightConnector1">
            <a:avLst/>
          </a:prstGeom>
          <a:noFill/>
          <a:ln cap="flat" cmpd="sng" w="9525">
            <a:solidFill>
              <a:srgbClr val="FF0000"/>
            </a:solidFill>
            <a:prstDash val="solid"/>
            <a:round/>
            <a:headEnd len="med" w="med" type="none"/>
            <a:tailEnd len="med" w="med" type="none"/>
          </a:ln>
        </p:spPr>
      </p:cxnSp>
      <p:cxnSp>
        <p:nvCxnSpPr>
          <p:cNvPr id="262" name="Google Shape;262;p23"/>
          <p:cNvCxnSpPr/>
          <p:nvPr/>
        </p:nvCxnSpPr>
        <p:spPr>
          <a:xfrm>
            <a:off x="7238392" y="2015539"/>
            <a:ext cx="711000" cy="461400"/>
          </a:xfrm>
          <a:prstGeom prst="straightConnector1">
            <a:avLst/>
          </a:prstGeom>
          <a:noFill/>
          <a:ln cap="flat" cmpd="sng" w="9525">
            <a:solidFill>
              <a:srgbClr val="FF0000"/>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E599"/>
        </a:solidFill>
      </p:bgPr>
    </p:bg>
    <p:spTree>
      <p:nvGrpSpPr>
        <p:cNvPr id="266" name="Shape 266"/>
        <p:cNvGrpSpPr/>
        <p:nvPr/>
      </p:nvGrpSpPr>
      <p:grpSpPr>
        <a:xfrm>
          <a:off x="0" y="0"/>
          <a:ext cx="0" cy="0"/>
          <a:chOff x="0" y="0"/>
          <a:chExt cx="0" cy="0"/>
        </a:xfrm>
      </p:grpSpPr>
      <p:sp>
        <p:nvSpPr>
          <p:cNvPr id="267" name="Google Shape;267;p24"/>
          <p:cNvSpPr txBox="1"/>
          <p:nvPr>
            <p:ph type="title"/>
          </p:nvPr>
        </p:nvSpPr>
        <p:spPr>
          <a:xfrm>
            <a:off x="97725" y="1747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rgbClr val="0000FF"/>
                </a:solidFill>
              </a:rPr>
              <a:t>Medium-Fi Prototype</a:t>
            </a:r>
            <a:endParaRPr b="1" sz="3600">
              <a:solidFill>
                <a:srgbClr val="0000FF"/>
              </a:solidFill>
            </a:endParaRPr>
          </a:p>
        </p:txBody>
      </p:sp>
      <p:sp>
        <p:nvSpPr>
          <p:cNvPr id="268" name="Google Shape;268;p24"/>
          <p:cNvSpPr txBox="1"/>
          <p:nvPr/>
        </p:nvSpPr>
        <p:spPr>
          <a:xfrm>
            <a:off x="176550" y="910325"/>
            <a:ext cx="5713500" cy="36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t>-Used Marvel to create our new prototype</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rPr lang="en" sz="2200"/>
              <a:t>-Marvel was easy to use and allowed us to create an app we had envisioned</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rPr lang="en" sz="2200"/>
              <a:t>-It did not allow us to create a collaborative project. Only one person could work on the prototype</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rPr lang="en" sz="2200"/>
              <a:t>-It also did not allow us to use voice interaction in our prototype, creating the need for “Wizard of Oz” techniques</a:t>
            </a:r>
            <a:endParaRPr sz="2200"/>
          </a:p>
          <a:p>
            <a:pPr indent="0" lvl="0" marL="0" rtl="0" algn="l">
              <a:spcBef>
                <a:spcPts val="0"/>
              </a:spcBef>
              <a:spcAft>
                <a:spcPts val="0"/>
              </a:spcAft>
              <a:buNone/>
            </a:pPr>
            <a:r>
              <a:t/>
            </a:r>
            <a:endParaRPr sz="2200"/>
          </a:p>
        </p:txBody>
      </p:sp>
      <p:pic>
        <p:nvPicPr>
          <p:cNvPr id="269" name="Google Shape;269;p24"/>
          <p:cNvPicPr preferRelativeResize="0"/>
          <p:nvPr/>
        </p:nvPicPr>
        <p:blipFill rotWithShape="1">
          <a:blip r:embed="rId3">
            <a:alphaModFix/>
          </a:blip>
          <a:srcRect b="38481" l="6420" r="6939" t="30657"/>
          <a:stretch/>
        </p:blipFill>
        <p:spPr>
          <a:xfrm rot="8">
            <a:off x="5932710" y="174767"/>
            <a:ext cx="2685606" cy="1060941"/>
          </a:xfrm>
          <a:prstGeom prst="rect">
            <a:avLst/>
          </a:prstGeom>
          <a:noFill/>
          <a:ln>
            <a:noFill/>
          </a:ln>
        </p:spPr>
      </p:pic>
      <p:pic>
        <p:nvPicPr>
          <p:cNvPr id="270" name="Google Shape;270;p24"/>
          <p:cNvPicPr preferRelativeResize="0"/>
          <p:nvPr/>
        </p:nvPicPr>
        <p:blipFill>
          <a:blip r:embed="rId4">
            <a:alphaModFix/>
          </a:blip>
          <a:stretch>
            <a:fillRect/>
          </a:stretch>
        </p:blipFill>
        <p:spPr>
          <a:xfrm>
            <a:off x="6667925" y="1805350"/>
            <a:ext cx="1595801" cy="29023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E599"/>
        </a:solidFill>
      </p:bgPr>
    </p:bg>
    <p:spTree>
      <p:nvGrpSpPr>
        <p:cNvPr id="274" name="Shape 274"/>
        <p:cNvGrpSpPr/>
        <p:nvPr/>
      </p:nvGrpSpPr>
      <p:grpSpPr>
        <a:xfrm>
          <a:off x="0" y="0"/>
          <a:ext cx="0" cy="0"/>
          <a:chOff x="0" y="0"/>
          <a:chExt cx="0" cy="0"/>
        </a:xfrm>
      </p:grpSpPr>
      <p:sp>
        <p:nvSpPr>
          <p:cNvPr id="275" name="Google Shape;275;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rgbClr val="0000FF"/>
                </a:solidFill>
              </a:rPr>
              <a:t>Limitations</a:t>
            </a:r>
            <a:endParaRPr b="1" sz="3600">
              <a:solidFill>
                <a:srgbClr val="0000FF"/>
              </a:solidFill>
            </a:endParaRPr>
          </a:p>
        </p:txBody>
      </p:sp>
      <p:sp>
        <p:nvSpPr>
          <p:cNvPr id="276" name="Google Shape;276;p25"/>
          <p:cNvSpPr txBox="1"/>
          <p:nvPr/>
        </p:nvSpPr>
        <p:spPr>
          <a:xfrm>
            <a:off x="450475" y="1206350"/>
            <a:ext cx="3907500" cy="359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t>-We could not add voice interaction to our prototype</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rPr lang="en" sz="2200"/>
              <a:t>-The trade-off to this was that Marvel was incredible intuitive and we were able to build the prototype that we had envisioned </a:t>
            </a:r>
            <a:endParaRPr sz="2200"/>
          </a:p>
        </p:txBody>
      </p:sp>
      <p:pic>
        <p:nvPicPr>
          <p:cNvPr id="277" name="Google Shape;277;p25"/>
          <p:cNvPicPr preferRelativeResize="0"/>
          <p:nvPr/>
        </p:nvPicPr>
        <p:blipFill>
          <a:blip r:embed="rId3">
            <a:alphaModFix/>
          </a:blip>
          <a:stretch>
            <a:fillRect/>
          </a:stretch>
        </p:blipFill>
        <p:spPr>
          <a:xfrm>
            <a:off x="5310575" y="457075"/>
            <a:ext cx="2600550" cy="42293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E599"/>
        </a:solidFill>
      </p:bgPr>
    </p:bg>
    <p:spTree>
      <p:nvGrpSpPr>
        <p:cNvPr id="281" name="Shape 281"/>
        <p:cNvGrpSpPr/>
        <p:nvPr/>
      </p:nvGrpSpPr>
      <p:grpSpPr>
        <a:xfrm>
          <a:off x="0" y="0"/>
          <a:ext cx="0" cy="0"/>
          <a:chOff x="0" y="0"/>
          <a:chExt cx="0" cy="0"/>
        </a:xfrm>
      </p:grpSpPr>
      <p:sp>
        <p:nvSpPr>
          <p:cNvPr id="282" name="Google Shape;282;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FF"/>
                </a:solidFill>
              </a:rPr>
              <a:t>Wizard of Oz Techniques/Hard Coded Features</a:t>
            </a:r>
            <a:endParaRPr b="1">
              <a:solidFill>
                <a:srgbClr val="0000FF"/>
              </a:solidFill>
            </a:endParaRPr>
          </a:p>
        </p:txBody>
      </p:sp>
      <p:sp>
        <p:nvSpPr>
          <p:cNvPr id="283" name="Google Shape;283;p26"/>
          <p:cNvSpPr txBox="1"/>
          <p:nvPr>
            <p:ph idx="1" type="body"/>
          </p:nvPr>
        </p:nvSpPr>
        <p:spPr>
          <a:xfrm>
            <a:off x="311700" y="1152475"/>
            <a:ext cx="5150100" cy="384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00000"/>
                </a:solidFill>
              </a:rPr>
              <a:t>-Because we could not use voice interaction, we used “Wizard of Oz” techniques on our prototype</a:t>
            </a:r>
            <a:endParaRPr sz="1800">
              <a:solidFill>
                <a:srgbClr val="000000"/>
              </a:solidFill>
            </a:endParaRPr>
          </a:p>
          <a:p>
            <a:pPr indent="0" lvl="0" marL="0" rtl="0" algn="l">
              <a:spcBef>
                <a:spcPts val="1600"/>
              </a:spcBef>
              <a:spcAft>
                <a:spcPts val="0"/>
              </a:spcAft>
              <a:buNone/>
            </a:pPr>
            <a:r>
              <a:rPr lang="en" sz="1800">
                <a:solidFill>
                  <a:srgbClr val="000000"/>
                </a:solidFill>
              </a:rPr>
              <a:t>-We hard-coded brainstorm ideas onto our prototype so that a user could see that when they perform actions such as “Swap Screen”, it will show them what the interface will look like</a:t>
            </a:r>
            <a:endParaRPr sz="1800">
              <a:solidFill>
                <a:srgbClr val="000000"/>
              </a:solidFill>
            </a:endParaRPr>
          </a:p>
          <a:p>
            <a:pPr indent="0" lvl="0" marL="0" rtl="0" algn="l">
              <a:spcBef>
                <a:spcPts val="1600"/>
              </a:spcBef>
              <a:spcAft>
                <a:spcPts val="0"/>
              </a:spcAft>
              <a:buNone/>
            </a:pPr>
            <a:r>
              <a:rPr lang="en" sz="1800">
                <a:solidFill>
                  <a:srgbClr val="000000"/>
                </a:solidFill>
              </a:rPr>
              <a:t>-We hard-coded data such as the user’s name, brainstorming partners, and title</a:t>
            </a:r>
            <a:endParaRPr sz="1800">
              <a:solidFill>
                <a:srgbClr val="000000"/>
              </a:solidFill>
            </a:endParaRPr>
          </a:p>
          <a:p>
            <a:pPr indent="0" lvl="0" marL="0" rtl="0" algn="l">
              <a:spcBef>
                <a:spcPts val="1600"/>
              </a:spcBef>
              <a:spcAft>
                <a:spcPts val="1600"/>
              </a:spcAft>
              <a:buNone/>
            </a:pPr>
            <a:r>
              <a:t/>
            </a:r>
            <a:endParaRPr>
              <a:solidFill>
                <a:srgbClr val="000000"/>
              </a:solidFill>
            </a:endParaRPr>
          </a:p>
        </p:txBody>
      </p:sp>
      <p:pic>
        <p:nvPicPr>
          <p:cNvPr id="284" name="Google Shape;284;p26"/>
          <p:cNvPicPr preferRelativeResize="0"/>
          <p:nvPr/>
        </p:nvPicPr>
        <p:blipFill>
          <a:blip r:embed="rId3">
            <a:alphaModFix/>
          </a:blip>
          <a:stretch>
            <a:fillRect/>
          </a:stretch>
        </p:blipFill>
        <p:spPr>
          <a:xfrm>
            <a:off x="6457323" y="1152475"/>
            <a:ext cx="2116650" cy="3659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155050"/>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6000">
                <a:latin typeface="Proxima Nova"/>
                <a:ea typeface="Proxima Nova"/>
                <a:cs typeface="Proxima Nova"/>
                <a:sym typeface="Proxima Nova"/>
              </a:rPr>
              <a:t>Mission Statement</a:t>
            </a:r>
            <a:endParaRPr b="1" sz="6000">
              <a:latin typeface="Proxima Nova"/>
              <a:ea typeface="Proxima Nova"/>
              <a:cs typeface="Proxima Nova"/>
              <a:sym typeface="Proxima Nova"/>
            </a:endParaRPr>
          </a:p>
        </p:txBody>
      </p:sp>
      <p:sp>
        <p:nvSpPr>
          <p:cNvPr id="62" name="Google Shape;62;p14"/>
          <p:cNvSpPr txBox="1"/>
          <p:nvPr/>
        </p:nvSpPr>
        <p:spPr>
          <a:xfrm>
            <a:off x="311700" y="1218925"/>
            <a:ext cx="6344700" cy="202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600">
                <a:solidFill>
                  <a:schemeClr val="dk1"/>
                </a:solidFill>
                <a:latin typeface="Proxima Nova"/>
                <a:ea typeface="Proxima Nova"/>
                <a:cs typeface="Proxima Nova"/>
                <a:sym typeface="Proxima Nova"/>
              </a:rPr>
              <a:t>Our mission is to create an inclusive and intuitive brainstorming platform that allows users to focus on generating their best ideas.</a:t>
            </a:r>
            <a:endParaRPr sz="3600">
              <a:solidFill>
                <a:schemeClr val="dk1"/>
              </a:solidFill>
            </a:endParaRPr>
          </a:p>
        </p:txBody>
      </p:sp>
      <p:pic>
        <p:nvPicPr>
          <p:cNvPr id="63" name="Google Shape;63;p14"/>
          <p:cNvPicPr preferRelativeResize="0"/>
          <p:nvPr/>
        </p:nvPicPr>
        <p:blipFill>
          <a:blip r:embed="rId3">
            <a:alphaModFix/>
          </a:blip>
          <a:stretch>
            <a:fillRect/>
          </a:stretch>
        </p:blipFill>
        <p:spPr>
          <a:xfrm>
            <a:off x="6097325" y="1551500"/>
            <a:ext cx="3046674" cy="24534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pic>
        <p:nvPicPr>
          <p:cNvPr id="68" name="Google Shape;68;p15"/>
          <p:cNvPicPr preferRelativeResize="0"/>
          <p:nvPr/>
        </p:nvPicPr>
        <p:blipFill>
          <a:blip r:embed="rId3">
            <a:alphaModFix/>
          </a:blip>
          <a:stretch>
            <a:fillRect/>
          </a:stretch>
        </p:blipFill>
        <p:spPr>
          <a:xfrm>
            <a:off x="6543975" y="1481630"/>
            <a:ext cx="1150626" cy="1534734"/>
          </a:xfrm>
          <a:prstGeom prst="rect">
            <a:avLst/>
          </a:prstGeom>
          <a:noFill/>
          <a:ln>
            <a:noFill/>
          </a:ln>
        </p:spPr>
      </p:pic>
      <p:pic>
        <p:nvPicPr>
          <p:cNvPr id="69" name="Google Shape;69;p15"/>
          <p:cNvPicPr preferRelativeResize="0"/>
          <p:nvPr/>
        </p:nvPicPr>
        <p:blipFill>
          <a:blip r:embed="rId4">
            <a:alphaModFix/>
          </a:blip>
          <a:stretch>
            <a:fillRect/>
          </a:stretch>
        </p:blipFill>
        <p:spPr>
          <a:xfrm>
            <a:off x="1601598" y="1491545"/>
            <a:ext cx="1150624" cy="1534166"/>
          </a:xfrm>
          <a:prstGeom prst="rect">
            <a:avLst/>
          </a:prstGeom>
          <a:noFill/>
          <a:ln>
            <a:noFill/>
          </a:ln>
        </p:spPr>
      </p:pic>
      <p:sp>
        <p:nvSpPr>
          <p:cNvPr id="70" name="Google Shape;70;p15"/>
          <p:cNvSpPr txBox="1"/>
          <p:nvPr>
            <p:ph type="title"/>
          </p:nvPr>
        </p:nvSpPr>
        <p:spPr>
          <a:xfrm>
            <a:off x="311700" y="349600"/>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Proxima Nova"/>
                <a:ea typeface="Proxima Nova"/>
                <a:cs typeface="Proxima Nova"/>
                <a:sym typeface="Proxima Nova"/>
              </a:rPr>
              <a:t>Task 1: Create and Share New Ideas (Simple)</a:t>
            </a:r>
            <a:endParaRPr b="1" sz="3000">
              <a:latin typeface="Proxima Nova"/>
              <a:ea typeface="Proxima Nova"/>
              <a:cs typeface="Proxima Nova"/>
              <a:sym typeface="Proxima Nova"/>
            </a:endParaRPr>
          </a:p>
        </p:txBody>
      </p:sp>
      <p:pic>
        <p:nvPicPr>
          <p:cNvPr id="71" name="Google Shape;71;p15"/>
          <p:cNvPicPr preferRelativeResize="0"/>
          <p:nvPr/>
        </p:nvPicPr>
        <p:blipFill>
          <a:blip r:embed="rId5">
            <a:alphaModFix/>
          </a:blip>
          <a:stretch>
            <a:fillRect/>
          </a:stretch>
        </p:blipFill>
        <p:spPr>
          <a:xfrm>
            <a:off x="365999" y="1491544"/>
            <a:ext cx="1150624" cy="1534166"/>
          </a:xfrm>
          <a:prstGeom prst="rect">
            <a:avLst/>
          </a:prstGeom>
          <a:noFill/>
          <a:ln>
            <a:noFill/>
          </a:ln>
        </p:spPr>
      </p:pic>
      <p:sp>
        <p:nvSpPr>
          <p:cNvPr id="72" name="Google Shape;72;p15"/>
          <p:cNvSpPr/>
          <p:nvPr/>
        </p:nvSpPr>
        <p:spPr>
          <a:xfrm>
            <a:off x="670125" y="2658900"/>
            <a:ext cx="670200" cy="3027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5"/>
          <p:cNvSpPr/>
          <p:nvPr/>
        </p:nvSpPr>
        <p:spPr>
          <a:xfrm>
            <a:off x="2277425" y="2571750"/>
            <a:ext cx="345000" cy="3027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5"/>
          <p:cNvSpPr/>
          <p:nvPr/>
        </p:nvSpPr>
        <p:spPr>
          <a:xfrm>
            <a:off x="1797525" y="2021438"/>
            <a:ext cx="670200" cy="302700"/>
          </a:xfrm>
          <a:prstGeom prst="ellipse">
            <a:avLst/>
          </a:prstGeom>
          <a:noFill/>
          <a:ln cap="flat" cmpd="sng" w="1905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5" name="Google Shape;75;p15"/>
          <p:cNvCxnSpPr>
            <a:stCxn id="72" idx="6"/>
            <a:endCxn id="74" idx="2"/>
          </p:cNvCxnSpPr>
          <p:nvPr/>
        </p:nvCxnSpPr>
        <p:spPr>
          <a:xfrm flipH="1" rot="10800000">
            <a:off x="1340325" y="2172750"/>
            <a:ext cx="457200" cy="637500"/>
          </a:xfrm>
          <a:prstGeom prst="straightConnector1">
            <a:avLst/>
          </a:prstGeom>
          <a:noFill/>
          <a:ln cap="flat" cmpd="sng" w="9525">
            <a:solidFill>
              <a:srgbClr val="FF0000"/>
            </a:solidFill>
            <a:prstDash val="solid"/>
            <a:round/>
            <a:headEnd len="med" w="med" type="none"/>
            <a:tailEnd len="med" w="med" type="none"/>
          </a:ln>
        </p:spPr>
      </p:cxnSp>
      <p:cxnSp>
        <p:nvCxnSpPr>
          <p:cNvPr id="76" name="Google Shape;76;p15"/>
          <p:cNvCxnSpPr>
            <a:stCxn id="74" idx="6"/>
            <a:endCxn id="73" idx="0"/>
          </p:cNvCxnSpPr>
          <p:nvPr/>
        </p:nvCxnSpPr>
        <p:spPr>
          <a:xfrm flipH="1">
            <a:off x="2450025" y="2172788"/>
            <a:ext cx="17700" cy="399000"/>
          </a:xfrm>
          <a:prstGeom prst="straightConnector1">
            <a:avLst/>
          </a:prstGeom>
          <a:noFill/>
          <a:ln cap="flat" cmpd="sng" w="9525">
            <a:solidFill>
              <a:srgbClr val="FF0000"/>
            </a:solidFill>
            <a:prstDash val="solid"/>
            <a:round/>
            <a:headEnd len="med" w="med" type="none"/>
            <a:tailEnd len="med" w="med" type="none"/>
          </a:ln>
        </p:spPr>
      </p:cxnSp>
      <p:pic>
        <p:nvPicPr>
          <p:cNvPr id="77" name="Google Shape;77;p15"/>
          <p:cNvPicPr preferRelativeResize="0"/>
          <p:nvPr/>
        </p:nvPicPr>
        <p:blipFill>
          <a:blip r:embed="rId6">
            <a:alphaModFix/>
          </a:blip>
          <a:stretch>
            <a:fillRect/>
          </a:stretch>
        </p:blipFill>
        <p:spPr>
          <a:xfrm>
            <a:off x="2837188" y="1491549"/>
            <a:ext cx="1150624" cy="1534176"/>
          </a:xfrm>
          <a:prstGeom prst="rect">
            <a:avLst/>
          </a:prstGeom>
          <a:noFill/>
          <a:ln>
            <a:noFill/>
          </a:ln>
        </p:spPr>
      </p:pic>
      <p:pic>
        <p:nvPicPr>
          <p:cNvPr id="78" name="Google Shape;78;p15"/>
          <p:cNvPicPr preferRelativeResize="0"/>
          <p:nvPr/>
        </p:nvPicPr>
        <p:blipFill>
          <a:blip r:embed="rId7">
            <a:alphaModFix/>
          </a:blip>
          <a:stretch>
            <a:fillRect/>
          </a:stretch>
        </p:blipFill>
        <p:spPr>
          <a:xfrm>
            <a:off x="4072767" y="1491547"/>
            <a:ext cx="1150624" cy="1534166"/>
          </a:xfrm>
          <a:prstGeom prst="rect">
            <a:avLst/>
          </a:prstGeom>
          <a:noFill/>
          <a:ln>
            <a:noFill/>
          </a:ln>
        </p:spPr>
      </p:pic>
      <p:sp>
        <p:nvSpPr>
          <p:cNvPr id="79" name="Google Shape;79;p15"/>
          <p:cNvSpPr/>
          <p:nvPr/>
        </p:nvSpPr>
        <p:spPr>
          <a:xfrm>
            <a:off x="3442475" y="2340138"/>
            <a:ext cx="405300" cy="3027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0" name="Google Shape;80;p15"/>
          <p:cNvCxnSpPr>
            <a:stCxn id="79" idx="6"/>
            <a:endCxn id="81" idx="2"/>
          </p:cNvCxnSpPr>
          <p:nvPr/>
        </p:nvCxnSpPr>
        <p:spPr>
          <a:xfrm>
            <a:off x="3847775" y="2491488"/>
            <a:ext cx="1030500" cy="231600"/>
          </a:xfrm>
          <a:prstGeom prst="straightConnector1">
            <a:avLst/>
          </a:prstGeom>
          <a:noFill/>
          <a:ln cap="flat" cmpd="sng" w="9525">
            <a:solidFill>
              <a:srgbClr val="FF0000"/>
            </a:solidFill>
            <a:prstDash val="solid"/>
            <a:round/>
            <a:headEnd len="med" w="med" type="none"/>
            <a:tailEnd len="med" w="med" type="none"/>
          </a:ln>
        </p:spPr>
      </p:cxnSp>
      <p:cxnSp>
        <p:nvCxnSpPr>
          <p:cNvPr id="82" name="Google Shape;82;p15"/>
          <p:cNvCxnSpPr>
            <a:stCxn id="73" idx="6"/>
            <a:endCxn id="79" idx="2"/>
          </p:cNvCxnSpPr>
          <p:nvPr/>
        </p:nvCxnSpPr>
        <p:spPr>
          <a:xfrm flipH="1" rot="10800000">
            <a:off x="2622425" y="2491500"/>
            <a:ext cx="820200" cy="231600"/>
          </a:xfrm>
          <a:prstGeom prst="straightConnector1">
            <a:avLst/>
          </a:prstGeom>
          <a:noFill/>
          <a:ln cap="flat" cmpd="sng" w="9525">
            <a:solidFill>
              <a:srgbClr val="FF0000"/>
            </a:solidFill>
            <a:prstDash val="solid"/>
            <a:round/>
            <a:headEnd len="med" w="med" type="none"/>
            <a:tailEnd len="med" w="med" type="none"/>
          </a:ln>
        </p:spPr>
      </p:cxnSp>
      <p:sp>
        <p:nvSpPr>
          <p:cNvPr id="81" name="Google Shape;81;p15"/>
          <p:cNvSpPr/>
          <p:nvPr/>
        </p:nvSpPr>
        <p:spPr>
          <a:xfrm>
            <a:off x="4878400" y="2571750"/>
            <a:ext cx="345000" cy="3027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3" name="Google Shape;83;p15"/>
          <p:cNvPicPr preferRelativeResize="0"/>
          <p:nvPr/>
        </p:nvPicPr>
        <p:blipFill>
          <a:blip r:embed="rId8">
            <a:alphaModFix/>
          </a:blip>
          <a:stretch>
            <a:fillRect/>
          </a:stretch>
        </p:blipFill>
        <p:spPr>
          <a:xfrm>
            <a:off x="5308367" y="1491551"/>
            <a:ext cx="1150624" cy="1534146"/>
          </a:xfrm>
          <a:prstGeom prst="rect">
            <a:avLst/>
          </a:prstGeom>
          <a:noFill/>
          <a:ln>
            <a:noFill/>
          </a:ln>
        </p:spPr>
      </p:pic>
      <p:sp>
        <p:nvSpPr>
          <p:cNvPr id="84" name="Google Shape;84;p15"/>
          <p:cNvSpPr/>
          <p:nvPr/>
        </p:nvSpPr>
        <p:spPr>
          <a:xfrm>
            <a:off x="5308375" y="2049500"/>
            <a:ext cx="1134900" cy="399000"/>
          </a:xfrm>
          <a:prstGeom prst="rect">
            <a:avLst/>
          </a:prstGeom>
          <a:solidFill>
            <a:srgbClr val="CEC9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5"/>
          <p:cNvSpPr/>
          <p:nvPr/>
        </p:nvSpPr>
        <p:spPr>
          <a:xfrm>
            <a:off x="5548588" y="2723100"/>
            <a:ext cx="670200" cy="3027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6" name="Google Shape;86;p15"/>
          <p:cNvCxnSpPr>
            <a:stCxn id="81" idx="6"/>
            <a:endCxn id="85" idx="2"/>
          </p:cNvCxnSpPr>
          <p:nvPr/>
        </p:nvCxnSpPr>
        <p:spPr>
          <a:xfrm>
            <a:off x="5223400" y="2723100"/>
            <a:ext cx="325200" cy="151500"/>
          </a:xfrm>
          <a:prstGeom prst="straightConnector1">
            <a:avLst/>
          </a:prstGeom>
          <a:noFill/>
          <a:ln cap="flat" cmpd="sng" w="9525">
            <a:solidFill>
              <a:srgbClr val="FF0000"/>
            </a:solidFill>
            <a:prstDash val="solid"/>
            <a:round/>
            <a:headEnd len="med" w="med" type="none"/>
            <a:tailEnd len="med" w="med" type="none"/>
          </a:ln>
        </p:spPr>
      </p:cxnSp>
      <p:sp>
        <p:nvSpPr>
          <p:cNvPr id="87" name="Google Shape;87;p15"/>
          <p:cNvSpPr/>
          <p:nvPr/>
        </p:nvSpPr>
        <p:spPr>
          <a:xfrm>
            <a:off x="6543725" y="1394300"/>
            <a:ext cx="1150500" cy="1631400"/>
          </a:xfrm>
          <a:prstGeom prst="ellipse">
            <a:avLst/>
          </a:prstGeom>
          <a:noFill/>
          <a:ln cap="flat" cmpd="sng" w="1905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5"/>
          <p:cNvSpPr/>
          <p:nvPr/>
        </p:nvSpPr>
        <p:spPr>
          <a:xfrm>
            <a:off x="6890671" y="1491550"/>
            <a:ext cx="457200" cy="3027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9" name="Google Shape;89;p15"/>
          <p:cNvCxnSpPr>
            <a:stCxn id="85" idx="6"/>
            <a:endCxn id="87" idx="3"/>
          </p:cNvCxnSpPr>
          <p:nvPr/>
        </p:nvCxnSpPr>
        <p:spPr>
          <a:xfrm flipH="1" rot="10800000">
            <a:off x="6218788" y="2786850"/>
            <a:ext cx="493500" cy="87600"/>
          </a:xfrm>
          <a:prstGeom prst="straightConnector1">
            <a:avLst/>
          </a:prstGeom>
          <a:noFill/>
          <a:ln cap="flat" cmpd="sng" w="9525">
            <a:solidFill>
              <a:srgbClr val="FF0000"/>
            </a:solidFill>
            <a:prstDash val="solid"/>
            <a:round/>
            <a:headEnd len="med" w="med" type="none"/>
            <a:tailEnd len="med" w="med" type="none"/>
          </a:ln>
        </p:spPr>
      </p:cxnSp>
      <p:cxnSp>
        <p:nvCxnSpPr>
          <p:cNvPr id="90" name="Google Shape;90;p15"/>
          <p:cNvCxnSpPr>
            <a:stCxn id="87" idx="3"/>
            <a:endCxn id="88" idx="4"/>
          </p:cNvCxnSpPr>
          <p:nvPr/>
        </p:nvCxnSpPr>
        <p:spPr>
          <a:xfrm flipH="1" rot="10800000">
            <a:off x="6712212" y="1794387"/>
            <a:ext cx="407100" cy="992400"/>
          </a:xfrm>
          <a:prstGeom prst="straightConnector1">
            <a:avLst/>
          </a:prstGeom>
          <a:noFill/>
          <a:ln cap="flat" cmpd="sng" w="9525">
            <a:solidFill>
              <a:srgbClr val="FF0000"/>
            </a:solidFill>
            <a:prstDash val="solid"/>
            <a:round/>
            <a:headEnd len="med" w="med" type="none"/>
            <a:tailEnd len="med" w="med" type="none"/>
          </a:ln>
        </p:spPr>
      </p:cxnSp>
      <p:pic>
        <p:nvPicPr>
          <p:cNvPr id="91" name="Google Shape;91;p15"/>
          <p:cNvPicPr preferRelativeResize="0"/>
          <p:nvPr/>
        </p:nvPicPr>
        <p:blipFill>
          <a:blip r:embed="rId9">
            <a:alphaModFix/>
          </a:blip>
          <a:stretch>
            <a:fillRect/>
          </a:stretch>
        </p:blipFill>
        <p:spPr>
          <a:xfrm>
            <a:off x="6712199" y="3359700"/>
            <a:ext cx="2062332" cy="1631400"/>
          </a:xfrm>
          <a:prstGeom prst="rect">
            <a:avLst/>
          </a:prstGeom>
          <a:noFill/>
          <a:ln>
            <a:noFill/>
          </a:ln>
        </p:spPr>
      </p:pic>
      <p:sp>
        <p:nvSpPr>
          <p:cNvPr id="92" name="Google Shape;92;p15"/>
          <p:cNvSpPr/>
          <p:nvPr/>
        </p:nvSpPr>
        <p:spPr>
          <a:xfrm>
            <a:off x="6611405" y="3359700"/>
            <a:ext cx="2254200" cy="16314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3" name="Google Shape;93;p15"/>
          <p:cNvCxnSpPr>
            <a:stCxn id="88" idx="4"/>
            <a:endCxn id="92" idx="0"/>
          </p:cNvCxnSpPr>
          <p:nvPr/>
        </p:nvCxnSpPr>
        <p:spPr>
          <a:xfrm>
            <a:off x="7119271" y="1794250"/>
            <a:ext cx="619200" cy="1565400"/>
          </a:xfrm>
          <a:prstGeom prst="straightConnector1">
            <a:avLst/>
          </a:prstGeom>
          <a:noFill/>
          <a:ln cap="flat" cmpd="sng" w="9525">
            <a:solidFill>
              <a:srgbClr val="FF0000"/>
            </a:solidFill>
            <a:prstDash val="solid"/>
            <a:round/>
            <a:headEnd len="med" w="med" type="none"/>
            <a:tailEnd len="med" w="med" type="none"/>
          </a:ln>
        </p:spPr>
      </p:cxnSp>
      <p:sp>
        <p:nvSpPr>
          <p:cNvPr id="94" name="Google Shape;94;p15"/>
          <p:cNvSpPr txBox="1"/>
          <p:nvPr/>
        </p:nvSpPr>
        <p:spPr>
          <a:xfrm>
            <a:off x="549650" y="3641200"/>
            <a:ext cx="4780500" cy="120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Major Changes: We have changed the “Swap Screen” button. We found this was </a:t>
            </a:r>
            <a:r>
              <a:rPr lang="en"/>
              <a:t>unintuitive</a:t>
            </a:r>
            <a:r>
              <a:rPr lang="en"/>
              <a:t> and instead added a hamburger menu, which would allow the user to “View Brainstorm” from that menu.</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16"/>
          <p:cNvSpPr txBox="1"/>
          <p:nvPr>
            <p:ph type="title"/>
          </p:nvPr>
        </p:nvSpPr>
        <p:spPr>
          <a:xfrm>
            <a:off x="311700" y="349600"/>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Proxima Nova"/>
                <a:ea typeface="Proxima Nova"/>
                <a:cs typeface="Proxima Nova"/>
                <a:sym typeface="Proxima Nova"/>
              </a:rPr>
              <a:t>Task 2: Highlight and Present Favorite Ideas (Complex)</a:t>
            </a:r>
            <a:endParaRPr b="1" sz="3000">
              <a:latin typeface="Proxima Nova"/>
              <a:ea typeface="Proxima Nova"/>
              <a:cs typeface="Proxima Nova"/>
              <a:sym typeface="Proxima Nova"/>
            </a:endParaRPr>
          </a:p>
        </p:txBody>
      </p:sp>
      <p:pic>
        <p:nvPicPr>
          <p:cNvPr id="100" name="Google Shape;100;p16"/>
          <p:cNvPicPr preferRelativeResize="0"/>
          <p:nvPr/>
        </p:nvPicPr>
        <p:blipFill>
          <a:blip r:embed="rId3">
            <a:alphaModFix/>
          </a:blip>
          <a:stretch>
            <a:fillRect/>
          </a:stretch>
        </p:blipFill>
        <p:spPr>
          <a:xfrm>
            <a:off x="1965074" y="1624128"/>
            <a:ext cx="1421424" cy="1895232"/>
          </a:xfrm>
          <a:prstGeom prst="rect">
            <a:avLst/>
          </a:prstGeom>
          <a:noFill/>
          <a:ln>
            <a:noFill/>
          </a:ln>
        </p:spPr>
      </p:pic>
      <p:pic>
        <p:nvPicPr>
          <p:cNvPr id="101" name="Google Shape;101;p16"/>
          <p:cNvPicPr preferRelativeResize="0"/>
          <p:nvPr/>
        </p:nvPicPr>
        <p:blipFill>
          <a:blip r:embed="rId4">
            <a:alphaModFix/>
          </a:blip>
          <a:stretch>
            <a:fillRect/>
          </a:stretch>
        </p:blipFill>
        <p:spPr>
          <a:xfrm>
            <a:off x="3618451" y="1624118"/>
            <a:ext cx="1421424" cy="1895232"/>
          </a:xfrm>
          <a:prstGeom prst="rect">
            <a:avLst/>
          </a:prstGeom>
          <a:noFill/>
          <a:ln>
            <a:noFill/>
          </a:ln>
        </p:spPr>
      </p:pic>
      <p:pic>
        <p:nvPicPr>
          <p:cNvPr id="102" name="Google Shape;102;p16"/>
          <p:cNvPicPr preferRelativeResize="0"/>
          <p:nvPr/>
        </p:nvPicPr>
        <p:blipFill>
          <a:blip r:embed="rId5">
            <a:alphaModFix/>
          </a:blip>
          <a:stretch>
            <a:fillRect/>
          </a:stretch>
        </p:blipFill>
        <p:spPr>
          <a:xfrm>
            <a:off x="5271825" y="1624137"/>
            <a:ext cx="1421424" cy="1895221"/>
          </a:xfrm>
          <a:prstGeom prst="rect">
            <a:avLst/>
          </a:prstGeom>
          <a:noFill/>
          <a:ln>
            <a:noFill/>
          </a:ln>
        </p:spPr>
      </p:pic>
      <p:pic>
        <p:nvPicPr>
          <p:cNvPr id="103" name="Google Shape;103;p16"/>
          <p:cNvPicPr preferRelativeResize="0"/>
          <p:nvPr/>
        </p:nvPicPr>
        <p:blipFill>
          <a:blip r:embed="rId6">
            <a:alphaModFix/>
          </a:blip>
          <a:stretch>
            <a:fillRect/>
          </a:stretch>
        </p:blipFill>
        <p:spPr>
          <a:xfrm>
            <a:off x="311700" y="1623775"/>
            <a:ext cx="1421426" cy="1895925"/>
          </a:xfrm>
          <a:prstGeom prst="rect">
            <a:avLst/>
          </a:prstGeom>
          <a:noFill/>
          <a:ln>
            <a:noFill/>
          </a:ln>
        </p:spPr>
      </p:pic>
      <p:pic>
        <p:nvPicPr>
          <p:cNvPr id="104" name="Google Shape;104;p16"/>
          <p:cNvPicPr preferRelativeResize="0"/>
          <p:nvPr/>
        </p:nvPicPr>
        <p:blipFill>
          <a:blip r:embed="rId3">
            <a:alphaModFix/>
          </a:blip>
          <a:stretch>
            <a:fillRect/>
          </a:stretch>
        </p:blipFill>
        <p:spPr>
          <a:xfrm>
            <a:off x="6925199" y="1624128"/>
            <a:ext cx="1421424" cy="1895232"/>
          </a:xfrm>
          <a:prstGeom prst="rect">
            <a:avLst/>
          </a:prstGeom>
          <a:noFill/>
          <a:ln>
            <a:noFill/>
          </a:ln>
        </p:spPr>
      </p:pic>
      <p:sp>
        <p:nvSpPr>
          <p:cNvPr id="105" name="Google Shape;105;p16"/>
          <p:cNvSpPr/>
          <p:nvPr/>
        </p:nvSpPr>
        <p:spPr>
          <a:xfrm>
            <a:off x="637700" y="3188500"/>
            <a:ext cx="670200" cy="3309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6"/>
          <p:cNvSpPr/>
          <p:nvPr/>
        </p:nvSpPr>
        <p:spPr>
          <a:xfrm>
            <a:off x="2292500" y="1860125"/>
            <a:ext cx="670200" cy="3309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6"/>
          <p:cNvSpPr/>
          <p:nvPr/>
        </p:nvSpPr>
        <p:spPr>
          <a:xfrm>
            <a:off x="3618450" y="1623775"/>
            <a:ext cx="1463100" cy="17484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6"/>
          <p:cNvSpPr/>
          <p:nvPr/>
        </p:nvSpPr>
        <p:spPr>
          <a:xfrm>
            <a:off x="5271825" y="1516775"/>
            <a:ext cx="1463100" cy="17484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6"/>
          <p:cNvSpPr/>
          <p:nvPr/>
        </p:nvSpPr>
        <p:spPr>
          <a:xfrm>
            <a:off x="5590175" y="3265175"/>
            <a:ext cx="670200" cy="3309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6"/>
          <p:cNvSpPr/>
          <p:nvPr/>
        </p:nvSpPr>
        <p:spPr>
          <a:xfrm>
            <a:off x="7274125" y="2378425"/>
            <a:ext cx="511500" cy="2391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1" name="Google Shape;111;p16"/>
          <p:cNvCxnSpPr>
            <a:stCxn id="105" idx="6"/>
            <a:endCxn id="106" idx="2"/>
          </p:cNvCxnSpPr>
          <p:nvPr/>
        </p:nvCxnSpPr>
        <p:spPr>
          <a:xfrm flipH="1" rot="10800000">
            <a:off x="1307900" y="2025550"/>
            <a:ext cx="984600" cy="1328400"/>
          </a:xfrm>
          <a:prstGeom prst="straightConnector1">
            <a:avLst/>
          </a:prstGeom>
          <a:noFill/>
          <a:ln cap="flat" cmpd="sng" w="9525">
            <a:solidFill>
              <a:srgbClr val="FF0000"/>
            </a:solidFill>
            <a:prstDash val="solid"/>
            <a:round/>
            <a:headEnd len="med" w="med" type="none"/>
            <a:tailEnd len="med" w="med" type="none"/>
          </a:ln>
        </p:spPr>
      </p:cxnSp>
      <p:cxnSp>
        <p:nvCxnSpPr>
          <p:cNvPr id="112" name="Google Shape;112;p16"/>
          <p:cNvCxnSpPr>
            <a:stCxn id="106" idx="6"/>
            <a:endCxn id="107" idx="2"/>
          </p:cNvCxnSpPr>
          <p:nvPr/>
        </p:nvCxnSpPr>
        <p:spPr>
          <a:xfrm>
            <a:off x="2962700" y="2025575"/>
            <a:ext cx="655800" cy="472500"/>
          </a:xfrm>
          <a:prstGeom prst="straightConnector1">
            <a:avLst/>
          </a:prstGeom>
          <a:noFill/>
          <a:ln cap="flat" cmpd="sng" w="9525">
            <a:solidFill>
              <a:srgbClr val="FF0000"/>
            </a:solidFill>
            <a:prstDash val="solid"/>
            <a:round/>
            <a:headEnd len="med" w="med" type="none"/>
            <a:tailEnd len="med" w="med" type="none"/>
          </a:ln>
        </p:spPr>
      </p:cxnSp>
      <p:cxnSp>
        <p:nvCxnSpPr>
          <p:cNvPr id="113" name="Google Shape;113;p16"/>
          <p:cNvCxnSpPr>
            <a:endCxn id="108" idx="2"/>
          </p:cNvCxnSpPr>
          <p:nvPr/>
        </p:nvCxnSpPr>
        <p:spPr>
          <a:xfrm flipH="1" rot="10800000">
            <a:off x="5081625" y="2390975"/>
            <a:ext cx="190200" cy="107100"/>
          </a:xfrm>
          <a:prstGeom prst="straightConnector1">
            <a:avLst/>
          </a:prstGeom>
          <a:noFill/>
          <a:ln cap="flat" cmpd="sng" w="9525">
            <a:solidFill>
              <a:srgbClr val="FF0000"/>
            </a:solidFill>
            <a:prstDash val="solid"/>
            <a:round/>
            <a:headEnd len="med" w="med" type="none"/>
            <a:tailEnd len="med" w="med" type="none"/>
          </a:ln>
        </p:spPr>
      </p:cxnSp>
      <p:cxnSp>
        <p:nvCxnSpPr>
          <p:cNvPr id="114" name="Google Shape;114;p16"/>
          <p:cNvCxnSpPr>
            <a:stCxn id="109" idx="6"/>
            <a:endCxn id="110" idx="2"/>
          </p:cNvCxnSpPr>
          <p:nvPr/>
        </p:nvCxnSpPr>
        <p:spPr>
          <a:xfrm flipH="1" rot="10800000">
            <a:off x="6260375" y="2497925"/>
            <a:ext cx="1013700" cy="932700"/>
          </a:xfrm>
          <a:prstGeom prst="straightConnector1">
            <a:avLst/>
          </a:prstGeom>
          <a:noFill/>
          <a:ln cap="flat" cmpd="sng" w="9525">
            <a:solidFill>
              <a:srgbClr val="FF0000"/>
            </a:solidFill>
            <a:prstDash val="solid"/>
            <a:round/>
            <a:headEnd len="med" w="med" type="none"/>
            <a:tailEnd len="med" w="med" type="none"/>
          </a:ln>
        </p:spPr>
      </p:cxnSp>
      <p:sp>
        <p:nvSpPr>
          <p:cNvPr id="115" name="Google Shape;115;p16"/>
          <p:cNvSpPr txBox="1"/>
          <p:nvPr/>
        </p:nvSpPr>
        <p:spPr>
          <a:xfrm>
            <a:off x="549650" y="3641200"/>
            <a:ext cx="4780500" cy="120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Major Changes: We changed the voting system a bit to make it clearer to users what the purpose of voting actually is. This included having “Ranked Ideas” on the Option Screen.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17"/>
          <p:cNvSpPr txBox="1"/>
          <p:nvPr>
            <p:ph type="title"/>
          </p:nvPr>
        </p:nvSpPr>
        <p:spPr>
          <a:xfrm>
            <a:off x="311700" y="349600"/>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Proxima Nova"/>
                <a:ea typeface="Proxima Nova"/>
                <a:cs typeface="Proxima Nova"/>
                <a:sym typeface="Proxima Nova"/>
              </a:rPr>
              <a:t>Task 3: Access Old Brainstorm (Medium)</a:t>
            </a:r>
            <a:endParaRPr b="1" sz="3000">
              <a:latin typeface="Proxima Nova"/>
              <a:ea typeface="Proxima Nova"/>
              <a:cs typeface="Proxima Nova"/>
              <a:sym typeface="Proxima Nova"/>
            </a:endParaRPr>
          </a:p>
        </p:txBody>
      </p:sp>
      <p:grpSp>
        <p:nvGrpSpPr>
          <p:cNvPr id="121" name="Google Shape;121;p17"/>
          <p:cNvGrpSpPr/>
          <p:nvPr/>
        </p:nvGrpSpPr>
        <p:grpSpPr>
          <a:xfrm>
            <a:off x="97775" y="1368348"/>
            <a:ext cx="8948450" cy="2026453"/>
            <a:chOff x="119975" y="2156448"/>
            <a:chExt cx="8948450" cy="2026453"/>
          </a:xfrm>
        </p:grpSpPr>
        <p:pic>
          <p:nvPicPr>
            <p:cNvPr id="122" name="Google Shape;122;p17"/>
            <p:cNvPicPr preferRelativeResize="0"/>
            <p:nvPr/>
          </p:nvPicPr>
          <p:blipFill>
            <a:blip r:embed="rId3">
              <a:alphaModFix/>
            </a:blip>
            <a:stretch>
              <a:fillRect/>
            </a:stretch>
          </p:blipFill>
          <p:spPr>
            <a:xfrm>
              <a:off x="119975" y="2156448"/>
              <a:ext cx="1519825" cy="2026453"/>
            </a:xfrm>
            <a:prstGeom prst="rect">
              <a:avLst/>
            </a:prstGeom>
            <a:noFill/>
            <a:ln>
              <a:noFill/>
            </a:ln>
          </p:spPr>
        </p:pic>
        <p:pic>
          <p:nvPicPr>
            <p:cNvPr id="123" name="Google Shape;123;p17"/>
            <p:cNvPicPr preferRelativeResize="0"/>
            <p:nvPr/>
          </p:nvPicPr>
          <p:blipFill>
            <a:blip r:embed="rId4">
              <a:alphaModFix/>
            </a:blip>
            <a:stretch>
              <a:fillRect/>
            </a:stretch>
          </p:blipFill>
          <p:spPr>
            <a:xfrm>
              <a:off x="1946650" y="2156448"/>
              <a:ext cx="1519825" cy="2026453"/>
            </a:xfrm>
            <a:prstGeom prst="rect">
              <a:avLst/>
            </a:prstGeom>
            <a:noFill/>
            <a:ln>
              <a:noFill/>
            </a:ln>
          </p:spPr>
        </p:pic>
        <p:pic>
          <p:nvPicPr>
            <p:cNvPr id="124" name="Google Shape;124;p17"/>
            <p:cNvPicPr preferRelativeResize="0"/>
            <p:nvPr/>
          </p:nvPicPr>
          <p:blipFill>
            <a:blip r:embed="rId5">
              <a:alphaModFix/>
            </a:blip>
            <a:stretch>
              <a:fillRect/>
            </a:stretch>
          </p:blipFill>
          <p:spPr>
            <a:xfrm>
              <a:off x="5600000" y="2156448"/>
              <a:ext cx="1519825" cy="2026453"/>
            </a:xfrm>
            <a:prstGeom prst="rect">
              <a:avLst/>
            </a:prstGeom>
            <a:noFill/>
            <a:ln>
              <a:noFill/>
            </a:ln>
          </p:spPr>
        </p:pic>
        <p:pic>
          <p:nvPicPr>
            <p:cNvPr id="125" name="Google Shape;125;p17"/>
            <p:cNvPicPr preferRelativeResize="0"/>
            <p:nvPr/>
          </p:nvPicPr>
          <p:blipFill>
            <a:blip r:embed="rId6">
              <a:alphaModFix/>
            </a:blip>
            <a:stretch>
              <a:fillRect/>
            </a:stretch>
          </p:blipFill>
          <p:spPr>
            <a:xfrm>
              <a:off x="7426675" y="2156448"/>
              <a:ext cx="1519825" cy="2026453"/>
            </a:xfrm>
            <a:prstGeom prst="rect">
              <a:avLst/>
            </a:prstGeom>
            <a:noFill/>
            <a:ln>
              <a:noFill/>
            </a:ln>
          </p:spPr>
        </p:pic>
        <p:sp>
          <p:nvSpPr>
            <p:cNvPr id="126" name="Google Shape;126;p17"/>
            <p:cNvSpPr/>
            <p:nvPr/>
          </p:nvSpPr>
          <p:spPr>
            <a:xfrm>
              <a:off x="1946650" y="3026100"/>
              <a:ext cx="847500" cy="5088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7"/>
            <p:cNvSpPr/>
            <p:nvPr/>
          </p:nvSpPr>
          <p:spPr>
            <a:xfrm>
              <a:off x="5981238" y="3360450"/>
              <a:ext cx="615600" cy="3489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7"/>
            <p:cNvSpPr/>
            <p:nvPr/>
          </p:nvSpPr>
          <p:spPr>
            <a:xfrm>
              <a:off x="7284925" y="3772175"/>
              <a:ext cx="1783500" cy="3489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9" name="Google Shape;129;p17"/>
            <p:cNvCxnSpPr>
              <a:stCxn id="127" idx="6"/>
              <a:endCxn id="128" idx="2"/>
            </p:cNvCxnSpPr>
            <p:nvPr/>
          </p:nvCxnSpPr>
          <p:spPr>
            <a:xfrm>
              <a:off x="6596838" y="3534900"/>
              <a:ext cx="688200" cy="411600"/>
            </a:xfrm>
            <a:prstGeom prst="straightConnector1">
              <a:avLst/>
            </a:prstGeom>
            <a:noFill/>
            <a:ln cap="flat" cmpd="sng" w="9525">
              <a:solidFill>
                <a:srgbClr val="FF0000"/>
              </a:solidFill>
              <a:prstDash val="solid"/>
              <a:round/>
              <a:headEnd len="med" w="med" type="none"/>
              <a:tailEnd len="med" w="med" type="none"/>
            </a:ln>
          </p:spPr>
        </p:cxnSp>
        <p:pic>
          <p:nvPicPr>
            <p:cNvPr id="130" name="Google Shape;130;p17"/>
            <p:cNvPicPr preferRelativeResize="0"/>
            <p:nvPr/>
          </p:nvPicPr>
          <p:blipFill>
            <a:blip r:embed="rId7">
              <a:alphaModFix/>
            </a:blip>
            <a:stretch>
              <a:fillRect/>
            </a:stretch>
          </p:blipFill>
          <p:spPr>
            <a:xfrm>
              <a:off x="3773325" y="2156448"/>
              <a:ext cx="1519825" cy="2026453"/>
            </a:xfrm>
            <a:prstGeom prst="rect">
              <a:avLst/>
            </a:prstGeom>
            <a:noFill/>
            <a:ln>
              <a:noFill/>
            </a:ln>
          </p:spPr>
        </p:pic>
        <p:sp>
          <p:nvSpPr>
            <p:cNvPr id="131" name="Google Shape;131;p17"/>
            <p:cNvSpPr/>
            <p:nvPr/>
          </p:nvSpPr>
          <p:spPr>
            <a:xfrm>
              <a:off x="4109488" y="2592225"/>
              <a:ext cx="847500" cy="3489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2" name="Google Shape;132;p17"/>
            <p:cNvCxnSpPr>
              <a:stCxn id="126" idx="6"/>
              <a:endCxn id="131" idx="2"/>
            </p:cNvCxnSpPr>
            <p:nvPr/>
          </p:nvCxnSpPr>
          <p:spPr>
            <a:xfrm flipH="1" rot="10800000">
              <a:off x="2794150" y="2766600"/>
              <a:ext cx="1315200" cy="513900"/>
            </a:xfrm>
            <a:prstGeom prst="straightConnector1">
              <a:avLst/>
            </a:prstGeom>
            <a:noFill/>
            <a:ln cap="flat" cmpd="sng" w="9525">
              <a:solidFill>
                <a:srgbClr val="FF0000"/>
              </a:solidFill>
              <a:prstDash val="solid"/>
              <a:round/>
              <a:headEnd len="med" w="med" type="none"/>
              <a:tailEnd len="med" w="med" type="none"/>
            </a:ln>
          </p:spPr>
        </p:cxnSp>
        <p:cxnSp>
          <p:nvCxnSpPr>
            <p:cNvPr id="133" name="Google Shape;133;p17"/>
            <p:cNvCxnSpPr>
              <a:stCxn id="131" idx="6"/>
              <a:endCxn id="127" idx="2"/>
            </p:cNvCxnSpPr>
            <p:nvPr/>
          </p:nvCxnSpPr>
          <p:spPr>
            <a:xfrm>
              <a:off x="4956988" y="2766675"/>
              <a:ext cx="1024200" cy="768300"/>
            </a:xfrm>
            <a:prstGeom prst="straightConnector1">
              <a:avLst/>
            </a:prstGeom>
            <a:noFill/>
            <a:ln cap="flat" cmpd="sng" w="9525">
              <a:solidFill>
                <a:srgbClr val="FF0000"/>
              </a:solidFill>
              <a:prstDash val="solid"/>
              <a:round/>
              <a:headEnd len="med" w="med" type="none"/>
              <a:tailEnd len="med" w="med" type="none"/>
            </a:ln>
          </p:spPr>
        </p:cxnSp>
        <p:sp>
          <p:nvSpPr>
            <p:cNvPr id="134" name="Google Shape;134;p17"/>
            <p:cNvSpPr/>
            <p:nvPr/>
          </p:nvSpPr>
          <p:spPr>
            <a:xfrm>
              <a:off x="409788" y="2237350"/>
              <a:ext cx="940200" cy="4287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5" name="Google Shape;135;p17"/>
            <p:cNvCxnSpPr>
              <a:stCxn id="134" idx="6"/>
              <a:endCxn id="126" idx="2"/>
            </p:cNvCxnSpPr>
            <p:nvPr/>
          </p:nvCxnSpPr>
          <p:spPr>
            <a:xfrm>
              <a:off x="1349988" y="2451700"/>
              <a:ext cx="596700" cy="828900"/>
            </a:xfrm>
            <a:prstGeom prst="straightConnector1">
              <a:avLst/>
            </a:prstGeom>
            <a:noFill/>
            <a:ln cap="flat" cmpd="sng" w="9525">
              <a:solidFill>
                <a:srgbClr val="FF0000"/>
              </a:solidFill>
              <a:prstDash val="solid"/>
              <a:round/>
              <a:headEnd len="med" w="med" type="none"/>
              <a:tailEnd len="med" w="med" type="none"/>
            </a:ln>
          </p:spPr>
        </p:cxnSp>
      </p:grpSp>
      <p:sp>
        <p:nvSpPr>
          <p:cNvPr id="136" name="Google Shape;136;p17"/>
          <p:cNvSpPr txBox="1"/>
          <p:nvPr/>
        </p:nvSpPr>
        <p:spPr>
          <a:xfrm>
            <a:off x="311700" y="3610100"/>
            <a:ext cx="4780500" cy="120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Major Changes: We did not make many major changes to the way we access an old brainstorm. We did add options to the Option Menu which adds ways that users can interact with the brainstorm.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E599"/>
        </a:solidFill>
      </p:bgPr>
    </p:bg>
    <p:spTree>
      <p:nvGrpSpPr>
        <p:cNvPr id="140" name="Shape 140"/>
        <p:cNvGrpSpPr/>
        <p:nvPr/>
      </p:nvGrpSpPr>
      <p:grpSpPr>
        <a:xfrm>
          <a:off x="0" y="0"/>
          <a:ext cx="0" cy="0"/>
          <a:chOff x="0" y="0"/>
          <a:chExt cx="0" cy="0"/>
        </a:xfrm>
      </p:grpSpPr>
      <p:sp>
        <p:nvSpPr>
          <p:cNvPr id="141" name="Google Shape;14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Revised Interface </a:t>
            </a:r>
            <a:r>
              <a:rPr b="1" lang="en">
                <a:solidFill>
                  <a:srgbClr val="0000FF"/>
                </a:solidFill>
              </a:rPr>
              <a:t>⟳</a:t>
            </a:r>
            <a:r>
              <a:rPr lang="en"/>
              <a:t> </a:t>
            </a:r>
            <a:r>
              <a:rPr b="1" lang="en"/>
              <a:t>Clarified Wording</a:t>
            </a:r>
            <a:endParaRPr b="1"/>
          </a:p>
        </p:txBody>
      </p:sp>
      <p:pic>
        <p:nvPicPr>
          <p:cNvPr id="142" name="Google Shape;142;p18"/>
          <p:cNvPicPr preferRelativeResize="0"/>
          <p:nvPr/>
        </p:nvPicPr>
        <p:blipFill>
          <a:blip r:embed="rId3">
            <a:alphaModFix/>
          </a:blip>
          <a:stretch>
            <a:fillRect/>
          </a:stretch>
        </p:blipFill>
        <p:spPr>
          <a:xfrm>
            <a:off x="3940213" y="1144550"/>
            <a:ext cx="1640100" cy="2539452"/>
          </a:xfrm>
          <a:prstGeom prst="rect">
            <a:avLst/>
          </a:prstGeom>
          <a:noFill/>
          <a:ln>
            <a:noFill/>
          </a:ln>
        </p:spPr>
      </p:pic>
      <p:pic>
        <p:nvPicPr>
          <p:cNvPr id="143" name="Google Shape;143;p18"/>
          <p:cNvPicPr preferRelativeResize="0"/>
          <p:nvPr/>
        </p:nvPicPr>
        <p:blipFill>
          <a:blip r:embed="rId4">
            <a:alphaModFix/>
          </a:blip>
          <a:stretch>
            <a:fillRect/>
          </a:stretch>
        </p:blipFill>
        <p:spPr>
          <a:xfrm>
            <a:off x="5580293" y="1144550"/>
            <a:ext cx="1312357" cy="2539449"/>
          </a:xfrm>
          <a:prstGeom prst="rect">
            <a:avLst/>
          </a:prstGeom>
          <a:noFill/>
          <a:ln>
            <a:noFill/>
          </a:ln>
        </p:spPr>
      </p:pic>
      <p:pic>
        <p:nvPicPr>
          <p:cNvPr id="144" name="Google Shape;144;p18"/>
          <p:cNvPicPr preferRelativeResize="0"/>
          <p:nvPr/>
        </p:nvPicPr>
        <p:blipFill>
          <a:blip r:embed="rId5">
            <a:alphaModFix/>
          </a:blip>
          <a:stretch>
            <a:fillRect/>
          </a:stretch>
        </p:blipFill>
        <p:spPr>
          <a:xfrm>
            <a:off x="125700" y="1210650"/>
            <a:ext cx="1854997" cy="2473350"/>
          </a:xfrm>
          <a:prstGeom prst="rect">
            <a:avLst/>
          </a:prstGeom>
          <a:noFill/>
          <a:ln>
            <a:noFill/>
          </a:ln>
        </p:spPr>
      </p:pic>
      <p:sp>
        <p:nvSpPr>
          <p:cNvPr id="145" name="Google Shape;145;p18"/>
          <p:cNvSpPr/>
          <p:nvPr/>
        </p:nvSpPr>
        <p:spPr>
          <a:xfrm>
            <a:off x="2188075" y="1515300"/>
            <a:ext cx="1640100" cy="572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8"/>
          <p:cNvSpPr txBox="1"/>
          <p:nvPr/>
        </p:nvSpPr>
        <p:spPr>
          <a:xfrm>
            <a:off x="186675" y="4125775"/>
            <a:ext cx="6688500" cy="8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Rationale: During user-testing, we found that many people were confused when they saw the “Delete” button on our paper prototype. We wanted to clarify the language so users knew that clicking this button would delete the entire brainstorm.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E599"/>
        </a:solidFill>
      </p:bgPr>
    </p:bg>
    <p:spTree>
      <p:nvGrpSpPr>
        <p:cNvPr id="150" name="Shape 150"/>
        <p:cNvGrpSpPr/>
        <p:nvPr/>
      </p:nvGrpSpPr>
      <p:grpSpPr>
        <a:xfrm>
          <a:off x="0" y="0"/>
          <a:ext cx="0" cy="0"/>
          <a:chOff x="0" y="0"/>
          <a:chExt cx="0" cy="0"/>
        </a:xfrm>
      </p:grpSpPr>
      <p:sp>
        <p:nvSpPr>
          <p:cNvPr id="151" name="Google Shape;151;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Revised Interface </a:t>
            </a:r>
            <a:r>
              <a:rPr b="1" lang="en">
                <a:solidFill>
                  <a:srgbClr val="0000FF"/>
                </a:solidFill>
              </a:rPr>
              <a:t>⟳ </a:t>
            </a:r>
            <a:r>
              <a:rPr b="1" lang="en">
                <a:solidFill>
                  <a:srgbClr val="000000"/>
                </a:solidFill>
              </a:rPr>
              <a:t>Rank of Ideas</a:t>
            </a:r>
            <a:endParaRPr>
              <a:solidFill>
                <a:srgbClr val="000000"/>
              </a:solidFill>
            </a:endParaRPr>
          </a:p>
        </p:txBody>
      </p:sp>
      <p:pic>
        <p:nvPicPr>
          <p:cNvPr id="152" name="Google Shape;152;p19"/>
          <p:cNvPicPr preferRelativeResize="0"/>
          <p:nvPr/>
        </p:nvPicPr>
        <p:blipFill>
          <a:blip r:embed="rId3">
            <a:alphaModFix/>
          </a:blip>
          <a:stretch>
            <a:fillRect/>
          </a:stretch>
        </p:blipFill>
        <p:spPr>
          <a:xfrm>
            <a:off x="311700" y="1458226"/>
            <a:ext cx="1500479" cy="2000638"/>
          </a:xfrm>
          <a:prstGeom prst="rect">
            <a:avLst/>
          </a:prstGeom>
          <a:noFill/>
          <a:ln>
            <a:noFill/>
          </a:ln>
        </p:spPr>
      </p:pic>
      <p:grpSp>
        <p:nvGrpSpPr>
          <p:cNvPr id="153" name="Google Shape;153;p19"/>
          <p:cNvGrpSpPr/>
          <p:nvPr/>
        </p:nvGrpSpPr>
        <p:grpSpPr>
          <a:xfrm>
            <a:off x="3562780" y="1229006"/>
            <a:ext cx="4763914" cy="2230553"/>
            <a:chOff x="3930700" y="1582500"/>
            <a:chExt cx="5213300" cy="2323251"/>
          </a:xfrm>
        </p:grpSpPr>
        <p:pic>
          <p:nvPicPr>
            <p:cNvPr id="154" name="Google Shape;154;p19"/>
            <p:cNvPicPr preferRelativeResize="0"/>
            <p:nvPr/>
          </p:nvPicPr>
          <p:blipFill>
            <a:blip r:embed="rId4">
              <a:alphaModFix/>
            </a:blip>
            <a:stretch>
              <a:fillRect/>
            </a:stretch>
          </p:blipFill>
          <p:spPr>
            <a:xfrm>
              <a:off x="3930700" y="1582500"/>
              <a:ext cx="1159720" cy="2323250"/>
            </a:xfrm>
            <a:prstGeom prst="rect">
              <a:avLst/>
            </a:prstGeom>
            <a:noFill/>
            <a:ln>
              <a:noFill/>
            </a:ln>
          </p:spPr>
        </p:pic>
        <p:pic>
          <p:nvPicPr>
            <p:cNvPr id="155" name="Google Shape;155;p19"/>
            <p:cNvPicPr preferRelativeResize="0"/>
            <p:nvPr/>
          </p:nvPicPr>
          <p:blipFill>
            <a:blip r:embed="rId5">
              <a:alphaModFix/>
            </a:blip>
            <a:stretch>
              <a:fillRect/>
            </a:stretch>
          </p:blipFill>
          <p:spPr>
            <a:xfrm>
              <a:off x="5090425" y="1582500"/>
              <a:ext cx="1309967" cy="2323250"/>
            </a:xfrm>
            <a:prstGeom prst="rect">
              <a:avLst/>
            </a:prstGeom>
            <a:noFill/>
            <a:ln>
              <a:noFill/>
            </a:ln>
          </p:spPr>
        </p:pic>
        <p:pic>
          <p:nvPicPr>
            <p:cNvPr id="156" name="Google Shape;156;p19"/>
            <p:cNvPicPr preferRelativeResize="0"/>
            <p:nvPr/>
          </p:nvPicPr>
          <p:blipFill>
            <a:blip r:embed="rId6">
              <a:alphaModFix/>
            </a:blip>
            <a:stretch>
              <a:fillRect/>
            </a:stretch>
          </p:blipFill>
          <p:spPr>
            <a:xfrm>
              <a:off x="7776900" y="1594700"/>
              <a:ext cx="1367100" cy="2298854"/>
            </a:xfrm>
            <a:prstGeom prst="rect">
              <a:avLst/>
            </a:prstGeom>
            <a:noFill/>
            <a:ln>
              <a:noFill/>
            </a:ln>
          </p:spPr>
        </p:pic>
        <p:pic>
          <p:nvPicPr>
            <p:cNvPr id="157" name="Google Shape;157;p19"/>
            <p:cNvPicPr preferRelativeResize="0"/>
            <p:nvPr/>
          </p:nvPicPr>
          <p:blipFill>
            <a:blip r:embed="rId7">
              <a:alphaModFix/>
            </a:blip>
            <a:stretch>
              <a:fillRect/>
            </a:stretch>
          </p:blipFill>
          <p:spPr>
            <a:xfrm>
              <a:off x="6338175" y="1582500"/>
              <a:ext cx="1500475" cy="2323250"/>
            </a:xfrm>
            <a:prstGeom prst="rect">
              <a:avLst/>
            </a:prstGeom>
            <a:noFill/>
            <a:ln>
              <a:noFill/>
            </a:ln>
          </p:spPr>
        </p:pic>
      </p:grpSp>
      <p:sp>
        <p:nvSpPr>
          <p:cNvPr id="158" name="Google Shape;158;p19"/>
          <p:cNvSpPr/>
          <p:nvPr/>
        </p:nvSpPr>
        <p:spPr>
          <a:xfrm>
            <a:off x="2032525" y="2085700"/>
            <a:ext cx="1310100" cy="4356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9"/>
          <p:cNvSpPr txBox="1"/>
          <p:nvPr/>
        </p:nvSpPr>
        <p:spPr>
          <a:xfrm>
            <a:off x="176325" y="3826775"/>
            <a:ext cx="6688500" cy="8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Rationale: During user-testing, our </a:t>
            </a:r>
            <a:r>
              <a:rPr lang="en"/>
              <a:t>participants</a:t>
            </a:r>
            <a:r>
              <a:rPr lang="en"/>
              <a:t> were often confused by the purpose of our “Vote” button, along with how they were supposed to interact with it. We first wanted to clarify that in order to vote, they needed to swipe. Additionally, we added a “Rank of Ideas” option, so users would see which ideas were ranked the highest after voting.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E599"/>
        </a:solidFill>
      </p:bgPr>
    </p:bg>
    <p:spTree>
      <p:nvGrpSpPr>
        <p:cNvPr id="163" name="Shape 163"/>
        <p:cNvGrpSpPr/>
        <p:nvPr/>
      </p:nvGrpSpPr>
      <p:grpSpPr>
        <a:xfrm>
          <a:off x="0" y="0"/>
          <a:ext cx="0" cy="0"/>
          <a:chOff x="0" y="0"/>
          <a:chExt cx="0" cy="0"/>
        </a:xfrm>
      </p:grpSpPr>
      <p:sp>
        <p:nvSpPr>
          <p:cNvPr id="164" name="Google Shape;164;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Revised Interface </a:t>
            </a:r>
            <a:r>
              <a:rPr b="1" lang="en">
                <a:solidFill>
                  <a:srgbClr val="0000FF"/>
                </a:solidFill>
              </a:rPr>
              <a:t>⟳ </a:t>
            </a:r>
            <a:r>
              <a:rPr b="1" lang="en">
                <a:solidFill>
                  <a:srgbClr val="000000"/>
                </a:solidFill>
              </a:rPr>
              <a:t>“Swap Screen”</a:t>
            </a:r>
            <a:endParaRPr>
              <a:solidFill>
                <a:srgbClr val="000000"/>
              </a:solidFill>
            </a:endParaRPr>
          </a:p>
        </p:txBody>
      </p:sp>
      <p:pic>
        <p:nvPicPr>
          <p:cNvPr id="165" name="Google Shape;165;p20"/>
          <p:cNvPicPr preferRelativeResize="0"/>
          <p:nvPr/>
        </p:nvPicPr>
        <p:blipFill>
          <a:blip r:embed="rId3">
            <a:alphaModFix/>
          </a:blip>
          <a:stretch>
            <a:fillRect/>
          </a:stretch>
        </p:blipFill>
        <p:spPr>
          <a:xfrm>
            <a:off x="311700" y="1323025"/>
            <a:ext cx="1731224" cy="2309152"/>
          </a:xfrm>
          <a:prstGeom prst="rect">
            <a:avLst/>
          </a:prstGeom>
          <a:noFill/>
          <a:ln>
            <a:noFill/>
          </a:ln>
        </p:spPr>
      </p:pic>
      <p:grpSp>
        <p:nvGrpSpPr>
          <p:cNvPr id="166" name="Google Shape;166;p20"/>
          <p:cNvGrpSpPr/>
          <p:nvPr/>
        </p:nvGrpSpPr>
        <p:grpSpPr>
          <a:xfrm>
            <a:off x="3930516" y="1375575"/>
            <a:ext cx="4242226" cy="2204062"/>
            <a:chOff x="3789006" y="1509724"/>
            <a:chExt cx="5354993" cy="2903902"/>
          </a:xfrm>
        </p:grpSpPr>
        <p:pic>
          <p:nvPicPr>
            <p:cNvPr id="167" name="Google Shape;167;p20"/>
            <p:cNvPicPr preferRelativeResize="0"/>
            <p:nvPr/>
          </p:nvPicPr>
          <p:blipFill>
            <a:blip r:embed="rId4">
              <a:alphaModFix/>
            </a:blip>
            <a:stretch>
              <a:fillRect/>
            </a:stretch>
          </p:blipFill>
          <p:spPr>
            <a:xfrm>
              <a:off x="3789006" y="1509725"/>
              <a:ext cx="1785544" cy="2903900"/>
            </a:xfrm>
            <a:prstGeom prst="rect">
              <a:avLst/>
            </a:prstGeom>
            <a:noFill/>
            <a:ln>
              <a:noFill/>
            </a:ln>
          </p:spPr>
        </p:pic>
        <p:pic>
          <p:nvPicPr>
            <p:cNvPr id="168" name="Google Shape;168;p20"/>
            <p:cNvPicPr preferRelativeResize="0"/>
            <p:nvPr/>
          </p:nvPicPr>
          <p:blipFill>
            <a:blip r:embed="rId5">
              <a:alphaModFix/>
            </a:blip>
            <a:stretch>
              <a:fillRect/>
            </a:stretch>
          </p:blipFill>
          <p:spPr>
            <a:xfrm>
              <a:off x="5491600" y="1509725"/>
              <a:ext cx="1875477" cy="2903899"/>
            </a:xfrm>
            <a:prstGeom prst="rect">
              <a:avLst/>
            </a:prstGeom>
            <a:noFill/>
            <a:ln>
              <a:noFill/>
            </a:ln>
          </p:spPr>
        </p:pic>
        <p:pic>
          <p:nvPicPr>
            <p:cNvPr id="169" name="Google Shape;169;p20"/>
            <p:cNvPicPr preferRelativeResize="0"/>
            <p:nvPr/>
          </p:nvPicPr>
          <p:blipFill>
            <a:blip r:embed="rId6">
              <a:alphaModFix/>
            </a:blip>
            <a:stretch>
              <a:fillRect/>
            </a:stretch>
          </p:blipFill>
          <p:spPr>
            <a:xfrm>
              <a:off x="7135805" y="1509724"/>
              <a:ext cx="2008195" cy="2903900"/>
            </a:xfrm>
            <a:prstGeom prst="rect">
              <a:avLst/>
            </a:prstGeom>
            <a:noFill/>
            <a:ln>
              <a:noFill/>
            </a:ln>
          </p:spPr>
        </p:pic>
      </p:grpSp>
      <p:sp>
        <p:nvSpPr>
          <p:cNvPr id="170" name="Google Shape;170;p20"/>
          <p:cNvSpPr/>
          <p:nvPr/>
        </p:nvSpPr>
        <p:spPr>
          <a:xfrm>
            <a:off x="2343650" y="2233850"/>
            <a:ext cx="1241100" cy="487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0"/>
          <p:cNvSpPr txBox="1"/>
          <p:nvPr/>
        </p:nvSpPr>
        <p:spPr>
          <a:xfrm>
            <a:off x="176325" y="3826775"/>
            <a:ext cx="6688500" cy="8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Rationale: From feedback from the instructors, we changed the way that a user could access the brainstorm during the session. “Swap Screen” was unintuitive, so we made it part of the hamburger menu to “View Brainstorm” instead.</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A86E8"/>
        </a:solidFill>
      </p:bgPr>
    </p:bg>
    <p:spTree>
      <p:nvGrpSpPr>
        <p:cNvPr id="175" name="Shape 175"/>
        <p:cNvGrpSpPr/>
        <p:nvPr/>
      </p:nvGrpSpPr>
      <p:grpSpPr>
        <a:xfrm>
          <a:off x="0" y="0"/>
          <a:ext cx="0" cy="0"/>
          <a:chOff x="0" y="0"/>
          <a:chExt cx="0" cy="0"/>
        </a:xfrm>
      </p:grpSpPr>
      <p:sp>
        <p:nvSpPr>
          <p:cNvPr id="176" name="Google Shape;176;p21"/>
          <p:cNvSpPr txBox="1"/>
          <p:nvPr>
            <p:ph type="title"/>
          </p:nvPr>
        </p:nvSpPr>
        <p:spPr>
          <a:xfrm>
            <a:off x="311700" y="349600"/>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FFFF00"/>
                </a:solidFill>
                <a:latin typeface="Proxima Nova"/>
                <a:ea typeface="Proxima Nova"/>
                <a:cs typeface="Proxima Nova"/>
                <a:sym typeface="Proxima Nova"/>
              </a:rPr>
              <a:t>Task 1: Create and Share New Ideas (Simple)</a:t>
            </a:r>
            <a:endParaRPr b="1" sz="3000">
              <a:solidFill>
                <a:srgbClr val="FFFF00"/>
              </a:solidFill>
              <a:latin typeface="Proxima Nova"/>
              <a:ea typeface="Proxima Nova"/>
              <a:cs typeface="Proxima Nova"/>
              <a:sym typeface="Proxima Nova"/>
            </a:endParaRPr>
          </a:p>
        </p:txBody>
      </p:sp>
      <p:grpSp>
        <p:nvGrpSpPr>
          <p:cNvPr id="177" name="Google Shape;177;p21"/>
          <p:cNvGrpSpPr/>
          <p:nvPr/>
        </p:nvGrpSpPr>
        <p:grpSpPr>
          <a:xfrm>
            <a:off x="87400" y="1110538"/>
            <a:ext cx="7966250" cy="3907649"/>
            <a:chOff x="87400" y="1110538"/>
            <a:chExt cx="7966250" cy="3907649"/>
          </a:xfrm>
        </p:grpSpPr>
        <p:pic>
          <p:nvPicPr>
            <p:cNvPr id="178" name="Google Shape;178;p21"/>
            <p:cNvPicPr preferRelativeResize="0"/>
            <p:nvPr/>
          </p:nvPicPr>
          <p:blipFill>
            <a:blip r:embed="rId3">
              <a:alphaModFix/>
            </a:blip>
            <a:stretch>
              <a:fillRect/>
            </a:stretch>
          </p:blipFill>
          <p:spPr>
            <a:xfrm>
              <a:off x="87400" y="1110550"/>
              <a:ext cx="1124750" cy="2045635"/>
            </a:xfrm>
            <a:prstGeom prst="rect">
              <a:avLst/>
            </a:prstGeom>
            <a:noFill/>
            <a:ln>
              <a:noFill/>
            </a:ln>
          </p:spPr>
        </p:pic>
        <p:pic>
          <p:nvPicPr>
            <p:cNvPr id="179" name="Google Shape;179;p21"/>
            <p:cNvPicPr preferRelativeResize="0"/>
            <p:nvPr/>
          </p:nvPicPr>
          <p:blipFill>
            <a:blip r:embed="rId4">
              <a:alphaModFix/>
            </a:blip>
            <a:stretch>
              <a:fillRect/>
            </a:stretch>
          </p:blipFill>
          <p:spPr>
            <a:xfrm>
              <a:off x="1212153" y="1111975"/>
              <a:ext cx="1181400" cy="2042772"/>
            </a:xfrm>
            <a:prstGeom prst="rect">
              <a:avLst/>
            </a:prstGeom>
            <a:noFill/>
            <a:ln>
              <a:noFill/>
            </a:ln>
          </p:spPr>
        </p:pic>
        <p:pic>
          <p:nvPicPr>
            <p:cNvPr id="180" name="Google Shape;180;p21"/>
            <p:cNvPicPr preferRelativeResize="0"/>
            <p:nvPr/>
          </p:nvPicPr>
          <p:blipFill>
            <a:blip r:embed="rId5">
              <a:alphaModFix/>
            </a:blip>
            <a:stretch>
              <a:fillRect/>
            </a:stretch>
          </p:blipFill>
          <p:spPr>
            <a:xfrm>
              <a:off x="2393550" y="1110550"/>
              <a:ext cx="1243925" cy="2045626"/>
            </a:xfrm>
            <a:prstGeom prst="rect">
              <a:avLst/>
            </a:prstGeom>
            <a:noFill/>
            <a:ln>
              <a:noFill/>
            </a:ln>
          </p:spPr>
        </p:pic>
        <p:pic>
          <p:nvPicPr>
            <p:cNvPr id="181" name="Google Shape;181;p21"/>
            <p:cNvPicPr preferRelativeResize="0"/>
            <p:nvPr/>
          </p:nvPicPr>
          <p:blipFill>
            <a:blip r:embed="rId6">
              <a:alphaModFix/>
            </a:blip>
            <a:stretch>
              <a:fillRect/>
            </a:stretch>
          </p:blipFill>
          <p:spPr>
            <a:xfrm>
              <a:off x="3637475" y="1111975"/>
              <a:ext cx="1102601" cy="2045626"/>
            </a:xfrm>
            <a:prstGeom prst="rect">
              <a:avLst/>
            </a:prstGeom>
            <a:noFill/>
            <a:ln>
              <a:noFill/>
            </a:ln>
          </p:spPr>
        </p:pic>
        <p:pic>
          <p:nvPicPr>
            <p:cNvPr id="182" name="Google Shape;182;p21"/>
            <p:cNvPicPr preferRelativeResize="0"/>
            <p:nvPr/>
          </p:nvPicPr>
          <p:blipFill>
            <a:blip r:embed="rId7">
              <a:alphaModFix/>
            </a:blip>
            <a:stretch>
              <a:fillRect/>
            </a:stretch>
          </p:blipFill>
          <p:spPr>
            <a:xfrm>
              <a:off x="4753025" y="1110550"/>
              <a:ext cx="1057412" cy="2042775"/>
            </a:xfrm>
            <a:prstGeom prst="rect">
              <a:avLst/>
            </a:prstGeom>
            <a:noFill/>
            <a:ln>
              <a:noFill/>
            </a:ln>
          </p:spPr>
        </p:pic>
        <p:pic>
          <p:nvPicPr>
            <p:cNvPr id="183" name="Google Shape;183;p21"/>
            <p:cNvPicPr preferRelativeResize="0"/>
            <p:nvPr/>
          </p:nvPicPr>
          <p:blipFill>
            <a:blip r:embed="rId8">
              <a:alphaModFix/>
            </a:blip>
            <a:stretch>
              <a:fillRect/>
            </a:stretch>
          </p:blipFill>
          <p:spPr>
            <a:xfrm>
              <a:off x="5823375" y="1110538"/>
              <a:ext cx="1102599" cy="2042775"/>
            </a:xfrm>
            <a:prstGeom prst="rect">
              <a:avLst/>
            </a:prstGeom>
            <a:noFill/>
            <a:ln>
              <a:noFill/>
            </a:ln>
          </p:spPr>
        </p:pic>
        <p:pic>
          <p:nvPicPr>
            <p:cNvPr id="184" name="Google Shape;184;p21"/>
            <p:cNvPicPr preferRelativeResize="0"/>
            <p:nvPr/>
          </p:nvPicPr>
          <p:blipFill>
            <a:blip r:embed="rId9">
              <a:alphaModFix/>
            </a:blip>
            <a:stretch>
              <a:fillRect/>
            </a:stretch>
          </p:blipFill>
          <p:spPr>
            <a:xfrm>
              <a:off x="6925975" y="1110550"/>
              <a:ext cx="1057400" cy="2021205"/>
            </a:xfrm>
            <a:prstGeom prst="rect">
              <a:avLst/>
            </a:prstGeom>
            <a:noFill/>
            <a:ln>
              <a:noFill/>
            </a:ln>
          </p:spPr>
        </p:pic>
        <p:pic>
          <p:nvPicPr>
            <p:cNvPr id="185" name="Google Shape;185;p21"/>
            <p:cNvPicPr preferRelativeResize="0"/>
            <p:nvPr/>
          </p:nvPicPr>
          <p:blipFill>
            <a:blip r:embed="rId10">
              <a:alphaModFix/>
            </a:blip>
            <a:stretch>
              <a:fillRect/>
            </a:stretch>
          </p:blipFill>
          <p:spPr>
            <a:xfrm>
              <a:off x="87400" y="3165751"/>
              <a:ext cx="1124749" cy="1829224"/>
            </a:xfrm>
            <a:prstGeom prst="rect">
              <a:avLst/>
            </a:prstGeom>
            <a:noFill/>
            <a:ln>
              <a:noFill/>
            </a:ln>
          </p:spPr>
        </p:pic>
        <p:pic>
          <p:nvPicPr>
            <p:cNvPr id="186" name="Google Shape;186;p21"/>
            <p:cNvPicPr preferRelativeResize="0"/>
            <p:nvPr/>
          </p:nvPicPr>
          <p:blipFill>
            <a:blip r:embed="rId11">
              <a:alphaModFix/>
            </a:blip>
            <a:stretch>
              <a:fillRect/>
            </a:stretch>
          </p:blipFill>
          <p:spPr>
            <a:xfrm>
              <a:off x="4622749" y="3157788"/>
              <a:ext cx="1243926" cy="1798761"/>
            </a:xfrm>
            <a:prstGeom prst="rect">
              <a:avLst/>
            </a:prstGeom>
            <a:noFill/>
            <a:ln>
              <a:noFill/>
            </a:ln>
          </p:spPr>
        </p:pic>
        <p:pic>
          <p:nvPicPr>
            <p:cNvPr id="187" name="Google Shape;187;p21"/>
            <p:cNvPicPr preferRelativeResize="0"/>
            <p:nvPr/>
          </p:nvPicPr>
          <p:blipFill>
            <a:blip r:embed="rId12">
              <a:alphaModFix/>
            </a:blip>
            <a:stretch>
              <a:fillRect/>
            </a:stretch>
          </p:blipFill>
          <p:spPr>
            <a:xfrm>
              <a:off x="1208965" y="3165750"/>
              <a:ext cx="1167335" cy="1829226"/>
            </a:xfrm>
            <a:prstGeom prst="rect">
              <a:avLst/>
            </a:prstGeom>
            <a:noFill/>
            <a:ln>
              <a:noFill/>
            </a:ln>
          </p:spPr>
        </p:pic>
        <p:pic>
          <p:nvPicPr>
            <p:cNvPr id="188" name="Google Shape;188;p21"/>
            <p:cNvPicPr preferRelativeResize="0"/>
            <p:nvPr/>
          </p:nvPicPr>
          <p:blipFill>
            <a:blip r:embed="rId13">
              <a:alphaModFix/>
            </a:blip>
            <a:stretch>
              <a:fillRect/>
            </a:stretch>
          </p:blipFill>
          <p:spPr>
            <a:xfrm>
              <a:off x="6928901" y="3142562"/>
              <a:ext cx="1124750" cy="1875624"/>
            </a:xfrm>
            <a:prstGeom prst="rect">
              <a:avLst/>
            </a:prstGeom>
            <a:noFill/>
            <a:ln>
              <a:noFill/>
            </a:ln>
          </p:spPr>
        </p:pic>
        <p:pic>
          <p:nvPicPr>
            <p:cNvPr id="189" name="Google Shape;189;p21"/>
            <p:cNvPicPr preferRelativeResize="0"/>
            <p:nvPr/>
          </p:nvPicPr>
          <p:blipFill>
            <a:blip r:embed="rId14">
              <a:alphaModFix/>
            </a:blip>
            <a:stretch>
              <a:fillRect/>
            </a:stretch>
          </p:blipFill>
          <p:spPr>
            <a:xfrm>
              <a:off x="3479825" y="3161875"/>
              <a:ext cx="1181400" cy="1829226"/>
            </a:xfrm>
            <a:prstGeom prst="rect">
              <a:avLst/>
            </a:prstGeom>
            <a:noFill/>
            <a:ln>
              <a:noFill/>
            </a:ln>
          </p:spPr>
        </p:pic>
        <p:pic>
          <p:nvPicPr>
            <p:cNvPr id="190" name="Google Shape;190;p21"/>
            <p:cNvPicPr preferRelativeResize="0"/>
            <p:nvPr/>
          </p:nvPicPr>
          <p:blipFill>
            <a:blip r:embed="rId10">
              <a:alphaModFix/>
            </a:blip>
            <a:stretch>
              <a:fillRect/>
            </a:stretch>
          </p:blipFill>
          <p:spPr>
            <a:xfrm>
              <a:off x="2355075" y="3142549"/>
              <a:ext cx="1124749" cy="1829230"/>
            </a:xfrm>
            <a:prstGeom prst="rect">
              <a:avLst/>
            </a:prstGeom>
            <a:noFill/>
            <a:ln>
              <a:noFill/>
            </a:ln>
          </p:spPr>
        </p:pic>
        <p:pic>
          <p:nvPicPr>
            <p:cNvPr id="191" name="Google Shape;191;p21"/>
            <p:cNvPicPr preferRelativeResize="0"/>
            <p:nvPr/>
          </p:nvPicPr>
          <p:blipFill>
            <a:blip r:embed="rId14">
              <a:alphaModFix/>
            </a:blip>
            <a:stretch>
              <a:fillRect/>
            </a:stretch>
          </p:blipFill>
          <p:spPr>
            <a:xfrm>
              <a:off x="5866675" y="3161875"/>
              <a:ext cx="1181400" cy="1829226"/>
            </a:xfrm>
            <a:prstGeom prst="rect">
              <a:avLst/>
            </a:prstGeom>
            <a:noFill/>
            <a:ln>
              <a:noFill/>
            </a:ln>
          </p:spPr>
        </p:pic>
      </p:grpSp>
      <p:sp>
        <p:nvSpPr>
          <p:cNvPr id="192" name="Google Shape;192;p21"/>
          <p:cNvSpPr/>
          <p:nvPr/>
        </p:nvSpPr>
        <p:spPr>
          <a:xfrm>
            <a:off x="207450" y="1587925"/>
            <a:ext cx="936000" cy="2847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1"/>
          <p:cNvSpPr/>
          <p:nvPr/>
        </p:nvSpPr>
        <p:spPr>
          <a:xfrm>
            <a:off x="2564700" y="1940225"/>
            <a:ext cx="670200" cy="3027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1"/>
          <p:cNvSpPr/>
          <p:nvPr/>
        </p:nvSpPr>
        <p:spPr>
          <a:xfrm>
            <a:off x="1856275" y="2725175"/>
            <a:ext cx="390300" cy="2109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1"/>
          <p:cNvSpPr/>
          <p:nvPr/>
        </p:nvSpPr>
        <p:spPr>
          <a:xfrm>
            <a:off x="3813150" y="2242925"/>
            <a:ext cx="670200" cy="3027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1"/>
          <p:cNvSpPr/>
          <p:nvPr/>
        </p:nvSpPr>
        <p:spPr>
          <a:xfrm>
            <a:off x="5303275" y="2725175"/>
            <a:ext cx="390300" cy="2109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1"/>
          <p:cNvSpPr/>
          <p:nvPr/>
        </p:nvSpPr>
        <p:spPr>
          <a:xfrm>
            <a:off x="6347500" y="2725175"/>
            <a:ext cx="390300" cy="2109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1"/>
          <p:cNvSpPr/>
          <p:nvPr/>
        </p:nvSpPr>
        <p:spPr>
          <a:xfrm>
            <a:off x="7277625" y="2651375"/>
            <a:ext cx="670200" cy="2847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1"/>
          <p:cNvSpPr/>
          <p:nvPr/>
        </p:nvSpPr>
        <p:spPr>
          <a:xfrm>
            <a:off x="658450" y="3379400"/>
            <a:ext cx="390300" cy="2109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1"/>
          <p:cNvSpPr/>
          <p:nvPr/>
        </p:nvSpPr>
        <p:spPr>
          <a:xfrm>
            <a:off x="1547125" y="4413250"/>
            <a:ext cx="390300" cy="2109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1"/>
          <p:cNvSpPr/>
          <p:nvPr/>
        </p:nvSpPr>
        <p:spPr>
          <a:xfrm>
            <a:off x="3752775" y="3507925"/>
            <a:ext cx="390300" cy="2109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1"/>
          <p:cNvSpPr/>
          <p:nvPr/>
        </p:nvSpPr>
        <p:spPr>
          <a:xfrm>
            <a:off x="2920025" y="3379400"/>
            <a:ext cx="390300" cy="2109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1"/>
          <p:cNvSpPr/>
          <p:nvPr/>
        </p:nvSpPr>
        <p:spPr>
          <a:xfrm>
            <a:off x="5230675" y="3379400"/>
            <a:ext cx="390300" cy="2109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1"/>
          <p:cNvSpPr/>
          <p:nvPr/>
        </p:nvSpPr>
        <p:spPr>
          <a:xfrm>
            <a:off x="6014450" y="4037700"/>
            <a:ext cx="670200" cy="2847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1"/>
          <p:cNvSpPr/>
          <p:nvPr/>
        </p:nvSpPr>
        <p:spPr>
          <a:xfrm>
            <a:off x="7011825" y="4614150"/>
            <a:ext cx="936000" cy="3027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6" name="Google Shape;206;p21"/>
          <p:cNvCxnSpPr>
            <a:endCxn id="194" idx="2"/>
          </p:cNvCxnSpPr>
          <p:nvPr/>
        </p:nvCxnSpPr>
        <p:spPr>
          <a:xfrm>
            <a:off x="919075" y="1860725"/>
            <a:ext cx="937200" cy="969900"/>
          </a:xfrm>
          <a:prstGeom prst="straightConnector1">
            <a:avLst/>
          </a:prstGeom>
          <a:noFill/>
          <a:ln cap="flat" cmpd="sng" w="9525">
            <a:solidFill>
              <a:srgbClr val="FF0000"/>
            </a:solidFill>
            <a:prstDash val="solid"/>
            <a:round/>
            <a:headEnd len="med" w="med" type="none"/>
            <a:tailEnd len="med" w="med" type="none"/>
          </a:ln>
        </p:spPr>
      </p:cxnSp>
      <p:cxnSp>
        <p:nvCxnSpPr>
          <p:cNvPr id="207" name="Google Shape;207;p21"/>
          <p:cNvCxnSpPr>
            <a:endCxn id="196" idx="2"/>
          </p:cNvCxnSpPr>
          <p:nvPr/>
        </p:nvCxnSpPr>
        <p:spPr>
          <a:xfrm>
            <a:off x="4406575" y="2369225"/>
            <a:ext cx="896700" cy="461400"/>
          </a:xfrm>
          <a:prstGeom prst="straightConnector1">
            <a:avLst/>
          </a:prstGeom>
          <a:noFill/>
          <a:ln cap="flat" cmpd="sng" w="9525">
            <a:solidFill>
              <a:srgbClr val="FF0000"/>
            </a:solidFill>
            <a:prstDash val="solid"/>
            <a:round/>
            <a:headEnd len="med" w="med" type="none"/>
            <a:tailEnd len="med" w="med" type="none"/>
          </a:ln>
        </p:spPr>
      </p:cxnSp>
      <p:cxnSp>
        <p:nvCxnSpPr>
          <p:cNvPr id="208" name="Google Shape;208;p21"/>
          <p:cNvCxnSpPr>
            <a:endCxn id="195" idx="2"/>
          </p:cNvCxnSpPr>
          <p:nvPr/>
        </p:nvCxnSpPr>
        <p:spPr>
          <a:xfrm>
            <a:off x="3163050" y="2084075"/>
            <a:ext cx="650100" cy="310200"/>
          </a:xfrm>
          <a:prstGeom prst="straightConnector1">
            <a:avLst/>
          </a:prstGeom>
          <a:noFill/>
          <a:ln cap="flat" cmpd="sng" w="9525">
            <a:solidFill>
              <a:srgbClr val="FF0000"/>
            </a:solidFill>
            <a:prstDash val="solid"/>
            <a:round/>
            <a:headEnd len="med" w="med" type="none"/>
            <a:tailEnd len="med" w="med" type="none"/>
          </a:ln>
        </p:spPr>
      </p:cxnSp>
      <p:cxnSp>
        <p:nvCxnSpPr>
          <p:cNvPr id="209" name="Google Shape;209;p21"/>
          <p:cNvCxnSpPr>
            <a:endCxn id="194" idx="7"/>
          </p:cNvCxnSpPr>
          <p:nvPr/>
        </p:nvCxnSpPr>
        <p:spPr>
          <a:xfrm flipH="1">
            <a:off x="2189417" y="2177361"/>
            <a:ext cx="515700" cy="578700"/>
          </a:xfrm>
          <a:prstGeom prst="straightConnector1">
            <a:avLst/>
          </a:prstGeom>
          <a:noFill/>
          <a:ln cap="flat" cmpd="sng" w="9525">
            <a:solidFill>
              <a:srgbClr val="FF0000"/>
            </a:solidFill>
            <a:prstDash val="solid"/>
            <a:round/>
            <a:headEnd len="med" w="med" type="none"/>
            <a:tailEnd len="med" w="med" type="none"/>
          </a:ln>
        </p:spPr>
      </p:cxnSp>
      <p:cxnSp>
        <p:nvCxnSpPr>
          <p:cNvPr id="210" name="Google Shape;210;p21"/>
          <p:cNvCxnSpPr>
            <a:endCxn id="197" idx="2"/>
          </p:cNvCxnSpPr>
          <p:nvPr/>
        </p:nvCxnSpPr>
        <p:spPr>
          <a:xfrm>
            <a:off x="5665000" y="2830625"/>
            <a:ext cx="682500" cy="0"/>
          </a:xfrm>
          <a:prstGeom prst="straightConnector1">
            <a:avLst/>
          </a:prstGeom>
          <a:noFill/>
          <a:ln cap="flat" cmpd="sng" w="9525">
            <a:solidFill>
              <a:srgbClr val="FF0000"/>
            </a:solidFill>
            <a:prstDash val="solid"/>
            <a:round/>
            <a:headEnd len="med" w="med" type="none"/>
            <a:tailEnd len="med" w="med" type="none"/>
          </a:ln>
        </p:spPr>
      </p:cxnSp>
      <p:cxnSp>
        <p:nvCxnSpPr>
          <p:cNvPr id="211" name="Google Shape;211;p21"/>
          <p:cNvCxnSpPr>
            <a:endCxn id="198" idx="2"/>
          </p:cNvCxnSpPr>
          <p:nvPr/>
        </p:nvCxnSpPr>
        <p:spPr>
          <a:xfrm flipH="1" rot="10800000">
            <a:off x="6684525" y="2793725"/>
            <a:ext cx="593100" cy="104700"/>
          </a:xfrm>
          <a:prstGeom prst="straightConnector1">
            <a:avLst/>
          </a:prstGeom>
          <a:noFill/>
          <a:ln cap="flat" cmpd="sng" w="9525">
            <a:solidFill>
              <a:srgbClr val="FF0000"/>
            </a:solidFill>
            <a:prstDash val="solid"/>
            <a:round/>
            <a:headEnd len="med" w="med" type="none"/>
            <a:tailEnd len="med" w="med" type="none"/>
          </a:ln>
        </p:spPr>
      </p:cxnSp>
      <p:cxnSp>
        <p:nvCxnSpPr>
          <p:cNvPr id="212" name="Google Shape;212;p21"/>
          <p:cNvCxnSpPr>
            <a:endCxn id="200" idx="0"/>
          </p:cNvCxnSpPr>
          <p:nvPr/>
        </p:nvCxnSpPr>
        <p:spPr>
          <a:xfrm>
            <a:off x="982975" y="3507850"/>
            <a:ext cx="759300" cy="905400"/>
          </a:xfrm>
          <a:prstGeom prst="straightConnector1">
            <a:avLst/>
          </a:prstGeom>
          <a:noFill/>
          <a:ln cap="flat" cmpd="sng" w="9525">
            <a:solidFill>
              <a:srgbClr val="FF0000"/>
            </a:solidFill>
            <a:prstDash val="solid"/>
            <a:round/>
            <a:headEnd len="med" w="med" type="none"/>
            <a:tailEnd len="med" w="med" type="none"/>
          </a:ln>
        </p:spPr>
      </p:cxnSp>
      <p:cxnSp>
        <p:nvCxnSpPr>
          <p:cNvPr id="213" name="Google Shape;213;p21"/>
          <p:cNvCxnSpPr>
            <a:stCxn id="200" idx="7"/>
            <a:endCxn id="202" idx="2"/>
          </p:cNvCxnSpPr>
          <p:nvPr/>
        </p:nvCxnSpPr>
        <p:spPr>
          <a:xfrm flipH="1" rot="10800000">
            <a:off x="1880267" y="3484736"/>
            <a:ext cx="1039800" cy="959400"/>
          </a:xfrm>
          <a:prstGeom prst="straightConnector1">
            <a:avLst/>
          </a:prstGeom>
          <a:noFill/>
          <a:ln cap="flat" cmpd="sng" w="9525">
            <a:solidFill>
              <a:srgbClr val="FF0000"/>
            </a:solidFill>
            <a:prstDash val="solid"/>
            <a:round/>
            <a:headEnd len="med" w="med" type="none"/>
            <a:tailEnd len="med" w="med" type="none"/>
          </a:ln>
        </p:spPr>
      </p:cxnSp>
      <p:cxnSp>
        <p:nvCxnSpPr>
          <p:cNvPr id="214" name="Google Shape;214;p21"/>
          <p:cNvCxnSpPr>
            <a:endCxn id="201" idx="3"/>
          </p:cNvCxnSpPr>
          <p:nvPr/>
        </p:nvCxnSpPr>
        <p:spPr>
          <a:xfrm>
            <a:off x="3234833" y="3484839"/>
            <a:ext cx="575100" cy="203100"/>
          </a:xfrm>
          <a:prstGeom prst="straightConnector1">
            <a:avLst/>
          </a:prstGeom>
          <a:noFill/>
          <a:ln cap="flat" cmpd="sng" w="9525">
            <a:solidFill>
              <a:srgbClr val="FF0000"/>
            </a:solidFill>
            <a:prstDash val="solid"/>
            <a:round/>
            <a:headEnd len="med" w="med" type="none"/>
            <a:tailEnd len="med" w="med" type="none"/>
          </a:ln>
        </p:spPr>
      </p:cxnSp>
      <p:cxnSp>
        <p:nvCxnSpPr>
          <p:cNvPr id="215" name="Google Shape;215;p21"/>
          <p:cNvCxnSpPr>
            <a:endCxn id="203" idx="2"/>
          </p:cNvCxnSpPr>
          <p:nvPr/>
        </p:nvCxnSpPr>
        <p:spPr>
          <a:xfrm flipH="1" rot="10800000">
            <a:off x="4124575" y="3484850"/>
            <a:ext cx="1106100" cy="105300"/>
          </a:xfrm>
          <a:prstGeom prst="straightConnector1">
            <a:avLst/>
          </a:prstGeom>
          <a:noFill/>
          <a:ln cap="flat" cmpd="sng" w="9525">
            <a:solidFill>
              <a:srgbClr val="FF0000"/>
            </a:solidFill>
            <a:prstDash val="solid"/>
            <a:round/>
            <a:headEnd len="med" w="med" type="none"/>
            <a:tailEnd len="med" w="med" type="none"/>
          </a:ln>
        </p:spPr>
      </p:cxnSp>
      <p:cxnSp>
        <p:nvCxnSpPr>
          <p:cNvPr id="216" name="Google Shape;216;p21"/>
          <p:cNvCxnSpPr/>
          <p:nvPr/>
        </p:nvCxnSpPr>
        <p:spPr>
          <a:xfrm>
            <a:off x="5460667" y="3590289"/>
            <a:ext cx="711000" cy="461400"/>
          </a:xfrm>
          <a:prstGeom prst="straightConnector1">
            <a:avLst/>
          </a:prstGeom>
          <a:noFill/>
          <a:ln cap="flat" cmpd="sng" w="9525">
            <a:solidFill>
              <a:srgbClr val="FF0000"/>
            </a:solidFill>
            <a:prstDash val="solid"/>
            <a:round/>
            <a:headEnd len="med" w="med" type="none"/>
            <a:tailEnd len="med" w="med" type="none"/>
          </a:ln>
        </p:spPr>
      </p:cxnSp>
      <p:cxnSp>
        <p:nvCxnSpPr>
          <p:cNvPr id="217" name="Google Shape;217;p21"/>
          <p:cNvCxnSpPr>
            <a:endCxn id="205" idx="1"/>
          </p:cNvCxnSpPr>
          <p:nvPr/>
        </p:nvCxnSpPr>
        <p:spPr>
          <a:xfrm>
            <a:off x="6566599" y="4287979"/>
            <a:ext cx="582300" cy="370500"/>
          </a:xfrm>
          <a:prstGeom prst="straightConnector1">
            <a:avLst/>
          </a:prstGeom>
          <a:noFill/>
          <a:ln cap="flat" cmpd="sng" w="9525">
            <a:solidFill>
              <a:srgbClr val="FF0000"/>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