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PT Sans Narrow"/>
      <p:regular r:id="rId14"/>
      <p:bold r:id="rId15"/>
    </p:embeddedFont>
    <p:embeddedFont>
      <p:font typeface="Open Sans"/>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TSansNarrow-bold.fntdata"/><Relationship Id="rId14" Type="http://schemas.openxmlformats.org/officeDocument/2006/relationships/font" Target="fonts/PTSansNarrow-regular.fntdata"/><Relationship Id="rId17" Type="http://schemas.openxmlformats.org/officeDocument/2006/relationships/font" Target="fonts/OpenSans-bold.fntdata"/><Relationship Id="rId16" Type="http://schemas.openxmlformats.org/officeDocument/2006/relationships/font" Target="fonts/OpenSans-regular.fntdata"/><Relationship Id="rId5" Type="http://schemas.openxmlformats.org/officeDocument/2006/relationships/notesMaster" Target="notesMasters/notesMaster1.xml"/><Relationship Id="rId19" Type="http://schemas.openxmlformats.org/officeDocument/2006/relationships/font" Target="fonts/OpenSans-boldItalic.fntdata"/><Relationship Id="rId6" Type="http://schemas.openxmlformats.org/officeDocument/2006/relationships/slide" Target="slides/slide1.xml"/><Relationship Id="rId18" Type="http://schemas.openxmlformats.org/officeDocument/2006/relationships/font" Target="fonts/OpenSans-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4522d7727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4522d7727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4522d77275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4522d77275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latin typeface="Open Sans"/>
                <a:ea typeface="Open Sans"/>
                <a:cs typeface="Open Sans"/>
                <a:sym typeface="Open Sans"/>
              </a:rPr>
              <a:t>We identified a need for a better brainstorming tool that could be used remotely, too. The success of a brainstorm depends heavily on the engagement of the team; taking the writing aspect out of the process allows for continuous productivity, engagement, and creativity.</a:t>
            </a:r>
            <a:endParaRPr sz="1400">
              <a:latin typeface="Open Sans"/>
              <a:ea typeface="Open Sans"/>
              <a:cs typeface="Open Sans"/>
              <a:sym typeface="Open Sans"/>
            </a:endParaRPr>
          </a:p>
          <a:p>
            <a:pPr indent="0" lvl="0" marL="0" rtl="0" algn="l">
              <a:spcBef>
                <a:spcPts val="1600"/>
              </a:spcBef>
              <a:spcAft>
                <a:spcPts val="0"/>
              </a:spcAft>
              <a:buNone/>
            </a:pPr>
            <a:r>
              <a:t/>
            </a:r>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4522d77275_0_3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4522d77275_0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Value proposition</a:t>
            </a:r>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4522d77275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4522d77275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4522d77275_0_3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4522d77275_0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4522d77275_0_3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4522d77275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4522d77275_0_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4522d77275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6.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Concept Video: Thundr</a:t>
            </a:r>
            <a:endParaRPr/>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Emma Alderton, Austin Jones, and Caroline Willis</a:t>
            </a:r>
            <a:endParaRPr/>
          </a:p>
        </p:txBody>
      </p:sp>
      <p:pic>
        <p:nvPicPr>
          <p:cNvPr id="68" name="Google Shape;68;p13"/>
          <p:cNvPicPr preferRelativeResize="0"/>
          <p:nvPr/>
        </p:nvPicPr>
        <p:blipFill>
          <a:blip r:embed="rId3">
            <a:alphaModFix/>
          </a:blip>
          <a:stretch>
            <a:fillRect/>
          </a:stretch>
        </p:blipFill>
        <p:spPr>
          <a:xfrm>
            <a:off x="8099193" y="180043"/>
            <a:ext cx="884400" cy="884400"/>
          </a:xfrm>
          <a:prstGeom prst="rect">
            <a:avLst/>
          </a:prstGeom>
          <a:noFill/>
          <a:ln>
            <a:noFill/>
          </a:ln>
        </p:spPr>
      </p:pic>
      <p:pic>
        <p:nvPicPr>
          <p:cNvPr id="69" name="Google Shape;69;p13"/>
          <p:cNvPicPr preferRelativeResize="0"/>
          <p:nvPr/>
        </p:nvPicPr>
        <p:blipFill>
          <a:blip r:embed="rId4">
            <a:alphaModFix/>
          </a:blip>
          <a:stretch>
            <a:fillRect/>
          </a:stretch>
        </p:blipFill>
        <p:spPr>
          <a:xfrm>
            <a:off x="7531477" y="10325"/>
            <a:ext cx="1612524" cy="12238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pic>
        <p:nvPicPr>
          <p:cNvPr id="74" name="Google Shape;74;p14"/>
          <p:cNvPicPr preferRelativeResize="0"/>
          <p:nvPr/>
        </p:nvPicPr>
        <p:blipFill>
          <a:blip r:embed="rId3">
            <a:alphaModFix/>
          </a:blip>
          <a:stretch>
            <a:fillRect/>
          </a:stretch>
        </p:blipFill>
        <p:spPr>
          <a:xfrm>
            <a:off x="8099193" y="180043"/>
            <a:ext cx="884400" cy="884400"/>
          </a:xfrm>
          <a:prstGeom prst="rect">
            <a:avLst/>
          </a:prstGeom>
          <a:noFill/>
          <a:ln>
            <a:noFill/>
          </a:ln>
        </p:spPr>
      </p:pic>
      <p:pic>
        <p:nvPicPr>
          <p:cNvPr id="75" name="Google Shape;75;p14"/>
          <p:cNvPicPr preferRelativeResize="0"/>
          <p:nvPr/>
        </p:nvPicPr>
        <p:blipFill>
          <a:blip r:embed="rId4">
            <a:alphaModFix/>
          </a:blip>
          <a:stretch>
            <a:fillRect/>
          </a:stretch>
        </p:blipFill>
        <p:spPr>
          <a:xfrm>
            <a:off x="3503713" y="1230463"/>
            <a:ext cx="2136575" cy="2267000"/>
          </a:xfrm>
          <a:prstGeom prst="rect">
            <a:avLst/>
          </a:prstGeom>
          <a:noFill/>
          <a:ln>
            <a:noFill/>
          </a:ln>
        </p:spPr>
      </p:pic>
      <p:pic>
        <p:nvPicPr>
          <p:cNvPr id="76" name="Google Shape;76;p14"/>
          <p:cNvPicPr preferRelativeResize="0"/>
          <p:nvPr/>
        </p:nvPicPr>
        <p:blipFill>
          <a:blip r:embed="rId5">
            <a:alphaModFix/>
          </a:blip>
          <a:stretch>
            <a:fillRect/>
          </a:stretch>
        </p:blipFill>
        <p:spPr>
          <a:xfrm>
            <a:off x="6020175" y="1162863"/>
            <a:ext cx="2231426" cy="2402225"/>
          </a:xfrm>
          <a:prstGeom prst="rect">
            <a:avLst/>
          </a:prstGeom>
          <a:noFill/>
          <a:ln>
            <a:noFill/>
          </a:ln>
        </p:spPr>
      </p:pic>
      <p:pic>
        <p:nvPicPr>
          <p:cNvPr id="77" name="Google Shape;77;p14"/>
          <p:cNvPicPr preferRelativeResize="0"/>
          <p:nvPr/>
        </p:nvPicPr>
        <p:blipFill>
          <a:blip r:embed="rId6">
            <a:alphaModFix/>
          </a:blip>
          <a:stretch>
            <a:fillRect/>
          </a:stretch>
        </p:blipFill>
        <p:spPr>
          <a:xfrm>
            <a:off x="711375" y="1120875"/>
            <a:ext cx="2179100" cy="2486175"/>
          </a:xfrm>
          <a:prstGeom prst="rect">
            <a:avLst/>
          </a:prstGeom>
          <a:noFill/>
          <a:ln>
            <a:noFill/>
          </a:ln>
        </p:spPr>
      </p:pic>
      <p:sp>
        <p:nvSpPr>
          <p:cNvPr id="78" name="Google Shape;78;p14"/>
          <p:cNvSpPr txBox="1"/>
          <p:nvPr>
            <p:ph type="title"/>
          </p:nvPr>
        </p:nvSpPr>
        <p:spPr>
          <a:xfrm>
            <a:off x="311700" y="357050"/>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Team</a:t>
            </a:r>
            <a:endParaRPr/>
          </a:p>
        </p:txBody>
      </p:sp>
      <p:pic>
        <p:nvPicPr>
          <p:cNvPr id="79" name="Google Shape;79;p14"/>
          <p:cNvPicPr preferRelativeResize="0"/>
          <p:nvPr/>
        </p:nvPicPr>
        <p:blipFill>
          <a:blip r:embed="rId7">
            <a:alphaModFix/>
          </a:blip>
          <a:stretch>
            <a:fillRect/>
          </a:stretch>
        </p:blipFill>
        <p:spPr>
          <a:xfrm>
            <a:off x="7531477" y="10325"/>
            <a:ext cx="1612524" cy="12238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5"/>
          <p:cNvSpPr txBox="1"/>
          <p:nvPr>
            <p:ph type="title"/>
          </p:nvPr>
        </p:nvSpPr>
        <p:spPr>
          <a:xfrm>
            <a:off x="311700" y="357050"/>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Problem/Solution Overview</a:t>
            </a:r>
            <a:endParaRPr/>
          </a:p>
        </p:txBody>
      </p:sp>
      <p:sp>
        <p:nvSpPr>
          <p:cNvPr id="85" name="Google Shape;85;p15"/>
          <p:cNvSpPr txBox="1"/>
          <p:nvPr>
            <p:ph idx="1" type="body"/>
          </p:nvPr>
        </p:nvSpPr>
        <p:spPr>
          <a:xfrm>
            <a:off x="1416600" y="1465275"/>
            <a:ext cx="6843000" cy="240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We identified a need for a better brainstorming tool that could be used remotely, too. </a:t>
            </a:r>
            <a:endParaRPr sz="2200"/>
          </a:p>
          <a:p>
            <a:pPr indent="0" lvl="0" marL="0" rtl="0" algn="l">
              <a:spcBef>
                <a:spcPts val="1600"/>
              </a:spcBef>
              <a:spcAft>
                <a:spcPts val="1600"/>
              </a:spcAft>
              <a:buNone/>
            </a:pPr>
            <a:r>
              <a:rPr lang="en" sz="2200"/>
              <a:t>Taking the writing aspect out of the process allows for continuous productivity, engagement, and creativity.</a:t>
            </a:r>
            <a:endParaRPr sz="2200"/>
          </a:p>
        </p:txBody>
      </p:sp>
      <p:pic>
        <p:nvPicPr>
          <p:cNvPr id="86" name="Google Shape;86;p15"/>
          <p:cNvPicPr preferRelativeResize="0"/>
          <p:nvPr/>
        </p:nvPicPr>
        <p:blipFill>
          <a:blip r:embed="rId3">
            <a:alphaModFix/>
          </a:blip>
          <a:stretch>
            <a:fillRect/>
          </a:stretch>
        </p:blipFill>
        <p:spPr>
          <a:xfrm>
            <a:off x="8099193" y="180043"/>
            <a:ext cx="884400" cy="884400"/>
          </a:xfrm>
          <a:prstGeom prst="rect">
            <a:avLst/>
          </a:prstGeom>
          <a:noFill/>
          <a:ln>
            <a:noFill/>
          </a:ln>
        </p:spPr>
      </p:pic>
      <p:pic>
        <p:nvPicPr>
          <p:cNvPr id="87" name="Google Shape;87;p15"/>
          <p:cNvPicPr preferRelativeResize="0"/>
          <p:nvPr/>
        </p:nvPicPr>
        <p:blipFill>
          <a:blip r:embed="rId4">
            <a:alphaModFix/>
          </a:blip>
          <a:stretch>
            <a:fillRect/>
          </a:stretch>
        </p:blipFill>
        <p:spPr>
          <a:xfrm>
            <a:off x="7531477" y="10325"/>
            <a:ext cx="1612524" cy="12238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pic>
        <p:nvPicPr>
          <p:cNvPr id="92" name="Google Shape;92;p16"/>
          <p:cNvPicPr preferRelativeResize="0"/>
          <p:nvPr/>
        </p:nvPicPr>
        <p:blipFill>
          <a:blip r:embed="rId3">
            <a:alphaModFix/>
          </a:blip>
          <a:stretch>
            <a:fillRect/>
          </a:stretch>
        </p:blipFill>
        <p:spPr>
          <a:xfrm>
            <a:off x="8099193" y="180043"/>
            <a:ext cx="884400" cy="884400"/>
          </a:xfrm>
          <a:prstGeom prst="rect">
            <a:avLst/>
          </a:prstGeom>
          <a:noFill/>
          <a:ln>
            <a:noFill/>
          </a:ln>
        </p:spPr>
      </p:pic>
      <p:sp>
        <p:nvSpPr>
          <p:cNvPr id="93" name="Google Shape;93;p1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Introducing… Thundr!</a:t>
            </a:r>
            <a:endParaRPr/>
          </a:p>
        </p:txBody>
      </p:sp>
      <p:pic>
        <p:nvPicPr>
          <p:cNvPr id="94" name="Google Shape;94;p16"/>
          <p:cNvPicPr preferRelativeResize="0"/>
          <p:nvPr/>
        </p:nvPicPr>
        <p:blipFill>
          <a:blip r:embed="rId4">
            <a:alphaModFix/>
          </a:blip>
          <a:stretch>
            <a:fillRect/>
          </a:stretch>
        </p:blipFill>
        <p:spPr>
          <a:xfrm>
            <a:off x="7531477" y="10325"/>
            <a:ext cx="1612524" cy="1223851"/>
          </a:xfrm>
          <a:prstGeom prst="rect">
            <a:avLst/>
          </a:prstGeom>
          <a:noFill/>
          <a:ln>
            <a:noFill/>
          </a:ln>
        </p:spPr>
      </p:pic>
      <p:pic>
        <p:nvPicPr>
          <p:cNvPr id="95" name="Google Shape;95;p16"/>
          <p:cNvPicPr preferRelativeResize="0"/>
          <p:nvPr/>
        </p:nvPicPr>
        <p:blipFill rotWithShape="1">
          <a:blip r:embed="rId5">
            <a:alphaModFix/>
          </a:blip>
          <a:srcRect b="0" l="5729" r="3328" t="0"/>
          <a:stretch/>
        </p:blipFill>
        <p:spPr>
          <a:xfrm>
            <a:off x="2104125" y="1117100"/>
            <a:ext cx="4748000" cy="36862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pic>
        <p:nvPicPr>
          <p:cNvPr id="100" name="Google Shape;100;p17"/>
          <p:cNvPicPr preferRelativeResize="0"/>
          <p:nvPr/>
        </p:nvPicPr>
        <p:blipFill>
          <a:blip r:embed="rId3">
            <a:alphaModFix/>
          </a:blip>
          <a:stretch>
            <a:fillRect/>
          </a:stretch>
        </p:blipFill>
        <p:spPr>
          <a:xfrm>
            <a:off x="8099193" y="180043"/>
            <a:ext cx="884400" cy="884400"/>
          </a:xfrm>
          <a:prstGeom prst="rect">
            <a:avLst/>
          </a:prstGeom>
          <a:noFill/>
          <a:ln>
            <a:noFill/>
          </a:ln>
        </p:spPr>
      </p:pic>
      <p:sp>
        <p:nvSpPr>
          <p:cNvPr id="101" name="Google Shape;101;p1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Tasks</a:t>
            </a:r>
            <a:endParaRPr/>
          </a:p>
        </p:txBody>
      </p:sp>
      <p:sp>
        <p:nvSpPr>
          <p:cNvPr id="102" name="Google Shape;102;p17"/>
          <p:cNvSpPr txBox="1"/>
          <p:nvPr>
            <p:ph idx="1" type="body"/>
          </p:nvPr>
        </p:nvSpPr>
        <p:spPr>
          <a:xfrm>
            <a:off x="311700" y="1469150"/>
            <a:ext cx="5838300" cy="2022000"/>
          </a:xfrm>
          <a:prstGeom prst="rect">
            <a:avLst/>
          </a:prstGeom>
        </p:spPr>
        <p:txBody>
          <a:bodyPr anchorCtr="0" anchor="t" bIns="91425" lIns="91425" spcFirstLastPara="1" rIns="91425" wrap="square" tIns="91425">
            <a:noAutofit/>
          </a:bodyPr>
          <a:lstStyle/>
          <a:p>
            <a:pPr indent="-368300" lvl="0" marL="457200" rtl="0" algn="l">
              <a:lnSpc>
                <a:spcPct val="200000"/>
              </a:lnSpc>
              <a:spcBef>
                <a:spcPts val="0"/>
              </a:spcBef>
              <a:spcAft>
                <a:spcPts val="0"/>
              </a:spcAft>
              <a:buSzPts val="2200"/>
              <a:buAutoNum type="arabicParenR"/>
            </a:pPr>
            <a:r>
              <a:rPr lang="en" sz="2200"/>
              <a:t>Create, organize, and share new ideas</a:t>
            </a:r>
            <a:endParaRPr sz="2200"/>
          </a:p>
          <a:p>
            <a:pPr indent="-368300" lvl="0" marL="457200" rtl="0" algn="l">
              <a:lnSpc>
                <a:spcPct val="200000"/>
              </a:lnSpc>
              <a:spcBef>
                <a:spcPts val="0"/>
              </a:spcBef>
              <a:spcAft>
                <a:spcPts val="0"/>
              </a:spcAft>
              <a:buSzPts val="2200"/>
              <a:buAutoNum type="arabicParenR"/>
            </a:pPr>
            <a:r>
              <a:rPr lang="en" sz="2200"/>
              <a:t>Highlight and present favorite ideas</a:t>
            </a:r>
            <a:endParaRPr sz="2200"/>
          </a:p>
          <a:p>
            <a:pPr indent="-368300" lvl="0" marL="457200" rtl="0" algn="l">
              <a:lnSpc>
                <a:spcPct val="200000"/>
              </a:lnSpc>
              <a:spcBef>
                <a:spcPts val="0"/>
              </a:spcBef>
              <a:spcAft>
                <a:spcPts val="0"/>
              </a:spcAft>
              <a:buSzPts val="2200"/>
              <a:buAutoNum type="arabicParenR"/>
            </a:pPr>
            <a:r>
              <a:rPr lang="en" sz="2200"/>
              <a:t>Draw sketches and diagrams</a:t>
            </a:r>
            <a:endParaRPr sz="2200"/>
          </a:p>
        </p:txBody>
      </p:sp>
      <p:pic>
        <p:nvPicPr>
          <p:cNvPr id="103" name="Google Shape;103;p17"/>
          <p:cNvPicPr preferRelativeResize="0"/>
          <p:nvPr/>
        </p:nvPicPr>
        <p:blipFill>
          <a:blip r:embed="rId4">
            <a:alphaModFix/>
          </a:blip>
          <a:stretch>
            <a:fillRect/>
          </a:stretch>
        </p:blipFill>
        <p:spPr>
          <a:xfrm rot="-5400000">
            <a:off x="6404436" y="2437114"/>
            <a:ext cx="2132200" cy="2842923"/>
          </a:xfrm>
          <a:prstGeom prst="rect">
            <a:avLst/>
          </a:prstGeom>
          <a:noFill/>
          <a:ln>
            <a:noFill/>
          </a:ln>
        </p:spPr>
      </p:pic>
      <p:pic>
        <p:nvPicPr>
          <p:cNvPr id="104" name="Google Shape;104;p17"/>
          <p:cNvPicPr preferRelativeResize="0"/>
          <p:nvPr/>
        </p:nvPicPr>
        <p:blipFill>
          <a:blip r:embed="rId5">
            <a:alphaModFix/>
          </a:blip>
          <a:stretch>
            <a:fillRect/>
          </a:stretch>
        </p:blipFill>
        <p:spPr>
          <a:xfrm>
            <a:off x="7531477" y="10325"/>
            <a:ext cx="1612524" cy="12238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pic>
        <p:nvPicPr>
          <p:cNvPr id="109" name="Google Shape;109;p18"/>
          <p:cNvPicPr preferRelativeResize="0"/>
          <p:nvPr/>
        </p:nvPicPr>
        <p:blipFill>
          <a:blip r:embed="rId3">
            <a:alphaModFix/>
          </a:blip>
          <a:stretch>
            <a:fillRect/>
          </a:stretch>
        </p:blipFill>
        <p:spPr>
          <a:xfrm>
            <a:off x="8099193" y="180043"/>
            <a:ext cx="884400" cy="884400"/>
          </a:xfrm>
          <a:prstGeom prst="rect">
            <a:avLst/>
          </a:prstGeom>
          <a:noFill/>
          <a:ln>
            <a:noFill/>
          </a:ln>
        </p:spPr>
      </p:pic>
      <p:sp>
        <p:nvSpPr>
          <p:cNvPr id="110" name="Google Shape;110;p1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Scene 1: Intro</a:t>
            </a:r>
            <a:endParaRPr/>
          </a:p>
        </p:txBody>
      </p:sp>
      <p:sp>
        <p:nvSpPr>
          <p:cNvPr id="111" name="Google Shape;111;p18"/>
          <p:cNvSpPr txBox="1"/>
          <p:nvPr>
            <p:ph idx="1" type="body"/>
          </p:nvPr>
        </p:nvSpPr>
        <p:spPr>
          <a:xfrm>
            <a:off x="311700" y="1444800"/>
            <a:ext cx="8520600" cy="27117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sz="2000"/>
              <a:t>Context: Opening (or early) scene</a:t>
            </a:r>
            <a:endParaRPr sz="2000"/>
          </a:p>
          <a:p>
            <a:pPr indent="0" lvl="0" marL="457200" rtl="0" algn="l">
              <a:spcBef>
                <a:spcPts val="1600"/>
              </a:spcBef>
              <a:spcAft>
                <a:spcPts val="0"/>
              </a:spcAft>
              <a:buNone/>
            </a:pPr>
            <a:r>
              <a:rPr lang="en" sz="2000"/>
              <a:t>Actors: Emma and Austin</a:t>
            </a:r>
            <a:endParaRPr sz="2000"/>
          </a:p>
          <a:p>
            <a:pPr indent="0" lvl="0" marL="457200" rtl="0" algn="l">
              <a:spcBef>
                <a:spcPts val="1600"/>
              </a:spcBef>
              <a:spcAft>
                <a:spcPts val="1600"/>
              </a:spcAft>
              <a:buNone/>
            </a:pPr>
            <a:r>
              <a:rPr lang="en" sz="2000"/>
              <a:t>Plot: Emma, Austin, and Caroline are in a group project and are trying to meet up to brainstorm for their project but are having difficulty.</a:t>
            </a:r>
            <a:endParaRPr sz="2000"/>
          </a:p>
        </p:txBody>
      </p:sp>
      <p:pic>
        <p:nvPicPr>
          <p:cNvPr id="112" name="Google Shape;112;p18"/>
          <p:cNvPicPr preferRelativeResize="0"/>
          <p:nvPr/>
        </p:nvPicPr>
        <p:blipFill>
          <a:blip r:embed="rId4">
            <a:alphaModFix/>
          </a:blip>
          <a:stretch>
            <a:fillRect/>
          </a:stretch>
        </p:blipFill>
        <p:spPr>
          <a:xfrm>
            <a:off x="7531477" y="10325"/>
            <a:ext cx="1612524" cy="12238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pic>
        <p:nvPicPr>
          <p:cNvPr id="117" name="Google Shape;117;p19"/>
          <p:cNvPicPr preferRelativeResize="0"/>
          <p:nvPr/>
        </p:nvPicPr>
        <p:blipFill>
          <a:blip r:embed="rId3">
            <a:alphaModFix/>
          </a:blip>
          <a:stretch>
            <a:fillRect/>
          </a:stretch>
        </p:blipFill>
        <p:spPr>
          <a:xfrm>
            <a:off x="8099193" y="180043"/>
            <a:ext cx="884400" cy="884400"/>
          </a:xfrm>
          <a:prstGeom prst="rect">
            <a:avLst/>
          </a:prstGeom>
          <a:noFill/>
          <a:ln>
            <a:noFill/>
          </a:ln>
        </p:spPr>
      </p:pic>
      <p:sp>
        <p:nvSpPr>
          <p:cNvPr id="118" name="Google Shape;118;p1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Scene 2: Tensions Rise</a:t>
            </a:r>
            <a:endParaRPr/>
          </a:p>
        </p:txBody>
      </p:sp>
      <p:sp>
        <p:nvSpPr>
          <p:cNvPr id="119" name="Google Shape;119;p19"/>
          <p:cNvSpPr txBox="1"/>
          <p:nvPr>
            <p:ph idx="1" type="body"/>
          </p:nvPr>
        </p:nvSpPr>
        <p:spPr>
          <a:xfrm>
            <a:off x="311700" y="1444800"/>
            <a:ext cx="8520600" cy="22539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sz="2000"/>
              <a:t>Context: brainstorming session</a:t>
            </a:r>
            <a:endParaRPr sz="2000"/>
          </a:p>
          <a:p>
            <a:pPr indent="0" lvl="0" marL="457200" rtl="0" algn="l">
              <a:spcBef>
                <a:spcPts val="1600"/>
              </a:spcBef>
              <a:spcAft>
                <a:spcPts val="0"/>
              </a:spcAft>
              <a:buNone/>
            </a:pPr>
            <a:r>
              <a:rPr lang="en" sz="2000"/>
              <a:t>Actors: Emma and Caroline</a:t>
            </a:r>
            <a:endParaRPr sz="2000"/>
          </a:p>
          <a:p>
            <a:pPr indent="0" lvl="0" marL="457200" rtl="0" algn="l">
              <a:spcBef>
                <a:spcPts val="1600"/>
              </a:spcBef>
              <a:spcAft>
                <a:spcPts val="1600"/>
              </a:spcAft>
              <a:buNone/>
            </a:pPr>
            <a:r>
              <a:rPr lang="en" sz="2000"/>
              <a:t>Plot: Emma and Caroline have been trying to work with Austin, but he’s unable to meet in person. They’re try brainstorming without him, but in their silent brainstorm come up with nothing.</a:t>
            </a:r>
            <a:endParaRPr sz="2000"/>
          </a:p>
        </p:txBody>
      </p:sp>
      <p:pic>
        <p:nvPicPr>
          <p:cNvPr id="120" name="Google Shape;120;p19"/>
          <p:cNvPicPr preferRelativeResize="0"/>
          <p:nvPr/>
        </p:nvPicPr>
        <p:blipFill>
          <a:blip r:embed="rId4">
            <a:alphaModFix/>
          </a:blip>
          <a:stretch>
            <a:fillRect/>
          </a:stretch>
        </p:blipFill>
        <p:spPr>
          <a:xfrm>
            <a:off x="7531477" y="10325"/>
            <a:ext cx="1612524" cy="12238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pic>
        <p:nvPicPr>
          <p:cNvPr id="125" name="Google Shape;125;p20"/>
          <p:cNvPicPr preferRelativeResize="0"/>
          <p:nvPr/>
        </p:nvPicPr>
        <p:blipFill>
          <a:blip r:embed="rId3">
            <a:alphaModFix/>
          </a:blip>
          <a:stretch>
            <a:fillRect/>
          </a:stretch>
        </p:blipFill>
        <p:spPr>
          <a:xfrm>
            <a:off x="8099193" y="180043"/>
            <a:ext cx="884400" cy="884400"/>
          </a:xfrm>
          <a:prstGeom prst="rect">
            <a:avLst/>
          </a:prstGeom>
          <a:noFill/>
          <a:ln>
            <a:noFill/>
          </a:ln>
        </p:spPr>
      </p:pic>
      <p:sp>
        <p:nvSpPr>
          <p:cNvPr id="126" name="Google Shape;126;p2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Scene 3: Zero to Hero</a:t>
            </a:r>
            <a:endParaRPr/>
          </a:p>
        </p:txBody>
      </p:sp>
      <p:sp>
        <p:nvSpPr>
          <p:cNvPr id="127" name="Google Shape;127;p20"/>
          <p:cNvSpPr txBox="1"/>
          <p:nvPr>
            <p:ph idx="1" type="body"/>
          </p:nvPr>
        </p:nvSpPr>
        <p:spPr>
          <a:xfrm>
            <a:off x="311700" y="1444800"/>
            <a:ext cx="8520600" cy="32073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sz="2000"/>
              <a:t>Context: brainstorming session, using Thundr</a:t>
            </a:r>
            <a:endParaRPr sz="2000"/>
          </a:p>
          <a:p>
            <a:pPr indent="0" lvl="0" marL="457200" rtl="0" algn="l">
              <a:spcBef>
                <a:spcPts val="1600"/>
              </a:spcBef>
              <a:spcAft>
                <a:spcPts val="0"/>
              </a:spcAft>
              <a:buNone/>
            </a:pPr>
            <a:r>
              <a:rPr lang="en" sz="2000"/>
              <a:t>Actors: Emma, Caroline, and Austin</a:t>
            </a:r>
            <a:endParaRPr sz="2000"/>
          </a:p>
          <a:p>
            <a:pPr indent="0" lvl="0" marL="457200" rtl="0" algn="l">
              <a:spcBef>
                <a:spcPts val="1600"/>
              </a:spcBef>
              <a:spcAft>
                <a:spcPts val="1600"/>
              </a:spcAft>
              <a:buNone/>
            </a:pPr>
            <a:r>
              <a:rPr lang="en" sz="2000"/>
              <a:t>Plot: Austin comes to the rescue with Thundr, and calls in remotely to brainstorm with the team. This scene presents the main features of Thundr, including remote brainstorming, mind mapping using post-it like visuals, and additional functionality including organization, highlighting, and more.</a:t>
            </a:r>
            <a:endParaRPr sz="2000"/>
          </a:p>
        </p:txBody>
      </p:sp>
      <p:pic>
        <p:nvPicPr>
          <p:cNvPr id="128" name="Google Shape;128;p20"/>
          <p:cNvPicPr preferRelativeResize="0"/>
          <p:nvPr/>
        </p:nvPicPr>
        <p:blipFill>
          <a:blip r:embed="rId4">
            <a:alphaModFix/>
          </a:blip>
          <a:stretch>
            <a:fillRect/>
          </a:stretch>
        </p:blipFill>
        <p:spPr>
          <a:xfrm>
            <a:off x="7531477" y="10325"/>
            <a:ext cx="1612524" cy="12238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