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roxima Nov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5.xml"/><Relationship Id="rId41" Type="http://schemas.openxmlformats.org/officeDocument/2006/relationships/font" Target="fonts/ProximaNov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bold.fntdata"/><Relationship Id="rId16" Type="http://schemas.openxmlformats.org/officeDocument/2006/relationships/slide" Target="slides/slide11.xml"/><Relationship Id="rId38" Type="http://schemas.openxmlformats.org/officeDocument/2006/relationships/font" Target="fonts/ProximaNo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4dff05f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4dff05f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3cd0c60e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3cd0c60e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3cd0c60e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3cd0c60e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3cd0c60e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3cd0c60e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3cd0c60e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3cd0c60e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3cd0c60e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3cd0c60e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3cd0c60e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3cd0c60e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3cd0c60e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3cd0c60e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456f6ddb9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456f6ddb9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456f6ddb9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456f6ddb9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3cd0c60e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3cd0c60e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3c62a073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3c62a073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456f6ddb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456f6ddb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Assumption: users would rather ask questions when they come up than have to learn by conventional methods (reading instructions, watching video, etc.)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456f6ddb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456f6ddb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Assumption potentially invalidated *</a:t>
            </a:r>
            <a:endParaRPr/>
          </a:p>
          <a:p>
            <a:pPr indent="-298450" lvl="0" marL="457200" rtl="0" algn="l">
              <a:spcBef>
                <a:spcPts val="0"/>
              </a:spcBef>
              <a:spcAft>
                <a:spcPts val="0"/>
              </a:spcAft>
              <a:buSzPts val="1100"/>
              <a:buChar char="+"/>
            </a:pPr>
            <a:r>
              <a:rPr lang="en"/>
              <a:t>Natural, human-like: It’s easy to ask the chatbot questions when they come up, feels like you’re asking a friend for help</a:t>
            </a:r>
            <a:endParaRPr/>
          </a:p>
          <a:p>
            <a:pPr indent="-298450" lvl="0" marL="457200" rtl="0" algn="l">
              <a:spcBef>
                <a:spcPts val="0"/>
              </a:spcBef>
              <a:spcAft>
                <a:spcPts val="0"/>
              </a:spcAft>
              <a:buSzPts val="1100"/>
              <a:buChar char="+"/>
            </a:pPr>
            <a:r>
              <a:rPr lang="en"/>
              <a:t>Flexible: you can</a:t>
            </a:r>
            <a:r>
              <a:rPr lang="en"/>
              <a:t> </a:t>
            </a:r>
            <a:r>
              <a:rPr lang="en"/>
              <a:t>ask the chatbot to help with any aspect of the app; not limited to parts the creator decided to give instructions for</a:t>
            </a:r>
            <a:endParaRPr/>
          </a:p>
          <a:p>
            <a:pPr indent="-298450" lvl="0" marL="457200" rtl="0" algn="l">
              <a:spcBef>
                <a:spcPts val="0"/>
              </a:spcBef>
              <a:spcAft>
                <a:spcPts val="0"/>
              </a:spcAft>
              <a:buSzPts val="1100"/>
              <a:buChar char="-"/>
            </a:pPr>
            <a:r>
              <a:rPr lang="en"/>
              <a:t>Need may not exist: if apps are well designed, we wouldn’t need a specific chatbot designed to answer questions</a:t>
            </a:r>
            <a:endParaRPr/>
          </a:p>
          <a:p>
            <a:pPr indent="-298450" lvl="0" marL="457200" rtl="0" algn="l">
              <a:spcBef>
                <a:spcPts val="0"/>
              </a:spcBef>
              <a:spcAft>
                <a:spcPts val="0"/>
              </a:spcAft>
              <a:buSzPts val="1100"/>
              <a:buChar char="-"/>
            </a:pPr>
            <a:r>
              <a:rPr lang="en"/>
              <a:t>Time better spent designing intuitive, easy-to-use apps instead of a chatbot to fix poorly designed apps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456f6ddb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456f6ddb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 are currently pretty intuitive: The apps we tested were really easy to pick up, despite having multiple components or focuses that weren’t familiar to the user.</a:t>
            </a:r>
            <a:endParaRPr/>
          </a:p>
          <a:p>
            <a:pPr indent="0" lvl="0" marL="0" rtl="0" algn="l">
              <a:spcBef>
                <a:spcPts val="0"/>
              </a:spcBef>
              <a:spcAft>
                <a:spcPts val="0"/>
              </a:spcAft>
              <a:buNone/>
            </a:pPr>
            <a:r>
              <a:rPr lang="en"/>
              <a:t>When apps are well-designed, people are more patient: when the instruction is simple, quick, and presented in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45bb0f6c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45bb0f6c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Assumption: users would rather ask questions when they come up than have to learn by conventional methods (reading instructions, watching video, etc.). It is unclear if our original assumptions hold, especially with intuitive products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3cd0c60e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3cd0c60e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45a477d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45a477d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People like to learn, but dislike other methods of learning that what they are comfortable with </a:t>
            </a:r>
            <a:endParaRPr sz="1600">
              <a:latin typeface="Proxima Nova"/>
              <a:ea typeface="Proxima Nova"/>
              <a:cs typeface="Proxima Nova"/>
              <a:sym typeface="Proxima Nova"/>
            </a:endParaRPr>
          </a:p>
          <a:p>
            <a:pPr indent="0" lvl="0" marL="0" rtl="0" algn="l">
              <a:lnSpc>
                <a:spcPct val="115000"/>
              </a:lnSpc>
              <a:spcBef>
                <a:spcPts val="1600"/>
              </a:spcBef>
              <a:spcAft>
                <a:spcPts val="1600"/>
              </a:spcAft>
              <a:buNone/>
            </a:pPr>
            <a:r>
              <a:rPr lang="en" sz="1600">
                <a:latin typeface="Proxima Nova"/>
                <a:ea typeface="Proxima Nova"/>
                <a:cs typeface="Proxima Nova"/>
                <a:sym typeface="Proxima Nova"/>
              </a:rPr>
              <a:t>People feel that they have “better things to do” than sit down and learn new technology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45a477dc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45a477dc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45a477dc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45a477dc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8453dc60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8453dc60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45e9bca3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45e9bca3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People like to learn, but dislike other methods of learning that what they are comfortable with </a:t>
            </a:r>
            <a:endParaRPr sz="1600">
              <a:latin typeface="Proxima Nova"/>
              <a:ea typeface="Proxima Nova"/>
              <a:cs typeface="Proxima Nova"/>
              <a:sym typeface="Proxima Nova"/>
            </a:endParaRPr>
          </a:p>
          <a:p>
            <a:pPr indent="0" lvl="0" marL="0" rtl="0" algn="l">
              <a:lnSpc>
                <a:spcPct val="115000"/>
              </a:lnSpc>
              <a:spcBef>
                <a:spcPts val="1600"/>
              </a:spcBef>
              <a:spcAft>
                <a:spcPts val="1600"/>
              </a:spcAft>
              <a:buNone/>
            </a:pPr>
            <a:r>
              <a:rPr lang="en" sz="1600">
                <a:latin typeface="Proxima Nova"/>
                <a:ea typeface="Proxima Nova"/>
                <a:cs typeface="Proxima Nova"/>
                <a:sym typeface="Proxima Nova"/>
              </a:rPr>
              <a:t>People feel that they have “better things to do” than sit down and learn new technology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3c62a073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3c62a073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456f6ddb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456f6ddb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456f6ddb9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456f6ddb9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3cd0c60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3cd0c60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3c62a073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3c62a073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3c62a073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3c62a073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3c62a073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3c62a073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3c62a073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3c62a073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3c62a073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3c62a073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3c62a073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3c62a073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POVs // Experience Prototypes</a:t>
            </a:r>
            <a:endParaRPr b="1"/>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 Jones, Caroline Willis, Emma Alderton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POV 1 - Luke</a:t>
            </a:r>
            <a:endParaRPr>
              <a:solidFill>
                <a:srgbClr val="0000FF"/>
              </a:solidFill>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We met: </a:t>
            </a:r>
            <a:endParaRPr b="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Luke, a first year university student, who is a quadriplegic and has limited mobility.</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b="1" lang="en" sz="1400">
                <a:solidFill>
                  <a:srgbClr val="000000"/>
                </a:solidFill>
              </a:rPr>
              <a:t>We were amazed to realize: </a:t>
            </a:r>
            <a:endParaRPr b="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He uses voice interaction a lot for schoolwork but has to ask for help each time he wants to create something that is beyond just written words.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b="1" lang="en" sz="1400">
                <a:solidFill>
                  <a:srgbClr val="000000"/>
                </a:solidFill>
              </a:rPr>
              <a:t>It would be game-changing to:</a:t>
            </a:r>
            <a:endParaRPr b="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Allow those with disabilities the ability to work on creative and visual projects independently.</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POV 2 - Michael</a:t>
            </a:r>
            <a:endParaRPr>
              <a:solidFill>
                <a:srgbClr val="FF0000"/>
              </a:solidFill>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We met: </a:t>
            </a:r>
            <a:endParaRPr b="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Michael, a retired lawyer at Stanford, who has a love of learning and reading.</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b="1" lang="en" sz="1400">
                <a:solidFill>
                  <a:srgbClr val="000000"/>
                </a:solidFill>
              </a:rPr>
              <a:t>We were amazed to realize: </a:t>
            </a:r>
            <a:endParaRPr b="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That despite Michael’s love of learning, he struggles with the time commitment necessary to pick up new technologies.</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b="1" lang="en" sz="1400">
                <a:solidFill>
                  <a:srgbClr val="000000"/>
                </a:solidFill>
              </a:rPr>
              <a:t>It would be game-changing to:</a:t>
            </a:r>
            <a:endParaRPr b="1"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Create easy and accessible ways to learn new technologies.</a:t>
            </a:r>
            <a:endParaRPr sz="1400">
              <a:solidFill>
                <a:srgbClr val="000000"/>
              </a:solidFill>
            </a:endParaRPr>
          </a:p>
          <a:p>
            <a:pPr indent="0" lvl="0" marL="0" rtl="0" algn="l">
              <a:spcBef>
                <a:spcPts val="0"/>
              </a:spcBef>
              <a:spcAft>
                <a:spcPts val="0"/>
              </a:spcAft>
              <a:buNone/>
            </a:pPr>
            <a:r>
              <a:t/>
            </a:r>
            <a:endParaRPr b="1" sz="1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 HMWs</a:t>
            </a:r>
            <a:endParaRPr/>
          </a:p>
        </p:txBody>
      </p:sp>
      <p:sp>
        <p:nvSpPr>
          <p:cNvPr id="130" name="Google Shape;13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AutoNum type="arabicPeriod"/>
            </a:pPr>
            <a:r>
              <a:rPr lang="en" sz="2200">
                <a:solidFill>
                  <a:srgbClr val="000000"/>
                </a:solidFill>
              </a:rPr>
              <a:t>How might we use technology to assist in visual tasks? </a:t>
            </a:r>
            <a:endParaRPr sz="2200">
              <a:solidFill>
                <a:srgbClr val="000000"/>
              </a:solidFill>
            </a:endParaRPr>
          </a:p>
          <a:p>
            <a:pPr indent="0" lvl="0" marL="457200" rtl="0" algn="l">
              <a:spcBef>
                <a:spcPts val="0"/>
              </a:spcBef>
              <a:spcAft>
                <a:spcPts val="0"/>
              </a:spcAft>
              <a:buNone/>
            </a:pPr>
            <a:r>
              <a:rPr lang="en" sz="2200">
                <a:solidFill>
                  <a:srgbClr val="0000FF"/>
                </a:solidFill>
              </a:rPr>
              <a:t>(POV 1)</a:t>
            </a:r>
            <a:endParaRPr sz="2200">
              <a:solidFill>
                <a:srgbClr val="0000FF"/>
              </a:solidFill>
            </a:endParaRPr>
          </a:p>
          <a:p>
            <a:pPr indent="0" lvl="0" marL="457200" rtl="0" algn="l">
              <a:spcBef>
                <a:spcPts val="0"/>
              </a:spcBef>
              <a:spcAft>
                <a:spcPts val="0"/>
              </a:spcAft>
              <a:buNone/>
            </a:pPr>
            <a:r>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 sz="2200">
                <a:solidFill>
                  <a:srgbClr val="000000"/>
                </a:solidFill>
              </a:rPr>
              <a:t>How might we decrease the learning curve of technology? </a:t>
            </a:r>
            <a:endParaRPr sz="2200">
              <a:solidFill>
                <a:srgbClr val="000000"/>
              </a:solidFill>
            </a:endParaRPr>
          </a:p>
          <a:p>
            <a:pPr indent="0" lvl="0" marL="457200" rtl="0" algn="l">
              <a:spcBef>
                <a:spcPts val="0"/>
              </a:spcBef>
              <a:spcAft>
                <a:spcPts val="0"/>
              </a:spcAft>
              <a:buNone/>
            </a:pPr>
            <a:r>
              <a:rPr lang="en" sz="2200">
                <a:solidFill>
                  <a:srgbClr val="FF0000"/>
                </a:solidFill>
              </a:rPr>
              <a:t>(POV 2)</a:t>
            </a:r>
            <a:endParaRPr sz="2200">
              <a:solidFill>
                <a:srgbClr val="FF0000"/>
              </a:solidFill>
            </a:endParaRPr>
          </a:p>
          <a:p>
            <a:pPr indent="0" lvl="0" marL="457200" rtl="0" algn="l">
              <a:spcBef>
                <a:spcPts val="0"/>
              </a:spcBef>
              <a:spcAft>
                <a:spcPts val="0"/>
              </a:spcAft>
              <a:buNone/>
            </a:pPr>
            <a:r>
              <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 sz="2200">
                <a:solidFill>
                  <a:srgbClr val="000000"/>
                </a:solidFill>
              </a:rPr>
              <a:t>How might we make learning new tech exciting and not feel like a chore? </a:t>
            </a:r>
            <a:endParaRPr sz="2200">
              <a:solidFill>
                <a:srgbClr val="000000"/>
              </a:solidFill>
            </a:endParaRPr>
          </a:p>
          <a:p>
            <a:pPr indent="0" lvl="0" marL="457200" rtl="0" algn="l">
              <a:spcBef>
                <a:spcPts val="0"/>
              </a:spcBef>
              <a:spcAft>
                <a:spcPts val="0"/>
              </a:spcAft>
              <a:buNone/>
            </a:pPr>
            <a:r>
              <a:rPr lang="en" sz="2200">
                <a:solidFill>
                  <a:srgbClr val="FF0000"/>
                </a:solidFill>
              </a:rPr>
              <a:t>(POV 2)</a:t>
            </a:r>
            <a:endParaRPr sz="22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Experience Prototypes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6"/>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6FA8DC"/>
                </a:solidFill>
              </a:rPr>
              <a:t>Experience Prototype 1: GraphIt</a:t>
            </a:r>
            <a:endParaRPr>
              <a:solidFill>
                <a:srgbClr val="6FA8DC"/>
              </a:solidFill>
            </a:endParaRPr>
          </a:p>
        </p:txBody>
      </p:sp>
      <p:sp>
        <p:nvSpPr>
          <p:cNvPr id="141" name="Google Shape;141;p26"/>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Use VI to manipulate and create graphs</a:t>
            </a:r>
            <a:endParaRPr sz="1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265500" y="-2471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GraphIt</a:t>
            </a:r>
            <a:endParaRPr b="1"/>
          </a:p>
        </p:txBody>
      </p:sp>
      <p:sp>
        <p:nvSpPr>
          <p:cNvPr id="147" name="Google Shape;147;p2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5"/>
                </a:solidFill>
              </a:rPr>
              <a:t>Assumptions: </a:t>
            </a:r>
            <a:endParaRPr>
              <a:solidFill>
                <a:schemeClr val="accent5"/>
              </a:solidFill>
            </a:endParaRPr>
          </a:p>
          <a:p>
            <a:pPr indent="0" lvl="0" marL="0" rtl="0" algn="l">
              <a:spcBef>
                <a:spcPts val="1600"/>
              </a:spcBef>
              <a:spcAft>
                <a:spcPts val="1600"/>
              </a:spcAft>
              <a:buNone/>
            </a:pPr>
            <a:r>
              <a:rPr lang="en"/>
              <a:t>Easy option</a:t>
            </a:r>
            <a:endParaRPr/>
          </a:p>
        </p:txBody>
      </p:sp>
      <p:sp>
        <p:nvSpPr>
          <p:cNvPr id="148" name="Google Shape;148;p27"/>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Image result for graph" id="149" name="Google Shape;149;p27"/>
          <p:cNvPicPr preferRelativeResize="0"/>
          <p:nvPr/>
        </p:nvPicPr>
        <p:blipFill>
          <a:blip r:embed="rId3">
            <a:alphaModFix/>
          </a:blip>
          <a:stretch>
            <a:fillRect/>
          </a:stretch>
        </p:blipFill>
        <p:spPr>
          <a:xfrm>
            <a:off x="197050" y="1365975"/>
            <a:ext cx="4045200" cy="33950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idx="2" type="body"/>
          </p:nvPr>
        </p:nvSpPr>
        <p:spPr>
          <a:xfrm>
            <a:off x="497165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FF00"/>
                </a:solidFill>
              </a:rPr>
              <a:t>+ Less Cumbersome</a:t>
            </a:r>
            <a:endParaRPr>
              <a:solidFill>
                <a:srgbClr val="00FF00"/>
              </a:solidFill>
            </a:endParaRPr>
          </a:p>
          <a:p>
            <a:pPr indent="0" lvl="0" marL="0" rtl="0" algn="l">
              <a:spcBef>
                <a:spcPts val="1600"/>
              </a:spcBef>
              <a:spcAft>
                <a:spcPts val="0"/>
              </a:spcAft>
              <a:buNone/>
            </a:pPr>
            <a:r>
              <a:rPr lang="en">
                <a:solidFill>
                  <a:srgbClr val="00FF00"/>
                </a:solidFill>
              </a:rPr>
              <a:t>+ Simpler to say it</a:t>
            </a:r>
            <a:endParaRPr>
              <a:solidFill>
                <a:srgbClr val="00FF00"/>
              </a:solidFill>
            </a:endParaRPr>
          </a:p>
          <a:p>
            <a:pPr indent="0" lvl="0" marL="0" rtl="0" algn="l">
              <a:spcBef>
                <a:spcPts val="1600"/>
              </a:spcBef>
              <a:spcAft>
                <a:spcPts val="0"/>
              </a:spcAft>
              <a:buNone/>
            </a:pPr>
            <a:r>
              <a:t/>
            </a:r>
            <a:endParaRPr>
              <a:solidFill>
                <a:srgbClr val="00FF00"/>
              </a:solidFill>
            </a:endParaRPr>
          </a:p>
          <a:p>
            <a:pPr indent="0" lvl="0" marL="0" rtl="0" algn="l">
              <a:spcBef>
                <a:spcPts val="1600"/>
              </a:spcBef>
              <a:spcAft>
                <a:spcPts val="0"/>
              </a:spcAft>
              <a:buNone/>
            </a:pPr>
            <a:r>
              <a:t/>
            </a:r>
            <a:endParaRPr>
              <a:solidFill>
                <a:srgbClr val="00FF00"/>
              </a:solidFill>
            </a:endParaRPr>
          </a:p>
          <a:p>
            <a:pPr indent="0" lvl="0" marL="0" rtl="0" algn="l">
              <a:spcBef>
                <a:spcPts val="1600"/>
              </a:spcBef>
              <a:spcAft>
                <a:spcPts val="1600"/>
              </a:spcAft>
              <a:buNone/>
            </a:pPr>
            <a:r>
              <a:rPr lang="en">
                <a:solidFill>
                  <a:srgbClr val="FF0000"/>
                </a:solidFill>
              </a:rPr>
              <a:t>-</a:t>
            </a:r>
            <a:r>
              <a:rPr lang="en">
                <a:solidFill>
                  <a:srgbClr val="FF0000"/>
                </a:solidFill>
              </a:rPr>
              <a:t> Confusion in </a:t>
            </a:r>
            <a:r>
              <a:rPr lang="en">
                <a:solidFill>
                  <a:srgbClr val="FF0000"/>
                </a:solidFill>
              </a:rPr>
              <a:t>instruction</a:t>
            </a:r>
            <a:endParaRPr>
              <a:solidFill>
                <a:srgbClr val="FF0000"/>
              </a:solidFill>
            </a:endParaRPr>
          </a:p>
        </p:txBody>
      </p:sp>
      <p:pic>
        <p:nvPicPr>
          <p:cNvPr id="155" name="Google Shape;155;p28"/>
          <p:cNvPicPr preferRelativeResize="0"/>
          <p:nvPr/>
        </p:nvPicPr>
        <p:blipFill>
          <a:blip r:embed="rId3">
            <a:alphaModFix/>
          </a:blip>
          <a:stretch>
            <a:fillRect/>
          </a:stretch>
        </p:blipFill>
        <p:spPr>
          <a:xfrm>
            <a:off x="902447" y="724200"/>
            <a:ext cx="2771322" cy="36950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txBox="1"/>
          <p:nvPr>
            <p:ph idx="1" type="body"/>
          </p:nvPr>
        </p:nvSpPr>
        <p:spPr>
          <a:xfrm>
            <a:off x="191175" y="405200"/>
            <a:ext cx="4501500" cy="3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6FA8DC"/>
                </a:solidFill>
              </a:rPr>
              <a:t>Surprises</a:t>
            </a:r>
            <a:endParaRPr sz="4800">
              <a:solidFill>
                <a:srgbClr val="6FA8DC"/>
              </a:solidFill>
            </a:endParaRPr>
          </a:p>
          <a:p>
            <a:pPr indent="0" lvl="0" marL="0" rtl="0" algn="ctr">
              <a:spcBef>
                <a:spcPts val="1600"/>
              </a:spcBef>
              <a:spcAft>
                <a:spcPts val="0"/>
              </a:spcAft>
              <a:buNone/>
            </a:pPr>
            <a:r>
              <a:t/>
            </a:r>
            <a:endParaRPr sz="1400">
              <a:solidFill>
                <a:srgbClr val="FFFFFF"/>
              </a:solidFill>
            </a:endParaRPr>
          </a:p>
          <a:p>
            <a:pPr indent="0" lvl="0" marL="0" rtl="0" algn="ctr">
              <a:spcBef>
                <a:spcPts val="1600"/>
              </a:spcBef>
              <a:spcAft>
                <a:spcPts val="1600"/>
              </a:spcAft>
              <a:buNone/>
            </a:pPr>
            <a:r>
              <a:rPr lang="en">
                <a:solidFill>
                  <a:srgbClr val="FFFFFF"/>
                </a:solidFill>
              </a:rPr>
              <a:t>Focus on the big picture</a:t>
            </a:r>
            <a:endParaRPr>
              <a:solidFill>
                <a:srgbClr val="FFFFFF"/>
              </a:solidFill>
            </a:endParaRPr>
          </a:p>
        </p:txBody>
      </p:sp>
      <p:sp>
        <p:nvSpPr>
          <p:cNvPr id="162" name="Google Shape;162;p29"/>
          <p:cNvSpPr txBox="1"/>
          <p:nvPr>
            <p:ph idx="1" type="body"/>
          </p:nvPr>
        </p:nvSpPr>
        <p:spPr>
          <a:xfrm>
            <a:off x="4513825" y="1481650"/>
            <a:ext cx="4501500" cy="3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6FA8DC"/>
                </a:solidFill>
              </a:rPr>
              <a:t>New Learnings</a:t>
            </a:r>
            <a:endParaRPr sz="4800">
              <a:solidFill>
                <a:srgbClr val="6FA8DC"/>
              </a:solidFill>
            </a:endParaRPr>
          </a:p>
          <a:p>
            <a:pPr indent="0" lvl="0" marL="0" rtl="0" algn="ctr">
              <a:spcBef>
                <a:spcPts val="1600"/>
              </a:spcBef>
              <a:spcAft>
                <a:spcPts val="0"/>
              </a:spcAft>
              <a:buNone/>
            </a:pPr>
            <a:r>
              <a:rPr lang="en">
                <a:solidFill>
                  <a:srgbClr val="FFFFFF"/>
                </a:solidFill>
              </a:rPr>
              <a:t>People think differently, clear instructions are vital</a:t>
            </a:r>
            <a:endParaRPr>
              <a:solidFill>
                <a:srgbClr val="FFFFFF"/>
              </a:solidFill>
            </a:endParaRPr>
          </a:p>
          <a:p>
            <a:pPr indent="0" lvl="0" marL="0" rtl="0" algn="ctr">
              <a:spcBef>
                <a:spcPts val="1600"/>
              </a:spcBef>
              <a:spcAft>
                <a:spcPts val="1600"/>
              </a:spcAft>
              <a:buNone/>
            </a:pPr>
            <a:r>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265500" y="-2471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Graph</a:t>
            </a:r>
            <a:endParaRPr b="1"/>
          </a:p>
        </p:txBody>
      </p:sp>
      <p:sp>
        <p:nvSpPr>
          <p:cNvPr id="168" name="Google Shape;168;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5"/>
                </a:solidFill>
              </a:rPr>
              <a:t>Assumptions:</a:t>
            </a:r>
            <a:endParaRPr>
              <a:solidFill>
                <a:schemeClr val="accent5"/>
              </a:solidFill>
            </a:endParaRPr>
          </a:p>
          <a:p>
            <a:pPr indent="0" lvl="0" marL="0" rtl="0" algn="l">
              <a:spcBef>
                <a:spcPts val="1600"/>
              </a:spcBef>
              <a:spcAft>
                <a:spcPts val="1600"/>
              </a:spcAft>
              <a:buNone/>
            </a:pPr>
            <a:r>
              <a:rPr lang="en"/>
              <a:t>Easy option, </a:t>
            </a:r>
            <a:r>
              <a:rPr lang="en">
                <a:solidFill>
                  <a:srgbClr val="00FF00"/>
                </a:solidFill>
              </a:rPr>
              <a:t>+ Simple</a:t>
            </a:r>
            <a:endParaRPr>
              <a:solidFill>
                <a:srgbClr val="00FF00"/>
              </a:solidFill>
            </a:endParaRPr>
          </a:p>
        </p:txBody>
      </p:sp>
      <p:sp>
        <p:nvSpPr>
          <p:cNvPr id="169" name="Google Shape;169;p3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Image result for graph" id="170" name="Google Shape;170;p30"/>
          <p:cNvPicPr preferRelativeResize="0"/>
          <p:nvPr/>
        </p:nvPicPr>
        <p:blipFill>
          <a:blip r:embed="rId3">
            <a:alphaModFix/>
          </a:blip>
          <a:stretch>
            <a:fillRect/>
          </a:stretch>
        </p:blipFill>
        <p:spPr>
          <a:xfrm>
            <a:off x="197050" y="1365975"/>
            <a:ext cx="4045200" cy="33950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6FA8DC"/>
                </a:solidFill>
              </a:rPr>
              <a:t>Experience Prototype 2: ChatBot</a:t>
            </a:r>
            <a:endParaRPr>
              <a:solidFill>
                <a:srgbClr val="6FA8DC"/>
              </a:solidFill>
            </a:endParaRPr>
          </a:p>
        </p:txBody>
      </p:sp>
      <p:sp>
        <p:nvSpPr>
          <p:cNvPr id="176" name="Google Shape;176;p31"/>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Chatbot for learning new technology</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rPr>
              <a:t>Problem Domain:</a:t>
            </a:r>
            <a:endParaRPr>
              <a:solidFill>
                <a:schemeClr val="lt2"/>
              </a:solidFill>
            </a:endParaRPr>
          </a:p>
          <a:p>
            <a:pPr indent="0" lvl="0" marL="0" rtl="0" algn="l">
              <a:spcBef>
                <a:spcPts val="1600"/>
              </a:spcBef>
              <a:spcAft>
                <a:spcPts val="0"/>
              </a:spcAft>
              <a:buNone/>
            </a:pPr>
            <a:r>
              <a:rPr lang="en" sz="1400">
                <a:solidFill>
                  <a:srgbClr val="FFFFFF"/>
                </a:solidFill>
              </a:rPr>
              <a:t>Our problem domain is </a:t>
            </a:r>
            <a:r>
              <a:rPr b="1" lang="en" sz="1400">
                <a:solidFill>
                  <a:srgbClr val="FFFFFF"/>
                </a:solidFill>
              </a:rPr>
              <a:t>increasing accessibility.</a:t>
            </a:r>
            <a:r>
              <a:rPr lang="en" sz="1400">
                <a:solidFill>
                  <a:srgbClr val="FFFFFF"/>
                </a:solidFill>
              </a:rPr>
              <a:t> People have trouble accessing and using areas of technology because they are limited in other areas of their lives, whether that be knowledge or physically.</a:t>
            </a:r>
            <a:endParaRPr sz="1400">
              <a:solidFill>
                <a:srgbClr val="FFFFFF"/>
              </a:solidFill>
            </a:endParaRPr>
          </a:p>
          <a:p>
            <a:pPr indent="0" lvl="0" marL="0" rtl="0" algn="l">
              <a:spcBef>
                <a:spcPts val="0"/>
              </a:spcBef>
              <a:spcAft>
                <a:spcPts val="1600"/>
              </a:spcAft>
              <a:buNone/>
            </a:pPr>
            <a:r>
              <a:t/>
            </a:r>
            <a:endParaRPr>
              <a:solidFill>
                <a:schemeClr val="lt2"/>
              </a:solidFill>
            </a:endParaRPr>
          </a:p>
        </p:txBody>
      </p:sp>
      <p:pic>
        <p:nvPicPr>
          <p:cNvPr id="66" name="Google Shape;66;p14"/>
          <p:cNvPicPr preferRelativeResize="0"/>
          <p:nvPr/>
        </p:nvPicPr>
        <p:blipFill>
          <a:blip r:embed="rId3">
            <a:alphaModFix/>
          </a:blip>
          <a:stretch>
            <a:fillRect/>
          </a:stretch>
        </p:blipFill>
        <p:spPr>
          <a:xfrm>
            <a:off x="328325" y="647875"/>
            <a:ext cx="1813200" cy="1923875"/>
          </a:xfrm>
          <a:prstGeom prst="rect">
            <a:avLst/>
          </a:prstGeom>
          <a:noFill/>
          <a:ln>
            <a:noFill/>
          </a:ln>
        </p:spPr>
      </p:pic>
      <p:pic>
        <p:nvPicPr>
          <p:cNvPr id="67" name="Google Shape;67;p14"/>
          <p:cNvPicPr preferRelativeResize="0"/>
          <p:nvPr/>
        </p:nvPicPr>
        <p:blipFill>
          <a:blip r:embed="rId4">
            <a:alphaModFix/>
          </a:blip>
          <a:stretch>
            <a:fillRect/>
          </a:stretch>
        </p:blipFill>
        <p:spPr>
          <a:xfrm>
            <a:off x="2321850" y="578550"/>
            <a:ext cx="1915875" cy="2062525"/>
          </a:xfrm>
          <a:prstGeom prst="rect">
            <a:avLst/>
          </a:prstGeom>
          <a:noFill/>
          <a:ln>
            <a:noFill/>
          </a:ln>
        </p:spPr>
      </p:pic>
      <p:pic>
        <p:nvPicPr>
          <p:cNvPr id="68" name="Google Shape;68;p14"/>
          <p:cNvPicPr preferRelativeResize="0"/>
          <p:nvPr/>
        </p:nvPicPr>
        <p:blipFill>
          <a:blip r:embed="rId5">
            <a:alphaModFix/>
          </a:blip>
          <a:stretch>
            <a:fillRect/>
          </a:stretch>
        </p:blipFill>
        <p:spPr>
          <a:xfrm>
            <a:off x="1323725" y="2641075"/>
            <a:ext cx="1813200" cy="20687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265500" y="-2471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Chatbot</a:t>
            </a:r>
            <a:endParaRPr b="1"/>
          </a:p>
        </p:txBody>
      </p:sp>
      <p:sp>
        <p:nvSpPr>
          <p:cNvPr id="182" name="Google Shape;182;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5"/>
                </a:solidFill>
              </a:rPr>
              <a:t>Assumption: </a:t>
            </a:r>
            <a:endParaRPr>
              <a:solidFill>
                <a:schemeClr val="accent5"/>
              </a:solidFill>
            </a:endParaRPr>
          </a:p>
          <a:p>
            <a:pPr indent="0" lvl="0" marL="0" rtl="0" algn="l">
              <a:spcBef>
                <a:spcPts val="1600"/>
              </a:spcBef>
              <a:spcAft>
                <a:spcPts val="1600"/>
              </a:spcAft>
              <a:buNone/>
            </a:pPr>
            <a:r>
              <a:rPr lang="en" sz="1600">
                <a:solidFill>
                  <a:srgbClr val="FFFFFF"/>
                </a:solidFill>
              </a:rPr>
              <a:t>asking questions &gt; reading instructions</a:t>
            </a:r>
            <a:endParaRPr sz="1600">
              <a:solidFill>
                <a:srgbClr val="FFFFFF"/>
              </a:solidFill>
            </a:endParaRPr>
          </a:p>
        </p:txBody>
      </p:sp>
      <p:pic>
        <p:nvPicPr>
          <p:cNvPr id="183" name="Google Shape;183;p32"/>
          <p:cNvPicPr preferRelativeResize="0"/>
          <p:nvPr/>
        </p:nvPicPr>
        <p:blipFill>
          <a:blip r:embed="rId3">
            <a:alphaModFix/>
          </a:blip>
          <a:stretch>
            <a:fillRect/>
          </a:stretch>
        </p:blipFill>
        <p:spPr>
          <a:xfrm>
            <a:off x="341013" y="1333650"/>
            <a:ext cx="3894166" cy="357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idx="2" type="body"/>
          </p:nvPr>
        </p:nvSpPr>
        <p:spPr>
          <a:xfrm>
            <a:off x="497165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FF00"/>
                </a:solidFill>
              </a:rPr>
              <a:t>+ Natural, human-like</a:t>
            </a:r>
            <a:endParaRPr>
              <a:solidFill>
                <a:srgbClr val="00FF00"/>
              </a:solidFill>
            </a:endParaRPr>
          </a:p>
          <a:p>
            <a:pPr indent="0" lvl="0" marL="0" rtl="0" algn="l">
              <a:spcBef>
                <a:spcPts val="1600"/>
              </a:spcBef>
              <a:spcAft>
                <a:spcPts val="0"/>
              </a:spcAft>
              <a:buNone/>
            </a:pPr>
            <a:r>
              <a:rPr lang="en">
                <a:solidFill>
                  <a:srgbClr val="00FF00"/>
                </a:solidFill>
              </a:rPr>
              <a:t>+ Flexible</a:t>
            </a:r>
            <a:endParaRPr>
              <a:solidFill>
                <a:srgbClr val="00FF00"/>
              </a:solidFill>
            </a:endParaRPr>
          </a:p>
          <a:p>
            <a:pPr indent="0" lvl="0" marL="0" rtl="0" algn="l">
              <a:spcBef>
                <a:spcPts val="1600"/>
              </a:spcBef>
              <a:spcAft>
                <a:spcPts val="0"/>
              </a:spcAft>
              <a:buNone/>
            </a:pPr>
            <a:r>
              <a:t/>
            </a:r>
            <a:endParaRPr>
              <a:solidFill>
                <a:srgbClr val="00FF00"/>
              </a:solidFill>
            </a:endParaRPr>
          </a:p>
          <a:p>
            <a:pPr indent="0" lvl="0" marL="0" rtl="0" algn="l">
              <a:spcBef>
                <a:spcPts val="1600"/>
              </a:spcBef>
              <a:spcAft>
                <a:spcPts val="0"/>
              </a:spcAft>
              <a:buNone/>
            </a:pPr>
            <a:r>
              <a:rPr lang="en">
                <a:solidFill>
                  <a:srgbClr val="FF0000"/>
                </a:solidFill>
              </a:rPr>
              <a:t>- Need may not exist</a:t>
            </a:r>
            <a:endParaRPr>
              <a:solidFill>
                <a:srgbClr val="FF0000"/>
              </a:solidFill>
            </a:endParaRPr>
          </a:p>
          <a:p>
            <a:pPr indent="0" lvl="0" marL="0" rtl="0" algn="l">
              <a:spcBef>
                <a:spcPts val="1600"/>
              </a:spcBef>
              <a:spcAft>
                <a:spcPts val="1600"/>
              </a:spcAft>
              <a:buNone/>
            </a:pPr>
            <a:r>
              <a:rPr lang="en">
                <a:solidFill>
                  <a:srgbClr val="FF0000"/>
                </a:solidFill>
              </a:rPr>
              <a:t>- Complex</a:t>
            </a:r>
            <a:endParaRPr>
              <a:solidFill>
                <a:srgbClr val="FF0000"/>
              </a:solidFill>
            </a:endParaRPr>
          </a:p>
        </p:txBody>
      </p:sp>
      <p:pic>
        <p:nvPicPr>
          <p:cNvPr id="189" name="Google Shape;189;p33"/>
          <p:cNvPicPr preferRelativeResize="0"/>
          <p:nvPr/>
        </p:nvPicPr>
        <p:blipFill>
          <a:blip r:embed="rId3">
            <a:alphaModFix/>
          </a:blip>
          <a:stretch>
            <a:fillRect/>
          </a:stretch>
        </p:blipFill>
        <p:spPr>
          <a:xfrm>
            <a:off x="269288" y="1037950"/>
            <a:ext cx="4090131" cy="30675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4"/>
          <p:cNvSpPr txBox="1"/>
          <p:nvPr>
            <p:ph idx="1" type="body"/>
          </p:nvPr>
        </p:nvSpPr>
        <p:spPr>
          <a:xfrm>
            <a:off x="191175" y="405200"/>
            <a:ext cx="4501500" cy="3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6FA8DC"/>
                </a:solidFill>
              </a:rPr>
              <a:t>Surprises</a:t>
            </a:r>
            <a:endParaRPr sz="4800">
              <a:solidFill>
                <a:srgbClr val="6FA8DC"/>
              </a:solidFill>
            </a:endParaRPr>
          </a:p>
          <a:p>
            <a:pPr indent="0" lvl="0" marL="0" rtl="0" algn="ctr">
              <a:spcBef>
                <a:spcPts val="1600"/>
              </a:spcBef>
              <a:spcAft>
                <a:spcPts val="0"/>
              </a:spcAft>
              <a:buNone/>
            </a:pPr>
            <a:r>
              <a:t/>
            </a:r>
            <a:endParaRPr sz="1400">
              <a:solidFill>
                <a:srgbClr val="FFFFFF"/>
              </a:solidFill>
            </a:endParaRPr>
          </a:p>
          <a:p>
            <a:pPr indent="0" lvl="0" marL="0" rtl="0" algn="ctr">
              <a:spcBef>
                <a:spcPts val="1600"/>
              </a:spcBef>
              <a:spcAft>
                <a:spcPts val="0"/>
              </a:spcAft>
              <a:buNone/>
            </a:pPr>
            <a:r>
              <a:rPr lang="en">
                <a:solidFill>
                  <a:schemeClr val="lt1"/>
                </a:solidFill>
              </a:rPr>
              <a:t>Apps are currently pretty intuitive</a:t>
            </a:r>
            <a:endParaRPr>
              <a:solidFill>
                <a:schemeClr val="lt1"/>
              </a:solidFill>
            </a:endParaRPr>
          </a:p>
          <a:p>
            <a:pPr indent="0" lvl="0" marL="0" rtl="0" algn="ctr">
              <a:spcBef>
                <a:spcPts val="1600"/>
              </a:spcBef>
              <a:spcAft>
                <a:spcPts val="1600"/>
              </a:spcAft>
              <a:buNone/>
            </a:pPr>
            <a:r>
              <a:t/>
            </a:r>
            <a:endParaRPr>
              <a:solidFill>
                <a:srgbClr val="FFFFFF"/>
              </a:solidFill>
            </a:endParaRPr>
          </a:p>
        </p:txBody>
      </p:sp>
      <p:sp>
        <p:nvSpPr>
          <p:cNvPr id="196" name="Google Shape;196;p34"/>
          <p:cNvSpPr txBox="1"/>
          <p:nvPr>
            <p:ph idx="1" type="body"/>
          </p:nvPr>
        </p:nvSpPr>
        <p:spPr>
          <a:xfrm>
            <a:off x="4513825" y="1481650"/>
            <a:ext cx="4501500" cy="3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6FA8DC"/>
                </a:solidFill>
              </a:rPr>
              <a:t>New Learnings</a:t>
            </a:r>
            <a:endParaRPr sz="4800">
              <a:solidFill>
                <a:srgbClr val="6FA8DC"/>
              </a:solidFill>
            </a:endParaRPr>
          </a:p>
          <a:p>
            <a:pPr indent="0" lvl="0" marL="0" rtl="0" algn="ctr">
              <a:spcBef>
                <a:spcPts val="1600"/>
              </a:spcBef>
              <a:spcAft>
                <a:spcPts val="0"/>
              </a:spcAft>
              <a:buNone/>
            </a:pPr>
            <a:r>
              <a:rPr lang="en">
                <a:solidFill>
                  <a:schemeClr val="lt1"/>
                </a:solidFill>
              </a:rPr>
              <a:t>When apps are well-designed, people are more patient</a:t>
            </a:r>
            <a:endParaRPr>
              <a:solidFill>
                <a:schemeClr val="lt1"/>
              </a:solidFill>
            </a:endParaRPr>
          </a:p>
          <a:p>
            <a:pPr indent="0" lvl="0" marL="0" rtl="0" algn="ctr">
              <a:spcBef>
                <a:spcPts val="1600"/>
              </a:spcBef>
              <a:spcAft>
                <a:spcPts val="1600"/>
              </a:spcAft>
              <a:buNone/>
            </a:pPr>
            <a:r>
              <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265500" y="-2471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Chatbot</a:t>
            </a:r>
            <a:endParaRPr b="1"/>
          </a:p>
        </p:txBody>
      </p:sp>
      <p:sp>
        <p:nvSpPr>
          <p:cNvPr id="202" name="Google Shape;202;p3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5"/>
                </a:solidFill>
              </a:rPr>
              <a:t>Assumption: </a:t>
            </a:r>
            <a:endParaRPr>
              <a:solidFill>
                <a:schemeClr val="accent5"/>
              </a:solidFill>
            </a:endParaRPr>
          </a:p>
          <a:p>
            <a:pPr indent="0" lvl="0" marL="0" rtl="0" algn="l">
              <a:spcBef>
                <a:spcPts val="1600"/>
              </a:spcBef>
              <a:spcAft>
                <a:spcPts val="1600"/>
              </a:spcAft>
              <a:buNone/>
            </a:pPr>
            <a:r>
              <a:rPr lang="en" sz="1600">
                <a:solidFill>
                  <a:srgbClr val="FFFFFF"/>
                </a:solidFill>
              </a:rPr>
              <a:t>asking questions </a:t>
            </a:r>
            <a:r>
              <a:rPr lang="en" sz="1600">
                <a:solidFill>
                  <a:srgbClr val="00FF00"/>
                </a:solidFill>
              </a:rPr>
              <a:t>?</a:t>
            </a:r>
            <a:r>
              <a:rPr lang="en" sz="1600">
                <a:solidFill>
                  <a:srgbClr val="FFFFFF"/>
                </a:solidFill>
              </a:rPr>
              <a:t> reading instructions</a:t>
            </a:r>
            <a:endParaRPr sz="1600">
              <a:solidFill>
                <a:srgbClr val="FFFFFF"/>
              </a:solidFill>
            </a:endParaRPr>
          </a:p>
        </p:txBody>
      </p:sp>
      <p:pic>
        <p:nvPicPr>
          <p:cNvPr id="203" name="Google Shape;203;p35"/>
          <p:cNvPicPr preferRelativeResize="0"/>
          <p:nvPr/>
        </p:nvPicPr>
        <p:blipFill>
          <a:blip r:embed="rId3">
            <a:alphaModFix/>
          </a:blip>
          <a:stretch>
            <a:fillRect/>
          </a:stretch>
        </p:blipFill>
        <p:spPr>
          <a:xfrm>
            <a:off x="341013" y="1333650"/>
            <a:ext cx="3894166" cy="3576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6"/>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6FA8DC"/>
                </a:solidFill>
              </a:rPr>
              <a:t>Experience Prototype 3:</a:t>
            </a:r>
            <a:endParaRPr>
              <a:solidFill>
                <a:srgbClr val="6FA8DC"/>
              </a:solidFill>
            </a:endParaRPr>
          </a:p>
          <a:p>
            <a:pPr indent="0" lvl="0" marL="0" rtl="0" algn="l">
              <a:spcBef>
                <a:spcPts val="0"/>
              </a:spcBef>
              <a:spcAft>
                <a:spcPts val="0"/>
              </a:spcAft>
              <a:buNone/>
            </a:pPr>
            <a:r>
              <a:rPr lang="en">
                <a:solidFill>
                  <a:srgbClr val="6FA8DC"/>
                </a:solidFill>
              </a:rPr>
              <a:t>Learning Options</a:t>
            </a:r>
            <a:endParaRPr>
              <a:solidFill>
                <a:srgbClr val="6FA8DC"/>
              </a:solidFill>
            </a:endParaRPr>
          </a:p>
        </p:txBody>
      </p:sp>
      <p:sp>
        <p:nvSpPr>
          <p:cNvPr id="209" name="Google Shape;209;p36"/>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Arial"/>
                <a:ea typeface="Arial"/>
                <a:cs typeface="Arial"/>
                <a:sym typeface="Arial"/>
              </a:rPr>
              <a:t>Give people with different preferences of learning style options</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230750" y="4449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Learning options</a:t>
            </a:r>
            <a:endParaRPr b="1"/>
          </a:p>
        </p:txBody>
      </p:sp>
      <p:sp>
        <p:nvSpPr>
          <p:cNvPr id="215" name="Google Shape;215;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5"/>
                </a:solidFill>
              </a:rPr>
              <a:t>Assumptions: </a:t>
            </a:r>
            <a:endParaRPr>
              <a:solidFill>
                <a:schemeClr val="accent5"/>
              </a:solidFill>
            </a:endParaRPr>
          </a:p>
          <a:p>
            <a:pPr indent="0" lvl="0" marL="0" rtl="0" algn="l">
              <a:spcBef>
                <a:spcPts val="1600"/>
              </a:spcBef>
              <a:spcAft>
                <a:spcPts val="0"/>
              </a:spcAft>
              <a:buNone/>
            </a:pPr>
            <a:r>
              <a:rPr lang="en" sz="1600">
                <a:solidFill>
                  <a:srgbClr val="FFFFFF"/>
                </a:solidFill>
              </a:rPr>
              <a:t>People want to engage in new tech</a:t>
            </a:r>
            <a:endParaRPr sz="1600">
              <a:solidFill>
                <a:srgbClr val="FFFFFF"/>
              </a:solidFill>
            </a:endParaRPr>
          </a:p>
          <a:p>
            <a:pPr indent="0" lvl="0" marL="0" rtl="0" algn="l">
              <a:spcBef>
                <a:spcPts val="1600"/>
              </a:spcBef>
              <a:spcAft>
                <a:spcPts val="0"/>
              </a:spcAft>
              <a:buNone/>
            </a:pPr>
            <a:r>
              <a:t/>
            </a:r>
            <a:endParaRPr sz="1600">
              <a:solidFill>
                <a:srgbClr val="FFFFFF"/>
              </a:solidFill>
            </a:endParaRPr>
          </a:p>
          <a:p>
            <a:pPr indent="0" lvl="0" marL="0" rtl="0" algn="l">
              <a:spcBef>
                <a:spcPts val="1600"/>
              </a:spcBef>
              <a:spcAft>
                <a:spcPts val="1600"/>
              </a:spcAft>
              <a:buNone/>
            </a:pPr>
            <a:r>
              <a:t/>
            </a:r>
            <a:endParaRPr sz="1600">
              <a:solidFill>
                <a:srgbClr val="FFFFFF"/>
              </a:solidFill>
            </a:endParaRPr>
          </a:p>
        </p:txBody>
      </p:sp>
      <p:pic>
        <p:nvPicPr>
          <p:cNvPr id="216" name="Google Shape;216;p37"/>
          <p:cNvPicPr preferRelativeResize="0"/>
          <p:nvPr/>
        </p:nvPicPr>
        <p:blipFill>
          <a:blip r:embed="rId3">
            <a:alphaModFix/>
          </a:blip>
          <a:stretch>
            <a:fillRect/>
          </a:stretch>
        </p:blipFill>
        <p:spPr>
          <a:xfrm>
            <a:off x="449775" y="1954572"/>
            <a:ext cx="3286322" cy="2464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8"/>
          <p:cNvSpPr txBox="1"/>
          <p:nvPr>
            <p:ph idx="2" type="body"/>
          </p:nvPr>
        </p:nvSpPr>
        <p:spPr>
          <a:xfrm>
            <a:off x="497165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FF00"/>
                </a:solidFill>
              </a:rPr>
              <a:t>+ People like to learn</a:t>
            </a:r>
            <a:endParaRPr>
              <a:solidFill>
                <a:srgbClr val="00FF00"/>
              </a:solidFill>
            </a:endParaRPr>
          </a:p>
          <a:p>
            <a:pPr indent="0" lvl="0" marL="0" rtl="0" algn="l">
              <a:spcBef>
                <a:spcPts val="1600"/>
              </a:spcBef>
              <a:spcAft>
                <a:spcPts val="0"/>
              </a:spcAft>
              <a:buNone/>
            </a:pPr>
            <a:r>
              <a:t/>
            </a:r>
            <a:endParaRPr>
              <a:solidFill>
                <a:srgbClr val="00FF00"/>
              </a:solidFill>
            </a:endParaRPr>
          </a:p>
          <a:p>
            <a:pPr indent="0" lvl="0" marL="0" rtl="0" algn="l">
              <a:spcBef>
                <a:spcPts val="1600"/>
              </a:spcBef>
              <a:spcAft>
                <a:spcPts val="0"/>
              </a:spcAft>
              <a:buNone/>
            </a:pPr>
            <a:r>
              <a:rPr lang="en">
                <a:solidFill>
                  <a:srgbClr val="FF0000"/>
                </a:solidFill>
              </a:rPr>
              <a:t>- People still may choose “other” things to do rather than learn</a:t>
            </a:r>
            <a:endParaRPr>
              <a:solidFill>
                <a:srgbClr val="FF0000"/>
              </a:solidFill>
            </a:endParaRPr>
          </a:p>
          <a:p>
            <a:pPr indent="0" lvl="0" marL="0" rtl="0" algn="l">
              <a:spcBef>
                <a:spcPts val="1600"/>
              </a:spcBef>
              <a:spcAft>
                <a:spcPts val="0"/>
              </a:spcAft>
              <a:buNone/>
            </a:pPr>
            <a:r>
              <a:rPr lang="en">
                <a:solidFill>
                  <a:srgbClr val="FF0000"/>
                </a:solidFill>
              </a:rPr>
              <a:t>-People do not want to engage in what they do not know</a:t>
            </a:r>
            <a:endParaRPr>
              <a:solidFill>
                <a:srgbClr val="FF0000"/>
              </a:solidFill>
            </a:endParaRPr>
          </a:p>
          <a:p>
            <a:pPr indent="0" lvl="0" marL="0" rtl="0" algn="l">
              <a:spcBef>
                <a:spcPts val="1600"/>
              </a:spcBef>
              <a:spcAft>
                <a:spcPts val="1600"/>
              </a:spcAft>
              <a:buNone/>
            </a:pPr>
            <a:r>
              <a:t/>
            </a:r>
            <a:endParaRPr>
              <a:solidFill>
                <a:srgbClr val="FF0000"/>
              </a:solidFill>
            </a:endParaRPr>
          </a:p>
        </p:txBody>
      </p:sp>
      <p:sp>
        <p:nvSpPr>
          <p:cNvPr id="222" name="Google Shape;222;p38"/>
          <p:cNvSpPr/>
          <p:nvPr/>
        </p:nvSpPr>
        <p:spPr>
          <a:xfrm>
            <a:off x="2311200" y="701050"/>
            <a:ext cx="1841700" cy="1112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8"/>
          <p:cNvSpPr/>
          <p:nvPr/>
        </p:nvSpPr>
        <p:spPr>
          <a:xfrm>
            <a:off x="326275" y="3307200"/>
            <a:ext cx="1668300" cy="1112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8"/>
          <p:cNvSpPr/>
          <p:nvPr/>
        </p:nvSpPr>
        <p:spPr>
          <a:xfrm>
            <a:off x="326275" y="701050"/>
            <a:ext cx="1668300" cy="1112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p:nvPr/>
        </p:nvSpPr>
        <p:spPr>
          <a:xfrm>
            <a:off x="2397900" y="3307200"/>
            <a:ext cx="1668300" cy="1112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38"/>
          <p:cNvPicPr preferRelativeResize="0"/>
          <p:nvPr/>
        </p:nvPicPr>
        <p:blipFill>
          <a:blip r:embed="rId3">
            <a:alphaModFix/>
          </a:blip>
          <a:stretch>
            <a:fillRect/>
          </a:stretch>
        </p:blipFill>
        <p:spPr>
          <a:xfrm>
            <a:off x="590900" y="1998200"/>
            <a:ext cx="1403675" cy="1123950"/>
          </a:xfrm>
          <a:prstGeom prst="rect">
            <a:avLst/>
          </a:prstGeom>
          <a:noFill/>
          <a:ln>
            <a:noFill/>
          </a:ln>
        </p:spPr>
      </p:pic>
      <p:pic>
        <p:nvPicPr>
          <p:cNvPr id="227" name="Google Shape;227;p38"/>
          <p:cNvPicPr preferRelativeResize="0"/>
          <p:nvPr/>
        </p:nvPicPr>
        <p:blipFill>
          <a:blip r:embed="rId4">
            <a:alphaModFix/>
          </a:blip>
          <a:stretch>
            <a:fillRect/>
          </a:stretch>
        </p:blipFill>
        <p:spPr>
          <a:xfrm flipH="1">
            <a:off x="2224150" y="1998200"/>
            <a:ext cx="1477200" cy="1123950"/>
          </a:xfrm>
          <a:prstGeom prst="rect">
            <a:avLst/>
          </a:prstGeom>
          <a:noFill/>
          <a:ln>
            <a:noFill/>
          </a:ln>
        </p:spPr>
      </p:pic>
      <p:sp>
        <p:nvSpPr>
          <p:cNvPr id="228" name="Google Shape;228;p38"/>
          <p:cNvSpPr/>
          <p:nvPr/>
        </p:nvSpPr>
        <p:spPr>
          <a:xfrm>
            <a:off x="421826" y="1056287"/>
            <a:ext cx="1477198" cy="401625"/>
          </a:xfrm>
          <a:prstGeom prst="rect">
            <a:avLst/>
          </a:prstGeom>
        </p:spPr>
        <p:txBody>
          <a:bodyPr>
            <a:prstTxWarp prst="textPlain"/>
          </a:bodyPr>
          <a:lstStyle/>
          <a:p>
            <a:pPr lvl="0" algn="ctr"/>
            <a:r>
              <a:rPr b="0" i="0">
                <a:ln>
                  <a:noFill/>
                </a:ln>
                <a:solidFill>
                  <a:srgbClr val="0000FF"/>
                </a:solidFill>
                <a:latin typeface="Arial"/>
              </a:rPr>
              <a:t>Reading</a:t>
            </a:r>
          </a:p>
        </p:txBody>
      </p:sp>
      <p:sp>
        <p:nvSpPr>
          <p:cNvPr id="229" name="Google Shape;229;p38"/>
          <p:cNvSpPr/>
          <p:nvPr/>
        </p:nvSpPr>
        <p:spPr>
          <a:xfrm>
            <a:off x="2493451" y="1056300"/>
            <a:ext cx="1291929" cy="320953"/>
          </a:xfrm>
          <a:prstGeom prst="rect">
            <a:avLst/>
          </a:prstGeom>
        </p:spPr>
        <p:txBody>
          <a:bodyPr>
            <a:prstTxWarp prst="textPlain"/>
          </a:bodyPr>
          <a:lstStyle/>
          <a:p>
            <a:pPr lvl="0" algn="ctr"/>
            <a:r>
              <a:rPr b="0" i="0">
                <a:ln>
                  <a:noFill/>
                </a:ln>
                <a:solidFill>
                  <a:srgbClr val="0000FF"/>
                </a:solidFill>
                <a:latin typeface="Arial"/>
              </a:rPr>
              <a:t>Games</a:t>
            </a:r>
          </a:p>
        </p:txBody>
      </p:sp>
      <p:sp>
        <p:nvSpPr>
          <p:cNvPr id="230" name="Google Shape;230;p38"/>
          <p:cNvSpPr/>
          <p:nvPr/>
        </p:nvSpPr>
        <p:spPr>
          <a:xfrm>
            <a:off x="641339" y="3705387"/>
            <a:ext cx="1038164" cy="315748"/>
          </a:xfrm>
          <a:prstGeom prst="rect">
            <a:avLst/>
          </a:prstGeom>
        </p:spPr>
        <p:txBody>
          <a:bodyPr>
            <a:prstTxWarp prst="textPlain"/>
          </a:bodyPr>
          <a:lstStyle/>
          <a:p>
            <a:pPr lvl="0" algn="ctr"/>
            <a:r>
              <a:rPr b="0" i="0">
                <a:ln>
                  <a:noFill/>
                </a:ln>
                <a:solidFill>
                  <a:srgbClr val="0000FF"/>
                </a:solidFill>
                <a:latin typeface="Arial"/>
              </a:rPr>
              <a:t>Video</a:t>
            </a:r>
          </a:p>
        </p:txBody>
      </p:sp>
      <p:sp>
        <p:nvSpPr>
          <p:cNvPr id="231" name="Google Shape;231;p38"/>
          <p:cNvSpPr/>
          <p:nvPr/>
        </p:nvSpPr>
        <p:spPr>
          <a:xfrm>
            <a:off x="2493451" y="3662450"/>
            <a:ext cx="1456154" cy="315748"/>
          </a:xfrm>
          <a:prstGeom prst="rect">
            <a:avLst/>
          </a:prstGeom>
        </p:spPr>
        <p:txBody>
          <a:bodyPr>
            <a:prstTxWarp prst="textPlain"/>
          </a:bodyPr>
          <a:lstStyle/>
          <a:p>
            <a:pPr lvl="0" algn="ctr"/>
            <a:r>
              <a:rPr b="0" i="0">
                <a:ln>
                  <a:noFill/>
                </a:ln>
                <a:solidFill>
                  <a:srgbClr val="0000FF"/>
                </a:solidFill>
                <a:latin typeface="Arial"/>
              </a:rPr>
              <a:t>Podcast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9"/>
          <p:cNvSpPr txBox="1"/>
          <p:nvPr>
            <p:ph idx="1" type="body"/>
          </p:nvPr>
        </p:nvSpPr>
        <p:spPr>
          <a:xfrm>
            <a:off x="191175" y="405200"/>
            <a:ext cx="4501500" cy="3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6FA8DC"/>
                </a:solidFill>
              </a:rPr>
              <a:t>Surprises</a:t>
            </a:r>
            <a:endParaRPr sz="4800">
              <a:solidFill>
                <a:srgbClr val="6FA8DC"/>
              </a:solidFill>
            </a:endParaRPr>
          </a:p>
          <a:p>
            <a:pPr indent="0" lvl="0" marL="0" rtl="0" algn="ctr">
              <a:spcBef>
                <a:spcPts val="1600"/>
              </a:spcBef>
              <a:spcAft>
                <a:spcPts val="0"/>
              </a:spcAft>
              <a:buNone/>
            </a:pPr>
            <a:r>
              <a:t/>
            </a:r>
            <a:endParaRPr sz="1400">
              <a:solidFill>
                <a:srgbClr val="FFFFFF"/>
              </a:solidFill>
            </a:endParaRPr>
          </a:p>
          <a:p>
            <a:pPr indent="0" lvl="0" marL="0" rtl="0" algn="ctr">
              <a:spcBef>
                <a:spcPts val="1600"/>
              </a:spcBef>
              <a:spcAft>
                <a:spcPts val="1600"/>
              </a:spcAft>
              <a:buNone/>
            </a:pPr>
            <a:r>
              <a:rPr lang="en">
                <a:solidFill>
                  <a:schemeClr val="lt1"/>
                </a:solidFill>
              </a:rPr>
              <a:t>Our subject did not pick the option to download the new mobile ordering app, even after many options</a:t>
            </a:r>
            <a:endParaRPr>
              <a:solidFill>
                <a:srgbClr val="FFFFFF"/>
              </a:solidFill>
            </a:endParaRPr>
          </a:p>
        </p:txBody>
      </p:sp>
      <p:sp>
        <p:nvSpPr>
          <p:cNvPr id="238" name="Google Shape;238;p39"/>
          <p:cNvSpPr txBox="1"/>
          <p:nvPr>
            <p:ph idx="1" type="body"/>
          </p:nvPr>
        </p:nvSpPr>
        <p:spPr>
          <a:xfrm>
            <a:off x="4513825" y="1481650"/>
            <a:ext cx="4501500" cy="343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6FA8DC"/>
                </a:solidFill>
              </a:rPr>
              <a:t>New Learnings</a:t>
            </a:r>
            <a:endParaRPr sz="4800">
              <a:solidFill>
                <a:srgbClr val="6FA8DC"/>
              </a:solidFill>
            </a:endParaRPr>
          </a:p>
          <a:p>
            <a:pPr indent="0" lvl="0" marL="0" rtl="0" algn="ctr">
              <a:spcBef>
                <a:spcPts val="1600"/>
              </a:spcBef>
              <a:spcAft>
                <a:spcPts val="1600"/>
              </a:spcAft>
              <a:buNone/>
            </a:pPr>
            <a:r>
              <a:rPr lang="en">
                <a:solidFill>
                  <a:schemeClr val="lt1"/>
                </a:solidFill>
              </a:rPr>
              <a:t>It’s less the learning curve, and more so that people feel that learning new tech will not be useful to them that keeps them from learning it</a:t>
            </a: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txBox="1"/>
          <p:nvPr>
            <p:ph idx="1" type="body"/>
          </p:nvPr>
        </p:nvSpPr>
        <p:spPr>
          <a:xfrm>
            <a:off x="-122600" y="955025"/>
            <a:ext cx="4501500" cy="87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4800">
                <a:solidFill>
                  <a:srgbClr val="6FA8DC"/>
                </a:solidFill>
              </a:rPr>
              <a:t>Surprises</a:t>
            </a:r>
            <a:endParaRPr>
              <a:solidFill>
                <a:srgbClr val="FFFFFF"/>
              </a:solidFill>
            </a:endParaRPr>
          </a:p>
        </p:txBody>
      </p:sp>
      <p:sp>
        <p:nvSpPr>
          <p:cNvPr id="245" name="Google Shape;245;p40"/>
          <p:cNvSpPr txBox="1"/>
          <p:nvPr>
            <p:ph idx="1" type="body"/>
          </p:nvPr>
        </p:nvSpPr>
        <p:spPr>
          <a:xfrm>
            <a:off x="4378900" y="2758675"/>
            <a:ext cx="4501500" cy="87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4800">
                <a:solidFill>
                  <a:srgbClr val="6FA8DC"/>
                </a:solidFill>
              </a:rPr>
              <a:t>New Learnings</a:t>
            </a:r>
            <a:endParaRPr>
              <a:solidFill>
                <a:srgbClr val="FFFFFF"/>
              </a:solidFill>
            </a:endParaRPr>
          </a:p>
        </p:txBody>
      </p:sp>
      <p:sp>
        <p:nvSpPr>
          <p:cNvPr id="246" name="Google Shape;246;p40"/>
          <p:cNvSpPr/>
          <p:nvPr/>
        </p:nvSpPr>
        <p:spPr>
          <a:xfrm>
            <a:off x="3568825" y="2262225"/>
            <a:ext cx="726000" cy="225300"/>
          </a:xfrm>
          <a:prstGeom prst="rightArrow">
            <a:avLst>
              <a:gd fmla="val 50000" name="adj1"/>
              <a:gd fmla="val 50000" name="adj2"/>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FA8D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230750" y="4449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Different learning options</a:t>
            </a:r>
            <a:endParaRPr b="1"/>
          </a:p>
        </p:txBody>
      </p:sp>
      <p:sp>
        <p:nvSpPr>
          <p:cNvPr id="252" name="Google Shape;252;p4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5"/>
                </a:solidFill>
              </a:rPr>
              <a:t>Assumptions: </a:t>
            </a:r>
            <a:endParaRPr>
              <a:solidFill>
                <a:schemeClr val="accent5"/>
              </a:solidFill>
            </a:endParaRPr>
          </a:p>
          <a:p>
            <a:pPr indent="0" lvl="0" marL="0" rtl="0" algn="l">
              <a:spcBef>
                <a:spcPts val="1600"/>
              </a:spcBef>
              <a:spcAft>
                <a:spcPts val="0"/>
              </a:spcAft>
              <a:buNone/>
            </a:pPr>
            <a:r>
              <a:rPr lang="en" sz="1600">
                <a:solidFill>
                  <a:srgbClr val="999999"/>
                </a:solidFill>
              </a:rPr>
              <a:t>People want to engage in new tech</a:t>
            </a:r>
            <a:endParaRPr sz="1600">
              <a:solidFill>
                <a:srgbClr val="999999"/>
              </a:solidFill>
            </a:endParaRPr>
          </a:p>
          <a:p>
            <a:pPr indent="0" lvl="0" marL="0" rtl="0" algn="l">
              <a:spcBef>
                <a:spcPts val="1600"/>
              </a:spcBef>
              <a:spcAft>
                <a:spcPts val="0"/>
              </a:spcAft>
              <a:buNone/>
            </a:pPr>
            <a:r>
              <a:t/>
            </a:r>
            <a:endParaRPr sz="1600">
              <a:solidFill>
                <a:srgbClr val="FFFFFF"/>
              </a:solidFill>
            </a:endParaRPr>
          </a:p>
          <a:p>
            <a:pPr indent="0" lvl="0" marL="0" rtl="0" algn="l">
              <a:spcBef>
                <a:spcPts val="1600"/>
              </a:spcBef>
              <a:spcAft>
                <a:spcPts val="1600"/>
              </a:spcAft>
              <a:buNone/>
            </a:pPr>
            <a:r>
              <a:t/>
            </a:r>
            <a:endParaRPr sz="1600">
              <a:solidFill>
                <a:srgbClr val="FFFFFF"/>
              </a:solidFill>
            </a:endParaRPr>
          </a:p>
        </p:txBody>
      </p:sp>
      <p:pic>
        <p:nvPicPr>
          <p:cNvPr id="253" name="Google Shape;253;p41"/>
          <p:cNvPicPr preferRelativeResize="0"/>
          <p:nvPr/>
        </p:nvPicPr>
        <p:blipFill>
          <a:blip r:embed="rId3">
            <a:alphaModFix/>
          </a:blip>
          <a:stretch>
            <a:fillRect/>
          </a:stretch>
        </p:blipFill>
        <p:spPr>
          <a:xfrm>
            <a:off x="449775" y="1954572"/>
            <a:ext cx="3286322" cy="2464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Initial POV</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57" name="Shape 257"/>
        <p:cNvGrpSpPr/>
        <p:nvPr/>
      </p:nvGrpSpPr>
      <p:grpSpPr>
        <a:xfrm>
          <a:off x="0" y="0"/>
          <a:ext cx="0" cy="0"/>
          <a:chOff x="0" y="0"/>
          <a:chExt cx="0" cy="0"/>
        </a:xfrm>
      </p:grpSpPr>
      <p:sp>
        <p:nvSpPr>
          <p:cNvPr id="258" name="Google Shape;25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rPr>
              <a:t>GraphIt</a:t>
            </a:r>
            <a:endParaRPr b="1" sz="4800">
              <a:solidFill>
                <a:srgbClr val="FFFFFF"/>
              </a:solidFill>
            </a:endParaRPr>
          </a:p>
          <a:p>
            <a:pPr indent="0" lvl="0" marL="0" rtl="0" algn="ctr">
              <a:spcBef>
                <a:spcPts val="1600"/>
              </a:spcBef>
              <a:spcAft>
                <a:spcPts val="0"/>
              </a:spcAft>
              <a:buNone/>
            </a:pPr>
            <a:r>
              <a:rPr b="1" lang="en" sz="4800">
                <a:solidFill>
                  <a:srgbClr val="FFFFFF"/>
                </a:solidFill>
              </a:rPr>
              <a:t>ChatBot</a:t>
            </a:r>
            <a:endParaRPr b="1" sz="4800">
              <a:solidFill>
                <a:srgbClr val="FFFFFF"/>
              </a:solidFill>
            </a:endParaRPr>
          </a:p>
          <a:p>
            <a:pPr indent="0" lvl="0" marL="0" rtl="0" algn="ctr">
              <a:spcBef>
                <a:spcPts val="1600"/>
              </a:spcBef>
              <a:spcAft>
                <a:spcPts val="1600"/>
              </a:spcAft>
              <a:buNone/>
            </a:pPr>
            <a:r>
              <a:rPr b="1" lang="en" sz="4800">
                <a:solidFill>
                  <a:srgbClr val="FFFFFF"/>
                </a:solidFill>
              </a:rPr>
              <a:t>Learning Options</a:t>
            </a:r>
            <a:endParaRPr b="1" sz="4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0000"/>
                </a:solidFill>
              </a:rPr>
              <a:t>GraphIt</a:t>
            </a:r>
            <a:endParaRPr b="1" sz="4800">
              <a:solidFill>
                <a:srgbClr val="FF0000"/>
              </a:solidFill>
            </a:endParaRPr>
          </a:p>
          <a:p>
            <a:pPr indent="0" lvl="0" marL="0" rtl="0" algn="ctr">
              <a:spcBef>
                <a:spcPts val="1600"/>
              </a:spcBef>
              <a:spcAft>
                <a:spcPts val="0"/>
              </a:spcAft>
              <a:buNone/>
            </a:pPr>
            <a:r>
              <a:rPr b="1" lang="en" sz="4800">
                <a:solidFill>
                  <a:srgbClr val="FFFFFF"/>
                </a:solidFill>
              </a:rPr>
              <a:t>ChatBot</a:t>
            </a:r>
            <a:endParaRPr b="1" sz="4800">
              <a:solidFill>
                <a:srgbClr val="FFFFFF"/>
              </a:solidFill>
            </a:endParaRPr>
          </a:p>
          <a:p>
            <a:pPr indent="0" lvl="0" marL="0" rtl="0" algn="ctr">
              <a:spcBef>
                <a:spcPts val="1600"/>
              </a:spcBef>
              <a:spcAft>
                <a:spcPts val="1600"/>
              </a:spcAft>
              <a:buNone/>
            </a:pPr>
            <a:r>
              <a:rPr b="1" lang="en" sz="4800">
                <a:solidFill>
                  <a:srgbClr val="FFFFFF"/>
                </a:solidFill>
              </a:rPr>
              <a:t>Learning Options</a:t>
            </a:r>
            <a:endParaRPr b="1" sz="48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265513" y="-5108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Initial POV</a:t>
            </a:r>
            <a:endParaRPr/>
          </a:p>
        </p:txBody>
      </p:sp>
      <p:sp>
        <p:nvSpPr>
          <p:cNvPr id="79" name="Google Shape;79;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lt2"/>
                </a:solidFill>
              </a:rPr>
              <a:t>We met…</a:t>
            </a:r>
            <a:endParaRPr sz="1400">
              <a:solidFill>
                <a:schemeClr val="lt2"/>
              </a:solidFill>
            </a:endParaRPr>
          </a:p>
          <a:p>
            <a:pPr indent="0" lvl="0" marL="0" rtl="0" algn="l">
              <a:spcBef>
                <a:spcPts val="0"/>
              </a:spcBef>
              <a:spcAft>
                <a:spcPts val="0"/>
              </a:spcAft>
              <a:buNone/>
            </a:pPr>
            <a:r>
              <a:rPr lang="en" sz="1400">
                <a:solidFill>
                  <a:srgbClr val="FFFFFF"/>
                </a:solidFill>
              </a:rPr>
              <a:t>Michael, a former lawyer from Stanford, who struggles with the learning curve of technology.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n" sz="1400">
                <a:solidFill>
                  <a:schemeClr val="lt2"/>
                </a:solidFill>
              </a:rPr>
              <a:t>We were amazed to realize…</a:t>
            </a:r>
            <a:endParaRPr sz="1400">
              <a:solidFill>
                <a:schemeClr val="lt2"/>
              </a:solidFill>
            </a:endParaRPr>
          </a:p>
          <a:p>
            <a:pPr indent="0" lvl="0" marL="0" rtl="0" algn="l">
              <a:spcBef>
                <a:spcPts val="0"/>
              </a:spcBef>
              <a:spcAft>
                <a:spcPts val="0"/>
              </a:spcAft>
              <a:buNone/>
            </a:pPr>
            <a:r>
              <a:rPr lang="en" sz="1400">
                <a:solidFill>
                  <a:srgbClr val="FFFFFF"/>
                </a:solidFill>
              </a:rPr>
              <a:t>that he loves learning but doesn’t want to spend time learning new technology. </a:t>
            </a:r>
            <a:endParaRPr sz="1400">
              <a:solidFill>
                <a:srgbClr val="FFFFFF"/>
              </a:solidFill>
            </a:endParaRPr>
          </a:p>
          <a:p>
            <a:pPr indent="0" lvl="0" marL="0" rtl="0" algn="l">
              <a:spcBef>
                <a:spcPts val="0"/>
              </a:spcBef>
              <a:spcAft>
                <a:spcPts val="0"/>
              </a:spcAft>
              <a:buNone/>
            </a:pPr>
            <a:r>
              <a:t/>
            </a:r>
            <a:endParaRPr sz="1400">
              <a:solidFill>
                <a:schemeClr val="lt2"/>
              </a:solidFill>
            </a:endParaRPr>
          </a:p>
          <a:p>
            <a:pPr indent="0" lvl="0" marL="0" rtl="0" algn="l">
              <a:spcBef>
                <a:spcPts val="0"/>
              </a:spcBef>
              <a:spcAft>
                <a:spcPts val="0"/>
              </a:spcAft>
              <a:buNone/>
            </a:pPr>
            <a:r>
              <a:rPr lang="en" sz="1400">
                <a:solidFill>
                  <a:schemeClr val="lt2"/>
                </a:solidFill>
              </a:rPr>
              <a:t>It would be game-changing to…</a:t>
            </a:r>
            <a:endParaRPr sz="1400">
              <a:solidFill>
                <a:schemeClr val="lt2"/>
              </a:solidFill>
            </a:endParaRPr>
          </a:p>
          <a:p>
            <a:pPr indent="0" lvl="0" marL="0" rtl="0" algn="l">
              <a:spcBef>
                <a:spcPts val="0"/>
              </a:spcBef>
              <a:spcAft>
                <a:spcPts val="0"/>
              </a:spcAft>
              <a:buNone/>
            </a:pPr>
            <a:r>
              <a:rPr lang="en" sz="1400">
                <a:solidFill>
                  <a:srgbClr val="FFFFFF"/>
                </a:solidFill>
              </a:rPr>
              <a:t>make the process of learning new tech easier.”</a:t>
            </a:r>
            <a:endParaRPr b="1">
              <a:solidFill>
                <a:srgbClr val="FFFFFF"/>
              </a:solidFill>
            </a:endParaRPr>
          </a:p>
          <a:p>
            <a:pPr indent="0" lvl="0" marL="0" rtl="0" algn="l">
              <a:spcBef>
                <a:spcPts val="0"/>
              </a:spcBef>
              <a:spcAft>
                <a:spcPts val="1600"/>
              </a:spcAft>
              <a:buNone/>
            </a:pPr>
            <a:r>
              <a:t/>
            </a:r>
            <a:endParaRPr/>
          </a:p>
        </p:txBody>
      </p:sp>
      <p:pic>
        <p:nvPicPr>
          <p:cNvPr id="80" name="Google Shape;80;p16"/>
          <p:cNvPicPr preferRelativeResize="0"/>
          <p:nvPr/>
        </p:nvPicPr>
        <p:blipFill rotWithShape="1">
          <a:blip r:embed="rId3">
            <a:alphaModFix/>
          </a:blip>
          <a:srcRect b="0" l="0" r="22486" t="0"/>
          <a:stretch/>
        </p:blipFill>
        <p:spPr>
          <a:xfrm>
            <a:off x="1063550" y="1291724"/>
            <a:ext cx="2449148" cy="26644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Needfinding 2.0</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186175" y="-43850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Mike</a:t>
            </a:r>
            <a:endParaRPr/>
          </a:p>
        </p:txBody>
      </p:sp>
      <p:sp>
        <p:nvSpPr>
          <p:cNvPr id="91" name="Google Shape;91;p18"/>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457200" lvl="0" marL="0" rtl="0" algn="l">
              <a:spcBef>
                <a:spcPts val="0"/>
              </a:spcBef>
              <a:spcAft>
                <a:spcPts val="0"/>
              </a:spcAft>
              <a:buNone/>
            </a:pPr>
            <a:r>
              <a:rPr lang="en">
                <a:solidFill>
                  <a:srgbClr val="FFFFFF"/>
                </a:solidFill>
              </a:rPr>
              <a:t>“Uses technology as a means of communication and reference for his work when inputting patient data and their electronic records.”</a:t>
            </a:r>
            <a:endParaRPr>
              <a:solidFill>
                <a:srgbClr val="FFFFFF"/>
              </a:solidFill>
            </a:endParaRPr>
          </a:p>
        </p:txBody>
      </p:sp>
      <p:pic>
        <p:nvPicPr>
          <p:cNvPr id="93" name="Google Shape;93;p18"/>
          <p:cNvPicPr preferRelativeResize="0"/>
          <p:nvPr/>
        </p:nvPicPr>
        <p:blipFill>
          <a:blip r:embed="rId3">
            <a:alphaModFix/>
          </a:blip>
          <a:stretch>
            <a:fillRect/>
          </a:stretch>
        </p:blipFill>
        <p:spPr>
          <a:xfrm>
            <a:off x="537650" y="1343025"/>
            <a:ext cx="3526450" cy="266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186175" y="-43850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Patty &amp; Steve</a:t>
            </a:r>
            <a:endParaRPr/>
          </a:p>
        </p:txBody>
      </p:sp>
      <p:sp>
        <p:nvSpPr>
          <p:cNvPr id="99" name="Google Shape;99;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Patty - “T</a:t>
            </a:r>
            <a:r>
              <a:rPr lang="en">
                <a:solidFill>
                  <a:srgbClr val="FFFFFF"/>
                </a:solidFill>
              </a:rPr>
              <a:t>he easier technology is to use, the more helpful it is.”</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rPr lang="en">
                <a:solidFill>
                  <a:srgbClr val="FFFFFF"/>
                </a:solidFill>
              </a:rPr>
              <a:t>Steve - “Technology allows them to be more independent with work and research.”</a:t>
            </a:r>
            <a:endParaRPr>
              <a:solidFill>
                <a:srgbClr val="FFFFFF"/>
              </a:solidFill>
            </a:endParaRPr>
          </a:p>
        </p:txBody>
      </p:sp>
      <p:pic>
        <p:nvPicPr>
          <p:cNvPr id="100" name="Google Shape;100;p19"/>
          <p:cNvPicPr preferRelativeResize="0"/>
          <p:nvPr/>
        </p:nvPicPr>
        <p:blipFill rotWithShape="1">
          <a:blip r:embed="rId3">
            <a:alphaModFix/>
          </a:blip>
          <a:srcRect b="22194" l="2085" r="0" t="28701"/>
          <a:stretch/>
        </p:blipFill>
        <p:spPr>
          <a:xfrm>
            <a:off x="451663" y="1528777"/>
            <a:ext cx="3514225" cy="2346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186175" y="-43850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Jordan</a:t>
            </a:r>
            <a:endParaRPr/>
          </a:p>
        </p:txBody>
      </p:sp>
      <p:sp>
        <p:nvSpPr>
          <p:cNvPr id="106" name="Google Shape;106;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rgbClr val="FFFFFF"/>
                </a:solidFill>
              </a:rPr>
              <a:t>“</a:t>
            </a:r>
            <a:r>
              <a:rPr lang="en">
                <a:solidFill>
                  <a:srgbClr val="FFFFFF"/>
                </a:solidFill>
              </a:rPr>
              <a:t>Goes down a distractive and time consuming rabbit hole with the nitty gritty small details in her projects and presentations.”</a:t>
            </a:r>
            <a:endParaRPr>
              <a:solidFill>
                <a:srgbClr val="FFFFFF"/>
              </a:solidFill>
            </a:endParaRPr>
          </a:p>
        </p:txBody>
      </p:sp>
      <p:pic>
        <p:nvPicPr>
          <p:cNvPr id="107" name="Google Shape;107;p20"/>
          <p:cNvPicPr preferRelativeResize="0"/>
          <p:nvPr/>
        </p:nvPicPr>
        <p:blipFill>
          <a:blip r:embed="rId3">
            <a:alphaModFix/>
          </a:blip>
          <a:stretch>
            <a:fillRect/>
          </a:stretch>
        </p:blipFill>
        <p:spPr>
          <a:xfrm>
            <a:off x="481025" y="1586075"/>
            <a:ext cx="3338350" cy="223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Revised POVs</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