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PT Sans Narrow"/>
      <p:regular r:id="rId27"/>
      <p:bold r:id="rId28"/>
    </p:embeddedFont>
    <p:embeddedFont>
      <p:font typeface="Pacifico"/>
      <p:regular r:id="rId29"/>
    </p:embeddedFont>
    <p:embeddedFont>
      <p:font typeface="Bree Serif"/>
      <p:regular r:id="rId30"/>
    </p:embeddedFont>
    <p:embeddedFont>
      <p:font typeface="Open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PTSansNarrow-bold.fntdata"/><Relationship Id="rId27" Type="http://schemas.openxmlformats.org/officeDocument/2006/relationships/font" Target="fonts/PTSansNarrow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acific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regular.fntdata"/><Relationship Id="rId30" Type="http://schemas.openxmlformats.org/officeDocument/2006/relationships/font" Target="fonts/BreeSerif-regular.fntdata"/><Relationship Id="rId11" Type="http://schemas.openxmlformats.org/officeDocument/2006/relationships/slide" Target="slides/slide6.xml"/><Relationship Id="rId33" Type="http://schemas.openxmlformats.org/officeDocument/2006/relationships/font" Target="fonts/OpenSans-italic.fntdata"/><Relationship Id="rId10" Type="http://schemas.openxmlformats.org/officeDocument/2006/relationships/slide" Target="slides/slide5.xml"/><Relationship Id="rId32" Type="http://schemas.openxmlformats.org/officeDocument/2006/relationships/font" Target="fonts/OpenSans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OpenSans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-List and identify speakers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-our problem domain, accessability using voice interaction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3856efbc9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3856efbc9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Expert in VI; gives him independence and makes him more effective at work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Needs: embarrassed of using VI around other people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What if it doesn’t understand him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Need more accessibility when using his phone since he has trouble using his hands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3856efbc9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3856efbc9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You can’t teach an old dog new tricks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VI super useful for work and communication (used to use radio now uses ft)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Could use voice memos or reminders from others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Negative: tech takes away from face to face interaction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3856efbc9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3856efbc9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3856efbc9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3856efbc9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3856efbc9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3856efbc9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3856efbc9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3856efbc9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May initially seem niche, but it would be awesome to have that technology as a teacher too wouldn’t it?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3215c3af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3215c3af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This problem is prevalent; our interviewees pushed the need for better communication methods while driving - sometimes it’s hard to get the phone to work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3215c3af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3215c3af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This isn’t just specific to VI tech, but could use VI to help out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Want to be able to “talk to a person” while figuring out new tech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3856efbc9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3856efbc9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32281118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32281118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Goal was to increase the spread of backgrounds of our interviewees to get more distinct answers and needs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3856efbc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3856efbc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32281118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32281118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Accessibility and ease of use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3856efbc9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3856efbc9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3856efbc9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3856efbc9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thought a good problem domain to assess would be accessibility, based on its relation to voice interaction technology.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3856efbc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3856efbc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3856efbc9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3856efbc9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Who we interviewed and why we chose them (broad spectrum, extremes)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Michael, Juan, Lakshmi, Luke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3856efbc9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3856efbc9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Why we asked these questions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3856efbc9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3856efbc9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3856efbc9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3856efbc9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Main use: finding a way to communicate well without text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Uses VI for entertainment (Alexa) and hands-free use in car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Calls people to make them know it’s more urgent and more personal (as opposed to text)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3856efbc9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3856efbc9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“Most of my stress in life revolves around technology”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“Best way to learn technology is to have an actual human being there with you”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Filled in different age group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Gave us insight into the learning curve required for some tech and what that means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Demonstrated the need for better tutorials or intros to tech products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All a question of time and not wanting to spend it learning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6.jpg"/><Relationship Id="rId5" Type="http://schemas.openxmlformats.org/officeDocument/2006/relationships/image" Target="../media/image1.jpg"/><Relationship Id="rId6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Voice Interaction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Austin Jones, Caroline Willis, Emma Alderton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2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2"/>
          <p:cNvSpPr txBox="1"/>
          <p:nvPr>
            <p:ph idx="2" type="body"/>
          </p:nvPr>
        </p:nvSpPr>
        <p:spPr>
          <a:xfrm>
            <a:off x="4939500" y="364000"/>
            <a:ext cx="3837000" cy="405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Luke-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“Last week I was taking an exam using dragon dictate (VI software). It doesn’t do graphs or drawing though, so I need someone to write a graph which can be frustrating and time consuming.”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39" name="Google Shape;139;p22"/>
          <p:cNvPicPr preferRelativeResize="0"/>
          <p:nvPr/>
        </p:nvPicPr>
        <p:blipFill rotWithShape="1">
          <a:blip r:embed="rId3">
            <a:alphaModFix/>
          </a:blip>
          <a:srcRect b="-729" l="0" r="0" t="8325"/>
          <a:stretch/>
        </p:blipFill>
        <p:spPr>
          <a:xfrm>
            <a:off x="2100" y="0"/>
            <a:ext cx="4572000" cy="563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Juan-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“Technology is embedded in children these days, but I’ve missed the gap.”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1999" cy="512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Empathy Map</a:t>
            </a:r>
            <a:endParaRPr/>
          </a:p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803125" y="-1225099"/>
            <a:ext cx="3537725" cy="852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Empathy Map</a:t>
            </a:r>
            <a:endParaRPr/>
          </a:p>
        </p:txBody>
      </p:sp>
      <p:sp>
        <p:nvSpPr>
          <p:cNvPr id="158" name="Google Shape;158;p25"/>
          <p:cNvSpPr txBox="1"/>
          <p:nvPr>
            <p:ph idx="1" type="body"/>
          </p:nvPr>
        </p:nvSpPr>
        <p:spPr>
          <a:xfrm>
            <a:off x="311700" y="1152425"/>
            <a:ext cx="4155600" cy="15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Say: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00FF"/>
                </a:highlight>
                <a:latin typeface="Arial"/>
                <a:ea typeface="Arial"/>
                <a:cs typeface="Arial"/>
                <a:sym typeface="Arial"/>
              </a:rPr>
              <a:t>-VI can’t draw graphs</a:t>
            </a:r>
            <a:endParaRPr sz="1100">
              <a:solidFill>
                <a:srgbClr val="000000"/>
              </a:solidFill>
              <a:highlight>
                <a:srgbClr val="FF00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highlight>
                <a:srgbClr val="FF00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4A86E8"/>
                </a:highlight>
                <a:latin typeface="Arial"/>
                <a:ea typeface="Arial"/>
                <a:cs typeface="Arial"/>
                <a:sym typeface="Arial"/>
              </a:rPr>
              <a:t>-Technology takes away from face to face interaction</a:t>
            </a:r>
            <a:endParaRPr sz="1100">
              <a:solidFill>
                <a:srgbClr val="000000"/>
              </a:solidFill>
              <a:highlight>
                <a:srgbClr val="4A86E8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highlight>
                <a:srgbClr val="4A86E8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-Technology helps with efficiency</a:t>
            </a:r>
            <a:endParaRPr sz="1100">
              <a:solidFill>
                <a:srgbClr val="000000"/>
              </a:solidFill>
              <a:highlight>
                <a:srgbClr val="4A86E8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" name="Google Shape;159;p25"/>
          <p:cNvCxnSpPr/>
          <p:nvPr/>
        </p:nvCxnSpPr>
        <p:spPr>
          <a:xfrm flipH="1">
            <a:off x="4522475" y="1029600"/>
            <a:ext cx="5400" cy="3658200"/>
          </a:xfrm>
          <a:prstGeom prst="straightConnector1">
            <a:avLst/>
          </a:prstGeom>
          <a:noFill/>
          <a:ln cap="flat" cmpd="sng" w="1143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" name="Google Shape;160;p25"/>
          <p:cNvCxnSpPr/>
          <p:nvPr/>
        </p:nvCxnSpPr>
        <p:spPr>
          <a:xfrm>
            <a:off x="369450" y="2768425"/>
            <a:ext cx="8405100" cy="33000"/>
          </a:xfrm>
          <a:prstGeom prst="straightConnector1">
            <a:avLst/>
          </a:prstGeom>
          <a:noFill/>
          <a:ln cap="flat" cmpd="sng" w="1143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1" name="Google Shape;161;p25"/>
          <p:cNvSpPr txBox="1"/>
          <p:nvPr/>
        </p:nvSpPr>
        <p:spPr>
          <a:xfrm>
            <a:off x="369450" y="2571750"/>
            <a:ext cx="30000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Do: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highlight>
                  <a:srgbClr val="FF00FF"/>
                </a:highlight>
              </a:rPr>
              <a:t>-Uses voice interaction for exams (Dragon Dictate)</a:t>
            </a:r>
            <a:endParaRPr sz="1100">
              <a:highlight>
                <a:srgbClr val="FF00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00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highlight>
                  <a:srgbClr val="4A86E8"/>
                </a:highlight>
              </a:rPr>
              <a:t>-Uses VI for reminders/memos</a:t>
            </a:r>
            <a:endParaRPr sz="1100">
              <a:highlight>
                <a:srgbClr val="4A86E8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4A86E8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highlight>
                  <a:srgbClr val="00FFFF"/>
                </a:highlight>
              </a:rPr>
              <a:t>-Has to figure out how people who make the app think logically so he can use it</a:t>
            </a:r>
            <a:endParaRPr sz="1100">
              <a:highlight>
                <a:srgbClr val="4A86E8"/>
              </a:highlight>
            </a:endParaRPr>
          </a:p>
        </p:txBody>
      </p:sp>
      <p:sp>
        <p:nvSpPr>
          <p:cNvPr id="162" name="Google Shape;162;p25"/>
          <p:cNvSpPr txBox="1"/>
          <p:nvPr/>
        </p:nvSpPr>
        <p:spPr>
          <a:xfrm>
            <a:off x="4583050" y="4450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Feel:</a:t>
            </a:r>
            <a:endParaRPr sz="1100">
              <a:highlight>
                <a:srgbClr val="FF00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highlight>
                  <a:srgbClr val="FF00FF"/>
                </a:highlight>
              </a:rPr>
              <a:t>-Independent, VI gives him independence</a:t>
            </a:r>
            <a:endParaRPr sz="1100">
              <a:highlight>
                <a:srgbClr val="FF00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00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highlight>
                  <a:srgbClr val="4A86E8"/>
                </a:highlight>
              </a:rPr>
              <a:t>-Disconnected, technology does not come as naturally</a:t>
            </a:r>
            <a:endParaRPr sz="1100">
              <a:highlight>
                <a:srgbClr val="FF00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00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highlight>
                  <a:srgbClr val="00FFFF"/>
                </a:highlight>
              </a:rPr>
              <a:t>-Hopeless, feels like a burden, but not overwhelmingly so</a:t>
            </a:r>
            <a:endParaRPr sz="1100">
              <a:highlight>
                <a:srgbClr val="00FFFF"/>
              </a:highlight>
            </a:endParaRPr>
          </a:p>
        </p:txBody>
      </p:sp>
      <p:sp>
        <p:nvSpPr>
          <p:cNvPr id="163" name="Google Shape;163;p25"/>
          <p:cNvSpPr txBox="1"/>
          <p:nvPr/>
        </p:nvSpPr>
        <p:spPr>
          <a:xfrm>
            <a:off x="4583050" y="19483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Think:</a:t>
            </a:r>
            <a:endParaRPr sz="1100">
              <a:highlight>
                <a:srgbClr val="FF00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highlight>
                  <a:srgbClr val="FF00FF"/>
                </a:highlight>
              </a:rPr>
              <a:t>-Needs more accessibility on phone</a:t>
            </a:r>
            <a:endParaRPr sz="1100">
              <a:highlight>
                <a:srgbClr val="FF00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00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highlight>
                  <a:srgbClr val="4A86E8"/>
                </a:highlight>
              </a:rPr>
              <a:t>-Technology helps with efficiency</a:t>
            </a:r>
            <a:endParaRPr sz="1100">
              <a:highlight>
                <a:srgbClr val="4A86E8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4A86E8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highlight>
                  <a:srgbClr val="00FFFF"/>
                </a:highlight>
              </a:rPr>
              <a:t>-Values his time</a:t>
            </a:r>
            <a:endParaRPr sz="1100">
              <a:highlight>
                <a:srgbClr val="4A86E8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/>
          <p:nvPr/>
        </p:nvSpPr>
        <p:spPr>
          <a:xfrm>
            <a:off x="490250" y="1336350"/>
            <a:ext cx="5371800" cy="2470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6"/>
          <p:cNvSpPr txBox="1"/>
          <p:nvPr>
            <p:ph type="title"/>
          </p:nvPr>
        </p:nvSpPr>
        <p:spPr>
          <a:xfrm>
            <a:off x="887325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Needs, Insight and Analysis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>
            <p:ph idx="1" type="subTitle"/>
          </p:nvPr>
        </p:nvSpPr>
        <p:spPr>
          <a:xfrm>
            <a:off x="331675" y="152400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</a:rPr>
              <a:t>Need</a:t>
            </a:r>
            <a:r>
              <a:rPr lang="en" sz="3000">
                <a:solidFill>
                  <a:schemeClr val="accent1"/>
                </a:solidFill>
              </a:rPr>
              <a:t>:</a:t>
            </a:r>
            <a:r>
              <a:rPr lang="en" sz="3000"/>
              <a:t>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</a:rPr>
              <a:t>Method of drawing graphs using VI</a:t>
            </a:r>
            <a:endParaRPr sz="3000">
              <a:solidFill>
                <a:schemeClr val="accent4"/>
              </a:solidFill>
            </a:endParaRPr>
          </a:p>
        </p:txBody>
      </p:sp>
      <p:sp>
        <p:nvSpPr>
          <p:cNvPr id="175" name="Google Shape;175;p27"/>
          <p:cNvSpPr txBox="1"/>
          <p:nvPr>
            <p:ph idx="2" type="body"/>
          </p:nvPr>
        </p:nvSpPr>
        <p:spPr>
          <a:xfrm>
            <a:off x="4824375" y="970650"/>
            <a:ext cx="3837000" cy="373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</a:rPr>
              <a:t>Insight: </a:t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VI technology increases accessibility and independence, but still often need other people for help in areas it doesn’t yet cover.</a:t>
            </a:r>
            <a:r>
              <a:rPr lang="en" sz="3000">
                <a:solidFill>
                  <a:srgbClr val="FFFFFF"/>
                </a:solidFill>
              </a:rPr>
              <a:t> </a:t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/>
          <p:nvPr>
            <p:ph type="title"/>
          </p:nvPr>
        </p:nvSpPr>
        <p:spPr>
          <a:xfrm>
            <a:off x="4809925" y="1580150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Insight: </a:t>
            </a:r>
            <a:endParaRPr sz="3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Technology is designed to help communication and connectedness, but you have to put in more effort and time to communicate using it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" name="Google Shape;181;p28"/>
          <p:cNvSpPr txBox="1"/>
          <p:nvPr>
            <p:ph idx="1" type="subTitle"/>
          </p:nvPr>
        </p:nvSpPr>
        <p:spPr>
          <a:xfrm>
            <a:off x="243425" y="150292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</a:rPr>
              <a:t>Need:</a:t>
            </a:r>
            <a:r>
              <a:rPr b="1" lang="en" sz="3000">
                <a:solidFill>
                  <a:schemeClr val="accent1"/>
                </a:solidFill>
              </a:rPr>
              <a:t> </a:t>
            </a:r>
            <a:endParaRPr b="1" sz="30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</a:rPr>
              <a:t>Hands free access to phone while driving</a:t>
            </a:r>
            <a:endParaRPr sz="3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>
            <p:ph type="title"/>
          </p:nvPr>
        </p:nvSpPr>
        <p:spPr>
          <a:xfrm>
            <a:off x="4920225" y="13818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Insight: </a:t>
            </a:r>
            <a:endParaRPr sz="3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Learning new technology is frustrating even to people who love to learn</a:t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" name="Google Shape;187;p29"/>
          <p:cNvSpPr txBox="1"/>
          <p:nvPr>
            <p:ph idx="1" type="subTitle"/>
          </p:nvPr>
        </p:nvSpPr>
        <p:spPr>
          <a:xfrm>
            <a:off x="188275" y="160222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</a:rPr>
              <a:t>Need:</a:t>
            </a:r>
            <a:r>
              <a:rPr lang="en" sz="3000">
                <a:solidFill>
                  <a:schemeClr val="accent4"/>
                </a:solidFill>
              </a:rPr>
              <a:t> </a:t>
            </a:r>
            <a:endParaRPr sz="3000">
              <a:solidFill>
                <a:schemeClr val="accent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</a:rPr>
              <a:t>Easier/quick way of figuring out and learning new technologies</a:t>
            </a:r>
            <a:endParaRPr sz="3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/>
          <p:nvPr/>
        </p:nvSpPr>
        <p:spPr>
          <a:xfrm>
            <a:off x="490250" y="1336350"/>
            <a:ext cx="5371800" cy="2470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0"/>
          <p:cNvSpPr txBox="1"/>
          <p:nvPr>
            <p:ph type="title"/>
          </p:nvPr>
        </p:nvSpPr>
        <p:spPr>
          <a:xfrm>
            <a:off x="98660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/>
          <p:nvPr>
            <p:ph idx="4294967295" type="subTitle"/>
          </p:nvPr>
        </p:nvSpPr>
        <p:spPr>
          <a:xfrm>
            <a:off x="347525" y="195420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</a:rPr>
              <a:t>4 People Interviewed</a:t>
            </a:r>
            <a:endParaRPr b="1" sz="30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3000">
              <a:solidFill>
                <a:schemeClr val="accent1"/>
              </a:solidFill>
            </a:endParaRPr>
          </a:p>
        </p:txBody>
      </p:sp>
      <p:sp>
        <p:nvSpPr>
          <p:cNvPr id="199" name="Google Shape;199;p31"/>
          <p:cNvSpPr txBox="1"/>
          <p:nvPr>
            <p:ph idx="4294967295" type="subTitle"/>
          </p:nvPr>
        </p:nvSpPr>
        <p:spPr>
          <a:xfrm>
            <a:off x="6011350" y="2058825"/>
            <a:ext cx="3295200" cy="7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</a:rPr>
              <a:t>Different needs</a:t>
            </a:r>
            <a:endParaRPr b="1" sz="30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3000">
              <a:solidFill>
                <a:schemeClr val="accent1"/>
              </a:solidFill>
            </a:endParaRPr>
          </a:p>
        </p:txBody>
      </p:sp>
      <p:sp>
        <p:nvSpPr>
          <p:cNvPr id="200" name="Google Shape;200;p31"/>
          <p:cNvSpPr/>
          <p:nvPr/>
        </p:nvSpPr>
        <p:spPr>
          <a:xfrm>
            <a:off x="55125" y="1821750"/>
            <a:ext cx="2878800" cy="1500000"/>
          </a:xfrm>
          <a:prstGeom prst="flowChartConnector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1"/>
          <p:cNvSpPr txBox="1"/>
          <p:nvPr/>
        </p:nvSpPr>
        <p:spPr>
          <a:xfrm>
            <a:off x="2933925" y="794150"/>
            <a:ext cx="34746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Different ages</a:t>
            </a:r>
            <a:endParaRPr/>
          </a:p>
        </p:txBody>
      </p:sp>
      <p:sp>
        <p:nvSpPr>
          <p:cNvPr id="202" name="Google Shape;202;p31"/>
          <p:cNvSpPr txBox="1"/>
          <p:nvPr/>
        </p:nvSpPr>
        <p:spPr>
          <a:xfrm>
            <a:off x="3141600" y="3373200"/>
            <a:ext cx="34746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Different </a:t>
            </a:r>
            <a:r>
              <a:rPr b="1" lang="en" sz="30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occupations</a:t>
            </a:r>
            <a:endParaRPr/>
          </a:p>
        </p:txBody>
      </p:sp>
      <p:sp>
        <p:nvSpPr>
          <p:cNvPr id="203" name="Google Shape;203;p31"/>
          <p:cNvSpPr/>
          <p:nvPr/>
        </p:nvSpPr>
        <p:spPr>
          <a:xfrm>
            <a:off x="2933925" y="424700"/>
            <a:ext cx="2878800" cy="1500000"/>
          </a:xfrm>
          <a:prstGeom prst="flowChartConnector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1"/>
          <p:cNvSpPr/>
          <p:nvPr/>
        </p:nvSpPr>
        <p:spPr>
          <a:xfrm>
            <a:off x="2933913" y="3218800"/>
            <a:ext cx="2878800" cy="1500000"/>
          </a:xfrm>
          <a:prstGeom prst="flowChartConnector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1"/>
          <p:cNvSpPr/>
          <p:nvPr/>
        </p:nvSpPr>
        <p:spPr>
          <a:xfrm>
            <a:off x="6064500" y="1689375"/>
            <a:ext cx="3055500" cy="1500000"/>
          </a:xfrm>
          <a:prstGeom prst="flowChartConnector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1"/>
          <p:cNvSpPr/>
          <p:nvPr/>
        </p:nvSpPr>
        <p:spPr>
          <a:xfrm>
            <a:off x="2998175" y="2411850"/>
            <a:ext cx="432300" cy="31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1"/>
          <p:cNvSpPr/>
          <p:nvPr/>
        </p:nvSpPr>
        <p:spPr>
          <a:xfrm>
            <a:off x="5579050" y="2411850"/>
            <a:ext cx="432300" cy="31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Our Team</a:t>
            </a:r>
            <a:endParaRPr sz="4800"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4055" y="2122588"/>
            <a:ext cx="1539454" cy="21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663" y="2149675"/>
            <a:ext cx="1945575" cy="20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7066" y="2149675"/>
            <a:ext cx="1811524" cy="2060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6;p14"/>
          <p:cNvCxnSpPr/>
          <p:nvPr/>
        </p:nvCxnSpPr>
        <p:spPr>
          <a:xfrm>
            <a:off x="143350" y="1224350"/>
            <a:ext cx="2614200" cy="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" name="Google Shape;77;p14"/>
          <p:cNvSpPr/>
          <p:nvPr/>
        </p:nvSpPr>
        <p:spPr>
          <a:xfrm>
            <a:off x="227500" y="1842025"/>
            <a:ext cx="2445900" cy="2757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4"/>
          <p:cNvSpPr/>
          <p:nvPr/>
        </p:nvSpPr>
        <p:spPr>
          <a:xfrm>
            <a:off x="3265250" y="1842025"/>
            <a:ext cx="2445900" cy="2757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6303000" y="1800875"/>
            <a:ext cx="2445900" cy="2757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/>
          <p:nvPr>
            <p:ph idx="4294967295" type="subTitle"/>
          </p:nvPr>
        </p:nvSpPr>
        <p:spPr>
          <a:xfrm>
            <a:off x="2729825" y="1464700"/>
            <a:ext cx="5322300" cy="16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</a:rPr>
              <a:t>Difficulties with accessibility of technology seems to be a general trend in all interviewees </a:t>
            </a:r>
            <a:endParaRPr b="1" sz="30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3000">
              <a:solidFill>
                <a:schemeClr val="accent1"/>
              </a:solidFill>
            </a:endParaRPr>
          </a:p>
        </p:txBody>
      </p:sp>
      <p:sp>
        <p:nvSpPr>
          <p:cNvPr id="213" name="Google Shape;213;p32"/>
          <p:cNvSpPr/>
          <p:nvPr/>
        </p:nvSpPr>
        <p:spPr>
          <a:xfrm>
            <a:off x="384025" y="2161800"/>
            <a:ext cx="1391700" cy="819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2"/>
          <p:cNvSpPr/>
          <p:nvPr/>
        </p:nvSpPr>
        <p:spPr>
          <a:xfrm>
            <a:off x="1930300" y="685650"/>
            <a:ext cx="6287100" cy="3772200"/>
          </a:xfrm>
          <a:prstGeom prst="flowChartConnector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/>
          <p:nvPr/>
        </p:nvSpPr>
        <p:spPr>
          <a:xfrm>
            <a:off x="490250" y="1336350"/>
            <a:ext cx="5371800" cy="2470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3"/>
          <p:cNvSpPr txBox="1"/>
          <p:nvPr>
            <p:ph type="title"/>
          </p:nvPr>
        </p:nvSpPr>
        <p:spPr>
          <a:xfrm>
            <a:off x="887325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441200" y="893050"/>
            <a:ext cx="5133900" cy="4180800"/>
          </a:xfrm>
          <a:prstGeom prst="ellipse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/>
          <p:cNvSpPr/>
          <p:nvPr/>
        </p:nvSpPr>
        <p:spPr>
          <a:xfrm>
            <a:off x="3287800" y="893050"/>
            <a:ext cx="5271600" cy="4180800"/>
          </a:xfrm>
          <a:prstGeom prst="ellipse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/>
          <p:cNvSpPr txBox="1"/>
          <p:nvPr/>
        </p:nvSpPr>
        <p:spPr>
          <a:xfrm>
            <a:off x="3471100" y="2570650"/>
            <a:ext cx="19812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Bree Serif"/>
                <a:ea typeface="Bree Serif"/>
                <a:cs typeface="Bree Serif"/>
                <a:sym typeface="Bree Serif"/>
              </a:rPr>
              <a:t>Accessibility</a:t>
            </a:r>
            <a:endParaRPr sz="2400">
              <a:solidFill>
                <a:srgbClr val="0000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2071025" y="-110300"/>
            <a:ext cx="5196000" cy="12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Problem Domain</a:t>
            </a:r>
            <a:endParaRPr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/>
          <p:nvPr/>
        </p:nvSpPr>
        <p:spPr>
          <a:xfrm>
            <a:off x="490250" y="1336350"/>
            <a:ext cx="5371800" cy="2470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6"/>
          <p:cNvSpPr txBox="1"/>
          <p:nvPr>
            <p:ph type="title"/>
          </p:nvPr>
        </p:nvSpPr>
        <p:spPr>
          <a:xfrm>
            <a:off x="1118975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Needfinding Methodology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Who?</a:t>
            </a:r>
            <a:endParaRPr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050" y="2219175"/>
            <a:ext cx="2382005" cy="178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1400" y="445025"/>
            <a:ext cx="2078204" cy="155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5">
            <a:alphaModFix/>
          </a:blip>
          <a:srcRect b="-729" l="0" r="0" t="8325"/>
          <a:stretch/>
        </p:blipFill>
        <p:spPr>
          <a:xfrm>
            <a:off x="4209675" y="2162950"/>
            <a:ext cx="1845875" cy="20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2500" y="445021"/>
            <a:ext cx="2078204" cy="1558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We Asked</a:t>
            </a:r>
            <a:endParaRPr/>
          </a:p>
        </p:txBody>
      </p:sp>
      <p:sp>
        <p:nvSpPr>
          <p:cNvPr id="108" name="Google Shape;108;p18"/>
          <p:cNvSpPr txBox="1"/>
          <p:nvPr>
            <p:ph idx="2" type="body"/>
          </p:nvPr>
        </p:nvSpPr>
        <p:spPr>
          <a:xfrm>
            <a:off x="4939500" y="450275"/>
            <a:ext cx="3837000" cy="396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T Sans Narrow"/>
              <a:buChar char="-"/>
            </a:pPr>
            <a:r>
              <a:rPr lang="en" sz="20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How has technology affected the way you communicate?</a:t>
            </a:r>
            <a:endParaRPr sz="20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T Sans Narrow"/>
              <a:buChar char="-"/>
            </a:pPr>
            <a:r>
              <a:rPr lang="en" sz="20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Tell us a story of when you last used voice interaction technology?</a:t>
            </a:r>
            <a:endParaRPr sz="20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T Sans Narrow"/>
              <a:buChar char="-"/>
            </a:pPr>
            <a:r>
              <a:rPr lang="en" sz="20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How did it make you feel?</a:t>
            </a:r>
            <a:endParaRPr sz="20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T Sans Narrow"/>
              <a:buChar char="-"/>
            </a:pPr>
            <a:r>
              <a:rPr lang="en" sz="20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Why did you use voice interaction that way?</a:t>
            </a:r>
            <a:endParaRPr sz="20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	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9" name="Google Shape;109;p18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latin typeface="Pacifico"/>
                <a:ea typeface="Pacifico"/>
                <a:cs typeface="Pacifico"/>
                <a:sym typeface="Pacifico"/>
              </a:rPr>
              <a:t>?</a:t>
            </a:r>
            <a:endParaRPr b="1" sz="72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/>
          <p:nvPr/>
        </p:nvSpPr>
        <p:spPr>
          <a:xfrm>
            <a:off x="490250" y="1336350"/>
            <a:ext cx="5371800" cy="2470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9"/>
          <p:cNvSpPr txBox="1"/>
          <p:nvPr>
            <p:ph type="title"/>
          </p:nvPr>
        </p:nvSpPr>
        <p:spPr>
          <a:xfrm>
            <a:off x="9314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 Results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0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86050" y="1"/>
            <a:ext cx="685803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Lakshmi-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“If I’m telling someone that I can’t be somewhere, I’m going to do it with a phone call. It’s less rude.”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1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Michael-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“You look at all those books on your bookshelf that you haven’t read and you’d rather spend your time doing that.”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 rotWithShape="1">
          <a:blip r:embed="rId3">
            <a:alphaModFix/>
          </a:blip>
          <a:srcRect b="0" l="0" r="22486" t="0"/>
          <a:stretch/>
        </p:blipFill>
        <p:spPr>
          <a:xfrm>
            <a:off x="-155875" y="0"/>
            <a:ext cx="472787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