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Sniglet"/>
      <p:regular r:id="rId21"/>
    </p:embeddedFont>
    <p:embeddedFont>
      <p:font typeface="Raleway"/>
      <p:regular r:id="rId22"/>
      <p:bold r:id="rId23"/>
      <p:italic r:id="rId24"/>
      <p:boldItalic r:id="rId25"/>
    </p:embeddedFont>
    <p:embeddedFont>
      <p:font typeface="Walter Turncoat"/>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aleway-regular.fntdata"/><Relationship Id="rId21" Type="http://schemas.openxmlformats.org/officeDocument/2006/relationships/font" Target="fonts/Sniglet-regular.fntdata"/><Relationship Id="rId24" Type="http://schemas.openxmlformats.org/officeDocument/2006/relationships/font" Target="fonts/Raleway-italic.fntdata"/><Relationship Id="rId23" Type="http://schemas.openxmlformats.org/officeDocument/2006/relationships/font" Target="fonts/Raleway-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WalterTurncoat-regular.fntdata"/><Relationship Id="rId25" Type="http://schemas.openxmlformats.org/officeDocument/2006/relationships/font" Target="fonts/Raleway-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Google Shape;44;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45c2e1dbd_0_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45c2e1db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a:t>a. Short description of the prototype and how it was tested (with pictures for both) b. Results: 1-2 bullets on each of: </a:t>
            </a:r>
            <a:endParaRPr/>
          </a:p>
          <a:p>
            <a:pPr indent="0" lvl="0" marL="0" rtl="0" algn="l">
              <a:lnSpc>
                <a:spcPct val="200000"/>
              </a:lnSpc>
              <a:spcBef>
                <a:spcPts val="0"/>
              </a:spcBef>
              <a:spcAft>
                <a:spcPts val="0"/>
              </a:spcAft>
              <a:buNone/>
            </a:pPr>
            <a:r>
              <a:rPr lang="en"/>
              <a:t>Things that worked: splitting into groups while the other worked was effective, students were excited</a:t>
            </a:r>
            <a:endParaRPr/>
          </a:p>
          <a:p>
            <a:pPr indent="0" lvl="0" marL="0" rtl="0" algn="l">
              <a:lnSpc>
                <a:spcPct val="200000"/>
              </a:lnSpc>
              <a:spcBef>
                <a:spcPts val="0"/>
              </a:spcBef>
              <a:spcAft>
                <a:spcPts val="0"/>
              </a:spcAft>
              <a:buNone/>
            </a:pPr>
            <a:r>
              <a:rPr lang="en"/>
              <a:t>Things that didn’t work: for this particular demo, only students with photoshop could follow along</a:t>
            </a:r>
            <a:endParaRPr/>
          </a:p>
          <a:p>
            <a:pPr indent="0" lvl="0" marL="0" rtl="0" algn="l">
              <a:lnSpc>
                <a:spcPct val="200000"/>
              </a:lnSpc>
              <a:spcBef>
                <a:spcPts val="0"/>
              </a:spcBef>
              <a:spcAft>
                <a:spcPts val="0"/>
              </a:spcAft>
              <a:buNone/>
            </a:pPr>
            <a:r>
              <a:rPr lang="en"/>
              <a:t>Surprises: Students were very responsive to groups</a:t>
            </a:r>
            <a:endParaRPr/>
          </a:p>
          <a:p>
            <a:pPr indent="0" lvl="0" marL="0" rtl="0" algn="l">
              <a:lnSpc>
                <a:spcPct val="200000"/>
              </a:lnSpc>
              <a:spcBef>
                <a:spcPts val="0"/>
              </a:spcBef>
              <a:spcAft>
                <a:spcPts val="0"/>
              </a:spcAft>
              <a:buClr>
                <a:schemeClr val="dk1"/>
              </a:buClr>
              <a:buSzPts val="1100"/>
              <a:buFont typeface="Arial"/>
              <a:buNone/>
            </a:pPr>
            <a:r>
              <a:rPr lang="en"/>
              <a:t>New learnings: Students get excited when they get to shape their learning</a:t>
            </a:r>
            <a:endParaRPr/>
          </a:p>
          <a:p>
            <a:pPr indent="0" lvl="0" marL="0" rtl="0" algn="l">
              <a:lnSpc>
                <a:spcPct val="200000"/>
              </a:lnSpc>
              <a:spcBef>
                <a:spcPts val="0"/>
              </a:spcBef>
              <a:spcAft>
                <a:spcPts val="0"/>
              </a:spcAft>
              <a:buClr>
                <a:schemeClr val="dk1"/>
              </a:buClr>
              <a:buSzPts val="1100"/>
              <a:buFont typeface="Arial"/>
              <a:buNone/>
            </a:pPr>
            <a:r>
              <a:rPr lang="en"/>
              <a:t>c. Validity: Was the assumption valid? Why or Why Not? Any new assumptions that emerged?</a:t>
            </a:r>
            <a:endParaRPr/>
          </a:p>
          <a:p>
            <a:pPr indent="0" lvl="0" marL="0" rtl="0" algn="l">
              <a:lnSpc>
                <a:spcPct val="200000"/>
              </a:lnSpc>
              <a:spcBef>
                <a:spcPts val="0"/>
              </a:spcBef>
              <a:spcAft>
                <a:spcPts val="0"/>
              </a:spcAft>
              <a:buNone/>
            </a:pPr>
            <a:r>
              <a:rPr lang="en"/>
              <a:t>Yes because we could visibly see the raised level of engagement from the students.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3b0e9722c_0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3b0e9722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3b0e9722c_0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3b0e9722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45c2e1dbd_0_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45c2e1db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n">
                <a:solidFill>
                  <a:schemeClr val="dk1"/>
                </a:solidFill>
              </a:rPr>
              <a:t>a. Short description of the prototype and how it was tested (with pictures for both) b. Results: 1-2 bullets on each of: </a:t>
            </a:r>
            <a:endParaRPr>
              <a:solidFill>
                <a:schemeClr val="dk1"/>
              </a:solidFill>
            </a:endParaRPr>
          </a:p>
          <a:p>
            <a:pPr indent="0" lvl="0" marL="0" rtl="0" algn="l">
              <a:lnSpc>
                <a:spcPct val="200000"/>
              </a:lnSpc>
              <a:spcBef>
                <a:spcPts val="0"/>
              </a:spcBef>
              <a:spcAft>
                <a:spcPts val="0"/>
              </a:spcAft>
              <a:buClr>
                <a:schemeClr val="dk1"/>
              </a:buClr>
              <a:buSzPts val="1100"/>
              <a:buFont typeface="Arial"/>
              <a:buNone/>
            </a:pPr>
            <a:r>
              <a:rPr lang="en">
                <a:solidFill>
                  <a:schemeClr val="dk1"/>
                </a:solidFill>
              </a:rPr>
              <a:t>Things that worked: Teachers liked showcasing interests</a:t>
            </a:r>
            <a:endParaRPr>
              <a:solidFill>
                <a:schemeClr val="dk1"/>
              </a:solidFill>
            </a:endParaRPr>
          </a:p>
          <a:p>
            <a:pPr indent="0" lvl="0" marL="0" rtl="0" algn="l">
              <a:lnSpc>
                <a:spcPct val="200000"/>
              </a:lnSpc>
              <a:spcBef>
                <a:spcPts val="0"/>
              </a:spcBef>
              <a:spcAft>
                <a:spcPts val="0"/>
              </a:spcAft>
              <a:buClr>
                <a:schemeClr val="dk1"/>
              </a:buClr>
              <a:buSzPts val="1100"/>
              <a:buFont typeface="Arial"/>
              <a:buNone/>
            </a:pPr>
            <a:r>
              <a:rPr lang="en">
                <a:solidFill>
                  <a:schemeClr val="dk1"/>
                </a:solidFill>
              </a:rPr>
              <a:t>Things that didn’t work: Took some time to plan the lessons</a:t>
            </a:r>
            <a:endParaRPr>
              <a:solidFill>
                <a:schemeClr val="dk1"/>
              </a:solidFill>
            </a:endParaRPr>
          </a:p>
          <a:p>
            <a:pPr indent="0" lvl="0" marL="0" rtl="0" algn="l">
              <a:lnSpc>
                <a:spcPct val="200000"/>
              </a:lnSpc>
              <a:spcBef>
                <a:spcPts val="0"/>
              </a:spcBef>
              <a:spcAft>
                <a:spcPts val="0"/>
              </a:spcAft>
              <a:buClr>
                <a:schemeClr val="dk1"/>
              </a:buClr>
              <a:buSzPts val="1100"/>
              <a:buFont typeface="Arial"/>
              <a:buNone/>
            </a:pPr>
            <a:r>
              <a:rPr lang="en">
                <a:solidFill>
                  <a:schemeClr val="dk1"/>
                </a:solidFill>
              </a:rPr>
              <a:t>Surprises: Some teachers felt it wasted learning time</a:t>
            </a:r>
            <a:endParaRPr>
              <a:solidFill>
                <a:schemeClr val="dk1"/>
              </a:solidFill>
            </a:endParaRPr>
          </a:p>
          <a:p>
            <a:pPr indent="0" lvl="0" marL="0" rtl="0" algn="l">
              <a:lnSpc>
                <a:spcPct val="200000"/>
              </a:lnSpc>
              <a:spcBef>
                <a:spcPts val="0"/>
              </a:spcBef>
              <a:spcAft>
                <a:spcPts val="0"/>
              </a:spcAft>
              <a:buClr>
                <a:schemeClr val="dk1"/>
              </a:buClr>
              <a:buSzPts val="1100"/>
              <a:buFont typeface="Arial"/>
              <a:buNone/>
            </a:pPr>
            <a:r>
              <a:rPr lang="en">
                <a:solidFill>
                  <a:schemeClr val="dk1"/>
                </a:solidFill>
              </a:rPr>
              <a:t>New learnings: Students like being distracted by other events and workshops</a:t>
            </a:r>
            <a:endParaRPr>
              <a:solidFill>
                <a:schemeClr val="dk1"/>
              </a:solidFill>
            </a:endParaRPr>
          </a:p>
          <a:p>
            <a:pPr indent="0" lvl="0" marL="0" rtl="0" algn="l">
              <a:lnSpc>
                <a:spcPct val="200000"/>
              </a:lnSpc>
              <a:spcBef>
                <a:spcPts val="0"/>
              </a:spcBef>
              <a:spcAft>
                <a:spcPts val="0"/>
              </a:spcAft>
              <a:buClr>
                <a:schemeClr val="dk1"/>
              </a:buClr>
              <a:buSzPts val="1100"/>
              <a:buFont typeface="Arial"/>
              <a:buNone/>
            </a:pPr>
            <a:r>
              <a:rPr lang="en">
                <a:solidFill>
                  <a:schemeClr val="dk1"/>
                </a:solidFill>
              </a:rPr>
              <a:t>c. Validity: Was the assumption valid? Why or Why Not? Any new assumptions that emerged?</a:t>
            </a:r>
            <a:endParaRPr>
              <a:solidFill>
                <a:schemeClr val="dk1"/>
              </a:solidFill>
            </a:endParaRPr>
          </a:p>
          <a:p>
            <a:pPr indent="0" lvl="0" marL="0" rtl="0" algn="l">
              <a:lnSpc>
                <a:spcPct val="200000"/>
              </a:lnSpc>
              <a:spcBef>
                <a:spcPts val="0"/>
              </a:spcBef>
              <a:spcAft>
                <a:spcPts val="0"/>
              </a:spcAft>
              <a:buNone/>
            </a:pPr>
            <a:r>
              <a:rPr lang="en"/>
              <a:t>Yes, but the teachers got more work from it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45c2e1dbd_0_1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45c2e1db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35f391192_0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445c2e1dbd_0_1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445c2e1db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describe further: Last week, we had a recurring theme of "connection" and "relationships" across our slides. When choosing this domain, we defined positive student-teacher relationships as bonds where both parties felt comfortable expressing their thoughts, ideas, and personal aspects. For example, teachers who have positive relationships with their students might periodically make time to check in on them at a personal level, go to their students' basketball games or performances. </a:t>
            </a:r>
            <a:br>
              <a:rPr lang="en"/>
            </a:br>
            <a:r>
              <a:rPr lang="en"/>
              <a:t>This connection between students and teachers is not always accessible. Teachers who do those things I just listed are "ideal" teachers, the ones who would be "your favorite." How can we help teachers achieve this level of connection, and make these ideal teachers the norm? What barriers in the education system will we have to overcome for this to occur?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43b0e9722c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3b0e972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35ed75ccf_0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5ed75ccf_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High School?</a:t>
            </a:r>
            <a:br>
              <a:rPr lang="en"/>
            </a:br>
            <a:r>
              <a:rPr lang="en"/>
              <a:t>From the extremely wide range of interviews we conducted last week, we found that relationship-building became less prioritized as students progressed through grade school. </a:t>
            </a:r>
            <a:endParaRPr/>
          </a:p>
          <a:p>
            <a:pPr indent="0" lvl="0" marL="0" rtl="0" algn="l">
              <a:spcBef>
                <a:spcPts val="0"/>
              </a:spcBef>
              <a:spcAft>
                <a:spcPts val="0"/>
              </a:spcAft>
              <a:buNone/>
            </a:pPr>
            <a:r>
              <a:rPr lang="en"/>
              <a:t>Insights:</a:t>
            </a:r>
            <a:endParaRPr/>
          </a:p>
          <a:p>
            <a:pPr indent="-317500" lvl="0" marL="457200" rtl="0" algn="l">
              <a:spcBef>
                <a:spcPts val="0"/>
              </a:spcBef>
              <a:spcAft>
                <a:spcPts val="0"/>
              </a:spcAft>
              <a:buSzPts val="1400"/>
              <a:buAutoNum type="arabicPeriod"/>
            </a:pPr>
            <a:r>
              <a:rPr lang="en"/>
              <a:t>When a teacher opened up to Brighid, she felt more comfortable opening up to them</a:t>
            </a:r>
            <a:endParaRPr/>
          </a:p>
          <a:p>
            <a:pPr indent="-317500" lvl="0" marL="457200" rtl="0" algn="l">
              <a:spcBef>
                <a:spcPts val="0"/>
              </a:spcBef>
              <a:spcAft>
                <a:spcPts val="0"/>
              </a:spcAft>
              <a:buSzPts val="1400"/>
              <a:buAutoNum type="arabicPeriod"/>
            </a:pPr>
            <a:r>
              <a:rPr lang="en"/>
              <a:t>Positive memories: AP U.S. History teacher approached Daysy and checked up on her since she looked stressed</a:t>
            </a:r>
            <a:endParaRPr/>
          </a:p>
          <a:p>
            <a:pPr indent="0" lvl="0" marL="0" rtl="0" algn="l">
              <a:spcBef>
                <a:spcPts val="0"/>
              </a:spcBef>
              <a:spcAft>
                <a:spcPts val="0"/>
              </a:spcAft>
              <a:buNone/>
            </a:pPr>
            <a:r>
              <a:rPr lang="en"/>
              <a:t>Overall, we found that positive student-teacher relationships were a lot more nuanced than just spending time with the students.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3b0e9722c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43b0e9722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3b0e9722c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3b0e9722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20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Google Form: Asking students how they’re feeling at the beginning of class</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a. </a:t>
            </a:r>
            <a:r>
              <a:rPr lang="en" sz="1200">
                <a:solidFill>
                  <a:schemeClr val="dk1"/>
                </a:solidFill>
                <a:latin typeface="Times New Roman"/>
                <a:ea typeface="Times New Roman"/>
                <a:cs typeface="Times New Roman"/>
                <a:sym typeface="Times New Roman"/>
              </a:rPr>
              <a:t>Short description of the prototype and how it was tested (with pictures for both) b. Results: 1-2 bullets on each of: </a:t>
            </a:r>
            <a:br>
              <a:rPr lang="en" sz="1200">
                <a:solidFill>
                  <a:schemeClr val="dk1"/>
                </a:solidFill>
                <a:latin typeface="Times New Roman"/>
                <a:ea typeface="Times New Roman"/>
                <a:cs typeface="Times New Roman"/>
                <a:sym typeface="Times New Roman"/>
              </a:rPr>
            </a:br>
            <a:r>
              <a:rPr lang="en" sz="1200">
                <a:solidFill>
                  <a:schemeClr val="dk1"/>
                </a:solidFill>
                <a:latin typeface="Times New Roman"/>
                <a:ea typeface="Times New Roman"/>
                <a:cs typeface="Times New Roman"/>
                <a:sym typeface="Times New Roman"/>
              </a:rPr>
              <a:t>Things that worked: It was straightforward, the question allowed students to be thoughtful</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Things that didn’t work: The question was too generic, boring to students, not anonymous = bias</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Surprises: Surprised that teachers don’t just generally ask this</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New learnings: Students find it easier to express emotions through tech vs in-person</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c. Validity: Was the assumption valid? Why or Why Not? Any new assumptions that emerged?</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Not always. We found that some students would submit false info.</a:t>
            </a:r>
            <a:endParaRPr sz="1200">
              <a:solidFill>
                <a:schemeClr val="dk1"/>
              </a:solidFill>
              <a:latin typeface="Times New Roman"/>
              <a:ea typeface="Times New Roman"/>
              <a:cs typeface="Times New Roman"/>
              <a:sym typeface="Times New Roman"/>
            </a:endParaRPr>
          </a:p>
          <a:p>
            <a:pPr indent="0" lvl="0" marL="457200" rtl="0" algn="l">
              <a:lnSpc>
                <a:spcPct val="2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Clarification: For the “we were amazed to realize” section, this was surprising to us since generally all of our student interviewees have stated that administration tends to be stand-offish. More details: her AP Chemistry teacher became more open to her and her classmates after the administration of her school created a “ discussion circle” with students taking AP Chemistry and her AP Chemistry teacher to discuss what could be changed in the classroom since many wanted to drop her class.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85800" y="1991813"/>
            <a:ext cx="7772400" cy="1159800"/>
          </a:xfrm>
          <a:prstGeom prst="rect">
            <a:avLst/>
          </a:prstGeom>
        </p:spPr>
        <p:txBody>
          <a:bodyPr anchorCtr="0" anchor="ctr" bIns="91425" lIns="91425" spcFirstLastPara="1" rIns="91425" wrap="square" tIns="91425"/>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1" name="Shape 11"/>
        <p:cNvGrpSpPr/>
        <p:nvPr/>
      </p:nvGrpSpPr>
      <p:grpSpPr>
        <a:xfrm>
          <a:off x="0" y="0"/>
          <a:ext cx="0" cy="0"/>
          <a:chOff x="0" y="0"/>
          <a:chExt cx="0" cy="0"/>
        </a:xfrm>
      </p:grpSpPr>
      <p:sp>
        <p:nvSpPr>
          <p:cNvPr id="12" name="Google Shape;12;p3"/>
          <p:cNvSpPr txBox="1"/>
          <p:nvPr>
            <p:ph type="ctrTitle"/>
          </p:nvPr>
        </p:nvSpPr>
        <p:spPr>
          <a:xfrm>
            <a:off x="685800" y="1964342"/>
            <a:ext cx="7772400" cy="1159800"/>
          </a:xfrm>
          <a:prstGeom prst="rect">
            <a:avLst/>
          </a:prstGeom>
        </p:spPr>
        <p:txBody>
          <a:bodyPr anchorCtr="0" anchor="b"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 name="Google Shape;13;p3"/>
          <p:cNvSpPr txBox="1"/>
          <p:nvPr>
            <p:ph idx="1" type="subTitle"/>
          </p:nvPr>
        </p:nvSpPr>
        <p:spPr>
          <a:xfrm>
            <a:off x="685800" y="3144853"/>
            <a:ext cx="7772400" cy="784800"/>
          </a:xfrm>
          <a:prstGeom prst="rect">
            <a:avLst/>
          </a:prstGeom>
        </p:spPr>
        <p:txBody>
          <a:bodyPr anchorCtr="0" anchor="t" bIns="91425" lIns="91425" spcFirstLastPara="1" rIns="91425" wrap="square" tIns="91425"/>
          <a:lstStyle>
            <a:lvl1pPr lvl="0" rtl="0" algn="ctr">
              <a:spcBef>
                <a:spcPts val="0"/>
              </a:spcBef>
              <a:spcAft>
                <a:spcPts val="0"/>
              </a:spcAft>
              <a:buSzPts val="2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4" name="Google Shape;14;p3"/>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5" name="Shape 15"/>
        <p:cNvGrpSpPr/>
        <p:nvPr/>
      </p:nvGrpSpPr>
      <p:grpSpPr>
        <a:xfrm>
          <a:off x="0" y="0"/>
          <a:ext cx="0" cy="0"/>
          <a:chOff x="0" y="0"/>
          <a:chExt cx="0" cy="0"/>
        </a:xfrm>
      </p:grpSpPr>
      <p:sp>
        <p:nvSpPr>
          <p:cNvPr id="16" name="Google Shape;16;p4"/>
          <p:cNvSpPr txBox="1"/>
          <p:nvPr>
            <p:ph idx="1" type="body"/>
          </p:nvPr>
        </p:nvSpPr>
        <p:spPr>
          <a:xfrm>
            <a:off x="1700925" y="1399800"/>
            <a:ext cx="5742300" cy="819900"/>
          </a:xfrm>
          <a:prstGeom prst="rect">
            <a:avLst/>
          </a:prstGeom>
        </p:spPr>
        <p:txBody>
          <a:bodyPr anchorCtr="0" anchor="t" bIns="91425" lIns="91425" spcFirstLastPara="1" rIns="91425" wrap="square" tIns="91425"/>
          <a:lstStyle>
            <a:lvl1pPr indent="-419100" lvl="0" marL="457200" rtl="0" algn="ctr">
              <a:spcBef>
                <a:spcPts val="600"/>
              </a:spcBef>
              <a:spcAft>
                <a:spcPts val="0"/>
              </a:spcAft>
              <a:buSzPts val="3000"/>
              <a:buChar char="✘"/>
              <a:defRPr sz="3000"/>
            </a:lvl1pPr>
            <a:lvl2pPr indent="-419100" lvl="1" marL="914400" rtl="0" algn="ctr">
              <a:spcBef>
                <a:spcPts val="0"/>
              </a:spcBef>
              <a:spcAft>
                <a:spcPts val="0"/>
              </a:spcAft>
              <a:buSzPts val="3000"/>
              <a:buChar char="○"/>
              <a:defRPr sz="3000"/>
            </a:lvl2pPr>
            <a:lvl3pPr indent="-419100" lvl="2" marL="1371600" rtl="0" algn="ctr">
              <a:spcBef>
                <a:spcPts val="0"/>
              </a:spcBef>
              <a:spcAft>
                <a:spcPts val="0"/>
              </a:spcAft>
              <a:buSzPts val="3000"/>
              <a:buChar char="■"/>
              <a:defRPr sz="3000"/>
            </a:lvl3pPr>
            <a:lvl4pPr indent="-419100" lvl="3" marL="1828800" rtl="0" algn="ctr">
              <a:spcBef>
                <a:spcPts val="0"/>
              </a:spcBef>
              <a:spcAft>
                <a:spcPts val="0"/>
              </a:spcAft>
              <a:buSzPts val="3000"/>
              <a:buChar char="●"/>
              <a:defRPr sz="3000"/>
            </a:lvl4pPr>
            <a:lvl5pPr indent="-419100" lvl="4" marL="2286000" rtl="0" algn="ctr">
              <a:spcBef>
                <a:spcPts val="0"/>
              </a:spcBef>
              <a:spcAft>
                <a:spcPts val="0"/>
              </a:spcAft>
              <a:buSzPts val="3000"/>
              <a:buChar char="○"/>
              <a:defRPr sz="3000"/>
            </a:lvl5pPr>
            <a:lvl6pPr indent="-419100" lvl="5" marL="2743200" rtl="0" algn="ctr">
              <a:spcBef>
                <a:spcPts val="0"/>
              </a:spcBef>
              <a:spcAft>
                <a:spcPts val="0"/>
              </a:spcAft>
              <a:buSzPts val="3000"/>
              <a:buChar char="■"/>
              <a:defRPr sz="3000"/>
            </a:lvl6pPr>
            <a:lvl7pPr indent="-419100" lvl="6" marL="3200400" rtl="0" algn="ctr">
              <a:spcBef>
                <a:spcPts val="0"/>
              </a:spcBef>
              <a:spcAft>
                <a:spcPts val="0"/>
              </a:spcAft>
              <a:buSzPts val="3000"/>
              <a:buChar char="●"/>
              <a:defRPr sz="3000"/>
            </a:lvl7pPr>
            <a:lvl8pPr indent="-419100" lvl="7" marL="3657600" rtl="0" algn="ctr">
              <a:spcBef>
                <a:spcPts val="0"/>
              </a:spcBef>
              <a:spcAft>
                <a:spcPts val="0"/>
              </a:spcAft>
              <a:buSzPts val="3000"/>
              <a:buChar char="○"/>
              <a:defRPr sz="3000"/>
            </a:lvl8pPr>
            <a:lvl9pPr indent="-419100" lvl="8" marL="4114800" algn="ctr">
              <a:spcBef>
                <a:spcPts val="0"/>
              </a:spcBef>
              <a:spcAft>
                <a:spcPts val="0"/>
              </a:spcAft>
              <a:buSzPts val="3000"/>
              <a:buChar char="■"/>
              <a:defRPr sz="3000"/>
            </a:lvl9pPr>
          </a:lstStyle>
          <a:p/>
        </p:txBody>
      </p:sp>
      <p:sp>
        <p:nvSpPr>
          <p:cNvPr id="17" name="Google Shape;17;p4"/>
          <p:cNvSpPr txBox="1"/>
          <p:nvPr/>
        </p:nvSpPr>
        <p:spPr>
          <a:xfrm>
            <a:off x="3593400" y="857569"/>
            <a:ext cx="1957200" cy="65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Walter Turncoat"/>
                <a:ea typeface="Walter Turncoat"/>
                <a:cs typeface="Walter Turncoat"/>
                <a:sym typeface="Walter Turncoat"/>
              </a:rPr>
              <a:t>“</a:t>
            </a:r>
            <a:endParaRPr sz="9600">
              <a:solidFill>
                <a:srgbClr val="FFFFFF"/>
              </a:solidFill>
              <a:latin typeface="Walter Turncoat"/>
              <a:ea typeface="Walter Turncoat"/>
              <a:cs typeface="Walter Turncoat"/>
              <a:sym typeface="Walter Turncoat"/>
            </a:endParaRPr>
          </a:p>
        </p:txBody>
      </p:sp>
      <p:sp>
        <p:nvSpPr>
          <p:cNvPr id="18" name="Google Shape;18;p4"/>
          <p:cNvSpPr/>
          <p:nvPr/>
        </p:nvSpPr>
        <p:spPr>
          <a:xfrm>
            <a:off x="4128150" y="550650"/>
            <a:ext cx="887711" cy="849160"/>
          </a:xfrm>
          <a:custGeom>
            <a:rect b="b" l="l" r="r" t="t"/>
            <a:pathLst>
              <a:path extrusionOk="0" h="62358" w="65189">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0" name="Shape 20"/>
        <p:cNvGrpSpPr/>
        <p:nvPr/>
      </p:nvGrpSpPr>
      <p:grpSpPr>
        <a:xfrm>
          <a:off x="0" y="0"/>
          <a:ext cx="0" cy="0"/>
          <a:chOff x="0" y="0"/>
          <a:chExt cx="0" cy="0"/>
        </a:xfrm>
      </p:grpSpPr>
      <p:sp>
        <p:nvSpPr>
          <p:cNvPr id="21" name="Google Shape;21;p5"/>
          <p:cNvSpPr txBox="1"/>
          <p:nvPr>
            <p:ph type="title"/>
          </p:nvPr>
        </p:nvSpPr>
        <p:spPr>
          <a:xfrm>
            <a:off x="-6025" y="967975"/>
            <a:ext cx="9156000" cy="857400"/>
          </a:xfrm>
          <a:prstGeom prst="rect">
            <a:avLst/>
          </a:prstGeom>
        </p:spPr>
        <p:txBody>
          <a:bodyPr anchorCtr="0" anchor="t" bIns="91425" lIns="91425" spcFirstLastPara="1" rIns="91425" wrap="square" tIns="91425"/>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2" name="Google Shape;22;p5"/>
          <p:cNvSpPr txBox="1"/>
          <p:nvPr>
            <p:ph idx="1" type="body"/>
          </p:nvPr>
        </p:nvSpPr>
        <p:spPr>
          <a:xfrm>
            <a:off x="457200" y="1563400"/>
            <a:ext cx="8229600" cy="2503200"/>
          </a:xfrm>
          <a:prstGeom prst="rect">
            <a:avLst/>
          </a:prstGeom>
        </p:spPr>
        <p:txBody>
          <a:bodyPr anchorCtr="0" anchor="t" bIns="91425" lIns="91425" spcFirstLastPara="1" rIns="91425" wrap="square" tIns="91425"/>
          <a:lstStyle>
            <a:lvl1pPr indent="-355600" lvl="0" marL="457200">
              <a:spcBef>
                <a:spcPts val="600"/>
              </a:spcBef>
              <a:spcAft>
                <a:spcPts val="0"/>
              </a:spcAft>
              <a:buSzPts val="2000"/>
              <a:buChar char="✘"/>
              <a:defRPr/>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55600" lvl="3" marL="1828800">
              <a:spcBef>
                <a:spcPts val="0"/>
              </a:spcBef>
              <a:spcAft>
                <a:spcPts val="0"/>
              </a:spcAft>
              <a:buSzPts val="2000"/>
              <a:buChar char="●"/>
              <a:defRPr/>
            </a:lvl4pPr>
            <a:lvl5pPr indent="-355600" lvl="4" marL="2286000">
              <a:spcBef>
                <a:spcPts val="0"/>
              </a:spcBef>
              <a:spcAft>
                <a:spcPts val="0"/>
              </a:spcAft>
              <a:buSzPts val="2000"/>
              <a:buChar char="○"/>
              <a:defRPr/>
            </a:lvl5pPr>
            <a:lvl6pPr indent="-355600" lvl="5" marL="2743200">
              <a:spcBef>
                <a:spcPts val="0"/>
              </a:spcBef>
              <a:spcAft>
                <a:spcPts val="0"/>
              </a:spcAft>
              <a:buSzPts val="2000"/>
              <a:buChar char="■"/>
              <a:defRPr/>
            </a:lvl6pPr>
            <a:lvl7pPr indent="-355600" lvl="6" marL="3200400">
              <a:spcBef>
                <a:spcPts val="0"/>
              </a:spcBef>
              <a:spcAft>
                <a:spcPts val="0"/>
              </a:spcAft>
              <a:buSzPts val="2000"/>
              <a:buChar char="●"/>
              <a:defRPr/>
            </a:lvl7pPr>
            <a:lvl8pPr indent="-355600" lvl="7" marL="3657600">
              <a:spcBef>
                <a:spcPts val="0"/>
              </a:spcBef>
              <a:spcAft>
                <a:spcPts val="0"/>
              </a:spcAft>
              <a:buSzPts val="2000"/>
              <a:buChar char="○"/>
              <a:defRPr/>
            </a:lvl8pPr>
            <a:lvl9pPr indent="-355600" lvl="8" marL="4114800">
              <a:spcBef>
                <a:spcPts val="0"/>
              </a:spcBef>
              <a:spcAft>
                <a:spcPts val="0"/>
              </a:spcAft>
              <a:buSzPts val="2000"/>
              <a:buChar char="■"/>
              <a:defRPr/>
            </a:lvl9pPr>
          </a:lstStyle>
          <a:p/>
        </p:txBody>
      </p:sp>
      <p:sp>
        <p:nvSpPr>
          <p:cNvPr id="23" name="Google Shape;23;p5"/>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4" name="Shape 24"/>
        <p:cNvGrpSpPr/>
        <p:nvPr/>
      </p:nvGrpSpPr>
      <p:grpSpPr>
        <a:xfrm>
          <a:off x="0" y="0"/>
          <a:ext cx="0" cy="0"/>
          <a:chOff x="0" y="0"/>
          <a:chExt cx="0" cy="0"/>
        </a:xfrm>
      </p:grpSpPr>
      <p:sp>
        <p:nvSpPr>
          <p:cNvPr id="25" name="Google Shape;25;p6"/>
          <p:cNvSpPr txBox="1"/>
          <p:nvPr>
            <p:ph type="title"/>
          </p:nvPr>
        </p:nvSpPr>
        <p:spPr>
          <a:xfrm>
            <a:off x="-6025" y="967975"/>
            <a:ext cx="9156000" cy="857400"/>
          </a:xfrm>
          <a:prstGeom prst="rect">
            <a:avLst/>
          </a:prstGeom>
        </p:spPr>
        <p:txBody>
          <a:bodyPr anchorCtr="0" anchor="t" bIns="91425" lIns="91425" spcFirstLastPara="1" rIns="91425" wrap="square" tIns="91425"/>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26" name="Google Shape;26;p6"/>
          <p:cNvSpPr txBox="1"/>
          <p:nvPr>
            <p:ph idx="1" type="body"/>
          </p:nvPr>
        </p:nvSpPr>
        <p:spPr>
          <a:xfrm>
            <a:off x="457200" y="1507925"/>
            <a:ext cx="3994500" cy="3417900"/>
          </a:xfrm>
          <a:prstGeom prst="rect">
            <a:avLst/>
          </a:prstGeom>
        </p:spPr>
        <p:txBody>
          <a:bodyPr anchorCtr="0" anchor="t" bIns="91425" lIns="91425" spcFirstLastPara="1" rIns="91425" wrap="square" tIns="91425"/>
          <a:lstStyle>
            <a:lvl1pPr indent="-330200" lvl="0" marL="457200">
              <a:spcBef>
                <a:spcPts val="60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7" name="Google Shape;27;p6"/>
          <p:cNvSpPr txBox="1"/>
          <p:nvPr>
            <p:ph idx="2" type="body"/>
          </p:nvPr>
        </p:nvSpPr>
        <p:spPr>
          <a:xfrm>
            <a:off x="4692275" y="1507925"/>
            <a:ext cx="3994500" cy="3417900"/>
          </a:xfrm>
          <a:prstGeom prst="rect">
            <a:avLst/>
          </a:prstGeom>
        </p:spPr>
        <p:txBody>
          <a:bodyPr anchorCtr="0" anchor="t" bIns="91425" lIns="91425" spcFirstLastPara="1" rIns="91425" wrap="square" tIns="91425"/>
          <a:lstStyle>
            <a:lvl1pPr indent="-330200" lvl="0" marL="457200">
              <a:spcBef>
                <a:spcPts val="60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8" name="Google Shape;28;p6"/>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29" name="Shape 29"/>
        <p:cNvGrpSpPr/>
        <p:nvPr/>
      </p:nvGrpSpPr>
      <p:grpSpPr>
        <a:xfrm>
          <a:off x="0" y="0"/>
          <a:ext cx="0" cy="0"/>
          <a:chOff x="0" y="0"/>
          <a:chExt cx="0" cy="0"/>
        </a:xfrm>
      </p:grpSpPr>
      <p:sp>
        <p:nvSpPr>
          <p:cNvPr id="30" name="Google Shape;30;p7"/>
          <p:cNvSpPr txBox="1"/>
          <p:nvPr>
            <p:ph type="title"/>
          </p:nvPr>
        </p:nvSpPr>
        <p:spPr>
          <a:xfrm>
            <a:off x="-6025" y="967975"/>
            <a:ext cx="9156000" cy="857400"/>
          </a:xfrm>
          <a:prstGeom prst="rect">
            <a:avLst/>
          </a:prstGeom>
        </p:spPr>
        <p:txBody>
          <a:bodyPr anchorCtr="0" anchor="t" bIns="91425" lIns="91425" spcFirstLastPara="1" rIns="91425" wrap="square" tIns="91425"/>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31" name="Google Shape;31;p7"/>
          <p:cNvSpPr txBox="1"/>
          <p:nvPr>
            <p:ph idx="1" type="body"/>
          </p:nvPr>
        </p:nvSpPr>
        <p:spPr>
          <a:xfrm>
            <a:off x="457200" y="1507925"/>
            <a:ext cx="2631900" cy="3417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2" name="Google Shape;32;p7"/>
          <p:cNvSpPr txBox="1"/>
          <p:nvPr>
            <p:ph idx="2" type="body"/>
          </p:nvPr>
        </p:nvSpPr>
        <p:spPr>
          <a:xfrm>
            <a:off x="3223964" y="1507925"/>
            <a:ext cx="2631900" cy="3417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3" name="Google Shape;33;p7"/>
          <p:cNvSpPr txBox="1"/>
          <p:nvPr>
            <p:ph idx="3" type="body"/>
          </p:nvPr>
        </p:nvSpPr>
        <p:spPr>
          <a:xfrm>
            <a:off x="5990727" y="1507925"/>
            <a:ext cx="2631900" cy="34179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4" name="Google Shape;34;p7"/>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8"/>
          <p:cNvSpPr txBox="1"/>
          <p:nvPr>
            <p:ph type="title"/>
          </p:nvPr>
        </p:nvSpPr>
        <p:spPr>
          <a:xfrm>
            <a:off x="-6025" y="967975"/>
            <a:ext cx="9156000" cy="857400"/>
          </a:xfrm>
          <a:prstGeom prst="rect">
            <a:avLst/>
          </a:prstGeom>
        </p:spPr>
        <p:txBody>
          <a:bodyPr anchorCtr="0" anchor="t" bIns="91425" lIns="91425" spcFirstLastPara="1" rIns="91425" wrap="square" tIns="91425"/>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p:txBody>
      </p:sp>
      <p:sp>
        <p:nvSpPr>
          <p:cNvPr id="37" name="Google Shape;37;p8"/>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8" name="Shape 38"/>
        <p:cNvGrpSpPr/>
        <p:nvPr/>
      </p:nvGrpSpPr>
      <p:grpSpPr>
        <a:xfrm>
          <a:off x="0" y="0"/>
          <a:ext cx="0" cy="0"/>
          <a:chOff x="0" y="0"/>
          <a:chExt cx="0" cy="0"/>
        </a:xfrm>
      </p:grpSpPr>
      <p:sp>
        <p:nvSpPr>
          <p:cNvPr id="39" name="Google Shape;39;p9"/>
          <p:cNvSpPr txBox="1"/>
          <p:nvPr>
            <p:ph idx="1" type="body"/>
          </p:nvPr>
        </p:nvSpPr>
        <p:spPr>
          <a:xfrm>
            <a:off x="457200" y="4406309"/>
            <a:ext cx="8229600" cy="519600"/>
          </a:xfrm>
          <a:prstGeom prst="rect">
            <a:avLst/>
          </a:prstGeom>
        </p:spPr>
        <p:txBody>
          <a:bodyPr anchorCtr="0" anchor="t" bIns="91425" lIns="91425" spcFirstLastPara="1" rIns="91425" wrap="square" tIns="91425"/>
          <a:lstStyle>
            <a:lvl1pPr indent="-228600" lvl="0" marL="457200" algn="ctr">
              <a:spcBef>
                <a:spcPts val="360"/>
              </a:spcBef>
              <a:spcAft>
                <a:spcPts val="0"/>
              </a:spcAft>
              <a:buSzPts val="1800"/>
              <a:buNone/>
              <a:defRPr sz="1800"/>
            </a:lvl1pPr>
          </a:lstStyle>
          <a:p/>
        </p:txBody>
      </p:sp>
      <p:sp>
        <p:nvSpPr>
          <p:cNvPr id="40" name="Google Shape;40;p9"/>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 name="Shape 41"/>
        <p:cNvGrpSpPr/>
        <p:nvPr/>
      </p:nvGrpSpPr>
      <p:grpSpPr>
        <a:xfrm>
          <a:off x="0" y="0"/>
          <a:ext cx="0" cy="0"/>
          <a:chOff x="0" y="0"/>
          <a:chExt cx="0" cy="0"/>
        </a:xfrm>
      </p:grpSpPr>
      <p:sp>
        <p:nvSpPr>
          <p:cNvPr id="42" name="Google Shape;42;p10"/>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025" y="967975"/>
            <a:ext cx="9156000" cy="857400"/>
          </a:xfrm>
          <a:prstGeom prst="rect">
            <a:avLst/>
          </a:prstGeom>
          <a:noFill/>
          <a:ln>
            <a:noFill/>
          </a:ln>
        </p:spPr>
        <p:txBody>
          <a:bodyPr anchorCtr="0" anchor="t" bIns="91425" lIns="91425" spcFirstLastPara="1" rIns="91425" wrap="square" tIns="91425"/>
          <a:lstStyle>
            <a:lvl1pPr lvl="0"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9pPr>
          </a:lstStyle>
          <a:p/>
        </p:txBody>
      </p:sp>
      <p:sp>
        <p:nvSpPr>
          <p:cNvPr id="7" name="Google Shape;7;p1"/>
          <p:cNvSpPr txBox="1"/>
          <p:nvPr>
            <p:ph idx="1" type="body"/>
          </p:nvPr>
        </p:nvSpPr>
        <p:spPr>
          <a:xfrm>
            <a:off x="457200" y="1563400"/>
            <a:ext cx="8229600" cy="2503200"/>
          </a:xfrm>
          <a:prstGeom prst="rect">
            <a:avLst/>
          </a:prstGeom>
          <a:noFill/>
          <a:ln>
            <a:noFill/>
          </a:ln>
        </p:spPr>
        <p:txBody>
          <a:bodyPr anchorCtr="0" anchor="t" bIns="91425" lIns="91425" spcFirstLastPara="1" rIns="91425" wrap="square" tIns="91425"/>
          <a:lstStyle>
            <a:lvl1pPr indent="-355600" lvl="0" marL="457200">
              <a:spcBef>
                <a:spcPts val="600"/>
              </a:spcBef>
              <a:spcAft>
                <a:spcPts val="0"/>
              </a:spcAft>
              <a:buClr>
                <a:srgbClr val="FFFFFF"/>
              </a:buClr>
              <a:buSzPts val="2000"/>
              <a:buFont typeface="Sniglet"/>
              <a:buChar char="✘"/>
              <a:defRPr sz="2000">
                <a:solidFill>
                  <a:srgbClr val="FFFFFF"/>
                </a:solidFill>
                <a:latin typeface="Sniglet"/>
                <a:ea typeface="Sniglet"/>
                <a:cs typeface="Sniglet"/>
                <a:sym typeface="Sniglet"/>
              </a:defRPr>
            </a:lvl1pPr>
            <a:lvl2pPr indent="-355600" lvl="1" marL="9144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2pPr>
            <a:lvl3pPr indent="-355600" lvl="2" marL="1371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3pPr>
            <a:lvl4pPr indent="-355600" lvl="3" marL="18288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4pPr>
            <a:lvl5pPr indent="-355600" lvl="4" marL="22860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5pPr>
            <a:lvl6pPr indent="-355600" lvl="5" marL="27432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6pPr>
            <a:lvl7pPr indent="-355600" lvl="6" marL="32004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7pPr>
            <a:lvl8pPr indent="-355600" lvl="7" marL="3657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8pPr>
            <a:lvl9pPr indent="-355600" lvl="8" marL="41148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9pPr>
          </a:lstStyle>
          <a:p/>
        </p:txBody>
      </p:sp>
      <p:sp>
        <p:nvSpPr>
          <p:cNvPr id="8" name="Google Shape;8;p1"/>
          <p:cNvSpPr txBox="1"/>
          <p:nvPr>
            <p:ph idx="12" type="sldNum"/>
          </p:nvPr>
        </p:nvSpPr>
        <p:spPr>
          <a:xfrm>
            <a:off x="4297650" y="4832975"/>
            <a:ext cx="548700" cy="310500"/>
          </a:xfrm>
          <a:prstGeom prst="rect">
            <a:avLst/>
          </a:prstGeom>
          <a:noFill/>
          <a:ln>
            <a:noFill/>
          </a:ln>
        </p:spPr>
        <p:txBody>
          <a:bodyPr anchorCtr="0" anchor="t" bIns="91425" lIns="91425" spcFirstLastPara="1" rIns="91425" wrap="square" tIns="91425">
            <a:noAutofit/>
          </a:bodyPr>
          <a:lstStyle>
            <a:lvl1pPr lvl="0" algn="ctr">
              <a:buNone/>
              <a:defRPr sz="1000">
                <a:solidFill>
                  <a:srgbClr val="FFFFFF"/>
                </a:solidFill>
                <a:latin typeface="Sniglet"/>
                <a:ea typeface="Sniglet"/>
                <a:cs typeface="Sniglet"/>
                <a:sym typeface="Sniglet"/>
              </a:defRPr>
            </a:lvl1pPr>
            <a:lvl2pPr lvl="1" algn="ctr">
              <a:buNone/>
              <a:defRPr sz="1000">
                <a:solidFill>
                  <a:srgbClr val="FFFFFF"/>
                </a:solidFill>
                <a:latin typeface="Sniglet"/>
                <a:ea typeface="Sniglet"/>
                <a:cs typeface="Sniglet"/>
                <a:sym typeface="Sniglet"/>
              </a:defRPr>
            </a:lvl2pPr>
            <a:lvl3pPr lvl="2" algn="ctr">
              <a:buNone/>
              <a:defRPr sz="1000">
                <a:solidFill>
                  <a:srgbClr val="FFFFFF"/>
                </a:solidFill>
                <a:latin typeface="Sniglet"/>
                <a:ea typeface="Sniglet"/>
                <a:cs typeface="Sniglet"/>
                <a:sym typeface="Sniglet"/>
              </a:defRPr>
            </a:lvl3pPr>
            <a:lvl4pPr lvl="3" algn="ctr">
              <a:buNone/>
              <a:defRPr sz="1000">
                <a:solidFill>
                  <a:srgbClr val="FFFFFF"/>
                </a:solidFill>
                <a:latin typeface="Sniglet"/>
                <a:ea typeface="Sniglet"/>
                <a:cs typeface="Sniglet"/>
                <a:sym typeface="Sniglet"/>
              </a:defRPr>
            </a:lvl4pPr>
            <a:lvl5pPr lvl="4" algn="ctr">
              <a:buNone/>
              <a:defRPr sz="1000">
                <a:solidFill>
                  <a:srgbClr val="FFFFFF"/>
                </a:solidFill>
                <a:latin typeface="Sniglet"/>
                <a:ea typeface="Sniglet"/>
                <a:cs typeface="Sniglet"/>
                <a:sym typeface="Sniglet"/>
              </a:defRPr>
            </a:lvl5pPr>
            <a:lvl6pPr lvl="5" algn="ctr">
              <a:buNone/>
              <a:defRPr sz="1000">
                <a:solidFill>
                  <a:srgbClr val="FFFFFF"/>
                </a:solidFill>
                <a:latin typeface="Sniglet"/>
                <a:ea typeface="Sniglet"/>
                <a:cs typeface="Sniglet"/>
                <a:sym typeface="Sniglet"/>
              </a:defRPr>
            </a:lvl6pPr>
            <a:lvl7pPr lvl="6" algn="ctr">
              <a:buNone/>
              <a:defRPr sz="1000">
                <a:solidFill>
                  <a:srgbClr val="FFFFFF"/>
                </a:solidFill>
                <a:latin typeface="Sniglet"/>
                <a:ea typeface="Sniglet"/>
                <a:cs typeface="Sniglet"/>
                <a:sym typeface="Sniglet"/>
              </a:defRPr>
            </a:lvl7pPr>
            <a:lvl8pPr lvl="7" algn="ctr">
              <a:buNone/>
              <a:defRPr sz="1000">
                <a:solidFill>
                  <a:srgbClr val="FFFFFF"/>
                </a:solidFill>
                <a:latin typeface="Sniglet"/>
                <a:ea typeface="Sniglet"/>
                <a:cs typeface="Sniglet"/>
                <a:sym typeface="Sniglet"/>
              </a:defRPr>
            </a:lvl8pPr>
            <a:lvl9pPr lvl="8" algn="ctr">
              <a:buNone/>
              <a:defRPr sz="1000">
                <a:solidFill>
                  <a:srgbClr val="FFFFFF"/>
                </a:solidFill>
                <a:latin typeface="Sniglet"/>
                <a:ea typeface="Sniglet"/>
                <a:cs typeface="Sniglet"/>
                <a:sym typeface="Sniglet"/>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9.jpg"/><Relationship Id="rId5" Type="http://schemas.openxmlformats.org/officeDocument/2006/relationships/image" Target="../media/image11.jpg"/><Relationship Id="rId6"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8.jpg"/><Relationship Id="rId5"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19.jpg"/><Relationship Id="rId5" Type="http://schemas.openxmlformats.org/officeDocument/2006/relationships/image" Target="../media/image11.jpg"/><Relationship Id="rId6"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8.jpg"/><Relationship Id="rId6"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Google Shape;47;p11"/>
          <p:cNvSpPr txBox="1"/>
          <p:nvPr>
            <p:ph type="ctrTitle"/>
          </p:nvPr>
        </p:nvSpPr>
        <p:spPr>
          <a:xfrm>
            <a:off x="685800" y="1991850"/>
            <a:ext cx="77724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Student - Teacher Connections in Education</a:t>
            </a:r>
            <a:endParaRPr sz="5000"/>
          </a:p>
        </p:txBody>
      </p:sp>
      <p:grpSp>
        <p:nvGrpSpPr>
          <p:cNvPr id="48" name="Google Shape;48;p11"/>
          <p:cNvGrpSpPr/>
          <p:nvPr/>
        </p:nvGrpSpPr>
        <p:grpSpPr>
          <a:xfrm rot="2976796">
            <a:off x="387414" y="2786805"/>
            <a:ext cx="1014547" cy="642723"/>
            <a:chOff x="238125" y="1918825"/>
            <a:chExt cx="1042450" cy="660400"/>
          </a:xfrm>
        </p:grpSpPr>
        <p:sp>
          <p:nvSpPr>
            <p:cNvPr id="49" name="Google Shape;49;p11"/>
            <p:cNvSpPr/>
            <p:nvPr/>
          </p:nvSpPr>
          <p:spPr>
            <a:xfrm>
              <a:off x="238125" y="1918825"/>
              <a:ext cx="966975" cy="660400"/>
            </a:xfrm>
            <a:custGeom>
              <a:rect b="b" l="l" r="r" t="t"/>
              <a:pathLst>
                <a:path extrusionOk="0" h="26416" w="38679">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p:nvPr/>
          </p:nvSpPr>
          <p:spPr>
            <a:xfrm>
              <a:off x="1091875" y="1951850"/>
              <a:ext cx="188700" cy="136800"/>
            </a:xfrm>
            <a:custGeom>
              <a:rect b="b" l="l" r="r" t="t"/>
              <a:pathLst>
                <a:path extrusionOk="0" h="5472" w="7548">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 name="Google Shape;51;p11"/>
          <p:cNvGrpSpPr/>
          <p:nvPr/>
        </p:nvGrpSpPr>
        <p:grpSpPr>
          <a:xfrm rot="-9269861">
            <a:off x="6165721" y="1346512"/>
            <a:ext cx="750220" cy="664172"/>
            <a:chOff x="1113100" y="2199475"/>
            <a:chExt cx="801900" cy="709925"/>
          </a:xfrm>
        </p:grpSpPr>
        <p:sp>
          <p:nvSpPr>
            <p:cNvPr id="52" name="Google Shape;52;p11"/>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 name="Google Shape;54;p11"/>
          <p:cNvSpPr/>
          <p:nvPr/>
        </p:nvSpPr>
        <p:spPr>
          <a:xfrm>
            <a:off x="2497627" y="2497075"/>
            <a:ext cx="1442481"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p:nvPr/>
        </p:nvSpPr>
        <p:spPr>
          <a:xfrm>
            <a:off x="4045614" y="719848"/>
            <a:ext cx="1052762" cy="922444"/>
          </a:xfrm>
          <a:custGeom>
            <a:rect b="b" l="l" r="r" t="t"/>
            <a:pathLst>
              <a:path extrusionOk="0" h="15330" w="17495">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nvSpPr>
        <p:spPr>
          <a:xfrm>
            <a:off x="-11850" y="3834925"/>
            <a:ext cx="9144000" cy="49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aleway"/>
                <a:ea typeface="Raleway"/>
                <a:cs typeface="Raleway"/>
                <a:sym typeface="Raleway"/>
              </a:rPr>
              <a:t>Paulina Reyes                 Jailene Miranda-Enriquez                   Sanura N’Jaka                 Kristina Inouye</a:t>
            </a:r>
            <a:endParaRPr>
              <a:solidFill>
                <a:srgbClr val="FFFFFF"/>
              </a:solidFill>
              <a:latin typeface="Raleway"/>
              <a:ea typeface="Raleway"/>
              <a:cs typeface="Raleway"/>
              <a:sym typeface="Raleway"/>
            </a:endParaRPr>
          </a:p>
        </p:txBody>
      </p:sp>
      <p:pic>
        <p:nvPicPr>
          <p:cNvPr id="57" name="Google Shape;57;p11"/>
          <p:cNvPicPr preferRelativeResize="0"/>
          <p:nvPr/>
        </p:nvPicPr>
        <p:blipFill>
          <a:blip r:embed="rId3">
            <a:alphaModFix/>
          </a:blip>
          <a:stretch>
            <a:fillRect/>
          </a:stretch>
        </p:blipFill>
        <p:spPr>
          <a:xfrm>
            <a:off x="1963975" y="3911113"/>
            <a:ext cx="309875" cy="309875"/>
          </a:xfrm>
          <a:prstGeom prst="rect">
            <a:avLst/>
          </a:prstGeom>
          <a:noFill/>
          <a:ln>
            <a:noFill/>
          </a:ln>
        </p:spPr>
      </p:pic>
      <p:pic>
        <p:nvPicPr>
          <p:cNvPr id="58" name="Google Shape;58;p11"/>
          <p:cNvPicPr preferRelativeResize="0"/>
          <p:nvPr/>
        </p:nvPicPr>
        <p:blipFill>
          <a:blip r:embed="rId4">
            <a:alphaModFix/>
          </a:blip>
          <a:stretch>
            <a:fillRect/>
          </a:stretch>
        </p:blipFill>
        <p:spPr>
          <a:xfrm>
            <a:off x="4868061" y="3928836"/>
            <a:ext cx="309875" cy="309875"/>
          </a:xfrm>
          <a:prstGeom prst="rect">
            <a:avLst/>
          </a:prstGeom>
          <a:noFill/>
          <a:ln>
            <a:noFill/>
          </a:ln>
        </p:spPr>
      </p:pic>
      <p:pic>
        <p:nvPicPr>
          <p:cNvPr id="59" name="Google Shape;59;p11"/>
          <p:cNvPicPr preferRelativeResize="0"/>
          <p:nvPr/>
        </p:nvPicPr>
        <p:blipFill>
          <a:blip r:embed="rId5">
            <a:alphaModFix/>
          </a:blip>
          <a:stretch>
            <a:fillRect/>
          </a:stretch>
        </p:blipFill>
        <p:spPr>
          <a:xfrm>
            <a:off x="6837225" y="3928838"/>
            <a:ext cx="309875" cy="309875"/>
          </a:xfrm>
          <a:prstGeom prst="rect">
            <a:avLst/>
          </a:prstGeom>
          <a:noFill/>
          <a:ln>
            <a:noFill/>
          </a:ln>
        </p:spPr>
      </p:pic>
      <p:sp>
        <p:nvSpPr>
          <p:cNvPr id="60" name="Google Shape;60;p11"/>
          <p:cNvSpPr txBox="1"/>
          <p:nvPr/>
        </p:nvSpPr>
        <p:spPr>
          <a:xfrm>
            <a:off x="0" y="4374350"/>
            <a:ext cx="9144000" cy="49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Raleway"/>
                <a:ea typeface="Raleway"/>
                <a:cs typeface="Raleway"/>
                <a:sym typeface="Raleway"/>
              </a:rPr>
              <a:t>Team 4</a:t>
            </a:r>
            <a:endParaRPr sz="2000">
              <a:solidFill>
                <a:srgbClr val="FFFFFF"/>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0"/>
          <p:cNvSpPr txBox="1"/>
          <p:nvPr>
            <p:ph type="ctrTitle"/>
          </p:nvPr>
        </p:nvSpPr>
        <p:spPr>
          <a:xfrm>
            <a:off x="685800" y="-139049"/>
            <a:ext cx="7772400" cy="142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6000"/>
          </a:p>
          <a:p>
            <a:pPr indent="0" lvl="0" marL="0" rtl="0" algn="ctr">
              <a:spcBef>
                <a:spcPts val="0"/>
              </a:spcBef>
              <a:spcAft>
                <a:spcPts val="0"/>
              </a:spcAft>
              <a:buNone/>
            </a:pPr>
            <a:r>
              <a:rPr lang="en" sz="3000">
                <a:solidFill>
                  <a:schemeClr val="lt1"/>
                </a:solidFill>
              </a:rPr>
              <a:t>Experience Prototype</a:t>
            </a:r>
            <a:endParaRPr sz="3000">
              <a:solidFill>
                <a:schemeClr val="lt1"/>
              </a:solidFill>
            </a:endParaRPr>
          </a:p>
          <a:p>
            <a:pPr indent="0" lvl="0" marL="0" rtl="0" algn="ctr">
              <a:spcBef>
                <a:spcPts val="0"/>
              </a:spcBef>
              <a:spcAft>
                <a:spcPts val="0"/>
              </a:spcAft>
              <a:buClr>
                <a:schemeClr val="dk1"/>
              </a:buClr>
              <a:buSzPts val="1100"/>
              <a:buFont typeface="Arial"/>
              <a:buNone/>
            </a:pPr>
            <a:r>
              <a:t/>
            </a:r>
            <a:endParaRPr sz="2000">
              <a:solidFill>
                <a:schemeClr val="lt1"/>
              </a:solidFill>
            </a:endParaRPr>
          </a:p>
          <a:p>
            <a:pPr indent="0" lvl="0" marL="0" rtl="0" algn="ctr">
              <a:spcBef>
                <a:spcPts val="0"/>
              </a:spcBef>
              <a:spcAft>
                <a:spcPts val="0"/>
              </a:spcAft>
              <a:buNone/>
            </a:pPr>
            <a:r>
              <a:rPr lang="en" sz="3000"/>
              <a:t>#2.</a:t>
            </a:r>
            <a:endParaRPr sz="3000"/>
          </a:p>
        </p:txBody>
      </p:sp>
      <p:sp>
        <p:nvSpPr>
          <p:cNvPr id="200" name="Google Shape;200;p20"/>
          <p:cNvSpPr/>
          <p:nvPr/>
        </p:nvSpPr>
        <p:spPr>
          <a:xfrm>
            <a:off x="4109475" y="474275"/>
            <a:ext cx="925050" cy="896752"/>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0"/>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2" name="Google Shape;202;p20"/>
          <p:cNvSpPr txBox="1"/>
          <p:nvPr/>
        </p:nvSpPr>
        <p:spPr>
          <a:xfrm>
            <a:off x="6781800" y="0"/>
            <a:ext cx="2425800" cy="193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chemeClr val="lt1"/>
              </a:solidFill>
              <a:latin typeface="Walter Turncoat"/>
              <a:ea typeface="Walter Turncoat"/>
              <a:cs typeface="Walter Turncoat"/>
              <a:sym typeface="Walter Turncoat"/>
            </a:endParaRPr>
          </a:p>
          <a:p>
            <a:pPr indent="0" lvl="0" marL="0" rtl="0" algn="ctr">
              <a:spcBef>
                <a:spcPts val="0"/>
              </a:spcBef>
              <a:spcAft>
                <a:spcPts val="0"/>
              </a:spcAft>
              <a:buNone/>
            </a:pPr>
            <a:r>
              <a:rPr lang="en" sz="2000">
                <a:solidFill>
                  <a:schemeClr val="lt1"/>
                </a:solidFill>
                <a:latin typeface="Walter Turncoat"/>
                <a:ea typeface="Walter Turncoat"/>
                <a:cs typeface="Walter Turncoat"/>
                <a:sym typeface="Walter Turncoat"/>
              </a:rPr>
              <a:t>Assumption: S</a:t>
            </a:r>
            <a:r>
              <a:rPr lang="en" sz="2000">
                <a:solidFill>
                  <a:schemeClr val="lt1"/>
                </a:solidFill>
                <a:latin typeface="Walter Turncoat"/>
                <a:ea typeface="Walter Turncoat"/>
                <a:cs typeface="Walter Turncoat"/>
                <a:sym typeface="Walter Turncoat"/>
              </a:rPr>
              <a:t>tudents will be more engaged when teachers make an effort to make classes interesting</a:t>
            </a:r>
            <a:endParaRPr sz="2000"/>
          </a:p>
        </p:txBody>
      </p:sp>
      <p:grpSp>
        <p:nvGrpSpPr>
          <p:cNvPr id="203" name="Google Shape;203;p20"/>
          <p:cNvGrpSpPr/>
          <p:nvPr/>
        </p:nvGrpSpPr>
        <p:grpSpPr>
          <a:xfrm flipH="1" rot="4847856">
            <a:off x="6031610" y="475861"/>
            <a:ext cx="1691324" cy="1022272"/>
            <a:chOff x="1113100" y="2199475"/>
            <a:chExt cx="801900" cy="709925"/>
          </a:xfrm>
        </p:grpSpPr>
        <p:sp>
          <p:nvSpPr>
            <p:cNvPr id="204" name="Google Shape;204;p20"/>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0"/>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20"/>
          <p:cNvSpPr/>
          <p:nvPr/>
        </p:nvSpPr>
        <p:spPr>
          <a:xfrm>
            <a:off x="6074700" y="2035650"/>
            <a:ext cx="472500" cy="417600"/>
          </a:xfrm>
          <a:prstGeom prst="mathPl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6074700" y="3644375"/>
            <a:ext cx="472500" cy="381300"/>
          </a:xfrm>
          <a:prstGeom prst="mathMin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txBox="1"/>
          <p:nvPr/>
        </p:nvSpPr>
        <p:spPr>
          <a:xfrm>
            <a:off x="4800450" y="2355000"/>
            <a:ext cx="4214700" cy="12699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Teacher: “I liked the suggestion of different interesting areas, it made it easy.”</a:t>
            </a:r>
            <a:endParaRPr>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Char char="●"/>
            </a:pPr>
            <a:r>
              <a:rPr lang="en">
                <a:solidFill>
                  <a:schemeClr val="lt1"/>
                </a:solidFill>
                <a:latin typeface="Raleway"/>
                <a:ea typeface="Raleway"/>
                <a:cs typeface="Raleway"/>
                <a:sym typeface="Raleway"/>
              </a:rPr>
              <a:t>Student: “This was so cool! I feel like it made learning Photoshop more manageable”</a:t>
            </a:r>
            <a:endParaRPr>
              <a:solidFill>
                <a:schemeClr val="lt1"/>
              </a:solidFill>
              <a:latin typeface="Raleway"/>
              <a:ea typeface="Raleway"/>
              <a:cs typeface="Raleway"/>
              <a:sym typeface="Raleway"/>
            </a:endParaRPr>
          </a:p>
        </p:txBody>
      </p:sp>
      <p:sp>
        <p:nvSpPr>
          <p:cNvPr id="209" name="Google Shape;209;p20"/>
          <p:cNvSpPr txBox="1"/>
          <p:nvPr/>
        </p:nvSpPr>
        <p:spPr>
          <a:xfrm>
            <a:off x="4800450" y="3820500"/>
            <a:ext cx="4343400" cy="10653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Teacher: “Eventually the students will need to learn all areas of the curriculum, not just the ones they want. Make sure to incorporate that.”</a:t>
            </a:r>
            <a:endParaRPr>
              <a:solidFill>
                <a:schemeClr val="lt1"/>
              </a:solidFill>
              <a:latin typeface="Raleway"/>
              <a:ea typeface="Raleway"/>
              <a:cs typeface="Raleway"/>
              <a:sym typeface="Raleway"/>
            </a:endParaRPr>
          </a:p>
        </p:txBody>
      </p:sp>
      <p:pic>
        <p:nvPicPr>
          <p:cNvPr id="210" name="Google Shape;210;p20"/>
          <p:cNvPicPr preferRelativeResize="0"/>
          <p:nvPr/>
        </p:nvPicPr>
        <p:blipFill rotWithShape="1">
          <a:blip r:embed="rId3">
            <a:alphaModFix/>
          </a:blip>
          <a:srcRect b="7411" l="20400" r="13470" t="24961"/>
          <a:stretch/>
        </p:blipFill>
        <p:spPr>
          <a:xfrm>
            <a:off x="78950" y="1433938"/>
            <a:ext cx="1943600" cy="1490725"/>
          </a:xfrm>
          <a:prstGeom prst="rect">
            <a:avLst/>
          </a:prstGeom>
          <a:noFill/>
          <a:ln>
            <a:noFill/>
          </a:ln>
        </p:spPr>
      </p:pic>
      <p:pic>
        <p:nvPicPr>
          <p:cNvPr id="211" name="Google Shape;211;p20"/>
          <p:cNvPicPr preferRelativeResize="0"/>
          <p:nvPr/>
        </p:nvPicPr>
        <p:blipFill rotWithShape="1">
          <a:blip r:embed="rId4">
            <a:alphaModFix/>
          </a:blip>
          <a:srcRect b="11762" l="18219" r="10555" t="16951"/>
          <a:stretch/>
        </p:blipFill>
        <p:spPr>
          <a:xfrm>
            <a:off x="2041963" y="776475"/>
            <a:ext cx="1895688" cy="1422900"/>
          </a:xfrm>
          <a:prstGeom prst="rect">
            <a:avLst/>
          </a:prstGeom>
          <a:noFill/>
          <a:ln>
            <a:noFill/>
          </a:ln>
        </p:spPr>
      </p:pic>
      <p:pic>
        <p:nvPicPr>
          <p:cNvPr descr="Image result for photoshop obama hope" id="212" name="Google Shape;212;p20"/>
          <p:cNvPicPr preferRelativeResize="0"/>
          <p:nvPr/>
        </p:nvPicPr>
        <p:blipFill rotWithShape="1">
          <a:blip r:embed="rId5">
            <a:alphaModFix/>
          </a:blip>
          <a:srcRect b="22378" l="0" r="0" t="0"/>
          <a:stretch/>
        </p:blipFill>
        <p:spPr>
          <a:xfrm>
            <a:off x="78950" y="2922349"/>
            <a:ext cx="4498274" cy="1963300"/>
          </a:xfrm>
          <a:prstGeom prst="rect">
            <a:avLst/>
          </a:prstGeom>
          <a:noFill/>
          <a:ln>
            <a:noFill/>
          </a:ln>
        </p:spPr>
      </p:pic>
      <p:pic>
        <p:nvPicPr>
          <p:cNvPr id="213" name="Google Shape;213;p20"/>
          <p:cNvPicPr preferRelativeResize="0"/>
          <p:nvPr/>
        </p:nvPicPr>
        <p:blipFill rotWithShape="1">
          <a:blip r:embed="rId6">
            <a:alphaModFix/>
          </a:blip>
          <a:srcRect b="19465" l="23304" r="14066" t="17700"/>
          <a:stretch/>
        </p:blipFill>
        <p:spPr>
          <a:xfrm>
            <a:off x="78950" y="68650"/>
            <a:ext cx="1943600" cy="1343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1"/>
          <p:cNvSpPr txBox="1"/>
          <p:nvPr>
            <p:ph idx="4294967295" type="ctrTitle"/>
          </p:nvPr>
        </p:nvSpPr>
        <p:spPr>
          <a:xfrm>
            <a:off x="0" y="0"/>
            <a:ext cx="54570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We met...</a:t>
            </a:r>
            <a:endParaRPr sz="3600"/>
          </a:p>
        </p:txBody>
      </p:sp>
      <p:sp>
        <p:nvSpPr>
          <p:cNvPr id="219" name="Google Shape;219;p21"/>
          <p:cNvSpPr txBox="1"/>
          <p:nvPr>
            <p:ph idx="4294967295" type="subTitle"/>
          </p:nvPr>
        </p:nvSpPr>
        <p:spPr>
          <a:xfrm>
            <a:off x="82325" y="772173"/>
            <a:ext cx="65937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latin typeface="Raleway"/>
                <a:ea typeface="Raleway"/>
                <a:cs typeface="Raleway"/>
                <a:sym typeface="Raleway"/>
              </a:rPr>
              <a:t>High school senior</a:t>
            </a:r>
            <a:endParaRPr sz="3600">
              <a:latin typeface="Raleway"/>
              <a:ea typeface="Raleway"/>
              <a:cs typeface="Raleway"/>
              <a:sym typeface="Raleway"/>
            </a:endParaRPr>
          </a:p>
        </p:txBody>
      </p:sp>
      <p:sp>
        <p:nvSpPr>
          <p:cNvPr id="220" name="Google Shape;220;p21"/>
          <p:cNvSpPr/>
          <p:nvPr/>
        </p:nvSpPr>
        <p:spPr>
          <a:xfrm>
            <a:off x="82324" y="593000"/>
            <a:ext cx="2098597"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22" name="Google Shape;222;p21"/>
          <p:cNvSpPr txBox="1"/>
          <p:nvPr>
            <p:ph idx="4294967295" type="ctrTitle"/>
          </p:nvPr>
        </p:nvSpPr>
        <p:spPr>
          <a:xfrm>
            <a:off x="0" y="14478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We were amazed to realize...</a:t>
            </a:r>
            <a:endParaRPr sz="3200"/>
          </a:p>
        </p:txBody>
      </p:sp>
      <p:sp>
        <p:nvSpPr>
          <p:cNvPr id="223" name="Google Shape;223;p21"/>
          <p:cNvSpPr/>
          <p:nvPr/>
        </p:nvSpPr>
        <p:spPr>
          <a:xfrm>
            <a:off x="82325" y="20408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1"/>
          <p:cNvSpPr txBox="1"/>
          <p:nvPr>
            <p:ph idx="4294967295" type="ctrTitle"/>
          </p:nvPr>
        </p:nvSpPr>
        <p:spPr>
          <a:xfrm>
            <a:off x="0" y="30480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It would be game changing to...</a:t>
            </a:r>
            <a:endParaRPr sz="3200"/>
          </a:p>
        </p:txBody>
      </p:sp>
      <p:sp>
        <p:nvSpPr>
          <p:cNvPr id="225" name="Google Shape;225;p21"/>
          <p:cNvSpPr/>
          <p:nvPr/>
        </p:nvSpPr>
        <p:spPr>
          <a:xfrm>
            <a:off x="82325" y="36410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1"/>
          <p:cNvSpPr txBox="1"/>
          <p:nvPr/>
        </p:nvSpPr>
        <p:spPr>
          <a:xfrm>
            <a:off x="2209800" y="76200"/>
            <a:ext cx="3788100" cy="6327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3000">
                <a:solidFill>
                  <a:schemeClr val="lt1"/>
                </a:solidFill>
                <a:latin typeface="Walter Turncoat"/>
                <a:ea typeface="Walter Turncoat"/>
                <a:cs typeface="Walter Turncoat"/>
                <a:sym typeface="Walter Turncoat"/>
              </a:rPr>
              <a:t>Karsten</a:t>
            </a:r>
            <a:endParaRPr sz="3000">
              <a:latin typeface="Walter Turncoat"/>
              <a:ea typeface="Walter Turncoat"/>
              <a:cs typeface="Walter Turncoat"/>
              <a:sym typeface="Walter Turncoat"/>
            </a:endParaRPr>
          </a:p>
        </p:txBody>
      </p:sp>
      <p:sp>
        <p:nvSpPr>
          <p:cNvPr id="227" name="Google Shape;227;p21"/>
          <p:cNvSpPr txBox="1"/>
          <p:nvPr/>
        </p:nvSpPr>
        <p:spPr>
          <a:xfrm>
            <a:off x="0" y="2001275"/>
            <a:ext cx="6675900" cy="13095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1800">
                <a:solidFill>
                  <a:schemeClr val="lt1"/>
                </a:solidFill>
                <a:latin typeface="Raleway"/>
                <a:ea typeface="Raleway"/>
                <a:cs typeface="Raleway"/>
                <a:sym typeface="Raleway"/>
              </a:rPr>
              <a:t>that he has had experiences where teachers tried to have too deep or too forced connections with students, causing negative feelings towards that teacher.</a:t>
            </a:r>
            <a:endParaRPr sz="1800"/>
          </a:p>
        </p:txBody>
      </p:sp>
      <p:sp>
        <p:nvSpPr>
          <p:cNvPr id="228" name="Google Shape;228;p21"/>
          <p:cNvSpPr txBox="1"/>
          <p:nvPr/>
        </p:nvSpPr>
        <p:spPr>
          <a:xfrm>
            <a:off x="0" y="3475675"/>
            <a:ext cx="6675900" cy="13095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1800">
                <a:solidFill>
                  <a:schemeClr val="lt1"/>
                </a:solidFill>
                <a:latin typeface="Raleway"/>
                <a:ea typeface="Raleway"/>
                <a:cs typeface="Raleway"/>
                <a:sym typeface="Raleway"/>
              </a:rPr>
              <a:t>teach teachers to respect students and engage them strategically without overstepping boundaries.</a:t>
            </a:r>
            <a:endParaRPr sz="1800"/>
          </a:p>
        </p:txBody>
      </p:sp>
      <p:pic>
        <p:nvPicPr>
          <p:cNvPr id="229" name="Google Shape;229;p21"/>
          <p:cNvPicPr preferRelativeResize="0"/>
          <p:nvPr/>
        </p:nvPicPr>
        <p:blipFill rotWithShape="1">
          <a:blip r:embed="rId3">
            <a:alphaModFix/>
          </a:blip>
          <a:srcRect b="15896" l="0" r="0" t="39674"/>
          <a:stretch/>
        </p:blipFill>
        <p:spPr>
          <a:xfrm>
            <a:off x="6379925" y="322450"/>
            <a:ext cx="2395149" cy="18927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2"/>
          <p:cNvSpPr txBox="1"/>
          <p:nvPr>
            <p:ph type="title"/>
          </p:nvPr>
        </p:nvSpPr>
        <p:spPr>
          <a:xfrm>
            <a:off x="-6025" y="9679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might we...</a:t>
            </a:r>
            <a:endParaRPr/>
          </a:p>
        </p:txBody>
      </p:sp>
      <p:sp>
        <p:nvSpPr>
          <p:cNvPr id="235" name="Google Shape;235;p22"/>
          <p:cNvSpPr txBox="1"/>
          <p:nvPr>
            <p:ph idx="1" type="body"/>
          </p:nvPr>
        </p:nvSpPr>
        <p:spPr>
          <a:xfrm>
            <a:off x="457200" y="1563400"/>
            <a:ext cx="8229600" cy="2503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latin typeface="Raleway"/>
                <a:ea typeface="Raleway"/>
                <a:cs typeface="Raleway"/>
                <a:sym typeface="Raleway"/>
              </a:rPr>
              <a:t>consider boundaries when building relationships between teachers and students?</a:t>
            </a:r>
            <a:endParaRPr>
              <a:latin typeface="Raleway"/>
              <a:ea typeface="Raleway"/>
              <a:cs typeface="Raleway"/>
              <a:sym typeface="Raleway"/>
            </a:endParaRPr>
          </a:p>
        </p:txBody>
      </p:sp>
      <p:sp>
        <p:nvSpPr>
          <p:cNvPr id="236" name="Google Shape;236;p22"/>
          <p:cNvSpPr/>
          <p:nvPr/>
        </p:nvSpPr>
        <p:spPr>
          <a:xfrm>
            <a:off x="4141750" y="281249"/>
            <a:ext cx="788694" cy="805193"/>
          </a:xfrm>
          <a:custGeom>
            <a:rect b="b" l="l" r="r" t="t"/>
            <a:pathLst>
              <a:path extrusionOk="0" h="69056" w="67641">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2"/>
          <p:cNvSpPr/>
          <p:nvPr/>
        </p:nvSpPr>
        <p:spPr>
          <a:xfrm>
            <a:off x="4363252" y="476438"/>
            <a:ext cx="345681" cy="414830"/>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2"/>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39" name="Google Shape;239;p22"/>
          <p:cNvSpPr txBox="1"/>
          <p:nvPr>
            <p:ph type="title"/>
          </p:nvPr>
        </p:nvSpPr>
        <p:spPr>
          <a:xfrm>
            <a:off x="-6025" y="25681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Solution:</a:t>
            </a:r>
            <a:endParaRPr/>
          </a:p>
        </p:txBody>
      </p:sp>
      <p:sp>
        <p:nvSpPr>
          <p:cNvPr id="240" name="Google Shape;240;p22"/>
          <p:cNvSpPr txBox="1"/>
          <p:nvPr>
            <p:ph idx="1" type="body"/>
          </p:nvPr>
        </p:nvSpPr>
        <p:spPr>
          <a:xfrm>
            <a:off x="457200" y="3087400"/>
            <a:ext cx="8229600" cy="967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latin typeface="Raleway"/>
                <a:ea typeface="Raleway"/>
                <a:cs typeface="Raleway"/>
                <a:sym typeface="Raleway"/>
              </a:rPr>
              <a:t>Focus on empowerment over pressure, so have teachers host “enrichments” that students proactively sign up for.</a:t>
            </a:r>
            <a:endParaRPr>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23"/>
          <p:cNvSpPr txBox="1"/>
          <p:nvPr>
            <p:ph type="ctrTitle"/>
          </p:nvPr>
        </p:nvSpPr>
        <p:spPr>
          <a:xfrm>
            <a:off x="685800" y="-139049"/>
            <a:ext cx="7772400" cy="142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6000"/>
          </a:p>
          <a:p>
            <a:pPr indent="0" lvl="0" marL="0" rtl="0" algn="ctr">
              <a:spcBef>
                <a:spcPts val="0"/>
              </a:spcBef>
              <a:spcAft>
                <a:spcPts val="0"/>
              </a:spcAft>
              <a:buNone/>
            </a:pPr>
            <a:r>
              <a:rPr lang="en" sz="3000">
                <a:solidFill>
                  <a:schemeClr val="lt1"/>
                </a:solidFill>
              </a:rPr>
              <a:t>Experience Prototype</a:t>
            </a:r>
            <a:endParaRPr sz="3000">
              <a:solidFill>
                <a:schemeClr val="lt1"/>
              </a:solidFill>
            </a:endParaRPr>
          </a:p>
          <a:p>
            <a:pPr indent="0" lvl="0" marL="0" rtl="0" algn="ctr">
              <a:spcBef>
                <a:spcPts val="0"/>
              </a:spcBef>
              <a:spcAft>
                <a:spcPts val="0"/>
              </a:spcAft>
              <a:buClr>
                <a:schemeClr val="dk1"/>
              </a:buClr>
              <a:buSzPts val="1100"/>
              <a:buFont typeface="Arial"/>
              <a:buNone/>
            </a:pPr>
            <a:r>
              <a:t/>
            </a:r>
            <a:endParaRPr sz="2000">
              <a:solidFill>
                <a:schemeClr val="lt1"/>
              </a:solidFill>
            </a:endParaRPr>
          </a:p>
          <a:p>
            <a:pPr indent="0" lvl="0" marL="0" rtl="0" algn="ctr">
              <a:spcBef>
                <a:spcPts val="0"/>
              </a:spcBef>
              <a:spcAft>
                <a:spcPts val="0"/>
              </a:spcAft>
              <a:buNone/>
            </a:pPr>
            <a:r>
              <a:rPr lang="en" sz="3000"/>
              <a:t>#3.</a:t>
            </a:r>
            <a:endParaRPr sz="3000"/>
          </a:p>
        </p:txBody>
      </p:sp>
      <p:sp>
        <p:nvSpPr>
          <p:cNvPr id="246" name="Google Shape;246;p23"/>
          <p:cNvSpPr/>
          <p:nvPr/>
        </p:nvSpPr>
        <p:spPr>
          <a:xfrm>
            <a:off x="4109475" y="474275"/>
            <a:ext cx="925050" cy="896752"/>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48" name="Google Shape;248;p23"/>
          <p:cNvSpPr txBox="1"/>
          <p:nvPr/>
        </p:nvSpPr>
        <p:spPr>
          <a:xfrm>
            <a:off x="6814000" y="0"/>
            <a:ext cx="2425800" cy="160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Walter Turncoat"/>
                <a:ea typeface="Walter Turncoat"/>
                <a:cs typeface="Walter Turncoat"/>
                <a:sym typeface="Walter Turncoat"/>
              </a:rPr>
              <a:t>Assumption: Students will be responsive to an invitation system</a:t>
            </a:r>
            <a:endParaRPr sz="2000"/>
          </a:p>
        </p:txBody>
      </p:sp>
      <p:grpSp>
        <p:nvGrpSpPr>
          <p:cNvPr id="249" name="Google Shape;249;p23"/>
          <p:cNvGrpSpPr/>
          <p:nvPr/>
        </p:nvGrpSpPr>
        <p:grpSpPr>
          <a:xfrm flipH="1" rot="4789745">
            <a:off x="6506714" y="391971"/>
            <a:ext cx="932753" cy="702024"/>
            <a:chOff x="1113100" y="2199475"/>
            <a:chExt cx="801900" cy="709925"/>
          </a:xfrm>
        </p:grpSpPr>
        <p:sp>
          <p:nvSpPr>
            <p:cNvPr id="250" name="Google Shape;250;p23"/>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3"/>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2" name="Google Shape;252;p23"/>
          <p:cNvSpPr/>
          <p:nvPr/>
        </p:nvSpPr>
        <p:spPr>
          <a:xfrm>
            <a:off x="5693700" y="1502250"/>
            <a:ext cx="472500" cy="417600"/>
          </a:xfrm>
          <a:prstGeom prst="mathPl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3"/>
          <p:cNvSpPr/>
          <p:nvPr/>
        </p:nvSpPr>
        <p:spPr>
          <a:xfrm>
            <a:off x="5693700" y="3720575"/>
            <a:ext cx="472500" cy="381300"/>
          </a:xfrm>
          <a:prstGeom prst="mathMin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txBox="1"/>
          <p:nvPr/>
        </p:nvSpPr>
        <p:spPr>
          <a:xfrm>
            <a:off x="4419450" y="2126400"/>
            <a:ext cx="4214700" cy="12699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Teacher: “I was able to showcase something that interests me and it was very enriching.”</a:t>
            </a:r>
            <a:endParaRPr>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Char char="●"/>
            </a:pPr>
            <a:r>
              <a:rPr lang="en">
                <a:solidFill>
                  <a:schemeClr val="lt1"/>
                </a:solidFill>
                <a:latin typeface="Raleway"/>
                <a:ea typeface="Raleway"/>
                <a:cs typeface="Raleway"/>
                <a:sym typeface="Raleway"/>
              </a:rPr>
              <a:t>Student: “It was fun to do something other than work.” “The teachers were really passionate about their respective subjects… it was like seeing a whole new side to them!”</a:t>
            </a:r>
            <a:endParaRPr>
              <a:solidFill>
                <a:schemeClr val="lt1"/>
              </a:solidFill>
              <a:latin typeface="Raleway"/>
              <a:ea typeface="Raleway"/>
              <a:cs typeface="Raleway"/>
              <a:sym typeface="Raleway"/>
            </a:endParaRPr>
          </a:p>
        </p:txBody>
      </p:sp>
      <p:sp>
        <p:nvSpPr>
          <p:cNvPr id="255" name="Google Shape;255;p23"/>
          <p:cNvSpPr txBox="1"/>
          <p:nvPr/>
        </p:nvSpPr>
        <p:spPr>
          <a:xfrm>
            <a:off x="4419450" y="3896700"/>
            <a:ext cx="4343400" cy="10653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Teacher: “This isn’t part of the curriculum.” “</a:t>
            </a:r>
            <a:r>
              <a:rPr lang="en">
                <a:solidFill>
                  <a:schemeClr val="lt1"/>
                </a:solidFill>
                <a:latin typeface="Raleway"/>
                <a:ea typeface="Raleway"/>
                <a:cs typeface="Raleway"/>
                <a:sym typeface="Raleway"/>
              </a:rPr>
              <a:t>Preparing t</a:t>
            </a:r>
            <a:r>
              <a:rPr lang="en">
                <a:solidFill>
                  <a:schemeClr val="lt1"/>
                </a:solidFill>
                <a:latin typeface="Raleway"/>
                <a:ea typeface="Raleway"/>
                <a:cs typeface="Raleway"/>
                <a:sym typeface="Raleway"/>
              </a:rPr>
              <a:t>his would take time </a:t>
            </a:r>
            <a:r>
              <a:rPr lang="en">
                <a:solidFill>
                  <a:schemeClr val="lt1"/>
                </a:solidFill>
                <a:latin typeface="Raleway"/>
                <a:ea typeface="Raleway"/>
                <a:cs typeface="Raleway"/>
                <a:sym typeface="Raleway"/>
              </a:rPr>
              <a:t>out of my day</a:t>
            </a:r>
            <a:r>
              <a:rPr lang="en">
                <a:solidFill>
                  <a:schemeClr val="lt1"/>
                </a:solidFill>
                <a:latin typeface="Raleway"/>
                <a:ea typeface="Raleway"/>
                <a:cs typeface="Raleway"/>
                <a:sym typeface="Raleway"/>
              </a:rPr>
              <a:t>.”</a:t>
            </a:r>
            <a:endParaRPr>
              <a:solidFill>
                <a:schemeClr val="lt1"/>
              </a:solidFill>
              <a:latin typeface="Raleway"/>
              <a:ea typeface="Raleway"/>
              <a:cs typeface="Raleway"/>
              <a:sym typeface="Raleway"/>
            </a:endParaRPr>
          </a:p>
        </p:txBody>
      </p:sp>
      <p:pic>
        <p:nvPicPr>
          <p:cNvPr id="256" name="Google Shape;256;p23"/>
          <p:cNvPicPr preferRelativeResize="0"/>
          <p:nvPr/>
        </p:nvPicPr>
        <p:blipFill>
          <a:blip r:embed="rId3">
            <a:alphaModFix/>
          </a:blip>
          <a:stretch>
            <a:fillRect/>
          </a:stretch>
        </p:blipFill>
        <p:spPr>
          <a:xfrm>
            <a:off x="63125" y="398862"/>
            <a:ext cx="4046348" cy="3597388"/>
          </a:xfrm>
          <a:prstGeom prst="rect">
            <a:avLst/>
          </a:prstGeom>
          <a:noFill/>
          <a:ln>
            <a:noFill/>
          </a:ln>
        </p:spPr>
      </p:pic>
      <p:pic>
        <p:nvPicPr>
          <p:cNvPr id="257" name="Google Shape;257;p23"/>
          <p:cNvPicPr preferRelativeResize="0"/>
          <p:nvPr/>
        </p:nvPicPr>
        <p:blipFill rotWithShape="1">
          <a:blip r:embed="rId4">
            <a:alphaModFix/>
          </a:blip>
          <a:srcRect b="16719" l="20070" r="29930" t="43502"/>
          <a:stretch/>
        </p:blipFill>
        <p:spPr>
          <a:xfrm>
            <a:off x="63125" y="3996250"/>
            <a:ext cx="2096525" cy="1147225"/>
          </a:xfrm>
          <a:prstGeom prst="rect">
            <a:avLst/>
          </a:prstGeom>
          <a:noFill/>
          <a:ln>
            <a:noFill/>
          </a:ln>
        </p:spPr>
      </p:pic>
      <p:pic>
        <p:nvPicPr>
          <p:cNvPr id="258" name="Google Shape;258;p23"/>
          <p:cNvPicPr preferRelativeResize="0"/>
          <p:nvPr/>
        </p:nvPicPr>
        <p:blipFill>
          <a:blip r:embed="rId5">
            <a:alphaModFix/>
          </a:blip>
          <a:stretch>
            <a:fillRect/>
          </a:stretch>
        </p:blipFill>
        <p:spPr>
          <a:xfrm>
            <a:off x="1891575" y="3372650"/>
            <a:ext cx="2511400" cy="1766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24"/>
          <p:cNvSpPr txBox="1"/>
          <p:nvPr>
            <p:ph type="ctrTitle"/>
          </p:nvPr>
        </p:nvSpPr>
        <p:spPr>
          <a:xfrm>
            <a:off x="685800" y="-139049"/>
            <a:ext cx="7772400" cy="142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6000"/>
          </a:p>
          <a:p>
            <a:pPr indent="0" lvl="0" marL="0" rtl="0" algn="ctr">
              <a:spcBef>
                <a:spcPts val="0"/>
              </a:spcBef>
              <a:spcAft>
                <a:spcPts val="0"/>
              </a:spcAft>
              <a:buNone/>
            </a:pPr>
            <a:r>
              <a:rPr lang="en" sz="3000">
                <a:solidFill>
                  <a:schemeClr val="lt1"/>
                </a:solidFill>
              </a:rPr>
              <a:t>We chose to expand on...</a:t>
            </a:r>
            <a:endParaRPr sz="3000">
              <a:solidFill>
                <a:schemeClr val="lt1"/>
              </a:solidFill>
            </a:endParaRPr>
          </a:p>
          <a:p>
            <a:pPr indent="0" lvl="0" marL="0" rtl="0" algn="ctr">
              <a:spcBef>
                <a:spcPts val="0"/>
              </a:spcBef>
              <a:spcAft>
                <a:spcPts val="0"/>
              </a:spcAft>
              <a:buClr>
                <a:schemeClr val="dk1"/>
              </a:buClr>
              <a:buSzPts val="1100"/>
              <a:buFont typeface="Arial"/>
              <a:buNone/>
            </a:pPr>
            <a:r>
              <a:t/>
            </a:r>
            <a:endParaRPr sz="2000">
              <a:solidFill>
                <a:schemeClr val="lt1"/>
              </a:solidFill>
            </a:endParaRPr>
          </a:p>
          <a:p>
            <a:pPr indent="0" lvl="0" marL="0" rtl="0" algn="ctr">
              <a:spcBef>
                <a:spcPts val="0"/>
              </a:spcBef>
              <a:spcAft>
                <a:spcPts val="0"/>
              </a:spcAft>
              <a:buNone/>
            </a:pPr>
            <a:r>
              <a:rPr lang="en" sz="3000"/>
              <a:t>#2.</a:t>
            </a:r>
            <a:endParaRPr sz="3000"/>
          </a:p>
        </p:txBody>
      </p:sp>
      <p:sp>
        <p:nvSpPr>
          <p:cNvPr id="264" name="Google Shape;264;p24"/>
          <p:cNvSpPr/>
          <p:nvPr/>
        </p:nvSpPr>
        <p:spPr>
          <a:xfrm>
            <a:off x="4109475" y="474275"/>
            <a:ext cx="925050" cy="896752"/>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4"/>
          <p:cNvSpPr txBox="1"/>
          <p:nvPr>
            <p:ph idx="12" type="sldNum"/>
          </p:nvPr>
        </p:nvSpPr>
        <p:spPr>
          <a:xfrm>
            <a:off x="4297650" y="42233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66" name="Google Shape;266;p24"/>
          <p:cNvSpPr/>
          <p:nvPr/>
        </p:nvSpPr>
        <p:spPr>
          <a:xfrm>
            <a:off x="6608100" y="1426050"/>
            <a:ext cx="472500" cy="417600"/>
          </a:xfrm>
          <a:prstGeom prst="mathPl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4"/>
          <p:cNvSpPr/>
          <p:nvPr/>
        </p:nvSpPr>
        <p:spPr>
          <a:xfrm>
            <a:off x="6608100" y="3015300"/>
            <a:ext cx="472500" cy="381300"/>
          </a:xfrm>
          <a:prstGeom prst="mathMin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4"/>
          <p:cNvSpPr txBox="1"/>
          <p:nvPr/>
        </p:nvSpPr>
        <p:spPr>
          <a:xfrm>
            <a:off x="4800450" y="1593000"/>
            <a:ext cx="4214700" cy="12699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Lots of room for this idea to expand and develop</a:t>
            </a:r>
            <a:endParaRPr>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Char char="●"/>
            </a:pPr>
            <a:r>
              <a:rPr lang="en">
                <a:solidFill>
                  <a:schemeClr val="lt1"/>
                </a:solidFill>
                <a:latin typeface="Raleway"/>
                <a:ea typeface="Raleway"/>
                <a:cs typeface="Raleway"/>
                <a:sym typeface="Raleway"/>
              </a:rPr>
              <a:t>Still related to the subject</a:t>
            </a:r>
            <a:endParaRPr>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Char char="●"/>
            </a:pPr>
            <a:r>
              <a:rPr lang="en">
                <a:solidFill>
                  <a:schemeClr val="lt1"/>
                </a:solidFill>
                <a:latin typeface="Raleway"/>
                <a:ea typeface="Raleway"/>
                <a:cs typeface="Raleway"/>
                <a:sym typeface="Raleway"/>
              </a:rPr>
              <a:t>Customizable</a:t>
            </a:r>
            <a:endParaRPr>
              <a:solidFill>
                <a:schemeClr val="lt1"/>
              </a:solidFill>
              <a:latin typeface="Raleway"/>
              <a:ea typeface="Raleway"/>
              <a:cs typeface="Raleway"/>
              <a:sym typeface="Raleway"/>
            </a:endParaRPr>
          </a:p>
        </p:txBody>
      </p:sp>
      <p:sp>
        <p:nvSpPr>
          <p:cNvPr id="269" name="Google Shape;269;p24"/>
          <p:cNvSpPr txBox="1"/>
          <p:nvPr/>
        </p:nvSpPr>
        <p:spPr>
          <a:xfrm>
            <a:off x="4800450" y="3145650"/>
            <a:ext cx="4343400" cy="10653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Need to figure out the scope of this idea: would we assist with the discussions themselves in addition to suggesting?</a:t>
            </a:r>
            <a:endParaRPr>
              <a:solidFill>
                <a:schemeClr val="lt1"/>
              </a:solidFill>
              <a:latin typeface="Raleway"/>
              <a:ea typeface="Raleway"/>
              <a:cs typeface="Raleway"/>
              <a:sym typeface="Raleway"/>
            </a:endParaRPr>
          </a:p>
        </p:txBody>
      </p:sp>
      <p:pic>
        <p:nvPicPr>
          <p:cNvPr id="270" name="Google Shape;270;p24"/>
          <p:cNvPicPr preferRelativeResize="0"/>
          <p:nvPr/>
        </p:nvPicPr>
        <p:blipFill rotWithShape="1">
          <a:blip r:embed="rId3">
            <a:alphaModFix/>
          </a:blip>
          <a:srcRect b="7411" l="20400" r="13470" t="24961"/>
          <a:stretch/>
        </p:blipFill>
        <p:spPr>
          <a:xfrm>
            <a:off x="78950" y="1433938"/>
            <a:ext cx="1943600" cy="1490725"/>
          </a:xfrm>
          <a:prstGeom prst="rect">
            <a:avLst/>
          </a:prstGeom>
          <a:noFill/>
          <a:ln>
            <a:noFill/>
          </a:ln>
        </p:spPr>
      </p:pic>
      <p:pic>
        <p:nvPicPr>
          <p:cNvPr id="271" name="Google Shape;271;p24"/>
          <p:cNvPicPr preferRelativeResize="0"/>
          <p:nvPr/>
        </p:nvPicPr>
        <p:blipFill rotWithShape="1">
          <a:blip r:embed="rId4">
            <a:alphaModFix/>
          </a:blip>
          <a:srcRect b="11762" l="18219" r="10555" t="16951"/>
          <a:stretch/>
        </p:blipFill>
        <p:spPr>
          <a:xfrm>
            <a:off x="2041963" y="776475"/>
            <a:ext cx="1895688" cy="1422900"/>
          </a:xfrm>
          <a:prstGeom prst="rect">
            <a:avLst/>
          </a:prstGeom>
          <a:noFill/>
          <a:ln>
            <a:noFill/>
          </a:ln>
        </p:spPr>
      </p:pic>
      <p:pic>
        <p:nvPicPr>
          <p:cNvPr descr="Image result for photoshop obama hope" id="272" name="Google Shape;272;p24"/>
          <p:cNvPicPr preferRelativeResize="0"/>
          <p:nvPr/>
        </p:nvPicPr>
        <p:blipFill rotWithShape="1">
          <a:blip r:embed="rId5">
            <a:alphaModFix/>
          </a:blip>
          <a:srcRect b="22378" l="0" r="0" t="0"/>
          <a:stretch/>
        </p:blipFill>
        <p:spPr>
          <a:xfrm>
            <a:off x="78950" y="2922349"/>
            <a:ext cx="4498274" cy="1963300"/>
          </a:xfrm>
          <a:prstGeom prst="rect">
            <a:avLst/>
          </a:prstGeom>
          <a:noFill/>
          <a:ln>
            <a:noFill/>
          </a:ln>
        </p:spPr>
      </p:pic>
      <p:pic>
        <p:nvPicPr>
          <p:cNvPr id="273" name="Google Shape;273;p24"/>
          <p:cNvPicPr preferRelativeResize="0"/>
          <p:nvPr/>
        </p:nvPicPr>
        <p:blipFill rotWithShape="1">
          <a:blip r:embed="rId6">
            <a:alphaModFix/>
          </a:blip>
          <a:srcRect b="19465" l="23304" r="14066" t="17700"/>
          <a:stretch/>
        </p:blipFill>
        <p:spPr>
          <a:xfrm>
            <a:off x="78950" y="68650"/>
            <a:ext cx="1943600" cy="1343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25"/>
          <p:cNvSpPr txBox="1"/>
          <p:nvPr>
            <p:ph type="title"/>
          </p:nvPr>
        </p:nvSpPr>
        <p:spPr>
          <a:xfrm>
            <a:off x="-6025" y="9679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Summary</a:t>
            </a:r>
            <a:endParaRPr/>
          </a:p>
        </p:txBody>
      </p:sp>
      <p:sp>
        <p:nvSpPr>
          <p:cNvPr id="279" name="Google Shape;279;p25"/>
          <p:cNvSpPr txBox="1"/>
          <p:nvPr>
            <p:ph idx="1" type="body"/>
          </p:nvPr>
        </p:nvSpPr>
        <p:spPr>
          <a:xfrm>
            <a:off x="457200" y="2192775"/>
            <a:ext cx="2631900" cy="2733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Problem Domain</a:t>
            </a:r>
            <a:endParaRPr sz="1600"/>
          </a:p>
          <a:p>
            <a:pPr indent="0" lvl="0" marL="0" rtl="0" algn="l">
              <a:spcBef>
                <a:spcPts val="600"/>
              </a:spcBef>
              <a:spcAft>
                <a:spcPts val="0"/>
              </a:spcAft>
              <a:buNone/>
            </a:pPr>
            <a:r>
              <a:rPr lang="en" sz="1600"/>
              <a:t>Working on making positive student-teacher relationships more accessible and prioritized</a:t>
            </a:r>
            <a:endParaRPr sz="1600"/>
          </a:p>
        </p:txBody>
      </p:sp>
      <p:sp>
        <p:nvSpPr>
          <p:cNvPr id="280" name="Google Shape;280;p25"/>
          <p:cNvSpPr txBox="1"/>
          <p:nvPr>
            <p:ph idx="2" type="body"/>
          </p:nvPr>
        </p:nvSpPr>
        <p:spPr>
          <a:xfrm>
            <a:off x="3223963" y="2192775"/>
            <a:ext cx="2631900" cy="2733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3 Interviews/Revised POVs</a:t>
            </a:r>
            <a:endParaRPr sz="1600"/>
          </a:p>
          <a:p>
            <a:pPr indent="0" lvl="0" marL="0" rtl="0" algn="l">
              <a:spcBef>
                <a:spcPts val="600"/>
              </a:spcBef>
              <a:spcAft>
                <a:spcPts val="0"/>
              </a:spcAft>
              <a:buNone/>
            </a:pPr>
            <a:r>
              <a:rPr lang="en" sz="1600"/>
              <a:t>Teachers need to care</a:t>
            </a:r>
            <a:endParaRPr sz="1600"/>
          </a:p>
          <a:p>
            <a:pPr indent="0" lvl="0" marL="0" rtl="0" algn="l">
              <a:spcBef>
                <a:spcPts val="600"/>
              </a:spcBef>
              <a:spcAft>
                <a:spcPts val="0"/>
              </a:spcAft>
              <a:buNone/>
            </a:pPr>
            <a:r>
              <a:rPr lang="en" sz="1600"/>
              <a:t>Openness should be mutual</a:t>
            </a:r>
            <a:endParaRPr sz="1600"/>
          </a:p>
          <a:p>
            <a:pPr indent="0" lvl="0" marL="0" rtl="0" algn="l">
              <a:spcBef>
                <a:spcPts val="600"/>
              </a:spcBef>
              <a:spcAft>
                <a:spcPts val="0"/>
              </a:spcAft>
              <a:buNone/>
            </a:pPr>
            <a:r>
              <a:rPr lang="en" sz="1600"/>
              <a:t>Boundaries need to be considered</a:t>
            </a:r>
            <a:endParaRPr sz="1600"/>
          </a:p>
        </p:txBody>
      </p:sp>
      <p:sp>
        <p:nvSpPr>
          <p:cNvPr id="281" name="Google Shape;281;p25"/>
          <p:cNvSpPr txBox="1"/>
          <p:nvPr>
            <p:ph idx="3" type="body"/>
          </p:nvPr>
        </p:nvSpPr>
        <p:spPr>
          <a:xfrm>
            <a:off x="5990726" y="2192775"/>
            <a:ext cx="2631900" cy="2733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3 Prototypes</a:t>
            </a:r>
            <a:endParaRPr/>
          </a:p>
          <a:p>
            <a:pPr indent="0" lvl="0" marL="0" rtl="0" algn="l">
              <a:spcBef>
                <a:spcPts val="600"/>
              </a:spcBef>
              <a:spcAft>
                <a:spcPts val="0"/>
              </a:spcAft>
              <a:buNone/>
            </a:pPr>
            <a:r>
              <a:rPr lang="en"/>
              <a:t>Chose to expand on the small group discussions prototype</a:t>
            </a:r>
            <a:endParaRPr/>
          </a:p>
          <a:p>
            <a:pPr indent="0" lvl="0" marL="0" rtl="0" algn="l">
              <a:spcBef>
                <a:spcPts val="600"/>
              </a:spcBef>
              <a:spcAft>
                <a:spcPts val="0"/>
              </a:spcAft>
              <a:buNone/>
            </a:pPr>
            <a:r>
              <a:t/>
            </a:r>
            <a:endParaRPr/>
          </a:p>
        </p:txBody>
      </p:sp>
      <p:sp>
        <p:nvSpPr>
          <p:cNvPr id="282" name="Google Shape;282;p25"/>
          <p:cNvSpPr/>
          <p:nvPr/>
        </p:nvSpPr>
        <p:spPr>
          <a:xfrm>
            <a:off x="4141750" y="281249"/>
            <a:ext cx="788694" cy="805193"/>
          </a:xfrm>
          <a:custGeom>
            <a:rect b="b" l="l" r="r" t="t"/>
            <a:pathLst>
              <a:path extrusionOk="0" h="69056" w="67641">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5"/>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84" name="Google Shape;284;p25"/>
          <p:cNvSpPr/>
          <p:nvPr/>
        </p:nvSpPr>
        <p:spPr>
          <a:xfrm>
            <a:off x="4443823" y="465284"/>
            <a:ext cx="256359" cy="437144"/>
          </a:xfrm>
          <a:custGeom>
            <a:rect b="b" l="l" r="r" t="t"/>
            <a:pathLst>
              <a:path extrusionOk="0" h="20002" w="1173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26"/>
          <p:cNvSpPr txBox="1"/>
          <p:nvPr>
            <p:ph type="ctrTitle"/>
          </p:nvPr>
        </p:nvSpPr>
        <p:spPr>
          <a:xfrm>
            <a:off x="685800" y="1991850"/>
            <a:ext cx="77724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Thank you!</a:t>
            </a:r>
            <a:endParaRPr sz="5000"/>
          </a:p>
          <a:p>
            <a:pPr indent="0" lvl="0" marL="0" rtl="0" algn="ctr">
              <a:spcBef>
                <a:spcPts val="0"/>
              </a:spcBef>
              <a:spcAft>
                <a:spcPts val="0"/>
              </a:spcAft>
              <a:buNone/>
            </a:pPr>
            <a:r>
              <a:rPr lang="en" sz="5000"/>
              <a:t>Questions?</a:t>
            </a:r>
            <a:endParaRPr sz="5000"/>
          </a:p>
        </p:txBody>
      </p:sp>
      <p:grpSp>
        <p:nvGrpSpPr>
          <p:cNvPr id="290" name="Google Shape;290;p26"/>
          <p:cNvGrpSpPr/>
          <p:nvPr/>
        </p:nvGrpSpPr>
        <p:grpSpPr>
          <a:xfrm rot="2976796">
            <a:off x="2521014" y="2939205"/>
            <a:ext cx="1014547" cy="642723"/>
            <a:chOff x="238125" y="1918825"/>
            <a:chExt cx="1042450" cy="660400"/>
          </a:xfrm>
        </p:grpSpPr>
        <p:sp>
          <p:nvSpPr>
            <p:cNvPr id="291" name="Google Shape;291;p26"/>
            <p:cNvSpPr/>
            <p:nvPr/>
          </p:nvSpPr>
          <p:spPr>
            <a:xfrm>
              <a:off x="238125" y="1918825"/>
              <a:ext cx="966975" cy="660400"/>
            </a:xfrm>
            <a:custGeom>
              <a:rect b="b" l="l" r="r" t="t"/>
              <a:pathLst>
                <a:path extrusionOk="0" h="26416" w="38679">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1091875" y="1951850"/>
              <a:ext cx="188700" cy="136800"/>
            </a:xfrm>
            <a:custGeom>
              <a:rect b="b" l="l" r="r" t="t"/>
              <a:pathLst>
                <a:path extrusionOk="0" h="5472" w="7548">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 name="Google Shape;293;p26"/>
          <p:cNvGrpSpPr/>
          <p:nvPr/>
        </p:nvGrpSpPr>
        <p:grpSpPr>
          <a:xfrm rot="-9269861">
            <a:off x="6165721" y="1346512"/>
            <a:ext cx="750220" cy="664172"/>
            <a:chOff x="1113100" y="2199475"/>
            <a:chExt cx="801900" cy="709925"/>
          </a:xfrm>
        </p:grpSpPr>
        <p:sp>
          <p:nvSpPr>
            <p:cNvPr id="294" name="Google Shape;294;p26"/>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6"/>
          <p:cNvSpPr/>
          <p:nvPr/>
        </p:nvSpPr>
        <p:spPr>
          <a:xfrm>
            <a:off x="4021627" y="2497075"/>
            <a:ext cx="1442481"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4045614" y="719848"/>
            <a:ext cx="1052762" cy="922444"/>
          </a:xfrm>
          <a:custGeom>
            <a:rect b="b" l="l" r="r" t="t"/>
            <a:pathLst>
              <a:path extrusionOk="0" h="15330" w="17495">
                <a:moveTo>
                  <a:pt x="4648" y="1412"/>
                </a:moveTo>
                <a:lnTo>
                  <a:pt x="4526" y="1485"/>
                </a:lnTo>
                <a:lnTo>
                  <a:pt x="4429" y="1558"/>
                </a:lnTo>
                <a:lnTo>
                  <a:pt x="4258" y="1728"/>
                </a:lnTo>
                <a:lnTo>
                  <a:pt x="4185" y="1825"/>
                </a:lnTo>
                <a:lnTo>
                  <a:pt x="4112" y="1947"/>
                </a:lnTo>
                <a:lnTo>
                  <a:pt x="3869" y="1947"/>
                </a:lnTo>
                <a:lnTo>
                  <a:pt x="3893" y="1898"/>
                </a:lnTo>
                <a:lnTo>
                  <a:pt x="4015" y="1679"/>
                </a:lnTo>
                <a:lnTo>
                  <a:pt x="4088" y="1436"/>
                </a:lnTo>
                <a:lnTo>
                  <a:pt x="4088" y="1412"/>
                </a:lnTo>
                <a:close/>
                <a:moveTo>
                  <a:pt x="4939" y="1412"/>
                </a:moveTo>
                <a:lnTo>
                  <a:pt x="4867" y="1509"/>
                </a:lnTo>
                <a:lnTo>
                  <a:pt x="4818" y="1631"/>
                </a:lnTo>
                <a:lnTo>
                  <a:pt x="4794" y="1752"/>
                </a:lnTo>
                <a:lnTo>
                  <a:pt x="4769" y="1898"/>
                </a:lnTo>
                <a:lnTo>
                  <a:pt x="4769" y="1947"/>
                </a:lnTo>
                <a:lnTo>
                  <a:pt x="4380" y="1947"/>
                </a:lnTo>
                <a:lnTo>
                  <a:pt x="4404" y="1898"/>
                </a:lnTo>
                <a:lnTo>
                  <a:pt x="4526" y="1679"/>
                </a:lnTo>
                <a:lnTo>
                  <a:pt x="4672" y="1436"/>
                </a:lnTo>
                <a:lnTo>
                  <a:pt x="4672" y="1412"/>
                </a:lnTo>
                <a:close/>
                <a:moveTo>
                  <a:pt x="5815" y="1387"/>
                </a:moveTo>
                <a:lnTo>
                  <a:pt x="5645" y="1558"/>
                </a:lnTo>
                <a:lnTo>
                  <a:pt x="5475" y="1704"/>
                </a:lnTo>
                <a:lnTo>
                  <a:pt x="5402" y="1825"/>
                </a:lnTo>
                <a:lnTo>
                  <a:pt x="5304" y="1947"/>
                </a:lnTo>
                <a:lnTo>
                  <a:pt x="5037" y="1947"/>
                </a:lnTo>
                <a:lnTo>
                  <a:pt x="5037" y="1898"/>
                </a:lnTo>
                <a:lnTo>
                  <a:pt x="5061" y="1777"/>
                </a:lnTo>
                <a:lnTo>
                  <a:pt x="5085" y="1631"/>
                </a:lnTo>
                <a:lnTo>
                  <a:pt x="5183" y="1387"/>
                </a:lnTo>
                <a:close/>
                <a:moveTo>
                  <a:pt x="3407" y="1412"/>
                </a:moveTo>
                <a:lnTo>
                  <a:pt x="3285" y="1533"/>
                </a:lnTo>
                <a:lnTo>
                  <a:pt x="3188" y="1679"/>
                </a:lnTo>
                <a:lnTo>
                  <a:pt x="3090" y="1825"/>
                </a:lnTo>
                <a:lnTo>
                  <a:pt x="3042" y="1971"/>
                </a:lnTo>
                <a:lnTo>
                  <a:pt x="2774" y="1971"/>
                </a:lnTo>
                <a:lnTo>
                  <a:pt x="2847" y="1801"/>
                </a:lnTo>
                <a:lnTo>
                  <a:pt x="3042" y="1412"/>
                </a:lnTo>
                <a:close/>
                <a:moveTo>
                  <a:pt x="4039" y="1412"/>
                </a:moveTo>
                <a:lnTo>
                  <a:pt x="3966" y="1509"/>
                </a:lnTo>
                <a:lnTo>
                  <a:pt x="3893" y="1606"/>
                </a:lnTo>
                <a:lnTo>
                  <a:pt x="3747" y="1801"/>
                </a:lnTo>
                <a:lnTo>
                  <a:pt x="3626" y="1947"/>
                </a:lnTo>
                <a:lnTo>
                  <a:pt x="3334" y="1971"/>
                </a:lnTo>
                <a:lnTo>
                  <a:pt x="3455" y="1679"/>
                </a:lnTo>
                <a:lnTo>
                  <a:pt x="3601" y="1412"/>
                </a:lnTo>
                <a:close/>
                <a:moveTo>
                  <a:pt x="2239" y="1412"/>
                </a:moveTo>
                <a:lnTo>
                  <a:pt x="2068" y="1533"/>
                </a:lnTo>
                <a:lnTo>
                  <a:pt x="1947" y="1679"/>
                </a:lnTo>
                <a:lnTo>
                  <a:pt x="1801" y="1825"/>
                </a:lnTo>
                <a:lnTo>
                  <a:pt x="1679" y="1971"/>
                </a:lnTo>
                <a:lnTo>
                  <a:pt x="1509" y="1996"/>
                </a:lnTo>
                <a:lnTo>
                  <a:pt x="1655" y="1704"/>
                </a:lnTo>
                <a:lnTo>
                  <a:pt x="1849" y="1436"/>
                </a:lnTo>
                <a:lnTo>
                  <a:pt x="2166" y="1412"/>
                </a:lnTo>
                <a:close/>
                <a:moveTo>
                  <a:pt x="2896" y="1412"/>
                </a:moveTo>
                <a:lnTo>
                  <a:pt x="2774" y="1558"/>
                </a:lnTo>
                <a:lnTo>
                  <a:pt x="2677" y="1704"/>
                </a:lnTo>
                <a:lnTo>
                  <a:pt x="2579" y="1850"/>
                </a:lnTo>
                <a:lnTo>
                  <a:pt x="2506" y="1996"/>
                </a:lnTo>
                <a:lnTo>
                  <a:pt x="2214" y="1971"/>
                </a:lnTo>
                <a:lnTo>
                  <a:pt x="1995" y="1971"/>
                </a:lnTo>
                <a:lnTo>
                  <a:pt x="2239" y="1679"/>
                </a:lnTo>
                <a:lnTo>
                  <a:pt x="2482" y="1412"/>
                </a:lnTo>
                <a:close/>
                <a:moveTo>
                  <a:pt x="7056" y="1387"/>
                </a:moveTo>
                <a:lnTo>
                  <a:pt x="6935" y="1558"/>
                </a:lnTo>
                <a:lnTo>
                  <a:pt x="6667" y="1898"/>
                </a:lnTo>
                <a:lnTo>
                  <a:pt x="6594" y="1996"/>
                </a:lnTo>
                <a:lnTo>
                  <a:pt x="6278" y="1971"/>
                </a:lnTo>
                <a:lnTo>
                  <a:pt x="6302" y="1898"/>
                </a:lnTo>
                <a:lnTo>
                  <a:pt x="6594" y="1436"/>
                </a:lnTo>
                <a:lnTo>
                  <a:pt x="6570" y="1412"/>
                </a:lnTo>
                <a:lnTo>
                  <a:pt x="6545" y="1412"/>
                </a:lnTo>
                <a:lnTo>
                  <a:pt x="6351" y="1582"/>
                </a:lnTo>
                <a:lnTo>
                  <a:pt x="6156" y="1777"/>
                </a:lnTo>
                <a:lnTo>
                  <a:pt x="6083" y="1874"/>
                </a:lnTo>
                <a:lnTo>
                  <a:pt x="6010" y="1971"/>
                </a:lnTo>
                <a:lnTo>
                  <a:pt x="5596" y="1971"/>
                </a:lnTo>
                <a:lnTo>
                  <a:pt x="5694" y="1801"/>
                </a:lnTo>
                <a:lnTo>
                  <a:pt x="5840" y="1606"/>
                </a:lnTo>
                <a:lnTo>
                  <a:pt x="5986" y="1387"/>
                </a:lnTo>
                <a:close/>
                <a:moveTo>
                  <a:pt x="7665" y="1387"/>
                </a:moveTo>
                <a:lnTo>
                  <a:pt x="7519" y="1509"/>
                </a:lnTo>
                <a:lnTo>
                  <a:pt x="7373" y="1655"/>
                </a:lnTo>
                <a:lnTo>
                  <a:pt x="7251" y="1825"/>
                </a:lnTo>
                <a:lnTo>
                  <a:pt x="7154" y="1996"/>
                </a:lnTo>
                <a:lnTo>
                  <a:pt x="6910" y="1996"/>
                </a:lnTo>
                <a:lnTo>
                  <a:pt x="7056" y="1777"/>
                </a:lnTo>
                <a:lnTo>
                  <a:pt x="7348" y="1387"/>
                </a:lnTo>
                <a:close/>
                <a:moveTo>
                  <a:pt x="15135" y="1412"/>
                </a:moveTo>
                <a:lnTo>
                  <a:pt x="15281" y="1436"/>
                </a:lnTo>
                <a:lnTo>
                  <a:pt x="15524" y="1436"/>
                </a:lnTo>
                <a:lnTo>
                  <a:pt x="15475" y="1509"/>
                </a:lnTo>
                <a:lnTo>
                  <a:pt x="15232" y="1728"/>
                </a:lnTo>
                <a:lnTo>
                  <a:pt x="15135" y="1874"/>
                </a:lnTo>
                <a:lnTo>
                  <a:pt x="15037" y="1996"/>
                </a:lnTo>
                <a:lnTo>
                  <a:pt x="14697" y="1996"/>
                </a:lnTo>
                <a:lnTo>
                  <a:pt x="14794" y="1898"/>
                </a:lnTo>
                <a:lnTo>
                  <a:pt x="14989" y="1655"/>
                </a:lnTo>
                <a:lnTo>
                  <a:pt x="15135" y="1412"/>
                </a:lnTo>
                <a:close/>
                <a:moveTo>
                  <a:pt x="15865" y="1436"/>
                </a:moveTo>
                <a:lnTo>
                  <a:pt x="16254" y="1460"/>
                </a:lnTo>
                <a:lnTo>
                  <a:pt x="16278" y="1460"/>
                </a:lnTo>
                <a:lnTo>
                  <a:pt x="16157" y="1606"/>
                </a:lnTo>
                <a:lnTo>
                  <a:pt x="16035" y="1801"/>
                </a:lnTo>
                <a:lnTo>
                  <a:pt x="15913" y="1996"/>
                </a:lnTo>
                <a:lnTo>
                  <a:pt x="15427" y="1996"/>
                </a:lnTo>
                <a:lnTo>
                  <a:pt x="15646" y="1728"/>
                </a:lnTo>
                <a:lnTo>
                  <a:pt x="15865" y="1436"/>
                </a:lnTo>
                <a:close/>
                <a:moveTo>
                  <a:pt x="8176" y="1387"/>
                </a:moveTo>
                <a:lnTo>
                  <a:pt x="8030" y="1533"/>
                </a:lnTo>
                <a:lnTo>
                  <a:pt x="7884" y="1679"/>
                </a:lnTo>
                <a:lnTo>
                  <a:pt x="7665" y="2020"/>
                </a:lnTo>
                <a:lnTo>
                  <a:pt x="7494" y="2020"/>
                </a:lnTo>
                <a:lnTo>
                  <a:pt x="7640" y="1704"/>
                </a:lnTo>
                <a:lnTo>
                  <a:pt x="7786" y="1387"/>
                </a:lnTo>
                <a:close/>
                <a:moveTo>
                  <a:pt x="8687" y="1387"/>
                </a:moveTo>
                <a:lnTo>
                  <a:pt x="8638" y="1436"/>
                </a:lnTo>
                <a:lnTo>
                  <a:pt x="8419" y="1679"/>
                </a:lnTo>
                <a:lnTo>
                  <a:pt x="8322" y="1825"/>
                </a:lnTo>
                <a:lnTo>
                  <a:pt x="8224" y="1971"/>
                </a:lnTo>
                <a:lnTo>
                  <a:pt x="8224" y="2020"/>
                </a:lnTo>
                <a:lnTo>
                  <a:pt x="8005" y="2020"/>
                </a:lnTo>
                <a:lnTo>
                  <a:pt x="8200" y="1704"/>
                </a:lnTo>
                <a:lnTo>
                  <a:pt x="8273" y="1558"/>
                </a:lnTo>
                <a:lnTo>
                  <a:pt x="8346" y="1387"/>
                </a:lnTo>
                <a:close/>
                <a:moveTo>
                  <a:pt x="9441" y="1387"/>
                </a:moveTo>
                <a:lnTo>
                  <a:pt x="9271" y="1558"/>
                </a:lnTo>
                <a:lnTo>
                  <a:pt x="9125" y="1752"/>
                </a:lnTo>
                <a:lnTo>
                  <a:pt x="9027" y="1874"/>
                </a:lnTo>
                <a:lnTo>
                  <a:pt x="8930" y="2020"/>
                </a:lnTo>
                <a:lnTo>
                  <a:pt x="8468" y="2020"/>
                </a:lnTo>
                <a:lnTo>
                  <a:pt x="8565" y="1923"/>
                </a:lnTo>
                <a:lnTo>
                  <a:pt x="8833" y="1631"/>
                </a:lnTo>
                <a:lnTo>
                  <a:pt x="8954" y="1509"/>
                </a:lnTo>
                <a:lnTo>
                  <a:pt x="9076" y="1387"/>
                </a:lnTo>
                <a:close/>
                <a:moveTo>
                  <a:pt x="10220" y="1363"/>
                </a:moveTo>
                <a:lnTo>
                  <a:pt x="10074" y="1436"/>
                </a:lnTo>
                <a:lnTo>
                  <a:pt x="9952" y="1558"/>
                </a:lnTo>
                <a:lnTo>
                  <a:pt x="9757" y="1801"/>
                </a:lnTo>
                <a:lnTo>
                  <a:pt x="9587" y="2020"/>
                </a:lnTo>
                <a:lnTo>
                  <a:pt x="9271" y="2020"/>
                </a:lnTo>
                <a:lnTo>
                  <a:pt x="9368" y="1874"/>
                </a:lnTo>
                <a:lnTo>
                  <a:pt x="9514" y="1631"/>
                </a:lnTo>
                <a:lnTo>
                  <a:pt x="9587" y="1509"/>
                </a:lnTo>
                <a:lnTo>
                  <a:pt x="9636" y="1387"/>
                </a:lnTo>
                <a:lnTo>
                  <a:pt x="10220" y="1363"/>
                </a:lnTo>
                <a:close/>
                <a:moveTo>
                  <a:pt x="11436" y="1339"/>
                </a:moveTo>
                <a:lnTo>
                  <a:pt x="11290" y="1558"/>
                </a:lnTo>
                <a:lnTo>
                  <a:pt x="11120" y="1777"/>
                </a:lnTo>
                <a:lnTo>
                  <a:pt x="11047" y="1898"/>
                </a:lnTo>
                <a:lnTo>
                  <a:pt x="10998" y="2020"/>
                </a:lnTo>
                <a:lnTo>
                  <a:pt x="10609" y="2020"/>
                </a:lnTo>
                <a:lnTo>
                  <a:pt x="10755" y="1874"/>
                </a:lnTo>
                <a:lnTo>
                  <a:pt x="10877" y="1728"/>
                </a:lnTo>
                <a:lnTo>
                  <a:pt x="10950" y="1582"/>
                </a:lnTo>
                <a:lnTo>
                  <a:pt x="11023" y="1412"/>
                </a:lnTo>
                <a:lnTo>
                  <a:pt x="10998" y="1363"/>
                </a:lnTo>
                <a:lnTo>
                  <a:pt x="10950" y="1363"/>
                </a:lnTo>
                <a:lnTo>
                  <a:pt x="10585" y="1679"/>
                </a:lnTo>
                <a:lnTo>
                  <a:pt x="10244" y="2020"/>
                </a:lnTo>
                <a:lnTo>
                  <a:pt x="9830" y="2020"/>
                </a:lnTo>
                <a:lnTo>
                  <a:pt x="9952" y="1850"/>
                </a:lnTo>
                <a:lnTo>
                  <a:pt x="10074" y="1704"/>
                </a:lnTo>
                <a:lnTo>
                  <a:pt x="10195" y="1533"/>
                </a:lnTo>
                <a:lnTo>
                  <a:pt x="10317" y="1363"/>
                </a:lnTo>
                <a:lnTo>
                  <a:pt x="11436" y="1339"/>
                </a:lnTo>
                <a:close/>
                <a:moveTo>
                  <a:pt x="11996" y="1339"/>
                </a:moveTo>
                <a:lnTo>
                  <a:pt x="11874" y="1485"/>
                </a:lnTo>
                <a:lnTo>
                  <a:pt x="11777" y="1655"/>
                </a:lnTo>
                <a:lnTo>
                  <a:pt x="11704" y="1850"/>
                </a:lnTo>
                <a:lnTo>
                  <a:pt x="11680" y="2020"/>
                </a:lnTo>
                <a:lnTo>
                  <a:pt x="11290" y="2020"/>
                </a:lnTo>
                <a:lnTo>
                  <a:pt x="11388" y="1850"/>
                </a:lnTo>
                <a:lnTo>
                  <a:pt x="11485" y="1679"/>
                </a:lnTo>
                <a:lnTo>
                  <a:pt x="11558" y="1509"/>
                </a:lnTo>
                <a:lnTo>
                  <a:pt x="11631" y="1339"/>
                </a:lnTo>
                <a:close/>
                <a:moveTo>
                  <a:pt x="12993" y="1314"/>
                </a:moveTo>
                <a:lnTo>
                  <a:pt x="12823" y="1485"/>
                </a:lnTo>
                <a:lnTo>
                  <a:pt x="12653" y="1655"/>
                </a:lnTo>
                <a:lnTo>
                  <a:pt x="12507" y="1801"/>
                </a:lnTo>
                <a:lnTo>
                  <a:pt x="12434" y="1898"/>
                </a:lnTo>
                <a:lnTo>
                  <a:pt x="12385" y="2020"/>
                </a:lnTo>
                <a:lnTo>
                  <a:pt x="11972" y="2020"/>
                </a:lnTo>
                <a:lnTo>
                  <a:pt x="12045" y="1801"/>
                </a:lnTo>
                <a:lnTo>
                  <a:pt x="12166" y="1582"/>
                </a:lnTo>
                <a:lnTo>
                  <a:pt x="12312" y="1314"/>
                </a:lnTo>
                <a:close/>
                <a:moveTo>
                  <a:pt x="13115" y="1314"/>
                </a:moveTo>
                <a:lnTo>
                  <a:pt x="13602" y="1339"/>
                </a:lnTo>
                <a:lnTo>
                  <a:pt x="13407" y="1582"/>
                </a:lnTo>
                <a:lnTo>
                  <a:pt x="13261" y="1777"/>
                </a:lnTo>
                <a:lnTo>
                  <a:pt x="13188" y="1898"/>
                </a:lnTo>
                <a:lnTo>
                  <a:pt x="13139" y="2020"/>
                </a:lnTo>
                <a:lnTo>
                  <a:pt x="12677" y="2020"/>
                </a:lnTo>
                <a:lnTo>
                  <a:pt x="12775" y="1825"/>
                </a:lnTo>
                <a:lnTo>
                  <a:pt x="13115" y="1314"/>
                </a:lnTo>
                <a:close/>
                <a:moveTo>
                  <a:pt x="13796" y="1339"/>
                </a:moveTo>
                <a:lnTo>
                  <a:pt x="14137" y="1363"/>
                </a:lnTo>
                <a:lnTo>
                  <a:pt x="13894" y="1631"/>
                </a:lnTo>
                <a:lnTo>
                  <a:pt x="13748" y="1801"/>
                </a:lnTo>
                <a:lnTo>
                  <a:pt x="13699" y="1898"/>
                </a:lnTo>
                <a:lnTo>
                  <a:pt x="13675" y="2020"/>
                </a:lnTo>
                <a:lnTo>
                  <a:pt x="13431" y="2020"/>
                </a:lnTo>
                <a:lnTo>
                  <a:pt x="13553" y="1752"/>
                </a:lnTo>
                <a:lnTo>
                  <a:pt x="13796" y="1339"/>
                </a:lnTo>
                <a:close/>
                <a:moveTo>
                  <a:pt x="14259" y="1387"/>
                </a:moveTo>
                <a:lnTo>
                  <a:pt x="15013" y="1412"/>
                </a:lnTo>
                <a:lnTo>
                  <a:pt x="14794" y="1606"/>
                </a:lnTo>
                <a:lnTo>
                  <a:pt x="14599" y="1801"/>
                </a:lnTo>
                <a:lnTo>
                  <a:pt x="14502" y="1898"/>
                </a:lnTo>
                <a:lnTo>
                  <a:pt x="14405" y="2020"/>
                </a:lnTo>
                <a:lnTo>
                  <a:pt x="13918" y="2020"/>
                </a:lnTo>
                <a:lnTo>
                  <a:pt x="14015" y="1850"/>
                </a:lnTo>
                <a:lnTo>
                  <a:pt x="14088" y="1704"/>
                </a:lnTo>
                <a:lnTo>
                  <a:pt x="14259" y="1387"/>
                </a:lnTo>
                <a:close/>
                <a:moveTo>
                  <a:pt x="16643" y="1412"/>
                </a:moveTo>
                <a:lnTo>
                  <a:pt x="16789" y="1436"/>
                </a:lnTo>
                <a:lnTo>
                  <a:pt x="16838" y="1460"/>
                </a:lnTo>
                <a:lnTo>
                  <a:pt x="16911" y="1485"/>
                </a:lnTo>
                <a:lnTo>
                  <a:pt x="16643" y="1679"/>
                </a:lnTo>
                <a:lnTo>
                  <a:pt x="16424" y="1898"/>
                </a:lnTo>
                <a:lnTo>
                  <a:pt x="16278" y="2044"/>
                </a:lnTo>
                <a:lnTo>
                  <a:pt x="16230" y="2020"/>
                </a:lnTo>
                <a:lnTo>
                  <a:pt x="16157" y="1996"/>
                </a:lnTo>
                <a:lnTo>
                  <a:pt x="16303" y="1728"/>
                </a:lnTo>
                <a:lnTo>
                  <a:pt x="16497" y="1436"/>
                </a:lnTo>
                <a:lnTo>
                  <a:pt x="16643" y="1412"/>
                </a:lnTo>
                <a:close/>
                <a:moveTo>
                  <a:pt x="389" y="1387"/>
                </a:moveTo>
                <a:lnTo>
                  <a:pt x="657" y="1436"/>
                </a:lnTo>
                <a:lnTo>
                  <a:pt x="973" y="1460"/>
                </a:lnTo>
                <a:lnTo>
                  <a:pt x="803" y="1606"/>
                </a:lnTo>
                <a:lnTo>
                  <a:pt x="657" y="1752"/>
                </a:lnTo>
                <a:lnTo>
                  <a:pt x="535" y="1923"/>
                </a:lnTo>
                <a:lnTo>
                  <a:pt x="487" y="1996"/>
                </a:lnTo>
                <a:lnTo>
                  <a:pt x="438" y="2069"/>
                </a:lnTo>
                <a:lnTo>
                  <a:pt x="438" y="1679"/>
                </a:lnTo>
                <a:lnTo>
                  <a:pt x="389" y="1387"/>
                </a:lnTo>
                <a:close/>
                <a:moveTo>
                  <a:pt x="1655" y="1436"/>
                </a:moveTo>
                <a:lnTo>
                  <a:pt x="1509" y="1558"/>
                </a:lnTo>
                <a:lnTo>
                  <a:pt x="1363" y="1728"/>
                </a:lnTo>
                <a:lnTo>
                  <a:pt x="1241" y="1898"/>
                </a:lnTo>
                <a:lnTo>
                  <a:pt x="1168" y="2093"/>
                </a:lnTo>
                <a:lnTo>
                  <a:pt x="1144" y="2093"/>
                </a:lnTo>
                <a:lnTo>
                  <a:pt x="1095" y="2142"/>
                </a:lnTo>
                <a:lnTo>
                  <a:pt x="1071" y="2190"/>
                </a:lnTo>
                <a:lnTo>
                  <a:pt x="1071" y="2239"/>
                </a:lnTo>
                <a:lnTo>
                  <a:pt x="1071" y="2288"/>
                </a:lnTo>
                <a:lnTo>
                  <a:pt x="1071" y="2409"/>
                </a:lnTo>
                <a:lnTo>
                  <a:pt x="1046" y="2409"/>
                </a:lnTo>
                <a:lnTo>
                  <a:pt x="925" y="2458"/>
                </a:lnTo>
                <a:lnTo>
                  <a:pt x="827" y="2531"/>
                </a:lnTo>
                <a:lnTo>
                  <a:pt x="633" y="2726"/>
                </a:lnTo>
                <a:lnTo>
                  <a:pt x="462" y="2872"/>
                </a:lnTo>
                <a:lnTo>
                  <a:pt x="462" y="2677"/>
                </a:lnTo>
                <a:lnTo>
                  <a:pt x="438" y="2263"/>
                </a:lnTo>
                <a:lnTo>
                  <a:pt x="462" y="2263"/>
                </a:lnTo>
                <a:lnTo>
                  <a:pt x="608" y="2215"/>
                </a:lnTo>
                <a:lnTo>
                  <a:pt x="657" y="2166"/>
                </a:lnTo>
                <a:lnTo>
                  <a:pt x="730" y="2117"/>
                </a:lnTo>
                <a:lnTo>
                  <a:pt x="973" y="1850"/>
                </a:lnTo>
                <a:lnTo>
                  <a:pt x="1168" y="1655"/>
                </a:lnTo>
                <a:lnTo>
                  <a:pt x="1387" y="1460"/>
                </a:lnTo>
                <a:lnTo>
                  <a:pt x="1655" y="1436"/>
                </a:lnTo>
                <a:close/>
                <a:moveTo>
                  <a:pt x="16935" y="1631"/>
                </a:moveTo>
                <a:lnTo>
                  <a:pt x="16960" y="1947"/>
                </a:lnTo>
                <a:lnTo>
                  <a:pt x="16960" y="2239"/>
                </a:lnTo>
                <a:lnTo>
                  <a:pt x="16935" y="2847"/>
                </a:lnTo>
                <a:lnTo>
                  <a:pt x="16814" y="2920"/>
                </a:lnTo>
                <a:lnTo>
                  <a:pt x="16692" y="2993"/>
                </a:lnTo>
                <a:lnTo>
                  <a:pt x="16473" y="3188"/>
                </a:lnTo>
                <a:lnTo>
                  <a:pt x="16376" y="3310"/>
                </a:lnTo>
                <a:lnTo>
                  <a:pt x="16424" y="2872"/>
                </a:lnTo>
                <a:lnTo>
                  <a:pt x="16619" y="2726"/>
                </a:lnTo>
                <a:lnTo>
                  <a:pt x="16765" y="2628"/>
                </a:lnTo>
                <a:lnTo>
                  <a:pt x="16838" y="2580"/>
                </a:lnTo>
                <a:lnTo>
                  <a:pt x="16911" y="2507"/>
                </a:lnTo>
                <a:lnTo>
                  <a:pt x="16911" y="2482"/>
                </a:lnTo>
                <a:lnTo>
                  <a:pt x="16911" y="2434"/>
                </a:lnTo>
                <a:lnTo>
                  <a:pt x="16887" y="2409"/>
                </a:lnTo>
                <a:lnTo>
                  <a:pt x="16838" y="2385"/>
                </a:lnTo>
                <a:lnTo>
                  <a:pt x="16765" y="2409"/>
                </a:lnTo>
                <a:lnTo>
                  <a:pt x="16692" y="2458"/>
                </a:lnTo>
                <a:lnTo>
                  <a:pt x="16570" y="2580"/>
                </a:lnTo>
                <a:lnTo>
                  <a:pt x="16400" y="2701"/>
                </a:lnTo>
                <a:lnTo>
                  <a:pt x="16376" y="2555"/>
                </a:lnTo>
                <a:lnTo>
                  <a:pt x="16327" y="2434"/>
                </a:lnTo>
                <a:lnTo>
                  <a:pt x="16424" y="2361"/>
                </a:lnTo>
                <a:lnTo>
                  <a:pt x="16497" y="2239"/>
                </a:lnTo>
                <a:lnTo>
                  <a:pt x="16643" y="2020"/>
                </a:lnTo>
                <a:lnTo>
                  <a:pt x="16935" y="1631"/>
                </a:lnTo>
                <a:close/>
                <a:moveTo>
                  <a:pt x="1022" y="2896"/>
                </a:moveTo>
                <a:lnTo>
                  <a:pt x="998" y="3237"/>
                </a:lnTo>
                <a:lnTo>
                  <a:pt x="900" y="3310"/>
                </a:lnTo>
                <a:lnTo>
                  <a:pt x="803" y="3407"/>
                </a:lnTo>
                <a:lnTo>
                  <a:pt x="657" y="3675"/>
                </a:lnTo>
                <a:lnTo>
                  <a:pt x="511" y="3966"/>
                </a:lnTo>
                <a:lnTo>
                  <a:pt x="487" y="3310"/>
                </a:lnTo>
                <a:lnTo>
                  <a:pt x="608" y="3261"/>
                </a:lnTo>
                <a:lnTo>
                  <a:pt x="706" y="3188"/>
                </a:lnTo>
                <a:lnTo>
                  <a:pt x="900" y="3018"/>
                </a:lnTo>
                <a:lnTo>
                  <a:pt x="1022" y="2896"/>
                </a:lnTo>
                <a:close/>
                <a:moveTo>
                  <a:pt x="16935" y="3139"/>
                </a:moveTo>
                <a:lnTo>
                  <a:pt x="16935" y="3504"/>
                </a:lnTo>
                <a:lnTo>
                  <a:pt x="16789" y="3577"/>
                </a:lnTo>
                <a:lnTo>
                  <a:pt x="16668" y="3675"/>
                </a:lnTo>
                <a:lnTo>
                  <a:pt x="16449" y="3893"/>
                </a:lnTo>
                <a:lnTo>
                  <a:pt x="16376" y="3991"/>
                </a:lnTo>
                <a:lnTo>
                  <a:pt x="16376" y="3723"/>
                </a:lnTo>
                <a:lnTo>
                  <a:pt x="16400" y="3675"/>
                </a:lnTo>
                <a:lnTo>
                  <a:pt x="16619" y="3407"/>
                </a:lnTo>
                <a:lnTo>
                  <a:pt x="16741" y="3310"/>
                </a:lnTo>
                <a:lnTo>
                  <a:pt x="16838" y="3212"/>
                </a:lnTo>
                <a:lnTo>
                  <a:pt x="16935" y="3139"/>
                </a:lnTo>
                <a:close/>
                <a:moveTo>
                  <a:pt x="16935" y="3723"/>
                </a:moveTo>
                <a:lnTo>
                  <a:pt x="16935" y="4258"/>
                </a:lnTo>
                <a:lnTo>
                  <a:pt x="16546" y="4599"/>
                </a:lnTo>
                <a:lnTo>
                  <a:pt x="16424" y="4721"/>
                </a:lnTo>
                <a:lnTo>
                  <a:pt x="16400" y="4429"/>
                </a:lnTo>
                <a:lnTo>
                  <a:pt x="16522" y="4210"/>
                </a:lnTo>
                <a:lnTo>
                  <a:pt x="16643" y="4015"/>
                </a:lnTo>
                <a:lnTo>
                  <a:pt x="16935" y="3723"/>
                </a:lnTo>
                <a:close/>
                <a:moveTo>
                  <a:pt x="998" y="3553"/>
                </a:moveTo>
                <a:lnTo>
                  <a:pt x="973" y="4210"/>
                </a:lnTo>
                <a:lnTo>
                  <a:pt x="949" y="4234"/>
                </a:lnTo>
                <a:lnTo>
                  <a:pt x="803" y="4429"/>
                </a:lnTo>
                <a:lnTo>
                  <a:pt x="657" y="4623"/>
                </a:lnTo>
                <a:lnTo>
                  <a:pt x="535" y="4769"/>
                </a:lnTo>
                <a:lnTo>
                  <a:pt x="535" y="4234"/>
                </a:lnTo>
                <a:lnTo>
                  <a:pt x="681" y="4039"/>
                </a:lnTo>
                <a:lnTo>
                  <a:pt x="803" y="3845"/>
                </a:lnTo>
                <a:lnTo>
                  <a:pt x="998" y="3553"/>
                </a:lnTo>
                <a:close/>
                <a:moveTo>
                  <a:pt x="16935" y="4599"/>
                </a:moveTo>
                <a:lnTo>
                  <a:pt x="16911" y="5256"/>
                </a:lnTo>
                <a:lnTo>
                  <a:pt x="16668" y="5426"/>
                </a:lnTo>
                <a:lnTo>
                  <a:pt x="16570" y="5524"/>
                </a:lnTo>
                <a:lnTo>
                  <a:pt x="16449" y="5621"/>
                </a:lnTo>
                <a:lnTo>
                  <a:pt x="16424" y="5670"/>
                </a:lnTo>
                <a:lnTo>
                  <a:pt x="16424" y="5207"/>
                </a:lnTo>
                <a:lnTo>
                  <a:pt x="16570" y="5037"/>
                </a:lnTo>
                <a:lnTo>
                  <a:pt x="16692" y="4891"/>
                </a:lnTo>
                <a:lnTo>
                  <a:pt x="16814" y="4745"/>
                </a:lnTo>
                <a:lnTo>
                  <a:pt x="16935" y="4599"/>
                </a:lnTo>
                <a:close/>
                <a:moveTo>
                  <a:pt x="973" y="4696"/>
                </a:moveTo>
                <a:lnTo>
                  <a:pt x="973" y="5280"/>
                </a:lnTo>
                <a:lnTo>
                  <a:pt x="730" y="5475"/>
                </a:lnTo>
                <a:lnTo>
                  <a:pt x="633" y="5597"/>
                </a:lnTo>
                <a:lnTo>
                  <a:pt x="535" y="5718"/>
                </a:lnTo>
                <a:lnTo>
                  <a:pt x="535" y="5159"/>
                </a:lnTo>
                <a:lnTo>
                  <a:pt x="584" y="5134"/>
                </a:lnTo>
                <a:lnTo>
                  <a:pt x="754" y="4964"/>
                </a:lnTo>
                <a:lnTo>
                  <a:pt x="900" y="4794"/>
                </a:lnTo>
                <a:lnTo>
                  <a:pt x="973" y="4696"/>
                </a:lnTo>
                <a:close/>
                <a:moveTo>
                  <a:pt x="16911" y="5378"/>
                </a:moveTo>
                <a:lnTo>
                  <a:pt x="16911" y="5962"/>
                </a:lnTo>
                <a:lnTo>
                  <a:pt x="16911" y="6132"/>
                </a:lnTo>
                <a:lnTo>
                  <a:pt x="16789" y="6181"/>
                </a:lnTo>
                <a:lnTo>
                  <a:pt x="16643" y="6278"/>
                </a:lnTo>
                <a:lnTo>
                  <a:pt x="16424" y="6473"/>
                </a:lnTo>
                <a:lnTo>
                  <a:pt x="16424" y="6108"/>
                </a:lnTo>
                <a:lnTo>
                  <a:pt x="16570" y="5937"/>
                </a:lnTo>
                <a:lnTo>
                  <a:pt x="16911" y="5378"/>
                </a:lnTo>
                <a:close/>
                <a:moveTo>
                  <a:pt x="973" y="5670"/>
                </a:moveTo>
                <a:lnTo>
                  <a:pt x="973" y="6156"/>
                </a:lnTo>
                <a:lnTo>
                  <a:pt x="876" y="6229"/>
                </a:lnTo>
                <a:lnTo>
                  <a:pt x="779" y="6278"/>
                </a:lnTo>
                <a:lnTo>
                  <a:pt x="633" y="6448"/>
                </a:lnTo>
                <a:lnTo>
                  <a:pt x="511" y="6619"/>
                </a:lnTo>
                <a:lnTo>
                  <a:pt x="511" y="6181"/>
                </a:lnTo>
                <a:lnTo>
                  <a:pt x="973" y="5670"/>
                </a:lnTo>
                <a:close/>
                <a:moveTo>
                  <a:pt x="16911" y="6351"/>
                </a:moveTo>
                <a:lnTo>
                  <a:pt x="16911" y="6765"/>
                </a:lnTo>
                <a:lnTo>
                  <a:pt x="16668" y="6935"/>
                </a:lnTo>
                <a:lnTo>
                  <a:pt x="16570" y="7032"/>
                </a:lnTo>
                <a:lnTo>
                  <a:pt x="16449" y="7130"/>
                </a:lnTo>
                <a:lnTo>
                  <a:pt x="16400" y="7203"/>
                </a:lnTo>
                <a:lnTo>
                  <a:pt x="16400" y="6838"/>
                </a:lnTo>
                <a:lnTo>
                  <a:pt x="16424" y="6813"/>
                </a:lnTo>
                <a:lnTo>
                  <a:pt x="16643" y="6594"/>
                </a:lnTo>
                <a:lnTo>
                  <a:pt x="16911" y="6351"/>
                </a:lnTo>
                <a:close/>
                <a:moveTo>
                  <a:pt x="949" y="6619"/>
                </a:moveTo>
                <a:lnTo>
                  <a:pt x="949" y="6789"/>
                </a:lnTo>
                <a:lnTo>
                  <a:pt x="949" y="7178"/>
                </a:lnTo>
                <a:lnTo>
                  <a:pt x="827" y="7227"/>
                </a:lnTo>
                <a:lnTo>
                  <a:pt x="706" y="7324"/>
                </a:lnTo>
                <a:lnTo>
                  <a:pt x="584" y="7446"/>
                </a:lnTo>
                <a:lnTo>
                  <a:pt x="487" y="7568"/>
                </a:lnTo>
                <a:lnTo>
                  <a:pt x="487" y="7130"/>
                </a:lnTo>
                <a:lnTo>
                  <a:pt x="584" y="7057"/>
                </a:lnTo>
                <a:lnTo>
                  <a:pt x="681" y="6959"/>
                </a:lnTo>
                <a:lnTo>
                  <a:pt x="852" y="6740"/>
                </a:lnTo>
                <a:lnTo>
                  <a:pt x="949" y="6619"/>
                </a:lnTo>
                <a:close/>
                <a:moveTo>
                  <a:pt x="16911" y="6886"/>
                </a:moveTo>
                <a:lnTo>
                  <a:pt x="16935" y="7519"/>
                </a:lnTo>
                <a:lnTo>
                  <a:pt x="16814" y="7616"/>
                </a:lnTo>
                <a:lnTo>
                  <a:pt x="16668" y="7714"/>
                </a:lnTo>
                <a:lnTo>
                  <a:pt x="16546" y="7835"/>
                </a:lnTo>
                <a:lnTo>
                  <a:pt x="16449" y="7957"/>
                </a:lnTo>
                <a:lnTo>
                  <a:pt x="16376" y="8030"/>
                </a:lnTo>
                <a:lnTo>
                  <a:pt x="16376" y="7665"/>
                </a:lnTo>
                <a:lnTo>
                  <a:pt x="16522" y="7495"/>
                </a:lnTo>
                <a:lnTo>
                  <a:pt x="16619" y="7324"/>
                </a:lnTo>
                <a:lnTo>
                  <a:pt x="16789" y="7105"/>
                </a:lnTo>
                <a:lnTo>
                  <a:pt x="16911" y="6886"/>
                </a:lnTo>
                <a:close/>
                <a:moveTo>
                  <a:pt x="949" y="7422"/>
                </a:moveTo>
                <a:lnTo>
                  <a:pt x="973" y="8006"/>
                </a:lnTo>
                <a:lnTo>
                  <a:pt x="852" y="8054"/>
                </a:lnTo>
                <a:lnTo>
                  <a:pt x="754" y="8103"/>
                </a:lnTo>
                <a:lnTo>
                  <a:pt x="560" y="8273"/>
                </a:lnTo>
                <a:lnTo>
                  <a:pt x="462" y="8371"/>
                </a:lnTo>
                <a:lnTo>
                  <a:pt x="462" y="7957"/>
                </a:lnTo>
                <a:lnTo>
                  <a:pt x="535" y="7957"/>
                </a:lnTo>
                <a:lnTo>
                  <a:pt x="584" y="7933"/>
                </a:lnTo>
                <a:lnTo>
                  <a:pt x="608" y="7884"/>
                </a:lnTo>
                <a:lnTo>
                  <a:pt x="730" y="7714"/>
                </a:lnTo>
                <a:lnTo>
                  <a:pt x="852" y="7543"/>
                </a:lnTo>
                <a:lnTo>
                  <a:pt x="949" y="7422"/>
                </a:lnTo>
                <a:close/>
                <a:moveTo>
                  <a:pt x="16935" y="7714"/>
                </a:moveTo>
                <a:lnTo>
                  <a:pt x="16935" y="8419"/>
                </a:lnTo>
                <a:lnTo>
                  <a:pt x="16716" y="8541"/>
                </a:lnTo>
                <a:lnTo>
                  <a:pt x="16497" y="8711"/>
                </a:lnTo>
                <a:lnTo>
                  <a:pt x="16351" y="8857"/>
                </a:lnTo>
                <a:lnTo>
                  <a:pt x="16376" y="8444"/>
                </a:lnTo>
                <a:lnTo>
                  <a:pt x="16449" y="8371"/>
                </a:lnTo>
                <a:lnTo>
                  <a:pt x="16522" y="8273"/>
                </a:lnTo>
                <a:lnTo>
                  <a:pt x="16668" y="8079"/>
                </a:lnTo>
                <a:lnTo>
                  <a:pt x="16862" y="7835"/>
                </a:lnTo>
                <a:lnTo>
                  <a:pt x="16935" y="7714"/>
                </a:lnTo>
                <a:close/>
                <a:moveTo>
                  <a:pt x="13042" y="3869"/>
                </a:moveTo>
                <a:lnTo>
                  <a:pt x="12872" y="3893"/>
                </a:lnTo>
                <a:lnTo>
                  <a:pt x="12702" y="3918"/>
                </a:lnTo>
                <a:lnTo>
                  <a:pt x="12239" y="3966"/>
                </a:lnTo>
                <a:lnTo>
                  <a:pt x="11777" y="3991"/>
                </a:lnTo>
                <a:lnTo>
                  <a:pt x="11388" y="3991"/>
                </a:lnTo>
                <a:lnTo>
                  <a:pt x="10974" y="3966"/>
                </a:lnTo>
                <a:lnTo>
                  <a:pt x="10755" y="3966"/>
                </a:lnTo>
                <a:lnTo>
                  <a:pt x="10560" y="4015"/>
                </a:lnTo>
                <a:lnTo>
                  <a:pt x="10366" y="4064"/>
                </a:lnTo>
                <a:lnTo>
                  <a:pt x="10220" y="4137"/>
                </a:lnTo>
                <a:lnTo>
                  <a:pt x="10171" y="4185"/>
                </a:lnTo>
                <a:lnTo>
                  <a:pt x="10122" y="4258"/>
                </a:lnTo>
                <a:lnTo>
                  <a:pt x="10147" y="4331"/>
                </a:lnTo>
                <a:lnTo>
                  <a:pt x="10171" y="4404"/>
                </a:lnTo>
                <a:lnTo>
                  <a:pt x="10341" y="4502"/>
                </a:lnTo>
                <a:lnTo>
                  <a:pt x="10536" y="4575"/>
                </a:lnTo>
                <a:lnTo>
                  <a:pt x="10731" y="4599"/>
                </a:lnTo>
                <a:lnTo>
                  <a:pt x="10950" y="4623"/>
                </a:lnTo>
                <a:lnTo>
                  <a:pt x="12142" y="4623"/>
                </a:lnTo>
                <a:lnTo>
                  <a:pt x="12580" y="4599"/>
                </a:lnTo>
                <a:lnTo>
                  <a:pt x="12458" y="4745"/>
                </a:lnTo>
                <a:lnTo>
                  <a:pt x="12312" y="4867"/>
                </a:lnTo>
                <a:lnTo>
                  <a:pt x="12020" y="5110"/>
                </a:lnTo>
                <a:lnTo>
                  <a:pt x="11461" y="5548"/>
                </a:lnTo>
                <a:lnTo>
                  <a:pt x="10901" y="5986"/>
                </a:lnTo>
                <a:lnTo>
                  <a:pt x="10633" y="6205"/>
                </a:lnTo>
                <a:lnTo>
                  <a:pt x="10366" y="6473"/>
                </a:lnTo>
                <a:lnTo>
                  <a:pt x="9879" y="7008"/>
                </a:lnTo>
                <a:lnTo>
                  <a:pt x="9392" y="7568"/>
                </a:lnTo>
                <a:lnTo>
                  <a:pt x="9149" y="7835"/>
                </a:lnTo>
                <a:lnTo>
                  <a:pt x="8881" y="8079"/>
                </a:lnTo>
                <a:lnTo>
                  <a:pt x="8760" y="7957"/>
                </a:lnTo>
                <a:lnTo>
                  <a:pt x="8614" y="7860"/>
                </a:lnTo>
                <a:lnTo>
                  <a:pt x="8346" y="7665"/>
                </a:lnTo>
                <a:lnTo>
                  <a:pt x="7957" y="7324"/>
                </a:lnTo>
                <a:lnTo>
                  <a:pt x="7567" y="6959"/>
                </a:lnTo>
                <a:lnTo>
                  <a:pt x="7300" y="6692"/>
                </a:lnTo>
                <a:lnTo>
                  <a:pt x="7008" y="6424"/>
                </a:lnTo>
                <a:lnTo>
                  <a:pt x="6837" y="6302"/>
                </a:lnTo>
                <a:lnTo>
                  <a:pt x="6667" y="6205"/>
                </a:lnTo>
                <a:lnTo>
                  <a:pt x="6497" y="6132"/>
                </a:lnTo>
                <a:lnTo>
                  <a:pt x="6302" y="6083"/>
                </a:lnTo>
                <a:lnTo>
                  <a:pt x="6253" y="6059"/>
                </a:lnTo>
                <a:lnTo>
                  <a:pt x="6107" y="6059"/>
                </a:lnTo>
                <a:lnTo>
                  <a:pt x="6034" y="6108"/>
                </a:lnTo>
                <a:lnTo>
                  <a:pt x="5864" y="6205"/>
                </a:lnTo>
                <a:lnTo>
                  <a:pt x="5718" y="6351"/>
                </a:lnTo>
                <a:lnTo>
                  <a:pt x="5450" y="6643"/>
                </a:lnTo>
                <a:lnTo>
                  <a:pt x="5207" y="6984"/>
                </a:lnTo>
                <a:lnTo>
                  <a:pt x="4964" y="7300"/>
                </a:lnTo>
                <a:lnTo>
                  <a:pt x="4818" y="7519"/>
                </a:lnTo>
                <a:lnTo>
                  <a:pt x="4623" y="7714"/>
                </a:lnTo>
                <a:lnTo>
                  <a:pt x="4258" y="8079"/>
                </a:lnTo>
                <a:lnTo>
                  <a:pt x="3918" y="8468"/>
                </a:lnTo>
                <a:lnTo>
                  <a:pt x="3747" y="8687"/>
                </a:lnTo>
                <a:lnTo>
                  <a:pt x="3626" y="8906"/>
                </a:lnTo>
                <a:lnTo>
                  <a:pt x="3601" y="8955"/>
                </a:lnTo>
                <a:lnTo>
                  <a:pt x="3601" y="9003"/>
                </a:lnTo>
                <a:lnTo>
                  <a:pt x="3626" y="9052"/>
                </a:lnTo>
                <a:lnTo>
                  <a:pt x="3650" y="9101"/>
                </a:lnTo>
                <a:lnTo>
                  <a:pt x="3699" y="9125"/>
                </a:lnTo>
                <a:lnTo>
                  <a:pt x="3747" y="9149"/>
                </a:lnTo>
                <a:lnTo>
                  <a:pt x="3796" y="9149"/>
                </a:lnTo>
                <a:lnTo>
                  <a:pt x="3869" y="9125"/>
                </a:lnTo>
                <a:lnTo>
                  <a:pt x="4064" y="9028"/>
                </a:lnTo>
                <a:lnTo>
                  <a:pt x="4283" y="8857"/>
                </a:lnTo>
                <a:lnTo>
                  <a:pt x="4477" y="8687"/>
                </a:lnTo>
                <a:lnTo>
                  <a:pt x="4672" y="8492"/>
                </a:lnTo>
                <a:lnTo>
                  <a:pt x="5037" y="8103"/>
                </a:lnTo>
                <a:lnTo>
                  <a:pt x="5353" y="7689"/>
                </a:lnTo>
                <a:lnTo>
                  <a:pt x="5669" y="7276"/>
                </a:lnTo>
                <a:lnTo>
                  <a:pt x="6010" y="6838"/>
                </a:lnTo>
                <a:lnTo>
                  <a:pt x="6156" y="6716"/>
                </a:lnTo>
                <a:lnTo>
                  <a:pt x="6302" y="6594"/>
                </a:lnTo>
                <a:lnTo>
                  <a:pt x="6594" y="6838"/>
                </a:lnTo>
                <a:lnTo>
                  <a:pt x="6910" y="7105"/>
                </a:lnTo>
                <a:lnTo>
                  <a:pt x="7470" y="7665"/>
                </a:lnTo>
                <a:lnTo>
                  <a:pt x="7762" y="7933"/>
                </a:lnTo>
                <a:lnTo>
                  <a:pt x="8078" y="8249"/>
                </a:lnTo>
                <a:lnTo>
                  <a:pt x="8249" y="8395"/>
                </a:lnTo>
                <a:lnTo>
                  <a:pt x="8443" y="8492"/>
                </a:lnTo>
                <a:lnTo>
                  <a:pt x="8614" y="8565"/>
                </a:lnTo>
                <a:lnTo>
                  <a:pt x="8808" y="8590"/>
                </a:lnTo>
                <a:lnTo>
                  <a:pt x="8906" y="8565"/>
                </a:lnTo>
                <a:lnTo>
                  <a:pt x="8979" y="8590"/>
                </a:lnTo>
                <a:lnTo>
                  <a:pt x="9076" y="8541"/>
                </a:lnTo>
                <a:lnTo>
                  <a:pt x="9392" y="8298"/>
                </a:lnTo>
                <a:lnTo>
                  <a:pt x="9684" y="8006"/>
                </a:lnTo>
                <a:lnTo>
                  <a:pt x="10244" y="7422"/>
                </a:lnTo>
                <a:lnTo>
                  <a:pt x="10779" y="6838"/>
                </a:lnTo>
                <a:lnTo>
                  <a:pt x="11071" y="6570"/>
                </a:lnTo>
                <a:lnTo>
                  <a:pt x="11388" y="6302"/>
                </a:lnTo>
                <a:lnTo>
                  <a:pt x="11996" y="5840"/>
                </a:lnTo>
                <a:lnTo>
                  <a:pt x="12604" y="5353"/>
                </a:lnTo>
                <a:lnTo>
                  <a:pt x="12847" y="5134"/>
                </a:lnTo>
                <a:lnTo>
                  <a:pt x="13066" y="4915"/>
                </a:lnTo>
                <a:lnTo>
                  <a:pt x="13139" y="5743"/>
                </a:lnTo>
                <a:lnTo>
                  <a:pt x="13115" y="6059"/>
                </a:lnTo>
                <a:lnTo>
                  <a:pt x="13091" y="6448"/>
                </a:lnTo>
                <a:lnTo>
                  <a:pt x="13091" y="6643"/>
                </a:lnTo>
                <a:lnTo>
                  <a:pt x="13115" y="6813"/>
                </a:lnTo>
                <a:lnTo>
                  <a:pt x="13164" y="6984"/>
                </a:lnTo>
                <a:lnTo>
                  <a:pt x="13261" y="7105"/>
                </a:lnTo>
                <a:lnTo>
                  <a:pt x="13310" y="7130"/>
                </a:lnTo>
                <a:lnTo>
                  <a:pt x="13383" y="7154"/>
                </a:lnTo>
                <a:lnTo>
                  <a:pt x="13456" y="7154"/>
                </a:lnTo>
                <a:lnTo>
                  <a:pt x="13504" y="7130"/>
                </a:lnTo>
                <a:lnTo>
                  <a:pt x="13626" y="7032"/>
                </a:lnTo>
                <a:lnTo>
                  <a:pt x="13699" y="6886"/>
                </a:lnTo>
                <a:lnTo>
                  <a:pt x="13723" y="6716"/>
                </a:lnTo>
                <a:lnTo>
                  <a:pt x="13748" y="6546"/>
                </a:lnTo>
                <a:lnTo>
                  <a:pt x="13723" y="6181"/>
                </a:lnTo>
                <a:lnTo>
                  <a:pt x="13699" y="5889"/>
                </a:lnTo>
                <a:lnTo>
                  <a:pt x="13675" y="5086"/>
                </a:lnTo>
                <a:lnTo>
                  <a:pt x="13650" y="4672"/>
                </a:lnTo>
                <a:lnTo>
                  <a:pt x="13602" y="4477"/>
                </a:lnTo>
                <a:lnTo>
                  <a:pt x="13529" y="4307"/>
                </a:lnTo>
                <a:lnTo>
                  <a:pt x="13504" y="4258"/>
                </a:lnTo>
                <a:lnTo>
                  <a:pt x="13456" y="4210"/>
                </a:lnTo>
                <a:lnTo>
                  <a:pt x="13456" y="4137"/>
                </a:lnTo>
                <a:lnTo>
                  <a:pt x="13456" y="4064"/>
                </a:lnTo>
                <a:lnTo>
                  <a:pt x="13407" y="4015"/>
                </a:lnTo>
                <a:lnTo>
                  <a:pt x="13358" y="3966"/>
                </a:lnTo>
                <a:lnTo>
                  <a:pt x="13285" y="3918"/>
                </a:lnTo>
                <a:lnTo>
                  <a:pt x="13188" y="3893"/>
                </a:lnTo>
                <a:lnTo>
                  <a:pt x="13042" y="3869"/>
                </a:lnTo>
                <a:close/>
                <a:moveTo>
                  <a:pt x="973" y="8298"/>
                </a:moveTo>
                <a:lnTo>
                  <a:pt x="998" y="8882"/>
                </a:lnTo>
                <a:lnTo>
                  <a:pt x="925" y="8906"/>
                </a:lnTo>
                <a:lnTo>
                  <a:pt x="827" y="8979"/>
                </a:lnTo>
                <a:lnTo>
                  <a:pt x="730" y="9052"/>
                </a:lnTo>
                <a:lnTo>
                  <a:pt x="487" y="9320"/>
                </a:lnTo>
                <a:lnTo>
                  <a:pt x="487" y="8955"/>
                </a:lnTo>
                <a:lnTo>
                  <a:pt x="560" y="8906"/>
                </a:lnTo>
                <a:lnTo>
                  <a:pt x="608" y="8809"/>
                </a:lnTo>
                <a:lnTo>
                  <a:pt x="803" y="8541"/>
                </a:lnTo>
                <a:lnTo>
                  <a:pt x="973" y="8298"/>
                </a:lnTo>
                <a:close/>
                <a:moveTo>
                  <a:pt x="16935" y="8541"/>
                </a:moveTo>
                <a:lnTo>
                  <a:pt x="16935" y="8979"/>
                </a:lnTo>
                <a:lnTo>
                  <a:pt x="16960" y="9247"/>
                </a:lnTo>
                <a:lnTo>
                  <a:pt x="16716" y="9393"/>
                </a:lnTo>
                <a:lnTo>
                  <a:pt x="16497" y="9539"/>
                </a:lnTo>
                <a:lnTo>
                  <a:pt x="16376" y="9660"/>
                </a:lnTo>
                <a:lnTo>
                  <a:pt x="16376" y="9198"/>
                </a:lnTo>
                <a:lnTo>
                  <a:pt x="16424" y="9149"/>
                </a:lnTo>
                <a:lnTo>
                  <a:pt x="16497" y="9076"/>
                </a:lnTo>
                <a:lnTo>
                  <a:pt x="16595" y="8930"/>
                </a:lnTo>
                <a:lnTo>
                  <a:pt x="16935" y="8541"/>
                </a:lnTo>
                <a:close/>
                <a:moveTo>
                  <a:pt x="998" y="9076"/>
                </a:moveTo>
                <a:lnTo>
                  <a:pt x="1022" y="9685"/>
                </a:lnTo>
                <a:lnTo>
                  <a:pt x="925" y="9709"/>
                </a:lnTo>
                <a:lnTo>
                  <a:pt x="827" y="9782"/>
                </a:lnTo>
                <a:lnTo>
                  <a:pt x="657" y="9904"/>
                </a:lnTo>
                <a:lnTo>
                  <a:pt x="535" y="10025"/>
                </a:lnTo>
                <a:lnTo>
                  <a:pt x="511" y="9636"/>
                </a:lnTo>
                <a:lnTo>
                  <a:pt x="584" y="9587"/>
                </a:lnTo>
                <a:lnTo>
                  <a:pt x="852" y="9247"/>
                </a:lnTo>
                <a:lnTo>
                  <a:pt x="998" y="9076"/>
                </a:lnTo>
                <a:close/>
                <a:moveTo>
                  <a:pt x="16960" y="9368"/>
                </a:moveTo>
                <a:lnTo>
                  <a:pt x="16935" y="9806"/>
                </a:lnTo>
                <a:lnTo>
                  <a:pt x="16741" y="9928"/>
                </a:lnTo>
                <a:lnTo>
                  <a:pt x="16546" y="10074"/>
                </a:lnTo>
                <a:lnTo>
                  <a:pt x="16400" y="10196"/>
                </a:lnTo>
                <a:lnTo>
                  <a:pt x="16376" y="9952"/>
                </a:lnTo>
                <a:lnTo>
                  <a:pt x="16449" y="9855"/>
                </a:lnTo>
                <a:lnTo>
                  <a:pt x="16668" y="9636"/>
                </a:lnTo>
                <a:lnTo>
                  <a:pt x="16960" y="9368"/>
                </a:lnTo>
                <a:close/>
                <a:moveTo>
                  <a:pt x="16935" y="10001"/>
                </a:moveTo>
                <a:lnTo>
                  <a:pt x="16935" y="10342"/>
                </a:lnTo>
                <a:lnTo>
                  <a:pt x="16814" y="10415"/>
                </a:lnTo>
                <a:lnTo>
                  <a:pt x="16668" y="10488"/>
                </a:lnTo>
                <a:lnTo>
                  <a:pt x="16424" y="10682"/>
                </a:lnTo>
                <a:lnTo>
                  <a:pt x="16400" y="10488"/>
                </a:lnTo>
                <a:lnTo>
                  <a:pt x="16546" y="10342"/>
                </a:lnTo>
                <a:lnTo>
                  <a:pt x="16692" y="10220"/>
                </a:lnTo>
                <a:lnTo>
                  <a:pt x="16935" y="10001"/>
                </a:lnTo>
                <a:close/>
                <a:moveTo>
                  <a:pt x="1046" y="10050"/>
                </a:moveTo>
                <a:lnTo>
                  <a:pt x="1046" y="10415"/>
                </a:lnTo>
                <a:lnTo>
                  <a:pt x="949" y="10463"/>
                </a:lnTo>
                <a:lnTo>
                  <a:pt x="852" y="10512"/>
                </a:lnTo>
                <a:lnTo>
                  <a:pt x="681" y="10682"/>
                </a:lnTo>
                <a:lnTo>
                  <a:pt x="584" y="10755"/>
                </a:lnTo>
                <a:lnTo>
                  <a:pt x="560" y="10536"/>
                </a:lnTo>
                <a:lnTo>
                  <a:pt x="657" y="10463"/>
                </a:lnTo>
                <a:lnTo>
                  <a:pt x="730" y="10390"/>
                </a:lnTo>
                <a:lnTo>
                  <a:pt x="876" y="10220"/>
                </a:lnTo>
                <a:lnTo>
                  <a:pt x="1046" y="10050"/>
                </a:lnTo>
                <a:close/>
                <a:moveTo>
                  <a:pt x="4185" y="2385"/>
                </a:moveTo>
                <a:lnTo>
                  <a:pt x="5158" y="2409"/>
                </a:lnTo>
                <a:lnTo>
                  <a:pt x="6132" y="2434"/>
                </a:lnTo>
                <a:lnTo>
                  <a:pt x="7129" y="2458"/>
                </a:lnTo>
                <a:lnTo>
                  <a:pt x="8103" y="2482"/>
                </a:lnTo>
                <a:lnTo>
                  <a:pt x="15938" y="2482"/>
                </a:lnTo>
                <a:lnTo>
                  <a:pt x="15938" y="2823"/>
                </a:lnTo>
                <a:lnTo>
                  <a:pt x="15913" y="3164"/>
                </a:lnTo>
                <a:lnTo>
                  <a:pt x="15889" y="3529"/>
                </a:lnTo>
                <a:lnTo>
                  <a:pt x="15913" y="3869"/>
                </a:lnTo>
                <a:lnTo>
                  <a:pt x="15938" y="5013"/>
                </a:lnTo>
                <a:lnTo>
                  <a:pt x="15938" y="5597"/>
                </a:lnTo>
                <a:lnTo>
                  <a:pt x="15938" y="6181"/>
                </a:lnTo>
                <a:lnTo>
                  <a:pt x="15913" y="7300"/>
                </a:lnTo>
                <a:lnTo>
                  <a:pt x="15889" y="8419"/>
                </a:lnTo>
                <a:lnTo>
                  <a:pt x="15889" y="9539"/>
                </a:lnTo>
                <a:lnTo>
                  <a:pt x="15913" y="10123"/>
                </a:lnTo>
                <a:lnTo>
                  <a:pt x="15938" y="10682"/>
                </a:lnTo>
                <a:lnTo>
                  <a:pt x="14161" y="10634"/>
                </a:lnTo>
                <a:lnTo>
                  <a:pt x="13285" y="10609"/>
                </a:lnTo>
                <a:lnTo>
                  <a:pt x="12385" y="10609"/>
                </a:lnTo>
                <a:lnTo>
                  <a:pt x="11315" y="10585"/>
                </a:lnTo>
                <a:lnTo>
                  <a:pt x="10220" y="10561"/>
                </a:lnTo>
                <a:lnTo>
                  <a:pt x="9149" y="10536"/>
                </a:lnTo>
                <a:lnTo>
                  <a:pt x="8614" y="10536"/>
                </a:lnTo>
                <a:lnTo>
                  <a:pt x="8054" y="10561"/>
                </a:lnTo>
                <a:lnTo>
                  <a:pt x="7056" y="10609"/>
                </a:lnTo>
                <a:lnTo>
                  <a:pt x="6059" y="10609"/>
                </a:lnTo>
                <a:lnTo>
                  <a:pt x="5037" y="10634"/>
                </a:lnTo>
                <a:lnTo>
                  <a:pt x="4039" y="10658"/>
                </a:lnTo>
                <a:lnTo>
                  <a:pt x="3334" y="10707"/>
                </a:lnTo>
                <a:lnTo>
                  <a:pt x="2604" y="10755"/>
                </a:lnTo>
                <a:lnTo>
                  <a:pt x="2068" y="10731"/>
                </a:lnTo>
                <a:lnTo>
                  <a:pt x="1533" y="10707"/>
                </a:lnTo>
                <a:lnTo>
                  <a:pt x="1460" y="8833"/>
                </a:lnTo>
                <a:lnTo>
                  <a:pt x="1436" y="7908"/>
                </a:lnTo>
                <a:lnTo>
                  <a:pt x="1411" y="6959"/>
                </a:lnTo>
                <a:lnTo>
                  <a:pt x="1460" y="5840"/>
                </a:lnTo>
                <a:lnTo>
                  <a:pt x="1509" y="4672"/>
                </a:lnTo>
                <a:lnTo>
                  <a:pt x="1533" y="3529"/>
                </a:lnTo>
                <a:lnTo>
                  <a:pt x="1509" y="2945"/>
                </a:lnTo>
                <a:lnTo>
                  <a:pt x="1484" y="2385"/>
                </a:lnTo>
                <a:lnTo>
                  <a:pt x="1703" y="2385"/>
                </a:lnTo>
                <a:lnTo>
                  <a:pt x="1947" y="2409"/>
                </a:lnTo>
                <a:lnTo>
                  <a:pt x="2409" y="2434"/>
                </a:lnTo>
                <a:lnTo>
                  <a:pt x="3285" y="2409"/>
                </a:lnTo>
                <a:lnTo>
                  <a:pt x="4185" y="2385"/>
                </a:lnTo>
                <a:close/>
                <a:moveTo>
                  <a:pt x="12288" y="11096"/>
                </a:moveTo>
                <a:lnTo>
                  <a:pt x="12531" y="11120"/>
                </a:lnTo>
                <a:lnTo>
                  <a:pt x="12434" y="11193"/>
                </a:lnTo>
                <a:lnTo>
                  <a:pt x="12191" y="11364"/>
                </a:lnTo>
                <a:lnTo>
                  <a:pt x="12118" y="11437"/>
                </a:lnTo>
                <a:lnTo>
                  <a:pt x="11874" y="11437"/>
                </a:lnTo>
                <a:lnTo>
                  <a:pt x="11923" y="11388"/>
                </a:lnTo>
                <a:lnTo>
                  <a:pt x="12118" y="11242"/>
                </a:lnTo>
                <a:lnTo>
                  <a:pt x="12288" y="11096"/>
                </a:lnTo>
                <a:close/>
                <a:moveTo>
                  <a:pt x="11290" y="11072"/>
                </a:moveTo>
                <a:lnTo>
                  <a:pt x="11972" y="11096"/>
                </a:lnTo>
                <a:lnTo>
                  <a:pt x="11753" y="11193"/>
                </a:lnTo>
                <a:lnTo>
                  <a:pt x="11534" y="11339"/>
                </a:lnTo>
                <a:lnTo>
                  <a:pt x="11388" y="11437"/>
                </a:lnTo>
                <a:lnTo>
                  <a:pt x="10877" y="11461"/>
                </a:lnTo>
                <a:lnTo>
                  <a:pt x="10925" y="11412"/>
                </a:lnTo>
                <a:lnTo>
                  <a:pt x="11120" y="11242"/>
                </a:lnTo>
                <a:lnTo>
                  <a:pt x="11217" y="11169"/>
                </a:lnTo>
                <a:lnTo>
                  <a:pt x="11290" y="11072"/>
                </a:lnTo>
                <a:close/>
                <a:moveTo>
                  <a:pt x="13115" y="11120"/>
                </a:moveTo>
                <a:lnTo>
                  <a:pt x="12920" y="11291"/>
                </a:lnTo>
                <a:lnTo>
                  <a:pt x="12775" y="11461"/>
                </a:lnTo>
                <a:lnTo>
                  <a:pt x="12604" y="11461"/>
                </a:lnTo>
                <a:lnTo>
                  <a:pt x="12945" y="11120"/>
                </a:lnTo>
                <a:close/>
                <a:moveTo>
                  <a:pt x="1509" y="11145"/>
                </a:moveTo>
                <a:lnTo>
                  <a:pt x="1776" y="11218"/>
                </a:lnTo>
                <a:lnTo>
                  <a:pt x="2044" y="11266"/>
                </a:lnTo>
                <a:lnTo>
                  <a:pt x="1849" y="11388"/>
                </a:lnTo>
                <a:lnTo>
                  <a:pt x="1679" y="11510"/>
                </a:lnTo>
                <a:lnTo>
                  <a:pt x="1095" y="11510"/>
                </a:lnTo>
                <a:lnTo>
                  <a:pt x="1241" y="11364"/>
                </a:lnTo>
                <a:lnTo>
                  <a:pt x="1387" y="11266"/>
                </a:lnTo>
                <a:lnTo>
                  <a:pt x="1509" y="11145"/>
                </a:lnTo>
                <a:close/>
                <a:moveTo>
                  <a:pt x="13504" y="11145"/>
                </a:moveTo>
                <a:lnTo>
                  <a:pt x="14234" y="11169"/>
                </a:lnTo>
                <a:lnTo>
                  <a:pt x="14088" y="11242"/>
                </a:lnTo>
                <a:lnTo>
                  <a:pt x="13942" y="11315"/>
                </a:lnTo>
                <a:lnTo>
                  <a:pt x="13821" y="11412"/>
                </a:lnTo>
                <a:lnTo>
                  <a:pt x="13723" y="11510"/>
                </a:lnTo>
                <a:lnTo>
                  <a:pt x="13139" y="11485"/>
                </a:lnTo>
                <a:lnTo>
                  <a:pt x="13285" y="11339"/>
                </a:lnTo>
                <a:lnTo>
                  <a:pt x="13504" y="11145"/>
                </a:lnTo>
                <a:close/>
                <a:moveTo>
                  <a:pt x="16960" y="10999"/>
                </a:moveTo>
                <a:lnTo>
                  <a:pt x="17008" y="11485"/>
                </a:lnTo>
                <a:lnTo>
                  <a:pt x="16935" y="11461"/>
                </a:lnTo>
                <a:lnTo>
                  <a:pt x="16887" y="11461"/>
                </a:lnTo>
                <a:lnTo>
                  <a:pt x="16570" y="11510"/>
                </a:lnTo>
                <a:lnTo>
                  <a:pt x="16765" y="11242"/>
                </a:lnTo>
                <a:lnTo>
                  <a:pt x="16960" y="10999"/>
                </a:lnTo>
                <a:close/>
                <a:moveTo>
                  <a:pt x="15037" y="11169"/>
                </a:moveTo>
                <a:lnTo>
                  <a:pt x="14818" y="11339"/>
                </a:lnTo>
                <a:lnTo>
                  <a:pt x="14697" y="11461"/>
                </a:lnTo>
                <a:lnTo>
                  <a:pt x="14624" y="11558"/>
                </a:lnTo>
                <a:lnTo>
                  <a:pt x="14259" y="11558"/>
                </a:lnTo>
                <a:lnTo>
                  <a:pt x="14551" y="11364"/>
                </a:lnTo>
                <a:lnTo>
                  <a:pt x="14697" y="11266"/>
                </a:lnTo>
                <a:lnTo>
                  <a:pt x="14818" y="11169"/>
                </a:lnTo>
                <a:close/>
                <a:moveTo>
                  <a:pt x="15962" y="11193"/>
                </a:moveTo>
                <a:lnTo>
                  <a:pt x="15913" y="11242"/>
                </a:lnTo>
                <a:lnTo>
                  <a:pt x="15743" y="11388"/>
                </a:lnTo>
                <a:lnTo>
                  <a:pt x="15621" y="11558"/>
                </a:lnTo>
                <a:lnTo>
                  <a:pt x="15037" y="11558"/>
                </a:lnTo>
                <a:lnTo>
                  <a:pt x="15183" y="11412"/>
                </a:lnTo>
                <a:lnTo>
                  <a:pt x="15329" y="11291"/>
                </a:lnTo>
                <a:lnTo>
                  <a:pt x="15500" y="11193"/>
                </a:lnTo>
                <a:close/>
                <a:moveTo>
                  <a:pt x="16935" y="10366"/>
                </a:moveTo>
                <a:lnTo>
                  <a:pt x="16960" y="10853"/>
                </a:lnTo>
                <a:lnTo>
                  <a:pt x="16765" y="10974"/>
                </a:lnTo>
                <a:lnTo>
                  <a:pt x="16570" y="11120"/>
                </a:lnTo>
                <a:lnTo>
                  <a:pt x="16400" y="11315"/>
                </a:lnTo>
                <a:lnTo>
                  <a:pt x="16230" y="11534"/>
                </a:lnTo>
                <a:lnTo>
                  <a:pt x="15962" y="11558"/>
                </a:lnTo>
                <a:lnTo>
                  <a:pt x="16084" y="11412"/>
                </a:lnTo>
                <a:lnTo>
                  <a:pt x="16181" y="11315"/>
                </a:lnTo>
                <a:lnTo>
                  <a:pt x="16230" y="11266"/>
                </a:lnTo>
                <a:lnTo>
                  <a:pt x="16278" y="11193"/>
                </a:lnTo>
                <a:lnTo>
                  <a:pt x="16376" y="11169"/>
                </a:lnTo>
                <a:lnTo>
                  <a:pt x="16449" y="11096"/>
                </a:lnTo>
                <a:lnTo>
                  <a:pt x="16497" y="11023"/>
                </a:lnTo>
                <a:lnTo>
                  <a:pt x="16497" y="10926"/>
                </a:lnTo>
                <a:lnTo>
                  <a:pt x="16570" y="10877"/>
                </a:lnTo>
                <a:lnTo>
                  <a:pt x="16789" y="10634"/>
                </a:lnTo>
                <a:lnTo>
                  <a:pt x="16887" y="10512"/>
                </a:lnTo>
                <a:lnTo>
                  <a:pt x="16935" y="10366"/>
                </a:lnTo>
                <a:close/>
                <a:moveTo>
                  <a:pt x="1071" y="10780"/>
                </a:moveTo>
                <a:lnTo>
                  <a:pt x="1071" y="10828"/>
                </a:lnTo>
                <a:lnTo>
                  <a:pt x="1071" y="10901"/>
                </a:lnTo>
                <a:lnTo>
                  <a:pt x="1119" y="10974"/>
                </a:lnTo>
                <a:lnTo>
                  <a:pt x="1144" y="10999"/>
                </a:lnTo>
                <a:lnTo>
                  <a:pt x="1192" y="11047"/>
                </a:lnTo>
                <a:lnTo>
                  <a:pt x="1022" y="11169"/>
                </a:lnTo>
                <a:lnTo>
                  <a:pt x="827" y="11339"/>
                </a:lnTo>
                <a:lnTo>
                  <a:pt x="730" y="11461"/>
                </a:lnTo>
                <a:lnTo>
                  <a:pt x="657" y="11558"/>
                </a:lnTo>
                <a:lnTo>
                  <a:pt x="608" y="11583"/>
                </a:lnTo>
                <a:lnTo>
                  <a:pt x="608" y="11266"/>
                </a:lnTo>
                <a:lnTo>
                  <a:pt x="681" y="11193"/>
                </a:lnTo>
                <a:lnTo>
                  <a:pt x="754" y="11120"/>
                </a:lnTo>
                <a:lnTo>
                  <a:pt x="949" y="10901"/>
                </a:lnTo>
                <a:lnTo>
                  <a:pt x="1071" y="10780"/>
                </a:lnTo>
                <a:close/>
                <a:moveTo>
                  <a:pt x="2750" y="11266"/>
                </a:moveTo>
                <a:lnTo>
                  <a:pt x="2604" y="11412"/>
                </a:lnTo>
                <a:lnTo>
                  <a:pt x="2458" y="11583"/>
                </a:lnTo>
                <a:lnTo>
                  <a:pt x="2117" y="11534"/>
                </a:lnTo>
                <a:lnTo>
                  <a:pt x="2141" y="11510"/>
                </a:lnTo>
                <a:lnTo>
                  <a:pt x="2287" y="11388"/>
                </a:lnTo>
                <a:lnTo>
                  <a:pt x="2385" y="11266"/>
                </a:lnTo>
                <a:close/>
                <a:moveTo>
                  <a:pt x="8176" y="11072"/>
                </a:moveTo>
                <a:lnTo>
                  <a:pt x="8127" y="11120"/>
                </a:lnTo>
                <a:lnTo>
                  <a:pt x="7884" y="11339"/>
                </a:lnTo>
                <a:lnTo>
                  <a:pt x="7665" y="11583"/>
                </a:lnTo>
                <a:lnTo>
                  <a:pt x="7251" y="11583"/>
                </a:lnTo>
                <a:lnTo>
                  <a:pt x="7373" y="11461"/>
                </a:lnTo>
                <a:lnTo>
                  <a:pt x="7738" y="11096"/>
                </a:lnTo>
                <a:lnTo>
                  <a:pt x="8176" y="11072"/>
                </a:lnTo>
                <a:close/>
                <a:moveTo>
                  <a:pt x="9125" y="11047"/>
                </a:moveTo>
                <a:lnTo>
                  <a:pt x="8979" y="11145"/>
                </a:lnTo>
                <a:lnTo>
                  <a:pt x="8735" y="11339"/>
                </a:lnTo>
                <a:lnTo>
                  <a:pt x="8614" y="11461"/>
                </a:lnTo>
                <a:lnTo>
                  <a:pt x="8541" y="11583"/>
                </a:lnTo>
                <a:lnTo>
                  <a:pt x="8030" y="11583"/>
                </a:lnTo>
                <a:lnTo>
                  <a:pt x="8224" y="11388"/>
                </a:lnTo>
                <a:lnTo>
                  <a:pt x="8468" y="11169"/>
                </a:lnTo>
                <a:lnTo>
                  <a:pt x="8614" y="11072"/>
                </a:lnTo>
                <a:lnTo>
                  <a:pt x="9125" y="11047"/>
                </a:lnTo>
                <a:close/>
                <a:moveTo>
                  <a:pt x="10317" y="11047"/>
                </a:moveTo>
                <a:lnTo>
                  <a:pt x="10828" y="11072"/>
                </a:lnTo>
                <a:lnTo>
                  <a:pt x="10731" y="11120"/>
                </a:lnTo>
                <a:lnTo>
                  <a:pt x="10512" y="11315"/>
                </a:lnTo>
                <a:lnTo>
                  <a:pt x="10414" y="11412"/>
                </a:lnTo>
                <a:lnTo>
                  <a:pt x="10341" y="11534"/>
                </a:lnTo>
                <a:lnTo>
                  <a:pt x="9733" y="11583"/>
                </a:lnTo>
                <a:lnTo>
                  <a:pt x="10001" y="11315"/>
                </a:lnTo>
                <a:lnTo>
                  <a:pt x="10317" y="11072"/>
                </a:lnTo>
                <a:lnTo>
                  <a:pt x="10317" y="11047"/>
                </a:lnTo>
                <a:close/>
                <a:moveTo>
                  <a:pt x="7446" y="11096"/>
                </a:moveTo>
                <a:lnTo>
                  <a:pt x="7227" y="11242"/>
                </a:lnTo>
                <a:lnTo>
                  <a:pt x="7032" y="11388"/>
                </a:lnTo>
                <a:lnTo>
                  <a:pt x="6935" y="11485"/>
                </a:lnTo>
                <a:lnTo>
                  <a:pt x="6862" y="11583"/>
                </a:lnTo>
                <a:lnTo>
                  <a:pt x="6618" y="11607"/>
                </a:lnTo>
                <a:lnTo>
                  <a:pt x="6156" y="11607"/>
                </a:lnTo>
                <a:lnTo>
                  <a:pt x="6424" y="11388"/>
                </a:lnTo>
                <a:lnTo>
                  <a:pt x="6594" y="11266"/>
                </a:lnTo>
                <a:lnTo>
                  <a:pt x="6667" y="11193"/>
                </a:lnTo>
                <a:lnTo>
                  <a:pt x="6740" y="11120"/>
                </a:lnTo>
                <a:lnTo>
                  <a:pt x="7446" y="11096"/>
                </a:lnTo>
                <a:close/>
                <a:moveTo>
                  <a:pt x="10122" y="11047"/>
                </a:moveTo>
                <a:lnTo>
                  <a:pt x="9928" y="11169"/>
                </a:lnTo>
                <a:lnTo>
                  <a:pt x="9733" y="11291"/>
                </a:lnTo>
                <a:lnTo>
                  <a:pt x="9563" y="11437"/>
                </a:lnTo>
                <a:lnTo>
                  <a:pt x="9392" y="11607"/>
                </a:lnTo>
                <a:lnTo>
                  <a:pt x="8906" y="11607"/>
                </a:lnTo>
                <a:lnTo>
                  <a:pt x="9149" y="11364"/>
                </a:lnTo>
                <a:lnTo>
                  <a:pt x="9490" y="11047"/>
                </a:lnTo>
                <a:close/>
                <a:moveTo>
                  <a:pt x="3650" y="11193"/>
                </a:moveTo>
                <a:lnTo>
                  <a:pt x="3382" y="11364"/>
                </a:lnTo>
                <a:lnTo>
                  <a:pt x="3261" y="11485"/>
                </a:lnTo>
                <a:lnTo>
                  <a:pt x="3139" y="11631"/>
                </a:lnTo>
                <a:lnTo>
                  <a:pt x="2798" y="11607"/>
                </a:lnTo>
                <a:lnTo>
                  <a:pt x="3066" y="11242"/>
                </a:lnTo>
                <a:lnTo>
                  <a:pt x="3650" y="11193"/>
                </a:lnTo>
                <a:close/>
                <a:moveTo>
                  <a:pt x="4331" y="11145"/>
                </a:moveTo>
                <a:lnTo>
                  <a:pt x="4112" y="11315"/>
                </a:lnTo>
                <a:lnTo>
                  <a:pt x="3966" y="11461"/>
                </a:lnTo>
                <a:lnTo>
                  <a:pt x="3869" y="11558"/>
                </a:lnTo>
                <a:lnTo>
                  <a:pt x="3772" y="11656"/>
                </a:lnTo>
                <a:lnTo>
                  <a:pt x="3407" y="11656"/>
                </a:lnTo>
                <a:lnTo>
                  <a:pt x="3577" y="11485"/>
                </a:lnTo>
                <a:lnTo>
                  <a:pt x="3699" y="11339"/>
                </a:lnTo>
                <a:lnTo>
                  <a:pt x="3820" y="11169"/>
                </a:lnTo>
                <a:lnTo>
                  <a:pt x="4331" y="11145"/>
                </a:lnTo>
                <a:close/>
                <a:moveTo>
                  <a:pt x="6375" y="11120"/>
                </a:moveTo>
                <a:lnTo>
                  <a:pt x="6205" y="11242"/>
                </a:lnTo>
                <a:lnTo>
                  <a:pt x="5986" y="11412"/>
                </a:lnTo>
                <a:lnTo>
                  <a:pt x="5888" y="11510"/>
                </a:lnTo>
                <a:lnTo>
                  <a:pt x="5815" y="11631"/>
                </a:lnTo>
                <a:lnTo>
                  <a:pt x="5037" y="11656"/>
                </a:lnTo>
                <a:lnTo>
                  <a:pt x="5353" y="11339"/>
                </a:lnTo>
                <a:lnTo>
                  <a:pt x="5572" y="11169"/>
                </a:lnTo>
                <a:lnTo>
                  <a:pt x="5596" y="11120"/>
                </a:lnTo>
                <a:close/>
                <a:moveTo>
                  <a:pt x="5134" y="11145"/>
                </a:moveTo>
                <a:lnTo>
                  <a:pt x="4964" y="11291"/>
                </a:lnTo>
                <a:lnTo>
                  <a:pt x="4794" y="11461"/>
                </a:lnTo>
                <a:lnTo>
                  <a:pt x="4769" y="11510"/>
                </a:lnTo>
                <a:lnTo>
                  <a:pt x="4769" y="11583"/>
                </a:lnTo>
                <a:lnTo>
                  <a:pt x="4769" y="11631"/>
                </a:lnTo>
                <a:lnTo>
                  <a:pt x="4794" y="11656"/>
                </a:lnTo>
                <a:lnTo>
                  <a:pt x="4137" y="11680"/>
                </a:lnTo>
                <a:lnTo>
                  <a:pt x="4137" y="11680"/>
                </a:lnTo>
                <a:lnTo>
                  <a:pt x="4258" y="11510"/>
                </a:lnTo>
                <a:lnTo>
                  <a:pt x="4404" y="11388"/>
                </a:lnTo>
                <a:lnTo>
                  <a:pt x="4575" y="11266"/>
                </a:lnTo>
                <a:lnTo>
                  <a:pt x="4672" y="11218"/>
                </a:lnTo>
                <a:lnTo>
                  <a:pt x="4721" y="11145"/>
                </a:lnTo>
                <a:close/>
                <a:moveTo>
                  <a:pt x="8541" y="0"/>
                </a:moveTo>
                <a:lnTo>
                  <a:pt x="8468" y="49"/>
                </a:lnTo>
                <a:lnTo>
                  <a:pt x="8395" y="146"/>
                </a:lnTo>
                <a:lnTo>
                  <a:pt x="8370" y="244"/>
                </a:lnTo>
                <a:lnTo>
                  <a:pt x="8346" y="463"/>
                </a:lnTo>
                <a:lnTo>
                  <a:pt x="8370" y="706"/>
                </a:lnTo>
                <a:lnTo>
                  <a:pt x="8419" y="949"/>
                </a:lnTo>
                <a:lnTo>
                  <a:pt x="4842" y="974"/>
                </a:lnTo>
                <a:lnTo>
                  <a:pt x="2555" y="998"/>
                </a:lnTo>
                <a:lnTo>
                  <a:pt x="1411" y="1022"/>
                </a:lnTo>
                <a:lnTo>
                  <a:pt x="827" y="1022"/>
                </a:lnTo>
                <a:lnTo>
                  <a:pt x="511" y="1047"/>
                </a:lnTo>
                <a:lnTo>
                  <a:pt x="243" y="1120"/>
                </a:lnTo>
                <a:lnTo>
                  <a:pt x="195" y="1144"/>
                </a:lnTo>
                <a:lnTo>
                  <a:pt x="170" y="1193"/>
                </a:lnTo>
                <a:lnTo>
                  <a:pt x="146" y="1241"/>
                </a:lnTo>
                <a:lnTo>
                  <a:pt x="170" y="1290"/>
                </a:lnTo>
                <a:lnTo>
                  <a:pt x="146" y="1314"/>
                </a:lnTo>
                <a:lnTo>
                  <a:pt x="73" y="1509"/>
                </a:lnTo>
                <a:lnTo>
                  <a:pt x="24" y="1704"/>
                </a:lnTo>
                <a:lnTo>
                  <a:pt x="0" y="1923"/>
                </a:lnTo>
                <a:lnTo>
                  <a:pt x="0" y="2142"/>
                </a:lnTo>
                <a:lnTo>
                  <a:pt x="24" y="2580"/>
                </a:lnTo>
                <a:lnTo>
                  <a:pt x="73" y="2993"/>
                </a:lnTo>
                <a:lnTo>
                  <a:pt x="97" y="3626"/>
                </a:lnTo>
                <a:lnTo>
                  <a:pt x="122" y="4234"/>
                </a:lnTo>
                <a:lnTo>
                  <a:pt x="122" y="5475"/>
                </a:lnTo>
                <a:lnTo>
                  <a:pt x="97" y="6302"/>
                </a:lnTo>
                <a:lnTo>
                  <a:pt x="73" y="7130"/>
                </a:lnTo>
                <a:lnTo>
                  <a:pt x="49" y="7957"/>
                </a:lnTo>
                <a:lnTo>
                  <a:pt x="49" y="8784"/>
                </a:lnTo>
                <a:lnTo>
                  <a:pt x="73" y="9563"/>
                </a:lnTo>
                <a:lnTo>
                  <a:pt x="97" y="10317"/>
                </a:lnTo>
                <a:lnTo>
                  <a:pt x="146" y="11072"/>
                </a:lnTo>
                <a:lnTo>
                  <a:pt x="170" y="11850"/>
                </a:lnTo>
                <a:lnTo>
                  <a:pt x="195" y="11923"/>
                </a:lnTo>
                <a:lnTo>
                  <a:pt x="219" y="11972"/>
                </a:lnTo>
                <a:lnTo>
                  <a:pt x="268" y="12020"/>
                </a:lnTo>
                <a:lnTo>
                  <a:pt x="316" y="12045"/>
                </a:lnTo>
                <a:lnTo>
                  <a:pt x="438" y="12045"/>
                </a:lnTo>
                <a:lnTo>
                  <a:pt x="511" y="12020"/>
                </a:lnTo>
                <a:lnTo>
                  <a:pt x="560" y="11996"/>
                </a:lnTo>
                <a:lnTo>
                  <a:pt x="560" y="11972"/>
                </a:lnTo>
                <a:lnTo>
                  <a:pt x="681" y="11923"/>
                </a:lnTo>
                <a:lnTo>
                  <a:pt x="803" y="11899"/>
                </a:lnTo>
                <a:lnTo>
                  <a:pt x="949" y="11874"/>
                </a:lnTo>
                <a:lnTo>
                  <a:pt x="1119" y="11874"/>
                </a:lnTo>
                <a:lnTo>
                  <a:pt x="1436" y="11899"/>
                </a:lnTo>
                <a:lnTo>
                  <a:pt x="1679" y="11923"/>
                </a:lnTo>
                <a:lnTo>
                  <a:pt x="2360" y="11972"/>
                </a:lnTo>
                <a:lnTo>
                  <a:pt x="3042" y="12045"/>
                </a:lnTo>
                <a:lnTo>
                  <a:pt x="3747" y="12093"/>
                </a:lnTo>
                <a:lnTo>
                  <a:pt x="4477" y="12118"/>
                </a:lnTo>
                <a:lnTo>
                  <a:pt x="4404" y="12215"/>
                </a:lnTo>
                <a:lnTo>
                  <a:pt x="4307" y="12337"/>
                </a:lnTo>
                <a:lnTo>
                  <a:pt x="4161" y="12580"/>
                </a:lnTo>
                <a:lnTo>
                  <a:pt x="3991" y="13018"/>
                </a:lnTo>
                <a:lnTo>
                  <a:pt x="3845" y="13334"/>
                </a:lnTo>
                <a:lnTo>
                  <a:pt x="3674" y="13651"/>
                </a:lnTo>
                <a:lnTo>
                  <a:pt x="3358" y="14283"/>
                </a:lnTo>
                <a:lnTo>
                  <a:pt x="3236" y="14502"/>
                </a:lnTo>
                <a:lnTo>
                  <a:pt x="3139" y="14746"/>
                </a:lnTo>
                <a:lnTo>
                  <a:pt x="3090" y="14843"/>
                </a:lnTo>
                <a:lnTo>
                  <a:pt x="3090" y="14965"/>
                </a:lnTo>
                <a:lnTo>
                  <a:pt x="3090" y="15086"/>
                </a:lnTo>
                <a:lnTo>
                  <a:pt x="3139" y="15232"/>
                </a:lnTo>
                <a:lnTo>
                  <a:pt x="3188" y="15281"/>
                </a:lnTo>
                <a:lnTo>
                  <a:pt x="3236" y="15305"/>
                </a:lnTo>
                <a:lnTo>
                  <a:pt x="3309" y="15330"/>
                </a:lnTo>
                <a:lnTo>
                  <a:pt x="3382" y="15305"/>
                </a:lnTo>
                <a:lnTo>
                  <a:pt x="3480" y="15281"/>
                </a:lnTo>
                <a:lnTo>
                  <a:pt x="3553" y="15208"/>
                </a:lnTo>
                <a:lnTo>
                  <a:pt x="3601" y="15159"/>
                </a:lnTo>
                <a:lnTo>
                  <a:pt x="3650" y="15086"/>
                </a:lnTo>
                <a:lnTo>
                  <a:pt x="3747" y="14916"/>
                </a:lnTo>
                <a:lnTo>
                  <a:pt x="3820" y="14721"/>
                </a:lnTo>
                <a:lnTo>
                  <a:pt x="4088" y="14210"/>
                </a:lnTo>
                <a:lnTo>
                  <a:pt x="4331" y="13699"/>
                </a:lnTo>
                <a:lnTo>
                  <a:pt x="4526" y="13237"/>
                </a:lnTo>
                <a:lnTo>
                  <a:pt x="4721" y="12750"/>
                </a:lnTo>
                <a:lnTo>
                  <a:pt x="4867" y="12434"/>
                </a:lnTo>
                <a:lnTo>
                  <a:pt x="4939" y="12264"/>
                </a:lnTo>
                <a:lnTo>
                  <a:pt x="4988" y="12118"/>
                </a:lnTo>
                <a:lnTo>
                  <a:pt x="6180" y="12045"/>
                </a:lnTo>
                <a:lnTo>
                  <a:pt x="7348" y="11996"/>
                </a:lnTo>
                <a:lnTo>
                  <a:pt x="7932" y="11996"/>
                </a:lnTo>
                <a:lnTo>
                  <a:pt x="8516" y="12020"/>
                </a:lnTo>
                <a:lnTo>
                  <a:pt x="9684" y="12020"/>
                </a:lnTo>
                <a:lnTo>
                  <a:pt x="10341" y="11996"/>
                </a:lnTo>
                <a:lnTo>
                  <a:pt x="10998" y="11947"/>
                </a:lnTo>
                <a:lnTo>
                  <a:pt x="11631" y="11874"/>
                </a:lnTo>
                <a:lnTo>
                  <a:pt x="12337" y="11874"/>
                </a:lnTo>
                <a:lnTo>
                  <a:pt x="12337" y="11996"/>
                </a:lnTo>
                <a:lnTo>
                  <a:pt x="12434" y="12410"/>
                </a:lnTo>
                <a:lnTo>
                  <a:pt x="12580" y="12799"/>
                </a:lnTo>
                <a:lnTo>
                  <a:pt x="12775" y="13188"/>
                </a:lnTo>
                <a:lnTo>
                  <a:pt x="12969" y="13578"/>
                </a:lnTo>
                <a:lnTo>
                  <a:pt x="13188" y="13943"/>
                </a:lnTo>
                <a:lnTo>
                  <a:pt x="13431" y="14308"/>
                </a:lnTo>
                <a:lnTo>
                  <a:pt x="13918" y="15013"/>
                </a:lnTo>
                <a:lnTo>
                  <a:pt x="14015" y="15111"/>
                </a:lnTo>
                <a:lnTo>
                  <a:pt x="14137" y="15159"/>
                </a:lnTo>
                <a:lnTo>
                  <a:pt x="14259" y="15135"/>
                </a:lnTo>
                <a:lnTo>
                  <a:pt x="14356" y="15111"/>
                </a:lnTo>
                <a:lnTo>
                  <a:pt x="14453" y="15038"/>
                </a:lnTo>
                <a:lnTo>
                  <a:pt x="14502" y="14940"/>
                </a:lnTo>
                <a:lnTo>
                  <a:pt x="14502" y="14819"/>
                </a:lnTo>
                <a:lnTo>
                  <a:pt x="14478" y="14770"/>
                </a:lnTo>
                <a:lnTo>
                  <a:pt x="14453" y="14697"/>
                </a:lnTo>
                <a:lnTo>
                  <a:pt x="13991" y="14040"/>
                </a:lnTo>
                <a:lnTo>
                  <a:pt x="13577" y="13359"/>
                </a:lnTo>
                <a:lnTo>
                  <a:pt x="13383" y="12994"/>
                </a:lnTo>
                <a:lnTo>
                  <a:pt x="13188" y="12653"/>
                </a:lnTo>
                <a:lnTo>
                  <a:pt x="13042" y="12288"/>
                </a:lnTo>
                <a:lnTo>
                  <a:pt x="12872" y="11899"/>
                </a:lnTo>
                <a:lnTo>
                  <a:pt x="13918" y="11947"/>
                </a:lnTo>
                <a:lnTo>
                  <a:pt x="14940" y="11996"/>
                </a:lnTo>
                <a:lnTo>
                  <a:pt x="15451" y="11996"/>
                </a:lnTo>
                <a:lnTo>
                  <a:pt x="15986" y="11972"/>
                </a:lnTo>
                <a:lnTo>
                  <a:pt x="16497" y="11947"/>
                </a:lnTo>
                <a:lnTo>
                  <a:pt x="17008" y="11899"/>
                </a:lnTo>
                <a:lnTo>
                  <a:pt x="17057" y="11874"/>
                </a:lnTo>
                <a:lnTo>
                  <a:pt x="17106" y="11947"/>
                </a:lnTo>
                <a:lnTo>
                  <a:pt x="17154" y="11996"/>
                </a:lnTo>
                <a:lnTo>
                  <a:pt x="17325" y="11996"/>
                </a:lnTo>
                <a:lnTo>
                  <a:pt x="17398" y="11947"/>
                </a:lnTo>
                <a:lnTo>
                  <a:pt x="17446" y="11899"/>
                </a:lnTo>
                <a:lnTo>
                  <a:pt x="17495" y="11802"/>
                </a:lnTo>
                <a:lnTo>
                  <a:pt x="17495" y="11704"/>
                </a:lnTo>
                <a:lnTo>
                  <a:pt x="17446" y="11339"/>
                </a:lnTo>
                <a:lnTo>
                  <a:pt x="17398" y="10950"/>
                </a:lnTo>
                <a:lnTo>
                  <a:pt x="17373" y="10171"/>
                </a:lnTo>
                <a:lnTo>
                  <a:pt x="17398" y="9393"/>
                </a:lnTo>
                <a:lnTo>
                  <a:pt x="17373" y="8614"/>
                </a:lnTo>
                <a:lnTo>
                  <a:pt x="17373" y="7008"/>
                </a:lnTo>
                <a:lnTo>
                  <a:pt x="17349" y="5402"/>
                </a:lnTo>
                <a:lnTo>
                  <a:pt x="17349" y="2507"/>
                </a:lnTo>
                <a:lnTo>
                  <a:pt x="17373" y="2239"/>
                </a:lnTo>
                <a:lnTo>
                  <a:pt x="17373" y="1898"/>
                </a:lnTo>
                <a:lnTo>
                  <a:pt x="17349" y="1728"/>
                </a:lnTo>
                <a:lnTo>
                  <a:pt x="17325" y="1558"/>
                </a:lnTo>
                <a:lnTo>
                  <a:pt x="17276" y="1436"/>
                </a:lnTo>
                <a:lnTo>
                  <a:pt x="17203" y="1314"/>
                </a:lnTo>
                <a:lnTo>
                  <a:pt x="17203" y="1241"/>
                </a:lnTo>
                <a:lnTo>
                  <a:pt x="17203" y="1193"/>
                </a:lnTo>
                <a:lnTo>
                  <a:pt x="17179" y="1144"/>
                </a:lnTo>
                <a:lnTo>
                  <a:pt x="17154" y="1095"/>
                </a:lnTo>
                <a:lnTo>
                  <a:pt x="17033" y="1047"/>
                </a:lnTo>
                <a:lnTo>
                  <a:pt x="16911" y="998"/>
                </a:lnTo>
                <a:lnTo>
                  <a:pt x="16789" y="974"/>
                </a:lnTo>
                <a:lnTo>
                  <a:pt x="16643" y="974"/>
                </a:lnTo>
                <a:lnTo>
                  <a:pt x="16351" y="998"/>
                </a:lnTo>
                <a:lnTo>
                  <a:pt x="16108" y="998"/>
                </a:lnTo>
                <a:lnTo>
                  <a:pt x="15062" y="974"/>
                </a:lnTo>
                <a:lnTo>
                  <a:pt x="14015" y="925"/>
                </a:lnTo>
                <a:lnTo>
                  <a:pt x="13456" y="901"/>
                </a:lnTo>
                <a:lnTo>
                  <a:pt x="12872" y="876"/>
                </a:lnTo>
                <a:lnTo>
                  <a:pt x="11704" y="901"/>
                </a:lnTo>
                <a:lnTo>
                  <a:pt x="9392" y="949"/>
                </a:lnTo>
                <a:lnTo>
                  <a:pt x="8930" y="949"/>
                </a:lnTo>
                <a:lnTo>
                  <a:pt x="8954" y="852"/>
                </a:lnTo>
                <a:lnTo>
                  <a:pt x="8954" y="779"/>
                </a:lnTo>
                <a:lnTo>
                  <a:pt x="8954" y="706"/>
                </a:lnTo>
                <a:lnTo>
                  <a:pt x="8906" y="609"/>
                </a:lnTo>
                <a:lnTo>
                  <a:pt x="8881" y="584"/>
                </a:lnTo>
                <a:lnTo>
                  <a:pt x="8857" y="463"/>
                </a:lnTo>
                <a:lnTo>
                  <a:pt x="8833" y="244"/>
                </a:lnTo>
                <a:lnTo>
                  <a:pt x="8808" y="146"/>
                </a:lnTo>
                <a:lnTo>
                  <a:pt x="8735" y="49"/>
                </a:lnTo>
                <a:lnTo>
                  <a:pt x="866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txBox="1"/>
          <p:nvPr/>
        </p:nvSpPr>
        <p:spPr>
          <a:xfrm>
            <a:off x="0" y="4374350"/>
            <a:ext cx="9144000" cy="49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Raleway"/>
                <a:ea typeface="Raleway"/>
                <a:cs typeface="Raleway"/>
                <a:sym typeface="Raleway"/>
              </a:rPr>
              <a:t>Team 4</a:t>
            </a:r>
            <a:endParaRPr sz="2000">
              <a:solidFill>
                <a:srgbClr val="FFFFFF"/>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2"/>
          <p:cNvSpPr txBox="1"/>
          <p:nvPr>
            <p:ph idx="4294967295" type="ctrTitle"/>
          </p:nvPr>
        </p:nvSpPr>
        <p:spPr>
          <a:xfrm>
            <a:off x="685800" y="2497742"/>
            <a:ext cx="7772400" cy="115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Problem Domain</a:t>
            </a:r>
            <a:endParaRPr sz="6000"/>
          </a:p>
        </p:txBody>
      </p:sp>
      <p:grpSp>
        <p:nvGrpSpPr>
          <p:cNvPr id="66" name="Google Shape;66;p12"/>
          <p:cNvGrpSpPr/>
          <p:nvPr/>
        </p:nvGrpSpPr>
        <p:grpSpPr>
          <a:xfrm rot="-7230009">
            <a:off x="6861955" y="2117257"/>
            <a:ext cx="2240421" cy="960909"/>
            <a:chOff x="238125" y="1918825"/>
            <a:chExt cx="1042450" cy="660400"/>
          </a:xfrm>
        </p:grpSpPr>
        <p:sp>
          <p:nvSpPr>
            <p:cNvPr id="67" name="Google Shape;67;p12"/>
            <p:cNvSpPr/>
            <p:nvPr/>
          </p:nvSpPr>
          <p:spPr>
            <a:xfrm>
              <a:off x="238125" y="1918825"/>
              <a:ext cx="966975" cy="660400"/>
            </a:xfrm>
            <a:custGeom>
              <a:rect b="b" l="l" r="r" t="t"/>
              <a:pathLst>
                <a:path extrusionOk="0" h="26416" w="38679">
                  <a:moveTo>
                    <a:pt x="377" y="7642"/>
                  </a:moveTo>
                  <a:lnTo>
                    <a:pt x="377" y="7925"/>
                  </a:lnTo>
                  <a:lnTo>
                    <a:pt x="472" y="7642"/>
                  </a:lnTo>
                  <a:close/>
                  <a:moveTo>
                    <a:pt x="33584" y="19246"/>
                  </a:moveTo>
                  <a:lnTo>
                    <a:pt x="33396" y="19434"/>
                  </a:lnTo>
                  <a:lnTo>
                    <a:pt x="33396" y="19623"/>
                  </a:lnTo>
                  <a:lnTo>
                    <a:pt x="33584" y="19246"/>
                  </a:lnTo>
                  <a:close/>
                  <a:moveTo>
                    <a:pt x="24434" y="24151"/>
                  </a:moveTo>
                  <a:lnTo>
                    <a:pt x="24339" y="24245"/>
                  </a:lnTo>
                  <a:lnTo>
                    <a:pt x="24434" y="24340"/>
                  </a:lnTo>
                  <a:lnTo>
                    <a:pt x="24434" y="24245"/>
                  </a:lnTo>
                  <a:lnTo>
                    <a:pt x="24434" y="24151"/>
                  </a:lnTo>
                  <a:close/>
                  <a:moveTo>
                    <a:pt x="14717" y="24434"/>
                  </a:moveTo>
                  <a:lnTo>
                    <a:pt x="14764" y="24481"/>
                  </a:lnTo>
                  <a:lnTo>
                    <a:pt x="14764" y="24481"/>
                  </a:lnTo>
                  <a:lnTo>
                    <a:pt x="14811" y="24434"/>
                  </a:lnTo>
                  <a:close/>
                  <a:moveTo>
                    <a:pt x="2924" y="1"/>
                  </a:moveTo>
                  <a:lnTo>
                    <a:pt x="2641" y="95"/>
                  </a:lnTo>
                  <a:lnTo>
                    <a:pt x="2547" y="378"/>
                  </a:lnTo>
                  <a:lnTo>
                    <a:pt x="2547" y="189"/>
                  </a:lnTo>
                  <a:lnTo>
                    <a:pt x="2453" y="378"/>
                  </a:lnTo>
                  <a:lnTo>
                    <a:pt x="2358" y="567"/>
                  </a:lnTo>
                  <a:lnTo>
                    <a:pt x="2453" y="944"/>
                  </a:lnTo>
                  <a:lnTo>
                    <a:pt x="2358" y="850"/>
                  </a:lnTo>
                  <a:lnTo>
                    <a:pt x="2170" y="944"/>
                  </a:lnTo>
                  <a:lnTo>
                    <a:pt x="2358" y="944"/>
                  </a:lnTo>
                  <a:lnTo>
                    <a:pt x="2453" y="1133"/>
                  </a:lnTo>
                  <a:lnTo>
                    <a:pt x="2264" y="1227"/>
                  </a:lnTo>
                  <a:lnTo>
                    <a:pt x="2170" y="1227"/>
                  </a:lnTo>
                  <a:lnTo>
                    <a:pt x="2170" y="1604"/>
                  </a:lnTo>
                  <a:lnTo>
                    <a:pt x="2075" y="1887"/>
                  </a:lnTo>
                  <a:lnTo>
                    <a:pt x="1792" y="2453"/>
                  </a:lnTo>
                  <a:lnTo>
                    <a:pt x="1415" y="3019"/>
                  </a:lnTo>
                  <a:lnTo>
                    <a:pt x="1321" y="3397"/>
                  </a:lnTo>
                  <a:lnTo>
                    <a:pt x="1321" y="3680"/>
                  </a:lnTo>
                  <a:lnTo>
                    <a:pt x="1226" y="3774"/>
                  </a:lnTo>
                  <a:lnTo>
                    <a:pt x="1226" y="3963"/>
                  </a:lnTo>
                  <a:lnTo>
                    <a:pt x="1321" y="4529"/>
                  </a:lnTo>
                  <a:lnTo>
                    <a:pt x="1226" y="4529"/>
                  </a:lnTo>
                  <a:lnTo>
                    <a:pt x="1132" y="4435"/>
                  </a:lnTo>
                  <a:lnTo>
                    <a:pt x="1038" y="4340"/>
                  </a:lnTo>
                  <a:lnTo>
                    <a:pt x="943" y="4340"/>
                  </a:lnTo>
                  <a:lnTo>
                    <a:pt x="1038" y="4435"/>
                  </a:lnTo>
                  <a:lnTo>
                    <a:pt x="1132" y="4623"/>
                  </a:lnTo>
                  <a:lnTo>
                    <a:pt x="1038" y="4812"/>
                  </a:lnTo>
                  <a:lnTo>
                    <a:pt x="849" y="4906"/>
                  </a:lnTo>
                  <a:lnTo>
                    <a:pt x="943" y="4906"/>
                  </a:lnTo>
                  <a:lnTo>
                    <a:pt x="943" y="5001"/>
                  </a:lnTo>
                  <a:lnTo>
                    <a:pt x="943" y="5189"/>
                  </a:lnTo>
                  <a:lnTo>
                    <a:pt x="755" y="5284"/>
                  </a:lnTo>
                  <a:lnTo>
                    <a:pt x="566" y="5378"/>
                  </a:lnTo>
                  <a:lnTo>
                    <a:pt x="566" y="5472"/>
                  </a:lnTo>
                  <a:lnTo>
                    <a:pt x="755" y="5567"/>
                  </a:lnTo>
                  <a:lnTo>
                    <a:pt x="849" y="5661"/>
                  </a:lnTo>
                  <a:lnTo>
                    <a:pt x="755" y="5755"/>
                  </a:lnTo>
                  <a:lnTo>
                    <a:pt x="472" y="5755"/>
                  </a:lnTo>
                  <a:lnTo>
                    <a:pt x="566" y="6604"/>
                  </a:lnTo>
                  <a:lnTo>
                    <a:pt x="566" y="7076"/>
                  </a:lnTo>
                  <a:lnTo>
                    <a:pt x="566" y="7265"/>
                  </a:lnTo>
                  <a:lnTo>
                    <a:pt x="755" y="7265"/>
                  </a:lnTo>
                  <a:lnTo>
                    <a:pt x="849" y="7359"/>
                  </a:lnTo>
                  <a:lnTo>
                    <a:pt x="849" y="7453"/>
                  </a:lnTo>
                  <a:lnTo>
                    <a:pt x="755" y="7548"/>
                  </a:lnTo>
                  <a:lnTo>
                    <a:pt x="566" y="7453"/>
                  </a:lnTo>
                  <a:lnTo>
                    <a:pt x="566" y="7736"/>
                  </a:lnTo>
                  <a:lnTo>
                    <a:pt x="566" y="8114"/>
                  </a:lnTo>
                  <a:lnTo>
                    <a:pt x="472" y="8019"/>
                  </a:lnTo>
                  <a:lnTo>
                    <a:pt x="472" y="7925"/>
                  </a:lnTo>
                  <a:lnTo>
                    <a:pt x="472" y="7831"/>
                  </a:lnTo>
                  <a:lnTo>
                    <a:pt x="377" y="7925"/>
                  </a:lnTo>
                  <a:lnTo>
                    <a:pt x="377" y="8680"/>
                  </a:lnTo>
                  <a:lnTo>
                    <a:pt x="283" y="8868"/>
                  </a:lnTo>
                  <a:lnTo>
                    <a:pt x="189" y="8963"/>
                  </a:lnTo>
                  <a:lnTo>
                    <a:pt x="94" y="8963"/>
                  </a:lnTo>
                  <a:lnTo>
                    <a:pt x="0" y="9151"/>
                  </a:lnTo>
                  <a:lnTo>
                    <a:pt x="94" y="9340"/>
                  </a:lnTo>
                  <a:lnTo>
                    <a:pt x="189" y="9434"/>
                  </a:lnTo>
                  <a:lnTo>
                    <a:pt x="283" y="9623"/>
                  </a:lnTo>
                  <a:lnTo>
                    <a:pt x="283" y="9812"/>
                  </a:lnTo>
                  <a:lnTo>
                    <a:pt x="94" y="9717"/>
                  </a:lnTo>
                  <a:lnTo>
                    <a:pt x="94" y="9906"/>
                  </a:lnTo>
                  <a:lnTo>
                    <a:pt x="189" y="10000"/>
                  </a:lnTo>
                  <a:lnTo>
                    <a:pt x="283" y="10095"/>
                  </a:lnTo>
                  <a:lnTo>
                    <a:pt x="283" y="10378"/>
                  </a:lnTo>
                  <a:lnTo>
                    <a:pt x="94" y="10095"/>
                  </a:lnTo>
                  <a:lnTo>
                    <a:pt x="94" y="10283"/>
                  </a:lnTo>
                  <a:lnTo>
                    <a:pt x="94" y="10566"/>
                  </a:lnTo>
                  <a:lnTo>
                    <a:pt x="94" y="11510"/>
                  </a:lnTo>
                  <a:lnTo>
                    <a:pt x="189" y="12453"/>
                  </a:lnTo>
                  <a:lnTo>
                    <a:pt x="377" y="13208"/>
                  </a:lnTo>
                  <a:lnTo>
                    <a:pt x="566" y="13680"/>
                  </a:lnTo>
                  <a:lnTo>
                    <a:pt x="849" y="14340"/>
                  </a:lnTo>
                  <a:lnTo>
                    <a:pt x="1132" y="14906"/>
                  </a:lnTo>
                  <a:lnTo>
                    <a:pt x="1226" y="15189"/>
                  </a:lnTo>
                  <a:lnTo>
                    <a:pt x="1132" y="15378"/>
                  </a:lnTo>
                  <a:lnTo>
                    <a:pt x="1321" y="15944"/>
                  </a:lnTo>
                  <a:lnTo>
                    <a:pt x="1698" y="16510"/>
                  </a:lnTo>
                  <a:lnTo>
                    <a:pt x="2453" y="17736"/>
                  </a:lnTo>
                  <a:lnTo>
                    <a:pt x="3019" y="18491"/>
                  </a:lnTo>
                  <a:lnTo>
                    <a:pt x="3679" y="19057"/>
                  </a:lnTo>
                  <a:lnTo>
                    <a:pt x="3491" y="19246"/>
                  </a:lnTo>
                  <a:lnTo>
                    <a:pt x="3774" y="19434"/>
                  </a:lnTo>
                  <a:lnTo>
                    <a:pt x="3868" y="19434"/>
                  </a:lnTo>
                  <a:lnTo>
                    <a:pt x="4151" y="19623"/>
                  </a:lnTo>
                  <a:lnTo>
                    <a:pt x="4245" y="19906"/>
                  </a:lnTo>
                  <a:lnTo>
                    <a:pt x="4434" y="20189"/>
                  </a:lnTo>
                  <a:lnTo>
                    <a:pt x="4717" y="20378"/>
                  </a:lnTo>
                  <a:lnTo>
                    <a:pt x="4623" y="20472"/>
                  </a:lnTo>
                  <a:lnTo>
                    <a:pt x="4717" y="20472"/>
                  </a:lnTo>
                  <a:lnTo>
                    <a:pt x="4811" y="20566"/>
                  </a:lnTo>
                  <a:lnTo>
                    <a:pt x="5566" y="21321"/>
                  </a:lnTo>
                  <a:lnTo>
                    <a:pt x="5849" y="21604"/>
                  </a:lnTo>
                  <a:lnTo>
                    <a:pt x="6415" y="22076"/>
                  </a:lnTo>
                  <a:lnTo>
                    <a:pt x="6415" y="21887"/>
                  </a:lnTo>
                  <a:lnTo>
                    <a:pt x="6604" y="21793"/>
                  </a:lnTo>
                  <a:lnTo>
                    <a:pt x="6604" y="21793"/>
                  </a:lnTo>
                  <a:lnTo>
                    <a:pt x="6509" y="21981"/>
                  </a:lnTo>
                  <a:lnTo>
                    <a:pt x="6604" y="21887"/>
                  </a:lnTo>
                  <a:lnTo>
                    <a:pt x="6698" y="21887"/>
                  </a:lnTo>
                  <a:lnTo>
                    <a:pt x="6698" y="22076"/>
                  </a:lnTo>
                  <a:lnTo>
                    <a:pt x="6509" y="22076"/>
                  </a:lnTo>
                  <a:lnTo>
                    <a:pt x="7075" y="22547"/>
                  </a:lnTo>
                  <a:lnTo>
                    <a:pt x="7924" y="23113"/>
                  </a:lnTo>
                  <a:lnTo>
                    <a:pt x="8773" y="23585"/>
                  </a:lnTo>
                  <a:lnTo>
                    <a:pt x="9245" y="23679"/>
                  </a:lnTo>
                  <a:lnTo>
                    <a:pt x="9622" y="23679"/>
                  </a:lnTo>
                  <a:lnTo>
                    <a:pt x="9528" y="23868"/>
                  </a:lnTo>
                  <a:lnTo>
                    <a:pt x="9622" y="23962"/>
                  </a:lnTo>
                  <a:lnTo>
                    <a:pt x="10094" y="24151"/>
                  </a:lnTo>
                  <a:lnTo>
                    <a:pt x="10660" y="24151"/>
                  </a:lnTo>
                  <a:lnTo>
                    <a:pt x="11226" y="24340"/>
                  </a:lnTo>
                  <a:lnTo>
                    <a:pt x="11981" y="24811"/>
                  </a:lnTo>
                  <a:lnTo>
                    <a:pt x="13113" y="25377"/>
                  </a:lnTo>
                  <a:lnTo>
                    <a:pt x="13490" y="25377"/>
                  </a:lnTo>
                  <a:lnTo>
                    <a:pt x="13868" y="25472"/>
                  </a:lnTo>
                  <a:lnTo>
                    <a:pt x="14811" y="25660"/>
                  </a:lnTo>
                  <a:lnTo>
                    <a:pt x="16320" y="26226"/>
                  </a:lnTo>
                  <a:lnTo>
                    <a:pt x="16415" y="26132"/>
                  </a:lnTo>
                  <a:lnTo>
                    <a:pt x="16604" y="26038"/>
                  </a:lnTo>
                  <a:lnTo>
                    <a:pt x="17264" y="26132"/>
                  </a:lnTo>
                  <a:lnTo>
                    <a:pt x="18490" y="26321"/>
                  </a:lnTo>
                  <a:lnTo>
                    <a:pt x="19056" y="26415"/>
                  </a:lnTo>
                  <a:lnTo>
                    <a:pt x="19811" y="26415"/>
                  </a:lnTo>
                  <a:lnTo>
                    <a:pt x="19905" y="26226"/>
                  </a:lnTo>
                  <a:lnTo>
                    <a:pt x="20094" y="26132"/>
                  </a:lnTo>
                  <a:lnTo>
                    <a:pt x="20283" y="26132"/>
                  </a:lnTo>
                  <a:lnTo>
                    <a:pt x="20188" y="26321"/>
                  </a:lnTo>
                  <a:lnTo>
                    <a:pt x="20754" y="26226"/>
                  </a:lnTo>
                  <a:lnTo>
                    <a:pt x="21415" y="26132"/>
                  </a:lnTo>
                  <a:lnTo>
                    <a:pt x="21981" y="26038"/>
                  </a:lnTo>
                  <a:lnTo>
                    <a:pt x="22641" y="25849"/>
                  </a:lnTo>
                  <a:lnTo>
                    <a:pt x="22641" y="25943"/>
                  </a:lnTo>
                  <a:lnTo>
                    <a:pt x="23113" y="25943"/>
                  </a:lnTo>
                  <a:lnTo>
                    <a:pt x="23679" y="25849"/>
                  </a:lnTo>
                  <a:lnTo>
                    <a:pt x="24151" y="25566"/>
                  </a:lnTo>
                  <a:lnTo>
                    <a:pt x="24811" y="25283"/>
                  </a:lnTo>
                  <a:lnTo>
                    <a:pt x="25943" y="24906"/>
                  </a:lnTo>
                  <a:lnTo>
                    <a:pt x="26603" y="24717"/>
                  </a:lnTo>
                  <a:lnTo>
                    <a:pt x="27358" y="24340"/>
                  </a:lnTo>
                  <a:lnTo>
                    <a:pt x="28113" y="23962"/>
                  </a:lnTo>
                  <a:lnTo>
                    <a:pt x="28867" y="23396"/>
                  </a:lnTo>
                  <a:lnTo>
                    <a:pt x="28867" y="23491"/>
                  </a:lnTo>
                  <a:lnTo>
                    <a:pt x="28773" y="23585"/>
                  </a:lnTo>
                  <a:lnTo>
                    <a:pt x="28679" y="23679"/>
                  </a:lnTo>
                  <a:lnTo>
                    <a:pt x="28490" y="23868"/>
                  </a:lnTo>
                  <a:lnTo>
                    <a:pt x="28396" y="23868"/>
                  </a:lnTo>
                  <a:lnTo>
                    <a:pt x="28490" y="23962"/>
                  </a:lnTo>
                  <a:lnTo>
                    <a:pt x="29056" y="23302"/>
                  </a:lnTo>
                  <a:lnTo>
                    <a:pt x="29433" y="23113"/>
                  </a:lnTo>
                  <a:lnTo>
                    <a:pt x="29528" y="23113"/>
                  </a:lnTo>
                  <a:lnTo>
                    <a:pt x="29528" y="23208"/>
                  </a:lnTo>
                  <a:lnTo>
                    <a:pt x="30094" y="22736"/>
                  </a:lnTo>
                  <a:lnTo>
                    <a:pt x="30377" y="22547"/>
                  </a:lnTo>
                  <a:lnTo>
                    <a:pt x="30660" y="22264"/>
                  </a:lnTo>
                  <a:lnTo>
                    <a:pt x="30754" y="22264"/>
                  </a:lnTo>
                  <a:lnTo>
                    <a:pt x="30754" y="22170"/>
                  </a:lnTo>
                  <a:lnTo>
                    <a:pt x="30754" y="21981"/>
                  </a:lnTo>
                  <a:lnTo>
                    <a:pt x="30754" y="21793"/>
                  </a:lnTo>
                  <a:lnTo>
                    <a:pt x="31132" y="21793"/>
                  </a:lnTo>
                  <a:lnTo>
                    <a:pt x="31226" y="21981"/>
                  </a:lnTo>
                  <a:lnTo>
                    <a:pt x="31415" y="21604"/>
                  </a:lnTo>
                  <a:lnTo>
                    <a:pt x="31509" y="21510"/>
                  </a:lnTo>
                  <a:lnTo>
                    <a:pt x="31603" y="21510"/>
                  </a:lnTo>
                  <a:lnTo>
                    <a:pt x="31698" y="21227"/>
                  </a:lnTo>
                  <a:lnTo>
                    <a:pt x="31886" y="21038"/>
                  </a:lnTo>
                  <a:lnTo>
                    <a:pt x="32264" y="20566"/>
                  </a:lnTo>
                  <a:lnTo>
                    <a:pt x="33207" y="20000"/>
                  </a:lnTo>
                  <a:lnTo>
                    <a:pt x="33018" y="20000"/>
                  </a:lnTo>
                  <a:lnTo>
                    <a:pt x="33396" y="19434"/>
                  </a:lnTo>
                  <a:lnTo>
                    <a:pt x="33584" y="18963"/>
                  </a:lnTo>
                  <a:lnTo>
                    <a:pt x="33679" y="18679"/>
                  </a:lnTo>
                  <a:lnTo>
                    <a:pt x="33962" y="18491"/>
                  </a:lnTo>
                  <a:lnTo>
                    <a:pt x="34150" y="18679"/>
                  </a:lnTo>
                  <a:lnTo>
                    <a:pt x="34339" y="18019"/>
                  </a:lnTo>
                  <a:lnTo>
                    <a:pt x="34433" y="18113"/>
                  </a:lnTo>
                  <a:lnTo>
                    <a:pt x="34528" y="18019"/>
                  </a:lnTo>
                  <a:lnTo>
                    <a:pt x="34622" y="17736"/>
                  </a:lnTo>
                  <a:lnTo>
                    <a:pt x="34716" y="17642"/>
                  </a:lnTo>
                  <a:lnTo>
                    <a:pt x="34905" y="17359"/>
                  </a:lnTo>
                  <a:lnTo>
                    <a:pt x="35282" y="16887"/>
                  </a:lnTo>
                  <a:lnTo>
                    <a:pt x="35282" y="16981"/>
                  </a:lnTo>
                  <a:lnTo>
                    <a:pt x="35282" y="17076"/>
                  </a:lnTo>
                  <a:lnTo>
                    <a:pt x="35282" y="17170"/>
                  </a:lnTo>
                  <a:lnTo>
                    <a:pt x="35377" y="17170"/>
                  </a:lnTo>
                  <a:lnTo>
                    <a:pt x="35565" y="16510"/>
                  </a:lnTo>
                  <a:lnTo>
                    <a:pt x="35754" y="16132"/>
                  </a:lnTo>
                  <a:lnTo>
                    <a:pt x="35943" y="15755"/>
                  </a:lnTo>
                  <a:lnTo>
                    <a:pt x="36226" y="15189"/>
                  </a:lnTo>
                  <a:lnTo>
                    <a:pt x="36698" y="14340"/>
                  </a:lnTo>
                  <a:lnTo>
                    <a:pt x="37075" y="13114"/>
                  </a:lnTo>
                  <a:lnTo>
                    <a:pt x="37358" y="12359"/>
                  </a:lnTo>
                  <a:lnTo>
                    <a:pt x="37452" y="12170"/>
                  </a:lnTo>
                  <a:lnTo>
                    <a:pt x="37641" y="11887"/>
                  </a:lnTo>
                  <a:lnTo>
                    <a:pt x="37641" y="11982"/>
                  </a:lnTo>
                  <a:lnTo>
                    <a:pt x="37641" y="12076"/>
                  </a:lnTo>
                  <a:lnTo>
                    <a:pt x="37735" y="11604"/>
                  </a:lnTo>
                  <a:lnTo>
                    <a:pt x="37547" y="11699"/>
                  </a:lnTo>
                  <a:lnTo>
                    <a:pt x="37452" y="11416"/>
                  </a:lnTo>
                  <a:lnTo>
                    <a:pt x="37547" y="11416"/>
                  </a:lnTo>
                  <a:lnTo>
                    <a:pt x="37641" y="11321"/>
                  </a:lnTo>
                  <a:lnTo>
                    <a:pt x="37735" y="11321"/>
                  </a:lnTo>
                  <a:lnTo>
                    <a:pt x="37735" y="11227"/>
                  </a:lnTo>
                  <a:lnTo>
                    <a:pt x="37641" y="10944"/>
                  </a:lnTo>
                  <a:lnTo>
                    <a:pt x="37735" y="10472"/>
                  </a:lnTo>
                  <a:lnTo>
                    <a:pt x="37924" y="10661"/>
                  </a:lnTo>
                  <a:lnTo>
                    <a:pt x="37830" y="10378"/>
                  </a:lnTo>
                  <a:lnTo>
                    <a:pt x="37924" y="10095"/>
                  </a:lnTo>
                  <a:lnTo>
                    <a:pt x="37924" y="10283"/>
                  </a:lnTo>
                  <a:lnTo>
                    <a:pt x="38018" y="10283"/>
                  </a:lnTo>
                  <a:lnTo>
                    <a:pt x="38207" y="9906"/>
                  </a:lnTo>
                  <a:lnTo>
                    <a:pt x="38301" y="9812"/>
                  </a:lnTo>
                  <a:lnTo>
                    <a:pt x="38113" y="9623"/>
                  </a:lnTo>
                  <a:lnTo>
                    <a:pt x="38113" y="9434"/>
                  </a:lnTo>
                  <a:lnTo>
                    <a:pt x="38113" y="9246"/>
                  </a:lnTo>
                  <a:lnTo>
                    <a:pt x="38018" y="8963"/>
                  </a:lnTo>
                  <a:lnTo>
                    <a:pt x="38207" y="9151"/>
                  </a:lnTo>
                  <a:lnTo>
                    <a:pt x="38301" y="9057"/>
                  </a:lnTo>
                  <a:lnTo>
                    <a:pt x="38490" y="8680"/>
                  </a:lnTo>
                  <a:lnTo>
                    <a:pt x="38679" y="8302"/>
                  </a:lnTo>
                  <a:lnTo>
                    <a:pt x="38490" y="8302"/>
                  </a:lnTo>
                  <a:lnTo>
                    <a:pt x="38490" y="8114"/>
                  </a:lnTo>
                  <a:lnTo>
                    <a:pt x="38490" y="7831"/>
                  </a:lnTo>
                  <a:lnTo>
                    <a:pt x="38584" y="7642"/>
                  </a:lnTo>
                  <a:lnTo>
                    <a:pt x="38584" y="7359"/>
                  </a:lnTo>
                  <a:lnTo>
                    <a:pt x="38396" y="6793"/>
                  </a:lnTo>
                  <a:lnTo>
                    <a:pt x="38207" y="6321"/>
                  </a:lnTo>
                  <a:lnTo>
                    <a:pt x="38301" y="6321"/>
                  </a:lnTo>
                  <a:lnTo>
                    <a:pt x="38396" y="6416"/>
                  </a:lnTo>
                  <a:lnTo>
                    <a:pt x="38396" y="6133"/>
                  </a:lnTo>
                  <a:lnTo>
                    <a:pt x="38490" y="5850"/>
                  </a:lnTo>
                  <a:lnTo>
                    <a:pt x="38490" y="5567"/>
                  </a:lnTo>
                  <a:lnTo>
                    <a:pt x="38584" y="5567"/>
                  </a:lnTo>
                  <a:lnTo>
                    <a:pt x="38679" y="5661"/>
                  </a:lnTo>
                  <a:lnTo>
                    <a:pt x="38490" y="5189"/>
                  </a:lnTo>
                  <a:lnTo>
                    <a:pt x="38679" y="5284"/>
                  </a:lnTo>
                  <a:lnTo>
                    <a:pt x="38584" y="5001"/>
                  </a:lnTo>
                  <a:lnTo>
                    <a:pt x="38490" y="5095"/>
                  </a:lnTo>
                  <a:lnTo>
                    <a:pt x="38396" y="5095"/>
                  </a:lnTo>
                  <a:lnTo>
                    <a:pt x="38396" y="5001"/>
                  </a:lnTo>
                  <a:lnTo>
                    <a:pt x="38301" y="5095"/>
                  </a:lnTo>
                  <a:lnTo>
                    <a:pt x="38207" y="5189"/>
                  </a:lnTo>
                  <a:lnTo>
                    <a:pt x="38301" y="5378"/>
                  </a:lnTo>
                  <a:lnTo>
                    <a:pt x="38396" y="5755"/>
                  </a:lnTo>
                  <a:lnTo>
                    <a:pt x="38396" y="5755"/>
                  </a:lnTo>
                  <a:lnTo>
                    <a:pt x="38207" y="5661"/>
                  </a:lnTo>
                  <a:lnTo>
                    <a:pt x="38396" y="5944"/>
                  </a:lnTo>
                  <a:lnTo>
                    <a:pt x="38207" y="6038"/>
                  </a:lnTo>
                  <a:lnTo>
                    <a:pt x="38113" y="5944"/>
                  </a:lnTo>
                  <a:lnTo>
                    <a:pt x="38113" y="6038"/>
                  </a:lnTo>
                  <a:lnTo>
                    <a:pt x="38113" y="6133"/>
                  </a:lnTo>
                  <a:lnTo>
                    <a:pt x="38113" y="6416"/>
                  </a:lnTo>
                  <a:lnTo>
                    <a:pt x="38018" y="6416"/>
                  </a:lnTo>
                  <a:lnTo>
                    <a:pt x="38018" y="6887"/>
                  </a:lnTo>
                  <a:lnTo>
                    <a:pt x="38018" y="7076"/>
                  </a:lnTo>
                  <a:lnTo>
                    <a:pt x="38113" y="7170"/>
                  </a:lnTo>
                  <a:lnTo>
                    <a:pt x="38207" y="7170"/>
                  </a:lnTo>
                  <a:lnTo>
                    <a:pt x="38301" y="7359"/>
                  </a:lnTo>
                  <a:lnTo>
                    <a:pt x="37830" y="7548"/>
                  </a:lnTo>
                  <a:lnTo>
                    <a:pt x="38018" y="7642"/>
                  </a:lnTo>
                  <a:lnTo>
                    <a:pt x="38113" y="8019"/>
                  </a:lnTo>
                  <a:lnTo>
                    <a:pt x="38113" y="8302"/>
                  </a:lnTo>
                  <a:lnTo>
                    <a:pt x="38018" y="8397"/>
                  </a:lnTo>
                  <a:lnTo>
                    <a:pt x="37830" y="8397"/>
                  </a:lnTo>
                  <a:lnTo>
                    <a:pt x="37924" y="8585"/>
                  </a:lnTo>
                  <a:lnTo>
                    <a:pt x="38018" y="8774"/>
                  </a:lnTo>
                  <a:lnTo>
                    <a:pt x="37924" y="8963"/>
                  </a:lnTo>
                  <a:lnTo>
                    <a:pt x="37830" y="8774"/>
                  </a:lnTo>
                  <a:lnTo>
                    <a:pt x="37641" y="8868"/>
                  </a:lnTo>
                  <a:lnTo>
                    <a:pt x="37735" y="8963"/>
                  </a:lnTo>
                  <a:lnTo>
                    <a:pt x="37735" y="9246"/>
                  </a:lnTo>
                  <a:lnTo>
                    <a:pt x="37641" y="9812"/>
                  </a:lnTo>
                  <a:lnTo>
                    <a:pt x="37358" y="10378"/>
                  </a:lnTo>
                  <a:lnTo>
                    <a:pt x="37169" y="10755"/>
                  </a:lnTo>
                  <a:lnTo>
                    <a:pt x="37358" y="11038"/>
                  </a:lnTo>
                  <a:lnTo>
                    <a:pt x="37264" y="11321"/>
                  </a:lnTo>
                  <a:lnTo>
                    <a:pt x="37075" y="11227"/>
                  </a:lnTo>
                  <a:lnTo>
                    <a:pt x="37075" y="11321"/>
                  </a:lnTo>
                  <a:lnTo>
                    <a:pt x="37075" y="11604"/>
                  </a:lnTo>
                  <a:lnTo>
                    <a:pt x="36981" y="11510"/>
                  </a:lnTo>
                  <a:lnTo>
                    <a:pt x="36886" y="11887"/>
                  </a:lnTo>
                  <a:lnTo>
                    <a:pt x="36792" y="12265"/>
                  </a:lnTo>
                  <a:lnTo>
                    <a:pt x="36886" y="12359"/>
                  </a:lnTo>
                  <a:lnTo>
                    <a:pt x="37169" y="12359"/>
                  </a:lnTo>
                  <a:lnTo>
                    <a:pt x="37264" y="12548"/>
                  </a:lnTo>
                  <a:lnTo>
                    <a:pt x="37075" y="12453"/>
                  </a:lnTo>
                  <a:lnTo>
                    <a:pt x="36981" y="12548"/>
                  </a:lnTo>
                  <a:lnTo>
                    <a:pt x="36886" y="12359"/>
                  </a:lnTo>
                  <a:lnTo>
                    <a:pt x="36981" y="12642"/>
                  </a:lnTo>
                  <a:lnTo>
                    <a:pt x="36981" y="12642"/>
                  </a:lnTo>
                  <a:lnTo>
                    <a:pt x="36886" y="12548"/>
                  </a:lnTo>
                  <a:lnTo>
                    <a:pt x="36792" y="12453"/>
                  </a:lnTo>
                  <a:lnTo>
                    <a:pt x="36414" y="13114"/>
                  </a:lnTo>
                  <a:lnTo>
                    <a:pt x="36320" y="13491"/>
                  </a:lnTo>
                  <a:lnTo>
                    <a:pt x="36320" y="13868"/>
                  </a:lnTo>
                  <a:lnTo>
                    <a:pt x="35754" y="15095"/>
                  </a:lnTo>
                  <a:lnTo>
                    <a:pt x="35377" y="15755"/>
                  </a:lnTo>
                  <a:lnTo>
                    <a:pt x="34999" y="16227"/>
                  </a:lnTo>
                  <a:lnTo>
                    <a:pt x="34999" y="16038"/>
                  </a:lnTo>
                  <a:lnTo>
                    <a:pt x="34716" y="16321"/>
                  </a:lnTo>
                  <a:lnTo>
                    <a:pt x="34528" y="16698"/>
                  </a:lnTo>
                  <a:lnTo>
                    <a:pt x="34528" y="16698"/>
                  </a:lnTo>
                  <a:lnTo>
                    <a:pt x="34716" y="16604"/>
                  </a:lnTo>
                  <a:lnTo>
                    <a:pt x="34150" y="17170"/>
                  </a:lnTo>
                  <a:lnTo>
                    <a:pt x="33584" y="17736"/>
                  </a:lnTo>
                  <a:lnTo>
                    <a:pt x="33679" y="17830"/>
                  </a:lnTo>
                  <a:lnTo>
                    <a:pt x="33773" y="17736"/>
                  </a:lnTo>
                  <a:lnTo>
                    <a:pt x="33867" y="17736"/>
                  </a:lnTo>
                  <a:lnTo>
                    <a:pt x="33867" y="17830"/>
                  </a:lnTo>
                  <a:lnTo>
                    <a:pt x="33679" y="17925"/>
                  </a:lnTo>
                  <a:lnTo>
                    <a:pt x="33490" y="18019"/>
                  </a:lnTo>
                  <a:lnTo>
                    <a:pt x="33396" y="18113"/>
                  </a:lnTo>
                  <a:lnTo>
                    <a:pt x="33207" y="18208"/>
                  </a:lnTo>
                  <a:lnTo>
                    <a:pt x="33113" y="18585"/>
                  </a:lnTo>
                  <a:lnTo>
                    <a:pt x="33207" y="18679"/>
                  </a:lnTo>
                  <a:lnTo>
                    <a:pt x="33207" y="18774"/>
                  </a:lnTo>
                  <a:lnTo>
                    <a:pt x="33018" y="18963"/>
                  </a:lnTo>
                  <a:lnTo>
                    <a:pt x="32924" y="18963"/>
                  </a:lnTo>
                  <a:lnTo>
                    <a:pt x="32924" y="18868"/>
                  </a:lnTo>
                  <a:lnTo>
                    <a:pt x="32924" y="18679"/>
                  </a:lnTo>
                  <a:lnTo>
                    <a:pt x="32735" y="18868"/>
                  </a:lnTo>
                  <a:lnTo>
                    <a:pt x="32641" y="18963"/>
                  </a:lnTo>
                  <a:lnTo>
                    <a:pt x="32547" y="18963"/>
                  </a:lnTo>
                  <a:lnTo>
                    <a:pt x="32547" y="19057"/>
                  </a:lnTo>
                  <a:lnTo>
                    <a:pt x="32735" y="18963"/>
                  </a:lnTo>
                  <a:lnTo>
                    <a:pt x="32735" y="18963"/>
                  </a:lnTo>
                  <a:lnTo>
                    <a:pt x="32075" y="19717"/>
                  </a:lnTo>
                  <a:lnTo>
                    <a:pt x="31698" y="20000"/>
                  </a:lnTo>
                  <a:lnTo>
                    <a:pt x="31603" y="20000"/>
                  </a:lnTo>
                  <a:lnTo>
                    <a:pt x="31603" y="19906"/>
                  </a:lnTo>
                  <a:lnTo>
                    <a:pt x="31320" y="20095"/>
                  </a:lnTo>
                  <a:lnTo>
                    <a:pt x="31037" y="20283"/>
                  </a:lnTo>
                  <a:lnTo>
                    <a:pt x="31132" y="20095"/>
                  </a:lnTo>
                  <a:lnTo>
                    <a:pt x="30943" y="20283"/>
                  </a:lnTo>
                  <a:lnTo>
                    <a:pt x="31132" y="20378"/>
                  </a:lnTo>
                  <a:lnTo>
                    <a:pt x="31037" y="20661"/>
                  </a:lnTo>
                  <a:lnTo>
                    <a:pt x="30849" y="20849"/>
                  </a:lnTo>
                  <a:lnTo>
                    <a:pt x="30754" y="20944"/>
                  </a:lnTo>
                  <a:lnTo>
                    <a:pt x="30660" y="20849"/>
                  </a:lnTo>
                  <a:lnTo>
                    <a:pt x="30849" y="20755"/>
                  </a:lnTo>
                  <a:lnTo>
                    <a:pt x="30754" y="20755"/>
                  </a:lnTo>
                  <a:lnTo>
                    <a:pt x="30754" y="20661"/>
                  </a:lnTo>
                  <a:lnTo>
                    <a:pt x="30754" y="20566"/>
                  </a:lnTo>
                  <a:lnTo>
                    <a:pt x="30660" y="20661"/>
                  </a:lnTo>
                  <a:lnTo>
                    <a:pt x="30471" y="20849"/>
                  </a:lnTo>
                  <a:lnTo>
                    <a:pt x="30094" y="21038"/>
                  </a:lnTo>
                  <a:lnTo>
                    <a:pt x="30188" y="21038"/>
                  </a:lnTo>
                  <a:lnTo>
                    <a:pt x="30188" y="21227"/>
                  </a:lnTo>
                  <a:lnTo>
                    <a:pt x="29905" y="21604"/>
                  </a:lnTo>
                  <a:lnTo>
                    <a:pt x="30188" y="21415"/>
                  </a:lnTo>
                  <a:lnTo>
                    <a:pt x="29905" y="21793"/>
                  </a:lnTo>
                  <a:lnTo>
                    <a:pt x="29905" y="21698"/>
                  </a:lnTo>
                  <a:lnTo>
                    <a:pt x="29811" y="21793"/>
                  </a:lnTo>
                  <a:lnTo>
                    <a:pt x="29716" y="21887"/>
                  </a:lnTo>
                  <a:lnTo>
                    <a:pt x="29339" y="21981"/>
                  </a:lnTo>
                  <a:lnTo>
                    <a:pt x="28867" y="21981"/>
                  </a:lnTo>
                  <a:lnTo>
                    <a:pt x="28773" y="22076"/>
                  </a:lnTo>
                  <a:lnTo>
                    <a:pt x="28584" y="22170"/>
                  </a:lnTo>
                  <a:lnTo>
                    <a:pt x="28679" y="22264"/>
                  </a:lnTo>
                  <a:lnTo>
                    <a:pt x="28679" y="22453"/>
                  </a:lnTo>
                  <a:lnTo>
                    <a:pt x="28962" y="22076"/>
                  </a:lnTo>
                  <a:lnTo>
                    <a:pt x="28867" y="22453"/>
                  </a:lnTo>
                  <a:lnTo>
                    <a:pt x="29150" y="22264"/>
                  </a:lnTo>
                  <a:lnTo>
                    <a:pt x="29150" y="22359"/>
                  </a:lnTo>
                  <a:lnTo>
                    <a:pt x="28679" y="22642"/>
                  </a:lnTo>
                  <a:lnTo>
                    <a:pt x="28490" y="22547"/>
                  </a:lnTo>
                  <a:lnTo>
                    <a:pt x="28396" y="22453"/>
                  </a:lnTo>
                  <a:lnTo>
                    <a:pt x="28301" y="22453"/>
                  </a:lnTo>
                  <a:lnTo>
                    <a:pt x="28207" y="22547"/>
                  </a:lnTo>
                  <a:lnTo>
                    <a:pt x="27924" y="22736"/>
                  </a:lnTo>
                  <a:lnTo>
                    <a:pt x="27641" y="22925"/>
                  </a:lnTo>
                  <a:lnTo>
                    <a:pt x="27735" y="22925"/>
                  </a:lnTo>
                  <a:lnTo>
                    <a:pt x="26886" y="23491"/>
                  </a:lnTo>
                  <a:lnTo>
                    <a:pt x="26132" y="23962"/>
                  </a:lnTo>
                  <a:lnTo>
                    <a:pt x="26132" y="23774"/>
                  </a:lnTo>
                  <a:lnTo>
                    <a:pt x="26226" y="23585"/>
                  </a:lnTo>
                  <a:lnTo>
                    <a:pt x="25754" y="23868"/>
                  </a:lnTo>
                  <a:lnTo>
                    <a:pt x="25471" y="24151"/>
                  </a:lnTo>
                  <a:lnTo>
                    <a:pt x="25377" y="24245"/>
                  </a:lnTo>
                  <a:lnTo>
                    <a:pt x="25471" y="24340"/>
                  </a:lnTo>
                  <a:lnTo>
                    <a:pt x="25188" y="24245"/>
                  </a:lnTo>
                  <a:lnTo>
                    <a:pt x="24905" y="24245"/>
                  </a:lnTo>
                  <a:lnTo>
                    <a:pt x="24434" y="24340"/>
                  </a:lnTo>
                  <a:lnTo>
                    <a:pt x="23585" y="24811"/>
                  </a:lnTo>
                  <a:lnTo>
                    <a:pt x="23207" y="24906"/>
                  </a:lnTo>
                  <a:lnTo>
                    <a:pt x="22924" y="25000"/>
                  </a:lnTo>
                  <a:lnTo>
                    <a:pt x="22830" y="24906"/>
                  </a:lnTo>
                  <a:lnTo>
                    <a:pt x="22924" y="24811"/>
                  </a:lnTo>
                  <a:lnTo>
                    <a:pt x="22830" y="24717"/>
                  </a:lnTo>
                  <a:lnTo>
                    <a:pt x="21886" y="24717"/>
                  </a:lnTo>
                  <a:lnTo>
                    <a:pt x="21509" y="24906"/>
                  </a:lnTo>
                  <a:lnTo>
                    <a:pt x="21037" y="25189"/>
                  </a:lnTo>
                  <a:lnTo>
                    <a:pt x="20660" y="25283"/>
                  </a:lnTo>
                  <a:lnTo>
                    <a:pt x="20754" y="25189"/>
                  </a:lnTo>
                  <a:lnTo>
                    <a:pt x="20754" y="25094"/>
                  </a:lnTo>
                  <a:lnTo>
                    <a:pt x="20471" y="25283"/>
                  </a:lnTo>
                  <a:lnTo>
                    <a:pt x="20377" y="25377"/>
                  </a:lnTo>
                  <a:lnTo>
                    <a:pt x="20188" y="25094"/>
                  </a:lnTo>
                  <a:lnTo>
                    <a:pt x="20471" y="25094"/>
                  </a:lnTo>
                  <a:lnTo>
                    <a:pt x="20094" y="25000"/>
                  </a:lnTo>
                  <a:lnTo>
                    <a:pt x="19339" y="25094"/>
                  </a:lnTo>
                  <a:lnTo>
                    <a:pt x="18019" y="25377"/>
                  </a:lnTo>
                  <a:lnTo>
                    <a:pt x="18019" y="25377"/>
                  </a:lnTo>
                  <a:lnTo>
                    <a:pt x="18679" y="25000"/>
                  </a:lnTo>
                  <a:lnTo>
                    <a:pt x="18396" y="25000"/>
                  </a:lnTo>
                  <a:lnTo>
                    <a:pt x="18113" y="25094"/>
                  </a:lnTo>
                  <a:lnTo>
                    <a:pt x="17830" y="25094"/>
                  </a:lnTo>
                  <a:lnTo>
                    <a:pt x="17075" y="25000"/>
                  </a:lnTo>
                  <a:lnTo>
                    <a:pt x="15943" y="24717"/>
                  </a:lnTo>
                  <a:lnTo>
                    <a:pt x="15094" y="24623"/>
                  </a:lnTo>
                  <a:lnTo>
                    <a:pt x="14811" y="24528"/>
                  </a:lnTo>
                  <a:lnTo>
                    <a:pt x="14764" y="24481"/>
                  </a:lnTo>
                  <a:lnTo>
                    <a:pt x="14764" y="24481"/>
                  </a:lnTo>
                  <a:lnTo>
                    <a:pt x="14717" y="24528"/>
                  </a:lnTo>
                  <a:lnTo>
                    <a:pt x="14339" y="24340"/>
                  </a:lnTo>
                  <a:lnTo>
                    <a:pt x="13868" y="24057"/>
                  </a:lnTo>
                  <a:lnTo>
                    <a:pt x="13868" y="24057"/>
                  </a:lnTo>
                  <a:lnTo>
                    <a:pt x="14056" y="24245"/>
                  </a:lnTo>
                  <a:lnTo>
                    <a:pt x="13868" y="24245"/>
                  </a:lnTo>
                  <a:lnTo>
                    <a:pt x="13679" y="24151"/>
                  </a:lnTo>
                  <a:lnTo>
                    <a:pt x="13585" y="23962"/>
                  </a:lnTo>
                  <a:lnTo>
                    <a:pt x="13396" y="23962"/>
                  </a:lnTo>
                  <a:lnTo>
                    <a:pt x="13490" y="23868"/>
                  </a:lnTo>
                  <a:lnTo>
                    <a:pt x="12924" y="23868"/>
                  </a:lnTo>
                  <a:lnTo>
                    <a:pt x="12170" y="23679"/>
                  </a:lnTo>
                  <a:lnTo>
                    <a:pt x="11509" y="23491"/>
                  </a:lnTo>
                  <a:lnTo>
                    <a:pt x="11226" y="23302"/>
                  </a:lnTo>
                  <a:lnTo>
                    <a:pt x="11132" y="23113"/>
                  </a:lnTo>
                  <a:lnTo>
                    <a:pt x="10755" y="23113"/>
                  </a:lnTo>
                  <a:lnTo>
                    <a:pt x="10472" y="22925"/>
                  </a:lnTo>
                  <a:lnTo>
                    <a:pt x="10566" y="22925"/>
                  </a:lnTo>
                  <a:lnTo>
                    <a:pt x="10094" y="22736"/>
                  </a:lnTo>
                  <a:lnTo>
                    <a:pt x="9717" y="22642"/>
                  </a:lnTo>
                  <a:lnTo>
                    <a:pt x="9339" y="22642"/>
                  </a:lnTo>
                  <a:lnTo>
                    <a:pt x="9339" y="22453"/>
                  </a:lnTo>
                  <a:lnTo>
                    <a:pt x="9339" y="22264"/>
                  </a:lnTo>
                  <a:lnTo>
                    <a:pt x="9056" y="21981"/>
                  </a:lnTo>
                  <a:lnTo>
                    <a:pt x="7924" y="21321"/>
                  </a:lnTo>
                  <a:lnTo>
                    <a:pt x="7453" y="21038"/>
                  </a:lnTo>
                  <a:lnTo>
                    <a:pt x="6887" y="20566"/>
                  </a:lnTo>
                  <a:lnTo>
                    <a:pt x="6132" y="19906"/>
                  </a:lnTo>
                  <a:lnTo>
                    <a:pt x="5755" y="19717"/>
                  </a:lnTo>
                  <a:lnTo>
                    <a:pt x="5660" y="19623"/>
                  </a:lnTo>
                  <a:lnTo>
                    <a:pt x="5472" y="19623"/>
                  </a:lnTo>
                  <a:lnTo>
                    <a:pt x="5283" y="19246"/>
                  </a:lnTo>
                  <a:lnTo>
                    <a:pt x="4906" y="18774"/>
                  </a:lnTo>
                  <a:lnTo>
                    <a:pt x="4528" y="18302"/>
                  </a:lnTo>
                  <a:lnTo>
                    <a:pt x="4151" y="18019"/>
                  </a:lnTo>
                  <a:lnTo>
                    <a:pt x="4151" y="17736"/>
                  </a:lnTo>
                  <a:lnTo>
                    <a:pt x="4057" y="17547"/>
                  </a:lnTo>
                  <a:lnTo>
                    <a:pt x="3679" y="17076"/>
                  </a:lnTo>
                  <a:lnTo>
                    <a:pt x="3868" y="17076"/>
                  </a:lnTo>
                  <a:lnTo>
                    <a:pt x="3113" y="16887"/>
                  </a:lnTo>
                  <a:lnTo>
                    <a:pt x="3207" y="16604"/>
                  </a:lnTo>
                  <a:lnTo>
                    <a:pt x="3113" y="16227"/>
                  </a:lnTo>
                  <a:lnTo>
                    <a:pt x="2924" y="15849"/>
                  </a:lnTo>
                  <a:lnTo>
                    <a:pt x="2641" y="15661"/>
                  </a:lnTo>
                  <a:lnTo>
                    <a:pt x="2736" y="15566"/>
                  </a:lnTo>
                  <a:lnTo>
                    <a:pt x="2641" y="15472"/>
                  </a:lnTo>
                  <a:lnTo>
                    <a:pt x="2453" y="15095"/>
                  </a:lnTo>
                  <a:lnTo>
                    <a:pt x="1981" y="14529"/>
                  </a:lnTo>
                  <a:lnTo>
                    <a:pt x="2170" y="14434"/>
                  </a:lnTo>
                  <a:lnTo>
                    <a:pt x="1981" y="14340"/>
                  </a:lnTo>
                  <a:lnTo>
                    <a:pt x="1887" y="14246"/>
                  </a:lnTo>
                  <a:lnTo>
                    <a:pt x="1792" y="14151"/>
                  </a:lnTo>
                  <a:lnTo>
                    <a:pt x="1604" y="13680"/>
                  </a:lnTo>
                  <a:lnTo>
                    <a:pt x="1698" y="13774"/>
                  </a:lnTo>
                  <a:lnTo>
                    <a:pt x="1698" y="13774"/>
                  </a:lnTo>
                  <a:lnTo>
                    <a:pt x="1509" y="13302"/>
                  </a:lnTo>
                  <a:lnTo>
                    <a:pt x="1321" y="12831"/>
                  </a:lnTo>
                  <a:lnTo>
                    <a:pt x="1226" y="12453"/>
                  </a:lnTo>
                  <a:lnTo>
                    <a:pt x="1226" y="12170"/>
                  </a:lnTo>
                  <a:lnTo>
                    <a:pt x="1321" y="11982"/>
                  </a:lnTo>
                  <a:lnTo>
                    <a:pt x="1415" y="12453"/>
                  </a:lnTo>
                  <a:lnTo>
                    <a:pt x="1509" y="12359"/>
                  </a:lnTo>
                  <a:lnTo>
                    <a:pt x="1792" y="12359"/>
                  </a:lnTo>
                  <a:lnTo>
                    <a:pt x="1604" y="12170"/>
                  </a:lnTo>
                  <a:lnTo>
                    <a:pt x="1604" y="11887"/>
                  </a:lnTo>
                  <a:lnTo>
                    <a:pt x="1509" y="11227"/>
                  </a:lnTo>
                  <a:lnTo>
                    <a:pt x="1415" y="11132"/>
                  </a:lnTo>
                  <a:lnTo>
                    <a:pt x="1415" y="10944"/>
                  </a:lnTo>
                  <a:lnTo>
                    <a:pt x="1321" y="10849"/>
                  </a:lnTo>
                  <a:lnTo>
                    <a:pt x="1226" y="10849"/>
                  </a:lnTo>
                  <a:lnTo>
                    <a:pt x="1226" y="11038"/>
                  </a:lnTo>
                  <a:lnTo>
                    <a:pt x="1321" y="11321"/>
                  </a:lnTo>
                  <a:lnTo>
                    <a:pt x="1132" y="11227"/>
                  </a:lnTo>
                  <a:lnTo>
                    <a:pt x="1132" y="11132"/>
                  </a:lnTo>
                  <a:lnTo>
                    <a:pt x="1132" y="11038"/>
                  </a:lnTo>
                  <a:lnTo>
                    <a:pt x="943" y="10849"/>
                  </a:lnTo>
                  <a:lnTo>
                    <a:pt x="1038" y="10661"/>
                  </a:lnTo>
                  <a:lnTo>
                    <a:pt x="1132" y="10378"/>
                  </a:lnTo>
                  <a:lnTo>
                    <a:pt x="1226" y="9812"/>
                  </a:lnTo>
                  <a:lnTo>
                    <a:pt x="1132" y="9340"/>
                  </a:lnTo>
                  <a:lnTo>
                    <a:pt x="1132" y="9151"/>
                  </a:lnTo>
                  <a:lnTo>
                    <a:pt x="1226" y="9057"/>
                  </a:lnTo>
                  <a:lnTo>
                    <a:pt x="1226" y="8491"/>
                  </a:lnTo>
                  <a:lnTo>
                    <a:pt x="1321" y="7831"/>
                  </a:lnTo>
                  <a:lnTo>
                    <a:pt x="1604" y="6416"/>
                  </a:lnTo>
                  <a:lnTo>
                    <a:pt x="1981" y="4906"/>
                  </a:lnTo>
                  <a:lnTo>
                    <a:pt x="2453" y="3302"/>
                  </a:lnTo>
                  <a:lnTo>
                    <a:pt x="2736" y="2359"/>
                  </a:lnTo>
                  <a:lnTo>
                    <a:pt x="2924" y="1887"/>
                  </a:lnTo>
                  <a:lnTo>
                    <a:pt x="3019" y="1416"/>
                  </a:lnTo>
                  <a:lnTo>
                    <a:pt x="3302" y="1133"/>
                  </a:lnTo>
                  <a:lnTo>
                    <a:pt x="3491" y="755"/>
                  </a:lnTo>
                  <a:lnTo>
                    <a:pt x="3585" y="567"/>
                  </a:lnTo>
                  <a:lnTo>
                    <a:pt x="3585" y="472"/>
                  </a:lnTo>
                  <a:lnTo>
                    <a:pt x="3491" y="378"/>
                  </a:lnTo>
                  <a:lnTo>
                    <a:pt x="3302" y="284"/>
                  </a:lnTo>
                  <a:lnTo>
                    <a:pt x="3207" y="95"/>
                  </a:lnTo>
                  <a:lnTo>
                    <a:pt x="311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p:nvPr/>
          </p:nvSpPr>
          <p:spPr>
            <a:xfrm>
              <a:off x="1091875" y="1951850"/>
              <a:ext cx="188700" cy="136800"/>
            </a:xfrm>
            <a:custGeom>
              <a:rect b="b" l="l" r="r" t="t"/>
              <a:pathLst>
                <a:path extrusionOk="0" h="5472" w="7548">
                  <a:moveTo>
                    <a:pt x="5000" y="0"/>
                  </a:moveTo>
                  <a:lnTo>
                    <a:pt x="4812" y="95"/>
                  </a:lnTo>
                  <a:lnTo>
                    <a:pt x="4717" y="95"/>
                  </a:lnTo>
                  <a:lnTo>
                    <a:pt x="4340" y="472"/>
                  </a:lnTo>
                  <a:lnTo>
                    <a:pt x="4057" y="566"/>
                  </a:lnTo>
                  <a:lnTo>
                    <a:pt x="3774" y="566"/>
                  </a:lnTo>
                  <a:lnTo>
                    <a:pt x="3397" y="378"/>
                  </a:lnTo>
                  <a:lnTo>
                    <a:pt x="3208" y="944"/>
                  </a:lnTo>
                  <a:lnTo>
                    <a:pt x="2548" y="1887"/>
                  </a:lnTo>
                  <a:lnTo>
                    <a:pt x="2170" y="2359"/>
                  </a:lnTo>
                  <a:lnTo>
                    <a:pt x="1793" y="2736"/>
                  </a:lnTo>
                  <a:lnTo>
                    <a:pt x="1415" y="2925"/>
                  </a:lnTo>
                  <a:lnTo>
                    <a:pt x="1321" y="2925"/>
                  </a:lnTo>
                  <a:lnTo>
                    <a:pt x="1227" y="2831"/>
                  </a:lnTo>
                  <a:lnTo>
                    <a:pt x="1321" y="3114"/>
                  </a:lnTo>
                  <a:lnTo>
                    <a:pt x="1132" y="3114"/>
                  </a:lnTo>
                  <a:lnTo>
                    <a:pt x="1227" y="3302"/>
                  </a:lnTo>
                  <a:lnTo>
                    <a:pt x="1227" y="3208"/>
                  </a:lnTo>
                  <a:lnTo>
                    <a:pt x="1321" y="3302"/>
                  </a:lnTo>
                  <a:lnTo>
                    <a:pt x="1510" y="3491"/>
                  </a:lnTo>
                  <a:lnTo>
                    <a:pt x="1321" y="3397"/>
                  </a:lnTo>
                  <a:lnTo>
                    <a:pt x="1132" y="3491"/>
                  </a:lnTo>
                  <a:lnTo>
                    <a:pt x="755" y="3963"/>
                  </a:lnTo>
                  <a:lnTo>
                    <a:pt x="472" y="4529"/>
                  </a:lnTo>
                  <a:lnTo>
                    <a:pt x="283" y="4623"/>
                  </a:lnTo>
                  <a:lnTo>
                    <a:pt x="0" y="4623"/>
                  </a:lnTo>
                  <a:lnTo>
                    <a:pt x="378" y="5095"/>
                  </a:lnTo>
                  <a:lnTo>
                    <a:pt x="944" y="5472"/>
                  </a:lnTo>
                  <a:lnTo>
                    <a:pt x="849" y="5378"/>
                  </a:lnTo>
                  <a:lnTo>
                    <a:pt x="944" y="5283"/>
                  </a:lnTo>
                  <a:lnTo>
                    <a:pt x="1132" y="5189"/>
                  </a:lnTo>
                  <a:lnTo>
                    <a:pt x="1321" y="5000"/>
                  </a:lnTo>
                  <a:lnTo>
                    <a:pt x="1321" y="4812"/>
                  </a:lnTo>
                  <a:lnTo>
                    <a:pt x="1227" y="4623"/>
                  </a:lnTo>
                  <a:lnTo>
                    <a:pt x="1227" y="4623"/>
                  </a:lnTo>
                  <a:lnTo>
                    <a:pt x="1510" y="4812"/>
                  </a:lnTo>
                  <a:lnTo>
                    <a:pt x="1415" y="4717"/>
                  </a:lnTo>
                  <a:lnTo>
                    <a:pt x="1415" y="4717"/>
                  </a:lnTo>
                  <a:lnTo>
                    <a:pt x="1604" y="4812"/>
                  </a:lnTo>
                  <a:lnTo>
                    <a:pt x="1698" y="4906"/>
                  </a:lnTo>
                  <a:lnTo>
                    <a:pt x="1604" y="4717"/>
                  </a:lnTo>
                  <a:lnTo>
                    <a:pt x="1415" y="4151"/>
                  </a:lnTo>
                  <a:lnTo>
                    <a:pt x="1510" y="4340"/>
                  </a:lnTo>
                  <a:lnTo>
                    <a:pt x="1887" y="4529"/>
                  </a:lnTo>
                  <a:lnTo>
                    <a:pt x="4812" y="1321"/>
                  </a:lnTo>
                  <a:lnTo>
                    <a:pt x="4812" y="1415"/>
                  </a:lnTo>
                  <a:lnTo>
                    <a:pt x="4812" y="1510"/>
                  </a:lnTo>
                  <a:lnTo>
                    <a:pt x="5095" y="1510"/>
                  </a:lnTo>
                  <a:lnTo>
                    <a:pt x="5000" y="1604"/>
                  </a:lnTo>
                  <a:lnTo>
                    <a:pt x="5000" y="1698"/>
                  </a:lnTo>
                  <a:lnTo>
                    <a:pt x="5189" y="1981"/>
                  </a:lnTo>
                  <a:lnTo>
                    <a:pt x="5472" y="2264"/>
                  </a:lnTo>
                  <a:lnTo>
                    <a:pt x="5661" y="2264"/>
                  </a:lnTo>
                  <a:lnTo>
                    <a:pt x="5944" y="2170"/>
                  </a:lnTo>
                  <a:lnTo>
                    <a:pt x="5661" y="2359"/>
                  </a:lnTo>
                  <a:lnTo>
                    <a:pt x="5566" y="2453"/>
                  </a:lnTo>
                  <a:lnTo>
                    <a:pt x="5566" y="2642"/>
                  </a:lnTo>
                  <a:lnTo>
                    <a:pt x="5661" y="2736"/>
                  </a:lnTo>
                  <a:lnTo>
                    <a:pt x="5944" y="2831"/>
                  </a:lnTo>
                  <a:lnTo>
                    <a:pt x="6132" y="2831"/>
                  </a:lnTo>
                  <a:lnTo>
                    <a:pt x="6227" y="3114"/>
                  </a:lnTo>
                  <a:lnTo>
                    <a:pt x="6415" y="3585"/>
                  </a:lnTo>
                  <a:lnTo>
                    <a:pt x="6698" y="4057"/>
                  </a:lnTo>
                  <a:lnTo>
                    <a:pt x="6887" y="4151"/>
                  </a:lnTo>
                  <a:lnTo>
                    <a:pt x="7076" y="4151"/>
                  </a:lnTo>
                  <a:lnTo>
                    <a:pt x="6887" y="4340"/>
                  </a:lnTo>
                  <a:lnTo>
                    <a:pt x="6793" y="4434"/>
                  </a:lnTo>
                  <a:lnTo>
                    <a:pt x="6887" y="4529"/>
                  </a:lnTo>
                  <a:lnTo>
                    <a:pt x="7076" y="4717"/>
                  </a:lnTo>
                  <a:lnTo>
                    <a:pt x="7453" y="4812"/>
                  </a:lnTo>
                  <a:lnTo>
                    <a:pt x="7264" y="5000"/>
                  </a:lnTo>
                  <a:lnTo>
                    <a:pt x="7076" y="5095"/>
                  </a:lnTo>
                  <a:lnTo>
                    <a:pt x="7359" y="5095"/>
                  </a:lnTo>
                  <a:lnTo>
                    <a:pt x="7547" y="4717"/>
                  </a:lnTo>
                  <a:lnTo>
                    <a:pt x="7453" y="4623"/>
                  </a:lnTo>
                  <a:lnTo>
                    <a:pt x="7264" y="4717"/>
                  </a:lnTo>
                  <a:lnTo>
                    <a:pt x="7453" y="4434"/>
                  </a:lnTo>
                  <a:lnTo>
                    <a:pt x="7453" y="4340"/>
                  </a:lnTo>
                  <a:lnTo>
                    <a:pt x="7453" y="4151"/>
                  </a:lnTo>
                  <a:lnTo>
                    <a:pt x="7170" y="3963"/>
                  </a:lnTo>
                  <a:lnTo>
                    <a:pt x="6793" y="3868"/>
                  </a:lnTo>
                  <a:lnTo>
                    <a:pt x="6981" y="3774"/>
                  </a:lnTo>
                  <a:lnTo>
                    <a:pt x="7264" y="3585"/>
                  </a:lnTo>
                  <a:lnTo>
                    <a:pt x="6981" y="3114"/>
                  </a:lnTo>
                  <a:lnTo>
                    <a:pt x="6698" y="2831"/>
                  </a:lnTo>
                  <a:lnTo>
                    <a:pt x="6415" y="2642"/>
                  </a:lnTo>
                  <a:lnTo>
                    <a:pt x="6604" y="2264"/>
                  </a:lnTo>
                  <a:lnTo>
                    <a:pt x="6887" y="1981"/>
                  </a:lnTo>
                  <a:lnTo>
                    <a:pt x="6415" y="2076"/>
                  </a:lnTo>
                  <a:lnTo>
                    <a:pt x="6604" y="1887"/>
                  </a:lnTo>
                  <a:lnTo>
                    <a:pt x="6227" y="1887"/>
                  </a:lnTo>
                  <a:lnTo>
                    <a:pt x="6415" y="1698"/>
                  </a:lnTo>
                  <a:lnTo>
                    <a:pt x="6510" y="1604"/>
                  </a:lnTo>
                  <a:lnTo>
                    <a:pt x="6510" y="1510"/>
                  </a:lnTo>
                  <a:lnTo>
                    <a:pt x="6227" y="1604"/>
                  </a:lnTo>
                  <a:lnTo>
                    <a:pt x="6132" y="1793"/>
                  </a:lnTo>
                  <a:lnTo>
                    <a:pt x="6132" y="1510"/>
                  </a:lnTo>
                  <a:lnTo>
                    <a:pt x="6038" y="1321"/>
                  </a:lnTo>
                  <a:lnTo>
                    <a:pt x="5755" y="944"/>
                  </a:lnTo>
                  <a:lnTo>
                    <a:pt x="5283" y="566"/>
                  </a:lnTo>
                  <a:lnTo>
                    <a:pt x="5095" y="283"/>
                  </a:lnTo>
                  <a:lnTo>
                    <a:pt x="500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12"/>
          <p:cNvGrpSpPr/>
          <p:nvPr/>
        </p:nvGrpSpPr>
        <p:grpSpPr>
          <a:xfrm flipH="1" rot="4847856">
            <a:off x="164210" y="2228461"/>
            <a:ext cx="1691324" cy="1022272"/>
            <a:chOff x="1113100" y="2199475"/>
            <a:chExt cx="801900" cy="709925"/>
          </a:xfrm>
        </p:grpSpPr>
        <p:sp>
          <p:nvSpPr>
            <p:cNvPr id="70" name="Google Shape;70;p12"/>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12"/>
          <p:cNvGrpSpPr/>
          <p:nvPr/>
        </p:nvGrpSpPr>
        <p:grpSpPr>
          <a:xfrm rot="2011211">
            <a:off x="1229404" y="329056"/>
            <a:ext cx="1046869" cy="269659"/>
            <a:chOff x="271125" y="812725"/>
            <a:chExt cx="766525" cy="221725"/>
          </a:xfrm>
        </p:grpSpPr>
        <p:sp>
          <p:nvSpPr>
            <p:cNvPr id="73" name="Google Shape;73;p12"/>
            <p:cNvSpPr/>
            <p:nvPr/>
          </p:nvSpPr>
          <p:spPr>
            <a:xfrm>
              <a:off x="271125" y="921200"/>
              <a:ext cx="695775" cy="70775"/>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p:nvPr/>
          </p:nvSpPr>
          <p:spPr>
            <a:xfrm>
              <a:off x="858375" y="812725"/>
              <a:ext cx="179275" cy="221725"/>
            </a:xfrm>
            <a:custGeom>
              <a:rect b="b" l="l" r="r" t="t"/>
              <a:pathLst>
                <a:path extrusionOk="0" h="8869" w="7171">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2"/>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6" name="Google Shape;76;p12"/>
          <p:cNvSpPr txBox="1"/>
          <p:nvPr>
            <p:ph idx="4294967295" type="subTitle"/>
          </p:nvPr>
        </p:nvSpPr>
        <p:spPr>
          <a:xfrm>
            <a:off x="1149125" y="3362975"/>
            <a:ext cx="68013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2500">
                <a:latin typeface="Raleway"/>
                <a:ea typeface="Raleway"/>
                <a:cs typeface="Raleway"/>
                <a:sym typeface="Raleway"/>
              </a:rPr>
              <a:t>Positive student-teacher relationships need to be more accessible and prioritized.</a:t>
            </a:r>
            <a:endParaRPr sz="2500">
              <a:latin typeface="Raleway"/>
              <a:ea typeface="Raleway"/>
              <a:cs typeface="Raleway"/>
              <a:sym typeface="Raleway"/>
            </a:endParaRPr>
          </a:p>
        </p:txBody>
      </p:sp>
      <p:pic>
        <p:nvPicPr>
          <p:cNvPr descr="Best-school-in-academic-in-Hoshiarpur" id="77" name="Google Shape;77;p12"/>
          <p:cNvPicPr preferRelativeResize="0"/>
          <p:nvPr/>
        </p:nvPicPr>
        <p:blipFill rotWithShape="1">
          <a:blip r:embed="rId3">
            <a:alphaModFix/>
          </a:blip>
          <a:srcRect b="4232" l="18800" r="17940" t="29322"/>
          <a:stretch/>
        </p:blipFill>
        <p:spPr>
          <a:xfrm>
            <a:off x="2501051" y="400603"/>
            <a:ext cx="4141874" cy="22771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3"/>
          <p:cNvSpPr txBox="1"/>
          <p:nvPr>
            <p:ph idx="4294967295" type="ctrTitle"/>
          </p:nvPr>
        </p:nvSpPr>
        <p:spPr>
          <a:xfrm>
            <a:off x="0" y="0"/>
            <a:ext cx="54570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We met...</a:t>
            </a:r>
            <a:endParaRPr sz="3600"/>
          </a:p>
        </p:txBody>
      </p:sp>
      <p:sp>
        <p:nvSpPr>
          <p:cNvPr id="83" name="Google Shape;83;p13"/>
          <p:cNvSpPr txBox="1"/>
          <p:nvPr>
            <p:ph idx="4294967295" type="subTitle"/>
          </p:nvPr>
        </p:nvSpPr>
        <p:spPr>
          <a:xfrm>
            <a:off x="6125" y="695975"/>
            <a:ext cx="68013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latin typeface="Raleway"/>
                <a:ea typeface="Raleway"/>
                <a:cs typeface="Raleway"/>
                <a:sym typeface="Raleway"/>
              </a:rPr>
              <a:t>Former middle/high school social studies teacher for 5 years, current PhD student</a:t>
            </a:r>
            <a:endParaRPr sz="1800">
              <a:latin typeface="Raleway"/>
              <a:ea typeface="Raleway"/>
              <a:cs typeface="Raleway"/>
              <a:sym typeface="Raleway"/>
            </a:endParaRPr>
          </a:p>
        </p:txBody>
      </p:sp>
      <p:sp>
        <p:nvSpPr>
          <p:cNvPr id="84" name="Google Shape;84;p13"/>
          <p:cNvSpPr/>
          <p:nvPr/>
        </p:nvSpPr>
        <p:spPr>
          <a:xfrm>
            <a:off x="82324" y="593000"/>
            <a:ext cx="2098597"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6" name="Google Shape;86;p13"/>
          <p:cNvSpPr txBox="1"/>
          <p:nvPr>
            <p:ph idx="4294967295" type="ctrTitle"/>
          </p:nvPr>
        </p:nvSpPr>
        <p:spPr>
          <a:xfrm>
            <a:off x="0" y="14478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t>We were amazed to realize...</a:t>
            </a:r>
            <a:endParaRPr sz="3200"/>
          </a:p>
        </p:txBody>
      </p:sp>
      <p:sp>
        <p:nvSpPr>
          <p:cNvPr id="87" name="Google Shape;87;p13"/>
          <p:cNvSpPr/>
          <p:nvPr/>
        </p:nvSpPr>
        <p:spPr>
          <a:xfrm>
            <a:off x="82325" y="20408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txBox="1"/>
          <p:nvPr>
            <p:ph idx="4294967295" type="ctrTitle"/>
          </p:nvPr>
        </p:nvSpPr>
        <p:spPr>
          <a:xfrm>
            <a:off x="0" y="30480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It would be game changing to...</a:t>
            </a:r>
            <a:endParaRPr sz="3200"/>
          </a:p>
        </p:txBody>
      </p:sp>
      <p:sp>
        <p:nvSpPr>
          <p:cNvPr id="89" name="Google Shape;89;p13"/>
          <p:cNvSpPr/>
          <p:nvPr/>
        </p:nvSpPr>
        <p:spPr>
          <a:xfrm>
            <a:off x="82325" y="36410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 name="Google Shape;90;p13"/>
          <p:cNvGrpSpPr/>
          <p:nvPr/>
        </p:nvGrpSpPr>
        <p:grpSpPr>
          <a:xfrm rot="5400482">
            <a:off x="7431178" y="99447"/>
            <a:ext cx="572156" cy="390956"/>
            <a:chOff x="1113100" y="2199475"/>
            <a:chExt cx="801900" cy="709925"/>
          </a:xfrm>
        </p:grpSpPr>
        <p:sp>
          <p:nvSpPr>
            <p:cNvPr id="91" name="Google Shape;91;p13"/>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13"/>
          <p:cNvSpPr txBox="1"/>
          <p:nvPr>
            <p:ph idx="4294967295" type="ctrTitle"/>
          </p:nvPr>
        </p:nvSpPr>
        <p:spPr>
          <a:xfrm>
            <a:off x="7543800" y="0"/>
            <a:ext cx="1612800" cy="45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Initial POV</a:t>
            </a:r>
            <a:endParaRPr sz="2000"/>
          </a:p>
        </p:txBody>
      </p:sp>
      <p:pic>
        <p:nvPicPr>
          <p:cNvPr id="94" name="Google Shape;94;p13"/>
          <p:cNvPicPr preferRelativeResize="0"/>
          <p:nvPr/>
        </p:nvPicPr>
        <p:blipFill rotWithShape="1">
          <a:blip r:embed="rId3">
            <a:alphaModFix/>
          </a:blip>
          <a:srcRect b="0" l="25439" r="0" t="0"/>
          <a:stretch/>
        </p:blipFill>
        <p:spPr>
          <a:xfrm>
            <a:off x="6883600" y="1078427"/>
            <a:ext cx="2273100" cy="4065000"/>
          </a:xfrm>
          <a:prstGeom prst="rect">
            <a:avLst/>
          </a:prstGeom>
          <a:noFill/>
          <a:ln>
            <a:noFill/>
          </a:ln>
        </p:spPr>
      </p:pic>
      <p:sp>
        <p:nvSpPr>
          <p:cNvPr id="95" name="Google Shape;95;p13"/>
          <p:cNvSpPr/>
          <p:nvPr/>
        </p:nvSpPr>
        <p:spPr>
          <a:xfrm>
            <a:off x="6883600" y="1078425"/>
            <a:ext cx="799200" cy="4065000"/>
          </a:xfrm>
          <a:prstGeom prst="rect">
            <a:avLst/>
          </a:prstGeom>
          <a:gradFill>
            <a:gsLst>
              <a:gs pos="0">
                <a:srgbClr val="FFFFFF">
                  <a:alpha val="0"/>
                </a:srgbClr>
              </a:gs>
              <a:gs pos="0">
                <a:srgbClr val="FFFFFF">
                  <a:alpha val="0"/>
                </a:srgbClr>
              </a:gs>
              <a:gs pos="100000">
                <a:srgbClr val="000000"/>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txBox="1"/>
          <p:nvPr/>
        </p:nvSpPr>
        <p:spPr>
          <a:xfrm>
            <a:off x="2209800" y="76200"/>
            <a:ext cx="3788100" cy="6327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3000">
                <a:solidFill>
                  <a:schemeClr val="lt1"/>
                </a:solidFill>
                <a:latin typeface="Walter Turncoat"/>
                <a:ea typeface="Walter Turncoat"/>
                <a:cs typeface="Walter Turncoat"/>
                <a:sym typeface="Walter Turncoat"/>
              </a:rPr>
              <a:t>Danielle Greene</a:t>
            </a:r>
            <a:endParaRPr sz="3000">
              <a:latin typeface="Walter Turncoat"/>
              <a:ea typeface="Walter Turncoat"/>
              <a:cs typeface="Walter Turncoat"/>
              <a:sym typeface="Walter Turncoat"/>
            </a:endParaRPr>
          </a:p>
        </p:txBody>
      </p:sp>
      <p:sp>
        <p:nvSpPr>
          <p:cNvPr id="97" name="Google Shape;97;p13"/>
          <p:cNvSpPr txBox="1"/>
          <p:nvPr>
            <p:ph idx="4294967295" type="subTitle"/>
          </p:nvPr>
        </p:nvSpPr>
        <p:spPr>
          <a:xfrm>
            <a:off x="6125" y="2067575"/>
            <a:ext cx="68013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latin typeface="Raleway"/>
                <a:ea typeface="Raleway"/>
                <a:cs typeface="Raleway"/>
                <a:sym typeface="Raleway"/>
              </a:rPr>
              <a:t>that she put so much time and effort in order to get to know her students, which was sometimes tiring.</a:t>
            </a:r>
            <a:endParaRPr sz="1800">
              <a:latin typeface="Raleway"/>
              <a:ea typeface="Raleway"/>
              <a:cs typeface="Raleway"/>
              <a:sym typeface="Raleway"/>
            </a:endParaRPr>
          </a:p>
        </p:txBody>
      </p:sp>
      <p:sp>
        <p:nvSpPr>
          <p:cNvPr id="98" name="Google Shape;98;p13"/>
          <p:cNvSpPr txBox="1"/>
          <p:nvPr>
            <p:ph idx="4294967295" type="subTitle"/>
          </p:nvPr>
        </p:nvSpPr>
        <p:spPr>
          <a:xfrm>
            <a:off x="6125" y="3743975"/>
            <a:ext cx="68013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latin typeface="Raleway"/>
                <a:ea typeface="Raleway"/>
                <a:cs typeface="Raleway"/>
                <a:sym typeface="Raleway"/>
              </a:rPr>
              <a:t>make it easy for all teachers to spend extra time with their students.</a:t>
            </a:r>
            <a:endParaRPr sz="1800">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4"/>
          <p:cNvSpPr txBox="1"/>
          <p:nvPr>
            <p:ph type="title"/>
          </p:nvPr>
        </p:nvSpPr>
        <p:spPr>
          <a:xfrm>
            <a:off x="-6025" y="7393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Additional Needfinding Results</a:t>
            </a:r>
            <a:endParaRPr/>
          </a:p>
        </p:txBody>
      </p:sp>
      <p:sp>
        <p:nvSpPr>
          <p:cNvPr id="104" name="Google Shape;104;p14"/>
          <p:cNvSpPr txBox="1"/>
          <p:nvPr>
            <p:ph idx="1" type="body"/>
          </p:nvPr>
        </p:nvSpPr>
        <p:spPr>
          <a:xfrm>
            <a:off x="143975" y="1106700"/>
            <a:ext cx="3153300" cy="67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latin typeface="Raleway"/>
                <a:ea typeface="Raleway"/>
                <a:cs typeface="Raleway"/>
                <a:sym typeface="Raleway"/>
              </a:rPr>
              <a:t>Who did we interview?</a:t>
            </a:r>
            <a:endParaRPr sz="2000">
              <a:latin typeface="Raleway"/>
              <a:ea typeface="Raleway"/>
              <a:cs typeface="Raleway"/>
              <a:sym typeface="Raleway"/>
            </a:endParaRPr>
          </a:p>
          <a:p>
            <a:pPr indent="0" lvl="0" marL="0" rtl="0" algn="l">
              <a:spcBef>
                <a:spcPts val="600"/>
              </a:spcBef>
              <a:spcAft>
                <a:spcPts val="0"/>
              </a:spcAft>
              <a:buClr>
                <a:schemeClr val="dk1"/>
              </a:buClr>
              <a:buSzPts val="1100"/>
              <a:buFont typeface="Arial"/>
              <a:buNone/>
            </a:pPr>
            <a:r>
              <a:t/>
            </a:r>
            <a:endParaRPr>
              <a:latin typeface="Raleway"/>
              <a:ea typeface="Raleway"/>
              <a:cs typeface="Raleway"/>
              <a:sym typeface="Raleway"/>
            </a:endParaRPr>
          </a:p>
          <a:p>
            <a:pPr indent="0" lvl="0" marL="0" rtl="0" algn="l">
              <a:spcBef>
                <a:spcPts val="600"/>
              </a:spcBef>
              <a:spcAft>
                <a:spcPts val="0"/>
              </a:spcAft>
              <a:buNone/>
            </a:pPr>
            <a:r>
              <a:t/>
            </a:r>
            <a:endParaRPr>
              <a:latin typeface="Raleway"/>
              <a:ea typeface="Raleway"/>
              <a:cs typeface="Raleway"/>
              <a:sym typeface="Raleway"/>
            </a:endParaRPr>
          </a:p>
          <a:p>
            <a:pPr indent="0" lvl="0" marL="0" rtl="0" algn="l">
              <a:spcBef>
                <a:spcPts val="600"/>
              </a:spcBef>
              <a:spcAft>
                <a:spcPts val="0"/>
              </a:spcAft>
              <a:buNone/>
            </a:pPr>
            <a:r>
              <a:t/>
            </a:r>
            <a:endParaRPr sz="1200">
              <a:latin typeface="Raleway"/>
              <a:ea typeface="Raleway"/>
              <a:cs typeface="Raleway"/>
              <a:sym typeface="Raleway"/>
            </a:endParaRPr>
          </a:p>
        </p:txBody>
      </p:sp>
      <p:sp>
        <p:nvSpPr>
          <p:cNvPr id="105" name="Google Shape;105;p14"/>
          <p:cNvSpPr txBox="1"/>
          <p:nvPr>
            <p:ph idx="2" type="body"/>
          </p:nvPr>
        </p:nvSpPr>
        <p:spPr>
          <a:xfrm>
            <a:off x="106600" y="2568425"/>
            <a:ext cx="2631900" cy="67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latin typeface="Raleway"/>
                <a:ea typeface="Raleway"/>
                <a:cs typeface="Raleway"/>
                <a:sym typeface="Raleway"/>
              </a:rPr>
              <a:t>What did we learn?</a:t>
            </a:r>
            <a:endParaRPr sz="2000">
              <a:latin typeface="Raleway"/>
              <a:ea typeface="Raleway"/>
              <a:cs typeface="Raleway"/>
              <a:sym typeface="Raleway"/>
            </a:endParaRPr>
          </a:p>
          <a:p>
            <a:pPr indent="0" lvl="0" marL="0" rtl="0" algn="l">
              <a:spcBef>
                <a:spcPts val="600"/>
              </a:spcBef>
              <a:spcAft>
                <a:spcPts val="0"/>
              </a:spcAft>
              <a:buClr>
                <a:srgbClr val="000000"/>
              </a:buClr>
              <a:buSzPts val="1100"/>
              <a:buFont typeface="Arial"/>
              <a:buNone/>
            </a:pPr>
            <a:r>
              <a:t/>
            </a:r>
            <a:endParaRPr sz="1200">
              <a:latin typeface="Raleway"/>
              <a:ea typeface="Raleway"/>
              <a:cs typeface="Raleway"/>
              <a:sym typeface="Raleway"/>
            </a:endParaRPr>
          </a:p>
        </p:txBody>
      </p:sp>
      <p:sp>
        <p:nvSpPr>
          <p:cNvPr id="106" name="Google Shape;106;p14"/>
          <p:cNvSpPr/>
          <p:nvPr/>
        </p:nvSpPr>
        <p:spPr>
          <a:xfrm>
            <a:off x="4141750" y="52649"/>
            <a:ext cx="788694" cy="805193"/>
          </a:xfrm>
          <a:custGeom>
            <a:rect b="b" l="l" r="r" t="t"/>
            <a:pathLst>
              <a:path extrusionOk="0" h="69056" w="67641">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4351934" y="281616"/>
            <a:ext cx="375993" cy="347276"/>
          </a:xfrm>
          <a:custGeom>
            <a:rect b="b" l="l" r="r" t="t"/>
            <a:pathLst>
              <a:path extrusionOk="0" h="15890" w="17204">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09" name="Google Shape;109;p14"/>
          <p:cNvSpPr txBox="1"/>
          <p:nvPr/>
        </p:nvSpPr>
        <p:spPr>
          <a:xfrm>
            <a:off x="-6025" y="1520575"/>
            <a:ext cx="3119700" cy="6783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lang="en">
                <a:solidFill>
                  <a:schemeClr val="lt1"/>
                </a:solidFill>
                <a:latin typeface="Raleway"/>
                <a:ea typeface="Raleway"/>
                <a:cs typeface="Raleway"/>
                <a:sym typeface="Raleway"/>
              </a:rPr>
              <a:t>Focused on </a:t>
            </a:r>
            <a:r>
              <a:rPr b="1" lang="en">
                <a:solidFill>
                  <a:schemeClr val="lt1"/>
                </a:solidFill>
                <a:latin typeface="Raleway"/>
                <a:ea typeface="Raleway"/>
                <a:cs typeface="Raleway"/>
                <a:sym typeface="Raleway"/>
              </a:rPr>
              <a:t>student experiences</a:t>
            </a:r>
            <a:r>
              <a:rPr lang="en">
                <a:solidFill>
                  <a:schemeClr val="lt1"/>
                </a:solidFill>
                <a:latin typeface="Raleway"/>
                <a:ea typeface="Raleway"/>
                <a:cs typeface="Raleway"/>
                <a:sym typeface="Raleway"/>
              </a:rPr>
              <a:t> with the types of </a:t>
            </a:r>
            <a:r>
              <a:rPr b="1" lang="en">
                <a:solidFill>
                  <a:schemeClr val="lt1"/>
                </a:solidFill>
                <a:latin typeface="Raleway"/>
                <a:ea typeface="Raleway"/>
                <a:cs typeface="Raleway"/>
                <a:sym typeface="Raleway"/>
              </a:rPr>
              <a:t>relationships</a:t>
            </a:r>
            <a:r>
              <a:rPr lang="en">
                <a:solidFill>
                  <a:schemeClr val="lt1"/>
                </a:solidFill>
                <a:latin typeface="Raleway"/>
                <a:ea typeface="Raleway"/>
                <a:cs typeface="Raleway"/>
                <a:sym typeface="Raleway"/>
              </a:rPr>
              <a:t> they have with their teachers</a:t>
            </a:r>
            <a:endParaRPr>
              <a:solidFill>
                <a:schemeClr val="lt1"/>
              </a:solidFill>
              <a:latin typeface="Raleway"/>
              <a:ea typeface="Raleway"/>
              <a:cs typeface="Raleway"/>
              <a:sym typeface="Raleway"/>
            </a:endParaRPr>
          </a:p>
        </p:txBody>
      </p:sp>
      <p:pic>
        <p:nvPicPr>
          <p:cNvPr descr="Image result for mutual relationship" id="110" name="Google Shape;110;p14"/>
          <p:cNvPicPr preferRelativeResize="0"/>
          <p:nvPr/>
        </p:nvPicPr>
        <p:blipFill>
          <a:blip r:embed="rId3">
            <a:alphaModFix/>
          </a:blip>
          <a:stretch>
            <a:fillRect/>
          </a:stretch>
        </p:blipFill>
        <p:spPr>
          <a:xfrm>
            <a:off x="6500963" y="1232550"/>
            <a:ext cx="1847250" cy="1233125"/>
          </a:xfrm>
          <a:prstGeom prst="rect">
            <a:avLst/>
          </a:prstGeom>
          <a:noFill/>
          <a:ln>
            <a:noFill/>
          </a:ln>
        </p:spPr>
      </p:pic>
      <p:sp>
        <p:nvSpPr>
          <p:cNvPr id="111" name="Google Shape;111;p14"/>
          <p:cNvSpPr txBox="1"/>
          <p:nvPr/>
        </p:nvSpPr>
        <p:spPr>
          <a:xfrm>
            <a:off x="448775" y="3029150"/>
            <a:ext cx="5043600" cy="6783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a:solidFill>
                  <a:schemeClr val="lt1"/>
                </a:solidFill>
                <a:latin typeface="Raleway"/>
                <a:ea typeface="Raleway"/>
                <a:cs typeface="Raleway"/>
                <a:sym typeface="Raleway"/>
              </a:rPr>
              <a:t>Vulnerability and willingness to share should be mutual</a:t>
            </a:r>
            <a:endParaRPr>
              <a:solidFill>
                <a:schemeClr val="lt1"/>
              </a:solidFill>
              <a:latin typeface="Raleway"/>
              <a:ea typeface="Raleway"/>
              <a:cs typeface="Raleway"/>
              <a:sym typeface="Raleway"/>
            </a:endParaRPr>
          </a:p>
        </p:txBody>
      </p:sp>
      <p:pic>
        <p:nvPicPr>
          <p:cNvPr descr="Image result for are you ok" id="112" name="Google Shape;112;p14"/>
          <p:cNvPicPr preferRelativeResize="0"/>
          <p:nvPr/>
        </p:nvPicPr>
        <p:blipFill>
          <a:blip r:embed="rId4">
            <a:alphaModFix/>
          </a:blip>
          <a:stretch>
            <a:fillRect/>
          </a:stretch>
        </p:blipFill>
        <p:spPr>
          <a:xfrm>
            <a:off x="6776488" y="2490513"/>
            <a:ext cx="1296225" cy="1296225"/>
          </a:xfrm>
          <a:prstGeom prst="rect">
            <a:avLst/>
          </a:prstGeom>
          <a:noFill/>
          <a:ln>
            <a:noFill/>
          </a:ln>
        </p:spPr>
      </p:pic>
      <p:sp>
        <p:nvSpPr>
          <p:cNvPr id="113" name="Google Shape;113;p14"/>
          <p:cNvSpPr/>
          <p:nvPr/>
        </p:nvSpPr>
        <p:spPr>
          <a:xfrm>
            <a:off x="123840" y="3724872"/>
            <a:ext cx="375978" cy="347344"/>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txBox="1"/>
          <p:nvPr/>
        </p:nvSpPr>
        <p:spPr>
          <a:xfrm>
            <a:off x="37485" y="3631250"/>
            <a:ext cx="548700" cy="5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Walter Turncoat"/>
                <a:ea typeface="Walter Turncoat"/>
                <a:cs typeface="Walter Turncoat"/>
                <a:sym typeface="Walter Turncoat"/>
              </a:rPr>
              <a:t>2</a:t>
            </a:r>
            <a:r>
              <a:rPr lang="en" sz="2600">
                <a:solidFill>
                  <a:schemeClr val="lt1"/>
                </a:solidFill>
                <a:latin typeface="Walter Turncoat"/>
                <a:ea typeface="Walter Turncoat"/>
                <a:cs typeface="Walter Turncoat"/>
                <a:sym typeface="Walter Turncoat"/>
              </a:rPr>
              <a:t>.</a:t>
            </a:r>
            <a:endParaRPr/>
          </a:p>
        </p:txBody>
      </p:sp>
      <p:sp>
        <p:nvSpPr>
          <p:cNvPr id="115" name="Google Shape;115;p14"/>
          <p:cNvSpPr/>
          <p:nvPr/>
        </p:nvSpPr>
        <p:spPr>
          <a:xfrm>
            <a:off x="123852" y="3198972"/>
            <a:ext cx="375978" cy="347344"/>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txBox="1"/>
          <p:nvPr/>
        </p:nvSpPr>
        <p:spPr>
          <a:xfrm>
            <a:off x="37485" y="3105350"/>
            <a:ext cx="548700" cy="5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Walter Turncoat"/>
                <a:ea typeface="Walter Turncoat"/>
                <a:cs typeface="Walter Turncoat"/>
                <a:sym typeface="Walter Turncoat"/>
              </a:rPr>
              <a:t>1.</a:t>
            </a:r>
            <a:endParaRPr/>
          </a:p>
        </p:txBody>
      </p:sp>
      <p:pic>
        <p:nvPicPr>
          <p:cNvPr descr="Image result for high school" id="117" name="Google Shape;117;p14"/>
          <p:cNvPicPr preferRelativeResize="0"/>
          <p:nvPr/>
        </p:nvPicPr>
        <p:blipFill>
          <a:blip r:embed="rId5">
            <a:alphaModFix/>
          </a:blip>
          <a:stretch>
            <a:fillRect/>
          </a:stretch>
        </p:blipFill>
        <p:spPr>
          <a:xfrm>
            <a:off x="3297275" y="1232550"/>
            <a:ext cx="3034875" cy="1966425"/>
          </a:xfrm>
          <a:prstGeom prst="rect">
            <a:avLst/>
          </a:prstGeom>
          <a:noFill/>
          <a:ln>
            <a:noFill/>
          </a:ln>
        </p:spPr>
      </p:pic>
      <p:sp>
        <p:nvSpPr>
          <p:cNvPr id="118" name="Google Shape;118;p14"/>
          <p:cNvSpPr/>
          <p:nvPr/>
        </p:nvSpPr>
        <p:spPr>
          <a:xfrm>
            <a:off x="123840" y="4258272"/>
            <a:ext cx="375978" cy="347344"/>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txBox="1"/>
          <p:nvPr/>
        </p:nvSpPr>
        <p:spPr>
          <a:xfrm>
            <a:off x="37485" y="4164650"/>
            <a:ext cx="548700" cy="5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Walter Turncoat"/>
                <a:ea typeface="Walter Turncoat"/>
                <a:cs typeface="Walter Turncoat"/>
                <a:sym typeface="Walter Turncoat"/>
              </a:rPr>
              <a:t>3.</a:t>
            </a:r>
            <a:endParaRPr/>
          </a:p>
        </p:txBody>
      </p:sp>
      <p:sp>
        <p:nvSpPr>
          <p:cNvPr id="120" name="Google Shape;120;p14"/>
          <p:cNvSpPr txBox="1"/>
          <p:nvPr/>
        </p:nvSpPr>
        <p:spPr>
          <a:xfrm>
            <a:off x="499825" y="3908600"/>
            <a:ext cx="4992600" cy="901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a:solidFill>
                  <a:schemeClr val="lt1"/>
                </a:solidFill>
                <a:latin typeface="Raleway"/>
                <a:ea typeface="Raleway"/>
                <a:cs typeface="Raleway"/>
                <a:sym typeface="Raleway"/>
              </a:rPr>
              <a:t>Overstepping boundaries leads to a negative relationship</a:t>
            </a:r>
            <a:endParaRPr/>
          </a:p>
        </p:txBody>
      </p:sp>
      <p:pic>
        <p:nvPicPr>
          <p:cNvPr descr="Image result for boundaries" id="121" name="Google Shape;121;p14"/>
          <p:cNvPicPr preferRelativeResize="0"/>
          <p:nvPr/>
        </p:nvPicPr>
        <p:blipFill rotWithShape="1">
          <a:blip r:embed="rId6">
            <a:alphaModFix/>
          </a:blip>
          <a:srcRect b="0" l="0" r="0" t="17314"/>
          <a:stretch/>
        </p:blipFill>
        <p:spPr>
          <a:xfrm>
            <a:off x="6332150" y="3811600"/>
            <a:ext cx="2184900" cy="989725"/>
          </a:xfrm>
          <a:prstGeom prst="rect">
            <a:avLst/>
          </a:prstGeom>
          <a:noFill/>
          <a:ln>
            <a:noFill/>
          </a:ln>
        </p:spPr>
      </p:pic>
      <p:sp>
        <p:nvSpPr>
          <p:cNvPr id="122" name="Google Shape;122;p14"/>
          <p:cNvSpPr txBox="1"/>
          <p:nvPr/>
        </p:nvSpPr>
        <p:spPr>
          <a:xfrm>
            <a:off x="499825" y="3455788"/>
            <a:ext cx="4787400" cy="901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a:solidFill>
                  <a:schemeClr val="lt1"/>
                </a:solidFill>
                <a:latin typeface="Raleway"/>
                <a:ea typeface="Raleway"/>
                <a:cs typeface="Raleway"/>
                <a:sym typeface="Raleway"/>
              </a:rPr>
              <a:t>Students’ best interactions with teachers were when teachers showed they care</a:t>
            </a:r>
            <a:endParaRPr/>
          </a:p>
        </p:txBody>
      </p:sp>
      <p:sp>
        <p:nvSpPr>
          <p:cNvPr id="123" name="Google Shape;123;p14"/>
          <p:cNvSpPr txBox="1"/>
          <p:nvPr/>
        </p:nvSpPr>
        <p:spPr>
          <a:xfrm>
            <a:off x="-37225" y="1999225"/>
            <a:ext cx="3334500" cy="7395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b="1" i="1" lang="en">
                <a:solidFill>
                  <a:schemeClr val="lt1"/>
                </a:solidFill>
                <a:latin typeface="Raleway"/>
                <a:ea typeface="Raleway"/>
                <a:cs typeface="Raleway"/>
                <a:sym typeface="Raleway"/>
              </a:rPr>
              <a:t>Interviewees: Daysy, Brighid, Karsten</a:t>
            </a:r>
            <a:endParaRPr b="1" i="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5"/>
          <p:cNvSpPr txBox="1"/>
          <p:nvPr>
            <p:ph idx="4294967295" type="ctrTitle"/>
          </p:nvPr>
        </p:nvSpPr>
        <p:spPr>
          <a:xfrm>
            <a:off x="0" y="0"/>
            <a:ext cx="54570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We met...</a:t>
            </a:r>
            <a:endParaRPr sz="3600"/>
          </a:p>
        </p:txBody>
      </p:sp>
      <p:sp>
        <p:nvSpPr>
          <p:cNvPr id="129" name="Google Shape;129;p15"/>
          <p:cNvSpPr txBox="1"/>
          <p:nvPr>
            <p:ph idx="4294967295" type="subTitle"/>
          </p:nvPr>
        </p:nvSpPr>
        <p:spPr>
          <a:xfrm>
            <a:off x="82325" y="772173"/>
            <a:ext cx="65937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latin typeface="Raleway"/>
                <a:ea typeface="Raleway"/>
                <a:cs typeface="Raleway"/>
                <a:sym typeface="Raleway"/>
              </a:rPr>
              <a:t>High school freshman</a:t>
            </a:r>
            <a:endParaRPr sz="3600">
              <a:latin typeface="Raleway"/>
              <a:ea typeface="Raleway"/>
              <a:cs typeface="Raleway"/>
              <a:sym typeface="Raleway"/>
            </a:endParaRPr>
          </a:p>
        </p:txBody>
      </p:sp>
      <p:sp>
        <p:nvSpPr>
          <p:cNvPr id="130" name="Google Shape;130;p15"/>
          <p:cNvSpPr/>
          <p:nvPr/>
        </p:nvSpPr>
        <p:spPr>
          <a:xfrm>
            <a:off x="82324" y="593000"/>
            <a:ext cx="2098597"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32" name="Google Shape;132;p15"/>
          <p:cNvSpPr txBox="1"/>
          <p:nvPr>
            <p:ph idx="4294967295" type="ctrTitle"/>
          </p:nvPr>
        </p:nvSpPr>
        <p:spPr>
          <a:xfrm>
            <a:off x="0" y="14478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We were amazed to realize...</a:t>
            </a:r>
            <a:endParaRPr sz="3200"/>
          </a:p>
        </p:txBody>
      </p:sp>
      <p:sp>
        <p:nvSpPr>
          <p:cNvPr id="133" name="Google Shape;133;p15"/>
          <p:cNvSpPr/>
          <p:nvPr/>
        </p:nvSpPr>
        <p:spPr>
          <a:xfrm>
            <a:off x="82325" y="20408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ph idx="4294967295" type="ctrTitle"/>
          </p:nvPr>
        </p:nvSpPr>
        <p:spPr>
          <a:xfrm>
            <a:off x="0" y="30480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It would be game changing to...</a:t>
            </a:r>
            <a:endParaRPr sz="3200"/>
          </a:p>
        </p:txBody>
      </p:sp>
      <p:sp>
        <p:nvSpPr>
          <p:cNvPr id="135" name="Google Shape;135;p15"/>
          <p:cNvSpPr/>
          <p:nvPr/>
        </p:nvSpPr>
        <p:spPr>
          <a:xfrm>
            <a:off x="82325" y="36410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nvSpPr>
        <p:spPr>
          <a:xfrm>
            <a:off x="2209800" y="76200"/>
            <a:ext cx="3788100" cy="6327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3000">
                <a:solidFill>
                  <a:schemeClr val="lt1"/>
                </a:solidFill>
                <a:latin typeface="Walter Turncoat"/>
                <a:ea typeface="Walter Turncoat"/>
                <a:cs typeface="Walter Turncoat"/>
                <a:sym typeface="Walter Turncoat"/>
              </a:rPr>
              <a:t>Brighid</a:t>
            </a:r>
            <a:endParaRPr sz="3000">
              <a:latin typeface="Walter Turncoat"/>
              <a:ea typeface="Walter Turncoat"/>
              <a:cs typeface="Walter Turncoat"/>
              <a:sym typeface="Walter Turncoat"/>
            </a:endParaRPr>
          </a:p>
        </p:txBody>
      </p:sp>
      <p:sp>
        <p:nvSpPr>
          <p:cNvPr id="137" name="Google Shape;137;p15"/>
          <p:cNvSpPr txBox="1"/>
          <p:nvPr>
            <p:ph idx="4294967295" type="subTitle"/>
          </p:nvPr>
        </p:nvSpPr>
        <p:spPr>
          <a:xfrm>
            <a:off x="82325" y="2143775"/>
            <a:ext cx="5564100" cy="1060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latin typeface="Raleway"/>
                <a:ea typeface="Raleway"/>
                <a:cs typeface="Raleway"/>
                <a:sym typeface="Raleway"/>
              </a:rPr>
              <a:t>that even though she isn’t shy, she’s too scared to ask her teacher for help since she is intimidated by her strictness.</a:t>
            </a:r>
            <a:endParaRPr sz="1600">
              <a:latin typeface="Raleway"/>
              <a:ea typeface="Raleway"/>
              <a:cs typeface="Raleway"/>
              <a:sym typeface="Raleway"/>
            </a:endParaRPr>
          </a:p>
        </p:txBody>
      </p:sp>
      <p:sp>
        <p:nvSpPr>
          <p:cNvPr id="138" name="Google Shape;138;p15"/>
          <p:cNvSpPr txBox="1"/>
          <p:nvPr/>
        </p:nvSpPr>
        <p:spPr>
          <a:xfrm>
            <a:off x="0" y="3276600"/>
            <a:ext cx="5997900" cy="15570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1600">
                <a:solidFill>
                  <a:schemeClr val="lt1"/>
                </a:solidFill>
                <a:latin typeface="Raleway"/>
                <a:ea typeface="Raleway"/>
                <a:cs typeface="Raleway"/>
                <a:sym typeface="Raleway"/>
              </a:rPr>
              <a:t>provide a way for teachers to understand when their classroom environment is restricting a student’s education.</a:t>
            </a:r>
            <a:endParaRPr sz="1600">
              <a:solidFill>
                <a:schemeClr val="dk1"/>
              </a:solidFill>
            </a:endParaRPr>
          </a:p>
        </p:txBody>
      </p:sp>
      <p:pic>
        <p:nvPicPr>
          <p:cNvPr descr="Image may contain: 3 people, people smiling, people standing, closeup and outdoor" id="139" name="Google Shape;139;p15"/>
          <p:cNvPicPr preferRelativeResize="0"/>
          <p:nvPr/>
        </p:nvPicPr>
        <p:blipFill>
          <a:blip r:embed="rId3">
            <a:alphaModFix/>
          </a:blip>
          <a:stretch>
            <a:fillRect/>
          </a:stretch>
        </p:blipFill>
        <p:spPr>
          <a:xfrm>
            <a:off x="6336012" y="770375"/>
            <a:ext cx="2807989" cy="3743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6"/>
          <p:cNvSpPr txBox="1"/>
          <p:nvPr>
            <p:ph type="title"/>
          </p:nvPr>
        </p:nvSpPr>
        <p:spPr>
          <a:xfrm>
            <a:off x="-6025" y="9679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might we...</a:t>
            </a:r>
            <a:endParaRPr/>
          </a:p>
        </p:txBody>
      </p:sp>
      <p:sp>
        <p:nvSpPr>
          <p:cNvPr id="145" name="Google Shape;145;p16"/>
          <p:cNvSpPr txBox="1"/>
          <p:nvPr>
            <p:ph idx="1" type="body"/>
          </p:nvPr>
        </p:nvSpPr>
        <p:spPr>
          <a:xfrm>
            <a:off x="457200" y="1563400"/>
            <a:ext cx="8229600" cy="967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latin typeface="Raleway"/>
                <a:ea typeface="Raleway"/>
                <a:cs typeface="Raleway"/>
                <a:sym typeface="Raleway"/>
              </a:rPr>
              <a:t>help teachers create a class atmosphere that encourages both a dedication to learning &amp; class engagement?</a:t>
            </a:r>
            <a:endParaRPr>
              <a:latin typeface="Raleway"/>
              <a:ea typeface="Raleway"/>
              <a:cs typeface="Raleway"/>
              <a:sym typeface="Raleway"/>
            </a:endParaRPr>
          </a:p>
        </p:txBody>
      </p:sp>
      <p:sp>
        <p:nvSpPr>
          <p:cNvPr id="146" name="Google Shape;146;p16"/>
          <p:cNvSpPr/>
          <p:nvPr/>
        </p:nvSpPr>
        <p:spPr>
          <a:xfrm>
            <a:off x="4141750" y="281249"/>
            <a:ext cx="788694" cy="805193"/>
          </a:xfrm>
          <a:custGeom>
            <a:rect b="b" l="l" r="r" t="t"/>
            <a:pathLst>
              <a:path extrusionOk="0" h="69056" w="67641">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p:nvPr/>
        </p:nvSpPr>
        <p:spPr>
          <a:xfrm>
            <a:off x="4363252" y="476438"/>
            <a:ext cx="345681" cy="414830"/>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49" name="Google Shape;149;p16"/>
          <p:cNvSpPr txBox="1"/>
          <p:nvPr>
            <p:ph type="title"/>
          </p:nvPr>
        </p:nvSpPr>
        <p:spPr>
          <a:xfrm>
            <a:off x="-6025" y="25681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Solution:</a:t>
            </a:r>
            <a:endParaRPr/>
          </a:p>
        </p:txBody>
      </p:sp>
      <p:sp>
        <p:nvSpPr>
          <p:cNvPr id="150" name="Google Shape;150;p16"/>
          <p:cNvSpPr txBox="1"/>
          <p:nvPr>
            <p:ph idx="1" type="body"/>
          </p:nvPr>
        </p:nvSpPr>
        <p:spPr>
          <a:xfrm>
            <a:off x="457200" y="3087400"/>
            <a:ext cx="8229600" cy="967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latin typeface="Raleway"/>
                <a:ea typeface="Raleway"/>
                <a:cs typeface="Raleway"/>
                <a:sym typeface="Raleway"/>
              </a:rPr>
              <a:t>Interactive daily check in</a:t>
            </a:r>
            <a:endParaRPr>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17"/>
          <p:cNvSpPr txBox="1"/>
          <p:nvPr>
            <p:ph type="ctrTitle"/>
          </p:nvPr>
        </p:nvSpPr>
        <p:spPr>
          <a:xfrm>
            <a:off x="685800" y="-139049"/>
            <a:ext cx="7772400" cy="142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6000"/>
          </a:p>
          <a:p>
            <a:pPr indent="0" lvl="0" marL="0" rtl="0" algn="ctr">
              <a:spcBef>
                <a:spcPts val="0"/>
              </a:spcBef>
              <a:spcAft>
                <a:spcPts val="0"/>
              </a:spcAft>
              <a:buNone/>
            </a:pPr>
            <a:r>
              <a:rPr lang="en" sz="3000">
                <a:solidFill>
                  <a:schemeClr val="lt1"/>
                </a:solidFill>
              </a:rPr>
              <a:t>Experience Prototype</a:t>
            </a:r>
            <a:endParaRPr sz="3000">
              <a:solidFill>
                <a:schemeClr val="lt1"/>
              </a:solidFill>
            </a:endParaRPr>
          </a:p>
          <a:p>
            <a:pPr indent="0" lvl="0" marL="0" rtl="0" algn="ctr">
              <a:spcBef>
                <a:spcPts val="0"/>
              </a:spcBef>
              <a:spcAft>
                <a:spcPts val="0"/>
              </a:spcAft>
              <a:buClr>
                <a:schemeClr val="dk1"/>
              </a:buClr>
              <a:buSzPts val="1100"/>
              <a:buFont typeface="Arial"/>
              <a:buNone/>
            </a:pPr>
            <a:r>
              <a:t/>
            </a:r>
            <a:endParaRPr sz="2000">
              <a:solidFill>
                <a:schemeClr val="lt1"/>
              </a:solidFill>
            </a:endParaRPr>
          </a:p>
          <a:p>
            <a:pPr indent="0" lvl="0" marL="0" rtl="0" algn="ctr">
              <a:spcBef>
                <a:spcPts val="0"/>
              </a:spcBef>
              <a:spcAft>
                <a:spcPts val="0"/>
              </a:spcAft>
              <a:buNone/>
            </a:pPr>
            <a:r>
              <a:rPr lang="en" sz="3000"/>
              <a:t>#1.</a:t>
            </a:r>
            <a:endParaRPr sz="3000"/>
          </a:p>
        </p:txBody>
      </p:sp>
      <p:sp>
        <p:nvSpPr>
          <p:cNvPr id="156" name="Google Shape;156;p17"/>
          <p:cNvSpPr/>
          <p:nvPr/>
        </p:nvSpPr>
        <p:spPr>
          <a:xfrm>
            <a:off x="4109475" y="474275"/>
            <a:ext cx="925050" cy="896752"/>
          </a:xfrm>
          <a:custGeom>
            <a:rect b="b" l="l" r="r" t="t"/>
            <a:pathLst>
              <a:path extrusionOk="0" h="68207" w="73112">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7"/>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58" name="Google Shape;158;p17"/>
          <p:cNvSpPr txBox="1"/>
          <p:nvPr/>
        </p:nvSpPr>
        <p:spPr>
          <a:xfrm>
            <a:off x="6781800" y="-152400"/>
            <a:ext cx="2425800" cy="193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chemeClr val="lt1"/>
              </a:solidFill>
              <a:latin typeface="Walter Turncoat"/>
              <a:ea typeface="Walter Turncoat"/>
              <a:cs typeface="Walter Turncoat"/>
              <a:sym typeface="Walter Turncoat"/>
            </a:endParaRPr>
          </a:p>
          <a:p>
            <a:pPr indent="0" lvl="0" marL="0" rtl="0" algn="ctr">
              <a:spcBef>
                <a:spcPts val="0"/>
              </a:spcBef>
              <a:spcAft>
                <a:spcPts val="0"/>
              </a:spcAft>
              <a:buNone/>
            </a:pPr>
            <a:r>
              <a:rPr lang="en" sz="2000">
                <a:solidFill>
                  <a:schemeClr val="lt1"/>
                </a:solidFill>
                <a:latin typeface="Walter Turncoat"/>
                <a:ea typeface="Walter Turncoat"/>
                <a:cs typeface="Walter Turncoat"/>
                <a:sym typeface="Walter Turncoat"/>
              </a:rPr>
              <a:t>Assumption: Student feedback helps the teacher gauge the environment of the classroom</a:t>
            </a:r>
            <a:endParaRPr sz="2000"/>
          </a:p>
        </p:txBody>
      </p:sp>
      <p:grpSp>
        <p:nvGrpSpPr>
          <p:cNvPr id="159" name="Google Shape;159;p17"/>
          <p:cNvGrpSpPr/>
          <p:nvPr/>
        </p:nvGrpSpPr>
        <p:grpSpPr>
          <a:xfrm flipH="1" rot="4847856">
            <a:off x="6031610" y="475861"/>
            <a:ext cx="1691324" cy="1022272"/>
            <a:chOff x="1113100" y="2199475"/>
            <a:chExt cx="801900" cy="709925"/>
          </a:xfrm>
        </p:grpSpPr>
        <p:sp>
          <p:nvSpPr>
            <p:cNvPr id="160" name="Google Shape;160;p17"/>
            <p:cNvSpPr/>
            <p:nvPr/>
          </p:nvSpPr>
          <p:spPr>
            <a:xfrm>
              <a:off x="1113100" y="2291450"/>
              <a:ext cx="735850" cy="617950"/>
            </a:xfrm>
            <a:custGeom>
              <a:rect b="b" l="l" r="r" t="t"/>
              <a:pathLst>
                <a:path extrusionOk="0" h="24718" w="29434">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a:off x="1745175" y="2199475"/>
              <a:ext cx="169825" cy="162775"/>
            </a:xfrm>
            <a:custGeom>
              <a:rect b="b" l="l" r="r" t="t"/>
              <a:pathLst>
                <a:path extrusionOk="0" h="6511" w="6793">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2" name="Google Shape;162;p17"/>
          <p:cNvPicPr preferRelativeResize="0"/>
          <p:nvPr/>
        </p:nvPicPr>
        <p:blipFill>
          <a:blip r:embed="rId3">
            <a:alphaModFix/>
          </a:blip>
          <a:stretch>
            <a:fillRect/>
          </a:stretch>
        </p:blipFill>
        <p:spPr>
          <a:xfrm>
            <a:off x="137925" y="2507388"/>
            <a:ext cx="5321101" cy="2325575"/>
          </a:xfrm>
          <a:prstGeom prst="rect">
            <a:avLst/>
          </a:prstGeom>
          <a:noFill/>
          <a:ln>
            <a:noFill/>
          </a:ln>
        </p:spPr>
      </p:pic>
      <p:pic>
        <p:nvPicPr>
          <p:cNvPr id="163" name="Google Shape;163;p17"/>
          <p:cNvPicPr preferRelativeResize="0"/>
          <p:nvPr/>
        </p:nvPicPr>
        <p:blipFill rotWithShape="1">
          <a:blip r:embed="rId4">
            <a:alphaModFix/>
          </a:blip>
          <a:srcRect b="0" l="9461" r="0" t="35645"/>
          <a:stretch/>
        </p:blipFill>
        <p:spPr>
          <a:xfrm>
            <a:off x="137925" y="517875"/>
            <a:ext cx="3335251" cy="1778026"/>
          </a:xfrm>
          <a:prstGeom prst="rect">
            <a:avLst/>
          </a:prstGeom>
          <a:noFill/>
          <a:ln>
            <a:noFill/>
          </a:ln>
        </p:spPr>
      </p:pic>
      <p:sp>
        <p:nvSpPr>
          <p:cNvPr id="164" name="Google Shape;164;p17"/>
          <p:cNvSpPr/>
          <p:nvPr/>
        </p:nvSpPr>
        <p:spPr>
          <a:xfrm>
            <a:off x="7217700" y="2188050"/>
            <a:ext cx="472500" cy="417600"/>
          </a:xfrm>
          <a:prstGeom prst="mathPl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a:off x="7217700" y="4025375"/>
            <a:ext cx="472500" cy="381300"/>
          </a:xfrm>
          <a:prstGeom prst="mathMinus">
            <a:avLst>
              <a:gd fmla="val 23520" name="adj1"/>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7"/>
          <p:cNvSpPr txBox="1"/>
          <p:nvPr/>
        </p:nvSpPr>
        <p:spPr>
          <a:xfrm>
            <a:off x="5943450" y="2659800"/>
            <a:ext cx="3021000" cy="12699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Teacher: “It was a really straightforward and easy way to get to know how students are feeling”</a:t>
            </a:r>
            <a:endParaRPr>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Char char="●"/>
            </a:pPr>
            <a:r>
              <a:rPr lang="en">
                <a:solidFill>
                  <a:schemeClr val="lt1"/>
                </a:solidFill>
                <a:latin typeface="Raleway"/>
                <a:ea typeface="Raleway"/>
                <a:cs typeface="Raleway"/>
                <a:sym typeface="Raleway"/>
              </a:rPr>
              <a:t>Student: “I like talking about myself. Also no one ever asks me this so it was nice.”</a:t>
            </a:r>
            <a:endParaRPr>
              <a:solidFill>
                <a:schemeClr val="lt1"/>
              </a:solidFill>
              <a:latin typeface="Raleway"/>
              <a:ea typeface="Raleway"/>
              <a:cs typeface="Raleway"/>
              <a:sym typeface="Raleway"/>
            </a:endParaRPr>
          </a:p>
        </p:txBody>
      </p:sp>
      <p:sp>
        <p:nvSpPr>
          <p:cNvPr id="167" name="Google Shape;167;p17"/>
          <p:cNvSpPr txBox="1"/>
          <p:nvPr/>
        </p:nvSpPr>
        <p:spPr>
          <a:xfrm>
            <a:off x="5943450" y="4125300"/>
            <a:ext cx="3021000" cy="710400"/>
          </a:xfrm>
          <a:prstGeom prst="rect">
            <a:avLst/>
          </a:prstGeom>
          <a:noFill/>
          <a:ln>
            <a:noFill/>
          </a:ln>
        </p:spPr>
        <p:txBody>
          <a:bodyPr anchorCtr="0" anchor="ctr" bIns="91425" lIns="91425" spcFirstLastPara="1" rIns="91425" wrap="square" tIns="91425">
            <a:noAutofit/>
          </a:bodyPr>
          <a:lstStyle/>
          <a:p>
            <a:pPr indent="-317500" lvl="0" marL="457200" rtl="0" algn="l">
              <a:spcBef>
                <a:spcPts val="600"/>
              </a:spcBef>
              <a:spcAft>
                <a:spcPts val="0"/>
              </a:spcAft>
              <a:buClr>
                <a:schemeClr val="lt1"/>
              </a:buClr>
              <a:buSzPts val="1400"/>
              <a:buFont typeface="Raleway"/>
              <a:buChar char="●"/>
            </a:pPr>
            <a:r>
              <a:rPr lang="en">
                <a:solidFill>
                  <a:schemeClr val="lt1"/>
                </a:solidFill>
                <a:latin typeface="Raleway"/>
                <a:ea typeface="Raleway"/>
                <a:cs typeface="Raleway"/>
                <a:sym typeface="Raleway"/>
              </a:rPr>
              <a:t>Teacher: “Feels a little forced”</a:t>
            </a:r>
            <a:endParaRPr>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18"/>
          <p:cNvSpPr txBox="1"/>
          <p:nvPr>
            <p:ph idx="4294967295" type="ctrTitle"/>
          </p:nvPr>
        </p:nvSpPr>
        <p:spPr>
          <a:xfrm>
            <a:off x="0" y="0"/>
            <a:ext cx="54570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We met...</a:t>
            </a:r>
            <a:endParaRPr sz="3600"/>
          </a:p>
        </p:txBody>
      </p:sp>
      <p:sp>
        <p:nvSpPr>
          <p:cNvPr id="173" name="Google Shape;173;p18"/>
          <p:cNvSpPr txBox="1"/>
          <p:nvPr>
            <p:ph idx="4294967295" type="subTitle"/>
          </p:nvPr>
        </p:nvSpPr>
        <p:spPr>
          <a:xfrm>
            <a:off x="82325" y="695973"/>
            <a:ext cx="65937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latin typeface="Raleway"/>
                <a:ea typeface="Raleway"/>
                <a:cs typeface="Raleway"/>
                <a:sym typeface="Raleway"/>
              </a:rPr>
              <a:t>High school senior </a:t>
            </a:r>
            <a:endParaRPr sz="3600">
              <a:latin typeface="Raleway"/>
              <a:ea typeface="Raleway"/>
              <a:cs typeface="Raleway"/>
              <a:sym typeface="Raleway"/>
            </a:endParaRPr>
          </a:p>
        </p:txBody>
      </p:sp>
      <p:sp>
        <p:nvSpPr>
          <p:cNvPr id="174" name="Google Shape;174;p18"/>
          <p:cNvSpPr/>
          <p:nvPr/>
        </p:nvSpPr>
        <p:spPr>
          <a:xfrm>
            <a:off x="82324" y="593000"/>
            <a:ext cx="2098597"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76" name="Google Shape;176;p18"/>
          <p:cNvSpPr txBox="1"/>
          <p:nvPr>
            <p:ph idx="4294967295" type="ctrTitle"/>
          </p:nvPr>
        </p:nvSpPr>
        <p:spPr>
          <a:xfrm>
            <a:off x="0" y="12192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We were amazed to realize...</a:t>
            </a:r>
            <a:endParaRPr sz="3200"/>
          </a:p>
        </p:txBody>
      </p:sp>
      <p:sp>
        <p:nvSpPr>
          <p:cNvPr id="177" name="Google Shape;177;p18"/>
          <p:cNvSpPr/>
          <p:nvPr/>
        </p:nvSpPr>
        <p:spPr>
          <a:xfrm>
            <a:off x="82325" y="17360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txBox="1"/>
          <p:nvPr>
            <p:ph idx="4294967295" type="ctrTitle"/>
          </p:nvPr>
        </p:nvSpPr>
        <p:spPr>
          <a:xfrm>
            <a:off x="0" y="3200400"/>
            <a:ext cx="70824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It would be game changing to</a:t>
            </a:r>
            <a:r>
              <a:rPr lang="en" sz="3200"/>
              <a:t>...</a:t>
            </a:r>
            <a:endParaRPr sz="3200"/>
          </a:p>
        </p:txBody>
      </p:sp>
      <p:sp>
        <p:nvSpPr>
          <p:cNvPr id="179" name="Google Shape;179;p18"/>
          <p:cNvSpPr/>
          <p:nvPr/>
        </p:nvSpPr>
        <p:spPr>
          <a:xfrm>
            <a:off x="82325" y="3717200"/>
            <a:ext cx="5564182" cy="102978"/>
          </a:xfrm>
          <a:custGeom>
            <a:rect b="b" l="l" r="r" t="t"/>
            <a:pathLst>
              <a:path extrusionOk="0" h="2831" w="27831">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txBox="1"/>
          <p:nvPr/>
        </p:nvSpPr>
        <p:spPr>
          <a:xfrm>
            <a:off x="2209800" y="76200"/>
            <a:ext cx="3788100" cy="6327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3000">
                <a:solidFill>
                  <a:schemeClr val="lt1"/>
                </a:solidFill>
                <a:latin typeface="Walter Turncoat"/>
                <a:ea typeface="Walter Turncoat"/>
                <a:cs typeface="Walter Turncoat"/>
                <a:sym typeface="Walter Turncoat"/>
              </a:rPr>
              <a:t>Daysy</a:t>
            </a:r>
            <a:endParaRPr sz="3000">
              <a:latin typeface="Walter Turncoat"/>
              <a:ea typeface="Walter Turncoat"/>
              <a:cs typeface="Walter Turncoat"/>
              <a:sym typeface="Walter Turncoat"/>
            </a:endParaRPr>
          </a:p>
        </p:txBody>
      </p:sp>
      <p:sp>
        <p:nvSpPr>
          <p:cNvPr id="181" name="Google Shape;181;p18"/>
          <p:cNvSpPr txBox="1"/>
          <p:nvPr/>
        </p:nvSpPr>
        <p:spPr>
          <a:xfrm>
            <a:off x="0" y="1832775"/>
            <a:ext cx="6675900" cy="13095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1800">
                <a:solidFill>
                  <a:schemeClr val="lt1"/>
                </a:solidFill>
                <a:latin typeface="Raleway"/>
                <a:ea typeface="Raleway"/>
                <a:cs typeface="Raleway"/>
                <a:sym typeface="Raleway"/>
              </a:rPr>
              <a:t>for a class that many students wanted to drop,</a:t>
            </a:r>
            <a:r>
              <a:rPr lang="en" sz="1800">
                <a:solidFill>
                  <a:schemeClr val="lt1"/>
                </a:solidFill>
                <a:latin typeface="Raleway"/>
                <a:ea typeface="Raleway"/>
                <a:cs typeface="Raleway"/>
                <a:sym typeface="Raleway"/>
              </a:rPr>
              <a:t> the administration of her school stepped in to ask for suggestions, then implemented these changes (with positive results).</a:t>
            </a:r>
            <a:endParaRPr sz="1800"/>
          </a:p>
        </p:txBody>
      </p:sp>
      <p:sp>
        <p:nvSpPr>
          <p:cNvPr id="182" name="Google Shape;182;p18"/>
          <p:cNvSpPr txBox="1"/>
          <p:nvPr/>
        </p:nvSpPr>
        <p:spPr>
          <a:xfrm>
            <a:off x="0" y="3505200"/>
            <a:ext cx="6344100" cy="16875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1800">
                <a:solidFill>
                  <a:schemeClr val="lt1"/>
                </a:solidFill>
                <a:latin typeface="Raleway"/>
                <a:ea typeface="Raleway"/>
                <a:cs typeface="Raleway"/>
                <a:sym typeface="Raleway"/>
              </a:rPr>
              <a:t>create safe spaces where students and teachers can express feelings and ideas to improve the classroom experience for everyone.</a:t>
            </a:r>
            <a:endParaRPr sz="1800"/>
          </a:p>
        </p:txBody>
      </p:sp>
      <p:pic>
        <p:nvPicPr>
          <p:cNvPr id="183" name="Google Shape;183;p18"/>
          <p:cNvPicPr preferRelativeResize="0"/>
          <p:nvPr/>
        </p:nvPicPr>
        <p:blipFill rotWithShape="1">
          <a:blip r:embed="rId3">
            <a:alphaModFix/>
          </a:blip>
          <a:srcRect b="14477" l="9568" r="8303" t="15416"/>
          <a:stretch/>
        </p:blipFill>
        <p:spPr>
          <a:xfrm>
            <a:off x="6514550" y="23100"/>
            <a:ext cx="2629452" cy="2993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19"/>
          <p:cNvSpPr txBox="1"/>
          <p:nvPr>
            <p:ph type="title"/>
          </p:nvPr>
        </p:nvSpPr>
        <p:spPr>
          <a:xfrm>
            <a:off x="-6025" y="9679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might we...</a:t>
            </a:r>
            <a:endParaRPr/>
          </a:p>
        </p:txBody>
      </p:sp>
      <p:sp>
        <p:nvSpPr>
          <p:cNvPr id="189" name="Google Shape;189;p19"/>
          <p:cNvSpPr txBox="1"/>
          <p:nvPr>
            <p:ph idx="1" type="body"/>
          </p:nvPr>
        </p:nvSpPr>
        <p:spPr>
          <a:xfrm>
            <a:off x="457200" y="1563400"/>
            <a:ext cx="8229600" cy="805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latin typeface="Raleway"/>
                <a:ea typeface="Raleway"/>
                <a:cs typeface="Raleway"/>
                <a:sym typeface="Raleway"/>
              </a:rPr>
              <a:t>make learning more collaborative between teachers &amp; students?</a:t>
            </a:r>
            <a:endParaRPr>
              <a:latin typeface="Raleway"/>
              <a:ea typeface="Raleway"/>
              <a:cs typeface="Raleway"/>
              <a:sym typeface="Raleway"/>
            </a:endParaRPr>
          </a:p>
        </p:txBody>
      </p:sp>
      <p:sp>
        <p:nvSpPr>
          <p:cNvPr id="190" name="Google Shape;190;p19"/>
          <p:cNvSpPr/>
          <p:nvPr/>
        </p:nvSpPr>
        <p:spPr>
          <a:xfrm>
            <a:off x="4141750" y="281249"/>
            <a:ext cx="788694" cy="805193"/>
          </a:xfrm>
          <a:custGeom>
            <a:rect b="b" l="l" r="r" t="t"/>
            <a:pathLst>
              <a:path extrusionOk="0" h="69056" w="67641">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9"/>
          <p:cNvSpPr/>
          <p:nvPr/>
        </p:nvSpPr>
        <p:spPr>
          <a:xfrm>
            <a:off x="4363252" y="476438"/>
            <a:ext cx="345681" cy="414830"/>
          </a:xfrm>
          <a:custGeom>
            <a:rect b="b" l="l" r="r" t="t"/>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txBox="1"/>
          <p:nvPr>
            <p:ph idx="12" type="sldNum"/>
          </p:nvPr>
        </p:nvSpPr>
        <p:spPr>
          <a:xfrm>
            <a:off x="4297650" y="4832975"/>
            <a:ext cx="548700" cy="3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93" name="Google Shape;193;p19"/>
          <p:cNvSpPr txBox="1"/>
          <p:nvPr>
            <p:ph type="title"/>
          </p:nvPr>
        </p:nvSpPr>
        <p:spPr>
          <a:xfrm>
            <a:off x="-6025" y="2568175"/>
            <a:ext cx="91560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Solution:</a:t>
            </a:r>
            <a:endParaRPr/>
          </a:p>
        </p:txBody>
      </p:sp>
      <p:sp>
        <p:nvSpPr>
          <p:cNvPr id="194" name="Google Shape;194;p19"/>
          <p:cNvSpPr txBox="1"/>
          <p:nvPr>
            <p:ph idx="1" type="body"/>
          </p:nvPr>
        </p:nvSpPr>
        <p:spPr>
          <a:xfrm>
            <a:off x="457200" y="3087400"/>
            <a:ext cx="8229600" cy="15006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latin typeface="Raleway"/>
                <a:ea typeface="Raleway"/>
                <a:cs typeface="Raleway"/>
                <a:sym typeface="Raleway"/>
              </a:rPr>
              <a:t>Help teachers break their subjects into different interesting aspects (ie geometry → geometric art) , students will sign up for aspects they like, teachers will have small discussions based on this to help shape the curriculum and inspire lesson plans.</a:t>
            </a:r>
            <a:endParaRPr>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