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Roboto Slab Light"/>
      <p:regular r:id="rId33"/>
      <p:bold r:id="rId34"/>
    </p:embeddedFont>
    <p:embeddedFont>
      <p:font typeface="Roboto Slab"/>
      <p:regular r:id="rId35"/>
      <p:bold r:id="rId36"/>
    </p:embeddedFont>
    <p:embeddedFont>
      <p:font typeface="Lato"/>
      <p:regular r:id="rId37"/>
      <p:bold r:id="rId38"/>
      <p:italic r:id="rId39"/>
      <p:boldItalic r:id="rId40"/>
    </p:embeddedFont>
    <p:embeddedFont>
      <p:font typeface="Lato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6.xml"/><Relationship Id="rId42" Type="http://schemas.openxmlformats.org/officeDocument/2006/relationships/font" Target="fonts/LatoLight-bold.fntdata"/><Relationship Id="rId41" Type="http://schemas.openxmlformats.org/officeDocument/2006/relationships/font" Target="fonts/LatoLight-regular.fntdata"/><Relationship Id="rId22" Type="http://schemas.openxmlformats.org/officeDocument/2006/relationships/slide" Target="slides/slide18.xml"/><Relationship Id="rId44" Type="http://schemas.openxmlformats.org/officeDocument/2006/relationships/font" Target="fonts/Lato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LatoLight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SlabLigh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8.xml"/><Relationship Id="rId34" Type="http://schemas.openxmlformats.org/officeDocument/2006/relationships/font" Target="fonts/RobotoSlabLight-bold.fntdata"/><Relationship Id="rId15" Type="http://schemas.openxmlformats.org/officeDocument/2006/relationships/slide" Target="slides/slide11.xml"/><Relationship Id="rId37" Type="http://schemas.openxmlformats.org/officeDocument/2006/relationships/font" Target="fonts/Lato-regular.fntdata"/><Relationship Id="rId14" Type="http://schemas.openxmlformats.org/officeDocument/2006/relationships/slide" Target="slides/slide10.xml"/><Relationship Id="rId36" Type="http://schemas.openxmlformats.org/officeDocument/2006/relationships/font" Target="fonts/RobotoSlab-bold.fntdata"/><Relationship Id="rId17" Type="http://schemas.openxmlformats.org/officeDocument/2006/relationships/slide" Target="slides/slide13.xml"/><Relationship Id="rId39" Type="http://schemas.openxmlformats.org/officeDocument/2006/relationships/font" Target="fonts/Lato-italic.fntdata"/><Relationship Id="rId16" Type="http://schemas.openxmlformats.org/officeDocument/2006/relationships/slide" Target="slides/slide12.xml"/><Relationship Id="rId38" Type="http://schemas.openxmlformats.org/officeDocument/2006/relationships/font" Target="fonts/Lato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1" y="990190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34" name="Shape 34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Image background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Shape 30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Aqua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Shape 32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Yellow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Shape 35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Magenta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1" y="990190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8" y="4664713"/>
            <a:ext cx="382244" cy="382244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Shape 94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4A5C65"/>
              </a:buClr>
              <a:buSzPts val="3000"/>
              <a:buChar char="○"/>
              <a:defRPr i="1" sz="3000">
                <a:solidFill>
                  <a:srgbClr val="4A5C65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8pPr>
            <a:lvl9pPr lvl="8" algn="ctr">
              <a:spcBef>
                <a:spcPts val="0"/>
              </a:spcBef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Shape 124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000"/>
              <a:buChar char="○"/>
              <a:defRPr/>
            </a:lvl1pPr>
            <a:lvl2pPr lvl="1">
              <a:spcBef>
                <a:spcPts val="0"/>
              </a:spcBef>
              <a:buSzPts val="2000"/>
              <a:buChar char="◦"/>
              <a:defRPr/>
            </a:lvl2pPr>
            <a:lvl3pPr lvl="2">
              <a:spcBef>
                <a:spcPts val="0"/>
              </a:spcBef>
              <a:buSzPts val="2000"/>
              <a:buChar char="◦"/>
              <a:defRPr/>
            </a:lvl3pPr>
            <a:lvl4pPr lvl="3">
              <a:spcBef>
                <a:spcPts val="0"/>
              </a:spcBef>
              <a:buSzPts val="2000"/>
              <a:buChar char="◦"/>
              <a:defRPr/>
            </a:lvl4pPr>
            <a:lvl5pPr lvl="4">
              <a:spcBef>
                <a:spcPts val="0"/>
              </a:spcBef>
              <a:buSzPts val="2000"/>
              <a:buChar char="◦"/>
              <a:defRPr/>
            </a:lvl5pPr>
            <a:lvl6pPr lvl="5">
              <a:spcBef>
                <a:spcPts val="0"/>
              </a:spcBef>
              <a:buSzPts val="2000"/>
              <a:buChar char="◦"/>
              <a:defRPr/>
            </a:lvl6pPr>
            <a:lvl7pPr lvl="6">
              <a:spcBef>
                <a:spcPts val="0"/>
              </a:spcBef>
              <a:buSzPts val="2000"/>
              <a:buChar char="◦"/>
              <a:defRPr/>
            </a:lvl7pPr>
            <a:lvl8pPr lvl="7">
              <a:spcBef>
                <a:spcPts val="0"/>
              </a:spcBef>
              <a:buSzPts val="2000"/>
              <a:buChar char="◦"/>
              <a:defRPr/>
            </a:lvl8pPr>
            <a:lvl9pPr lvl="8">
              <a:spcBef>
                <a:spcPts val="0"/>
              </a:spcBef>
              <a:buSzPts val="2000"/>
              <a:buChar char="◦"/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Shape 154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○"/>
              <a:defRPr sz="1800"/>
            </a:lvl1pPr>
            <a:lvl2pPr lvl="1">
              <a:spcBef>
                <a:spcPts val="0"/>
              </a:spcBef>
              <a:buSzPts val="1800"/>
              <a:buChar char="◦"/>
              <a:defRPr sz="1800"/>
            </a:lvl2pPr>
            <a:lvl3pPr lvl="2">
              <a:spcBef>
                <a:spcPts val="0"/>
              </a:spcBef>
              <a:buSzPts val="1800"/>
              <a:buChar char="◦"/>
              <a:defRPr sz="1800"/>
            </a:lvl3pPr>
            <a:lvl4pPr lvl="3">
              <a:spcBef>
                <a:spcPts val="0"/>
              </a:spcBef>
              <a:buSzPts val="1800"/>
              <a:buChar char="◦"/>
              <a:defRPr sz="1800"/>
            </a:lvl4pPr>
            <a:lvl5pPr lvl="4">
              <a:spcBef>
                <a:spcPts val="0"/>
              </a:spcBef>
              <a:buSzPts val="1800"/>
              <a:buChar char="◦"/>
              <a:defRPr sz="1800"/>
            </a:lvl5pPr>
            <a:lvl6pPr lvl="5">
              <a:spcBef>
                <a:spcPts val="0"/>
              </a:spcBef>
              <a:buSzPts val="1800"/>
              <a:buChar char="◦"/>
              <a:defRPr sz="1800"/>
            </a:lvl6pPr>
            <a:lvl7pPr lvl="6">
              <a:spcBef>
                <a:spcPts val="0"/>
              </a:spcBef>
              <a:buSzPts val="1800"/>
              <a:buChar char="◦"/>
              <a:defRPr sz="1800"/>
            </a:lvl7pPr>
            <a:lvl8pPr lvl="7">
              <a:spcBef>
                <a:spcPts val="0"/>
              </a:spcBef>
              <a:buSzPts val="1800"/>
              <a:buChar char="◦"/>
              <a:defRPr sz="1800"/>
            </a:lvl8pPr>
            <a:lvl9pPr lvl="8">
              <a:spcBef>
                <a:spcPts val="0"/>
              </a:spcBef>
              <a:buSzPts val="1800"/>
              <a:buChar char="◦"/>
              <a:defRPr sz="1800"/>
            </a:lvl9pPr>
          </a:lstStyle>
          <a:p/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○"/>
              <a:defRPr sz="1800"/>
            </a:lvl1pPr>
            <a:lvl2pPr lvl="1">
              <a:spcBef>
                <a:spcPts val="0"/>
              </a:spcBef>
              <a:buSzPts val="1800"/>
              <a:buChar char="◦"/>
              <a:defRPr sz="1800"/>
            </a:lvl2pPr>
            <a:lvl3pPr lvl="2">
              <a:spcBef>
                <a:spcPts val="0"/>
              </a:spcBef>
              <a:buSzPts val="1800"/>
              <a:buChar char="◦"/>
              <a:defRPr sz="1800"/>
            </a:lvl3pPr>
            <a:lvl4pPr lvl="3">
              <a:spcBef>
                <a:spcPts val="0"/>
              </a:spcBef>
              <a:buSzPts val="1800"/>
              <a:buChar char="◦"/>
              <a:defRPr sz="1800"/>
            </a:lvl4pPr>
            <a:lvl5pPr lvl="4">
              <a:spcBef>
                <a:spcPts val="0"/>
              </a:spcBef>
              <a:buSzPts val="1800"/>
              <a:buChar char="◦"/>
              <a:defRPr sz="1800"/>
            </a:lvl5pPr>
            <a:lvl6pPr lvl="5">
              <a:spcBef>
                <a:spcPts val="0"/>
              </a:spcBef>
              <a:buSzPts val="1800"/>
              <a:buChar char="◦"/>
              <a:defRPr sz="1800"/>
            </a:lvl6pPr>
            <a:lvl7pPr lvl="6">
              <a:spcBef>
                <a:spcPts val="0"/>
              </a:spcBef>
              <a:buSzPts val="1800"/>
              <a:buChar char="◦"/>
              <a:defRPr sz="1800"/>
            </a:lvl7pPr>
            <a:lvl8pPr lvl="7">
              <a:spcBef>
                <a:spcPts val="0"/>
              </a:spcBef>
              <a:buSzPts val="1800"/>
              <a:buChar char="◦"/>
              <a:defRPr sz="1800"/>
            </a:lvl8pPr>
            <a:lvl9pPr lvl="8">
              <a:spcBef>
                <a:spcPts val="0"/>
              </a:spcBef>
              <a:buSzPts val="1800"/>
              <a:buChar char="◦"/>
              <a:defRPr sz="1800"/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73" name="Shape 17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Shape 174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Shape 177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Shape 18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2000"/>
              <a:buNone/>
              <a:defRPr/>
            </a:lvl1pPr>
            <a:lvl2pPr lvl="1" rtl="0">
              <a:spcBef>
                <a:spcPts val="0"/>
              </a:spcBef>
              <a:buSzPts val="2000"/>
              <a:buNone/>
              <a:defRPr/>
            </a:lvl2pPr>
            <a:lvl3pPr lvl="2" rtl="0">
              <a:spcBef>
                <a:spcPts val="0"/>
              </a:spcBef>
              <a:buSzPts val="2000"/>
              <a:buNone/>
              <a:defRPr/>
            </a:lvl3pPr>
            <a:lvl4pPr lvl="3" rtl="0">
              <a:spcBef>
                <a:spcPts val="0"/>
              </a:spcBef>
              <a:buSzPts val="2000"/>
              <a:buNone/>
              <a:defRPr/>
            </a:lvl4pPr>
            <a:lvl5pPr lvl="4" rtl="0">
              <a:spcBef>
                <a:spcPts val="0"/>
              </a:spcBef>
              <a:buSzPts val="2000"/>
              <a:buNone/>
              <a:defRPr/>
            </a:lvl5pPr>
            <a:lvl6pPr lvl="5" rtl="0">
              <a:spcBef>
                <a:spcPts val="0"/>
              </a:spcBef>
              <a:buSzPts val="2000"/>
              <a:buNone/>
              <a:defRPr/>
            </a:lvl6pPr>
            <a:lvl7pPr lvl="6" rtl="0">
              <a:spcBef>
                <a:spcPts val="0"/>
              </a:spcBef>
              <a:buSzPts val="2000"/>
              <a:buNone/>
              <a:defRPr/>
            </a:lvl7pPr>
            <a:lvl8pPr lvl="7" rtl="0">
              <a:spcBef>
                <a:spcPts val="0"/>
              </a:spcBef>
              <a:buSzPts val="2000"/>
              <a:buNone/>
              <a:defRPr/>
            </a:lvl8pPr>
            <a:lvl9pPr lvl="8" rtl="0">
              <a:spcBef>
                <a:spcPts val="0"/>
              </a:spcBef>
              <a:buSzPts val="2000"/>
              <a:buNone/>
              <a:defRPr/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○"/>
              <a:defRPr sz="1300"/>
            </a:lvl1pPr>
            <a:lvl2pPr lvl="1" rtl="0">
              <a:spcBef>
                <a:spcPts val="0"/>
              </a:spcBef>
              <a:buSzPts val="1300"/>
              <a:buChar char="◦"/>
              <a:defRPr sz="1300"/>
            </a:lvl2pPr>
            <a:lvl3pPr lvl="2" rtl="0">
              <a:spcBef>
                <a:spcPts val="0"/>
              </a:spcBef>
              <a:buSzPts val="1300"/>
              <a:buChar char="◦"/>
              <a:defRPr sz="1300"/>
            </a:lvl3pPr>
            <a:lvl4pPr lvl="3" rtl="0">
              <a:spcBef>
                <a:spcPts val="0"/>
              </a:spcBef>
              <a:buSzPts val="1300"/>
              <a:buChar char="◦"/>
              <a:defRPr sz="1300"/>
            </a:lvl4pPr>
            <a:lvl5pPr lvl="4" rtl="0">
              <a:spcBef>
                <a:spcPts val="0"/>
              </a:spcBef>
              <a:buSzPts val="1300"/>
              <a:buChar char="◦"/>
              <a:defRPr sz="1300"/>
            </a:lvl5pPr>
            <a:lvl6pPr lvl="5" rtl="0">
              <a:spcBef>
                <a:spcPts val="0"/>
              </a:spcBef>
              <a:buSzPts val="1300"/>
              <a:buChar char="◦"/>
              <a:defRPr sz="1300"/>
            </a:lvl6pPr>
            <a:lvl7pPr lvl="6" rtl="0">
              <a:spcBef>
                <a:spcPts val="0"/>
              </a:spcBef>
              <a:buSzPts val="1300"/>
              <a:buChar char="◦"/>
              <a:defRPr sz="1300"/>
            </a:lvl7pPr>
            <a:lvl8pPr lvl="7" rtl="0">
              <a:spcBef>
                <a:spcPts val="0"/>
              </a:spcBef>
              <a:buSzPts val="1300"/>
              <a:buChar char="◦"/>
              <a:defRPr sz="1300"/>
            </a:lvl8pPr>
            <a:lvl9pPr lvl="8" rtl="0">
              <a:spcBef>
                <a:spcPts val="0"/>
              </a:spcBef>
              <a:buSzPts val="1300"/>
              <a:buChar char="◦"/>
              <a:defRPr sz="1300"/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○"/>
              <a:defRPr sz="1300"/>
            </a:lvl1pPr>
            <a:lvl2pPr lvl="1" rtl="0">
              <a:spcBef>
                <a:spcPts val="0"/>
              </a:spcBef>
              <a:buSzPts val="1300"/>
              <a:buChar char="◦"/>
              <a:defRPr sz="1300"/>
            </a:lvl2pPr>
            <a:lvl3pPr lvl="2" rtl="0">
              <a:spcBef>
                <a:spcPts val="0"/>
              </a:spcBef>
              <a:buSzPts val="1300"/>
              <a:buChar char="◦"/>
              <a:defRPr sz="1300"/>
            </a:lvl3pPr>
            <a:lvl4pPr lvl="3" rtl="0">
              <a:spcBef>
                <a:spcPts val="0"/>
              </a:spcBef>
              <a:buSzPts val="1300"/>
              <a:buChar char="◦"/>
              <a:defRPr sz="1300"/>
            </a:lvl4pPr>
            <a:lvl5pPr lvl="4" rtl="0">
              <a:spcBef>
                <a:spcPts val="0"/>
              </a:spcBef>
              <a:buSzPts val="1300"/>
              <a:buChar char="◦"/>
              <a:defRPr sz="1300"/>
            </a:lvl5pPr>
            <a:lvl6pPr lvl="5" rtl="0">
              <a:spcBef>
                <a:spcPts val="0"/>
              </a:spcBef>
              <a:buSzPts val="1300"/>
              <a:buChar char="◦"/>
              <a:defRPr sz="1300"/>
            </a:lvl6pPr>
            <a:lvl7pPr lvl="6" rtl="0">
              <a:spcBef>
                <a:spcPts val="0"/>
              </a:spcBef>
              <a:buSzPts val="1300"/>
              <a:buChar char="◦"/>
              <a:defRPr sz="1300"/>
            </a:lvl7pPr>
            <a:lvl8pPr lvl="7" rtl="0">
              <a:spcBef>
                <a:spcPts val="0"/>
              </a:spcBef>
              <a:buSzPts val="1300"/>
              <a:buChar char="◦"/>
              <a:defRPr sz="1300"/>
            </a:lvl8pPr>
            <a:lvl9pPr lvl="8" rtl="0">
              <a:spcBef>
                <a:spcPts val="0"/>
              </a:spcBef>
              <a:buSzPts val="1300"/>
              <a:buChar char="◦"/>
              <a:defRPr sz="1300"/>
            </a:lvl9pPr>
          </a:lstStyle>
          <a:p/>
        </p:txBody>
      </p:sp>
      <p:sp>
        <p:nvSpPr>
          <p:cNvPr id="188" name="Shape 188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○"/>
              <a:defRPr sz="1300"/>
            </a:lvl1pPr>
            <a:lvl2pPr lvl="1" rtl="0">
              <a:spcBef>
                <a:spcPts val="0"/>
              </a:spcBef>
              <a:buSzPts val="1300"/>
              <a:buChar char="◦"/>
              <a:defRPr sz="1300"/>
            </a:lvl2pPr>
            <a:lvl3pPr lvl="2" rtl="0">
              <a:spcBef>
                <a:spcPts val="0"/>
              </a:spcBef>
              <a:buSzPts val="1300"/>
              <a:buChar char="◦"/>
              <a:defRPr sz="1300"/>
            </a:lvl3pPr>
            <a:lvl4pPr lvl="3" rtl="0">
              <a:spcBef>
                <a:spcPts val="0"/>
              </a:spcBef>
              <a:buSzPts val="1300"/>
              <a:buChar char="◦"/>
              <a:defRPr sz="1300"/>
            </a:lvl4pPr>
            <a:lvl5pPr lvl="4" rtl="0">
              <a:spcBef>
                <a:spcPts val="0"/>
              </a:spcBef>
              <a:buSzPts val="1300"/>
              <a:buChar char="◦"/>
              <a:defRPr sz="1300"/>
            </a:lvl5pPr>
            <a:lvl6pPr lvl="5" rtl="0">
              <a:spcBef>
                <a:spcPts val="0"/>
              </a:spcBef>
              <a:buSzPts val="1300"/>
              <a:buChar char="◦"/>
              <a:defRPr sz="1300"/>
            </a:lvl6pPr>
            <a:lvl7pPr lvl="6" rtl="0">
              <a:spcBef>
                <a:spcPts val="0"/>
              </a:spcBef>
              <a:buSzPts val="1300"/>
              <a:buChar char="◦"/>
              <a:defRPr sz="1300"/>
            </a:lvl7pPr>
            <a:lvl8pPr lvl="7" rtl="0">
              <a:spcBef>
                <a:spcPts val="0"/>
              </a:spcBef>
              <a:buSzPts val="1300"/>
              <a:buChar char="◦"/>
              <a:defRPr sz="1300"/>
            </a:lvl8pPr>
            <a:lvl9pPr lvl="8" rtl="0">
              <a:spcBef>
                <a:spcPts val="0"/>
              </a:spcBef>
              <a:buSzPts val="1300"/>
              <a:buChar char="◦"/>
              <a:defRPr sz="1300"/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05" name="Shape 20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Shape 206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Shape 209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Shape 21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8327788" y="626113"/>
            <a:ext cx="382244" cy="382244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Shape 231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360"/>
              </a:spcBef>
              <a:buSzPts val="1400"/>
              <a:buNone/>
              <a:defRPr sz="1400"/>
            </a:lvl1pPr>
          </a:lstStyle>
          <a:p/>
        </p:txBody>
      </p:sp>
      <p:sp>
        <p:nvSpPr>
          <p:cNvPr id="234" name="Shape 234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Shape 244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60" name="Shape 26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Shape 261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Shape 26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Shape 264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Shape 27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projects.invisionapp.com/share/ZRE86RVUX#/screens" TargetMode="External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ketchapp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invisionapp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slidescarnival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goFIT: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Medium-Fi Prototyping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4294967295" type="ctrTitle"/>
          </p:nvPr>
        </p:nvSpPr>
        <p:spPr>
          <a:xfrm>
            <a:off x="413500" y="1507150"/>
            <a:ext cx="83025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5400">
                <a:solidFill>
                  <a:srgbClr val="FFB600"/>
                </a:solidFill>
              </a:rPr>
              <a:t>Revised Interface Design</a:t>
            </a:r>
          </a:p>
        </p:txBody>
      </p:sp>
      <p:sp>
        <p:nvSpPr>
          <p:cNvPr id="444" name="Shape 444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3 major sketched UI revisions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Old/New UI comparisons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4294967295" type="ctrTitle"/>
          </p:nvPr>
        </p:nvSpPr>
        <p:spPr>
          <a:xfrm>
            <a:off x="0" y="3547150"/>
            <a:ext cx="91440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800"/>
              <a:t>Remove primary “+” button</a:t>
            </a: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 b="53344" l="9018" r="72670" t="10884"/>
          <a:stretch/>
        </p:blipFill>
        <p:spPr>
          <a:xfrm>
            <a:off x="3240375" y="831150"/>
            <a:ext cx="1727631" cy="2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 rotWithShape="1">
          <a:blip r:embed="rId4">
            <a:alphaModFix/>
          </a:blip>
          <a:srcRect b="63334" l="3980" r="74768" t="2488"/>
          <a:stretch/>
        </p:blipFill>
        <p:spPr>
          <a:xfrm>
            <a:off x="1166150" y="831150"/>
            <a:ext cx="1660925" cy="26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/>
        </p:nvSpPr>
        <p:spPr>
          <a:xfrm>
            <a:off x="5207475" y="846450"/>
            <a:ext cx="3158400" cy="26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The “+” button on the original home screen confused every single one of our testers.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We fixed this by removing the button entirely.</a:t>
            </a:r>
          </a:p>
        </p:txBody>
      </p:sp>
      <p:sp>
        <p:nvSpPr>
          <p:cNvPr id="453" name="Shape 453"/>
          <p:cNvSpPr/>
          <p:nvPr/>
        </p:nvSpPr>
        <p:spPr>
          <a:xfrm>
            <a:off x="3444325" y="846450"/>
            <a:ext cx="191400" cy="3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4776600" y="1335625"/>
            <a:ext cx="160200" cy="3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2648325" y="2025475"/>
            <a:ext cx="744600" cy="19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idx="4294967295" type="ctrTitle"/>
          </p:nvPr>
        </p:nvSpPr>
        <p:spPr>
          <a:xfrm>
            <a:off x="0" y="3775750"/>
            <a:ext cx="91440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800"/>
              <a:t>Add challenges to dashboard</a:t>
            </a: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 b="53344" l="9018" r="72670" t="10884"/>
          <a:stretch/>
        </p:blipFill>
        <p:spPr>
          <a:xfrm>
            <a:off x="3240375" y="831150"/>
            <a:ext cx="1727631" cy="2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 rotWithShape="1">
          <a:blip r:embed="rId4">
            <a:alphaModFix/>
          </a:blip>
          <a:srcRect b="27201" l="3784" r="74963" t="38620"/>
          <a:stretch/>
        </p:blipFill>
        <p:spPr>
          <a:xfrm>
            <a:off x="1166150" y="831150"/>
            <a:ext cx="1660925" cy="26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5207475" y="617850"/>
            <a:ext cx="34800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Testers didn’t understand that they could access challenges by hitting the plus button.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We got rid of that button, but still wanted users to be able to quickly log progress.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We fixed this by adding scrollable challenges directly to the home screen.</a:t>
            </a:r>
          </a:p>
        </p:txBody>
      </p:sp>
      <p:sp>
        <p:nvSpPr>
          <p:cNvPr id="464" name="Shape 464"/>
          <p:cNvSpPr/>
          <p:nvPr/>
        </p:nvSpPr>
        <p:spPr>
          <a:xfrm>
            <a:off x="3444325" y="831150"/>
            <a:ext cx="191400" cy="35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4776600" y="1289700"/>
            <a:ext cx="160200" cy="35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2648325" y="2177875"/>
            <a:ext cx="744600" cy="19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idx="4294967295" type="ctrTitle"/>
          </p:nvPr>
        </p:nvSpPr>
        <p:spPr>
          <a:xfrm>
            <a:off x="0" y="3563650"/>
            <a:ext cx="91440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/>
              <a:t>Add “-” button in progress tracking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 b="65535" l="54608" r="29844" t="17757"/>
          <a:stretch/>
        </p:blipFill>
        <p:spPr>
          <a:xfrm>
            <a:off x="1437500" y="2316000"/>
            <a:ext cx="1592858" cy="135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4">
            <a:alphaModFix/>
          </a:blip>
          <a:srcRect b="60984" l="52163" r="26585" t="21682"/>
          <a:stretch/>
        </p:blipFill>
        <p:spPr>
          <a:xfrm>
            <a:off x="1403475" y="701050"/>
            <a:ext cx="1660925" cy="13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/>
        </p:nvSpPr>
        <p:spPr>
          <a:xfrm>
            <a:off x="5207475" y="846450"/>
            <a:ext cx="3158400" cy="2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Users wanted a way to detract from progress, in case they accidentally logged progress or wanted to erase something that had been automatically logged.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We fixed this by changing the  progress log buttons from </a:t>
            </a:r>
            <a:r>
              <a:rPr i="1"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plus</a:t>
            </a: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and </a:t>
            </a:r>
            <a:r>
              <a:rPr i="1"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check</a:t>
            </a: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to </a:t>
            </a:r>
            <a:r>
              <a:rPr i="1"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minus</a:t>
            </a: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and </a:t>
            </a:r>
            <a:r>
              <a:rPr i="1"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plus</a:t>
            </a:r>
            <a:r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</a:p>
        </p:txBody>
      </p:sp>
      <p:grpSp>
        <p:nvGrpSpPr>
          <p:cNvPr id="475" name="Shape 475"/>
          <p:cNvGrpSpPr/>
          <p:nvPr/>
        </p:nvGrpSpPr>
        <p:grpSpPr>
          <a:xfrm>
            <a:off x="3584789" y="1045504"/>
            <a:ext cx="1352044" cy="2104945"/>
            <a:chOff x="3240375" y="831150"/>
            <a:chExt cx="1727631" cy="2671250"/>
          </a:xfrm>
        </p:grpSpPr>
        <p:pic>
          <p:nvPicPr>
            <p:cNvPr id="476" name="Shape 476"/>
            <p:cNvPicPr preferRelativeResize="0"/>
            <p:nvPr/>
          </p:nvPicPr>
          <p:blipFill rotWithShape="1">
            <a:blip r:embed="rId3">
              <a:alphaModFix/>
            </a:blip>
            <a:srcRect b="53344" l="9018" r="72670" t="10884"/>
            <a:stretch/>
          </p:blipFill>
          <p:spPr>
            <a:xfrm>
              <a:off x="3240375" y="831150"/>
              <a:ext cx="1727631" cy="267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Shape 477"/>
            <p:cNvSpPr/>
            <p:nvPr/>
          </p:nvSpPr>
          <p:spPr>
            <a:xfrm>
              <a:off x="3444325" y="831150"/>
              <a:ext cx="191400" cy="35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4776600" y="1289700"/>
              <a:ext cx="160200" cy="35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9" name="Shape 479"/>
          <p:cNvSpPr/>
          <p:nvPr/>
        </p:nvSpPr>
        <p:spPr>
          <a:xfrm rot="2983156">
            <a:off x="2350613" y="1733092"/>
            <a:ext cx="1773922" cy="199015"/>
          </a:xfrm>
          <a:prstGeom prst="rightArrow">
            <a:avLst>
              <a:gd fmla="val 50000" name="adj1"/>
              <a:gd fmla="val 137376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/>
        </p:nvSpPr>
        <p:spPr>
          <a:xfrm rot="5127931">
            <a:off x="1925777" y="1656119"/>
            <a:ext cx="1320533" cy="198913"/>
          </a:xfrm>
          <a:prstGeom prst="rightArrow">
            <a:avLst>
              <a:gd fmla="val 50000" name="adj1"/>
              <a:gd fmla="val 137376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4294967295" type="ctrTitle"/>
          </p:nvPr>
        </p:nvSpPr>
        <p:spPr>
          <a:xfrm>
            <a:off x="413500" y="1507150"/>
            <a:ext cx="83025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5400">
                <a:solidFill>
                  <a:srgbClr val="FFB600"/>
                </a:solidFill>
              </a:rPr>
              <a:t>Medium-Fi Prototype</a:t>
            </a:r>
          </a:p>
        </p:txBody>
      </p:sp>
      <p:sp>
        <p:nvSpPr>
          <p:cNvPr id="486" name="Shape 486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Medium-Fi Storyboards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Interface and target platform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Prototype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Shape 4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974" y="710738"/>
            <a:ext cx="1444850" cy="2569933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Shape 492"/>
          <p:cNvSpPr txBox="1"/>
          <p:nvPr>
            <p:ph idx="4294967295" type="ctrTitle"/>
          </p:nvPr>
        </p:nvSpPr>
        <p:spPr>
          <a:xfrm>
            <a:off x="0" y="3547150"/>
            <a:ext cx="91440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533400" lvl="0" marL="457200" rtl="0" algn="ctr">
              <a:spcBef>
                <a:spcPts val="0"/>
              </a:spcBef>
              <a:buSzPts val="4800"/>
              <a:buAutoNum type="arabicPeriod"/>
            </a:pPr>
            <a:r>
              <a:rPr lang="en" sz="4800"/>
              <a:t>Create a personal </a:t>
            </a:r>
            <a:r>
              <a:rPr b="1" lang="en" sz="4800">
                <a:latin typeface="Roboto Slab"/>
                <a:ea typeface="Roboto Slab"/>
                <a:cs typeface="Roboto Slab"/>
                <a:sym typeface="Roboto Slab"/>
              </a:rPr>
              <a:t>running</a:t>
            </a:r>
            <a:r>
              <a:rPr lang="en" sz="4800"/>
              <a:t> challenge for this week</a:t>
            </a:r>
          </a:p>
        </p:txBody>
      </p:sp>
      <p:pic>
        <p:nvPicPr>
          <p:cNvPr id="493" name="Shape 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875" y="710750"/>
            <a:ext cx="1444850" cy="25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650" y="710750"/>
            <a:ext cx="1444852" cy="25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Shape 4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4425" y="710750"/>
            <a:ext cx="1444850" cy="256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8200" y="710754"/>
            <a:ext cx="1444850" cy="256992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/>
          <p:nvPr/>
        </p:nvSpPr>
        <p:spPr>
          <a:xfrm>
            <a:off x="644050" y="1061650"/>
            <a:ext cx="544800" cy="536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2736625" y="2964325"/>
            <a:ext cx="280800" cy="25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4474850" y="1981800"/>
            <a:ext cx="371400" cy="36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4923800" y="2344450"/>
            <a:ext cx="203400" cy="12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6537525" y="2344450"/>
            <a:ext cx="203400" cy="12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5468025" y="2011050"/>
            <a:ext cx="280800" cy="288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7073500" y="1841100"/>
            <a:ext cx="489000" cy="12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8184850" y="2299950"/>
            <a:ext cx="203400" cy="16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4294967295" type="ctrTitle"/>
          </p:nvPr>
        </p:nvSpPr>
        <p:spPr>
          <a:xfrm>
            <a:off x="0" y="3547150"/>
            <a:ext cx="91440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400"/>
              <a:t>2a. Invite Christina to a</a:t>
            </a:r>
            <a:r>
              <a:rPr lang="en" sz="4400"/>
              <a:t>    </a:t>
            </a:r>
            <a:r>
              <a:rPr b="1" lang="en" sz="4400">
                <a:latin typeface="Roboto Slab"/>
                <a:ea typeface="Roboto Slab"/>
                <a:cs typeface="Roboto Slab"/>
                <a:sym typeface="Roboto Slab"/>
              </a:rPr>
              <a:t>swimming</a:t>
            </a:r>
            <a:r>
              <a:rPr lang="en" sz="4400"/>
              <a:t> challenge next week</a:t>
            </a:r>
          </a:p>
        </p:txBody>
      </p:sp>
      <p:pic>
        <p:nvPicPr>
          <p:cNvPr id="510" name="Shape 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75" y="710750"/>
            <a:ext cx="1444850" cy="25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650" y="710750"/>
            <a:ext cx="1444852" cy="25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4425" y="710750"/>
            <a:ext cx="1444850" cy="256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8200" y="710754"/>
            <a:ext cx="1444850" cy="256992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/>
          <p:nvPr/>
        </p:nvSpPr>
        <p:spPr>
          <a:xfrm>
            <a:off x="633950" y="1053400"/>
            <a:ext cx="555000" cy="61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2736625" y="2964325"/>
            <a:ext cx="280800" cy="25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4846400" y="1663600"/>
            <a:ext cx="280800" cy="347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923800" y="2344450"/>
            <a:ext cx="203400" cy="12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6537525" y="2344450"/>
            <a:ext cx="203400" cy="12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6120250" y="2011000"/>
            <a:ext cx="280800" cy="347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0" name="Shape 5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974" y="710738"/>
            <a:ext cx="1444850" cy="256993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/>
          <p:nvPr/>
        </p:nvSpPr>
        <p:spPr>
          <a:xfrm>
            <a:off x="7073500" y="2011000"/>
            <a:ext cx="489000" cy="12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8184850" y="2299950"/>
            <a:ext cx="203400" cy="16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Shape 5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869" y="710763"/>
            <a:ext cx="1444850" cy="256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Shape 5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6294" y="710750"/>
            <a:ext cx="1444850" cy="256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Shape 5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3644" y="710750"/>
            <a:ext cx="1444850" cy="2569928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 txBox="1"/>
          <p:nvPr>
            <p:ph idx="4294967295" type="ctrTitle"/>
          </p:nvPr>
        </p:nvSpPr>
        <p:spPr>
          <a:xfrm>
            <a:off x="0" y="3547150"/>
            <a:ext cx="91440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400"/>
              <a:t>2b. Invite Christina to a    </a:t>
            </a:r>
            <a:r>
              <a:rPr b="1" lang="en" sz="4400">
                <a:latin typeface="Roboto Slab"/>
                <a:ea typeface="Roboto Slab"/>
                <a:cs typeface="Roboto Slab"/>
                <a:sym typeface="Roboto Slab"/>
              </a:rPr>
              <a:t>swimming</a:t>
            </a:r>
            <a:r>
              <a:rPr lang="en" sz="4400"/>
              <a:t> challenge next week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875" y="710750"/>
            <a:ext cx="1444850" cy="25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5450" y="710750"/>
            <a:ext cx="1444850" cy="256994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/>
          <p:nvPr/>
        </p:nvSpPr>
        <p:spPr>
          <a:xfrm>
            <a:off x="1377000" y="1053400"/>
            <a:ext cx="555000" cy="61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2910000" y="1053400"/>
            <a:ext cx="646500" cy="61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4846400" y="2011000"/>
            <a:ext cx="203400" cy="21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6537525" y="2344450"/>
            <a:ext cx="203400" cy="12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6392700" y="1663600"/>
            <a:ext cx="348300" cy="347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7094050" y="2011000"/>
            <a:ext cx="423000" cy="12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8151250" y="2299950"/>
            <a:ext cx="237000" cy="16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idx="4294967295" type="ctrTitle"/>
          </p:nvPr>
        </p:nvSpPr>
        <p:spPr>
          <a:xfrm>
            <a:off x="0" y="3547150"/>
            <a:ext cx="91440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400"/>
              <a:t>3a</a:t>
            </a:r>
            <a:r>
              <a:rPr lang="en" sz="4400"/>
              <a:t>. Log progress on your     current </a:t>
            </a:r>
            <a:r>
              <a:rPr b="1" lang="en" sz="4400">
                <a:latin typeface="Roboto Slab"/>
                <a:ea typeface="Roboto Slab"/>
                <a:cs typeface="Roboto Slab"/>
                <a:sym typeface="Roboto Slab"/>
              </a:rPr>
              <a:t>walking</a:t>
            </a:r>
            <a:r>
              <a:rPr lang="en" sz="4400"/>
              <a:t> challenge</a:t>
            </a:r>
          </a:p>
        </p:txBody>
      </p:sp>
      <p:pic>
        <p:nvPicPr>
          <p:cNvPr id="545" name="Shape 5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9575" y="677750"/>
            <a:ext cx="1444850" cy="256992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/>
          <p:nvPr/>
        </p:nvSpPr>
        <p:spPr>
          <a:xfrm>
            <a:off x="4588875" y="2694450"/>
            <a:ext cx="203400" cy="21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Shape 5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927" y="669475"/>
            <a:ext cx="1444850" cy="256993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 txBox="1"/>
          <p:nvPr>
            <p:ph idx="4294967295" type="ctrTitle"/>
          </p:nvPr>
        </p:nvSpPr>
        <p:spPr>
          <a:xfrm>
            <a:off x="0" y="3547150"/>
            <a:ext cx="91440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400"/>
              <a:t>3b</a:t>
            </a:r>
            <a:r>
              <a:rPr lang="en" sz="4400"/>
              <a:t>. Log progress on your     current </a:t>
            </a:r>
            <a:r>
              <a:rPr b="1" lang="en" sz="4400">
                <a:latin typeface="Roboto Slab"/>
                <a:ea typeface="Roboto Slab"/>
                <a:cs typeface="Roboto Slab"/>
                <a:sym typeface="Roboto Slab"/>
              </a:rPr>
              <a:t>weightlifting</a:t>
            </a:r>
            <a:r>
              <a:rPr lang="en" sz="4400"/>
              <a:t> challenge</a:t>
            </a:r>
          </a:p>
        </p:txBody>
      </p:sp>
      <p:pic>
        <p:nvPicPr>
          <p:cNvPr id="553" name="Shape 5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8225" y="669475"/>
            <a:ext cx="1444850" cy="25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2000" y="669475"/>
            <a:ext cx="1444852" cy="256992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Shape 555"/>
          <p:cNvSpPr/>
          <p:nvPr/>
        </p:nvSpPr>
        <p:spPr>
          <a:xfrm>
            <a:off x="2285300" y="1012125"/>
            <a:ext cx="555000" cy="61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4662425" y="995175"/>
            <a:ext cx="555000" cy="64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5848625" y="2181075"/>
            <a:ext cx="203400" cy="201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6000">
                <a:solidFill>
                  <a:srgbClr val="FFB600"/>
                </a:solidFill>
              </a:rPr>
              <a:t>Team Fitlit</a:t>
            </a:r>
          </a:p>
        </p:txBody>
      </p:sp>
      <p:sp>
        <p:nvSpPr>
          <p:cNvPr id="395" name="Shape 395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Christina Ramsey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Bryce Tham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Olivia Gregory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Denis Russu</a:t>
            </a:r>
          </a:p>
        </p:txBody>
      </p:sp>
      <p:pic>
        <p:nvPicPr>
          <p:cNvPr descr="photo-1434030216411-0b793f4b4173.jpg"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Interface and Target Platform</a:t>
            </a:r>
          </a:p>
        </p:txBody>
      </p:sp>
      <p:sp>
        <p:nvSpPr>
          <p:cNvPr id="563" name="Shape 563"/>
          <p:cNvSpPr/>
          <p:nvPr/>
        </p:nvSpPr>
        <p:spPr>
          <a:xfrm>
            <a:off x="2702046" y="650286"/>
            <a:ext cx="1863608" cy="3921828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A6BCC9"/>
          </a:solidFill>
          <a:ln cap="flat" cmpd="sng" w="9525">
            <a:solidFill>
              <a:srgbClr val="DEE9F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2841250" y="1207650"/>
            <a:ext cx="1585200" cy="2807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5" name="Shape 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252" y="1808025"/>
            <a:ext cx="1542774" cy="11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 txBox="1"/>
          <p:nvPr/>
        </p:nvSpPr>
        <p:spPr>
          <a:xfrm>
            <a:off x="4697750" y="1131450"/>
            <a:ext cx="3541800" cy="28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Mobile App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Because </a:t>
            </a:r>
            <a:r>
              <a:rPr b="1" lang="en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everyone carries their phone</a:t>
            </a: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, even when they work out or go to the gym, a mobile app would be the simplest way of logging activities.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The phone’s sensors (primarily GPS) and input from other fitness apps can feed our data, meaning that goFIT can </a:t>
            </a:r>
            <a:r>
              <a:rPr b="1" lang="en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access other apps’ workout data</a:t>
            </a: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and use that to </a:t>
            </a:r>
            <a:r>
              <a:rPr b="1" lang="en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populate users’ progress </a:t>
            </a: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on challenges.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idx="4294967295" type="ctrTitle"/>
          </p:nvPr>
        </p:nvSpPr>
        <p:spPr>
          <a:xfrm>
            <a:off x="437650" y="995275"/>
            <a:ext cx="5038500" cy="3019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6000" u="sng">
                <a:solidFill>
                  <a:schemeClr val="hlink"/>
                </a:solidFill>
                <a:hlinkClick r:id="rId3"/>
              </a:rPr>
              <a:t>Prototype</a:t>
            </a:r>
          </a:p>
        </p:txBody>
      </p:sp>
      <p:sp>
        <p:nvSpPr>
          <p:cNvPr id="572" name="Shape 572"/>
          <p:cNvSpPr/>
          <p:nvPr/>
        </p:nvSpPr>
        <p:spPr>
          <a:xfrm>
            <a:off x="5476071" y="610836"/>
            <a:ext cx="1863608" cy="3921828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DEE9F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73" name="Shape 5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375" y="1156600"/>
            <a:ext cx="1571200" cy="2794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4294967295" type="ctrTitle"/>
          </p:nvPr>
        </p:nvSpPr>
        <p:spPr>
          <a:xfrm>
            <a:off x="413500" y="1507150"/>
            <a:ext cx="83025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5400">
                <a:solidFill>
                  <a:srgbClr val="FFB600"/>
                </a:solidFill>
              </a:rPr>
              <a:t>Tools</a:t>
            </a:r>
          </a:p>
        </p:txBody>
      </p:sp>
      <p:sp>
        <p:nvSpPr>
          <p:cNvPr id="579" name="Shape 579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Tools used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Limitations/Tradeoffs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Wizard of Oz techniques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Sketch </a:t>
            </a:r>
          </a:p>
        </p:txBody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x="2901875" y="811675"/>
            <a:ext cx="5292300" cy="3673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Sketch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○"/>
            </a:pPr>
            <a:r>
              <a:rPr lang="en"/>
              <a:t>“The digital design toolkit”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○"/>
            </a:pPr>
            <a:r>
              <a:rPr lang="en"/>
              <a:t>Used for designing the screens themselves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○"/>
            </a:pPr>
            <a:r>
              <a:rPr lang="en"/>
              <a:t>Extremely helpful, worked very well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○"/>
            </a:pPr>
            <a:r>
              <a:rPr lang="en"/>
              <a:t>Each screen generated became a static image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InVision</a:t>
            </a:r>
          </a:p>
        </p:txBody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2823650" y="690500"/>
            <a:ext cx="5547900" cy="404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InVision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○"/>
            </a:pPr>
            <a:r>
              <a:rPr lang="en"/>
              <a:t>“Design better products, faster”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○"/>
            </a:pPr>
            <a:r>
              <a:rPr lang="en"/>
              <a:t>Used for putting the screens into an interface that mimics a mobile app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○"/>
            </a:pPr>
            <a:r>
              <a:rPr lang="en"/>
              <a:t>Doesn’t allow the full range of motions a user would have with their phone (swiping)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○"/>
            </a:pPr>
            <a:r>
              <a:rPr lang="en"/>
              <a:t>No information stored in memory: each screen transition is hard coded, so an update in part of the app doesn’t update other pages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Tradeoffs: Limitations of Current Prototype</a:t>
            </a:r>
          </a:p>
        </p:txBody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2922725" y="559475"/>
            <a:ext cx="5358000" cy="417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Due to time constraints, full functionality was not implemented.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Not every button has a transition/screen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000"/>
              <a:buChar char="○"/>
            </a:pPr>
            <a:r>
              <a:rPr lang="en"/>
              <a:t>We implemented enough screens to demonstrate functionality, as most of our screen flows are representative of what is missing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Because we focused primarily on tasks/uses, we: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Did not create a full user profile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000"/>
              <a:buChar char="○"/>
            </a:pPr>
            <a:r>
              <a:rPr lang="en"/>
              <a:t>Did not create a screen for personal progress and history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Wizard of Oz/ Hard Coding</a:t>
            </a:r>
          </a:p>
        </p:txBody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2922725" y="559475"/>
            <a:ext cx="5358000" cy="417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We currently have no users, so we hard coded the following information: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Challenges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Challenge progress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Friends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000"/>
              <a:buChar char="○"/>
            </a:pPr>
            <a:r>
              <a:rPr lang="en"/>
              <a:t>Friend profiles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Specific screen transitions have taken the place of storing actual data and memory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000"/>
              <a:buChar char="○"/>
            </a:pPr>
            <a:r>
              <a:rPr lang="en"/>
              <a:t>For example, if a progress bar changes, it is because we have taken the tester to a new screen instead of updating the information behind the screen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>
            <p:ph idx="4294967295" type="ctrTitle"/>
          </p:nvPr>
        </p:nvSpPr>
        <p:spPr>
          <a:xfrm>
            <a:off x="0" y="1991850"/>
            <a:ext cx="91440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</a:rPr>
              <a:t>Thanks!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Special thanks to all the people who made and released these awesome resources for free: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ts val="2400"/>
              <a:buChar char="○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2BDC7"/>
                </a:solidFill>
                <a:hlinkClick r:id="rId3"/>
              </a:rPr>
              <a:t>SlidesCarnival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ctrTitle"/>
          </p:nvPr>
        </p:nvSpPr>
        <p:spPr>
          <a:xfrm>
            <a:off x="2886150" y="1981325"/>
            <a:ext cx="3371700" cy="1449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i="1" lang="en"/>
              <a:t>Inspiration to maintain a healthier lifestyle</a:t>
            </a:r>
          </a:p>
        </p:txBody>
      </p:sp>
      <p:sp>
        <p:nvSpPr>
          <p:cNvPr id="402" name="Shape 402"/>
          <p:cNvSpPr txBox="1"/>
          <p:nvPr>
            <p:ph idx="1" type="subTitle"/>
          </p:nvPr>
        </p:nvSpPr>
        <p:spPr>
          <a:xfrm>
            <a:off x="2886150" y="1418925"/>
            <a:ext cx="3371700" cy="47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Value Proposition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Problem</a:t>
            </a:r>
            <a:r>
              <a:rPr lang="en"/>
              <a:t> Overview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2901875" y="1121225"/>
            <a:ext cx="5292300" cy="317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2000"/>
              <a:buChar char="○"/>
            </a:pPr>
            <a:r>
              <a:rPr lang="en">
                <a:solidFill>
                  <a:srgbClr val="4A5C65"/>
                </a:solidFill>
              </a:rPr>
              <a:t>Although many people want to stay healthy, they </a:t>
            </a:r>
            <a:r>
              <a:rPr b="1" lang="en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rarely prioritize their health</a:t>
            </a:r>
            <a:r>
              <a:rPr lang="en">
                <a:solidFill>
                  <a:srgbClr val="4A5C65"/>
                </a:solidFill>
              </a:rPr>
              <a:t>, saying they don’t have time, don’t want to wait for the long-term benefits, or prefer to do other, more social, activities.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Solution</a:t>
            </a:r>
            <a:r>
              <a:rPr lang="en"/>
              <a:t> Overview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2901875" y="829425"/>
            <a:ext cx="5292300" cy="348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2000"/>
              <a:buChar char="○"/>
            </a:pPr>
            <a:r>
              <a:rPr lang="en">
                <a:solidFill>
                  <a:srgbClr val="4A5C65"/>
                </a:solidFill>
              </a:rPr>
              <a:t>We want a product that offers </a:t>
            </a:r>
            <a:r>
              <a:rPr b="1" lang="en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meaningful social connection </a:t>
            </a:r>
            <a:r>
              <a:rPr lang="en">
                <a:solidFill>
                  <a:srgbClr val="4A5C65"/>
                </a:solidFill>
              </a:rPr>
              <a:t>and </a:t>
            </a:r>
            <a:r>
              <a:rPr b="1" lang="en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immediate rewards</a:t>
            </a:r>
            <a:r>
              <a:rPr lang="en">
                <a:solidFill>
                  <a:srgbClr val="4A5C65"/>
                </a:solidFill>
              </a:rPr>
              <a:t> when users meet fitness and nutrition goals.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2000"/>
              <a:buChar char="○"/>
            </a:pPr>
            <a:r>
              <a:rPr lang="en">
                <a:solidFill>
                  <a:srgbClr val="4A5C65"/>
                </a:solidFill>
              </a:rPr>
              <a:t>This should motivate people to be more excited about maintaining a healthy lifestyle, demonstrating that </a:t>
            </a:r>
            <a:r>
              <a:rPr b="1" lang="en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the act itself - not the incentives - is worth prioritizing.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4294967295" type="ctrTitle"/>
          </p:nvPr>
        </p:nvSpPr>
        <p:spPr>
          <a:xfrm>
            <a:off x="413500" y="1507150"/>
            <a:ext cx="8302500" cy="115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6000">
                <a:solidFill>
                  <a:srgbClr val="FFB600"/>
                </a:solidFill>
              </a:rPr>
              <a:t>Representative Tasks</a:t>
            </a:r>
          </a:p>
        </p:txBody>
      </p:sp>
      <p:sp>
        <p:nvSpPr>
          <p:cNvPr id="420" name="Shape 420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">
                <a:solidFill>
                  <a:srgbClr val="FFFFFF"/>
                </a:solidFill>
              </a:rPr>
              <a:t>Create personal challenges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">
                <a:solidFill>
                  <a:srgbClr val="FFFFFF"/>
                </a:solidFill>
              </a:rPr>
              <a:t>Invite friends to complete challenges with you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ts val="2000"/>
              <a:buAutoNum type="arabicPeriod"/>
            </a:pPr>
            <a:r>
              <a:rPr lang="en">
                <a:solidFill>
                  <a:srgbClr val="FFFFFF"/>
                </a:solidFill>
              </a:rPr>
              <a:t>Log progress on fitness and nutrition goals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Create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Personal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2972750" y="783300"/>
            <a:ext cx="4990500" cy="348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Medium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Easy for the user to create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○"/>
            </a:pPr>
            <a:r>
              <a:rPr lang="en" sz="1400"/>
              <a:t>Requires personal accountability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Important for our design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Creates personal motivation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Allows for goal tracking 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○"/>
            </a:pPr>
            <a:r>
              <a:rPr lang="en" sz="1400"/>
              <a:t>Provides reward - sense of accomplishment - when completed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Specified for testing purposes: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○"/>
            </a:pPr>
            <a:r>
              <a:rPr lang="en" sz="1400"/>
              <a:t>“Create a personal walking challenge for this week!”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Invite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Friends to Complete Challenges</a:t>
            </a:r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2881800" y="824650"/>
            <a:ext cx="4990500" cy="415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Complex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Should also be e</a:t>
            </a:r>
            <a:r>
              <a:rPr lang="en" sz="1400"/>
              <a:t>asy for the user to create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Comes with personal and social accountability/pressure to finish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○"/>
            </a:pPr>
            <a:r>
              <a:rPr lang="en" sz="1400"/>
              <a:t>Requires connecting with network of friends/physicians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Important for our design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Creates personal motivation - want to win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Tangible reward with real people when completed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○"/>
            </a:pPr>
            <a:r>
              <a:rPr lang="en" sz="1400"/>
              <a:t>Having a network allows physicians to check in with you and friends to keep you working towards your goals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Specified for testing purposes: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○"/>
            </a:pPr>
            <a:r>
              <a:rPr lang="en" sz="1400"/>
              <a:t>“Invite Christina to complete a swimming challenge for next week!”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Log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Progress on Fitness and Nutrition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2964500" y="824650"/>
            <a:ext cx="5114700" cy="415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Easy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Interviews say people hate doing this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○"/>
            </a:pPr>
            <a:r>
              <a:rPr lang="en" sz="1400"/>
              <a:t>Should be incredibly easy to complete or people won’t do it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Important for our design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Allows users to see long term benefits via personal history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Seeing short-term progress motivates regular activities and accomplishments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○"/>
            </a:pPr>
            <a:r>
              <a:rPr lang="en" sz="1400"/>
              <a:t>Good way for users to stay healthy - incremental progress doesn’t drastically change their lifestyles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Specified for testing purposes: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○"/>
            </a:pPr>
            <a:r>
              <a:rPr lang="en" sz="1400"/>
              <a:t>“Log that you went for a walk today!”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