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Proxima Nova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roximaNova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ProximaNova-italic.fntdata"/><Relationship Id="rId14" Type="http://schemas.openxmlformats.org/officeDocument/2006/relationships/slide" Target="slides/slide10.xml"/><Relationship Id="rId36" Type="http://schemas.openxmlformats.org/officeDocument/2006/relationships/font" Target="fonts/ProximaNova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ProximaNova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 (1 slide each) - describe each task &amp; what you looked for during each task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(1 slide) - describe what you did and how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(1 slide) - describe what you did and how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what you measured and why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what you measured and why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what you measured and why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Primary creating-a-new-challenge flow seems pretty intuitive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Creating a new challenge from the social screen seems to be unintuitive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Easy to see friends’ progress on social screen, harder on challenge screen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Home screen seems pretty intuitive as is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Has very friendly, game-y vibe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Shouldn’t have to select yourself for personal goals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The social connection and the gamification are huge draws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Primary creating-a-new-challenge flow seems pretty intuitive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Creating a new challenge from the social screen seems to be unintuitive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Easy to see friends’ progress on social screen, harder on challenge screen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Home screen seems pretty intuitive as is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Has very friendly, game-y vibe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Shouldn’t have to select yourself for personal goals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The social connection and the gamification are huge draws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of the tests (process data, quantitative data, and logged data)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of the tests (process data, quantitative data, and logged data)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of the tests (process data, quantitative data, and logged data)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of the tests (process data, quantitative data, and logged data)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changes you made to your prototype in preparation for the test (1-3 slides w/ images)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changes you made to your prototype in preparation for the test (1-3 slides w/ images)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 (who -- demographics -- and how were they selected &amp; compensated) (1 slide)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Apparatus (describe the equipment/software you used and where tests run) (1 slide)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0" Type="http://schemas.openxmlformats.org/officeDocument/2006/relationships/image" Target="../media/image10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0.png"/><Relationship Id="rId7" Type="http://schemas.openxmlformats.org/officeDocument/2006/relationships/image" Target="../media/image9.png"/><Relationship Id="rId8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ImOo2ZNiBmQgadT-fdG2WO0V-e4_PK-u/view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Relationship Id="rId4" Type="http://schemas.openxmlformats.org/officeDocument/2006/relationships/image" Target="../media/image31.png"/><Relationship Id="rId5" Type="http://schemas.openxmlformats.org/officeDocument/2006/relationships/image" Target="../media/image28.jpg"/><Relationship Id="rId6" Type="http://schemas.openxmlformats.org/officeDocument/2006/relationships/image" Target="../media/image24.jpg"/><Relationship Id="rId7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goFIT: Lab Usability Study</a:t>
            </a:r>
            <a:endParaRPr/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194H: User Experience Design Project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41727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Set a personal goal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M</a:t>
            </a:r>
            <a:r>
              <a:rPr lang="en" sz="1800"/>
              <a:t>edium task, should be easy for users to do.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Challenge a friend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</a:t>
            </a:r>
            <a:r>
              <a:rPr lang="en" sz="1800"/>
              <a:t>omplex task, should also be easy, requires connecting with friends.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Log progress on a challenge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E</a:t>
            </a:r>
            <a:r>
              <a:rPr lang="en" sz="1800"/>
              <a:t>asy task, should be incredibly simple or people won’t do it.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588" y="2133825"/>
            <a:ext cx="7715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2000" y="910800"/>
            <a:ext cx="7715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3525" y="1400175"/>
            <a:ext cx="7715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7125" y="3080450"/>
            <a:ext cx="7715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1900" y="2181225"/>
            <a:ext cx="7715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13525" y="2470150"/>
            <a:ext cx="7715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66750" y="3356875"/>
            <a:ext cx="7715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3950" y="1305075"/>
            <a:ext cx="77152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</a:t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Introduction</a:t>
            </a:r>
            <a:endParaRPr sz="1800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Brief </a:t>
            </a:r>
            <a:r>
              <a:rPr b="1" lang="en" sz="1800"/>
              <a:t>explanation</a:t>
            </a:r>
            <a:r>
              <a:rPr lang="en" sz="1800"/>
              <a:t> of goFIT.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Short interface </a:t>
            </a:r>
            <a:r>
              <a:rPr b="1" lang="en" sz="1800"/>
              <a:t>demo</a:t>
            </a:r>
            <a:r>
              <a:rPr lang="en" sz="1800"/>
              <a:t>.</a:t>
            </a:r>
            <a:endParaRPr sz="1800"/>
          </a:p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</a:t>
            </a:r>
            <a:r>
              <a:rPr lang="en" sz="1800"/>
              <a:t>Pre-Survey</a:t>
            </a:r>
            <a:endParaRPr sz="1800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Obtain </a:t>
            </a:r>
            <a:r>
              <a:rPr b="1" lang="en" sz="1800"/>
              <a:t>demographic information</a:t>
            </a:r>
            <a:r>
              <a:rPr lang="en" sz="1800"/>
              <a:t>.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Age, sex, occupation, etc.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Understand participant’s </a:t>
            </a:r>
            <a:r>
              <a:rPr b="1" lang="en" sz="1800"/>
              <a:t>current fitness level</a:t>
            </a:r>
            <a:r>
              <a:rPr lang="en" sz="1800"/>
              <a:t>.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Novice? Expert? Power-user?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</a:t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152475"/>
            <a:ext cx="39999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Usability Test</a:t>
            </a:r>
            <a:endParaRPr sz="1800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Tell participant to </a:t>
            </a:r>
            <a:r>
              <a:rPr b="1" lang="en" sz="1800"/>
              <a:t>think aloud</a:t>
            </a:r>
            <a:r>
              <a:rPr lang="en" sz="1800"/>
              <a:t>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Ask participant to </a:t>
            </a:r>
            <a:r>
              <a:rPr b="1" lang="en" sz="1800"/>
              <a:t>complete 3 tasks</a:t>
            </a:r>
            <a:r>
              <a:rPr lang="en" sz="1800"/>
              <a:t>.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Create a challenge.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Log progress.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Challenge friends.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5 minutes to let them </a:t>
            </a:r>
            <a:r>
              <a:rPr b="1" lang="en" sz="1800"/>
              <a:t>play around </a:t>
            </a:r>
            <a:r>
              <a:rPr lang="en" sz="1800"/>
              <a:t>with the app on their own.</a:t>
            </a:r>
            <a:endParaRPr sz="1800"/>
          </a:p>
        </p:txBody>
      </p:sp>
      <p:sp>
        <p:nvSpPr>
          <p:cNvPr id="157" name="Shape 15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Post-Survey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" sz="1800"/>
              <a:t>General </a:t>
            </a:r>
            <a:r>
              <a:rPr b="1" lang="en" sz="1800"/>
              <a:t>feedback</a:t>
            </a:r>
            <a:r>
              <a:rPr lang="en" sz="1800"/>
              <a:t> on interface.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“I wish” and “I like”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 </a:t>
            </a:r>
            <a:r>
              <a:rPr b="1" lang="en" sz="1800"/>
              <a:t>valuable</a:t>
            </a:r>
            <a:r>
              <a:rPr lang="en" sz="1800"/>
              <a:t> was each task?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 </a:t>
            </a:r>
            <a:r>
              <a:rPr b="1" lang="en" sz="1800"/>
              <a:t>often</a:t>
            </a:r>
            <a:r>
              <a:rPr lang="en" sz="1800"/>
              <a:t> do they see themselves using the app?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Thank you</a:t>
            </a:r>
            <a:r>
              <a:rPr lang="en" sz="1800"/>
              <a:t> and </a:t>
            </a:r>
            <a:r>
              <a:rPr b="1" lang="en" sz="1800"/>
              <a:t>compensation</a:t>
            </a:r>
            <a:r>
              <a:rPr lang="en" sz="1800"/>
              <a:t>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Measures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83275" y="8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Measures</a:t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16114" l="0" r="0" t="0"/>
          <a:stretch/>
        </p:blipFill>
        <p:spPr>
          <a:xfrm>
            <a:off x="304425" y="816750"/>
            <a:ext cx="2541299" cy="21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14185" l="0" r="0" t="0"/>
          <a:stretch/>
        </p:blipFill>
        <p:spPr>
          <a:xfrm>
            <a:off x="3209150" y="767701"/>
            <a:ext cx="2541299" cy="218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 b="18507" l="0" r="0" t="0"/>
          <a:stretch/>
        </p:blipFill>
        <p:spPr>
          <a:xfrm>
            <a:off x="6190075" y="877650"/>
            <a:ext cx="2541299" cy="207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idx="1" type="body"/>
          </p:nvPr>
        </p:nvSpPr>
        <p:spPr>
          <a:xfrm>
            <a:off x="3170288" y="2948575"/>
            <a:ext cx="2619000" cy="19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Value Proposition: how </a:t>
            </a:r>
            <a:r>
              <a:rPr b="1" lang="en" sz="2000"/>
              <a:t>useful </a:t>
            </a:r>
            <a:r>
              <a:rPr lang="en" sz="2000"/>
              <a:t>is our app in providing </a:t>
            </a:r>
            <a:r>
              <a:rPr b="1" lang="en" sz="2000"/>
              <a:t>real value </a:t>
            </a:r>
            <a:r>
              <a:rPr lang="en" sz="2000"/>
              <a:t>to the user?</a:t>
            </a:r>
            <a:endParaRPr sz="2000"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265563" y="2979050"/>
            <a:ext cx="2619000" cy="19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Ability to </a:t>
            </a:r>
            <a:r>
              <a:rPr b="1" lang="en" sz="2000"/>
              <a:t>complete tasks easily</a:t>
            </a:r>
            <a:r>
              <a:rPr lang="en" sz="2000"/>
              <a:t> (time it took, number of presses)</a:t>
            </a:r>
            <a:endParaRPr sz="2000"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112363" y="2948575"/>
            <a:ext cx="2619000" cy="19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many </a:t>
            </a:r>
            <a:r>
              <a:rPr b="1" lang="en" sz="2000"/>
              <a:t>questions</a:t>
            </a:r>
            <a:r>
              <a:rPr lang="en" sz="2000"/>
              <a:t> did the user have to ask when they got confused?</a:t>
            </a:r>
            <a:endParaRPr sz="2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Insights</a:t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 needs to be </a:t>
            </a:r>
            <a:r>
              <a:rPr b="1" lang="en"/>
              <a:t>easy to use</a:t>
            </a:r>
            <a:r>
              <a:rPr lang="en"/>
              <a:t> so completion time should be low.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 needs to </a:t>
            </a:r>
            <a:r>
              <a:rPr b="1" lang="en"/>
              <a:t>provide significant value</a:t>
            </a:r>
            <a:r>
              <a:rPr lang="en"/>
              <a:t> so people use it over other methods.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 needs to be </a:t>
            </a:r>
            <a:r>
              <a:rPr b="1" lang="en"/>
              <a:t>straightforward</a:t>
            </a:r>
            <a:r>
              <a:rPr lang="en"/>
              <a:t> or else people will not use it at all.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Results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554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Overall, all </a:t>
            </a:r>
            <a:r>
              <a:rPr b="1" lang="en"/>
              <a:t>4 participants succeeded</a:t>
            </a:r>
            <a:r>
              <a:rPr lang="en"/>
              <a:t> in accomplishing their tasks.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challenge (14 sec. avg.)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Log progress (20 sec. avg.)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Challenge friend (15 sec. avg.)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we were more interested in whether the app generated </a:t>
            </a:r>
            <a:r>
              <a:rPr b="1" lang="en"/>
              <a:t>real value </a:t>
            </a:r>
            <a:r>
              <a:rPr lang="en"/>
              <a:t>for them, and </a:t>
            </a:r>
            <a:r>
              <a:rPr b="1" lang="en"/>
              <a:t>how often </a:t>
            </a:r>
            <a:r>
              <a:rPr lang="en"/>
              <a:t>they would consider using the app on a weekly basis.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(right: trimmed video recording of usability test)</a:t>
            </a:r>
            <a:endParaRPr sz="1200"/>
          </a:p>
        </p:txBody>
      </p:sp>
      <p:sp>
        <p:nvSpPr>
          <p:cNvPr id="191" name="Shape 191" title="IMG_9898.TRIM.MOV">
            <a:hlinkClick r:id="rId3"/>
          </p:cNvPr>
          <p:cNvSpPr/>
          <p:nvPr/>
        </p:nvSpPr>
        <p:spPr>
          <a:xfrm>
            <a:off x="6211550" y="696525"/>
            <a:ext cx="2335249" cy="411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Insights</a:t>
            </a: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882950" y="1152475"/>
            <a:ext cx="4910700" cy="3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“When I lift, I keep an exercise journal and log workouts using pen and paper.”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“Or, I use a Google Sheet to progress over time.”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Insight: Although apps for exercise logging exist, the UI is cumbersome, convoluted and takes too much time away from the gym.</a:t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“Get in and out of the gym.”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10600" r="31253" t="0"/>
          <a:stretch/>
        </p:blipFill>
        <p:spPr>
          <a:xfrm>
            <a:off x="426350" y="1152475"/>
            <a:ext cx="3129226" cy="35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Insights</a:t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416050" y="1152475"/>
            <a:ext cx="456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 go to Reddit for the social aspect of staying motivated and encouraging other to meet their goals.”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Insight: People love the social aspect of fitness, because it incentivizes them to achieve their goals.</a:t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350"/>
            <a:ext cx="3601474" cy="10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b="0" l="0" r="37776" t="0"/>
          <a:stretch/>
        </p:blipFill>
        <p:spPr>
          <a:xfrm>
            <a:off x="198075" y="2405300"/>
            <a:ext cx="18728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903" y="2405300"/>
            <a:ext cx="2143274" cy="22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4294967295" type="ctrTitle"/>
          </p:nvPr>
        </p:nvSpPr>
        <p:spPr>
          <a:xfrm>
            <a:off x="3247419" y="798525"/>
            <a:ext cx="57726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Team FITLIT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66" name="Shape 66"/>
          <p:cNvSpPr txBox="1"/>
          <p:nvPr>
            <p:ph idx="4294967295" type="subTitle"/>
          </p:nvPr>
        </p:nvSpPr>
        <p:spPr>
          <a:xfrm>
            <a:off x="3247419" y="1885280"/>
            <a:ext cx="5772600" cy="24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en" sz="2800"/>
              <a:t>Olivia Gregory</a:t>
            </a:r>
            <a:endParaRPr b="1"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en" sz="2800"/>
              <a:t>Bryce Tham</a:t>
            </a:r>
            <a:endParaRPr b="1"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en" sz="2800"/>
              <a:t>Christian Valadez</a:t>
            </a:r>
            <a:endParaRPr b="1"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en" sz="2800"/>
              <a:t>CJ Keller</a:t>
            </a:r>
            <a:endParaRPr b="1" sz="1000"/>
          </a:p>
        </p:txBody>
      </p:sp>
      <p:grpSp>
        <p:nvGrpSpPr>
          <p:cNvPr id="67" name="Shape 67"/>
          <p:cNvGrpSpPr/>
          <p:nvPr/>
        </p:nvGrpSpPr>
        <p:grpSpPr>
          <a:xfrm>
            <a:off x="763523" y="1313055"/>
            <a:ext cx="1631695" cy="1604807"/>
            <a:chOff x="5300400" y="3670175"/>
            <a:chExt cx="421300" cy="399325"/>
          </a:xfrm>
        </p:grpSpPr>
        <p:sp>
          <p:nvSpPr>
            <p:cNvPr id="68" name="Shape 68"/>
            <p:cNvSpPr/>
            <p:nvPr/>
          </p:nvSpPr>
          <p:spPr>
            <a:xfrm>
              <a:off x="5300400" y="3708025"/>
              <a:ext cx="421300" cy="267450"/>
            </a:xfrm>
            <a:custGeom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5498825" y="3670175"/>
              <a:ext cx="24450" cy="25650"/>
            </a:xfrm>
            <a:custGeom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5366325" y="3987675"/>
              <a:ext cx="61100" cy="81825"/>
            </a:xfrm>
            <a:custGeom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5594700" y="3987675"/>
              <a:ext cx="61075" cy="81825"/>
            </a:xfrm>
            <a:custGeom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5324825" y="3732450"/>
              <a:ext cx="372475" cy="218600"/>
            </a:xfrm>
            <a:custGeom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Shape 73"/>
          <p:cNvSpPr/>
          <p:nvPr/>
        </p:nvSpPr>
        <p:spPr>
          <a:xfrm>
            <a:off x="2020069" y="1030589"/>
            <a:ext cx="1032932" cy="962133"/>
          </a:xfrm>
          <a:custGeom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337325"/>
            <a:ext cx="449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creating a challenge from the challenge screen was intuitive, our second flow of challenging a friend directly from their profile was unintuitive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Insight: Make this button more clear, and more clearly clickable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311700" y="31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Insights</a:t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477" y="461738"/>
            <a:ext cx="2372574" cy="422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5980175" y="3974525"/>
            <a:ext cx="2372700" cy="595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3889500" y="890175"/>
            <a:ext cx="5164800" cy="3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</a:t>
            </a:r>
            <a:r>
              <a:rPr lang="en"/>
              <a:t>fficult to see friends’ progress on challenges from the challenges screen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Insight: Make this image bigger? Or find another way to display progress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t feels unintuitive to have to select yourself to set a personal goal -- “a challenge being against yourself should be the default”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Insight: Different flows for personal goals and social challenges</a:t>
            </a:r>
            <a:endParaRPr b="1"/>
          </a:p>
        </p:txBody>
      </p:sp>
      <p:sp>
        <p:nvSpPr>
          <p:cNvPr id="221" name="Shape 221"/>
          <p:cNvSpPr txBox="1"/>
          <p:nvPr>
            <p:ph type="title"/>
          </p:nvPr>
        </p:nvSpPr>
        <p:spPr>
          <a:xfrm>
            <a:off x="311700" y="31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&amp; Insights</a:t>
            </a: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450" y="890175"/>
            <a:ext cx="1909250" cy="187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075" y="3039700"/>
            <a:ext cx="3344000" cy="17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1849100" y="2146675"/>
            <a:ext cx="616500" cy="616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386075" y="3914475"/>
            <a:ext cx="724500" cy="873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Results</a:t>
            </a:r>
            <a:endParaRPr/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Participants liked the visual design of current prototype.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Participants wanted more flexibility in creating challenges.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lingering bugs hindered testing, but overall went smoothly.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Overall, participants seemed to be interested in using the app in the future.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Separate logging food / water from activities</a:t>
            </a:r>
            <a:endParaRPr/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624075" y="1030625"/>
            <a:ext cx="283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Insights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a user standpoint, logging “Salad” and “Water” are much different than logging an activity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27" y="731813"/>
            <a:ext cx="2256750" cy="4014026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44" name="Shape 244"/>
          <p:cNvSpPr/>
          <p:nvPr/>
        </p:nvSpPr>
        <p:spPr>
          <a:xfrm>
            <a:off x="2169900" y="3432325"/>
            <a:ext cx="1119300" cy="1047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951225" y="4378525"/>
            <a:ext cx="1119300" cy="1047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219725" y="1030625"/>
            <a:ext cx="283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Insight</a:t>
            </a:r>
            <a:r>
              <a:rPr b="1" lang="en"/>
              <a:t>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MyFitnessPal already exists for this purpose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Hone in on what requires manual logging </a:t>
            </a: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01" y="572700"/>
            <a:ext cx="2484099" cy="441840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53" name="Shape 253"/>
          <p:cNvSpPr/>
          <p:nvPr/>
        </p:nvSpPr>
        <p:spPr>
          <a:xfrm>
            <a:off x="2213925" y="1296900"/>
            <a:ext cx="573000" cy="57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1026325" y="1296900"/>
            <a:ext cx="573000" cy="57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417350" y="1913850"/>
            <a:ext cx="573000" cy="57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417338" y="1296900"/>
            <a:ext cx="573000" cy="572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7" name="Shape 257"/>
          <p:cNvCxnSpPr/>
          <p:nvPr/>
        </p:nvCxnSpPr>
        <p:spPr>
          <a:xfrm flipH="1" rot="10800000">
            <a:off x="2786925" y="1342650"/>
            <a:ext cx="1027500" cy="240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8" name="Shape 258"/>
          <p:cNvSpPr txBox="1"/>
          <p:nvPr>
            <p:ph idx="1" type="body"/>
          </p:nvPr>
        </p:nvSpPr>
        <p:spPr>
          <a:xfrm>
            <a:off x="3753500" y="1021350"/>
            <a:ext cx="30834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Tracked automatically by Apple Health / Google Fit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3738225" y="1913850"/>
            <a:ext cx="3083400" cy="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Tracked automatically by Apple Watch / FitBit</a:t>
            </a:r>
            <a:endParaRPr>
              <a:solidFill>
                <a:srgbClr val="00FF00"/>
              </a:solidFill>
            </a:endParaRPr>
          </a:p>
        </p:txBody>
      </p:sp>
      <p:cxnSp>
        <p:nvCxnSpPr>
          <p:cNvPr id="260" name="Shape 260"/>
          <p:cNvCxnSpPr>
            <a:stCxn id="256" idx="3"/>
          </p:cNvCxnSpPr>
          <p:nvPr/>
        </p:nvCxnSpPr>
        <p:spPr>
          <a:xfrm>
            <a:off x="990338" y="1583250"/>
            <a:ext cx="2763300" cy="6699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61" name="Shape 261"/>
          <p:cNvSpPr/>
          <p:nvPr/>
        </p:nvSpPr>
        <p:spPr>
          <a:xfrm>
            <a:off x="1026313" y="1913850"/>
            <a:ext cx="573000" cy="57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2" name="Shape 262"/>
          <p:cNvCxnSpPr>
            <a:stCxn id="261" idx="2"/>
          </p:cNvCxnSpPr>
          <p:nvPr/>
        </p:nvCxnSpPr>
        <p:spPr>
          <a:xfrm>
            <a:off x="1312813" y="2486550"/>
            <a:ext cx="2242800" cy="6834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63" name="Shape 263"/>
          <p:cNvSpPr txBox="1"/>
          <p:nvPr>
            <p:ph idx="1" type="body"/>
          </p:nvPr>
        </p:nvSpPr>
        <p:spPr>
          <a:xfrm>
            <a:off x="3593700" y="2873200"/>
            <a:ext cx="3357600" cy="20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Some apps do this, but not well</a:t>
            </a:r>
            <a:endParaRPr b="1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Opportunity for us to implement logging for specific workouts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722875" y="1073700"/>
            <a:ext cx="238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“(Features) are too general to be useful”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“My iPhone already tracks all of this”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Revamp </a:t>
            </a:r>
            <a:endParaRPr/>
          </a:p>
        </p:txBody>
      </p:sp>
      <p:pic>
        <p:nvPicPr>
          <p:cNvPr descr="Image result for Nike logo"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75" y="691976"/>
            <a:ext cx="2849125" cy="2136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nder armour logo"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775" y="3169800"/>
            <a:ext cx="2966800" cy="173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nder armour ads" id="272" name="Shape 2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2925" y="3211425"/>
            <a:ext cx="2849125" cy="182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nder armour ads" id="273" name="Shape 2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2463" y="734750"/>
            <a:ext cx="3078425" cy="2051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ike ads" id="274" name="Shape 2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4449" y="3211425"/>
            <a:ext cx="2497151" cy="177124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>
            <p:ph idx="1" type="body"/>
          </p:nvPr>
        </p:nvSpPr>
        <p:spPr>
          <a:xfrm>
            <a:off x="6311100" y="619500"/>
            <a:ext cx="283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Sleek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Powerful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Evocative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Aspirational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Ads, colors, design implore you to </a:t>
            </a:r>
            <a:r>
              <a:rPr b="1" lang="en"/>
              <a:t>achieve something</a:t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Fixes </a:t>
            </a:r>
            <a:endParaRPr/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11700" y="1152475"/>
            <a:ext cx="554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 </a:t>
            </a:r>
            <a:r>
              <a:rPr b="1" lang="en"/>
              <a:t>Tabs </a:t>
            </a:r>
            <a:r>
              <a:rPr lang="en"/>
              <a:t>because current layout is confusing to navigate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Swipe </a:t>
            </a:r>
            <a:r>
              <a:rPr lang="en"/>
              <a:t>left and right on activities instead of using arrows to click through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progress more </a:t>
            </a:r>
            <a:r>
              <a:rPr b="1" lang="en"/>
              <a:t>dynamic </a:t>
            </a:r>
            <a:r>
              <a:rPr lang="en"/>
              <a:t>with animations so users can feel more excitement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</a:t>
            </a:r>
            <a:r>
              <a:rPr b="1" lang="en"/>
              <a:t>breaks </a:t>
            </a:r>
            <a:r>
              <a:rPr lang="en"/>
              <a:t>in progress circle to make it easier to see how much more is left to complete a goal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</a:t>
            </a:r>
            <a:r>
              <a:rPr b="1" lang="en"/>
              <a:t>bold fonts </a:t>
            </a:r>
            <a:r>
              <a:rPr lang="en"/>
              <a:t>to differentiate between app sections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for Future Testing</a:t>
            </a:r>
            <a:endParaRPr/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test had relatively small sample size (4 people).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with more people to gain </a:t>
            </a:r>
            <a:r>
              <a:rPr b="1" lang="en"/>
              <a:t>additional</a:t>
            </a:r>
            <a:r>
              <a:rPr b="1" lang="en"/>
              <a:t> insights</a:t>
            </a:r>
            <a:r>
              <a:rPr lang="en"/>
              <a:t> and </a:t>
            </a:r>
            <a:r>
              <a:rPr b="1" lang="en"/>
              <a:t>different perspectives</a:t>
            </a:r>
            <a:r>
              <a:rPr lang="en"/>
              <a:t>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test environment was indoors, but app is likely to be used outdoors.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app in </a:t>
            </a:r>
            <a:r>
              <a:rPr b="1" lang="en"/>
              <a:t>multiple contexts</a:t>
            </a:r>
            <a:r>
              <a:rPr lang="en"/>
              <a:t> (e.g. outside, gym, etc.)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 for </a:t>
            </a:r>
            <a:r>
              <a:rPr lang="en"/>
              <a:t>longitudinal study</a:t>
            </a:r>
            <a:r>
              <a:rPr lang="en"/>
              <a:t> to explore long-term behavior.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Questions</a:t>
            </a:r>
            <a:endParaRPr/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we improve the </a:t>
            </a:r>
            <a:r>
              <a:rPr b="1" lang="en"/>
              <a:t>logging capabilities </a:t>
            </a:r>
            <a:r>
              <a:rPr lang="en"/>
              <a:t>for more general users?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we change the </a:t>
            </a:r>
            <a:r>
              <a:rPr b="1" lang="en"/>
              <a:t>logging/point system/accountability</a:t>
            </a:r>
            <a:r>
              <a:rPr lang="en"/>
              <a:t> to be less of a binary?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65650" y="1852575"/>
            <a:ext cx="5169900" cy="30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AutoNum type="arabicPeriod"/>
            </a:pPr>
            <a:r>
              <a:rPr lang="en" sz="3000">
                <a:solidFill>
                  <a:srgbClr val="595959"/>
                </a:solidFill>
              </a:rPr>
              <a:t>Prototype Changes</a:t>
            </a:r>
            <a:endParaRPr sz="3000">
              <a:solidFill>
                <a:srgbClr val="595959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AutoNum type="arabicPeriod"/>
            </a:pPr>
            <a:r>
              <a:rPr lang="en" sz="3000">
                <a:solidFill>
                  <a:srgbClr val="595959"/>
                </a:solidFill>
              </a:rPr>
              <a:t>Method</a:t>
            </a:r>
            <a:endParaRPr sz="3000">
              <a:solidFill>
                <a:srgbClr val="595959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AutoNum type="arabicPeriod"/>
            </a:pPr>
            <a:r>
              <a:rPr lang="en" sz="3000">
                <a:solidFill>
                  <a:srgbClr val="595959"/>
                </a:solidFill>
              </a:rPr>
              <a:t>Test Measures</a:t>
            </a:r>
            <a:endParaRPr sz="3000">
              <a:solidFill>
                <a:srgbClr val="595959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AutoNum type="arabicPeriod"/>
            </a:pPr>
            <a:r>
              <a:rPr lang="en" sz="3000">
                <a:solidFill>
                  <a:srgbClr val="595959"/>
                </a:solidFill>
              </a:rPr>
              <a:t>Results</a:t>
            </a:r>
            <a:endParaRPr sz="3000">
              <a:solidFill>
                <a:srgbClr val="595959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AutoNum type="arabicPeriod"/>
            </a:pPr>
            <a:r>
              <a:rPr lang="en" sz="3000">
                <a:solidFill>
                  <a:srgbClr val="595959"/>
                </a:solidFill>
              </a:rPr>
              <a:t>Discussion</a:t>
            </a:r>
            <a:endParaRPr sz="3000">
              <a:solidFill>
                <a:srgbClr val="595959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AutoNum type="arabicPeriod"/>
            </a:pPr>
            <a:r>
              <a:rPr lang="en" sz="3000">
                <a:solidFill>
                  <a:srgbClr val="595959"/>
                </a:solidFill>
              </a:rPr>
              <a:t>Summary</a:t>
            </a:r>
            <a:endParaRPr sz="3000">
              <a:solidFill>
                <a:srgbClr val="595959"/>
              </a:solidFill>
            </a:endParaRPr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3395625" y="152400"/>
            <a:ext cx="5519700" cy="14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Outline of Talk</a:t>
            </a:r>
            <a:endParaRPr sz="6000"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22318" l="0" r="0" t="0"/>
          <a:stretch/>
        </p:blipFill>
        <p:spPr>
          <a:xfrm>
            <a:off x="5541475" y="2248550"/>
            <a:ext cx="3450050" cy="26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Recruited 4 participants from a variety of different backgrounds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Performed usability tests focusing on how useful our app is in accomplishing our goals/tasks.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insights: UI needs to be simple and the social aspect must be incentivizing.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Next step: redesign some interface elements to improve the look and feel of the app while adding new, useful features.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Changes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Changes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13434" l="0" r="0" t="0"/>
          <a:stretch/>
        </p:blipFill>
        <p:spPr>
          <a:xfrm>
            <a:off x="715225" y="1456650"/>
            <a:ext cx="1811926" cy="15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25428" l="0" r="0" t="0"/>
          <a:stretch/>
        </p:blipFill>
        <p:spPr>
          <a:xfrm>
            <a:off x="3393513" y="1342450"/>
            <a:ext cx="2052174" cy="153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 b="15211" l="0" r="0" t="0"/>
          <a:stretch/>
        </p:blipFill>
        <p:spPr>
          <a:xfrm>
            <a:off x="6449411" y="1266250"/>
            <a:ext cx="1920977" cy="16287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1" type="body"/>
          </p:nvPr>
        </p:nvSpPr>
        <p:spPr>
          <a:xfrm>
            <a:off x="311688" y="2918500"/>
            <a:ext cx="2619000" cy="19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Fixed </a:t>
            </a:r>
            <a:r>
              <a:rPr b="1" lang="en" sz="2400"/>
              <a:t>existing bugs</a:t>
            </a:r>
            <a:r>
              <a:rPr lang="en" sz="2400"/>
              <a:t> in the interface</a:t>
            </a:r>
            <a:endParaRPr sz="2400"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0100" y="2880500"/>
            <a:ext cx="2619000" cy="19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Updated </a:t>
            </a:r>
            <a:r>
              <a:rPr b="1" lang="en" sz="2400"/>
              <a:t>images </a:t>
            </a:r>
            <a:r>
              <a:rPr lang="en" sz="2400"/>
              <a:t>with higher quality ones</a:t>
            </a:r>
            <a:endParaRPr sz="2400"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100399" y="2880500"/>
            <a:ext cx="2619000" cy="19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Cleaned up</a:t>
            </a:r>
            <a:r>
              <a:rPr lang="en" sz="2400"/>
              <a:t> </a:t>
            </a:r>
            <a:r>
              <a:rPr b="1" lang="en" sz="2400"/>
              <a:t>fake user data </a:t>
            </a:r>
            <a:r>
              <a:rPr lang="en" sz="2400"/>
              <a:t>to make demo more realistic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Changes</a:t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900" y="1154595"/>
            <a:ext cx="1947951" cy="346475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103" name="Shape 103"/>
          <p:cNvCxnSpPr>
            <a:stCxn id="104" idx="3"/>
            <a:endCxn id="102" idx="1"/>
          </p:cNvCxnSpPr>
          <p:nvPr/>
        </p:nvCxnSpPr>
        <p:spPr>
          <a:xfrm flipH="1" rot="10800000">
            <a:off x="5653400" y="2886972"/>
            <a:ext cx="1087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500" y="1154597"/>
            <a:ext cx="1947951" cy="346475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6" name="Shape 106"/>
          <p:cNvSpPr txBox="1"/>
          <p:nvPr/>
        </p:nvSpPr>
        <p:spPr>
          <a:xfrm>
            <a:off x="389000" y="1827225"/>
            <a:ext cx="2973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were mostly minor but resulted in a polished interface for testing.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 Demographics</a:t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106150" y="1254925"/>
            <a:ext cx="2062800" cy="3647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Alex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Competitive powerlifter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Goes to the gym ~5x a week 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Uses pen + paper to lock specific workouts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 20 year old male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“Power-User” (needs the app to complete his goals)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2245138" y="1254925"/>
            <a:ext cx="2062800" cy="36471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Cherry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Self-identified “couch potato”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Used to work out pretty regularly, still watches what she eats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 19-year-old female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“Novice user”</a:t>
            </a:r>
            <a:endParaRPr sz="1200"/>
          </a:p>
        </p:txBody>
      </p:sp>
      <p:sp>
        <p:nvSpPr>
          <p:cNvPr id="119" name="Shape 119"/>
          <p:cNvSpPr txBox="1"/>
          <p:nvPr/>
        </p:nvSpPr>
        <p:spPr>
          <a:xfrm>
            <a:off x="6698650" y="1254925"/>
            <a:ext cx="2238300" cy="36471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Jamie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Casual gym-goer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Goes to the gym ~2x per week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Uses Apple Health, Apple Watch, and FitBit to track challenges and calories burned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 21-year-old female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“Proficient User” (tracking health is important to her, and she’s already invested in doing so)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0" name="Shape 120"/>
          <p:cNvSpPr txBox="1"/>
          <p:nvPr/>
        </p:nvSpPr>
        <p:spPr>
          <a:xfrm>
            <a:off x="4384150" y="1254925"/>
            <a:ext cx="2238300" cy="3647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Chris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95959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Engineering graduate student</a:t>
            </a:r>
            <a:endParaRPr sz="1200">
              <a:solidFill>
                <a:srgbClr val="595959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Exercises 1-2 hours per day</a:t>
            </a:r>
            <a:endParaRPr sz="1200">
              <a:solidFill>
                <a:srgbClr val="595959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 22-year-old male</a:t>
            </a:r>
            <a:endParaRPr sz="1200">
              <a:solidFill>
                <a:srgbClr val="595959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Describes himself as “moderately active”</a:t>
            </a:r>
            <a:endParaRPr sz="1200">
              <a:solidFill>
                <a:srgbClr val="595959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Looking into mass-gaining/bulking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06150" y="496500"/>
            <a:ext cx="79644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Recruiting:</a:t>
            </a:r>
            <a:r>
              <a:rPr lang="en"/>
              <a:t> We wanted a spectrum of power users and casual users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Compensation</a:t>
            </a:r>
            <a:r>
              <a:rPr lang="en"/>
              <a:t>: Candy bar 🍫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Apparatus</a:t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510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 the app on </a:t>
            </a:r>
            <a:r>
              <a:rPr b="1" lang="en"/>
              <a:t>Xcode simulator</a:t>
            </a:r>
            <a:r>
              <a:rPr lang="en"/>
              <a:t> or on </a:t>
            </a:r>
            <a:r>
              <a:rPr b="1" lang="en"/>
              <a:t>iPhone</a:t>
            </a:r>
            <a:r>
              <a:rPr lang="en"/>
              <a:t>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</a:t>
            </a:r>
            <a:r>
              <a:rPr b="1" lang="en"/>
              <a:t>timers</a:t>
            </a:r>
            <a:r>
              <a:rPr lang="en"/>
              <a:t> to time tasks.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Made screen recording to go back on later.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Took notes on </a:t>
            </a:r>
            <a:r>
              <a:rPr b="1" lang="en"/>
              <a:t>laptop</a:t>
            </a:r>
            <a:r>
              <a:rPr lang="en"/>
              <a:t> and in </a:t>
            </a:r>
            <a:r>
              <a:rPr b="1" lang="en"/>
              <a:t>notebooks</a:t>
            </a:r>
            <a:r>
              <a:rPr lang="en"/>
              <a:t>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Tested in quiet locations around campus.</a:t>
            </a:r>
            <a:endParaRPr/>
          </a:p>
        </p:txBody>
      </p:sp>
      <p:pic>
        <p:nvPicPr>
          <p:cNvPr descr="Image result for Xcode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050" y="527875"/>
            <a:ext cx="1786900" cy="178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phone 7" id="129" name="Shape 129"/>
          <p:cNvPicPr preferRelativeResize="0"/>
          <p:nvPr/>
        </p:nvPicPr>
        <p:blipFill rotWithShape="1">
          <a:blip r:embed="rId4">
            <a:alphaModFix/>
          </a:blip>
          <a:srcRect b="0" l="26498" r="24273" t="0"/>
          <a:stretch/>
        </p:blipFill>
        <p:spPr>
          <a:xfrm>
            <a:off x="6412676" y="2727800"/>
            <a:ext cx="1823650" cy="19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