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embeddedFontLst>
    <p:embeddedFont>
      <p:font typeface="Raleway"/>
      <p:regular r:id="rId34"/>
      <p:bold r:id="rId35"/>
      <p:italic r:id="rId36"/>
      <p:boldItalic r:id="rId37"/>
    </p:embeddedFont>
    <p:embeddedFont>
      <p:font typeface="Lato"/>
      <p:regular r:id="rId38"/>
      <p:bold r:id="rId39"/>
      <p:italic r:id="rId40"/>
      <p:boldItalic r:id="rId41"/>
    </p:embeddedFont>
    <p:embeddedFont>
      <p:font typeface="Montserrat"/>
      <p:regular r:id="rId42"/>
      <p:bold r:id="rId43"/>
      <p:italic r:id="rId44"/>
      <p:boldItalic r:id="rId45"/>
    </p:embeddedFont>
    <p:embeddedFont>
      <p:font typeface="Open Sans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italic.fntdata"/><Relationship Id="rId42" Type="http://schemas.openxmlformats.org/officeDocument/2006/relationships/font" Target="fonts/Montserrat-regular.fntdata"/><Relationship Id="rId41" Type="http://schemas.openxmlformats.org/officeDocument/2006/relationships/font" Target="fonts/Lato-boldItalic.fntdata"/><Relationship Id="rId44" Type="http://schemas.openxmlformats.org/officeDocument/2006/relationships/font" Target="fonts/Montserrat-italic.fntdata"/><Relationship Id="rId43" Type="http://schemas.openxmlformats.org/officeDocument/2006/relationships/font" Target="fonts/Montserrat-bold.fntdata"/><Relationship Id="rId46" Type="http://schemas.openxmlformats.org/officeDocument/2006/relationships/font" Target="fonts/OpenSans-regular.fntdata"/><Relationship Id="rId45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OpenSans-italic.fntdata"/><Relationship Id="rId47" Type="http://schemas.openxmlformats.org/officeDocument/2006/relationships/font" Target="fonts/OpenSans-bold.fntdata"/><Relationship Id="rId49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font" Target="fonts/Raleway-bold.fntdata"/><Relationship Id="rId34" Type="http://schemas.openxmlformats.org/officeDocument/2006/relationships/font" Target="fonts/Raleway-regular.fntdata"/><Relationship Id="rId37" Type="http://schemas.openxmlformats.org/officeDocument/2006/relationships/font" Target="fonts/Raleway-boldItalic.fntdata"/><Relationship Id="rId36" Type="http://schemas.openxmlformats.org/officeDocument/2006/relationships/font" Target="fonts/Raleway-italic.fntdata"/><Relationship Id="rId39" Type="http://schemas.openxmlformats.org/officeDocument/2006/relationships/font" Target="fonts/Lato-bold.fntdata"/><Relationship Id="rId38" Type="http://schemas.openxmlformats.org/officeDocument/2006/relationships/font" Target="fonts/Lato-regular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Participants (who -- demographics -- and how were they </a:t>
            </a:r>
            <a:r>
              <a:rPr i="1" lang="en">
                <a:solidFill>
                  <a:schemeClr val="dk2"/>
                </a:solidFill>
              </a:rPr>
              <a:t>selected </a:t>
            </a:r>
            <a:r>
              <a:rPr lang="en">
                <a:solidFill>
                  <a:schemeClr val="dk2"/>
                </a:solidFill>
              </a:rPr>
              <a:t>&amp; </a:t>
            </a:r>
            <a:r>
              <a:rPr i="1" lang="en">
                <a:solidFill>
                  <a:schemeClr val="dk2"/>
                </a:solidFill>
              </a:rPr>
              <a:t>compensated</a:t>
            </a:r>
            <a:r>
              <a:rPr lang="en">
                <a:solidFill>
                  <a:schemeClr val="dk2"/>
                </a:solidFill>
              </a:rPr>
              <a:t>) (1 slide)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Participants (who -- demographics -- and how were they </a:t>
            </a:r>
            <a:r>
              <a:rPr i="1" lang="en">
                <a:solidFill>
                  <a:schemeClr val="dk2"/>
                </a:solidFill>
              </a:rPr>
              <a:t>selected </a:t>
            </a:r>
            <a:r>
              <a:rPr lang="en">
                <a:solidFill>
                  <a:schemeClr val="dk2"/>
                </a:solidFill>
              </a:rPr>
              <a:t>&amp; </a:t>
            </a:r>
            <a:r>
              <a:rPr i="1" lang="en">
                <a:solidFill>
                  <a:schemeClr val="dk2"/>
                </a:solidFill>
              </a:rPr>
              <a:t>compensated</a:t>
            </a:r>
            <a:r>
              <a:rPr lang="en">
                <a:solidFill>
                  <a:schemeClr val="dk2"/>
                </a:solidFill>
              </a:rPr>
              <a:t>) (1 slide)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Apparatus (the equipment/software you used and the environment </a:t>
            </a:r>
            <a:r>
              <a:rPr i="1" lang="en">
                <a:solidFill>
                  <a:schemeClr val="dk2"/>
                </a:solidFill>
              </a:rPr>
              <a:t>where </a:t>
            </a:r>
            <a:r>
              <a:rPr lang="en">
                <a:solidFill>
                  <a:schemeClr val="dk2"/>
                </a:solidFill>
              </a:rPr>
              <a:t>tested) (1 slide)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Apparatus (the equipment/software you used and the environment </a:t>
            </a:r>
            <a:r>
              <a:rPr i="1" lang="en">
                <a:solidFill>
                  <a:schemeClr val="dk2"/>
                </a:solidFill>
              </a:rPr>
              <a:t>where </a:t>
            </a:r>
            <a:r>
              <a:rPr lang="en">
                <a:solidFill>
                  <a:schemeClr val="dk2"/>
                </a:solidFill>
              </a:rPr>
              <a:t>tested) (1 slide)</a:t>
            </a:r>
            <a:endParaRPr>
              <a:solidFill>
                <a:schemeClr val="dk2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Tasks (1 slide each) - describe each task &amp; </a:t>
            </a:r>
            <a:r>
              <a:rPr i="1" lang="en">
                <a:solidFill>
                  <a:schemeClr val="dk2"/>
                </a:solidFill>
              </a:rPr>
              <a:t>what you looked for </a:t>
            </a:r>
            <a:r>
              <a:rPr lang="en">
                <a:solidFill>
                  <a:schemeClr val="dk2"/>
                </a:solidFill>
              </a:rPr>
              <a:t>during each task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Tasks (1 slide each) - describe each task &amp; </a:t>
            </a:r>
            <a:r>
              <a:rPr i="1" lang="en">
                <a:solidFill>
                  <a:schemeClr val="dk2"/>
                </a:solidFill>
              </a:rPr>
              <a:t>what you looked for </a:t>
            </a:r>
            <a:r>
              <a:rPr lang="en">
                <a:solidFill>
                  <a:schemeClr val="dk2"/>
                </a:solidFill>
              </a:rPr>
              <a:t>during each task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Procedure (1 slide) - describe </a:t>
            </a:r>
            <a:r>
              <a:rPr i="1" lang="en">
                <a:solidFill>
                  <a:schemeClr val="dk2"/>
                </a:solidFill>
              </a:rPr>
              <a:t>what </a:t>
            </a:r>
            <a:r>
              <a:rPr lang="en">
                <a:solidFill>
                  <a:schemeClr val="dk2"/>
                </a:solidFill>
              </a:rPr>
              <a:t>you did and </a:t>
            </a:r>
            <a:r>
              <a:rPr i="1" lang="en">
                <a:solidFill>
                  <a:schemeClr val="dk2"/>
                </a:solidFill>
              </a:rPr>
              <a:t>how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Procedure (1 slide) - describe </a:t>
            </a:r>
            <a:r>
              <a:rPr i="1" lang="en">
                <a:solidFill>
                  <a:schemeClr val="dk2"/>
                </a:solidFill>
              </a:rPr>
              <a:t>what </a:t>
            </a:r>
            <a:r>
              <a:rPr lang="en">
                <a:solidFill>
                  <a:schemeClr val="dk2"/>
                </a:solidFill>
              </a:rPr>
              <a:t>you did and </a:t>
            </a:r>
            <a:r>
              <a:rPr i="1" lang="en">
                <a:solidFill>
                  <a:schemeClr val="dk2"/>
                </a:solidFill>
              </a:rPr>
              <a:t>how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system being evaluated is the Quick Add Screen, the charts in myProgress Screen and the Community Screen.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Introduce the system being evaluated (1 slide) &amp; the </a:t>
            </a:r>
            <a:r>
              <a:rPr i="1" lang="en">
                <a:solidFill>
                  <a:schemeClr val="dk2"/>
                </a:solidFill>
              </a:rPr>
              <a:t>purpose </a:t>
            </a:r>
            <a:r>
              <a:rPr lang="en">
                <a:solidFill>
                  <a:schemeClr val="dk2"/>
                </a:solidFill>
              </a:rPr>
              <a:t>of the experiment (1 slide)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 of Talk (tell a story, do not read bullets)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- Gold">
  <p:cSld name="TITLE_AND_BODY_1_1">
    <p:bg>
      <p:bgPr>
        <a:solidFill>
          <a:srgbClr val="ED9E46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447619"/>
            <a:ext cx="8229600" cy="107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561950" y="1880794"/>
            <a:ext cx="8020200" cy="28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○"/>
              <a:defRPr b="0" i="0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b="0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b="0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b="0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b="0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1" name="Shape 71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2.jpg"/><Relationship Id="rId6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goFIT Field Usability Study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Participants (Gym Test)</a:t>
            </a: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152400" y="1031400"/>
            <a:ext cx="2799900" cy="18693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Keller</a:t>
            </a:r>
            <a:endParaRPr b="1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Student, Male, Age 22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Goes to the Gym 6 days a week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Describes himself as active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3042225" y="2976900"/>
            <a:ext cx="2932800" cy="2022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Karina</a:t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Student, Female, Age 21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Goes to the Gym 3 days a week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Describes herself as active for non-athlete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6064950" y="1031400"/>
            <a:ext cx="3009600" cy="18693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Curtis</a:t>
            </a:r>
            <a:r>
              <a:rPr lang="en"/>
              <a:t>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Student, Male, Age 22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Goes to the Gym 3 days a week and swims 5 days a week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Describes himself as active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152400" y="2976900"/>
            <a:ext cx="2799900" cy="2022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Maggie</a:t>
            </a:r>
            <a:r>
              <a:rPr lang="en"/>
              <a:t>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Student, Female, Age 22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Goes to the Gym 4 days a week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Describes herself as active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3042225" y="1031400"/>
            <a:ext cx="2932800" cy="18693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Max</a:t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Student, Male, Age 22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Goes to the Gym 3 days a week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Describes himself as moderately active for a non-athlete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6064950" y="2976900"/>
            <a:ext cx="3009600" cy="2022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Emma</a:t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Student, Female, Age 20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Goes to the Gym 4 days a week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Describes herself as active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Participants (Home Test)</a:t>
            </a: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1119600" y="1391775"/>
            <a:ext cx="3094800" cy="32331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Jackie</a:t>
            </a:r>
            <a:endParaRPr b="1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Student, Female, Age 22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not go to the gym regularly, but performs dancing 2x per week.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Describes herself as moderately active.</a:t>
            </a:r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4929600" y="1391775"/>
            <a:ext cx="3094800" cy="32331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Roberto</a:t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Full-Time Employee</a:t>
            </a:r>
            <a:r>
              <a:rPr lang="en"/>
              <a:t>, Male, Age 25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Rarely exercises at all, but goes on walks during lunch break 3-4x per week.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Describes himself as lightly active.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Equipment/Software</a:t>
            </a:r>
            <a:endParaRPr/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Tests were run using </a:t>
            </a:r>
            <a:r>
              <a:rPr b="1" lang="en"/>
              <a:t>mobile devices</a:t>
            </a:r>
            <a:r>
              <a:rPr lang="en"/>
              <a:t> (iOS device) running on </a:t>
            </a:r>
            <a:r>
              <a:rPr b="1" lang="en"/>
              <a:t>Expo</a:t>
            </a:r>
            <a:r>
              <a:rPr lang="en"/>
              <a:t>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Recordings were done using </a:t>
            </a:r>
            <a:r>
              <a:rPr b="1" lang="en"/>
              <a:t>built-in screen recording software</a:t>
            </a:r>
            <a:r>
              <a:rPr lang="en"/>
              <a:t>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Stopwatches</a:t>
            </a:r>
            <a:r>
              <a:rPr lang="en"/>
              <a:t> and </a:t>
            </a:r>
            <a:r>
              <a:rPr b="1" lang="en"/>
              <a:t>timers</a:t>
            </a:r>
            <a:r>
              <a:rPr lang="en"/>
              <a:t> were used to time tasks.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Notes were taken on </a:t>
            </a:r>
            <a:r>
              <a:rPr b="1" lang="en"/>
              <a:t>notebooks</a:t>
            </a:r>
            <a:r>
              <a:rPr lang="en"/>
              <a:t> and </a:t>
            </a:r>
            <a:r>
              <a:rPr b="1" lang="en"/>
              <a:t>laptop computers</a:t>
            </a:r>
            <a:r>
              <a:rPr lang="en"/>
              <a:t>.</a:t>
            </a: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313" y="3957300"/>
            <a:ext cx="1856801" cy="52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025" y="804550"/>
            <a:ext cx="1601375" cy="284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Location</a:t>
            </a:r>
            <a:endParaRPr/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Gym tests were done at </a:t>
            </a:r>
            <a:r>
              <a:rPr b="1" lang="en"/>
              <a:t>Arrillaga Recreation Center</a:t>
            </a:r>
            <a:r>
              <a:rPr lang="en"/>
              <a:t>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Home tests were done in a casual setting (</a:t>
            </a:r>
            <a:r>
              <a:rPr b="1" lang="en"/>
              <a:t>on a bed</a:t>
            </a:r>
            <a:r>
              <a:rPr lang="en"/>
              <a:t> or </a:t>
            </a:r>
            <a:r>
              <a:rPr b="1" lang="en"/>
              <a:t>on the couch</a:t>
            </a:r>
            <a:r>
              <a:rPr lang="en"/>
              <a:t>) in </a:t>
            </a:r>
            <a:r>
              <a:rPr b="1" lang="en"/>
              <a:t>the participant’s home</a:t>
            </a:r>
            <a:r>
              <a:rPr lang="en"/>
              <a:t>.</a:t>
            </a: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775" y="2576075"/>
            <a:ext cx="1393625" cy="212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25526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</a:t>
            </a:r>
            <a:endParaRPr/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25527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① Add Activity</a:t>
            </a:r>
            <a:endParaRPr b="1" sz="1800"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Medium Task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Do people prefer </a:t>
            </a:r>
            <a:r>
              <a:rPr b="1" lang="en"/>
              <a:t>searching for an activity</a:t>
            </a:r>
            <a:r>
              <a:rPr lang="en"/>
              <a:t> or </a:t>
            </a:r>
            <a:r>
              <a:rPr b="1" lang="en"/>
              <a:t>using quick add</a:t>
            </a:r>
            <a:r>
              <a:rPr lang="en"/>
              <a:t>?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② Log Progress</a:t>
            </a:r>
            <a:endParaRPr b="1" sz="1800"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Easy Task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Needs to be completed quickly due to high frequency.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How quickly</a:t>
            </a:r>
            <a:r>
              <a:rPr lang="en"/>
              <a:t> can the user complete this task?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Does this task offer </a:t>
            </a:r>
            <a:r>
              <a:rPr b="1" lang="en"/>
              <a:t>maximum flexibility</a:t>
            </a:r>
            <a:r>
              <a:rPr lang="en"/>
              <a:t> for the user to log what they want?</a:t>
            </a:r>
            <a:endParaRPr/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800" y="887320"/>
            <a:ext cx="1961625" cy="3489154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00" y="880476"/>
            <a:ext cx="1961625" cy="3489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2" name="Shape 182"/>
          <p:cNvSpPr txBox="1"/>
          <p:nvPr>
            <p:ph type="title"/>
          </p:nvPr>
        </p:nvSpPr>
        <p:spPr>
          <a:xfrm>
            <a:off x="25526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</a:t>
            </a:r>
            <a:endParaRPr/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25625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③ </a:t>
            </a:r>
            <a:r>
              <a:rPr b="1" lang="en">
                <a:solidFill>
                  <a:srgbClr val="000000"/>
                </a:solidFill>
              </a:rPr>
              <a:t>Create Community</a:t>
            </a:r>
            <a:endParaRPr b="1">
              <a:solidFill>
                <a:srgbClr val="00000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Difficult Task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Doesn’t need to be quick, but needs to be engaging.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Extend task to community interactions including </a:t>
            </a:r>
            <a:r>
              <a:rPr b="1" lang="en" sz="1400">
                <a:solidFill>
                  <a:srgbClr val="000000"/>
                </a:solidFill>
              </a:rPr>
              <a:t>posting status</a:t>
            </a:r>
            <a:r>
              <a:rPr lang="en" sz="1400">
                <a:solidFill>
                  <a:srgbClr val="000000"/>
                </a:solidFill>
              </a:rPr>
              <a:t> and </a:t>
            </a:r>
            <a:r>
              <a:rPr b="1" lang="en" sz="1400">
                <a:solidFill>
                  <a:srgbClr val="000000"/>
                </a:solidFill>
              </a:rPr>
              <a:t>sharing progress</a:t>
            </a:r>
            <a:r>
              <a:rPr lang="en" sz="1400">
                <a:solidFill>
                  <a:srgbClr val="000000"/>
                </a:solidFill>
              </a:rPr>
              <a:t>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Is the community creation process </a:t>
            </a:r>
            <a:r>
              <a:rPr b="1" lang="en" sz="1400">
                <a:solidFill>
                  <a:srgbClr val="000000"/>
                </a:solidFill>
              </a:rPr>
              <a:t>intuitive</a:t>
            </a:r>
            <a:r>
              <a:rPr lang="en" sz="1400">
                <a:solidFill>
                  <a:srgbClr val="000000"/>
                </a:solidFill>
              </a:rPr>
              <a:t>?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Does the user </a:t>
            </a:r>
            <a:r>
              <a:rPr b="1" lang="en" sz="1400">
                <a:solidFill>
                  <a:srgbClr val="000000"/>
                </a:solidFill>
              </a:rPr>
              <a:t>get confused</a:t>
            </a:r>
            <a:r>
              <a:rPr lang="en" sz="1400">
                <a:solidFill>
                  <a:srgbClr val="000000"/>
                </a:solidFill>
              </a:rPr>
              <a:t> when posting a status update or sharing progress?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Is sharing with the community </a:t>
            </a:r>
            <a:r>
              <a:rPr b="1" lang="en" sz="1400">
                <a:solidFill>
                  <a:srgbClr val="000000"/>
                </a:solidFill>
              </a:rPr>
              <a:t>enjoyable to the user</a:t>
            </a:r>
            <a:r>
              <a:rPr lang="en" sz="1400">
                <a:solidFill>
                  <a:srgbClr val="000000"/>
                </a:solidFill>
              </a:rPr>
              <a:t>?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Does the user </a:t>
            </a:r>
            <a:r>
              <a:rPr b="1" lang="en" sz="1400">
                <a:solidFill>
                  <a:srgbClr val="000000"/>
                </a:solidFill>
              </a:rPr>
              <a:t>share</a:t>
            </a:r>
            <a:r>
              <a:rPr lang="en" sz="1400">
                <a:solidFill>
                  <a:srgbClr val="000000"/>
                </a:solidFill>
              </a:rPr>
              <a:t> or </a:t>
            </a:r>
            <a:r>
              <a:rPr b="1" lang="en" sz="1400">
                <a:solidFill>
                  <a:srgbClr val="000000"/>
                </a:solidFill>
              </a:rPr>
              <a:t>post</a:t>
            </a:r>
            <a:r>
              <a:rPr lang="en" sz="1400">
                <a:solidFill>
                  <a:srgbClr val="000000"/>
                </a:solidFill>
              </a:rPr>
              <a:t> </a:t>
            </a:r>
            <a:r>
              <a:rPr b="1" lang="en" sz="1400">
                <a:solidFill>
                  <a:srgbClr val="000000"/>
                </a:solidFill>
              </a:rPr>
              <a:t>often</a:t>
            </a:r>
            <a:r>
              <a:rPr lang="en" sz="1400">
                <a:solidFill>
                  <a:srgbClr val="000000"/>
                </a:solidFill>
              </a:rPr>
              <a:t>?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Procedure (Gym Test)</a:t>
            </a:r>
            <a:endParaRPr/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Collect background/demographic information.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Complete Task ① and then get feedback.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Complete Task ② and then get feedback.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Complete Task ③ and then get feedback.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Let user play with the app for 5 minutes to get further feel for app.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Post-survey, compensation, and thank you.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Procedure (Home Test)</a:t>
            </a:r>
            <a:endParaRPr/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Collect background/demographic information.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Complete Task ③ only.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Let user play with the app for 5 minutes.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Post-survey, compensation, and thank you.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Measures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Measures</a:t>
            </a:r>
            <a:endParaRPr/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2331225" y="1602675"/>
            <a:ext cx="33192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① Time to Add Activity </a:t>
            </a:r>
            <a:endParaRPr b="1" sz="1800"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Time it takes to add 1 activity.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Time it takes to add multiple activities.</a:t>
            </a:r>
            <a:endParaRPr/>
          </a:p>
        </p:txBody>
      </p:sp>
      <p:sp>
        <p:nvSpPr>
          <p:cNvPr id="207" name="Shape 207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② Log Progress</a:t>
            </a:r>
            <a:endParaRPr b="1" sz="1800"/>
          </a:p>
          <a:p>
            <a:pPr indent="-317500" lvl="0" marL="45720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Time it to log information into the weights chart.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026425" cy="2833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FITLIT</a:t>
            </a:r>
            <a:endParaRPr/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Bryce Tham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Olivia Gregory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Chris Valadez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CJ Keller</a:t>
            </a:r>
            <a:endParaRPr sz="1800"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7175" y="600025"/>
            <a:ext cx="1876925" cy="18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3675" y="600025"/>
            <a:ext cx="1876925" cy="18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7175" y="2742863"/>
            <a:ext cx="1876925" cy="18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33675" y="2742875"/>
            <a:ext cx="1876925" cy="18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Measures</a:t>
            </a:r>
            <a:endParaRPr/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③ </a:t>
            </a:r>
            <a:r>
              <a:rPr b="1" lang="en"/>
              <a:t>Create Community</a:t>
            </a:r>
            <a:endParaRPr b="1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Time it takes to create a community.</a:t>
            </a:r>
            <a:endParaRPr sz="1400"/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Time it takes to post a status.</a:t>
            </a:r>
            <a:endParaRPr sz="1400"/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Time it takes to share progress.</a:t>
            </a:r>
            <a:endParaRPr sz="1400"/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026425" cy="2833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Measures</a:t>
            </a:r>
            <a:endParaRPr/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Other Measures</a:t>
            </a:r>
            <a:endParaRPr b="1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Were users comfortable navigating the interface?</a:t>
            </a:r>
            <a:endParaRPr sz="1400"/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Were users confused about how to accomplish any of the tasks?</a:t>
            </a:r>
            <a:endParaRPr sz="1400"/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Did users feel like features were missing?</a:t>
            </a:r>
            <a:endParaRPr sz="1400"/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Did users see themselves using the app in the future?</a:t>
            </a:r>
            <a:endParaRPr sz="1400"/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026425" cy="2833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(Gym Test)</a:t>
            </a:r>
            <a:endParaRPr/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2400250" y="1373750"/>
            <a:ext cx="6321600" cy="3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Users were able to complete the tasks </a:t>
            </a:r>
            <a:r>
              <a:rPr lang="en"/>
              <a:t>relatively</a:t>
            </a:r>
            <a:r>
              <a:rPr lang="en"/>
              <a:t> quickly 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Ta</a:t>
            </a:r>
            <a:r>
              <a:rPr lang="en" sz="1800"/>
              <a:t>sk </a:t>
            </a:r>
            <a:r>
              <a:rPr lang="en" sz="1800"/>
              <a:t>① :  ~ 7 seconds 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Task ②:  ~ 15 seconds 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Task ③:  ~ 30  seconds 	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Critical Error found in Task ②, users after inputting their information could not find the way to get out of the keyboard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Critical Error found in Task ③, users tried to back out to see other group options after completion and could not find way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(Home Test)</a:t>
            </a:r>
            <a:endParaRPr/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Casual users were able to complete task ③ easily.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 Community: ~10s avg.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Post Status: ~6s avg.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Share Progress: ~16s avg.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really enjoyed the UI and layout.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stressed the importance of the community feature being made up of people they know.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Opinion on color was mixed.</a:t>
            </a:r>
            <a:endParaRPr/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225" y="708550"/>
            <a:ext cx="2095450" cy="3726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(Cont)</a:t>
            </a:r>
            <a:endParaRPr/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2400250" y="1211350"/>
            <a:ext cx="6321600" cy="34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“Loved Clean and Clear UI which allowed for the app to not draw from workout” - Curtis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“Loved Big </a:t>
            </a:r>
            <a:r>
              <a:rPr lang="en"/>
              <a:t>buttons</a:t>
            </a:r>
            <a:r>
              <a:rPr lang="en"/>
              <a:t> for easy and efficient use” - Maggie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“When using a workout app I want it to be quick and easy” - Max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“Liked Immediate access to feed to see what my friends have done upon opening”  - Maggie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“Community aspect was something that would inspire me to work out more” - Emma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“Did not really understand the use of the quick add feature” - Keller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Summary"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1350"/>
            <a:ext cx="2404305" cy="14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users gave great reviews on the app and really enjoyed the experience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biggest </a:t>
            </a:r>
            <a:r>
              <a:rPr lang="en"/>
              <a:t>drawbacks</a:t>
            </a:r>
            <a:r>
              <a:rPr lang="en"/>
              <a:t> seemed to be small </a:t>
            </a:r>
            <a:r>
              <a:rPr lang="en"/>
              <a:t>quirks</a:t>
            </a:r>
            <a:r>
              <a:rPr lang="en"/>
              <a:t> within the navigation of the app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Summary"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1350"/>
            <a:ext cx="2410100" cy="24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2409950" y="1211350"/>
            <a:ext cx="6321600" cy="3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Larger Study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Should be done to get a wider breathe of people such as different age groups and non active individuals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Changes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Cleaner movement around app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Quick Add Clarification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Change Color Scheme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Potential Additions (Came from Participants)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Individual Body Weight Tracking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Notifications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More efficient method of information input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Suggested Workouts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post more to community other than just weight cards</a:t>
            </a:r>
            <a:endParaRPr/>
          </a:p>
        </p:txBody>
      </p:sp>
      <p:pic>
        <p:nvPicPr>
          <p:cNvPr descr="Image result for Discussion"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91563"/>
            <a:ext cx="2466975" cy="262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goFIT</a:t>
            </a:r>
            <a:endParaRPr/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PROBLEM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Although many people want to stay healthy, </a:t>
            </a:r>
            <a:r>
              <a:rPr b="1" lang="en" sz="1800"/>
              <a:t>they rarely prioritize their health.</a:t>
            </a:r>
            <a:endParaRPr sz="1800"/>
          </a:p>
        </p:txBody>
      </p:sp>
      <p:sp>
        <p:nvSpPr>
          <p:cNvPr id="93" name="Shape 93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SOLUTION</a:t>
            </a:r>
            <a:endParaRPr b="1" sz="18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goFIT combines</a:t>
            </a:r>
            <a:r>
              <a:rPr b="1" lang="en" sz="1800"/>
              <a:t> fitness tracking</a:t>
            </a:r>
            <a:r>
              <a:rPr lang="en" sz="1800"/>
              <a:t> and </a:t>
            </a:r>
            <a:r>
              <a:rPr b="1" lang="en" sz="1800"/>
              <a:t>social interaction</a:t>
            </a:r>
            <a:r>
              <a:rPr lang="en" sz="1800"/>
              <a:t>, offering </a:t>
            </a:r>
            <a:r>
              <a:rPr b="1" lang="en" sz="1800"/>
              <a:t>meaningful social connection</a:t>
            </a:r>
            <a:r>
              <a:rPr lang="en" sz="1800"/>
              <a:t> to make exercise more rewarding.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800" y="152375"/>
            <a:ext cx="2720400" cy="483874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1800" y="152387"/>
            <a:ext cx="2720400" cy="4838735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3799" y="152400"/>
            <a:ext cx="2720409" cy="48387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the Field Study</a:t>
            </a:r>
            <a:endParaRPr/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purpose of the field study is to understand 2 things in context: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Does the virtual progress log </a:t>
            </a:r>
            <a:r>
              <a:rPr b="1" lang="en"/>
              <a:t>effectively replicate the traditional pen-and-paper model</a:t>
            </a:r>
            <a:r>
              <a:rPr lang="en"/>
              <a:t> at the gym?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Does the community aspect </a:t>
            </a:r>
            <a:r>
              <a:rPr b="1" lang="en"/>
              <a:t>offer any significant social meaning</a:t>
            </a:r>
            <a:r>
              <a:rPr lang="en"/>
              <a:t> to exercise at the gym or at home?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303301" y="1775650"/>
            <a:ext cx="2332800" cy="1766700"/>
          </a:xfrm>
          <a:prstGeom prst="chevron">
            <a:avLst>
              <a:gd fmla="val 29853" name="adj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Method</a:t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2290800" y="1775650"/>
            <a:ext cx="2437800" cy="1766700"/>
          </a:xfrm>
          <a:prstGeom prst="chevron">
            <a:avLst>
              <a:gd fmla="val 29853" name="adj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Test Measures</a:t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6325800" y="1775650"/>
            <a:ext cx="2498100" cy="1766700"/>
          </a:xfrm>
          <a:prstGeom prst="chevron">
            <a:avLst>
              <a:gd fmla="val 29853" name="adj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Discussion</a:t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4360276" y="1775650"/>
            <a:ext cx="2332800" cy="1766700"/>
          </a:xfrm>
          <a:prstGeom prst="chevron">
            <a:avLst>
              <a:gd fmla="val 29853" name="adj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Results</a:t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App, 2 Tests</a:t>
            </a:r>
            <a:endParaRPr/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wanted to perform </a:t>
            </a:r>
            <a:r>
              <a:rPr b="1" lang="en"/>
              <a:t>2 different field tests</a:t>
            </a:r>
            <a:r>
              <a:rPr lang="en"/>
              <a:t>, 1 focused on dedicated users and 1 focused on more casual users.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Gym Test</a:t>
            </a:r>
            <a:r>
              <a:rPr lang="en"/>
              <a:t>: focused on all tasks to be done at the gym.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Home Test</a:t>
            </a:r>
            <a:r>
              <a:rPr lang="en"/>
              <a:t>: focused on casual community-related tasks to be done at home.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Participant Recruitment </a:t>
            </a:r>
            <a:endParaRPr/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Caught people as they were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off to the gym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(gym test).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Asked friends to take a look at the app in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a more casual setting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(home test).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Compensation was having </a:t>
            </a:r>
            <a:r>
              <a:rPr b="1" lang="en" sz="1800">
                <a:latin typeface="Arial"/>
                <a:ea typeface="Arial"/>
                <a:cs typeface="Arial"/>
                <a:sym typeface="Arial"/>
              </a:rPr>
              <a:t>protein shakes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available for them after their workout was completed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Premier Protein (Vanilla or Chocolate flavors offered)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descr="Image result for Premier Protein"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675" y="666050"/>
            <a:ext cx="2190575" cy="2190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remier Protein"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75" y="2862000"/>
            <a:ext cx="2238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