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PT Sans Narrow"/>
      <p:regular r:id="rId45"/>
      <p:bold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PTSansNarrow-bold.fntdata"/><Relationship Id="rId45" Type="http://schemas.openxmlformats.org/officeDocument/2006/relationships/font" Target="fonts/PTSansNarrow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png"/><Relationship Id="rId4" Type="http://schemas.openxmlformats.org/officeDocument/2006/relationships/image" Target="../media/image00.png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0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Assignment 2: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POVs and Prototypes </a:t>
            </a:r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Team Banana Cat Judo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met with </a:t>
            </a:r>
            <a:r>
              <a:rPr b="1" lang="en" sz="2000"/>
              <a:t>Mashbayar Tu, a student and chemistry tutor.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044" y="1266325"/>
            <a:ext cx="1853025" cy="250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with </a:t>
            </a:r>
            <a:r>
              <a:rPr b="1" lang="en" sz="2000">
                <a:solidFill>
                  <a:srgbClr val="D9D9D9"/>
                </a:solidFill>
              </a:rPr>
              <a:t>Mashbayar Tu, a student and chemistry tutor.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were amazed to realize that </a:t>
            </a:r>
            <a:r>
              <a:rPr b="1" lang="en" sz="2000"/>
              <a:t>she emphasized empathy over raw knowledge in being a good teacher.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044" y="1266325"/>
            <a:ext cx="1853025" cy="250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with </a:t>
            </a:r>
            <a:r>
              <a:rPr b="1" lang="en" sz="2000">
                <a:solidFill>
                  <a:srgbClr val="D9D9D9"/>
                </a:solidFill>
              </a:rPr>
              <a:t>Mashbayar Tu, a student and chemistry tutor.</a:t>
            </a:r>
          </a:p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were amazed to realize that </a:t>
            </a:r>
            <a:r>
              <a:rPr b="1" lang="en" sz="2000">
                <a:solidFill>
                  <a:srgbClr val="D9D9D9"/>
                </a:solidFill>
              </a:rPr>
              <a:t>she emphasized empathy over raw knowledge in being a good teacher.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It would be game changing to </a:t>
            </a:r>
            <a:r>
              <a:rPr b="1" lang="en" sz="2000"/>
              <a:t>he</a:t>
            </a:r>
            <a:r>
              <a:rPr b="1" lang="en" sz="2000"/>
              <a:t>lp teachers develop that sense of empathy</a:t>
            </a:r>
            <a:r>
              <a:rPr b="1" lang="en" sz="2000"/>
              <a:t>.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044" y="1266325"/>
            <a:ext cx="1853025" cy="250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230050" y="1208000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met </a:t>
            </a:r>
            <a:r>
              <a:rPr b="1" lang="en" sz="2000"/>
              <a:t>Grace Ching, a community college student preparing for grad school.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/>
          </a:p>
        </p:txBody>
      </p:sp>
      <p:pic>
        <p:nvPicPr>
          <p:cNvPr descr="gracepic.jpg"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198" y="1266324"/>
            <a:ext cx="1853025" cy="246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230050" y="1208000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</a:t>
            </a:r>
            <a:r>
              <a:rPr b="1" lang="en" sz="2000">
                <a:solidFill>
                  <a:srgbClr val="D9D9D9"/>
                </a:solidFill>
              </a:rPr>
              <a:t>Grace Ching, a community college student preparing for grad school.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were amazed to find that </a:t>
            </a:r>
            <a:r>
              <a:rPr b="1" lang="en" sz="2000"/>
              <a:t>her approach to learning was severely hindered when she thought that the subject wasn’t applicable/interesting.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000"/>
          </a:p>
        </p:txBody>
      </p:sp>
      <p:pic>
        <p:nvPicPr>
          <p:cNvPr descr="gracepic.jpg"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198" y="1266324"/>
            <a:ext cx="1853025" cy="246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230050" y="1208000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</a:t>
            </a:r>
            <a:r>
              <a:rPr b="1" lang="en" sz="2000">
                <a:solidFill>
                  <a:srgbClr val="D9D9D9"/>
                </a:solidFill>
              </a:rPr>
              <a:t>Grace Ching, a community college student preparing for grad school.</a:t>
            </a:r>
          </a:p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were amazed to find that </a:t>
            </a:r>
            <a:r>
              <a:rPr b="1" lang="en" sz="2000">
                <a:solidFill>
                  <a:srgbClr val="D9D9D9"/>
                </a:solidFill>
              </a:rPr>
              <a:t>her approach to learning was severely hindered when she thought that the subject wasn’t applicable/interesting.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It would be game-changing to </a:t>
            </a:r>
            <a:r>
              <a:rPr b="1" lang="en" sz="2000"/>
              <a:t>create that sense of both applicability and interest to any given topic.</a:t>
            </a:r>
          </a:p>
        </p:txBody>
      </p:sp>
      <p:pic>
        <p:nvPicPr>
          <p:cNvPr descr="gracepic.jpg"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198" y="1266324"/>
            <a:ext cx="1853025" cy="246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ctrTitle"/>
          </p:nvPr>
        </p:nvSpPr>
        <p:spPr>
          <a:xfrm>
            <a:off x="1003650" y="2894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HMWs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075" y="1342600"/>
            <a:ext cx="3065849" cy="17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HMW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1266325"/>
            <a:ext cx="43185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From the game-changer: “help teachers develop a sense of empathy.”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...HMW incorporate empathy in the training of teachers?</a:t>
            </a:r>
            <a:br>
              <a:rPr lang="en"/>
            </a:b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836" y="1266337"/>
            <a:ext cx="3959562" cy="21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HMW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1266325"/>
            <a:ext cx="4458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From the game-changer: “help teachers develop a sense of empathy.”</a:t>
            </a:r>
          </a:p>
          <a:p>
            <a:pPr lvl="0" rtl="0">
              <a:spcBef>
                <a:spcPts val="0"/>
              </a:spcBef>
              <a:buNone/>
            </a:pPr>
            <a:br>
              <a:rPr lang="en" sz="2400"/>
            </a:br>
            <a:r>
              <a:rPr lang="en" sz="2400"/>
              <a:t>...HMW opening channels of communication between students and teachers?</a:t>
            </a:r>
            <a:br>
              <a:rPr lang="en"/>
            </a:br>
            <a:br>
              <a:rPr lang="en"/>
            </a:b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450" y="851425"/>
            <a:ext cx="2503950" cy="400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HMW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11700" y="1266325"/>
            <a:ext cx="44469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From the game-changer: “close the perceived gap between learner and teacher”</a:t>
            </a:r>
          </a:p>
          <a:p>
            <a:pPr lvl="0" rtl="0">
              <a:spcBef>
                <a:spcPts val="0"/>
              </a:spcBef>
              <a:buNone/>
            </a:pPr>
            <a:br>
              <a:rPr lang="en" sz="2400"/>
            </a:br>
            <a:r>
              <a:rPr lang="en" sz="2400"/>
              <a:t>...HMW reverse the roles of students &amp; teachers?</a:t>
            </a:r>
            <a:br>
              <a:rPr lang="en"/>
            </a:b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273" y="1437537"/>
            <a:ext cx="3773649" cy="22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POVs and Prototypes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Presented by: Dana Murphy</a:t>
            </a:r>
            <a:br>
              <a:rPr lang="en"/>
            </a:br>
            <a:r>
              <a:rPr lang="en"/>
              <a:t>Team: Jacob, Dana, Tuan</a:t>
            </a:r>
            <a:br>
              <a:rPr lang="en"/>
            </a:br>
            <a:r>
              <a:rPr lang="en"/>
              <a:t>Team focus: barriers in exchange of information</a:t>
            </a:r>
          </a:p>
        </p:txBody>
      </p:sp>
      <p:pic>
        <p:nvPicPr>
          <p:cNvPr descr="portrait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50" y="2599050"/>
            <a:ext cx="2123424" cy="19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3612" y="2593487"/>
            <a:ext cx="1416774" cy="198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897" y="2599035"/>
            <a:ext cx="1969949" cy="19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Brainstorming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186" y="1867499"/>
            <a:ext cx="3044563" cy="24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78937"/>
            <a:ext cx="4141099" cy="218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ctrTitle"/>
          </p:nvPr>
        </p:nvSpPr>
        <p:spPr>
          <a:xfrm>
            <a:off x="1003650" y="2894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Prototypes</a:t>
            </a:r>
          </a:p>
        </p:txBody>
      </p:sp>
      <p:pic>
        <p:nvPicPr>
          <p:cNvPr descr="IMG_1837.JPG"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099" y="1221174"/>
            <a:ext cx="2635799" cy="18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Solution 1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451650" y="11524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“Accessible platform of online communication between learners and teachers”</a:t>
            </a:r>
          </a:p>
        </p:txBody>
      </p:sp>
      <p:pic>
        <p:nvPicPr>
          <p:cNvPr descr="IMG_1840.JPG"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425" y="2258712"/>
            <a:ext cx="248602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841.JPG"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475" y="2253950"/>
            <a:ext cx="2886075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Process</a:t>
            </a:r>
          </a:p>
        </p:txBody>
      </p:sp>
      <p:pic>
        <p:nvPicPr>
          <p:cNvPr descr="prototype1test.PNG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600" y="1309737"/>
            <a:ext cx="594360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311700" y="1266325"/>
            <a:ext cx="66630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The learners/teacher would prefer to speak in real time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311700" y="1266325"/>
            <a:ext cx="66630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The learners/teacher would prefer to speak in real time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</a:pPr>
            <a:r>
              <a:rPr lang="en" sz="2400"/>
              <a:t>Teachers would be willing and able to talk to students online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311700" y="1266325"/>
            <a:ext cx="66630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The learners/teacher would prefer to speak in real time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  <a:buFont typeface="Open Sans"/>
            </a:pPr>
            <a:r>
              <a:rPr lang="en" sz="2400">
                <a:solidFill>
                  <a:srgbClr val="D9D9D9"/>
                </a:solidFill>
              </a:rPr>
              <a:t>Teachers would be willing and able to talk to students online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New: Teachers prefer direct conversation more than students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Results: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266325"/>
            <a:ext cx="7887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worked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Straightforward, Useful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didn’t work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Unexciting, a “feature”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Surprises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Preference for TA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New Learnings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Prefer “on-hold” option</a:t>
            </a:r>
          </a:p>
        </p:txBody>
      </p:sp>
      <p:pic>
        <p:nvPicPr>
          <p:cNvPr descr="IMG_1852.JPG"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075" y="1290637"/>
            <a:ext cx="2924175" cy="25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Solution 2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451650" y="11524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“Recordings of lectures that may be annotated with comments and questions”</a:t>
            </a:r>
          </a:p>
        </p:txBody>
      </p:sp>
      <p:pic>
        <p:nvPicPr>
          <p:cNvPr descr="IMG_1848.JPG"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887" y="1989000"/>
            <a:ext cx="3428224" cy="22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Process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451650" y="11524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1858.PNG"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887" y="1714500"/>
            <a:ext cx="4208224" cy="237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Initial POVs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It would be game changing to...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Mary Esther: instill the belief that you can be a learner and a teacher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Bonnie: create a way to implement stress-free structure in learning/teaching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</a:t>
            </a:r>
            <a:r>
              <a:rPr lang="en"/>
              <a:t>ate: </a:t>
            </a:r>
            <a:r>
              <a:rPr lang="en"/>
              <a:t>add (desirable?) pressure to learning.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311700" y="1266325"/>
            <a:ext cx="70245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Students would provide annotations if given the chance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311700" y="1266325"/>
            <a:ext cx="70245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Students would provide annotations if given the chance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Students wouldn’t abuse anonymity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311700" y="1266325"/>
            <a:ext cx="70245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Students would provide annotations if given the chance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Students wouldn’t abuse anonymity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New: Annotations aren’t a suitable substitute for coming in person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Results:</a:t>
            </a:r>
          </a:p>
        </p:txBody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311700" y="1266325"/>
            <a:ext cx="7887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worked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Engaging, Fun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didn’t work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Selectively useful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Surprises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Response from extreme user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New Learnings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Vetting process for posts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187" y="1090600"/>
            <a:ext cx="2886075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Solution 3</a:t>
            </a:r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451650" y="11524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“Switch whether the user is learning or teaching a subject”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12" y="1801487"/>
            <a:ext cx="29051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050" y="1739587"/>
            <a:ext cx="2914650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 and feedback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451650" y="11524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rototype3test.PNG"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8212" y="1804825"/>
            <a:ext cx="4387576" cy="249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311700" y="1266325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User is willing to be a learner and teacher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311700" y="1266325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User is willing to be a learner and teacher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User is willing to meet with a stranger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Assumptions:</a:t>
            </a:r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311700" y="1266325"/>
            <a:ext cx="600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User is willing to be a learner and teacher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D9D9D9"/>
              </a:buClr>
              <a:buSzPct val="100000"/>
            </a:pPr>
            <a:r>
              <a:rPr lang="en" sz="2400">
                <a:solidFill>
                  <a:srgbClr val="D9D9D9"/>
                </a:solidFill>
              </a:rPr>
              <a:t>User is willing to meet with a stranger</a:t>
            </a: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400"/>
              <a:t>New: Two users may never have matching skills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Results:</a:t>
            </a:r>
          </a:p>
        </p:txBody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311700" y="1266325"/>
            <a:ext cx="7887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worked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Interested, engaged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didn’t work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Skeptical of two-person network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Surprises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Use of video chat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New Learnings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Larger network of learning/teaching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487" y="885825"/>
            <a:ext cx="2924175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Additional interviewees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863075" y="3823200"/>
            <a:ext cx="3534000" cy="115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Mashbayar Tu</a:t>
            </a:r>
            <a:br>
              <a:rPr lang="en"/>
            </a:br>
            <a:r>
              <a:rPr lang="en"/>
              <a:t>Senior at Stanford University,</a:t>
            </a:r>
            <a:br>
              <a:rPr lang="en"/>
            </a:br>
            <a:r>
              <a:rPr lang="en"/>
              <a:t>Chemistry Tutor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069" y="1320300"/>
            <a:ext cx="1853025" cy="25028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idx="1" type="body"/>
          </p:nvPr>
        </p:nvSpPr>
        <p:spPr>
          <a:xfrm>
            <a:off x="5369175" y="3823200"/>
            <a:ext cx="3534000" cy="115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Grace Ching</a:t>
            </a:r>
            <a:br>
              <a:rPr lang="en"/>
            </a:br>
            <a:r>
              <a:rPr lang="en"/>
              <a:t>Community College Student, Grad School Applicant</a:t>
            </a:r>
          </a:p>
        </p:txBody>
      </p:sp>
      <p:pic>
        <p:nvPicPr>
          <p:cNvPr descr="gracepic.jpg"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898" y="1320299"/>
            <a:ext cx="1853025" cy="246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-4800" y="45667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311700" y="3633975"/>
            <a:ext cx="7887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Any questions?</a:t>
            </a:r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4875" y="1708450"/>
            <a:ext cx="2181225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Digging deeper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266325"/>
            <a:ext cx="29307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</a:t>
            </a:r>
            <a:r>
              <a:rPr lang="en"/>
              <a:t>If you’ve never struggled with the material, you’re not going to be a very good tutor... </a:t>
            </a:r>
            <a:r>
              <a:rPr lang="en"/>
              <a:t>I can tutor chemistry because I struggled with it.”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347975" y="1266325"/>
            <a:ext cx="29307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“I watched one [Japanese drama] episode without subtitles and it was really hard. It took so much energy so I kinda stopped… it’s hard to see what I’m going to use it for.”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1003650" y="2894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887" y="1272599"/>
            <a:ext cx="3248224" cy="170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met with </a:t>
            </a:r>
            <a:r>
              <a:rPr b="1" lang="en" sz="2000"/>
              <a:t>Mary Esther, a former professor in philosophy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000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887" y="160345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with </a:t>
            </a:r>
            <a:r>
              <a:rPr b="1" lang="en" sz="2000">
                <a:solidFill>
                  <a:srgbClr val="D9D9D9"/>
                </a:solidFill>
              </a:rPr>
              <a:t>Mary Esther, a former professor in philosophy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We were amazed to realize that </a:t>
            </a:r>
            <a:r>
              <a:rPr b="1" lang="en" sz="2000"/>
              <a:t>she didn’t identify as a learner – to her, being a teacher and a learner was somewhat mutually exclusive.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887" y="160345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POVs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1266325"/>
            <a:ext cx="58698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met with </a:t>
            </a:r>
            <a:r>
              <a:rPr b="1" lang="en" sz="2000">
                <a:solidFill>
                  <a:srgbClr val="D9D9D9"/>
                </a:solidFill>
              </a:rPr>
              <a:t>Mary Esther, a former professor in philosophy</a:t>
            </a:r>
          </a:p>
          <a:p>
            <a:pPr indent="-355600" lvl="0" marL="457200" rtl="0">
              <a:spcBef>
                <a:spcPts val="0"/>
              </a:spcBef>
              <a:buClr>
                <a:srgbClr val="D9D9D9"/>
              </a:buClr>
              <a:buSzPct val="100000"/>
            </a:pPr>
            <a:r>
              <a:rPr lang="en" sz="2000">
                <a:solidFill>
                  <a:srgbClr val="D9D9D9"/>
                </a:solidFill>
              </a:rPr>
              <a:t>We were amazed to realize that </a:t>
            </a:r>
            <a:r>
              <a:rPr b="1" lang="en" sz="2000">
                <a:solidFill>
                  <a:srgbClr val="D9D9D9"/>
                </a:solidFill>
              </a:rPr>
              <a:t>she didn’t identify as a learner – to her, being a teacher and a learner was somewhat mutually exclusive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It would be game changing to </a:t>
            </a:r>
            <a:r>
              <a:rPr b="1" lang="en" sz="2000"/>
              <a:t>close the perceived gap between learner and teacher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887" y="160345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