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Average"/>
      <p:regular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Average-regular.fnt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font" Target="fonts/Oswald-bold.fntdata"/><Relationship Id="rId12" Type="http://schemas.openxmlformats.org/officeDocument/2006/relationships/slide" Target="slides/slide8.xml"/><Relationship Id="rId23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Former Professor, extreme user in age and teaching experience</a:t>
            </a:r>
            <a:br>
              <a:rPr lang="en"/>
            </a:br>
            <a:r>
              <a:rPr lang="en"/>
              <a:t>Recruited via email, interviewed in Branner Library</a:t>
            </a:r>
            <a:br>
              <a:rPr lang="en"/>
            </a:br>
            <a:br>
              <a:rPr lang="en"/>
            </a:br>
            <a:r>
              <a:rPr lang="en"/>
              <a:t>Typical user: young adult, frequent user of mobile technology</a:t>
            </a:r>
            <a:br>
              <a:rPr lang="en"/>
            </a:br>
            <a:r>
              <a:rPr lang="en"/>
              <a:t>Recruited in person, interviewed at her office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Highly educated, though currently not involved in academia</a:t>
            </a:r>
            <a:br>
              <a:rPr lang="en"/>
            </a:br>
            <a:r>
              <a:rPr lang="en"/>
              <a:t>Recruited in person, interviewed over phone</a:t>
            </a:r>
            <a:br>
              <a:rPr lang="en"/>
            </a:b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br>
              <a:rPr lang="en"/>
            </a:b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png"/><Relationship Id="rId4" Type="http://schemas.openxmlformats.org/officeDocument/2006/relationships/image" Target="../media/image03.png"/><Relationship Id="rId5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Relationship Id="rId4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Assignment 1: Needfinding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Tension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000"/>
              <a:t>“For me... if my own personal balance gets out-of-wack when I’m trying to go through the learning process, then I don’t learn things properly. </a:t>
            </a:r>
            <a:r>
              <a:rPr b="1" lang="en" sz="2000">
                <a:solidFill>
                  <a:srgbClr val="F3F3F3"/>
                </a:solidFill>
              </a:rPr>
              <a:t>Stress creates blinders</a:t>
            </a:r>
            <a:r>
              <a:rPr lang="en" sz="2000"/>
              <a:t>.” -Mary Esther</a:t>
            </a:r>
            <a:br>
              <a:rPr lang="en" sz="2000"/>
            </a:b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“He (professor) is an </a:t>
            </a:r>
            <a:r>
              <a:rPr b="1" lang="en" sz="2000">
                <a:solidFill>
                  <a:srgbClr val="F3F3F3"/>
                </a:solidFill>
              </a:rPr>
              <a:t>older man</a:t>
            </a:r>
            <a:r>
              <a:rPr lang="en" sz="2000">
                <a:solidFill>
                  <a:srgbClr val="F3F3F3"/>
                </a:solidFill>
              </a:rPr>
              <a:t> </a:t>
            </a:r>
            <a:r>
              <a:rPr lang="en" sz="2000"/>
              <a:t>who doesn’t know how to engage young people … </a:t>
            </a:r>
            <a:r>
              <a:rPr b="1" lang="en" sz="2000">
                <a:solidFill>
                  <a:srgbClr val="F3F3F3"/>
                </a:solidFill>
              </a:rPr>
              <a:t>young teachers</a:t>
            </a:r>
            <a:r>
              <a:rPr lang="en" sz="2000"/>
              <a:t> know better how to do this ...” -Kate</a:t>
            </a:r>
            <a:br>
              <a:rPr lang="en" sz="2000"/>
            </a:b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“[To teach] I want to be a supervisor, but </a:t>
            </a:r>
            <a:r>
              <a:rPr b="1" lang="en" sz="2000">
                <a:solidFill>
                  <a:srgbClr val="FFFFFF"/>
                </a:solidFill>
              </a:rPr>
              <a:t>I don’t have that opportunity</a:t>
            </a:r>
            <a:r>
              <a:rPr lang="en" sz="2000"/>
              <a:t> just yet.” - Bonnie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Contradictions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/>
              <a:t>“[Teaching] definitely relies on the teacher being the </a:t>
            </a:r>
            <a:r>
              <a:rPr b="1" lang="en">
                <a:solidFill>
                  <a:srgbClr val="EFEFEF"/>
                </a:solidFill>
              </a:rPr>
              <a:t>authority</a:t>
            </a:r>
            <a:r>
              <a:rPr lang="en"/>
              <a:t>… [as a teacher] I would try to </a:t>
            </a:r>
            <a:r>
              <a:rPr b="1" lang="en">
                <a:solidFill>
                  <a:srgbClr val="F3F3F3"/>
                </a:solidFill>
              </a:rPr>
              <a:t>flatten the hierarchy</a:t>
            </a:r>
            <a:r>
              <a:rPr lang="en"/>
              <a:t> in the class.” -Mary Esther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“[Class] was pretty structured, and I felt pretty</a:t>
            </a:r>
            <a:r>
              <a:rPr lang="en">
                <a:solidFill>
                  <a:srgbClr val="F3F3F3"/>
                </a:solidFill>
              </a:rPr>
              <a:t> </a:t>
            </a:r>
            <a:r>
              <a:rPr b="1" lang="en">
                <a:solidFill>
                  <a:srgbClr val="F3F3F3"/>
                </a:solidFill>
              </a:rPr>
              <a:t>stressed out</a:t>
            </a:r>
            <a:r>
              <a:rPr lang="en"/>
              <a:t> about that.” - Bonnie 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“</a:t>
            </a:r>
            <a:r>
              <a:rPr b="1" lang="en">
                <a:solidFill>
                  <a:srgbClr val="F3F3F3"/>
                </a:solidFill>
              </a:rPr>
              <a:t>[Structure] helps</a:t>
            </a:r>
            <a:r>
              <a:rPr lang="en"/>
              <a:t> with the process of learning. There’s a clear outcome. You know when you’ve achieved or failed to achieved the desired outcome.” -Mary Esther</a:t>
            </a:r>
            <a:br>
              <a:rPr lang="en"/>
            </a:b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“I </a:t>
            </a:r>
            <a:r>
              <a:rPr b="1" lang="en">
                <a:solidFill>
                  <a:srgbClr val="F3F3F3"/>
                </a:solidFill>
              </a:rPr>
              <a:t>don’t feel comfortable</a:t>
            </a:r>
            <a:r>
              <a:rPr lang="en"/>
              <a:t> learning from strangers … you feel more </a:t>
            </a:r>
            <a:r>
              <a:rPr b="1" lang="en">
                <a:solidFill>
                  <a:srgbClr val="F3F3F3"/>
                </a:solidFill>
              </a:rPr>
              <a:t>pressured to perform well</a:t>
            </a:r>
            <a:r>
              <a:rPr lang="en"/>
              <a:t> and learn when you are overseen by somebody you don’t know” -Kate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Surprises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/>
              <a:t>“[when talking with peer groups] you’re also getting a sense of how people are thinking about it...</a:t>
            </a:r>
            <a:r>
              <a:rPr b="1" lang="en">
                <a:solidFill>
                  <a:srgbClr val="F3F3F3"/>
                </a:solidFill>
              </a:rPr>
              <a:t> values</a:t>
            </a:r>
            <a:r>
              <a:rPr lang="en"/>
              <a:t> come out, and how people are valuing the process, and levels of anxiety around it... As a learner, I think ‘who’s making the most sense? </a:t>
            </a:r>
            <a:r>
              <a:rPr b="1" lang="en">
                <a:solidFill>
                  <a:srgbClr val="F3F3F3"/>
                </a:solidFill>
              </a:rPr>
              <a:t>Where do I fit in on the spectrum</a:t>
            </a:r>
            <a:r>
              <a:rPr lang="en"/>
              <a:t>?’ Then I take the steps that </a:t>
            </a:r>
            <a:r>
              <a:rPr b="1" lang="en">
                <a:solidFill>
                  <a:srgbClr val="F3F3F3"/>
                </a:solidFill>
              </a:rPr>
              <a:t>align with my beliefs</a:t>
            </a:r>
            <a:r>
              <a:rPr lang="en"/>
              <a:t>.” -Mary Esther</a:t>
            </a:r>
            <a:br>
              <a:rPr lang="en"/>
            </a:b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“</a:t>
            </a:r>
            <a:r>
              <a:rPr b="1" lang="en">
                <a:solidFill>
                  <a:srgbClr val="F3F3F3"/>
                </a:solidFill>
              </a:rPr>
              <a:t>My coworkers</a:t>
            </a:r>
            <a:r>
              <a:rPr lang="en"/>
              <a:t> understood that what I had learned was good, but they </a:t>
            </a:r>
            <a:r>
              <a:rPr b="1" lang="en">
                <a:solidFill>
                  <a:srgbClr val="F3F3F3"/>
                </a:solidFill>
              </a:rPr>
              <a:t>didn’t really try to improve themselves</a:t>
            </a:r>
            <a:r>
              <a:rPr lang="en"/>
              <a:t> and learn the same thing.” - Bonni</a:t>
            </a:r>
            <a:r>
              <a:rPr lang="en"/>
              <a:t>e</a:t>
            </a:r>
            <a:br>
              <a:rPr lang="en"/>
            </a:b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“People don’t like </a:t>
            </a:r>
            <a:r>
              <a:rPr b="1" lang="en">
                <a:solidFill>
                  <a:srgbClr val="EFEFEF"/>
                </a:solidFill>
              </a:rPr>
              <a:t>change</a:t>
            </a:r>
            <a:r>
              <a:rPr lang="en"/>
              <a:t>.” - Kate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Analysis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4424" y="408099"/>
            <a:ext cx="5545478" cy="415910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-332525" y="1711450"/>
            <a:ext cx="46944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Empathy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Map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4192600" y="2744650"/>
            <a:ext cx="732600" cy="29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166850" y="252675"/>
            <a:ext cx="4121400" cy="20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When have I learned something? Me personally? As an adult learner?” - Mary Esther</a:t>
            </a:r>
            <a:br>
              <a:rPr b="1"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</a:b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  <a:latin typeface="Average"/>
                <a:ea typeface="Average"/>
                <a:cs typeface="Average"/>
                <a:sym typeface="Average"/>
              </a:rPr>
              <a:t>“I think it’s a great, unique skill for a scientist to have. It’s really empowering.” - Bonnie</a:t>
            </a:r>
            <a:br>
              <a:rPr lang="en">
                <a:solidFill>
                  <a:srgbClr val="D9D9D9"/>
                </a:solidFill>
                <a:latin typeface="Average"/>
                <a:ea typeface="Average"/>
                <a:cs typeface="Average"/>
                <a:sym typeface="Average"/>
              </a:rPr>
            </a:b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  <a:latin typeface="Average"/>
                <a:ea typeface="Average"/>
                <a:cs typeface="Average"/>
                <a:sym typeface="Average"/>
              </a:rPr>
              <a:t>“I teach people the way that I was taught.” - Bonnie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D9D9D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  <a:latin typeface="Average"/>
                <a:ea typeface="Average"/>
                <a:cs typeface="Average"/>
                <a:sym typeface="Average"/>
              </a:rPr>
              <a:t>“I took the accounting because because my dad majored in accounting and I thought if he could do it, I could also do it.” - Kate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D9D9D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D9D9D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br>
              <a:rPr lang="en"/>
            </a:b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D9D9D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4624000" y="343875"/>
            <a:ext cx="4033500" cy="19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 identify more as a teacher than a learner now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More than anything else, a teacher’s authority comes from their knowledge of a subject.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I want to inspire and empower others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My dad and friends inspire me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4536100" y="3032850"/>
            <a:ext cx="4121400" cy="13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Proud</a:t>
            </a:r>
            <a:r>
              <a:rPr b="1" lang="en">
                <a:solidFill>
                  <a:srgbClr val="D9D9D9"/>
                </a:solidFill>
                <a:latin typeface="Average"/>
                <a:ea typeface="Average"/>
                <a:cs typeface="Average"/>
                <a:sym typeface="Average"/>
              </a:rPr>
              <a:t>	</a:t>
            </a:r>
            <a:r>
              <a:rPr lang="en">
                <a:solidFill>
                  <a:srgbClr val="D9D9D9"/>
                </a:solidFill>
                <a:latin typeface="Average"/>
                <a:ea typeface="Average"/>
                <a:cs typeface="Average"/>
                <a:sym typeface="Average"/>
              </a:rPr>
              <a:t>	Overwhelmed</a:t>
            </a:r>
            <a:br>
              <a:rPr lang="en">
                <a:solidFill>
                  <a:srgbClr val="D9D9D9"/>
                </a:solidFill>
                <a:latin typeface="Average"/>
                <a:ea typeface="Average"/>
                <a:cs typeface="Average"/>
                <a:sym typeface="Average"/>
              </a:rPr>
            </a:b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  <a:latin typeface="Average"/>
                <a:ea typeface="Average"/>
                <a:cs typeface="Average"/>
                <a:sym typeface="Average"/>
              </a:rPr>
              <a:t>Bored			</a:t>
            </a:r>
            <a:r>
              <a:rPr b="1"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Secure in role of teacher</a:t>
            </a:r>
            <a:br>
              <a:rPr lang="en">
                <a:solidFill>
                  <a:srgbClr val="D9D9D9"/>
                </a:solidFill>
                <a:latin typeface="Average"/>
                <a:ea typeface="Average"/>
                <a:cs typeface="Average"/>
                <a:sym typeface="Average"/>
              </a:rPr>
            </a:b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  <a:latin typeface="Average"/>
                <a:ea typeface="Average"/>
                <a:cs typeface="Average"/>
                <a:sym typeface="Average"/>
              </a:rPr>
              <a:t>Anxious		Nostalgic despite mess-ups</a:t>
            </a:r>
            <a:br>
              <a:rPr lang="en">
                <a:solidFill>
                  <a:srgbClr val="D9D9D9"/>
                </a:solidFill>
                <a:latin typeface="Average"/>
                <a:ea typeface="Average"/>
                <a:cs typeface="Average"/>
                <a:sym typeface="Average"/>
              </a:rPr>
            </a:b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  <a:latin typeface="Average"/>
                <a:ea typeface="Average"/>
                <a:cs typeface="Average"/>
                <a:sym typeface="Average"/>
              </a:rPr>
              <a:t>Uncertain		Confident learning simple skills</a:t>
            </a:r>
            <a:br>
              <a:rPr lang="en">
                <a:solidFill>
                  <a:srgbClr val="D9D9D9"/>
                </a:solidFill>
                <a:latin typeface="Average"/>
                <a:ea typeface="Average"/>
                <a:cs typeface="Average"/>
                <a:sym typeface="Average"/>
              </a:rPr>
            </a:b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D9D9D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D9D9D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D9D9D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D9D9D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68" name="Shape 168"/>
          <p:cNvCxnSpPr/>
          <p:nvPr/>
        </p:nvCxnSpPr>
        <p:spPr>
          <a:xfrm rot="10800000">
            <a:off x="-24500" y="2675125"/>
            <a:ext cx="916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9" name="Shape 169"/>
          <p:cNvCxnSpPr/>
          <p:nvPr/>
        </p:nvCxnSpPr>
        <p:spPr>
          <a:xfrm>
            <a:off x="4288250" y="-6000"/>
            <a:ext cx="0" cy="5155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0" name="Shape 170"/>
          <p:cNvSpPr txBox="1"/>
          <p:nvPr/>
        </p:nvSpPr>
        <p:spPr>
          <a:xfrm>
            <a:off x="159000" y="-172300"/>
            <a:ext cx="849300" cy="752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Say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4407875" y="2646237"/>
            <a:ext cx="8493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Feel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4407875" y="55400"/>
            <a:ext cx="8493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Think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159000" y="2675125"/>
            <a:ext cx="4461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Do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135125" y="2871875"/>
            <a:ext cx="4033500" cy="13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  <a:latin typeface="Average"/>
                <a:ea typeface="Average"/>
                <a:cs typeface="Average"/>
                <a:sym typeface="Average"/>
              </a:rPr>
              <a:t>Mary Esther paused when asked why asked why anxiety makes learning harder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D9D9D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Mary Esther got out her phone when she wanted to know how to record audio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D9D9D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  <a:latin typeface="Average"/>
                <a:ea typeface="Average"/>
                <a:cs typeface="Average"/>
                <a:sym typeface="Average"/>
              </a:rPr>
              <a:t>Bonnie would pause when thinking about negative answers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D9D9D9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  <a:latin typeface="Average"/>
                <a:ea typeface="Average"/>
                <a:cs typeface="Average"/>
                <a:sym typeface="Average"/>
              </a:rPr>
              <a:t>Kate laughed at memory of messing up friend’s hair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291400" y="291400"/>
            <a:ext cx="4181100" cy="43236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Needs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381000" lvl="0" marL="457200" rtl="0">
              <a:spcBef>
                <a:spcPts val="0"/>
              </a:spcBef>
              <a:buClr>
                <a:srgbClr val="D9D9D9"/>
              </a:buClr>
              <a:buSzPct val="100000"/>
              <a:buFont typeface="Average"/>
              <a:buChar char="●"/>
            </a:pPr>
            <a:r>
              <a:rPr lang="en" sz="2400">
                <a:solidFill>
                  <a:srgbClr val="D9D9D9"/>
                </a:solidFill>
                <a:latin typeface="Average"/>
                <a:ea typeface="Average"/>
                <a:cs typeface="Average"/>
                <a:sym typeface="Average"/>
              </a:rPr>
              <a:t>Practical applications for subjects being learned</a:t>
            </a:r>
          </a:p>
          <a:p>
            <a:pPr indent="-381000" lvl="0" marL="457200" rtl="0">
              <a:spcBef>
                <a:spcPts val="0"/>
              </a:spcBef>
              <a:buClr>
                <a:srgbClr val="D9D9D9"/>
              </a:buClr>
              <a:buSzPct val="100000"/>
              <a:buFont typeface="Average"/>
              <a:buChar char="●"/>
            </a:pPr>
            <a:r>
              <a:rPr lang="en" sz="2400">
                <a:solidFill>
                  <a:srgbClr val="D9D9D9"/>
                </a:solidFill>
                <a:latin typeface="Average"/>
                <a:ea typeface="Average"/>
                <a:cs typeface="Average"/>
                <a:sym typeface="Average"/>
              </a:rPr>
              <a:t>Some form of pressure (but not stress)</a:t>
            </a:r>
          </a:p>
          <a:p>
            <a:pPr indent="-381000" lvl="0" marL="457200" rtl="0">
              <a:spcBef>
                <a:spcPts val="0"/>
              </a:spcBef>
              <a:buClr>
                <a:srgbClr val="D9D9D9"/>
              </a:buClr>
              <a:buSzPct val="100000"/>
              <a:buFont typeface="Average"/>
              <a:buChar char="●"/>
            </a:pPr>
            <a:r>
              <a:rPr lang="en" sz="2400">
                <a:solidFill>
                  <a:srgbClr val="D9D9D9"/>
                </a:solidFill>
                <a:latin typeface="Average"/>
                <a:ea typeface="Average"/>
                <a:cs typeface="Average"/>
                <a:sym typeface="Average"/>
              </a:rPr>
              <a:t>relatable teacher</a:t>
            </a:r>
          </a:p>
          <a:p>
            <a:pPr indent="-381000" lvl="0" marL="457200" rtl="0">
              <a:spcBef>
                <a:spcPts val="0"/>
              </a:spcBef>
              <a:buClr>
                <a:srgbClr val="CCCCCC"/>
              </a:buClr>
              <a:buSzPct val="100000"/>
              <a:buFont typeface="Average"/>
              <a:buChar char="●"/>
            </a:pPr>
            <a:r>
              <a:rPr lang="en" sz="2400">
                <a:solidFill>
                  <a:srgbClr val="D9D9D9"/>
                </a:solidFill>
                <a:latin typeface="Average"/>
                <a:ea typeface="Average"/>
                <a:cs typeface="Average"/>
                <a:sym typeface="Average"/>
              </a:rPr>
              <a:t>Feeling empowered through learning/teaching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sp>
        <p:nvSpPr>
          <p:cNvPr id="180" name="Shape 180"/>
          <p:cNvSpPr txBox="1"/>
          <p:nvPr/>
        </p:nvSpPr>
        <p:spPr>
          <a:xfrm>
            <a:off x="4472500" y="291400"/>
            <a:ext cx="4366500" cy="4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Insights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381000" lvl="0" marL="457200" rtl="0">
              <a:spcBef>
                <a:spcPts val="0"/>
              </a:spcBef>
              <a:buClr>
                <a:srgbClr val="CCCCCC"/>
              </a:buClr>
              <a:buSzPct val="100000"/>
              <a:buFont typeface="Average"/>
              <a:buChar char="●"/>
            </a:pPr>
            <a:r>
              <a:rPr lang="en" sz="2400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Teachers and learners can have incongruent preferences</a:t>
            </a:r>
          </a:p>
          <a:p>
            <a:pPr indent="-381000" lvl="0" marL="457200" rtl="0">
              <a:spcBef>
                <a:spcPts val="0"/>
              </a:spcBef>
              <a:buClr>
                <a:srgbClr val="CCCCCC"/>
              </a:buClr>
              <a:buSzPct val="100000"/>
              <a:buFont typeface="Average"/>
              <a:buChar char="●"/>
            </a:pPr>
            <a:r>
              <a:rPr lang="en" sz="2400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People want to inspire and be inspired</a:t>
            </a:r>
          </a:p>
          <a:p>
            <a:pPr indent="-381000" lvl="0" marL="457200" rtl="0">
              <a:spcBef>
                <a:spcPts val="0"/>
              </a:spcBef>
              <a:buClr>
                <a:srgbClr val="CCCCCC"/>
              </a:buClr>
              <a:buSzPct val="100000"/>
              <a:buFont typeface="Average"/>
              <a:buChar char="●"/>
            </a:pPr>
            <a:r>
              <a:rPr lang="en" sz="2400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People have an ingrained belief that being a teacher/student is mutually exclusive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Thanks for Listening!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7674" y="1588685"/>
            <a:ext cx="2443999" cy="254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Needfinding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0" y="311425"/>
            <a:ext cx="5047500" cy="30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457200" lvl="0">
              <a:spcBef>
                <a:spcPts val="0"/>
              </a:spcBef>
              <a:buNone/>
            </a:pPr>
            <a:r>
              <a:rPr b="1" lang="en" sz="2000">
                <a:solidFill>
                  <a:schemeClr val="accent3"/>
                </a:solidFill>
              </a:rPr>
              <a:t>Presented by: T</a:t>
            </a:r>
            <a:r>
              <a:rPr b="1" lang="en" sz="2000"/>
              <a:t>uan Anh Tran Carballo</a:t>
            </a:r>
            <a:r>
              <a:rPr b="1" lang="en" sz="2000">
                <a:solidFill>
                  <a:schemeClr val="accent3"/>
                </a:solidFill>
              </a:rPr>
              <a:t> </a:t>
            </a:r>
          </a:p>
          <a:p>
            <a:pPr indent="457200" lvl="0">
              <a:spcBef>
                <a:spcPts val="0"/>
              </a:spcBef>
              <a:buNone/>
            </a:pPr>
            <a:r>
              <a:rPr b="1" lang="en" sz="2000">
                <a:solidFill>
                  <a:schemeClr val="accent3"/>
                </a:solidFill>
              </a:rPr>
              <a:t>Studio: Learning</a:t>
            </a:r>
          </a:p>
          <a:p>
            <a:pPr indent="457200" lvl="0">
              <a:spcBef>
                <a:spcPts val="0"/>
              </a:spcBef>
              <a:buNone/>
            </a:pPr>
            <a:r>
              <a:rPr b="1" lang="en" sz="2000">
                <a:solidFill>
                  <a:schemeClr val="accent3"/>
                </a:solidFill>
              </a:rPr>
              <a:t>Team: Jacob, Dana, Tuan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accent3"/>
              </a:solidFill>
            </a:endParaRP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0047" y="3123747"/>
            <a:ext cx="1969949" cy="1969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rtrait.png"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150" y="3123750"/>
            <a:ext cx="2123424" cy="196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0724" y="3123749"/>
            <a:ext cx="1416774" cy="198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 domain: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4217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3"/>
                </a:solidFill>
              </a:rPr>
              <a:t>Barriers between knowledge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3"/>
                </a:solidFill>
              </a:rPr>
              <a:t>and exchange.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chemeClr val="accent3"/>
              </a:solidFill>
            </a:endParaRPr>
          </a:p>
        </p:txBody>
      </p:sp>
      <p:pic>
        <p:nvPicPr>
          <p:cNvPr descr="Image result for learning"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2075" y="924199"/>
            <a:ext cx="4774249" cy="410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Needfinding Methodology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Interviewees 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Mary Esther Schnaubelt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Residential Fellow in Branner Dorm</a:t>
            </a:r>
            <a:br>
              <a:rPr lang="en" sz="1600"/>
            </a:br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Bonnie Tam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Toxicologist working at Chevron </a:t>
            </a:r>
            <a:br>
              <a:rPr lang="en" sz="1600"/>
            </a:br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Kate Milani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A</a:t>
            </a:r>
            <a:r>
              <a:rPr lang="en" sz="1600"/>
              <a:t>dministrative assistant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5062" y="635400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9850" y="3099874"/>
            <a:ext cx="1607825" cy="1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829.JPG"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0900" y="774250"/>
            <a:ext cx="4851323" cy="38343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-525125" y="2103600"/>
            <a:ext cx="46944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Question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Design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Thinking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Process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 Focus</a:t>
            </a:r>
          </a:p>
        </p:txBody>
      </p:sp>
      <p:sp>
        <p:nvSpPr>
          <p:cNvPr id="100" name="Shape 100"/>
          <p:cNvSpPr/>
          <p:nvPr/>
        </p:nvSpPr>
        <p:spPr>
          <a:xfrm>
            <a:off x="3426525" y="2356750"/>
            <a:ext cx="1955700" cy="1091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1091300" y="2463700"/>
            <a:ext cx="1134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Teaching</a:t>
            </a:r>
          </a:p>
        </p:txBody>
      </p:sp>
      <p:sp>
        <p:nvSpPr>
          <p:cNvPr id="102" name="Shape 102"/>
          <p:cNvSpPr/>
          <p:nvPr/>
        </p:nvSpPr>
        <p:spPr>
          <a:xfrm>
            <a:off x="833150" y="2356750"/>
            <a:ext cx="1955700" cy="1091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1243700" y="2616100"/>
            <a:ext cx="1134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Learning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278025" y="2616100"/>
            <a:ext cx="1134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Teaching</a:t>
            </a:r>
          </a:p>
        </p:txBody>
      </p:sp>
      <p:sp>
        <p:nvSpPr>
          <p:cNvPr id="105" name="Shape 105"/>
          <p:cNvSpPr/>
          <p:nvPr/>
        </p:nvSpPr>
        <p:spPr>
          <a:xfrm>
            <a:off x="6019900" y="2356750"/>
            <a:ext cx="1955700" cy="1091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430450" y="2616100"/>
            <a:ext cx="1134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Teaching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781900" y="1524700"/>
            <a:ext cx="1134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Content</a:t>
            </a:r>
          </a:p>
        </p:txBody>
      </p:sp>
      <p:sp>
        <p:nvSpPr>
          <p:cNvPr id="108" name="Shape 108"/>
          <p:cNvSpPr/>
          <p:nvPr/>
        </p:nvSpPr>
        <p:spPr>
          <a:xfrm>
            <a:off x="3426525" y="1017725"/>
            <a:ext cx="1955700" cy="10914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880275" y="1277075"/>
            <a:ext cx="1048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Content</a:t>
            </a:r>
          </a:p>
        </p:txBody>
      </p:sp>
      <p:sp>
        <p:nvSpPr>
          <p:cNvPr id="110" name="Shape 110"/>
          <p:cNvSpPr/>
          <p:nvPr/>
        </p:nvSpPr>
        <p:spPr>
          <a:xfrm>
            <a:off x="3371350" y="3695775"/>
            <a:ext cx="1955700" cy="1091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cxnSp>
        <p:nvCxnSpPr>
          <p:cNvPr id="111" name="Shape 111"/>
          <p:cNvCxnSpPr/>
          <p:nvPr/>
        </p:nvCxnSpPr>
        <p:spPr>
          <a:xfrm>
            <a:off x="2940137" y="2902450"/>
            <a:ext cx="33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2" name="Shape 112"/>
          <p:cNvCxnSpPr/>
          <p:nvPr/>
        </p:nvCxnSpPr>
        <p:spPr>
          <a:xfrm>
            <a:off x="2788850" y="3522650"/>
            <a:ext cx="368700" cy="36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3" name="Shape 113"/>
          <p:cNvCxnSpPr/>
          <p:nvPr/>
        </p:nvCxnSpPr>
        <p:spPr>
          <a:xfrm rot="10800000">
            <a:off x="5651200" y="2056787"/>
            <a:ext cx="368700" cy="36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4" name="Shape 114"/>
          <p:cNvCxnSpPr/>
          <p:nvPr/>
        </p:nvCxnSpPr>
        <p:spPr>
          <a:xfrm rot="-5400000">
            <a:off x="3004850" y="2056787"/>
            <a:ext cx="368700" cy="36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5" name="Shape 115"/>
          <p:cNvCxnSpPr/>
          <p:nvPr/>
        </p:nvCxnSpPr>
        <p:spPr>
          <a:xfrm rot="10800000">
            <a:off x="5533500" y="2902450"/>
            <a:ext cx="33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6" name="Shape 116"/>
          <p:cNvCxnSpPr/>
          <p:nvPr/>
        </p:nvCxnSpPr>
        <p:spPr>
          <a:xfrm flipH="1">
            <a:off x="5540850" y="3463375"/>
            <a:ext cx="368700" cy="36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7" name="Shape 117"/>
          <p:cNvSpPr txBox="1"/>
          <p:nvPr>
            <p:ph idx="1" type="body"/>
          </p:nvPr>
        </p:nvSpPr>
        <p:spPr>
          <a:xfrm>
            <a:off x="3758624" y="2616100"/>
            <a:ext cx="12915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Motivation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825099" y="3955125"/>
            <a:ext cx="1048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Process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asked interviewees...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4259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About a time they </a:t>
            </a:r>
            <a:r>
              <a:rPr b="1" lang="en" sz="2400">
                <a:solidFill>
                  <a:srgbClr val="F3F3F3"/>
                </a:solidFill>
              </a:rPr>
              <a:t>learned</a:t>
            </a:r>
            <a:r>
              <a:rPr b="1" lang="en" sz="2400"/>
              <a:t> </a:t>
            </a:r>
            <a:r>
              <a:rPr lang="en" sz="2400"/>
              <a:t>a new skill or topic</a:t>
            </a: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000"/>
              <a:t>What motivated them to learn it?</a:t>
            </a: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000"/>
              <a:t>How did they learn it?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90000"/>
              <a:buFont typeface="Arial"/>
            </a:pPr>
            <a:r>
              <a:rPr lang="en" sz="2000"/>
              <a:t>What part of learning it worked/ didn’t work?</a:t>
            </a:r>
            <a:br>
              <a:rPr lang="en"/>
            </a:b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570800" y="1152475"/>
            <a:ext cx="4259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About a time they </a:t>
            </a:r>
            <a:r>
              <a:rPr b="1" lang="en" sz="2400">
                <a:solidFill>
                  <a:srgbClr val="F3F3F3"/>
                </a:solidFill>
              </a:rPr>
              <a:t>taught</a:t>
            </a:r>
            <a:r>
              <a:rPr b="1" lang="en" sz="2400"/>
              <a:t> </a:t>
            </a:r>
            <a:r>
              <a:rPr lang="en" sz="2400"/>
              <a:t>a new skill or topic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/>
              <a:t>What motivated them to teach it?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/>
              <a:t>How did they teach it?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90000"/>
              <a:buFont typeface="Arial"/>
            </a:pPr>
            <a:r>
              <a:rPr lang="en" sz="2000"/>
              <a:t>What part of teaching it worked/ didn’t work?</a:t>
            </a:r>
            <a:br>
              <a:rPr lang="en"/>
            </a:b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Interview Results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