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y="5143500" cx="9144000"/>
  <p:notesSz cx="6858000" cy="9144000"/>
  <p:embeddedFontLst>
    <p:embeddedFont>
      <p:font typeface="Proxima Nova"/>
      <p:regular r:id="rId40"/>
      <p:bold r:id="rId41"/>
      <p:italic r:id="rId42"/>
      <p:boldItalic r:id="rId43"/>
    </p:embeddedFont>
    <p:embeddedFont>
      <p:font typeface="Source Code Pro"/>
      <p:regular r:id="rId44"/>
      <p:bold r:id="rId45"/>
    </p:embeddedFont>
    <p:embeddedFont>
      <p:font typeface="Oswald"/>
      <p:regular r:id="rId46"/>
      <p:bold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roximaNova-regular.fntdata"/><Relationship Id="rId20" Type="http://schemas.openxmlformats.org/officeDocument/2006/relationships/slide" Target="slides/slide16.xml"/><Relationship Id="rId42" Type="http://schemas.openxmlformats.org/officeDocument/2006/relationships/font" Target="fonts/ProximaNova-italic.fntdata"/><Relationship Id="rId41" Type="http://schemas.openxmlformats.org/officeDocument/2006/relationships/font" Target="fonts/ProximaNova-bold.fntdata"/><Relationship Id="rId22" Type="http://schemas.openxmlformats.org/officeDocument/2006/relationships/slide" Target="slides/slide18.xml"/><Relationship Id="rId44" Type="http://schemas.openxmlformats.org/officeDocument/2006/relationships/font" Target="fonts/SourceCodePro-regular.fntdata"/><Relationship Id="rId21" Type="http://schemas.openxmlformats.org/officeDocument/2006/relationships/slide" Target="slides/slide17.xml"/><Relationship Id="rId43" Type="http://schemas.openxmlformats.org/officeDocument/2006/relationships/font" Target="fonts/ProximaNova-boldItalic.fntdata"/><Relationship Id="rId24" Type="http://schemas.openxmlformats.org/officeDocument/2006/relationships/slide" Target="slides/slide20.xml"/><Relationship Id="rId46" Type="http://schemas.openxmlformats.org/officeDocument/2006/relationships/font" Target="fonts/Oswald-regular.fntdata"/><Relationship Id="rId23" Type="http://schemas.openxmlformats.org/officeDocument/2006/relationships/slide" Target="slides/slide19.xml"/><Relationship Id="rId45" Type="http://schemas.openxmlformats.org/officeDocument/2006/relationships/font" Target="fonts/SourceCodePr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47" Type="http://schemas.openxmlformats.org/officeDocument/2006/relationships/font" Target="fonts/Oswald-bold.fnt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Talk about overview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Talk about how originally we had different simple task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Took about 18 minutes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Breaking the barriers in learning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Took about 18 minutes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Took about 18 minutes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Took about 18 minutes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Took about 13 minutes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Took about 13 minutes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Took about 13 minutes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Took about 13 minutes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Took about 7 minutes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Took about 7 minutes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Took about 7 minutes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Breaking the barriers in learning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Took about 7 minutes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Breaking the barriers in learning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hape 52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53" name="Shape 53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12000"/>
            </a:lvl1pPr>
            <a:lvl2pPr lvl="1">
              <a:spcBef>
                <a:spcPts val="0"/>
              </a:spcBef>
              <a:buSzPct val="100000"/>
              <a:defRPr sz="12000"/>
            </a:lvl2pPr>
            <a:lvl3pPr lvl="2">
              <a:spcBef>
                <a:spcPts val="0"/>
              </a:spcBef>
              <a:buSzPct val="100000"/>
              <a:defRPr sz="12000"/>
            </a:lvl3pPr>
            <a:lvl4pPr lvl="3">
              <a:spcBef>
                <a:spcPts val="0"/>
              </a:spcBef>
              <a:buSzPct val="100000"/>
              <a:defRPr sz="12000"/>
            </a:lvl4pPr>
            <a:lvl5pPr lvl="4">
              <a:spcBef>
                <a:spcPts val="0"/>
              </a:spcBef>
              <a:buSzPct val="100000"/>
              <a:defRPr sz="12000"/>
            </a:lvl5pPr>
            <a:lvl6pPr lvl="5">
              <a:spcBef>
                <a:spcPts val="0"/>
              </a:spcBef>
              <a:buSzPct val="100000"/>
              <a:defRPr sz="12000"/>
            </a:lvl6pPr>
            <a:lvl7pPr lvl="6">
              <a:spcBef>
                <a:spcPts val="0"/>
              </a:spcBef>
              <a:buSzPct val="100000"/>
              <a:defRPr sz="12000"/>
            </a:lvl7pPr>
            <a:lvl8pPr lvl="7">
              <a:spcBef>
                <a:spcPts val="0"/>
              </a:spcBef>
              <a:buSzPct val="100000"/>
              <a:defRPr sz="12000"/>
            </a:lvl8pPr>
            <a:lvl9pPr lvl="8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hape 20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21" name="Shape 2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hape 2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26" name="Shape 2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hape 34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35" name="Shape 35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618203"/>
            <a:ext cx="2808000" cy="295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7.png"/><Relationship Id="rId4" Type="http://schemas.openxmlformats.org/officeDocument/2006/relationships/image" Target="../media/image03.png"/><Relationship Id="rId5" Type="http://schemas.openxmlformats.org/officeDocument/2006/relationships/image" Target="../media/image06.png"/><Relationship Id="rId6" Type="http://schemas.openxmlformats.org/officeDocument/2006/relationships/image" Target="../media/image0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7.png"/><Relationship Id="rId4" Type="http://schemas.openxmlformats.org/officeDocument/2006/relationships/image" Target="../media/image17.png"/><Relationship Id="rId10" Type="http://schemas.openxmlformats.org/officeDocument/2006/relationships/image" Target="../media/image18.png"/><Relationship Id="rId9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Relationship Id="rId7" Type="http://schemas.openxmlformats.org/officeDocument/2006/relationships/image" Target="../media/image19.png"/><Relationship Id="rId8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7.png"/><Relationship Id="rId4" Type="http://schemas.openxmlformats.org/officeDocument/2006/relationships/image" Target="../media/image19.png"/><Relationship Id="rId5" Type="http://schemas.openxmlformats.org/officeDocument/2006/relationships/image" Target="../media/image13.png"/><Relationship Id="rId6" Type="http://schemas.openxmlformats.org/officeDocument/2006/relationships/image" Target="../media/image22.png"/><Relationship Id="rId7" Type="http://schemas.openxmlformats.org/officeDocument/2006/relationships/image" Target="../media/image24.png"/><Relationship Id="rId8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jpg"/><Relationship Id="rId4" Type="http://schemas.openxmlformats.org/officeDocument/2006/relationships/image" Target="../media/image01.jpg"/><Relationship Id="rId5" Type="http://schemas.openxmlformats.org/officeDocument/2006/relationships/image" Target="../media/image2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jpg"/><Relationship Id="rId4" Type="http://schemas.openxmlformats.org/officeDocument/2006/relationships/image" Target="../media/image01.jpg"/><Relationship Id="rId5" Type="http://schemas.openxmlformats.org/officeDocument/2006/relationships/image" Target="../media/image2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1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0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png"/><Relationship Id="rId4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SkillSwap: Low-fi Prototyping &amp; Pilot Usability Testing </a:t>
            </a: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Jacob Yu Villa, Dana Murphy, Tuan Tran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Let others know you want to learn something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2650" y="1065622"/>
            <a:ext cx="7172325" cy="415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9075" y="1146967"/>
            <a:ext cx="955849" cy="1600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Shape 131"/>
          <p:cNvCxnSpPr/>
          <p:nvPr/>
        </p:nvCxnSpPr>
        <p:spPr>
          <a:xfrm>
            <a:off x="2550437" y="1873750"/>
            <a:ext cx="1115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132" name="Shape 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1375" y="1039297"/>
            <a:ext cx="955849" cy="16689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Shape 133"/>
          <p:cNvCxnSpPr/>
          <p:nvPr/>
        </p:nvCxnSpPr>
        <p:spPr>
          <a:xfrm>
            <a:off x="5253262" y="1873750"/>
            <a:ext cx="1115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134" name="Shape 1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6800" y="1039300"/>
            <a:ext cx="955849" cy="16688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Shape 135"/>
          <p:cNvCxnSpPr/>
          <p:nvPr/>
        </p:nvCxnSpPr>
        <p:spPr>
          <a:xfrm flipH="1">
            <a:off x="5782887" y="3006525"/>
            <a:ext cx="858900" cy="68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136" name="Shape 1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46162" y="3346125"/>
            <a:ext cx="1006274" cy="154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596750" y="248650"/>
            <a:ext cx="7764900" cy="6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Let others know you want to learn something</a:t>
            </a:r>
          </a:p>
        </p:txBody>
      </p:sp>
      <p:cxnSp>
        <p:nvCxnSpPr>
          <p:cNvPr id="138" name="Shape 138"/>
          <p:cNvCxnSpPr/>
          <p:nvPr/>
        </p:nvCxnSpPr>
        <p:spPr>
          <a:xfrm rot="10800000">
            <a:off x="2415387" y="3139950"/>
            <a:ext cx="1061100" cy="60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Task 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311700" y="1618203"/>
            <a:ext cx="2808000" cy="295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Find a partner to teach and learn from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4450" y="0"/>
            <a:ext cx="455075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050" y="1165150"/>
            <a:ext cx="955849" cy="15620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" name="Shape 156"/>
          <p:cNvCxnSpPr/>
          <p:nvPr/>
        </p:nvCxnSpPr>
        <p:spPr>
          <a:xfrm>
            <a:off x="1811587" y="1873750"/>
            <a:ext cx="703200" cy="1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57" name="Shape 157"/>
          <p:cNvSpPr txBox="1"/>
          <p:nvPr/>
        </p:nvSpPr>
        <p:spPr>
          <a:xfrm>
            <a:off x="596750" y="248650"/>
            <a:ext cx="7764900" cy="6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Find a partner to teach and learn from</a:t>
            </a:r>
          </a:p>
        </p:txBody>
      </p:sp>
      <p:cxnSp>
        <p:nvCxnSpPr>
          <p:cNvPr id="158" name="Shape 158"/>
          <p:cNvCxnSpPr/>
          <p:nvPr/>
        </p:nvCxnSpPr>
        <p:spPr>
          <a:xfrm>
            <a:off x="3988712" y="1872850"/>
            <a:ext cx="685800" cy="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159" name="Shape 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5775" y="1127037"/>
            <a:ext cx="955849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78475" y="1124675"/>
            <a:ext cx="955849" cy="1562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" name="Shape 161"/>
          <p:cNvCxnSpPr/>
          <p:nvPr/>
        </p:nvCxnSpPr>
        <p:spPr>
          <a:xfrm>
            <a:off x="6157137" y="1833450"/>
            <a:ext cx="685800" cy="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162" name="Shape 1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78475" y="3270000"/>
            <a:ext cx="847725" cy="1562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Shape 163"/>
          <p:cNvCxnSpPr>
            <a:endCxn id="162" idx="0"/>
          </p:cNvCxnSpPr>
          <p:nvPr/>
        </p:nvCxnSpPr>
        <p:spPr>
          <a:xfrm>
            <a:off x="7592137" y="2706600"/>
            <a:ext cx="10200" cy="56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64" name="Shape 164"/>
          <p:cNvCxnSpPr/>
          <p:nvPr/>
        </p:nvCxnSpPr>
        <p:spPr>
          <a:xfrm rot="10800000">
            <a:off x="6224037" y="4003475"/>
            <a:ext cx="618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165" name="Shape 16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32675" y="3310499"/>
            <a:ext cx="955849" cy="15620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" name="Shape 166"/>
          <p:cNvCxnSpPr/>
          <p:nvPr/>
        </p:nvCxnSpPr>
        <p:spPr>
          <a:xfrm rot="10800000">
            <a:off x="4022162" y="4003475"/>
            <a:ext cx="618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167" name="Shape 16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41624" y="3270000"/>
            <a:ext cx="955849" cy="15620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Shape 168"/>
          <p:cNvCxnSpPr/>
          <p:nvPr/>
        </p:nvCxnSpPr>
        <p:spPr>
          <a:xfrm rot="10800000">
            <a:off x="1853737" y="4003475"/>
            <a:ext cx="618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169" name="Shape 16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7050" y="3270000"/>
            <a:ext cx="955849" cy="1562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0" name="Shape 170"/>
          <p:cNvCxnSpPr/>
          <p:nvPr/>
        </p:nvCxnSpPr>
        <p:spPr>
          <a:xfrm rot="10800000">
            <a:off x="1114975" y="2747375"/>
            <a:ext cx="0" cy="50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171" name="Shape 17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827899" y="1185274"/>
            <a:ext cx="955849" cy="156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Task 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311700" y="1618203"/>
            <a:ext cx="2808000" cy="295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Teach a skill you’ve learned to someone new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8100" y="42600"/>
            <a:ext cx="3527200" cy="510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050" y="1124675"/>
            <a:ext cx="955849" cy="15620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9" name="Shape 189"/>
          <p:cNvCxnSpPr/>
          <p:nvPr/>
        </p:nvCxnSpPr>
        <p:spPr>
          <a:xfrm>
            <a:off x="1811587" y="1873750"/>
            <a:ext cx="703200" cy="1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90" name="Shape 190"/>
          <p:cNvSpPr txBox="1"/>
          <p:nvPr/>
        </p:nvSpPr>
        <p:spPr>
          <a:xfrm>
            <a:off x="596750" y="248650"/>
            <a:ext cx="7764900" cy="6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Teach a skill you’ve learned to someone new</a:t>
            </a:r>
          </a:p>
        </p:txBody>
      </p:sp>
      <p:cxnSp>
        <p:nvCxnSpPr>
          <p:cNvPr id="191" name="Shape 191"/>
          <p:cNvCxnSpPr/>
          <p:nvPr/>
        </p:nvCxnSpPr>
        <p:spPr>
          <a:xfrm>
            <a:off x="3988712" y="1872850"/>
            <a:ext cx="685800" cy="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92" name="Shape 192"/>
          <p:cNvCxnSpPr/>
          <p:nvPr/>
        </p:nvCxnSpPr>
        <p:spPr>
          <a:xfrm>
            <a:off x="6157137" y="1833450"/>
            <a:ext cx="685800" cy="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93" name="Shape 193"/>
          <p:cNvCxnSpPr/>
          <p:nvPr/>
        </p:nvCxnSpPr>
        <p:spPr>
          <a:xfrm flipH="1">
            <a:off x="6174624" y="2747375"/>
            <a:ext cx="832200" cy="48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94" name="Shape 194"/>
          <p:cNvCxnSpPr/>
          <p:nvPr/>
        </p:nvCxnSpPr>
        <p:spPr>
          <a:xfrm rot="10800000">
            <a:off x="4028225" y="3999700"/>
            <a:ext cx="639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195" name="Shape 1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3300" y="3343125"/>
            <a:ext cx="955825" cy="15620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Shape 196"/>
          <p:cNvCxnSpPr/>
          <p:nvPr/>
        </p:nvCxnSpPr>
        <p:spPr>
          <a:xfrm rot="10800000">
            <a:off x="1722650" y="2716775"/>
            <a:ext cx="881100" cy="54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197" name="Shape 1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73850" y="3343125"/>
            <a:ext cx="955849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73850" y="1124675"/>
            <a:ext cx="955849" cy="156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93212" y="1092700"/>
            <a:ext cx="955849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10650" y="1092700"/>
            <a:ext cx="955825" cy="156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Experimental method</a:t>
            </a:r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  <a:buFont typeface="Proxima Nova"/>
              <a:buAutoNum type="arabicPeriod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Secured an environment with a desk</a:t>
            </a:r>
          </a:p>
          <a:p>
            <a:pPr indent="-355600" lvl="0" marL="457200" rtl="0">
              <a:spcBef>
                <a:spcPts val="0"/>
              </a:spcBef>
              <a:buSzPct val="100000"/>
              <a:buFont typeface="Proxima Nova"/>
              <a:buAutoNum type="arabicPeriod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Consent form </a:t>
            </a:r>
          </a:p>
          <a:p>
            <a:pPr indent="-355600" lvl="0" marL="457200" rtl="0">
              <a:spcBef>
                <a:spcPts val="0"/>
              </a:spcBef>
              <a:buSzPct val="100000"/>
              <a:buFont typeface="Proxima Nova"/>
              <a:buAutoNum type="arabicPeriod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Task 1</a:t>
            </a:r>
          </a:p>
          <a:p>
            <a:pPr indent="-355600" lvl="0" marL="457200" rtl="0">
              <a:spcBef>
                <a:spcPts val="0"/>
              </a:spcBef>
              <a:buSzPct val="100000"/>
              <a:buFont typeface="Proxima Nova"/>
              <a:buAutoNum type="arabicPeriod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Task 2</a:t>
            </a:r>
          </a:p>
          <a:p>
            <a:pPr indent="-355600" lvl="0" marL="457200" rtl="0">
              <a:spcBef>
                <a:spcPts val="0"/>
              </a:spcBef>
              <a:buSzPct val="100000"/>
              <a:buFont typeface="Proxima Nova"/>
              <a:buAutoNum type="arabicPeriod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Task 3</a:t>
            </a:r>
          </a:p>
          <a:p>
            <a:pPr indent="-355600" lvl="0" marL="457200" rtl="0">
              <a:spcBef>
                <a:spcPts val="0"/>
              </a:spcBef>
              <a:buSzPct val="100000"/>
              <a:buFont typeface="Proxima Nova"/>
              <a:buAutoNum type="arabicPeriod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Took notes on testing measures</a:t>
            </a:r>
          </a:p>
          <a:p>
            <a:pPr indent="-355600" lvl="0" marL="457200">
              <a:spcBef>
                <a:spcPts val="0"/>
              </a:spcBef>
              <a:buSzPct val="100000"/>
              <a:buFont typeface="Proxima Nova"/>
              <a:buAutoNum type="arabicPeriod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Debrief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Experimental results</a:t>
            </a:r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311700" y="1468825"/>
            <a:ext cx="34182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  <a:buFont typeface="Proxima Nova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Confused about search bar</a:t>
            </a:r>
          </a:p>
          <a:p>
            <a:pPr indent="-3556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Proxima Nova"/>
            </a:pPr>
            <a:r>
              <a:rPr lang="en" sz="2000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Tried clicking on unclickable items</a:t>
            </a:r>
          </a:p>
          <a:p>
            <a:pPr indent="-3556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Proxima Nova"/>
            </a:pPr>
            <a:r>
              <a:rPr lang="en" sz="2000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Profile selection not obvious</a:t>
            </a:r>
          </a:p>
          <a:p>
            <a:pPr indent="-355600" lvl="0" marL="457200">
              <a:spcBef>
                <a:spcPts val="0"/>
              </a:spcBef>
              <a:buClr>
                <a:srgbClr val="EFEFEF"/>
              </a:buClr>
              <a:buSzPct val="100000"/>
              <a:buFont typeface="Proxima Nova"/>
            </a:pPr>
            <a:r>
              <a:rPr lang="en" sz="2000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Safety concerns</a:t>
            </a:r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1925" y="1468825"/>
            <a:ext cx="5038526" cy="309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Team mission statement/value proposition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425" y="1468825"/>
            <a:ext cx="2286000" cy="322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1525" y="1343375"/>
            <a:ext cx="2390775" cy="322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93512" y="1343375"/>
            <a:ext cx="4756976" cy="322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Experimental results</a:t>
            </a:r>
          </a:p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311700" y="1468825"/>
            <a:ext cx="34182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Proxima Nova"/>
            </a:pPr>
            <a:r>
              <a:rPr lang="en" sz="2000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Confused about search bar</a:t>
            </a:r>
          </a:p>
          <a:p>
            <a:pPr indent="-3556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Proxima Nova"/>
            </a:pPr>
            <a:r>
              <a:rPr lang="en" sz="2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Tried clicking on unclickable items</a:t>
            </a:r>
          </a:p>
          <a:p>
            <a:pPr indent="-3556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Proxima Nova"/>
            </a:pPr>
            <a:r>
              <a:rPr lang="en" sz="2000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Profile selection not obvious</a:t>
            </a:r>
          </a:p>
          <a:p>
            <a:pPr indent="-3556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Proxima Nova"/>
            </a:pPr>
            <a:r>
              <a:rPr lang="en" sz="2000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Safety concerns</a:t>
            </a:r>
          </a:p>
        </p:txBody>
      </p:sp>
      <p:pic>
        <p:nvPicPr>
          <p:cNvPr id="220" name="Shape 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1925" y="1468825"/>
            <a:ext cx="5038526" cy="309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Experimental results</a:t>
            </a:r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311700" y="1468825"/>
            <a:ext cx="34182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Proxima Nova"/>
            </a:pPr>
            <a:r>
              <a:rPr lang="en" sz="2000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Confused about search bar</a:t>
            </a:r>
          </a:p>
          <a:p>
            <a:pPr indent="-3556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Proxima Nova"/>
            </a:pPr>
            <a:r>
              <a:rPr lang="en" sz="2000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Tried clicking on unclickable items</a:t>
            </a:r>
          </a:p>
          <a:p>
            <a:pPr indent="-3556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Proxima Nova"/>
            </a:pPr>
            <a:r>
              <a:rPr lang="en" sz="2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Profile selection not obvious</a:t>
            </a:r>
          </a:p>
          <a:p>
            <a:pPr indent="-3556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Proxima Nova"/>
            </a:pPr>
            <a:r>
              <a:rPr lang="en" sz="2000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Safety concerns</a:t>
            </a:r>
          </a:p>
        </p:txBody>
      </p:sp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1925" y="1468825"/>
            <a:ext cx="5038526" cy="309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Experimental results</a:t>
            </a:r>
          </a:p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311700" y="1468825"/>
            <a:ext cx="34182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Proxima Nova"/>
            </a:pPr>
            <a:r>
              <a:rPr lang="en" sz="2000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Confused about search bar</a:t>
            </a:r>
          </a:p>
          <a:p>
            <a:pPr indent="-3556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Proxima Nova"/>
            </a:pPr>
            <a:r>
              <a:rPr lang="en" sz="2000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Tried clicking on unclickable items</a:t>
            </a:r>
          </a:p>
          <a:p>
            <a:pPr indent="-3556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Proxima Nova"/>
            </a:pPr>
            <a:r>
              <a:rPr lang="en" sz="2000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Profile selection not obvious</a:t>
            </a:r>
          </a:p>
          <a:p>
            <a:pPr indent="-3556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Proxima Nova"/>
            </a:pPr>
            <a:r>
              <a:rPr lang="en" sz="2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Safety concerns</a:t>
            </a:r>
          </a:p>
        </p:txBody>
      </p:sp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1925" y="1468825"/>
            <a:ext cx="5038526" cy="309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Experimental results </a:t>
            </a:r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311700" y="1468825"/>
            <a:ext cx="34749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  <a:buFont typeface="Proxima Nova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Confused about search function</a:t>
            </a:r>
          </a:p>
          <a:p>
            <a:pPr indent="-3556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Proxima Nova"/>
            </a:pPr>
            <a:r>
              <a:rPr lang="en" sz="2000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Comments about expertise level</a:t>
            </a:r>
          </a:p>
          <a:p>
            <a:pPr indent="-3556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Proxima Nova"/>
            </a:pPr>
            <a:r>
              <a:rPr lang="en" sz="2000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Took too many steps to SkillSwap</a:t>
            </a:r>
          </a:p>
          <a:p>
            <a:pPr indent="-355600" lvl="0" marL="457200">
              <a:spcBef>
                <a:spcPts val="0"/>
              </a:spcBef>
              <a:buClr>
                <a:srgbClr val="EFEFEF"/>
              </a:buClr>
              <a:buSzPct val="100000"/>
              <a:buFont typeface="Proxima Nova"/>
            </a:pPr>
            <a:r>
              <a:rPr lang="en" sz="2000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Safety concerns</a:t>
            </a:r>
          </a:p>
        </p:txBody>
      </p:sp>
      <p:pic>
        <p:nvPicPr>
          <p:cNvPr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1924" y="1452300"/>
            <a:ext cx="5001325" cy="313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Experimental results </a:t>
            </a:r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311700" y="1468825"/>
            <a:ext cx="34749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Proxima Nova"/>
            </a:pPr>
            <a:r>
              <a:rPr lang="en" sz="2000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Confused about search function</a:t>
            </a:r>
          </a:p>
          <a:p>
            <a:pPr indent="-3556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Proxima Nova"/>
            </a:pPr>
            <a:r>
              <a:rPr lang="en" sz="2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Comments about expertise level</a:t>
            </a:r>
          </a:p>
          <a:p>
            <a:pPr indent="-3556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Proxima Nova"/>
            </a:pPr>
            <a:r>
              <a:rPr lang="en" sz="2000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Took too many steps to SkillSwap</a:t>
            </a:r>
          </a:p>
          <a:p>
            <a:pPr indent="-3556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Proxima Nova"/>
            </a:pPr>
            <a:r>
              <a:rPr lang="en" sz="2000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Safety concerns</a:t>
            </a:r>
          </a:p>
        </p:txBody>
      </p:sp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1924" y="1452300"/>
            <a:ext cx="5001325" cy="313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Experimental results </a:t>
            </a:r>
          </a:p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311700" y="1468825"/>
            <a:ext cx="34749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Proxima Nova"/>
            </a:pPr>
            <a:r>
              <a:rPr lang="en" sz="2000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Confused about search function</a:t>
            </a:r>
          </a:p>
          <a:p>
            <a:pPr indent="-3556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Proxima Nova"/>
            </a:pPr>
            <a:r>
              <a:rPr lang="en" sz="2000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Comments about expertise level</a:t>
            </a:r>
          </a:p>
          <a:p>
            <a:pPr indent="-3556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Proxima Nova"/>
            </a:pPr>
            <a:r>
              <a:rPr lang="en" sz="2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Took too many steps to SkillSwap</a:t>
            </a:r>
          </a:p>
          <a:p>
            <a:pPr indent="-3556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Proxima Nova"/>
            </a:pPr>
            <a:r>
              <a:rPr lang="en" sz="2000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Safety concerns</a:t>
            </a:r>
          </a:p>
        </p:txBody>
      </p:sp>
      <p:pic>
        <p:nvPicPr>
          <p:cNvPr id="255" name="Shape 2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1924" y="1452300"/>
            <a:ext cx="5001325" cy="313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Experimental results </a:t>
            </a:r>
          </a:p>
        </p:txBody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311700" y="1468825"/>
            <a:ext cx="34749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Proxima Nova"/>
            </a:pPr>
            <a:r>
              <a:rPr lang="en" sz="2000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Confused about search function</a:t>
            </a:r>
          </a:p>
          <a:p>
            <a:pPr indent="-3556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Proxima Nova"/>
            </a:pPr>
            <a:r>
              <a:rPr lang="en" sz="2000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Comments about expertise level</a:t>
            </a:r>
          </a:p>
          <a:p>
            <a:pPr indent="-3556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Proxima Nova"/>
            </a:pPr>
            <a:r>
              <a:rPr lang="en" sz="2000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Took too many steps to SkillSwap</a:t>
            </a:r>
          </a:p>
          <a:p>
            <a:pPr indent="-3556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Proxima Nova"/>
            </a:pPr>
            <a:r>
              <a:rPr lang="en" sz="2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Safety concerns</a:t>
            </a:r>
          </a:p>
        </p:txBody>
      </p:sp>
      <p:pic>
        <p:nvPicPr>
          <p:cNvPr id="262" name="Shape 2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1924" y="1452300"/>
            <a:ext cx="5001325" cy="313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Experimental results </a:t>
            </a:r>
          </a:p>
        </p:txBody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311700" y="1468825"/>
            <a:ext cx="34749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  <a:buFont typeface="Proxima Nova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Navigation intuitive</a:t>
            </a:r>
          </a:p>
          <a:p>
            <a:pPr indent="-3556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Proxima Nova"/>
            </a:pPr>
            <a:r>
              <a:rPr lang="en" sz="2000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Profile selection not obvious</a:t>
            </a:r>
          </a:p>
          <a:p>
            <a:pPr indent="-3556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Proxima Nova"/>
            </a:pPr>
            <a:r>
              <a:rPr lang="en" sz="2000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Felt anxious at the idea of meeting others</a:t>
            </a:r>
          </a:p>
          <a:p>
            <a:pPr indent="-3556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Proxima Nova"/>
            </a:pPr>
            <a:r>
              <a:rPr lang="en" sz="2000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Wondered if there was a way to just learn</a:t>
            </a:r>
          </a:p>
        </p:txBody>
      </p:sp>
      <p:pic>
        <p:nvPicPr>
          <p:cNvPr id="269" name="Shape 2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4825" y="1452300"/>
            <a:ext cx="5001325" cy="313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Experimental results </a:t>
            </a:r>
          </a:p>
        </p:txBody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311700" y="1468825"/>
            <a:ext cx="34749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Proxima Nova"/>
            </a:pPr>
            <a:r>
              <a:rPr lang="en" sz="2000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Navigation intuitive</a:t>
            </a:r>
          </a:p>
          <a:p>
            <a:pPr indent="-355600" lvl="0" marL="457200" rtl="0">
              <a:spcBef>
                <a:spcPts val="0"/>
              </a:spcBef>
              <a:buSzPct val="100000"/>
              <a:buFont typeface="Proxima Nova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Profile selection not obvious</a:t>
            </a:r>
          </a:p>
          <a:p>
            <a:pPr indent="-3556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Proxima Nova"/>
            </a:pPr>
            <a:r>
              <a:rPr lang="en" sz="2000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Felt anxious at the idea of meeting others</a:t>
            </a:r>
          </a:p>
          <a:p>
            <a:pPr indent="-3556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Proxima Nova"/>
            </a:pPr>
            <a:r>
              <a:rPr lang="en" sz="2000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Wondered if there was a way to just learn</a:t>
            </a:r>
          </a:p>
        </p:txBody>
      </p:sp>
      <p:pic>
        <p:nvPicPr>
          <p:cNvPr id="276" name="Shape 2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4825" y="1452300"/>
            <a:ext cx="5001325" cy="313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Experimental results </a:t>
            </a:r>
          </a:p>
        </p:txBody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311700" y="1468825"/>
            <a:ext cx="34749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Proxima Nova"/>
            </a:pPr>
            <a:r>
              <a:rPr lang="en" sz="2000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Navigation intuitive</a:t>
            </a:r>
          </a:p>
          <a:p>
            <a:pPr indent="-3556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Proxima Nova"/>
            </a:pPr>
            <a:r>
              <a:rPr lang="en" sz="2000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Profile selection not obvious</a:t>
            </a:r>
          </a:p>
          <a:p>
            <a:pPr indent="-355600" lvl="0" marL="457200" rtl="0">
              <a:spcBef>
                <a:spcPts val="0"/>
              </a:spcBef>
              <a:buSzPct val="100000"/>
              <a:buFont typeface="Proxima Nova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Felt anxious at the idea of meeting others</a:t>
            </a:r>
          </a:p>
          <a:p>
            <a:pPr indent="-3556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Proxima Nova"/>
            </a:pPr>
            <a:r>
              <a:rPr lang="en" sz="2000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Wondered if there was a way to just learn</a:t>
            </a:r>
          </a:p>
        </p:txBody>
      </p:sp>
      <p:pic>
        <p:nvPicPr>
          <p:cNvPr id="283" name="Shape 2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4825" y="1452300"/>
            <a:ext cx="5001325" cy="313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Team mission statement/value proposition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650" y="1343375"/>
            <a:ext cx="2286000" cy="322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1525" y="1343375"/>
            <a:ext cx="2390775" cy="322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7074" y="1343375"/>
            <a:ext cx="4756975" cy="3225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Experimental results </a:t>
            </a:r>
          </a:p>
        </p:txBody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311700" y="1468825"/>
            <a:ext cx="34749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Proxima Nova"/>
            </a:pPr>
            <a:r>
              <a:rPr lang="en" sz="2000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Navigation intuitive</a:t>
            </a:r>
          </a:p>
          <a:p>
            <a:pPr indent="-3556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Proxima Nova"/>
            </a:pPr>
            <a:r>
              <a:rPr lang="en" sz="2000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Profile selection not obvious</a:t>
            </a:r>
          </a:p>
          <a:p>
            <a:pPr indent="-3556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Proxima Nova"/>
            </a:pPr>
            <a:r>
              <a:rPr lang="en" sz="2000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Felt anxious at the idea of meeting others</a:t>
            </a:r>
          </a:p>
          <a:p>
            <a:pPr indent="-355600" lvl="0" marL="457200" rtl="0">
              <a:spcBef>
                <a:spcPts val="0"/>
              </a:spcBef>
              <a:buSzPct val="100000"/>
              <a:buFont typeface="Proxima Nova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Wondered if there was a way to just learn</a:t>
            </a:r>
          </a:p>
        </p:txBody>
      </p:sp>
      <p:pic>
        <p:nvPicPr>
          <p:cNvPr id="290" name="Shape 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4825" y="1452300"/>
            <a:ext cx="5001325" cy="313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Suggested UI edits</a:t>
            </a:r>
          </a:p>
        </p:txBody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311700" y="1468825"/>
            <a:ext cx="39864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  <a:buFont typeface="Proxima Nova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More obvious profile link</a:t>
            </a:r>
          </a:p>
          <a:p>
            <a:pPr indent="-3556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Proxima Nova"/>
            </a:pPr>
            <a:r>
              <a:rPr lang="en" sz="2000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Integrated search function</a:t>
            </a:r>
          </a:p>
          <a:p>
            <a:pPr indent="-355600" lvl="0" marL="457200">
              <a:spcBef>
                <a:spcPts val="0"/>
              </a:spcBef>
              <a:buClr>
                <a:srgbClr val="EFEFEF"/>
              </a:buClr>
              <a:buSzPct val="100000"/>
              <a:buFont typeface="Proxima Nova"/>
            </a:pPr>
            <a:r>
              <a:rPr lang="en" sz="2000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Easier messaging</a:t>
            </a:r>
          </a:p>
        </p:txBody>
      </p:sp>
      <p:pic>
        <p:nvPicPr>
          <p:cNvPr id="297" name="Shape 2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5475" y="270650"/>
            <a:ext cx="2517726" cy="4482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8" name="Shape 298"/>
          <p:cNvCxnSpPr/>
          <p:nvPr/>
        </p:nvCxnSpPr>
        <p:spPr>
          <a:xfrm>
            <a:off x="5956500" y="372500"/>
            <a:ext cx="0" cy="802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99" name="Shape 299"/>
          <p:cNvCxnSpPr/>
          <p:nvPr/>
        </p:nvCxnSpPr>
        <p:spPr>
          <a:xfrm rot="10800000">
            <a:off x="5956500" y="1172225"/>
            <a:ext cx="13041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00" name="Shape 300"/>
          <p:cNvCxnSpPr/>
          <p:nvPr/>
        </p:nvCxnSpPr>
        <p:spPr>
          <a:xfrm>
            <a:off x="7260600" y="372500"/>
            <a:ext cx="0" cy="802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01" name="Shape 301"/>
          <p:cNvCxnSpPr/>
          <p:nvPr/>
        </p:nvCxnSpPr>
        <p:spPr>
          <a:xfrm rot="10800000">
            <a:off x="5956500" y="372500"/>
            <a:ext cx="13041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Suggested UI edits</a:t>
            </a:r>
          </a:p>
        </p:txBody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311700" y="1468825"/>
            <a:ext cx="39864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Proxima Nova"/>
            </a:pPr>
            <a:r>
              <a:rPr lang="en" sz="2000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More obvious profile link</a:t>
            </a:r>
          </a:p>
          <a:p>
            <a:pPr indent="-3556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Proxima Nova"/>
            </a:pPr>
            <a:r>
              <a:rPr lang="en" sz="2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Integrated search function</a:t>
            </a:r>
          </a:p>
          <a:p>
            <a:pPr indent="-3556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Proxima Nova"/>
            </a:pPr>
            <a:r>
              <a:rPr lang="en" sz="2000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Easier messaging</a:t>
            </a:r>
          </a:p>
        </p:txBody>
      </p:sp>
      <p:pic>
        <p:nvPicPr>
          <p:cNvPr id="308" name="Shape 3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1075" y="74600"/>
            <a:ext cx="2889250" cy="49942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9" name="Shape 309"/>
          <p:cNvCxnSpPr/>
          <p:nvPr/>
        </p:nvCxnSpPr>
        <p:spPr>
          <a:xfrm>
            <a:off x="6685125" y="738850"/>
            <a:ext cx="7200" cy="255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10" name="Shape 310"/>
          <p:cNvCxnSpPr/>
          <p:nvPr/>
        </p:nvCxnSpPr>
        <p:spPr>
          <a:xfrm>
            <a:off x="6685125" y="987500"/>
            <a:ext cx="11154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11" name="Shape 311"/>
          <p:cNvCxnSpPr/>
          <p:nvPr/>
        </p:nvCxnSpPr>
        <p:spPr>
          <a:xfrm>
            <a:off x="6685125" y="739250"/>
            <a:ext cx="11154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12" name="Shape 312"/>
          <p:cNvCxnSpPr/>
          <p:nvPr/>
        </p:nvCxnSpPr>
        <p:spPr>
          <a:xfrm>
            <a:off x="7800525" y="738850"/>
            <a:ext cx="7200" cy="255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13" name="Shape 313"/>
          <p:cNvCxnSpPr/>
          <p:nvPr/>
        </p:nvCxnSpPr>
        <p:spPr>
          <a:xfrm>
            <a:off x="7097175" y="2522025"/>
            <a:ext cx="0" cy="234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14" name="Shape 314"/>
          <p:cNvCxnSpPr/>
          <p:nvPr/>
        </p:nvCxnSpPr>
        <p:spPr>
          <a:xfrm>
            <a:off x="7090075" y="2522025"/>
            <a:ext cx="6252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15" name="Shape 315"/>
          <p:cNvCxnSpPr/>
          <p:nvPr/>
        </p:nvCxnSpPr>
        <p:spPr>
          <a:xfrm>
            <a:off x="7715275" y="2522025"/>
            <a:ext cx="0" cy="234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16" name="Shape 316"/>
          <p:cNvCxnSpPr/>
          <p:nvPr/>
        </p:nvCxnSpPr>
        <p:spPr>
          <a:xfrm>
            <a:off x="7090075" y="2756325"/>
            <a:ext cx="6252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17" name="Shape 317"/>
          <p:cNvCxnSpPr/>
          <p:nvPr/>
        </p:nvCxnSpPr>
        <p:spPr>
          <a:xfrm>
            <a:off x="7104275" y="3448800"/>
            <a:ext cx="0" cy="234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18" name="Shape 318"/>
          <p:cNvCxnSpPr/>
          <p:nvPr/>
        </p:nvCxnSpPr>
        <p:spPr>
          <a:xfrm>
            <a:off x="7097175" y="3448800"/>
            <a:ext cx="6252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19" name="Shape 319"/>
          <p:cNvCxnSpPr/>
          <p:nvPr/>
        </p:nvCxnSpPr>
        <p:spPr>
          <a:xfrm>
            <a:off x="7722375" y="3448800"/>
            <a:ext cx="0" cy="234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20" name="Shape 320"/>
          <p:cNvCxnSpPr/>
          <p:nvPr/>
        </p:nvCxnSpPr>
        <p:spPr>
          <a:xfrm>
            <a:off x="7097175" y="3683100"/>
            <a:ext cx="6252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Suggested UI edits</a:t>
            </a:r>
          </a:p>
        </p:txBody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x="311700" y="1461700"/>
            <a:ext cx="39864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Proxima Nova"/>
            </a:pPr>
            <a:r>
              <a:rPr lang="en" sz="2000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More obvious profile link</a:t>
            </a:r>
          </a:p>
          <a:p>
            <a:pPr indent="-355600" lvl="0" marL="457200" rtl="0">
              <a:spcBef>
                <a:spcPts val="0"/>
              </a:spcBef>
              <a:buClr>
                <a:srgbClr val="EFEFEF"/>
              </a:buClr>
              <a:buSzPct val="100000"/>
              <a:buFont typeface="Proxima Nova"/>
            </a:pPr>
            <a:r>
              <a:rPr lang="en" sz="2000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Integrated search function</a:t>
            </a:r>
          </a:p>
          <a:p>
            <a:pPr indent="-3556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Proxima Nova"/>
            </a:pPr>
            <a:r>
              <a:rPr lang="en" sz="2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Easier messaging</a:t>
            </a:r>
          </a:p>
        </p:txBody>
      </p:sp>
      <p:pic>
        <p:nvPicPr>
          <p:cNvPr id="327" name="Shape 3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6825" y="0"/>
            <a:ext cx="288925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8" name="Shape 328"/>
          <p:cNvCxnSpPr/>
          <p:nvPr/>
        </p:nvCxnSpPr>
        <p:spPr>
          <a:xfrm>
            <a:off x="6368525" y="372500"/>
            <a:ext cx="0" cy="802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29" name="Shape 329"/>
          <p:cNvCxnSpPr/>
          <p:nvPr/>
        </p:nvCxnSpPr>
        <p:spPr>
          <a:xfrm rot="10800000">
            <a:off x="6368525" y="1172225"/>
            <a:ext cx="13041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30" name="Shape 330"/>
          <p:cNvCxnSpPr/>
          <p:nvPr/>
        </p:nvCxnSpPr>
        <p:spPr>
          <a:xfrm>
            <a:off x="7672625" y="372500"/>
            <a:ext cx="0" cy="802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31" name="Shape 331"/>
          <p:cNvCxnSpPr/>
          <p:nvPr/>
        </p:nvCxnSpPr>
        <p:spPr>
          <a:xfrm rot="10800000">
            <a:off x="6368525" y="372500"/>
            <a:ext cx="13041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32" name="Shape 332"/>
          <p:cNvCxnSpPr/>
          <p:nvPr/>
        </p:nvCxnSpPr>
        <p:spPr>
          <a:xfrm>
            <a:off x="5456100" y="4269700"/>
            <a:ext cx="0" cy="234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33" name="Shape 333"/>
          <p:cNvCxnSpPr/>
          <p:nvPr/>
        </p:nvCxnSpPr>
        <p:spPr>
          <a:xfrm>
            <a:off x="5449000" y="4269700"/>
            <a:ext cx="6252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34" name="Shape 334"/>
          <p:cNvCxnSpPr/>
          <p:nvPr/>
        </p:nvCxnSpPr>
        <p:spPr>
          <a:xfrm>
            <a:off x="6074200" y="4269700"/>
            <a:ext cx="0" cy="234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35" name="Shape 335"/>
          <p:cNvCxnSpPr/>
          <p:nvPr/>
        </p:nvCxnSpPr>
        <p:spPr>
          <a:xfrm>
            <a:off x="5449000" y="4504000"/>
            <a:ext cx="6252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Thanks! Questions?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Team mission statement/value proposition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7000" y="1468825"/>
            <a:ext cx="4591050" cy="309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Selected interface/rationale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11700" y="1468825"/>
            <a:ext cx="3666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Proxima Nova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AR vs Mobile</a:t>
            </a:r>
          </a:p>
          <a:p>
            <a:pPr indent="-228600" lvl="0" marL="457200" rtl="0">
              <a:spcBef>
                <a:spcPts val="0"/>
              </a:spcBef>
              <a:buFont typeface="Proxima Nova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Chose mobile platform</a:t>
            </a:r>
          </a:p>
          <a:p>
            <a:pPr indent="-228600" lvl="0" marL="457200" rtl="0">
              <a:spcBef>
                <a:spcPts val="0"/>
              </a:spcBef>
              <a:buFont typeface="Proxima Nova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Phone most accessible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5875" y="372500"/>
            <a:ext cx="2828925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8425" y="2454574"/>
            <a:ext cx="3386375" cy="253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Low-fi Prototype Structure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9100"/>
            <a:ext cx="9143999" cy="518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Task 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dern-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