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Lst>
  <p:sldSz cy="5143500" cx="9144000"/>
  <p:notesSz cx="6858000" cy="9144000"/>
  <p:embeddedFontLst>
    <p:embeddedFont>
      <p:font typeface="Proxima Nova"/>
      <p:regular r:id="rId28"/>
      <p:bold r:id="rId29"/>
      <p:italic r:id="rId30"/>
      <p:boldItalic r:id="rId31"/>
    </p:embeddedFont>
    <p:embeddedFont>
      <p:font typeface="Lato"/>
      <p:regular r:id="rId32"/>
      <p:bold r:id="rId33"/>
      <p:italic r:id="rId34"/>
      <p:boldItalic r:id="rId3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tableStyles.xml><?xml version="1.0" encoding="utf-8"?>
<a:tblStyleLst xmlns:a="http://schemas.openxmlformats.org/drawingml/2006/main" xmlns:r="http://schemas.openxmlformats.org/officeDocument/2006/relationships" def="{58188989-3AF5-4B11-B35E-B5F43081C452}">
  <a:tblStyle styleId="{58188989-3AF5-4B11-B35E-B5F43081C452}" styleName="Table_0">
    <a:wholeTbl>
      <a:tcStyle>
        <a:tcBdr>
          <a:left>
            <a:ln cap="flat" cmpd="sng" w="9525">
              <a:solidFill>
                <a:srgbClr val="9E9E9E"/>
              </a:solidFill>
              <a:prstDash val="solid"/>
              <a:round/>
              <a:headEnd len="med" w="med" type="none"/>
              <a:tailEnd len="med" w="med" type="none"/>
            </a:ln>
          </a:left>
          <a:right>
            <a:ln cap="flat" cmpd="sng" w="9525">
              <a:solidFill>
                <a:srgbClr val="9E9E9E"/>
              </a:solidFill>
              <a:prstDash val="solid"/>
              <a:round/>
              <a:headEnd len="med" w="med" type="none"/>
              <a:tailEnd len="med" w="med" type="none"/>
            </a:ln>
          </a:right>
          <a:top>
            <a:ln cap="flat" cmpd="sng" w="9525">
              <a:solidFill>
                <a:srgbClr val="9E9E9E"/>
              </a:solidFill>
              <a:prstDash val="solid"/>
              <a:round/>
              <a:headEnd len="med" w="med" type="none"/>
              <a:tailEnd len="med" w="med" type="none"/>
            </a:ln>
          </a:top>
          <a:bottom>
            <a:ln cap="flat" cmpd="sng" w="9525">
              <a:solidFill>
                <a:srgbClr val="9E9E9E"/>
              </a:solidFill>
              <a:prstDash val="solid"/>
              <a:round/>
              <a:headEnd len="med" w="med" type="none"/>
              <a:tailEnd len="med" w="med" type="none"/>
            </a:ln>
          </a:bottom>
          <a:insideH>
            <a:ln cap="flat" cmpd="sng" w="9525">
              <a:solidFill>
                <a:srgbClr val="9E9E9E"/>
              </a:solidFill>
              <a:prstDash val="solid"/>
              <a:round/>
              <a:headEnd len="med" w="med" type="none"/>
              <a:tailEnd len="med" w="med" type="none"/>
            </a:ln>
          </a:insideH>
          <a:insideV>
            <a:ln cap="flat" cmpd="sng" w="9525">
              <a:solidFill>
                <a:srgbClr val="9E9E9E"/>
              </a:solidFill>
              <a:prstDash val="solid"/>
              <a:round/>
              <a:headEnd len="med" w="med" type="none"/>
              <a:tailEnd len="med" w="med" type="none"/>
            </a:ln>
          </a:insideV>
        </a:tcBdr>
      </a:tcStyle>
    </a:wholeTbl>
  </a:tblStyle>
</a:tblStyleLst>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font" Target="fonts/ProximaNova-regular.fntdata"/><Relationship Id="rId27" Type="http://schemas.openxmlformats.org/officeDocument/2006/relationships/slide" Target="slides/slide21.xml"/><Relationship Id="rId5" Type="http://schemas.openxmlformats.org/officeDocument/2006/relationships/notesMaster" Target="notesMasters/notesMaster.xml"/><Relationship Id="rId6" Type="http://schemas.openxmlformats.org/officeDocument/2006/relationships/slide" Target="slides/slide.xml"/><Relationship Id="rId29" Type="http://schemas.openxmlformats.org/officeDocument/2006/relationships/font" Target="fonts/ProximaNova-bold.fntdata"/><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ProximaNova-boldItalic.fntdata"/><Relationship Id="rId30" Type="http://schemas.openxmlformats.org/officeDocument/2006/relationships/font" Target="fonts/ProximaNova-italic.fntdata"/><Relationship Id="rId11" Type="http://schemas.openxmlformats.org/officeDocument/2006/relationships/slide" Target="slides/slide5.xml"/><Relationship Id="rId33" Type="http://schemas.openxmlformats.org/officeDocument/2006/relationships/font" Target="fonts/Lato-bold.fntdata"/><Relationship Id="rId10" Type="http://schemas.openxmlformats.org/officeDocument/2006/relationships/slide" Target="slides/slide4.xml"/><Relationship Id="rId32" Type="http://schemas.openxmlformats.org/officeDocument/2006/relationships/font" Target="fonts/Lato-regular.fntdata"/><Relationship Id="rId13" Type="http://schemas.openxmlformats.org/officeDocument/2006/relationships/slide" Target="slides/slide7.xml"/><Relationship Id="rId35" Type="http://schemas.openxmlformats.org/officeDocument/2006/relationships/font" Target="fonts/Lato-boldItalic.fntdata"/><Relationship Id="rId12" Type="http://schemas.openxmlformats.org/officeDocument/2006/relationships/slide" Target="slides/slide6.xml"/><Relationship Id="rId34" Type="http://schemas.openxmlformats.org/officeDocument/2006/relationships/font" Target="fonts/Lato-italic.fntdata"/><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399" cy="4114800"/>
          </a:xfrm>
          <a:prstGeom prst="rect">
            <a:avLst/>
          </a:prstGeom>
          <a:noFill/>
          <a:ln>
            <a:noFill/>
          </a:ln>
        </p:spPr>
        <p:txBody>
          <a:bodyPr anchorCtr="0" anchor="t" bIns="91425" lIns="91425" rIns="91425" tIns="91425"/>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p:txBody>
      </p:sp>
    </p:spTree>
  </p:cSld>
  <p:clrMap accent1="accent1" accent2="accent2" accent3="accent3" accent4="accent4" accent5="accent5" accent6="accent6" bg1="lt1" bg2="dk2" tx1="dk1" tx2="lt2" folHlink="folHlink" hlink="hlink"/>
</p:notesMaster>
</file>

<file path=ppt/notesSlides/_rels/notesSlide.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notesSlide.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5" name="Shape 55"/>
        <p:cNvGrpSpPr/>
        <p:nvPr/>
      </p:nvGrpSpPr>
      <p:grpSpPr>
        <a:xfrm>
          <a:off x="0" y="0"/>
          <a:ext cx="0" cy="0"/>
          <a:chOff x="0" y="0"/>
          <a:chExt cx="0" cy="0"/>
        </a:xfrm>
      </p:grpSpPr>
      <p:sp>
        <p:nvSpPr>
          <p:cNvPr id="56" name="Shape 5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57" name="Shape 57"/>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rPr lang="en"/>
              <a:t>Hi everyone! We are team Urbanspire</a:t>
            </a:r>
          </a:p>
        </p:txBody>
      </p:sp>
    </p:spTree>
  </p:cSld>
  <p:clrMapOvr>
    <a:masterClrMapping/>
  </p:clrMapOvr>
</p:note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6" name="Shape 66"/>
        <p:cNvGrpSpPr/>
        <p:nvPr/>
      </p:nvGrpSpPr>
      <p:grpSpPr>
        <a:xfrm>
          <a:off x="0" y="0"/>
          <a:ext cx="0" cy="0"/>
          <a:chOff x="0" y="0"/>
          <a:chExt cx="0" cy="0"/>
        </a:xfrm>
      </p:grpSpPr>
      <p:sp>
        <p:nvSpPr>
          <p:cNvPr id="67" name="Shape 6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8" name="Shape 68"/>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rPr lang="en"/>
              <a:t>And my name is Christina. We are all studying CS with a focus in HCI. </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7" name="Shape 147"/>
        <p:cNvGrpSpPr/>
        <p:nvPr/>
      </p:nvGrpSpPr>
      <p:grpSpPr>
        <a:xfrm>
          <a:off x="0" y="0"/>
          <a:ext cx="0" cy="0"/>
          <a:chOff x="0" y="0"/>
          <a:chExt cx="0" cy="0"/>
        </a:xfrm>
      </p:grpSpPr>
      <p:sp>
        <p:nvSpPr>
          <p:cNvPr id="148" name="Shape 14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49" name="Shape 149"/>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7" name="Shape 157"/>
        <p:cNvGrpSpPr/>
        <p:nvPr/>
      </p:nvGrpSpPr>
      <p:grpSpPr>
        <a:xfrm>
          <a:off x="0" y="0"/>
          <a:ext cx="0" cy="0"/>
          <a:chOff x="0" y="0"/>
          <a:chExt cx="0" cy="0"/>
        </a:xfrm>
      </p:grpSpPr>
      <p:sp>
        <p:nvSpPr>
          <p:cNvPr id="158" name="Shape 15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59" name="Shape 159"/>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7" name="Shape 167"/>
        <p:cNvGrpSpPr/>
        <p:nvPr/>
      </p:nvGrpSpPr>
      <p:grpSpPr>
        <a:xfrm>
          <a:off x="0" y="0"/>
          <a:ext cx="0" cy="0"/>
          <a:chOff x="0" y="0"/>
          <a:chExt cx="0" cy="0"/>
        </a:xfrm>
      </p:grpSpPr>
      <p:sp>
        <p:nvSpPr>
          <p:cNvPr id="168" name="Shape 16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69" name="Shape 169"/>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rPr lang="en"/>
              <a:t>No demos - simple application, only two main functionalities: signing up for classes to learn or creating a class to teach </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5" name="Shape 175"/>
        <p:cNvGrpSpPr/>
        <p:nvPr/>
      </p:nvGrpSpPr>
      <p:grpSpPr>
        <a:xfrm>
          <a:off x="0" y="0"/>
          <a:ext cx="0" cy="0"/>
          <a:chOff x="0" y="0"/>
          <a:chExt cx="0" cy="0"/>
        </a:xfrm>
      </p:grpSpPr>
      <p:sp>
        <p:nvSpPr>
          <p:cNvPr id="176" name="Shape 17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77" name="Shape 177"/>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0" name="Shape 180"/>
        <p:cNvGrpSpPr/>
        <p:nvPr/>
      </p:nvGrpSpPr>
      <p:grpSpPr>
        <a:xfrm>
          <a:off x="0" y="0"/>
          <a:ext cx="0" cy="0"/>
          <a:chOff x="0" y="0"/>
          <a:chExt cx="0" cy="0"/>
        </a:xfrm>
      </p:grpSpPr>
      <p:sp>
        <p:nvSpPr>
          <p:cNvPr id="181" name="Shape 18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82" name="Shape 182"/>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rPr lang="en"/>
              <a:t>Why: we chose this combination, so that we could verify if our quantitative results are aligned with our users perceptions and vice versa</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6" name="Shape 186"/>
        <p:cNvGrpSpPr/>
        <p:nvPr/>
      </p:nvGrpSpPr>
      <p:grpSpPr>
        <a:xfrm>
          <a:off x="0" y="0"/>
          <a:ext cx="0" cy="0"/>
          <a:chOff x="0" y="0"/>
          <a:chExt cx="0" cy="0"/>
        </a:xfrm>
      </p:grpSpPr>
      <p:sp>
        <p:nvSpPr>
          <p:cNvPr id="187" name="Shape 18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88" name="Shape 188"/>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91" name="Shape 191"/>
        <p:cNvGrpSpPr/>
        <p:nvPr/>
      </p:nvGrpSpPr>
      <p:grpSpPr>
        <a:xfrm>
          <a:off x="0" y="0"/>
          <a:ext cx="0" cy="0"/>
          <a:chOff x="0" y="0"/>
          <a:chExt cx="0" cy="0"/>
        </a:xfrm>
      </p:grpSpPr>
      <p:sp>
        <p:nvSpPr>
          <p:cNvPr id="192" name="Shape 19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93" name="Shape 193"/>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00" name="Shape 200"/>
        <p:cNvGrpSpPr/>
        <p:nvPr/>
      </p:nvGrpSpPr>
      <p:grpSpPr>
        <a:xfrm>
          <a:off x="0" y="0"/>
          <a:ext cx="0" cy="0"/>
          <a:chOff x="0" y="0"/>
          <a:chExt cx="0" cy="0"/>
        </a:xfrm>
      </p:grpSpPr>
      <p:sp>
        <p:nvSpPr>
          <p:cNvPr id="201" name="Shape 20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02" name="Shape 202"/>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08" name="Shape 208"/>
        <p:cNvGrpSpPr/>
        <p:nvPr/>
      </p:nvGrpSpPr>
      <p:grpSpPr>
        <a:xfrm>
          <a:off x="0" y="0"/>
          <a:ext cx="0" cy="0"/>
          <a:chOff x="0" y="0"/>
          <a:chExt cx="0" cy="0"/>
        </a:xfrm>
      </p:grpSpPr>
      <p:sp>
        <p:nvSpPr>
          <p:cNvPr id="209" name="Shape 20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10" name="Shape 210"/>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13" name="Shape 213"/>
        <p:cNvGrpSpPr/>
        <p:nvPr/>
      </p:nvGrpSpPr>
      <p:grpSpPr>
        <a:xfrm>
          <a:off x="0" y="0"/>
          <a:ext cx="0" cy="0"/>
          <a:chOff x="0" y="0"/>
          <a:chExt cx="0" cy="0"/>
        </a:xfrm>
      </p:grpSpPr>
      <p:sp>
        <p:nvSpPr>
          <p:cNvPr id="214" name="Shape 21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15" name="Shape 215"/>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rPr lang="en"/>
              <a:t>Setting the scene better, give them more scenario information so they aren’t too focused on their current situation</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0" name="Shape 80"/>
        <p:cNvGrpSpPr/>
        <p:nvPr/>
      </p:nvGrpSpPr>
      <p:grpSpPr>
        <a:xfrm>
          <a:off x="0" y="0"/>
          <a:ext cx="0" cy="0"/>
          <a:chOff x="0" y="0"/>
          <a:chExt cx="0" cy="0"/>
        </a:xfrm>
      </p:grpSpPr>
      <p:sp>
        <p:nvSpPr>
          <p:cNvPr id="81" name="Shape 8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2" name="Shape 82"/>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19" name="Shape 219"/>
        <p:cNvGrpSpPr/>
        <p:nvPr/>
      </p:nvGrpSpPr>
      <p:grpSpPr>
        <a:xfrm>
          <a:off x="0" y="0"/>
          <a:ext cx="0" cy="0"/>
          <a:chOff x="0" y="0"/>
          <a:chExt cx="0" cy="0"/>
        </a:xfrm>
      </p:grpSpPr>
      <p:sp>
        <p:nvSpPr>
          <p:cNvPr id="220" name="Shape 22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21" name="Shape 221"/>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25" name="Shape 225"/>
        <p:cNvGrpSpPr/>
        <p:nvPr/>
      </p:nvGrpSpPr>
      <p:grpSpPr>
        <a:xfrm>
          <a:off x="0" y="0"/>
          <a:ext cx="0" cy="0"/>
          <a:chOff x="0" y="0"/>
          <a:chExt cx="0" cy="0"/>
        </a:xfrm>
      </p:grpSpPr>
      <p:sp>
        <p:nvSpPr>
          <p:cNvPr id="226" name="Shape 22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27" name="Shape 227"/>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rPr lang="en"/>
              <a:t>After our lab usability study, we discovered that although our users can connect with our mission, and they like the simplicity of our application (two main actions involved, learn and teach); the user experience process can be made clearer and smoother by changing some designs and adding more information. We look forward to improving our product, and also seeing what further insights we could gain from a larger scale user test.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5" name="Shape 85"/>
        <p:cNvGrpSpPr/>
        <p:nvPr/>
      </p:nvGrpSpPr>
      <p:grpSpPr>
        <a:xfrm>
          <a:off x="0" y="0"/>
          <a:ext cx="0" cy="0"/>
          <a:chOff x="0" y="0"/>
          <a:chExt cx="0" cy="0"/>
        </a:xfrm>
      </p:grpSpPr>
      <p:sp>
        <p:nvSpPr>
          <p:cNvPr id="86" name="Shape 8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7" name="Shape 87"/>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rPr lang="en"/>
              <a:t>Increased usability for our class description page, by changing the Select button to a I want to learn! button, and turning Close into an x and moving it to the top right.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5" name="Shape 95"/>
        <p:cNvGrpSpPr/>
        <p:nvPr/>
      </p:nvGrpSpPr>
      <p:grpSpPr>
        <a:xfrm>
          <a:off x="0" y="0"/>
          <a:ext cx="0" cy="0"/>
          <a:chOff x="0" y="0"/>
          <a:chExt cx="0" cy="0"/>
        </a:xfrm>
      </p:grpSpPr>
      <p:sp>
        <p:nvSpPr>
          <p:cNvPr id="96" name="Shape 9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7" name="Shape 97"/>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a:p>
            <a:pPr lvl="0" rtl="0">
              <a:spcBef>
                <a:spcPts val="0"/>
              </a:spcBef>
              <a:buNone/>
            </a:pPr>
            <a:r>
              <a:rPr lang="en"/>
              <a:t>Second, we decreased clutter by removing pictures on our create a class page</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5" name="Shape 105"/>
        <p:cNvGrpSpPr/>
        <p:nvPr/>
      </p:nvGrpSpPr>
      <p:grpSpPr>
        <a:xfrm>
          <a:off x="0" y="0"/>
          <a:ext cx="0" cy="0"/>
          <a:chOff x="0" y="0"/>
          <a:chExt cx="0" cy="0"/>
        </a:xfrm>
      </p:grpSpPr>
      <p:sp>
        <p:nvSpPr>
          <p:cNvPr id="106" name="Shape 10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7" name="Shape 107"/>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rPr lang="en"/>
              <a:t>Lastly, we added features to allow scheduling of classes to be completely directly through the site.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5" name="Shape 115"/>
        <p:cNvGrpSpPr/>
        <p:nvPr/>
      </p:nvGrpSpPr>
      <p:grpSpPr>
        <a:xfrm>
          <a:off x="0" y="0"/>
          <a:ext cx="0" cy="0"/>
          <a:chOff x="0" y="0"/>
          <a:chExt cx="0" cy="0"/>
        </a:xfrm>
      </p:grpSpPr>
      <p:sp>
        <p:nvSpPr>
          <p:cNvPr id="116" name="Shape 11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7" name="Shape 117"/>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0" name="Shape 120"/>
        <p:cNvGrpSpPr/>
        <p:nvPr/>
      </p:nvGrpSpPr>
      <p:grpSpPr>
        <a:xfrm>
          <a:off x="0" y="0"/>
          <a:ext cx="0" cy="0"/>
          <a:chOff x="0" y="0"/>
          <a:chExt cx="0" cy="0"/>
        </a:xfrm>
      </p:grpSpPr>
      <p:sp>
        <p:nvSpPr>
          <p:cNvPr id="121" name="Shape 12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22" name="Shape 122"/>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rPr lang="en"/>
              <a:t>Pre-screening questions: </a:t>
            </a:r>
          </a:p>
          <a:p>
            <a:pPr lvl="0" rtl="0">
              <a:spcBef>
                <a:spcPts val="0"/>
              </a:spcBef>
              <a:buNone/>
            </a:pPr>
            <a:r>
              <a:rPr lang="en"/>
              <a:t>How long have you been in the US? </a:t>
            </a:r>
          </a:p>
          <a:p>
            <a:pPr lvl="0" rtl="0">
              <a:lnSpc>
                <a:spcPct val="115000"/>
              </a:lnSpc>
              <a:spcBef>
                <a:spcPts val="0"/>
              </a:spcBef>
              <a:buNone/>
            </a:pPr>
            <a:r>
              <a:rPr lang="en"/>
              <a:t>Do you consider yourself as a newcomer?</a:t>
            </a:r>
          </a:p>
          <a:p>
            <a:pPr lvl="0" rtl="0">
              <a:lnSpc>
                <a:spcPct val="115000"/>
              </a:lnSpc>
              <a:spcBef>
                <a:spcPts val="0"/>
              </a:spcBef>
              <a:buNone/>
            </a:pPr>
            <a:r>
              <a:rPr lang="en"/>
              <a:t>On a scale from 1 to 5 (1 being Nepalese and 5 being a foreigner), how American do you feel?</a:t>
            </a:r>
          </a:p>
          <a:p>
            <a:pPr lvl="0" rtl="0">
              <a:lnSpc>
                <a:spcPct val="115000"/>
              </a:lnSpc>
              <a:spcBef>
                <a:spcPts val="0"/>
              </a:spcBef>
              <a:buNone/>
            </a:pPr>
            <a:r>
              <a:rPr lang="en"/>
              <a:t>What have you done to integrate yourself into the American culture?</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7" name="Shape 127"/>
        <p:cNvGrpSpPr/>
        <p:nvPr/>
      </p:nvGrpSpPr>
      <p:grpSpPr>
        <a:xfrm>
          <a:off x="0" y="0"/>
          <a:ext cx="0" cy="0"/>
          <a:chOff x="0" y="0"/>
          <a:chExt cx="0" cy="0"/>
        </a:xfrm>
      </p:grpSpPr>
      <p:sp>
        <p:nvSpPr>
          <p:cNvPr id="128" name="Shape 12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29" name="Shape 129"/>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5" name="Shape 135"/>
        <p:cNvGrpSpPr/>
        <p:nvPr/>
      </p:nvGrpSpPr>
      <p:grpSpPr>
        <a:xfrm>
          <a:off x="0" y="0"/>
          <a:ext cx="0" cy="0"/>
          <a:chOff x="0" y="0"/>
          <a:chExt cx="0" cy="0"/>
        </a:xfrm>
      </p:grpSpPr>
      <p:sp>
        <p:nvSpPr>
          <p:cNvPr id="136" name="Shape 13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7" name="Shape 137"/>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slideLayouts/_rels/slideLayout.xml.rels><?xml version="1.0" encoding="UTF-8" standalone="yes"?><Relationships xmlns="http://schemas.openxmlformats.org/package/2006/relationships"><Relationship Id="rId1" Type="http://schemas.openxmlformats.org/officeDocument/2006/relationships/slideMaster" Target="../slideMasters/slideMaster.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xml"/></Relationships>
</file>

<file path=ppt/slideLayouts/slideLayout.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bg>
      <p:bgPr>
        <a:solidFill>
          <a:schemeClr val="dk1"/>
        </a:solidFill>
      </p:bgPr>
    </p:bg>
    <p:spTree>
      <p:nvGrpSpPr>
        <p:cNvPr id="9" name="Shape 9"/>
        <p:cNvGrpSpPr/>
        <p:nvPr/>
      </p:nvGrpSpPr>
      <p:grpSpPr>
        <a:xfrm>
          <a:off x="0" y="0"/>
          <a:ext cx="0" cy="0"/>
          <a:chOff x="0" y="0"/>
          <a:chExt cx="0" cy="0"/>
        </a:xfrm>
      </p:grpSpPr>
      <p:cxnSp>
        <p:nvCxnSpPr>
          <p:cNvPr id="10" name="Shape 10"/>
          <p:cNvCxnSpPr/>
          <p:nvPr/>
        </p:nvCxnSpPr>
        <p:spPr>
          <a:xfrm>
            <a:off x="0" y="2998150"/>
            <a:ext cx="9144000" cy="0"/>
          </a:xfrm>
          <a:prstGeom prst="straightConnector1">
            <a:avLst/>
          </a:prstGeom>
          <a:noFill/>
          <a:ln cap="flat" cmpd="sng" w="19050">
            <a:solidFill>
              <a:schemeClr val="lt2"/>
            </a:solidFill>
            <a:prstDash val="solid"/>
            <a:round/>
            <a:headEnd len="med" w="med" type="none"/>
            <a:tailEnd len="med" w="med" type="none"/>
          </a:ln>
        </p:spPr>
      </p:cxnSp>
      <p:sp>
        <p:nvSpPr>
          <p:cNvPr id="11" name="Shape 11"/>
          <p:cNvSpPr txBox="1"/>
          <p:nvPr>
            <p:ph type="ctrTitle"/>
          </p:nvPr>
        </p:nvSpPr>
        <p:spPr>
          <a:xfrm>
            <a:off x="510450" y="1257300"/>
            <a:ext cx="8123100" cy="1588500"/>
          </a:xfrm>
          <a:prstGeom prst="rect">
            <a:avLst/>
          </a:prstGeom>
        </p:spPr>
        <p:txBody>
          <a:bodyPr anchorCtr="0" anchor="b" bIns="91425" lIns="91425" rIns="91425" tIns="91425"/>
          <a:lstStyle>
            <a:lvl1pPr lvl="0">
              <a:spcBef>
                <a:spcPts val="0"/>
              </a:spcBef>
              <a:buClr>
                <a:schemeClr val="lt1"/>
              </a:buClr>
              <a:buSzPct val="100000"/>
              <a:defRPr sz="4800">
                <a:solidFill>
                  <a:schemeClr val="lt1"/>
                </a:solidFill>
              </a:defRPr>
            </a:lvl1pPr>
            <a:lvl2pPr lvl="1">
              <a:spcBef>
                <a:spcPts val="0"/>
              </a:spcBef>
              <a:buClr>
                <a:schemeClr val="lt1"/>
              </a:buClr>
              <a:buSzPct val="100000"/>
              <a:defRPr sz="4800">
                <a:solidFill>
                  <a:schemeClr val="lt1"/>
                </a:solidFill>
              </a:defRPr>
            </a:lvl2pPr>
            <a:lvl3pPr lvl="2">
              <a:spcBef>
                <a:spcPts val="0"/>
              </a:spcBef>
              <a:buClr>
                <a:schemeClr val="lt1"/>
              </a:buClr>
              <a:buSzPct val="100000"/>
              <a:defRPr sz="4800">
                <a:solidFill>
                  <a:schemeClr val="lt1"/>
                </a:solidFill>
              </a:defRPr>
            </a:lvl3pPr>
            <a:lvl4pPr lvl="3">
              <a:spcBef>
                <a:spcPts val="0"/>
              </a:spcBef>
              <a:buClr>
                <a:schemeClr val="lt1"/>
              </a:buClr>
              <a:buSzPct val="100000"/>
              <a:defRPr sz="4800">
                <a:solidFill>
                  <a:schemeClr val="lt1"/>
                </a:solidFill>
              </a:defRPr>
            </a:lvl4pPr>
            <a:lvl5pPr lvl="4">
              <a:spcBef>
                <a:spcPts val="0"/>
              </a:spcBef>
              <a:buClr>
                <a:schemeClr val="lt1"/>
              </a:buClr>
              <a:buSzPct val="100000"/>
              <a:defRPr sz="4800">
                <a:solidFill>
                  <a:schemeClr val="lt1"/>
                </a:solidFill>
              </a:defRPr>
            </a:lvl5pPr>
            <a:lvl6pPr lvl="5">
              <a:spcBef>
                <a:spcPts val="0"/>
              </a:spcBef>
              <a:buClr>
                <a:schemeClr val="lt1"/>
              </a:buClr>
              <a:buSzPct val="100000"/>
              <a:defRPr sz="4800">
                <a:solidFill>
                  <a:schemeClr val="lt1"/>
                </a:solidFill>
              </a:defRPr>
            </a:lvl6pPr>
            <a:lvl7pPr lvl="6">
              <a:spcBef>
                <a:spcPts val="0"/>
              </a:spcBef>
              <a:buClr>
                <a:schemeClr val="lt1"/>
              </a:buClr>
              <a:buSzPct val="100000"/>
              <a:defRPr sz="4800">
                <a:solidFill>
                  <a:schemeClr val="lt1"/>
                </a:solidFill>
              </a:defRPr>
            </a:lvl7pPr>
            <a:lvl8pPr lvl="7">
              <a:spcBef>
                <a:spcPts val="0"/>
              </a:spcBef>
              <a:buClr>
                <a:schemeClr val="lt1"/>
              </a:buClr>
              <a:buSzPct val="100000"/>
              <a:defRPr sz="4800">
                <a:solidFill>
                  <a:schemeClr val="lt1"/>
                </a:solidFill>
              </a:defRPr>
            </a:lvl8pPr>
            <a:lvl9pPr lvl="8">
              <a:spcBef>
                <a:spcPts val="0"/>
              </a:spcBef>
              <a:buClr>
                <a:schemeClr val="lt1"/>
              </a:buClr>
              <a:buSzPct val="100000"/>
              <a:defRPr sz="4800">
                <a:solidFill>
                  <a:schemeClr val="lt1"/>
                </a:solidFill>
              </a:defRPr>
            </a:lvl9pPr>
          </a:lstStyle>
          <a:p/>
        </p:txBody>
      </p:sp>
      <p:sp>
        <p:nvSpPr>
          <p:cNvPr id="12" name="Shape 12"/>
          <p:cNvSpPr txBox="1"/>
          <p:nvPr>
            <p:ph idx="1" type="subTitle"/>
          </p:nvPr>
        </p:nvSpPr>
        <p:spPr>
          <a:xfrm>
            <a:off x="510450" y="3182312"/>
            <a:ext cx="8123100" cy="629999"/>
          </a:xfrm>
          <a:prstGeom prst="rect">
            <a:avLst/>
          </a:prstGeom>
        </p:spPr>
        <p:txBody>
          <a:bodyPr anchorCtr="0" anchor="t" bIns="91425" lIns="91425" rIns="91425" tIns="91425"/>
          <a:lstStyle>
            <a:lvl1pPr lvl="0">
              <a:lnSpc>
                <a:spcPct val="100000"/>
              </a:lnSpc>
              <a:spcBef>
                <a:spcPts val="0"/>
              </a:spcBef>
              <a:spcAft>
                <a:spcPts val="0"/>
              </a:spcAft>
              <a:buClr>
                <a:schemeClr val="lt1"/>
              </a:buClr>
              <a:buSzPct val="100000"/>
              <a:buNone/>
              <a:defRPr sz="2400">
                <a:solidFill>
                  <a:schemeClr val="lt1"/>
                </a:solidFill>
              </a:defRPr>
            </a:lvl1pPr>
            <a:lvl2pPr lvl="1">
              <a:lnSpc>
                <a:spcPct val="100000"/>
              </a:lnSpc>
              <a:spcBef>
                <a:spcPts val="0"/>
              </a:spcBef>
              <a:spcAft>
                <a:spcPts val="0"/>
              </a:spcAft>
              <a:buClr>
                <a:schemeClr val="lt1"/>
              </a:buClr>
              <a:buSzPct val="100000"/>
              <a:buNone/>
              <a:defRPr sz="2400">
                <a:solidFill>
                  <a:schemeClr val="lt1"/>
                </a:solidFill>
              </a:defRPr>
            </a:lvl2pPr>
            <a:lvl3pPr lvl="2">
              <a:lnSpc>
                <a:spcPct val="100000"/>
              </a:lnSpc>
              <a:spcBef>
                <a:spcPts val="0"/>
              </a:spcBef>
              <a:spcAft>
                <a:spcPts val="0"/>
              </a:spcAft>
              <a:buClr>
                <a:schemeClr val="lt1"/>
              </a:buClr>
              <a:buSzPct val="100000"/>
              <a:buNone/>
              <a:defRPr sz="2400">
                <a:solidFill>
                  <a:schemeClr val="lt1"/>
                </a:solidFill>
              </a:defRPr>
            </a:lvl3pPr>
            <a:lvl4pPr lvl="3">
              <a:lnSpc>
                <a:spcPct val="100000"/>
              </a:lnSpc>
              <a:spcBef>
                <a:spcPts val="0"/>
              </a:spcBef>
              <a:spcAft>
                <a:spcPts val="0"/>
              </a:spcAft>
              <a:buClr>
                <a:schemeClr val="lt1"/>
              </a:buClr>
              <a:buSzPct val="100000"/>
              <a:buNone/>
              <a:defRPr sz="2400">
                <a:solidFill>
                  <a:schemeClr val="lt1"/>
                </a:solidFill>
              </a:defRPr>
            </a:lvl4pPr>
            <a:lvl5pPr lvl="4">
              <a:lnSpc>
                <a:spcPct val="100000"/>
              </a:lnSpc>
              <a:spcBef>
                <a:spcPts val="0"/>
              </a:spcBef>
              <a:spcAft>
                <a:spcPts val="0"/>
              </a:spcAft>
              <a:buClr>
                <a:schemeClr val="lt1"/>
              </a:buClr>
              <a:buSzPct val="100000"/>
              <a:buNone/>
              <a:defRPr sz="2400">
                <a:solidFill>
                  <a:schemeClr val="lt1"/>
                </a:solidFill>
              </a:defRPr>
            </a:lvl5pPr>
            <a:lvl6pPr lvl="5">
              <a:lnSpc>
                <a:spcPct val="100000"/>
              </a:lnSpc>
              <a:spcBef>
                <a:spcPts val="0"/>
              </a:spcBef>
              <a:spcAft>
                <a:spcPts val="0"/>
              </a:spcAft>
              <a:buClr>
                <a:schemeClr val="lt1"/>
              </a:buClr>
              <a:buSzPct val="100000"/>
              <a:buNone/>
              <a:defRPr sz="2400">
                <a:solidFill>
                  <a:schemeClr val="lt1"/>
                </a:solidFill>
              </a:defRPr>
            </a:lvl6pPr>
            <a:lvl7pPr lvl="6">
              <a:lnSpc>
                <a:spcPct val="100000"/>
              </a:lnSpc>
              <a:spcBef>
                <a:spcPts val="0"/>
              </a:spcBef>
              <a:spcAft>
                <a:spcPts val="0"/>
              </a:spcAft>
              <a:buClr>
                <a:schemeClr val="lt1"/>
              </a:buClr>
              <a:buSzPct val="100000"/>
              <a:buNone/>
              <a:defRPr sz="2400">
                <a:solidFill>
                  <a:schemeClr val="lt1"/>
                </a:solidFill>
              </a:defRPr>
            </a:lvl7pPr>
            <a:lvl8pPr lvl="7">
              <a:lnSpc>
                <a:spcPct val="100000"/>
              </a:lnSpc>
              <a:spcBef>
                <a:spcPts val="0"/>
              </a:spcBef>
              <a:spcAft>
                <a:spcPts val="0"/>
              </a:spcAft>
              <a:buClr>
                <a:schemeClr val="lt1"/>
              </a:buClr>
              <a:buSzPct val="100000"/>
              <a:buNone/>
              <a:defRPr sz="2400">
                <a:solidFill>
                  <a:schemeClr val="lt1"/>
                </a:solidFill>
              </a:defRPr>
            </a:lvl8pPr>
            <a:lvl9pPr lvl="8">
              <a:lnSpc>
                <a:spcPct val="100000"/>
              </a:lnSpc>
              <a:spcBef>
                <a:spcPts val="0"/>
              </a:spcBef>
              <a:spcAft>
                <a:spcPts val="0"/>
              </a:spcAft>
              <a:buClr>
                <a:schemeClr val="lt1"/>
              </a:buClr>
              <a:buSzPct val="100000"/>
              <a:buNone/>
              <a:defRPr sz="2400">
                <a:solidFill>
                  <a:schemeClr val="lt1"/>
                </a:solidFill>
              </a:defRPr>
            </a:lvl9pPr>
          </a:lstStyle>
          <a:p/>
        </p:txBody>
      </p:sp>
      <p:sp>
        <p:nvSpPr>
          <p:cNvPr id="13" name="Shape 13"/>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solidFill>
                  <a:schemeClr val="lt1"/>
                </a:solidFill>
              </a:rPr>
              <a:t>‹#›</a:t>
            </a:fld>
          </a:p>
        </p:txBody>
      </p:sp>
    </p:spTree>
  </p:cSld>
  <p:clrMapOvr>
    <a:masterClrMapping/>
  </p:clrMapOvr>
</p:sldLayout>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bg>
      <p:bgPr>
        <a:solidFill>
          <a:schemeClr val="dk1"/>
        </a:solidFill>
      </p:bgPr>
    </p:bg>
    <p:spTree>
      <p:nvGrpSpPr>
        <p:cNvPr id="14" name="Shape 14"/>
        <p:cNvGrpSpPr/>
        <p:nvPr/>
      </p:nvGrpSpPr>
      <p:grpSpPr>
        <a:xfrm>
          <a:off x="0" y="0"/>
          <a:ext cx="0" cy="0"/>
          <a:chOff x="0" y="0"/>
          <a:chExt cx="0" cy="0"/>
        </a:xfrm>
      </p:grpSpPr>
      <p:cxnSp>
        <p:nvCxnSpPr>
          <p:cNvPr id="15" name="Shape 15"/>
          <p:cNvCxnSpPr/>
          <p:nvPr/>
        </p:nvCxnSpPr>
        <p:spPr>
          <a:xfrm>
            <a:off x="0" y="2998150"/>
            <a:ext cx="9144000" cy="0"/>
          </a:xfrm>
          <a:prstGeom prst="straightConnector1">
            <a:avLst/>
          </a:prstGeom>
          <a:noFill/>
          <a:ln cap="flat" cmpd="sng" w="19050">
            <a:solidFill>
              <a:schemeClr val="lt2"/>
            </a:solidFill>
            <a:prstDash val="solid"/>
            <a:round/>
            <a:headEnd len="med" w="med" type="none"/>
            <a:tailEnd len="med" w="med" type="none"/>
          </a:ln>
        </p:spPr>
      </p:cxnSp>
      <p:sp>
        <p:nvSpPr>
          <p:cNvPr id="16" name="Shape 16"/>
          <p:cNvSpPr txBox="1"/>
          <p:nvPr>
            <p:ph type="title"/>
          </p:nvPr>
        </p:nvSpPr>
        <p:spPr>
          <a:xfrm>
            <a:off x="510450" y="2057400"/>
            <a:ext cx="8123100" cy="778800"/>
          </a:xfrm>
          <a:prstGeom prst="rect">
            <a:avLst/>
          </a:prstGeom>
        </p:spPr>
        <p:txBody>
          <a:bodyPr anchorCtr="0" anchor="b" bIns="91425" lIns="91425" rIns="91425" tIns="91425"/>
          <a:lstStyle>
            <a:lvl1pPr lvl="0">
              <a:spcBef>
                <a:spcPts val="0"/>
              </a:spcBef>
              <a:buClr>
                <a:schemeClr val="lt1"/>
              </a:buClr>
              <a:buSzPct val="100000"/>
              <a:defRPr sz="3600">
                <a:solidFill>
                  <a:schemeClr val="lt1"/>
                </a:solidFill>
              </a:defRPr>
            </a:lvl1pPr>
            <a:lvl2pPr lvl="1">
              <a:spcBef>
                <a:spcPts val="0"/>
              </a:spcBef>
              <a:buClr>
                <a:schemeClr val="lt1"/>
              </a:buClr>
              <a:buSzPct val="100000"/>
              <a:defRPr sz="3600">
                <a:solidFill>
                  <a:schemeClr val="lt1"/>
                </a:solidFill>
              </a:defRPr>
            </a:lvl2pPr>
            <a:lvl3pPr lvl="2">
              <a:spcBef>
                <a:spcPts val="0"/>
              </a:spcBef>
              <a:buClr>
                <a:schemeClr val="lt1"/>
              </a:buClr>
              <a:buSzPct val="100000"/>
              <a:defRPr sz="3600">
                <a:solidFill>
                  <a:schemeClr val="lt1"/>
                </a:solidFill>
              </a:defRPr>
            </a:lvl3pPr>
            <a:lvl4pPr lvl="3">
              <a:spcBef>
                <a:spcPts val="0"/>
              </a:spcBef>
              <a:buClr>
                <a:schemeClr val="lt1"/>
              </a:buClr>
              <a:buSzPct val="100000"/>
              <a:defRPr sz="3600">
                <a:solidFill>
                  <a:schemeClr val="lt1"/>
                </a:solidFill>
              </a:defRPr>
            </a:lvl4pPr>
            <a:lvl5pPr lvl="4">
              <a:spcBef>
                <a:spcPts val="0"/>
              </a:spcBef>
              <a:buClr>
                <a:schemeClr val="lt1"/>
              </a:buClr>
              <a:buSzPct val="100000"/>
              <a:defRPr sz="3600">
                <a:solidFill>
                  <a:schemeClr val="lt1"/>
                </a:solidFill>
              </a:defRPr>
            </a:lvl5pPr>
            <a:lvl6pPr lvl="5">
              <a:spcBef>
                <a:spcPts val="0"/>
              </a:spcBef>
              <a:buClr>
                <a:schemeClr val="lt1"/>
              </a:buClr>
              <a:buSzPct val="100000"/>
              <a:defRPr sz="3600">
                <a:solidFill>
                  <a:schemeClr val="lt1"/>
                </a:solidFill>
              </a:defRPr>
            </a:lvl6pPr>
            <a:lvl7pPr lvl="6">
              <a:spcBef>
                <a:spcPts val="0"/>
              </a:spcBef>
              <a:buClr>
                <a:schemeClr val="lt1"/>
              </a:buClr>
              <a:buSzPct val="100000"/>
              <a:defRPr sz="3600">
                <a:solidFill>
                  <a:schemeClr val="lt1"/>
                </a:solidFill>
              </a:defRPr>
            </a:lvl7pPr>
            <a:lvl8pPr lvl="7">
              <a:spcBef>
                <a:spcPts val="0"/>
              </a:spcBef>
              <a:buClr>
                <a:schemeClr val="lt1"/>
              </a:buClr>
              <a:buSzPct val="100000"/>
              <a:defRPr sz="3600">
                <a:solidFill>
                  <a:schemeClr val="lt1"/>
                </a:solidFill>
              </a:defRPr>
            </a:lvl8pPr>
            <a:lvl9pPr lvl="8">
              <a:spcBef>
                <a:spcPts val="0"/>
              </a:spcBef>
              <a:buClr>
                <a:schemeClr val="lt1"/>
              </a:buClr>
              <a:buSzPct val="100000"/>
              <a:defRPr sz="3600">
                <a:solidFill>
                  <a:schemeClr val="lt1"/>
                </a:solidFill>
              </a:defRPr>
            </a:lvl9pPr>
          </a:lstStyle>
          <a:p/>
        </p:txBody>
      </p:sp>
      <p:sp>
        <p:nvSpPr>
          <p:cNvPr id="17" name="Shape 17"/>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solidFill>
                  <a:schemeClr val="lt1"/>
                </a:solidFill>
              </a:rPr>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53" name="Shape 53"/>
        <p:cNvGrpSpPr/>
        <p:nvPr/>
      </p:nvGrpSpPr>
      <p:grpSpPr>
        <a:xfrm>
          <a:off x="0" y="0"/>
          <a:ext cx="0" cy="0"/>
          <a:chOff x="0" y="0"/>
          <a:chExt cx="0" cy="0"/>
        </a:xfrm>
      </p:grpSpPr>
      <p:sp>
        <p:nvSpPr>
          <p:cNvPr id="54" name="Shape 54"/>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18" name="Shape 18"/>
        <p:cNvGrpSpPr/>
        <p:nvPr/>
      </p:nvGrpSpPr>
      <p:grpSpPr>
        <a:xfrm>
          <a:off x="0" y="0"/>
          <a:ext cx="0" cy="0"/>
          <a:chOff x="0" y="0"/>
          <a:chExt cx="0" cy="0"/>
        </a:xfrm>
      </p:grpSpPr>
      <p:sp>
        <p:nvSpPr>
          <p:cNvPr id="19" name="Shape 19"/>
          <p:cNvSpPr/>
          <p:nvPr/>
        </p:nvSpPr>
        <p:spPr>
          <a:xfrm>
            <a:off x="0" y="5045700"/>
            <a:ext cx="9144000" cy="97800"/>
          </a:xfrm>
          <a:prstGeom prst="rect">
            <a:avLst/>
          </a:prstGeom>
          <a:solidFill>
            <a:schemeClr val="lt2"/>
          </a:solidFill>
          <a:ln>
            <a:noFill/>
          </a:ln>
        </p:spPr>
        <p:txBody>
          <a:bodyPr anchorCtr="0" anchor="ctr" bIns="91425" lIns="91425" rIns="91425" tIns="91425">
            <a:noAutofit/>
          </a:bodyPr>
          <a:lstStyle/>
          <a:p>
            <a:pPr lvl="0">
              <a:spcBef>
                <a:spcPts val="0"/>
              </a:spcBef>
              <a:buNone/>
            </a:pPr>
            <a:r>
              <a:t/>
            </a:r>
            <a:endParaRPr/>
          </a:p>
        </p:txBody>
      </p:sp>
      <p:sp>
        <p:nvSpPr>
          <p:cNvPr id="20" name="Shape 20"/>
          <p:cNvSpPr txBox="1"/>
          <p:nvPr>
            <p:ph type="title"/>
          </p:nvPr>
        </p:nvSpPr>
        <p:spPr>
          <a:xfrm>
            <a:off x="311700" y="445025"/>
            <a:ext cx="8520599" cy="572699"/>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1" name="Shape 21"/>
          <p:cNvSpPr txBox="1"/>
          <p:nvPr>
            <p:ph idx="1" type="body"/>
          </p:nvPr>
        </p:nvSpPr>
        <p:spPr>
          <a:xfrm>
            <a:off x="311700" y="1152475"/>
            <a:ext cx="8520599" cy="34164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2" name="Shape 22"/>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and two columns">
    <p:spTree>
      <p:nvGrpSpPr>
        <p:cNvPr id="23" name="Shape 23"/>
        <p:cNvGrpSpPr/>
        <p:nvPr/>
      </p:nvGrpSpPr>
      <p:grpSpPr>
        <a:xfrm>
          <a:off x="0" y="0"/>
          <a:ext cx="0" cy="0"/>
          <a:chOff x="0" y="0"/>
          <a:chExt cx="0" cy="0"/>
        </a:xfrm>
      </p:grpSpPr>
      <p:sp>
        <p:nvSpPr>
          <p:cNvPr id="24" name="Shape 24"/>
          <p:cNvSpPr txBox="1"/>
          <p:nvPr>
            <p:ph type="title"/>
          </p:nvPr>
        </p:nvSpPr>
        <p:spPr>
          <a:xfrm>
            <a:off x="311700" y="445025"/>
            <a:ext cx="8520599" cy="572699"/>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5" name="Shape 25"/>
          <p:cNvSpPr txBox="1"/>
          <p:nvPr>
            <p:ph idx="1" type="body"/>
          </p:nvPr>
        </p:nvSpPr>
        <p:spPr>
          <a:xfrm>
            <a:off x="311700" y="1152475"/>
            <a:ext cx="3999899" cy="3416400"/>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26" name="Shape 26"/>
          <p:cNvSpPr txBox="1"/>
          <p:nvPr>
            <p:ph idx="2" type="body"/>
          </p:nvPr>
        </p:nvSpPr>
        <p:spPr>
          <a:xfrm>
            <a:off x="4832400" y="1152475"/>
            <a:ext cx="3999899" cy="3416400"/>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27" name="Shape 27"/>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28" name="Shape 28"/>
        <p:cNvGrpSpPr/>
        <p:nvPr/>
      </p:nvGrpSpPr>
      <p:grpSpPr>
        <a:xfrm>
          <a:off x="0" y="0"/>
          <a:ext cx="0" cy="0"/>
          <a:chOff x="0" y="0"/>
          <a:chExt cx="0" cy="0"/>
        </a:xfrm>
      </p:grpSpPr>
      <p:sp>
        <p:nvSpPr>
          <p:cNvPr id="29" name="Shape 29"/>
          <p:cNvSpPr txBox="1"/>
          <p:nvPr>
            <p:ph type="title"/>
          </p:nvPr>
        </p:nvSpPr>
        <p:spPr>
          <a:xfrm>
            <a:off x="311700" y="445025"/>
            <a:ext cx="8520599" cy="572699"/>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30" name="Shape 30"/>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One column text">
    <p:spTree>
      <p:nvGrpSpPr>
        <p:cNvPr id="31" name="Shape 31"/>
        <p:cNvGrpSpPr/>
        <p:nvPr/>
      </p:nvGrpSpPr>
      <p:grpSpPr>
        <a:xfrm>
          <a:off x="0" y="0"/>
          <a:ext cx="0" cy="0"/>
          <a:chOff x="0" y="0"/>
          <a:chExt cx="0" cy="0"/>
        </a:xfrm>
      </p:grpSpPr>
      <p:sp>
        <p:nvSpPr>
          <p:cNvPr id="32" name="Shape 32"/>
          <p:cNvSpPr txBox="1"/>
          <p:nvPr>
            <p:ph type="title"/>
          </p:nvPr>
        </p:nvSpPr>
        <p:spPr>
          <a:xfrm>
            <a:off x="311700" y="555600"/>
            <a:ext cx="2807999" cy="755699"/>
          </a:xfrm>
          <a:prstGeom prst="rect">
            <a:avLst/>
          </a:prstGeom>
        </p:spPr>
        <p:txBody>
          <a:bodyPr anchorCtr="0" anchor="b" bIns="91425" lIns="91425" rIns="91425" tIns="91425"/>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p:txBody>
      </p:sp>
      <p:sp>
        <p:nvSpPr>
          <p:cNvPr id="33" name="Shape 33"/>
          <p:cNvSpPr txBox="1"/>
          <p:nvPr>
            <p:ph idx="1" type="body"/>
          </p:nvPr>
        </p:nvSpPr>
        <p:spPr>
          <a:xfrm>
            <a:off x="311700" y="1389600"/>
            <a:ext cx="2807999" cy="3179400"/>
          </a:xfrm>
          <a:prstGeom prst="rect">
            <a:avLst/>
          </a:prstGeom>
        </p:spPr>
        <p:txBody>
          <a:bodyPr anchorCtr="0" anchor="t" bIns="91425" lIns="91425" rIns="91425" tIns="91425"/>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34" name="Shape 34"/>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Main point">
    <p:bg>
      <p:bgPr>
        <a:solidFill>
          <a:schemeClr val="lt2"/>
        </a:solidFill>
      </p:bgPr>
    </p:bg>
    <p:spTree>
      <p:nvGrpSpPr>
        <p:cNvPr id="35" name="Shape 35"/>
        <p:cNvGrpSpPr/>
        <p:nvPr/>
      </p:nvGrpSpPr>
      <p:grpSpPr>
        <a:xfrm>
          <a:off x="0" y="0"/>
          <a:ext cx="0" cy="0"/>
          <a:chOff x="0" y="0"/>
          <a:chExt cx="0" cy="0"/>
        </a:xfrm>
      </p:grpSpPr>
      <p:sp>
        <p:nvSpPr>
          <p:cNvPr id="36" name="Shape 36"/>
          <p:cNvSpPr txBox="1"/>
          <p:nvPr>
            <p:ph type="title"/>
          </p:nvPr>
        </p:nvSpPr>
        <p:spPr>
          <a:xfrm>
            <a:off x="490250" y="526350"/>
            <a:ext cx="5797500" cy="4090800"/>
          </a:xfrm>
          <a:prstGeom prst="rect">
            <a:avLst/>
          </a:prstGeom>
        </p:spPr>
        <p:txBody>
          <a:bodyPr anchorCtr="0" anchor="ctr" bIns="91425" lIns="91425" rIns="91425" tIns="91425"/>
          <a:lstStyle>
            <a:lvl1pPr lvl="0">
              <a:spcBef>
                <a:spcPts val="0"/>
              </a:spcBef>
              <a:buSzPct val="100000"/>
              <a:defRPr sz="4800"/>
            </a:lvl1pPr>
            <a:lvl2pPr lvl="1">
              <a:spcBef>
                <a:spcPts val="0"/>
              </a:spcBef>
              <a:buSzPct val="100000"/>
              <a:defRPr sz="4800"/>
            </a:lvl2pPr>
            <a:lvl3pPr lvl="2">
              <a:spcBef>
                <a:spcPts val="0"/>
              </a:spcBef>
              <a:buSzPct val="100000"/>
              <a:defRPr sz="4800"/>
            </a:lvl3pPr>
            <a:lvl4pPr lvl="3">
              <a:spcBef>
                <a:spcPts val="0"/>
              </a:spcBef>
              <a:buSzPct val="100000"/>
              <a:defRPr sz="4800"/>
            </a:lvl4pPr>
            <a:lvl5pPr lvl="4">
              <a:spcBef>
                <a:spcPts val="0"/>
              </a:spcBef>
              <a:buSzPct val="100000"/>
              <a:defRPr sz="4800"/>
            </a:lvl5pPr>
            <a:lvl6pPr lvl="5">
              <a:spcBef>
                <a:spcPts val="0"/>
              </a:spcBef>
              <a:buSzPct val="100000"/>
              <a:defRPr sz="4800"/>
            </a:lvl6pPr>
            <a:lvl7pPr lvl="6">
              <a:spcBef>
                <a:spcPts val="0"/>
              </a:spcBef>
              <a:buSzPct val="100000"/>
              <a:defRPr sz="4800"/>
            </a:lvl7pPr>
            <a:lvl8pPr lvl="7">
              <a:spcBef>
                <a:spcPts val="0"/>
              </a:spcBef>
              <a:buSzPct val="100000"/>
              <a:defRPr sz="4800"/>
            </a:lvl8pPr>
            <a:lvl9pPr lvl="8">
              <a:spcBef>
                <a:spcPts val="0"/>
              </a:spcBef>
              <a:buSzPct val="100000"/>
              <a:defRPr sz="4800"/>
            </a:lvl9pPr>
          </a:lstStyle>
          <a:p/>
        </p:txBody>
      </p:sp>
      <p:sp>
        <p:nvSpPr>
          <p:cNvPr id="37" name="Shape 37"/>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Section title and description">
    <p:spTree>
      <p:nvGrpSpPr>
        <p:cNvPr id="38" name="Shape 38"/>
        <p:cNvGrpSpPr/>
        <p:nvPr/>
      </p:nvGrpSpPr>
      <p:grpSpPr>
        <a:xfrm>
          <a:off x="0" y="0"/>
          <a:ext cx="0" cy="0"/>
          <a:chOff x="0" y="0"/>
          <a:chExt cx="0" cy="0"/>
        </a:xfrm>
      </p:grpSpPr>
      <p:sp>
        <p:nvSpPr>
          <p:cNvPr id="39" name="Shape 39"/>
          <p:cNvSpPr/>
          <p:nvPr/>
        </p:nvSpPr>
        <p:spPr>
          <a:xfrm>
            <a:off x="4572000" y="75"/>
            <a:ext cx="4572000" cy="5143499"/>
          </a:xfrm>
          <a:prstGeom prst="rect">
            <a:avLst/>
          </a:prstGeom>
          <a:solidFill>
            <a:schemeClr val="dk1"/>
          </a:solidFill>
          <a:ln>
            <a:noFill/>
          </a:ln>
        </p:spPr>
        <p:txBody>
          <a:bodyPr anchorCtr="0" anchor="ctr" bIns="91425" lIns="91425" rIns="91425" tIns="91425">
            <a:noAutofit/>
          </a:bodyPr>
          <a:lstStyle/>
          <a:p>
            <a:pPr lvl="0">
              <a:spcBef>
                <a:spcPts val="0"/>
              </a:spcBef>
              <a:buNone/>
            </a:pPr>
            <a:r>
              <a:t/>
            </a:r>
            <a:endParaRPr/>
          </a:p>
        </p:txBody>
      </p:sp>
      <p:cxnSp>
        <p:nvCxnSpPr>
          <p:cNvPr id="40" name="Shape 40"/>
          <p:cNvCxnSpPr/>
          <p:nvPr/>
        </p:nvCxnSpPr>
        <p:spPr>
          <a:xfrm>
            <a:off x="5029675" y="4495500"/>
            <a:ext cx="468300" cy="0"/>
          </a:xfrm>
          <a:prstGeom prst="straightConnector1">
            <a:avLst/>
          </a:prstGeom>
          <a:noFill/>
          <a:ln cap="flat" cmpd="sng" w="19050">
            <a:solidFill>
              <a:schemeClr val="lt2"/>
            </a:solidFill>
            <a:prstDash val="solid"/>
            <a:round/>
            <a:headEnd len="med" w="med" type="none"/>
            <a:tailEnd len="med" w="med" type="none"/>
          </a:ln>
        </p:spPr>
      </p:cxnSp>
      <p:sp>
        <p:nvSpPr>
          <p:cNvPr id="41" name="Shape 41"/>
          <p:cNvSpPr txBox="1"/>
          <p:nvPr>
            <p:ph type="title"/>
          </p:nvPr>
        </p:nvSpPr>
        <p:spPr>
          <a:xfrm>
            <a:off x="265500" y="1205825"/>
            <a:ext cx="4045199" cy="1509599"/>
          </a:xfrm>
          <a:prstGeom prst="rect">
            <a:avLst/>
          </a:prstGeom>
        </p:spPr>
        <p:txBody>
          <a:bodyPr anchorCtr="0" anchor="b" bIns="91425" lIns="91425" rIns="91425" tIns="91425"/>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p:txBody>
      </p:sp>
      <p:sp>
        <p:nvSpPr>
          <p:cNvPr id="42" name="Shape 42"/>
          <p:cNvSpPr txBox="1"/>
          <p:nvPr>
            <p:ph idx="1" type="subTitle"/>
          </p:nvPr>
        </p:nvSpPr>
        <p:spPr>
          <a:xfrm>
            <a:off x="265500" y="2769000"/>
            <a:ext cx="4045199" cy="1345500"/>
          </a:xfrm>
          <a:prstGeom prst="rect">
            <a:avLst/>
          </a:prstGeom>
        </p:spPr>
        <p:txBody>
          <a:bodyPr anchorCtr="0" anchor="t" bIns="91425" lIns="91425" rIns="91425" tIns="91425"/>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p:txBody>
      </p:sp>
      <p:sp>
        <p:nvSpPr>
          <p:cNvPr id="43" name="Shape 43"/>
          <p:cNvSpPr txBox="1"/>
          <p:nvPr>
            <p:ph idx="2" type="body"/>
          </p:nvPr>
        </p:nvSpPr>
        <p:spPr>
          <a:xfrm>
            <a:off x="4939500" y="724200"/>
            <a:ext cx="3837000" cy="3695099"/>
          </a:xfrm>
          <a:prstGeom prst="rect">
            <a:avLst/>
          </a:prstGeom>
        </p:spPr>
        <p:txBody>
          <a:bodyPr anchorCtr="0" anchor="ctr" bIns="91425" lIns="91425" rIns="91425" tIns="91425"/>
          <a:lstStyle>
            <a:lvl1pPr lvl="0">
              <a:spcBef>
                <a:spcPts val="0"/>
              </a:spcBef>
              <a:buClr>
                <a:schemeClr val="lt1"/>
              </a:buClr>
              <a:defRPr>
                <a:solidFill>
                  <a:schemeClr val="lt1"/>
                </a:solidFill>
              </a:defRPr>
            </a:lvl1pPr>
            <a:lvl2pPr lvl="1">
              <a:spcBef>
                <a:spcPts val="0"/>
              </a:spcBef>
              <a:buClr>
                <a:schemeClr val="lt1"/>
              </a:buClr>
              <a:defRPr>
                <a:solidFill>
                  <a:schemeClr val="lt1"/>
                </a:solidFill>
              </a:defRPr>
            </a:lvl2pPr>
            <a:lvl3pPr lvl="2">
              <a:spcBef>
                <a:spcPts val="0"/>
              </a:spcBef>
              <a:buClr>
                <a:schemeClr val="lt1"/>
              </a:buClr>
              <a:defRPr>
                <a:solidFill>
                  <a:schemeClr val="lt1"/>
                </a:solidFill>
              </a:defRPr>
            </a:lvl3pPr>
            <a:lvl4pPr lvl="3">
              <a:spcBef>
                <a:spcPts val="0"/>
              </a:spcBef>
              <a:buClr>
                <a:schemeClr val="lt1"/>
              </a:buClr>
              <a:defRPr>
                <a:solidFill>
                  <a:schemeClr val="lt1"/>
                </a:solidFill>
              </a:defRPr>
            </a:lvl4pPr>
            <a:lvl5pPr lvl="4">
              <a:spcBef>
                <a:spcPts val="0"/>
              </a:spcBef>
              <a:buClr>
                <a:schemeClr val="lt1"/>
              </a:buClr>
              <a:defRPr>
                <a:solidFill>
                  <a:schemeClr val="lt1"/>
                </a:solidFill>
              </a:defRPr>
            </a:lvl5pPr>
            <a:lvl6pPr lvl="5">
              <a:spcBef>
                <a:spcPts val="0"/>
              </a:spcBef>
              <a:buClr>
                <a:schemeClr val="lt1"/>
              </a:buClr>
              <a:defRPr>
                <a:solidFill>
                  <a:schemeClr val="lt1"/>
                </a:solidFill>
              </a:defRPr>
            </a:lvl6pPr>
            <a:lvl7pPr lvl="6">
              <a:spcBef>
                <a:spcPts val="0"/>
              </a:spcBef>
              <a:buClr>
                <a:schemeClr val="lt1"/>
              </a:buClr>
              <a:defRPr>
                <a:solidFill>
                  <a:schemeClr val="lt1"/>
                </a:solidFill>
              </a:defRPr>
            </a:lvl7pPr>
            <a:lvl8pPr lvl="7">
              <a:spcBef>
                <a:spcPts val="0"/>
              </a:spcBef>
              <a:buClr>
                <a:schemeClr val="lt1"/>
              </a:buClr>
              <a:defRPr>
                <a:solidFill>
                  <a:schemeClr val="lt1"/>
                </a:solidFill>
              </a:defRPr>
            </a:lvl8pPr>
            <a:lvl9pPr lvl="8">
              <a:spcBef>
                <a:spcPts val="0"/>
              </a:spcBef>
              <a:buClr>
                <a:schemeClr val="lt1"/>
              </a:buClr>
              <a:defRPr>
                <a:solidFill>
                  <a:schemeClr val="lt1"/>
                </a:solidFill>
              </a:defRPr>
            </a:lvl9pPr>
          </a:lstStyle>
          <a:p/>
        </p:txBody>
      </p:sp>
      <p:sp>
        <p:nvSpPr>
          <p:cNvPr id="44" name="Shape 44"/>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solidFill>
                  <a:schemeClr val="lt1"/>
                </a:solidFill>
              </a:rPr>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45" name="Shape 45"/>
        <p:cNvGrpSpPr/>
        <p:nvPr/>
      </p:nvGrpSpPr>
      <p:grpSpPr>
        <a:xfrm>
          <a:off x="0" y="0"/>
          <a:ext cx="0" cy="0"/>
          <a:chOff x="0" y="0"/>
          <a:chExt cx="0" cy="0"/>
        </a:xfrm>
      </p:grpSpPr>
      <p:sp>
        <p:nvSpPr>
          <p:cNvPr id="46" name="Shape 46"/>
          <p:cNvSpPr txBox="1"/>
          <p:nvPr>
            <p:ph idx="1" type="body"/>
          </p:nvPr>
        </p:nvSpPr>
        <p:spPr>
          <a:xfrm>
            <a:off x="311700" y="4236825"/>
            <a:ext cx="5998800" cy="598799"/>
          </a:xfrm>
          <a:prstGeom prst="rect">
            <a:avLst/>
          </a:prstGeom>
        </p:spPr>
        <p:txBody>
          <a:bodyPr anchorCtr="0" anchor="ctr" bIns="91425" lIns="91425" rIns="91425" tIns="91425"/>
          <a:lstStyle>
            <a:lvl1pPr lvl="0">
              <a:lnSpc>
                <a:spcPct val="100000"/>
              </a:lnSpc>
              <a:spcBef>
                <a:spcPts val="0"/>
              </a:spcBef>
              <a:spcAft>
                <a:spcPts val="0"/>
              </a:spcAft>
              <a:buSzPct val="100000"/>
              <a:buNone/>
              <a:defRPr sz="2100"/>
            </a:lvl1pPr>
          </a:lstStyle>
          <a:p/>
        </p:txBody>
      </p:sp>
      <p:sp>
        <p:nvSpPr>
          <p:cNvPr id="47" name="Shape 47"/>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Big number">
    <p:spTree>
      <p:nvGrpSpPr>
        <p:cNvPr id="48" name="Shape 48"/>
        <p:cNvGrpSpPr/>
        <p:nvPr/>
      </p:nvGrpSpPr>
      <p:grpSpPr>
        <a:xfrm>
          <a:off x="0" y="0"/>
          <a:ext cx="0" cy="0"/>
          <a:chOff x="0" y="0"/>
          <a:chExt cx="0" cy="0"/>
        </a:xfrm>
      </p:grpSpPr>
      <p:sp>
        <p:nvSpPr>
          <p:cNvPr id="49" name="Shape 49"/>
          <p:cNvSpPr/>
          <p:nvPr/>
        </p:nvSpPr>
        <p:spPr>
          <a:xfrm>
            <a:off x="0" y="5045700"/>
            <a:ext cx="9144000" cy="97800"/>
          </a:xfrm>
          <a:prstGeom prst="rect">
            <a:avLst/>
          </a:prstGeom>
          <a:solidFill>
            <a:schemeClr val="lt2"/>
          </a:solidFill>
          <a:ln>
            <a:noFill/>
          </a:ln>
        </p:spPr>
        <p:txBody>
          <a:bodyPr anchorCtr="0" anchor="ctr" bIns="91425" lIns="91425" rIns="91425" tIns="91425">
            <a:noAutofit/>
          </a:bodyPr>
          <a:lstStyle/>
          <a:p>
            <a:pPr lvl="0">
              <a:spcBef>
                <a:spcPts val="0"/>
              </a:spcBef>
              <a:buNone/>
            </a:pPr>
            <a:r>
              <a:t/>
            </a:r>
            <a:endParaRPr/>
          </a:p>
        </p:txBody>
      </p:sp>
      <p:sp>
        <p:nvSpPr>
          <p:cNvPr id="50" name="Shape 50"/>
          <p:cNvSpPr txBox="1"/>
          <p:nvPr>
            <p:ph type="title"/>
          </p:nvPr>
        </p:nvSpPr>
        <p:spPr>
          <a:xfrm>
            <a:off x="311700" y="991475"/>
            <a:ext cx="8520599" cy="1917899"/>
          </a:xfrm>
          <a:prstGeom prst="rect">
            <a:avLst/>
          </a:prstGeom>
        </p:spPr>
        <p:txBody>
          <a:bodyPr anchorCtr="0" anchor="ctr" bIns="91425" lIns="91425" rIns="91425" tIns="91425"/>
          <a:lstStyle>
            <a:lvl1pPr lvl="0" algn="ctr">
              <a:spcBef>
                <a:spcPts val="0"/>
              </a:spcBef>
              <a:buSzPct val="100000"/>
              <a:defRPr b="1" sz="14000"/>
            </a:lvl1pPr>
            <a:lvl2pPr lvl="1" algn="ctr">
              <a:spcBef>
                <a:spcPts val="0"/>
              </a:spcBef>
              <a:buSzPct val="100000"/>
              <a:defRPr b="1" sz="14000"/>
            </a:lvl2pPr>
            <a:lvl3pPr lvl="2" algn="ctr">
              <a:spcBef>
                <a:spcPts val="0"/>
              </a:spcBef>
              <a:buSzPct val="100000"/>
              <a:defRPr b="1" sz="14000"/>
            </a:lvl3pPr>
            <a:lvl4pPr lvl="3" algn="ctr">
              <a:spcBef>
                <a:spcPts val="0"/>
              </a:spcBef>
              <a:buSzPct val="100000"/>
              <a:defRPr b="1" sz="14000"/>
            </a:lvl4pPr>
            <a:lvl5pPr lvl="4" algn="ctr">
              <a:spcBef>
                <a:spcPts val="0"/>
              </a:spcBef>
              <a:buSzPct val="100000"/>
              <a:defRPr b="1" sz="14000"/>
            </a:lvl5pPr>
            <a:lvl6pPr lvl="5" algn="ctr">
              <a:spcBef>
                <a:spcPts val="0"/>
              </a:spcBef>
              <a:buSzPct val="100000"/>
              <a:defRPr b="1" sz="14000"/>
            </a:lvl6pPr>
            <a:lvl7pPr lvl="6" algn="ctr">
              <a:spcBef>
                <a:spcPts val="0"/>
              </a:spcBef>
              <a:buSzPct val="100000"/>
              <a:defRPr b="1" sz="14000"/>
            </a:lvl7pPr>
            <a:lvl8pPr lvl="7" algn="ctr">
              <a:spcBef>
                <a:spcPts val="0"/>
              </a:spcBef>
              <a:buSzPct val="100000"/>
              <a:defRPr b="1" sz="14000"/>
            </a:lvl8pPr>
            <a:lvl9pPr lvl="8" algn="ctr">
              <a:spcBef>
                <a:spcPts val="0"/>
              </a:spcBef>
              <a:buSzPct val="100000"/>
              <a:defRPr b="1" sz="14000"/>
            </a:lvl9pPr>
          </a:lstStyle>
          <a:p/>
        </p:txBody>
      </p:sp>
      <p:sp>
        <p:nvSpPr>
          <p:cNvPr id="51" name="Shape 51"/>
          <p:cNvSpPr txBox="1"/>
          <p:nvPr>
            <p:ph idx="1" type="body"/>
          </p:nvPr>
        </p:nvSpPr>
        <p:spPr>
          <a:xfrm>
            <a:off x="311700" y="3071300"/>
            <a:ext cx="8520599" cy="901799"/>
          </a:xfrm>
          <a:prstGeom prst="rect">
            <a:avLst/>
          </a:prstGeom>
        </p:spPr>
        <p:txBody>
          <a:bodyPr anchorCtr="0" anchor="t" bIns="91425" lIns="91425" rIns="91425" tIns="91425"/>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p:txBody>
      </p:sp>
      <p:sp>
        <p:nvSpPr>
          <p:cNvPr id="52" name="Shape 52"/>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Masters/_rels/slideMaster.xml.rels><?xml version="1.0" encoding="UTF-8" standalone="yes"?><Relationships xmlns="http://schemas.openxmlformats.org/package/2006/relationships"><Relationship Id="rId1" Type="http://schemas.openxmlformats.org/officeDocument/2006/relationships/slideLayout" Target="../slideLayouts/slideLayout.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11" Type="http://schemas.openxmlformats.org/officeDocument/2006/relationships/slideLayout" Target="../slideLayouts/slideLayout10.xml"/><Relationship Id="rId10" Type="http://schemas.openxmlformats.org/officeDocument/2006/relationships/slideLayout" Target="../slideLayouts/slideLayout9.xml"/><Relationship Id="rId12" Type="http://schemas.openxmlformats.org/officeDocument/2006/relationships/theme" Target="../theme/theme.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311700" y="445025"/>
            <a:ext cx="8520599" cy="572699"/>
          </a:xfrm>
          <a:prstGeom prst="rect">
            <a:avLst/>
          </a:prstGeom>
          <a:noFill/>
          <a:ln>
            <a:noFill/>
          </a:ln>
        </p:spPr>
        <p:txBody>
          <a:bodyPr anchorCtr="0" anchor="t" bIns="91425" lIns="91425" rIns="91425" tIns="91425"/>
          <a:lstStyle>
            <a:lvl1pPr lvl="0">
              <a:spcBef>
                <a:spcPts val="0"/>
              </a:spcBef>
              <a:buClr>
                <a:schemeClr val="dk1"/>
              </a:buClr>
              <a:buSzPct val="100000"/>
              <a:buFont typeface="Proxima Nova"/>
              <a:buNone/>
              <a:defRPr sz="2800">
                <a:solidFill>
                  <a:schemeClr val="dk1"/>
                </a:solidFill>
                <a:latin typeface="Proxima Nova"/>
                <a:ea typeface="Proxima Nova"/>
                <a:cs typeface="Proxima Nova"/>
                <a:sym typeface="Proxima Nova"/>
              </a:defRPr>
            </a:lvl1pPr>
            <a:lvl2pPr lvl="1">
              <a:spcBef>
                <a:spcPts val="0"/>
              </a:spcBef>
              <a:buClr>
                <a:schemeClr val="dk1"/>
              </a:buClr>
              <a:buSzPct val="100000"/>
              <a:buFont typeface="Proxima Nova"/>
              <a:buNone/>
              <a:defRPr sz="2800">
                <a:solidFill>
                  <a:schemeClr val="dk1"/>
                </a:solidFill>
                <a:latin typeface="Proxima Nova"/>
                <a:ea typeface="Proxima Nova"/>
                <a:cs typeface="Proxima Nova"/>
                <a:sym typeface="Proxima Nova"/>
              </a:defRPr>
            </a:lvl2pPr>
            <a:lvl3pPr lvl="2">
              <a:spcBef>
                <a:spcPts val="0"/>
              </a:spcBef>
              <a:buClr>
                <a:schemeClr val="dk1"/>
              </a:buClr>
              <a:buSzPct val="100000"/>
              <a:buFont typeface="Proxima Nova"/>
              <a:buNone/>
              <a:defRPr sz="2800">
                <a:solidFill>
                  <a:schemeClr val="dk1"/>
                </a:solidFill>
                <a:latin typeface="Proxima Nova"/>
                <a:ea typeface="Proxima Nova"/>
                <a:cs typeface="Proxima Nova"/>
                <a:sym typeface="Proxima Nova"/>
              </a:defRPr>
            </a:lvl3pPr>
            <a:lvl4pPr lvl="3">
              <a:spcBef>
                <a:spcPts val="0"/>
              </a:spcBef>
              <a:buClr>
                <a:schemeClr val="dk1"/>
              </a:buClr>
              <a:buSzPct val="100000"/>
              <a:buFont typeface="Proxima Nova"/>
              <a:buNone/>
              <a:defRPr sz="2800">
                <a:solidFill>
                  <a:schemeClr val="dk1"/>
                </a:solidFill>
                <a:latin typeface="Proxima Nova"/>
                <a:ea typeface="Proxima Nova"/>
                <a:cs typeface="Proxima Nova"/>
                <a:sym typeface="Proxima Nova"/>
              </a:defRPr>
            </a:lvl4pPr>
            <a:lvl5pPr lvl="4">
              <a:spcBef>
                <a:spcPts val="0"/>
              </a:spcBef>
              <a:buClr>
                <a:schemeClr val="dk1"/>
              </a:buClr>
              <a:buSzPct val="100000"/>
              <a:buFont typeface="Proxima Nova"/>
              <a:buNone/>
              <a:defRPr sz="2800">
                <a:solidFill>
                  <a:schemeClr val="dk1"/>
                </a:solidFill>
                <a:latin typeface="Proxima Nova"/>
                <a:ea typeface="Proxima Nova"/>
                <a:cs typeface="Proxima Nova"/>
                <a:sym typeface="Proxima Nova"/>
              </a:defRPr>
            </a:lvl5pPr>
            <a:lvl6pPr lvl="5">
              <a:spcBef>
                <a:spcPts val="0"/>
              </a:spcBef>
              <a:buClr>
                <a:schemeClr val="dk1"/>
              </a:buClr>
              <a:buSzPct val="100000"/>
              <a:buFont typeface="Proxima Nova"/>
              <a:buNone/>
              <a:defRPr sz="2800">
                <a:solidFill>
                  <a:schemeClr val="dk1"/>
                </a:solidFill>
                <a:latin typeface="Proxima Nova"/>
                <a:ea typeface="Proxima Nova"/>
                <a:cs typeface="Proxima Nova"/>
                <a:sym typeface="Proxima Nova"/>
              </a:defRPr>
            </a:lvl6pPr>
            <a:lvl7pPr lvl="6">
              <a:spcBef>
                <a:spcPts val="0"/>
              </a:spcBef>
              <a:buClr>
                <a:schemeClr val="dk1"/>
              </a:buClr>
              <a:buSzPct val="100000"/>
              <a:buFont typeface="Proxima Nova"/>
              <a:buNone/>
              <a:defRPr sz="2800">
                <a:solidFill>
                  <a:schemeClr val="dk1"/>
                </a:solidFill>
                <a:latin typeface="Proxima Nova"/>
                <a:ea typeface="Proxima Nova"/>
                <a:cs typeface="Proxima Nova"/>
                <a:sym typeface="Proxima Nova"/>
              </a:defRPr>
            </a:lvl7pPr>
            <a:lvl8pPr lvl="7">
              <a:spcBef>
                <a:spcPts val="0"/>
              </a:spcBef>
              <a:buClr>
                <a:schemeClr val="dk1"/>
              </a:buClr>
              <a:buSzPct val="100000"/>
              <a:buFont typeface="Proxima Nova"/>
              <a:buNone/>
              <a:defRPr sz="2800">
                <a:solidFill>
                  <a:schemeClr val="dk1"/>
                </a:solidFill>
                <a:latin typeface="Proxima Nova"/>
                <a:ea typeface="Proxima Nova"/>
                <a:cs typeface="Proxima Nova"/>
                <a:sym typeface="Proxima Nova"/>
              </a:defRPr>
            </a:lvl8pPr>
            <a:lvl9pPr lvl="8">
              <a:spcBef>
                <a:spcPts val="0"/>
              </a:spcBef>
              <a:buClr>
                <a:schemeClr val="dk1"/>
              </a:buClr>
              <a:buSzPct val="100000"/>
              <a:buFont typeface="Proxima Nova"/>
              <a:buNone/>
              <a:defRPr sz="2800">
                <a:solidFill>
                  <a:schemeClr val="dk1"/>
                </a:solidFill>
                <a:latin typeface="Proxima Nova"/>
                <a:ea typeface="Proxima Nova"/>
                <a:cs typeface="Proxima Nova"/>
                <a:sym typeface="Proxima Nova"/>
              </a:defRPr>
            </a:lvl9pPr>
          </a:lstStyle>
          <a:p/>
        </p:txBody>
      </p:sp>
      <p:sp>
        <p:nvSpPr>
          <p:cNvPr id="7" name="Shape 7"/>
          <p:cNvSpPr txBox="1"/>
          <p:nvPr>
            <p:ph idx="1" type="body"/>
          </p:nvPr>
        </p:nvSpPr>
        <p:spPr>
          <a:xfrm>
            <a:off x="311700" y="1152475"/>
            <a:ext cx="8520599" cy="3416400"/>
          </a:xfrm>
          <a:prstGeom prst="rect">
            <a:avLst/>
          </a:prstGeom>
          <a:noFill/>
          <a:ln>
            <a:noFill/>
          </a:ln>
        </p:spPr>
        <p:txBody>
          <a:bodyPr anchorCtr="0" anchor="t" bIns="91425" lIns="91425" rIns="91425" tIns="91425"/>
          <a:lstStyle>
            <a:lvl1pPr lvl="0">
              <a:lnSpc>
                <a:spcPct val="115000"/>
              </a:lnSpc>
              <a:spcBef>
                <a:spcPts val="0"/>
              </a:spcBef>
              <a:spcAft>
                <a:spcPts val="1600"/>
              </a:spcAft>
              <a:buClr>
                <a:schemeClr val="accent3"/>
              </a:buClr>
              <a:buSzPct val="100000"/>
              <a:buFont typeface="Proxima Nova"/>
              <a:defRPr sz="1800">
                <a:solidFill>
                  <a:schemeClr val="accent3"/>
                </a:solidFill>
                <a:latin typeface="Proxima Nova"/>
                <a:ea typeface="Proxima Nova"/>
                <a:cs typeface="Proxima Nova"/>
                <a:sym typeface="Proxima Nova"/>
              </a:defRPr>
            </a:lvl1pPr>
            <a:lvl2pPr lvl="1">
              <a:lnSpc>
                <a:spcPct val="115000"/>
              </a:lnSpc>
              <a:spcBef>
                <a:spcPts val="0"/>
              </a:spcBef>
              <a:spcAft>
                <a:spcPts val="1600"/>
              </a:spcAft>
              <a:buClr>
                <a:schemeClr val="accent3"/>
              </a:buClr>
              <a:buFont typeface="Proxima Nova"/>
              <a:defRPr>
                <a:solidFill>
                  <a:schemeClr val="accent3"/>
                </a:solidFill>
                <a:latin typeface="Proxima Nova"/>
                <a:ea typeface="Proxima Nova"/>
                <a:cs typeface="Proxima Nova"/>
                <a:sym typeface="Proxima Nova"/>
              </a:defRPr>
            </a:lvl2pPr>
            <a:lvl3pPr lvl="2">
              <a:lnSpc>
                <a:spcPct val="115000"/>
              </a:lnSpc>
              <a:spcBef>
                <a:spcPts val="0"/>
              </a:spcBef>
              <a:spcAft>
                <a:spcPts val="1600"/>
              </a:spcAft>
              <a:buClr>
                <a:schemeClr val="accent3"/>
              </a:buClr>
              <a:buFont typeface="Proxima Nova"/>
              <a:defRPr>
                <a:solidFill>
                  <a:schemeClr val="accent3"/>
                </a:solidFill>
                <a:latin typeface="Proxima Nova"/>
                <a:ea typeface="Proxima Nova"/>
                <a:cs typeface="Proxima Nova"/>
                <a:sym typeface="Proxima Nova"/>
              </a:defRPr>
            </a:lvl3pPr>
            <a:lvl4pPr lvl="3">
              <a:lnSpc>
                <a:spcPct val="115000"/>
              </a:lnSpc>
              <a:spcBef>
                <a:spcPts val="0"/>
              </a:spcBef>
              <a:spcAft>
                <a:spcPts val="1600"/>
              </a:spcAft>
              <a:buClr>
                <a:schemeClr val="accent3"/>
              </a:buClr>
              <a:buFont typeface="Proxima Nova"/>
              <a:defRPr>
                <a:solidFill>
                  <a:schemeClr val="accent3"/>
                </a:solidFill>
                <a:latin typeface="Proxima Nova"/>
                <a:ea typeface="Proxima Nova"/>
                <a:cs typeface="Proxima Nova"/>
                <a:sym typeface="Proxima Nova"/>
              </a:defRPr>
            </a:lvl4pPr>
            <a:lvl5pPr lvl="4">
              <a:lnSpc>
                <a:spcPct val="115000"/>
              </a:lnSpc>
              <a:spcBef>
                <a:spcPts val="0"/>
              </a:spcBef>
              <a:spcAft>
                <a:spcPts val="1600"/>
              </a:spcAft>
              <a:buClr>
                <a:schemeClr val="accent3"/>
              </a:buClr>
              <a:buFont typeface="Proxima Nova"/>
              <a:defRPr>
                <a:solidFill>
                  <a:schemeClr val="accent3"/>
                </a:solidFill>
                <a:latin typeface="Proxima Nova"/>
                <a:ea typeface="Proxima Nova"/>
                <a:cs typeface="Proxima Nova"/>
                <a:sym typeface="Proxima Nova"/>
              </a:defRPr>
            </a:lvl5pPr>
            <a:lvl6pPr lvl="5">
              <a:lnSpc>
                <a:spcPct val="115000"/>
              </a:lnSpc>
              <a:spcBef>
                <a:spcPts val="0"/>
              </a:spcBef>
              <a:spcAft>
                <a:spcPts val="1600"/>
              </a:spcAft>
              <a:buClr>
                <a:schemeClr val="accent3"/>
              </a:buClr>
              <a:buFont typeface="Proxima Nova"/>
              <a:defRPr>
                <a:solidFill>
                  <a:schemeClr val="accent3"/>
                </a:solidFill>
                <a:latin typeface="Proxima Nova"/>
                <a:ea typeface="Proxima Nova"/>
                <a:cs typeface="Proxima Nova"/>
                <a:sym typeface="Proxima Nova"/>
              </a:defRPr>
            </a:lvl6pPr>
            <a:lvl7pPr lvl="6">
              <a:lnSpc>
                <a:spcPct val="115000"/>
              </a:lnSpc>
              <a:spcBef>
                <a:spcPts val="0"/>
              </a:spcBef>
              <a:spcAft>
                <a:spcPts val="1600"/>
              </a:spcAft>
              <a:buClr>
                <a:schemeClr val="accent3"/>
              </a:buClr>
              <a:buFont typeface="Proxima Nova"/>
              <a:defRPr>
                <a:solidFill>
                  <a:schemeClr val="accent3"/>
                </a:solidFill>
                <a:latin typeface="Proxima Nova"/>
                <a:ea typeface="Proxima Nova"/>
                <a:cs typeface="Proxima Nova"/>
                <a:sym typeface="Proxima Nova"/>
              </a:defRPr>
            </a:lvl7pPr>
            <a:lvl8pPr lvl="7">
              <a:lnSpc>
                <a:spcPct val="115000"/>
              </a:lnSpc>
              <a:spcBef>
                <a:spcPts val="0"/>
              </a:spcBef>
              <a:spcAft>
                <a:spcPts val="1600"/>
              </a:spcAft>
              <a:buClr>
                <a:schemeClr val="accent3"/>
              </a:buClr>
              <a:buFont typeface="Proxima Nova"/>
              <a:defRPr>
                <a:solidFill>
                  <a:schemeClr val="accent3"/>
                </a:solidFill>
                <a:latin typeface="Proxima Nova"/>
                <a:ea typeface="Proxima Nova"/>
                <a:cs typeface="Proxima Nova"/>
                <a:sym typeface="Proxima Nova"/>
              </a:defRPr>
            </a:lvl8pPr>
            <a:lvl9pPr lvl="8">
              <a:lnSpc>
                <a:spcPct val="115000"/>
              </a:lnSpc>
              <a:spcBef>
                <a:spcPts val="0"/>
              </a:spcBef>
              <a:spcAft>
                <a:spcPts val="1600"/>
              </a:spcAft>
              <a:buClr>
                <a:schemeClr val="accent3"/>
              </a:buClr>
              <a:buFont typeface="Proxima Nova"/>
              <a:defRPr>
                <a:solidFill>
                  <a:schemeClr val="accent3"/>
                </a:solidFill>
                <a:latin typeface="Proxima Nova"/>
                <a:ea typeface="Proxima Nova"/>
                <a:cs typeface="Proxima Nova"/>
                <a:sym typeface="Proxima Nova"/>
              </a:defRPr>
            </a:lvl9pPr>
          </a:lstStyle>
          <a:p/>
        </p:txBody>
      </p:sp>
      <p:sp>
        <p:nvSpPr>
          <p:cNvPr id="8" name="Shape 8"/>
          <p:cNvSpPr txBox="1"/>
          <p:nvPr>
            <p:ph idx="12" type="sldNum"/>
          </p:nvPr>
        </p:nvSpPr>
        <p:spPr>
          <a:xfrm>
            <a:off x="8472457" y="4663216"/>
            <a:ext cx="548699" cy="393600"/>
          </a:xfrm>
          <a:prstGeom prst="rect">
            <a:avLst/>
          </a:prstGeom>
          <a:noFill/>
          <a:ln>
            <a:noFill/>
          </a:ln>
        </p:spPr>
        <p:txBody>
          <a:bodyPr anchorCtr="0" anchor="ctr" bIns="91425" lIns="91425" rIns="91425" tIns="91425">
            <a:noAutofit/>
          </a:bodyPr>
          <a:lstStyle/>
          <a:p>
            <a:pPr lvl="0" algn="r">
              <a:spcBef>
                <a:spcPts val="0"/>
              </a:spcBef>
              <a:buNone/>
            </a:pPr>
            <a:fld id="{00000000-1234-1234-1234-123412341234}" type="slidenum">
              <a:rPr lang="en" sz="1000">
                <a:solidFill>
                  <a:schemeClr val="dk1"/>
                </a:solidFill>
                <a:latin typeface="Proxima Nova"/>
                <a:ea typeface="Proxima Nova"/>
                <a:cs typeface="Proxima Nova"/>
                <a:sym typeface="Proxima Nova"/>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9pPr>
    </p:otherStyle>
  </p:txStyles>
</p:sldMaster>
</file>

<file path=ppt/slides/_rels/slide.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xml"/><Relationship Id="rId3" Type="http://schemas.openxmlformats.org/officeDocument/2006/relationships/image" Target="../media/image03.png"/></Relationships>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01.png"/><Relationship Id="rId4" Type="http://schemas.openxmlformats.org/officeDocument/2006/relationships/image" Target="../media/image00.jpg"/><Relationship Id="rId5" Type="http://schemas.openxmlformats.org/officeDocument/2006/relationships/image" Target="../media/image06.jpg"/><Relationship Id="rId6" Type="http://schemas.openxmlformats.org/officeDocument/2006/relationships/image" Target="../media/image0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1.png"/><Relationship Id="rId4" Type="http://schemas.openxmlformats.org/officeDocument/2006/relationships/image" Target="../media/image18.png"/><Relationship Id="rId5" Type="http://schemas.openxmlformats.org/officeDocument/2006/relationships/image" Target="../media/image2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5.png"/><Relationship Id="rId4" Type="http://schemas.openxmlformats.org/officeDocument/2006/relationships/image" Target="../media/image17.png"/><Relationship Id="rId5" Type="http://schemas.openxmlformats.org/officeDocument/2006/relationships/image" Target="../media/image2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9.png"/><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09.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6.pn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04.png"/><Relationship Id="rId4" Type="http://schemas.openxmlformats.org/officeDocument/2006/relationships/image" Target="../media/image0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22.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05.png"/><Relationship Id="rId4" Type="http://schemas.openxmlformats.org/officeDocument/2006/relationships/image" Target="../media/image0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2.png"/><Relationship Id="rId4" Type="http://schemas.openxmlformats.org/officeDocument/2006/relationships/image" Target="../media/image21.png"/><Relationship Id="rId5" Type="http://schemas.openxmlformats.org/officeDocument/2006/relationships/image" Target="../media/image13.png"/></Relationships>
</file>

<file path=ppt/slides/slide.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8" name="Shape 58"/>
        <p:cNvGrpSpPr/>
        <p:nvPr/>
      </p:nvGrpSpPr>
      <p:grpSpPr>
        <a:xfrm>
          <a:off x="0" y="0"/>
          <a:ext cx="0" cy="0"/>
          <a:chOff x="0" y="0"/>
          <a:chExt cx="0" cy="0"/>
        </a:xfrm>
      </p:grpSpPr>
      <p:grpSp>
        <p:nvGrpSpPr>
          <p:cNvPr id="59" name="Shape 59"/>
          <p:cNvGrpSpPr/>
          <p:nvPr/>
        </p:nvGrpSpPr>
        <p:grpSpPr>
          <a:xfrm>
            <a:off x="0" y="762009"/>
            <a:ext cx="9144001" cy="3506065"/>
            <a:chOff x="0" y="762009"/>
            <a:chExt cx="9144001" cy="3506065"/>
          </a:xfrm>
        </p:grpSpPr>
        <p:pic>
          <p:nvPicPr>
            <p:cNvPr id="60" name="Shape 60"/>
            <p:cNvPicPr preferRelativeResize="0"/>
            <p:nvPr/>
          </p:nvPicPr>
          <p:blipFill>
            <a:blip r:embed="rId3">
              <a:alphaModFix/>
            </a:blip>
            <a:stretch>
              <a:fillRect/>
            </a:stretch>
          </p:blipFill>
          <p:spPr>
            <a:xfrm>
              <a:off x="0" y="762009"/>
              <a:ext cx="9144001" cy="2916331"/>
            </a:xfrm>
            <a:prstGeom prst="rect">
              <a:avLst/>
            </a:prstGeom>
            <a:noFill/>
            <a:ln>
              <a:noFill/>
            </a:ln>
          </p:spPr>
        </p:pic>
        <p:sp>
          <p:nvSpPr>
            <p:cNvPr id="61" name="Shape 61"/>
            <p:cNvSpPr/>
            <p:nvPr/>
          </p:nvSpPr>
          <p:spPr>
            <a:xfrm>
              <a:off x="2779575" y="762025"/>
              <a:ext cx="79499" cy="2916300"/>
            </a:xfrm>
            <a:prstGeom prst="rect">
              <a:avLst/>
            </a:prstGeom>
            <a:solidFill>
              <a:srgbClr val="D4E4F7"/>
            </a:solidFill>
            <a:ln cap="flat" cmpd="sng" w="9525">
              <a:solidFill>
                <a:srgbClr val="D4E4F7"/>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62" name="Shape 62"/>
            <p:cNvSpPr/>
            <p:nvPr/>
          </p:nvSpPr>
          <p:spPr>
            <a:xfrm>
              <a:off x="0" y="2647475"/>
              <a:ext cx="9144000" cy="1620599"/>
            </a:xfrm>
            <a:prstGeom prst="rect">
              <a:avLst/>
            </a:prstGeom>
            <a:solidFill>
              <a:srgbClr val="3FAFE6">
                <a:alpha val="62710"/>
              </a:srgbClr>
            </a:solidFill>
            <a:ln>
              <a:noFill/>
            </a:ln>
          </p:spPr>
          <p:txBody>
            <a:bodyPr anchorCtr="0" anchor="ctr" bIns="91425" lIns="91425" rIns="91425" tIns="91425">
              <a:noAutofit/>
            </a:bodyPr>
            <a:lstStyle/>
            <a:p>
              <a:pPr lvl="0" algn="ctr">
                <a:spcBef>
                  <a:spcPts val="0"/>
                </a:spcBef>
                <a:buNone/>
              </a:pPr>
              <a:r>
                <a:t/>
              </a:r>
              <a:endParaRPr sz="4800">
                <a:solidFill>
                  <a:srgbClr val="FFFFFF"/>
                </a:solidFill>
              </a:endParaRPr>
            </a:p>
          </p:txBody>
        </p:sp>
        <p:sp>
          <p:nvSpPr>
            <p:cNvPr id="63" name="Shape 63"/>
            <p:cNvSpPr txBox="1"/>
            <p:nvPr/>
          </p:nvSpPr>
          <p:spPr>
            <a:xfrm>
              <a:off x="215550" y="2594350"/>
              <a:ext cx="8712899" cy="1225199"/>
            </a:xfrm>
            <a:prstGeom prst="rect">
              <a:avLst/>
            </a:prstGeom>
            <a:noFill/>
            <a:ln>
              <a:noFill/>
            </a:ln>
          </p:spPr>
          <p:txBody>
            <a:bodyPr anchorCtr="0" anchor="t" bIns="91425" lIns="91425" rIns="91425" tIns="91425">
              <a:noAutofit/>
            </a:bodyPr>
            <a:lstStyle/>
            <a:p>
              <a:pPr lvl="0" algn="ctr">
                <a:spcBef>
                  <a:spcPts val="0"/>
                </a:spcBef>
                <a:buNone/>
              </a:pPr>
              <a:r>
                <a:rPr lang="en" sz="6600">
                  <a:solidFill>
                    <a:srgbClr val="FFFFFF"/>
                  </a:solidFill>
                  <a:latin typeface="Lato"/>
                  <a:ea typeface="Lato"/>
                  <a:cs typeface="Lato"/>
                  <a:sym typeface="Lato"/>
                </a:rPr>
                <a:t>U R B A N S P I R E</a:t>
              </a:r>
            </a:p>
          </p:txBody>
        </p:sp>
        <p:sp>
          <p:nvSpPr>
            <p:cNvPr id="64" name="Shape 64"/>
            <p:cNvSpPr txBox="1"/>
            <p:nvPr/>
          </p:nvSpPr>
          <p:spPr>
            <a:xfrm>
              <a:off x="215550" y="3759275"/>
              <a:ext cx="8712899" cy="385800"/>
            </a:xfrm>
            <a:prstGeom prst="rect">
              <a:avLst/>
            </a:prstGeom>
            <a:noFill/>
            <a:ln>
              <a:noFill/>
            </a:ln>
          </p:spPr>
          <p:txBody>
            <a:bodyPr anchorCtr="0" anchor="t" bIns="91425" lIns="91425" rIns="91425" tIns="91425">
              <a:noAutofit/>
            </a:bodyPr>
            <a:lstStyle/>
            <a:p>
              <a:pPr lvl="0" algn="ctr">
                <a:spcBef>
                  <a:spcPts val="0"/>
                </a:spcBef>
                <a:buNone/>
              </a:pPr>
              <a:r>
                <a:rPr lang="en">
                  <a:solidFill>
                    <a:srgbClr val="FFFFFF"/>
                  </a:solidFill>
                  <a:latin typeface="Lato"/>
                  <a:ea typeface="Lato"/>
                  <a:cs typeface="Lato"/>
                  <a:sym typeface="Lato"/>
                </a:rPr>
                <a:t>BRING WHAT YOU KNOW AND LOVE TO YOUR COMMUNITY</a:t>
              </a:r>
            </a:p>
          </p:txBody>
        </p:sp>
      </p:grpSp>
      <p:sp>
        <p:nvSpPr>
          <p:cNvPr id="65" name="Shape 65"/>
          <p:cNvSpPr txBox="1"/>
          <p:nvPr/>
        </p:nvSpPr>
        <p:spPr>
          <a:xfrm>
            <a:off x="6794300" y="4788975"/>
            <a:ext cx="2349600" cy="354599"/>
          </a:xfrm>
          <a:prstGeom prst="rect">
            <a:avLst/>
          </a:prstGeom>
          <a:noFill/>
          <a:ln>
            <a:noFill/>
          </a:ln>
        </p:spPr>
        <p:txBody>
          <a:bodyPr anchorCtr="0" anchor="t" bIns="91425" lIns="91425" rIns="91425" tIns="91425">
            <a:noAutofit/>
          </a:bodyPr>
          <a:lstStyle/>
          <a:p>
            <a:pPr lvl="0" algn="r">
              <a:spcBef>
                <a:spcPts val="0"/>
              </a:spcBef>
              <a:buNone/>
            </a:pPr>
            <a:r>
              <a:rPr lang="en"/>
              <a:t>Lab Usability Study</a:t>
            </a:r>
          </a:p>
        </p:txBody>
      </p:sp>
    </p:spTree>
  </p:cSld>
  <p:clrMapOvr>
    <a:masterClrMapping/>
  </p:clrMapOvr>
  <p:transition spd="slow">
    <p:cut/>
  </p:transition>
</p:sld>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9" name="Shape 69"/>
        <p:cNvGrpSpPr/>
        <p:nvPr/>
      </p:nvGrpSpPr>
      <p:grpSpPr>
        <a:xfrm>
          <a:off x="0" y="0"/>
          <a:ext cx="0" cy="0"/>
          <a:chOff x="0" y="0"/>
          <a:chExt cx="0" cy="0"/>
        </a:xfrm>
      </p:grpSpPr>
      <p:sp>
        <p:nvSpPr>
          <p:cNvPr id="70" name="Shape 70"/>
          <p:cNvSpPr txBox="1"/>
          <p:nvPr>
            <p:ph type="title"/>
          </p:nvPr>
        </p:nvSpPr>
        <p:spPr>
          <a:xfrm>
            <a:off x="510450" y="656900"/>
            <a:ext cx="8123100" cy="778800"/>
          </a:xfrm>
          <a:prstGeom prst="rect">
            <a:avLst/>
          </a:prstGeom>
        </p:spPr>
        <p:txBody>
          <a:bodyPr anchorCtr="0" anchor="b" bIns="91425" lIns="91425" rIns="91425" tIns="91425">
            <a:noAutofit/>
          </a:bodyPr>
          <a:lstStyle/>
          <a:p>
            <a:pPr lvl="0" rtl="0" algn="ctr">
              <a:spcBef>
                <a:spcPts val="0"/>
              </a:spcBef>
              <a:buNone/>
            </a:pPr>
            <a:r>
              <a:rPr lang="en"/>
              <a:t>Our Team </a:t>
            </a:r>
          </a:p>
        </p:txBody>
      </p:sp>
      <p:sp>
        <p:nvSpPr>
          <p:cNvPr id="71" name="Shape 71"/>
          <p:cNvSpPr txBox="1"/>
          <p:nvPr>
            <p:ph idx="4294967295" type="body"/>
          </p:nvPr>
        </p:nvSpPr>
        <p:spPr>
          <a:xfrm>
            <a:off x="633700" y="3961825"/>
            <a:ext cx="1225499" cy="443099"/>
          </a:xfrm>
          <a:prstGeom prst="rect">
            <a:avLst/>
          </a:prstGeom>
        </p:spPr>
        <p:txBody>
          <a:bodyPr anchorCtr="0" anchor="t" bIns="91425" lIns="91425" rIns="91425" tIns="91425">
            <a:noAutofit/>
          </a:bodyPr>
          <a:lstStyle/>
          <a:p>
            <a:pPr lvl="0" rtl="0" algn="ctr">
              <a:spcBef>
                <a:spcPts val="0"/>
              </a:spcBef>
              <a:buNone/>
            </a:pPr>
            <a:r>
              <a:rPr lang="en">
                <a:solidFill>
                  <a:srgbClr val="FFFFFF"/>
                </a:solidFill>
              </a:rPr>
              <a:t>Adrienne</a:t>
            </a:r>
          </a:p>
        </p:txBody>
      </p:sp>
      <p:grpSp>
        <p:nvGrpSpPr>
          <p:cNvPr id="72" name="Shape 72"/>
          <p:cNvGrpSpPr/>
          <p:nvPr/>
        </p:nvGrpSpPr>
        <p:grpSpPr>
          <a:xfrm>
            <a:off x="309250" y="1886475"/>
            <a:ext cx="8525500" cy="1936875"/>
            <a:chOff x="306800" y="1601175"/>
            <a:chExt cx="8525500" cy="1936875"/>
          </a:xfrm>
        </p:grpSpPr>
        <p:pic>
          <p:nvPicPr>
            <p:cNvPr id="73" name="Shape 73"/>
            <p:cNvPicPr preferRelativeResize="0"/>
            <p:nvPr/>
          </p:nvPicPr>
          <p:blipFill rotWithShape="1">
            <a:blip r:embed="rId3">
              <a:alphaModFix/>
            </a:blip>
            <a:srcRect b="14467" l="0" r="0" t="3051"/>
            <a:stretch/>
          </p:blipFill>
          <p:spPr>
            <a:xfrm>
              <a:off x="306800" y="1601575"/>
              <a:ext cx="1874400" cy="1932600"/>
            </a:xfrm>
            <a:prstGeom prst="ellipse">
              <a:avLst/>
            </a:prstGeom>
            <a:noFill/>
            <a:ln cap="flat" cmpd="sng" w="19050">
              <a:solidFill>
                <a:schemeClr val="lt2"/>
              </a:solidFill>
              <a:prstDash val="solid"/>
              <a:round/>
              <a:headEnd len="med" w="med" type="none"/>
              <a:tailEnd len="med" w="med" type="none"/>
            </a:ln>
          </p:spPr>
        </p:pic>
        <p:pic>
          <p:nvPicPr>
            <p:cNvPr id="74" name="Shape 74"/>
            <p:cNvPicPr preferRelativeResize="0"/>
            <p:nvPr/>
          </p:nvPicPr>
          <p:blipFill>
            <a:blip r:embed="rId4">
              <a:alphaModFix/>
            </a:blip>
            <a:stretch>
              <a:fillRect/>
            </a:stretch>
          </p:blipFill>
          <p:spPr>
            <a:xfrm>
              <a:off x="4740850" y="1601181"/>
              <a:ext cx="1874400" cy="1932600"/>
            </a:xfrm>
            <a:prstGeom prst="ellipse">
              <a:avLst/>
            </a:prstGeom>
            <a:noFill/>
            <a:ln cap="flat" cmpd="sng" w="19050">
              <a:solidFill>
                <a:schemeClr val="lt2"/>
              </a:solidFill>
              <a:prstDash val="solid"/>
              <a:round/>
              <a:headEnd len="med" w="med" type="none"/>
              <a:tailEnd len="med" w="med" type="none"/>
            </a:ln>
          </p:spPr>
        </p:pic>
        <p:pic>
          <p:nvPicPr>
            <p:cNvPr id="75" name="Shape 75"/>
            <p:cNvPicPr preferRelativeResize="0"/>
            <p:nvPr/>
          </p:nvPicPr>
          <p:blipFill>
            <a:blip r:embed="rId5">
              <a:alphaModFix/>
            </a:blip>
            <a:stretch>
              <a:fillRect/>
            </a:stretch>
          </p:blipFill>
          <p:spPr>
            <a:xfrm>
              <a:off x="6899700" y="1601175"/>
              <a:ext cx="1932600" cy="1932600"/>
            </a:xfrm>
            <a:prstGeom prst="ellipse">
              <a:avLst/>
            </a:prstGeom>
            <a:noFill/>
            <a:ln cap="flat" cmpd="sng" w="19050">
              <a:solidFill>
                <a:schemeClr val="lt2"/>
              </a:solidFill>
              <a:prstDash val="solid"/>
              <a:round/>
              <a:headEnd len="med" w="med" type="none"/>
              <a:tailEnd len="med" w="med" type="none"/>
            </a:ln>
          </p:spPr>
        </p:pic>
        <p:pic>
          <p:nvPicPr>
            <p:cNvPr id="76" name="Shape 76"/>
            <p:cNvPicPr preferRelativeResize="0"/>
            <p:nvPr/>
          </p:nvPicPr>
          <p:blipFill>
            <a:blip r:embed="rId6">
              <a:alphaModFix/>
            </a:blip>
            <a:stretch>
              <a:fillRect/>
            </a:stretch>
          </p:blipFill>
          <p:spPr>
            <a:xfrm>
              <a:off x="2465625" y="1605450"/>
              <a:ext cx="1932600" cy="1932600"/>
            </a:xfrm>
            <a:prstGeom prst="ellipse">
              <a:avLst/>
            </a:prstGeom>
            <a:noFill/>
            <a:ln cap="flat" cmpd="sng" w="19050">
              <a:solidFill>
                <a:schemeClr val="lt2"/>
              </a:solidFill>
              <a:prstDash val="solid"/>
              <a:round/>
              <a:headEnd len="med" w="med" type="none"/>
              <a:tailEnd len="med" w="med" type="none"/>
            </a:ln>
          </p:spPr>
        </p:pic>
      </p:grpSp>
      <p:sp>
        <p:nvSpPr>
          <p:cNvPr id="77" name="Shape 77"/>
          <p:cNvSpPr txBox="1"/>
          <p:nvPr/>
        </p:nvSpPr>
        <p:spPr>
          <a:xfrm>
            <a:off x="2821625" y="3961825"/>
            <a:ext cx="1225499" cy="443099"/>
          </a:xfrm>
          <a:prstGeom prst="rect">
            <a:avLst/>
          </a:prstGeom>
          <a:noFill/>
          <a:ln>
            <a:noFill/>
          </a:ln>
        </p:spPr>
        <p:txBody>
          <a:bodyPr anchorCtr="0" anchor="t" bIns="91425" lIns="91425" rIns="91425" tIns="91425">
            <a:noAutofit/>
          </a:bodyPr>
          <a:lstStyle/>
          <a:p>
            <a:pPr lvl="0" rtl="0" algn="ctr">
              <a:lnSpc>
                <a:spcPct val="115000"/>
              </a:lnSpc>
              <a:spcBef>
                <a:spcPts val="0"/>
              </a:spcBef>
              <a:spcAft>
                <a:spcPts val="1600"/>
              </a:spcAft>
              <a:buNone/>
            </a:pPr>
            <a:r>
              <a:rPr lang="en" sz="1800">
                <a:solidFill>
                  <a:srgbClr val="FFFFFF"/>
                </a:solidFill>
                <a:latin typeface="Proxima Nova"/>
                <a:ea typeface="Proxima Nova"/>
                <a:cs typeface="Proxima Nova"/>
                <a:sym typeface="Proxima Nova"/>
              </a:rPr>
              <a:t>Christina</a:t>
            </a:r>
          </a:p>
          <a:p>
            <a:pPr lvl="0">
              <a:spcBef>
                <a:spcPts val="0"/>
              </a:spcBef>
              <a:buNone/>
            </a:pPr>
            <a:r>
              <a:t/>
            </a:r>
            <a:endParaRPr/>
          </a:p>
        </p:txBody>
      </p:sp>
      <p:sp>
        <p:nvSpPr>
          <p:cNvPr id="78" name="Shape 78"/>
          <p:cNvSpPr txBox="1"/>
          <p:nvPr/>
        </p:nvSpPr>
        <p:spPr>
          <a:xfrm>
            <a:off x="5067750" y="3961825"/>
            <a:ext cx="1225499" cy="443099"/>
          </a:xfrm>
          <a:prstGeom prst="rect">
            <a:avLst/>
          </a:prstGeom>
          <a:noFill/>
          <a:ln>
            <a:noFill/>
          </a:ln>
        </p:spPr>
        <p:txBody>
          <a:bodyPr anchorCtr="0" anchor="t" bIns="91425" lIns="91425" rIns="91425" tIns="91425">
            <a:noAutofit/>
          </a:bodyPr>
          <a:lstStyle/>
          <a:p>
            <a:pPr lvl="0" rtl="0" algn="ctr">
              <a:lnSpc>
                <a:spcPct val="115000"/>
              </a:lnSpc>
              <a:spcBef>
                <a:spcPts val="0"/>
              </a:spcBef>
              <a:spcAft>
                <a:spcPts val="1600"/>
              </a:spcAft>
              <a:buNone/>
            </a:pPr>
            <a:r>
              <a:rPr lang="en" sz="1800">
                <a:solidFill>
                  <a:srgbClr val="FFFFFF"/>
                </a:solidFill>
                <a:latin typeface="Proxima Nova"/>
                <a:ea typeface="Proxima Nova"/>
                <a:cs typeface="Proxima Nova"/>
                <a:sym typeface="Proxima Nova"/>
              </a:rPr>
              <a:t>Haley</a:t>
            </a:r>
          </a:p>
          <a:p>
            <a:pPr lvl="0" rtl="0">
              <a:spcBef>
                <a:spcPts val="0"/>
              </a:spcBef>
              <a:buNone/>
            </a:pPr>
            <a:r>
              <a:t/>
            </a:r>
            <a:endParaRPr/>
          </a:p>
        </p:txBody>
      </p:sp>
      <p:sp>
        <p:nvSpPr>
          <p:cNvPr id="79" name="Shape 79"/>
          <p:cNvSpPr txBox="1"/>
          <p:nvPr/>
        </p:nvSpPr>
        <p:spPr>
          <a:xfrm>
            <a:off x="7255700" y="3961825"/>
            <a:ext cx="1225499" cy="443099"/>
          </a:xfrm>
          <a:prstGeom prst="rect">
            <a:avLst/>
          </a:prstGeom>
          <a:noFill/>
          <a:ln>
            <a:noFill/>
          </a:ln>
        </p:spPr>
        <p:txBody>
          <a:bodyPr anchorCtr="0" anchor="t" bIns="91425" lIns="91425" rIns="91425" tIns="91425">
            <a:noAutofit/>
          </a:bodyPr>
          <a:lstStyle/>
          <a:p>
            <a:pPr lvl="0" rtl="0" algn="ctr">
              <a:lnSpc>
                <a:spcPct val="115000"/>
              </a:lnSpc>
              <a:spcBef>
                <a:spcPts val="0"/>
              </a:spcBef>
              <a:spcAft>
                <a:spcPts val="1600"/>
              </a:spcAft>
              <a:buNone/>
            </a:pPr>
            <a:r>
              <a:rPr lang="en" sz="1800">
                <a:solidFill>
                  <a:srgbClr val="FFFFFF"/>
                </a:solidFill>
                <a:latin typeface="Proxima Nova"/>
                <a:ea typeface="Proxima Nova"/>
                <a:cs typeface="Proxima Nova"/>
                <a:sym typeface="Proxima Nova"/>
              </a:rPr>
              <a:t>Nikhita</a:t>
            </a:r>
          </a:p>
          <a:p>
            <a:pPr lvl="0" rtl="0">
              <a:spcBef>
                <a:spcPts val="0"/>
              </a:spcBef>
              <a:buNone/>
            </a:pPr>
            <a:r>
              <a:t/>
            </a:r>
            <a:endParaRPr/>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0" name="Shape 150"/>
        <p:cNvGrpSpPr/>
        <p:nvPr/>
      </p:nvGrpSpPr>
      <p:grpSpPr>
        <a:xfrm>
          <a:off x="0" y="0"/>
          <a:ext cx="0" cy="0"/>
          <a:chOff x="0" y="0"/>
          <a:chExt cx="0" cy="0"/>
        </a:xfrm>
      </p:grpSpPr>
      <p:cxnSp>
        <p:nvCxnSpPr>
          <p:cNvPr id="151" name="Shape 151"/>
          <p:cNvCxnSpPr/>
          <p:nvPr/>
        </p:nvCxnSpPr>
        <p:spPr>
          <a:xfrm>
            <a:off x="7114325" y="1267925"/>
            <a:ext cx="0" cy="2653200"/>
          </a:xfrm>
          <a:prstGeom prst="straightConnector1">
            <a:avLst/>
          </a:prstGeom>
          <a:noFill/>
          <a:ln cap="flat" cmpd="sng" w="19050">
            <a:solidFill>
              <a:schemeClr val="lt2"/>
            </a:solidFill>
            <a:prstDash val="solid"/>
            <a:round/>
            <a:headEnd len="lg" w="lg" type="none"/>
            <a:tailEnd len="lg" w="lg" type="none"/>
          </a:ln>
        </p:spPr>
      </p:cxnSp>
      <p:sp>
        <p:nvSpPr>
          <p:cNvPr id="152" name="Shape 152"/>
          <p:cNvSpPr txBox="1"/>
          <p:nvPr>
            <p:ph type="title"/>
          </p:nvPr>
        </p:nvSpPr>
        <p:spPr>
          <a:xfrm>
            <a:off x="311700" y="445025"/>
            <a:ext cx="8520599" cy="572699"/>
          </a:xfrm>
          <a:prstGeom prst="rect">
            <a:avLst/>
          </a:prstGeom>
        </p:spPr>
        <p:txBody>
          <a:bodyPr anchorCtr="0" anchor="t" bIns="91425" lIns="91425" rIns="91425" tIns="91425">
            <a:noAutofit/>
          </a:bodyPr>
          <a:lstStyle/>
          <a:p>
            <a:pPr lvl="0" rtl="0">
              <a:spcBef>
                <a:spcPts val="0"/>
              </a:spcBef>
              <a:buNone/>
            </a:pPr>
            <a:r>
              <a:rPr lang="en"/>
              <a:t>Method - Moderate Task</a:t>
            </a:r>
          </a:p>
        </p:txBody>
      </p:sp>
      <p:sp>
        <p:nvSpPr>
          <p:cNvPr id="153" name="Shape 153"/>
          <p:cNvSpPr txBox="1"/>
          <p:nvPr>
            <p:ph idx="1" type="body"/>
          </p:nvPr>
        </p:nvSpPr>
        <p:spPr>
          <a:xfrm>
            <a:off x="311700" y="1152475"/>
            <a:ext cx="5045700" cy="3416400"/>
          </a:xfrm>
          <a:prstGeom prst="rect">
            <a:avLst/>
          </a:prstGeom>
        </p:spPr>
        <p:txBody>
          <a:bodyPr anchorCtr="0" anchor="t" bIns="91425" lIns="91425" rIns="91425" tIns="91425">
            <a:noAutofit/>
          </a:bodyPr>
          <a:lstStyle/>
          <a:p>
            <a:pPr lvl="0" rtl="0">
              <a:spcBef>
                <a:spcPts val="0"/>
              </a:spcBef>
              <a:buNone/>
            </a:pPr>
            <a:r>
              <a:rPr lang="en" u="sng"/>
              <a:t>Task Description: </a:t>
            </a:r>
          </a:p>
          <a:p>
            <a:pPr lvl="0" rtl="0">
              <a:spcBef>
                <a:spcPts val="0"/>
              </a:spcBef>
              <a:buNone/>
            </a:pPr>
            <a:r>
              <a:rPr b="1" i="1" lang="en"/>
              <a:t>Find a European art class within 15 miles and sign up for the Tuesday 3-5pm class</a:t>
            </a:r>
          </a:p>
          <a:p>
            <a:pPr lvl="0" rtl="0">
              <a:spcBef>
                <a:spcPts val="0"/>
              </a:spcBef>
              <a:buNone/>
            </a:pPr>
            <a:r>
              <a:rPr lang="en" u="sng"/>
              <a:t>What we looked for</a:t>
            </a:r>
            <a:r>
              <a:rPr lang="en"/>
              <a:t>: </a:t>
            </a:r>
          </a:p>
          <a:p>
            <a:pPr lvl="0" rtl="0">
              <a:spcBef>
                <a:spcPts val="0"/>
              </a:spcBef>
              <a:buNone/>
            </a:pPr>
            <a:r>
              <a:rPr lang="en"/>
              <a:t>User is able to explore all the functionalities for both finding and signing up for a class. </a:t>
            </a:r>
          </a:p>
        </p:txBody>
      </p:sp>
      <p:pic>
        <p:nvPicPr>
          <p:cNvPr id="154" name="Shape 154"/>
          <p:cNvPicPr preferRelativeResize="0"/>
          <p:nvPr/>
        </p:nvPicPr>
        <p:blipFill>
          <a:blip r:embed="rId3">
            <a:alphaModFix/>
          </a:blip>
          <a:stretch>
            <a:fillRect/>
          </a:stretch>
        </p:blipFill>
        <p:spPr>
          <a:xfrm>
            <a:off x="5519037" y="1093925"/>
            <a:ext cx="3190576" cy="456649"/>
          </a:xfrm>
          <a:prstGeom prst="rect">
            <a:avLst/>
          </a:prstGeom>
          <a:noFill/>
          <a:ln cap="flat" cmpd="sng" w="19050">
            <a:solidFill>
              <a:schemeClr val="lt2"/>
            </a:solidFill>
            <a:prstDash val="solid"/>
            <a:round/>
            <a:headEnd len="med" w="med" type="none"/>
            <a:tailEnd len="med" w="med" type="none"/>
          </a:ln>
        </p:spPr>
      </p:pic>
      <p:pic>
        <p:nvPicPr>
          <p:cNvPr id="155" name="Shape 155"/>
          <p:cNvPicPr preferRelativeResize="0"/>
          <p:nvPr/>
        </p:nvPicPr>
        <p:blipFill>
          <a:blip r:embed="rId4">
            <a:alphaModFix/>
          </a:blip>
          <a:stretch>
            <a:fillRect/>
          </a:stretch>
        </p:blipFill>
        <p:spPr>
          <a:xfrm>
            <a:off x="5519037" y="2817200"/>
            <a:ext cx="3190577" cy="1366324"/>
          </a:xfrm>
          <a:prstGeom prst="rect">
            <a:avLst/>
          </a:prstGeom>
          <a:noFill/>
          <a:ln cap="flat" cmpd="sng" w="19050">
            <a:solidFill>
              <a:schemeClr val="lt2"/>
            </a:solidFill>
            <a:prstDash val="solid"/>
            <a:round/>
            <a:headEnd len="med" w="med" type="none"/>
            <a:tailEnd len="med" w="med" type="none"/>
          </a:ln>
        </p:spPr>
      </p:pic>
      <p:pic>
        <p:nvPicPr>
          <p:cNvPr id="156" name="Shape 156"/>
          <p:cNvPicPr preferRelativeResize="0"/>
          <p:nvPr/>
        </p:nvPicPr>
        <p:blipFill>
          <a:blip r:embed="rId5">
            <a:alphaModFix/>
          </a:blip>
          <a:stretch>
            <a:fillRect/>
          </a:stretch>
        </p:blipFill>
        <p:spPr>
          <a:xfrm>
            <a:off x="5519037" y="1818250"/>
            <a:ext cx="3190577" cy="731266"/>
          </a:xfrm>
          <a:prstGeom prst="rect">
            <a:avLst/>
          </a:prstGeom>
          <a:noFill/>
          <a:ln cap="flat" cmpd="sng" w="19050">
            <a:solidFill>
              <a:schemeClr val="lt2"/>
            </a:solidFill>
            <a:prstDash val="solid"/>
            <a:round/>
            <a:headEnd len="med" w="med" type="none"/>
            <a:tailEnd len="med" w="med" type="none"/>
          </a:ln>
        </p:spPr>
      </p:pic>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0" name="Shape 160"/>
        <p:cNvGrpSpPr/>
        <p:nvPr/>
      </p:nvGrpSpPr>
      <p:grpSpPr>
        <a:xfrm>
          <a:off x="0" y="0"/>
          <a:ext cx="0" cy="0"/>
          <a:chOff x="0" y="0"/>
          <a:chExt cx="0" cy="0"/>
        </a:xfrm>
      </p:grpSpPr>
      <p:cxnSp>
        <p:nvCxnSpPr>
          <p:cNvPr id="161" name="Shape 161"/>
          <p:cNvCxnSpPr/>
          <p:nvPr/>
        </p:nvCxnSpPr>
        <p:spPr>
          <a:xfrm>
            <a:off x="7114325" y="1191725"/>
            <a:ext cx="0" cy="2653200"/>
          </a:xfrm>
          <a:prstGeom prst="straightConnector1">
            <a:avLst/>
          </a:prstGeom>
          <a:noFill/>
          <a:ln cap="flat" cmpd="sng" w="19050">
            <a:solidFill>
              <a:schemeClr val="lt2"/>
            </a:solidFill>
            <a:prstDash val="solid"/>
            <a:round/>
            <a:headEnd len="lg" w="lg" type="none"/>
            <a:tailEnd len="lg" w="lg" type="none"/>
          </a:ln>
        </p:spPr>
      </p:cxnSp>
      <p:sp>
        <p:nvSpPr>
          <p:cNvPr id="162" name="Shape 162"/>
          <p:cNvSpPr txBox="1"/>
          <p:nvPr>
            <p:ph type="title"/>
          </p:nvPr>
        </p:nvSpPr>
        <p:spPr>
          <a:xfrm>
            <a:off x="311700" y="445025"/>
            <a:ext cx="8520599" cy="572699"/>
          </a:xfrm>
          <a:prstGeom prst="rect">
            <a:avLst/>
          </a:prstGeom>
        </p:spPr>
        <p:txBody>
          <a:bodyPr anchorCtr="0" anchor="t" bIns="91425" lIns="91425" rIns="91425" tIns="91425">
            <a:noAutofit/>
          </a:bodyPr>
          <a:lstStyle/>
          <a:p>
            <a:pPr lvl="0" rtl="0">
              <a:spcBef>
                <a:spcPts val="0"/>
              </a:spcBef>
              <a:buNone/>
            </a:pPr>
            <a:r>
              <a:rPr lang="en"/>
              <a:t>Method - Complex Task</a:t>
            </a:r>
          </a:p>
        </p:txBody>
      </p:sp>
      <p:sp>
        <p:nvSpPr>
          <p:cNvPr id="163" name="Shape 163"/>
          <p:cNvSpPr txBox="1"/>
          <p:nvPr>
            <p:ph idx="1" type="body"/>
          </p:nvPr>
        </p:nvSpPr>
        <p:spPr>
          <a:xfrm>
            <a:off x="311700" y="1152475"/>
            <a:ext cx="5238599" cy="3416400"/>
          </a:xfrm>
          <a:prstGeom prst="rect">
            <a:avLst/>
          </a:prstGeom>
        </p:spPr>
        <p:txBody>
          <a:bodyPr anchorCtr="0" anchor="t" bIns="91425" lIns="91425" rIns="91425" tIns="91425">
            <a:noAutofit/>
          </a:bodyPr>
          <a:lstStyle/>
          <a:p>
            <a:pPr lvl="0" rtl="0">
              <a:spcBef>
                <a:spcPts val="0"/>
              </a:spcBef>
              <a:buNone/>
            </a:pPr>
            <a:r>
              <a:rPr lang="en" u="sng"/>
              <a:t>Task Description</a:t>
            </a:r>
            <a:r>
              <a:rPr lang="en"/>
              <a:t>: </a:t>
            </a:r>
          </a:p>
          <a:p>
            <a:pPr lvl="0" rtl="0">
              <a:spcBef>
                <a:spcPts val="0"/>
              </a:spcBef>
              <a:buNone/>
            </a:pPr>
            <a:r>
              <a:rPr b="1" i="1" lang="en"/>
              <a:t>Create a class to teach about a topic from your home culture</a:t>
            </a:r>
          </a:p>
          <a:p>
            <a:pPr lvl="0" rtl="0">
              <a:spcBef>
                <a:spcPts val="0"/>
              </a:spcBef>
              <a:buNone/>
            </a:pPr>
            <a:r>
              <a:rPr lang="en" u="sng"/>
              <a:t>What we looked for</a:t>
            </a:r>
            <a:r>
              <a:rPr lang="en"/>
              <a:t>: </a:t>
            </a:r>
          </a:p>
          <a:p>
            <a:pPr lvl="0" rtl="0">
              <a:spcBef>
                <a:spcPts val="0"/>
              </a:spcBef>
              <a:buNone/>
            </a:pPr>
            <a:r>
              <a:rPr lang="en"/>
              <a:t>User is able to correctly create a class to teach, the other major functionality on our site other than learning. </a:t>
            </a:r>
          </a:p>
        </p:txBody>
      </p:sp>
      <p:pic>
        <p:nvPicPr>
          <p:cNvPr id="164" name="Shape 164"/>
          <p:cNvPicPr preferRelativeResize="0"/>
          <p:nvPr/>
        </p:nvPicPr>
        <p:blipFill>
          <a:blip r:embed="rId3">
            <a:alphaModFix/>
          </a:blip>
          <a:stretch>
            <a:fillRect/>
          </a:stretch>
        </p:blipFill>
        <p:spPr>
          <a:xfrm>
            <a:off x="5691675" y="789126"/>
            <a:ext cx="2845298" cy="437950"/>
          </a:xfrm>
          <a:prstGeom prst="rect">
            <a:avLst/>
          </a:prstGeom>
          <a:noFill/>
          <a:ln cap="flat" cmpd="sng" w="19050">
            <a:solidFill>
              <a:schemeClr val="lt2"/>
            </a:solidFill>
            <a:prstDash val="solid"/>
            <a:round/>
            <a:headEnd len="med" w="med" type="none"/>
            <a:tailEnd len="med" w="med" type="none"/>
          </a:ln>
        </p:spPr>
      </p:pic>
      <p:pic>
        <p:nvPicPr>
          <p:cNvPr id="165" name="Shape 165"/>
          <p:cNvPicPr preferRelativeResize="0"/>
          <p:nvPr/>
        </p:nvPicPr>
        <p:blipFill rotWithShape="1">
          <a:blip r:embed="rId4">
            <a:alphaModFix/>
          </a:blip>
          <a:srcRect b="0" l="0" r="0" t="1787"/>
          <a:stretch/>
        </p:blipFill>
        <p:spPr>
          <a:xfrm>
            <a:off x="5691675" y="1483300"/>
            <a:ext cx="2845301" cy="1915524"/>
          </a:xfrm>
          <a:prstGeom prst="rect">
            <a:avLst/>
          </a:prstGeom>
          <a:noFill/>
          <a:ln cap="flat" cmpd="sng" w="19050">
            <a:solidFill>
              <a:schemeClr val="lt2"/>
            </a:solidFill>
            <a:prstDash val="solid"/>
            <a:round/>
            <a:headEnd len="med" w="med" type="none"/>
            <a:tailEnd len="med" w="med" type="none"/>
          </a:ln>
        </p:spPr>
      </p:pic>
      <p:pic>
        <p:nvPicPr>
          <p:cNvPr id="166" name="Shape 166"/>
          <p:cNvPicPr preferRelativeResize="0"/>
          <p:nvPr/>
        </p:nvPicPr>
        <p:blipFill>
          <a:blip r:embed="rId5">
            <a:alphaModFix/>
          </a:blip>
          <a:stretch>
            <a:fillRect/>
          </a:stretch>
        </p:blipFill>
        <p:spPr>
          <a:xfrm>
            <a:off x="5691675" y="3655050"/>
            <a:ext cx="2845301" cy="932825"/>
          </a:xfrm>
          <a:prstGeom prst="rect">
            <a:avLst/>
          </a:prstGeom>
          <a:noFill/>
          <a:ln cap="flat" cmpd="sng" w="19050">
            <a:solidFill>
              <a:schemeClr val="lt2"/>
            </a:solidFill>
            <a:prstDash val="solid"/>
            <a:round/>
            <a:headEnd len="med" w="med" type="none"/>
            <a:tailEnd len="med" w="med" type="none"/>
          </a:ln>
        </p:spPr>
      </p:pic>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0" name="Shape 170"/>
        <p:cNvGrpSpPr/>
        <p:nvPr/>
      </p:nvGrpSpPr>
      <p:grpSpPr>
        <a:xfrm>
          <a:off x="0" y="0"/>
          <a:ext cx="0" cy="0"/>
          <a:chOff x="0" y="0"/>
          <a:chExt cx="0" cy="0"/>
        </a:xfrm>
      </p:grpSpPr>
      <p:sp>
        <p:nvSpPr>
          <p:cNvPr id="171" name="Shape 171"/>
          <p:cNvSpPr txBox="1"/>
          <p:nvPr>
            <p:ph type="title"/>
          </p:nvPr>
        </p:nvSpPr>
        <p:spPr>
          <a:xfrm>
            <a:off x="311700" y="445025"/>
            <a:ext cx="8520599" cy="572699"/>
          </a:xfrm>
          <a:prstGeom prst="rect">
            <a:avLst/>
          </a:prstGeom>
        </p:spPr>
        <p:txBody>
          <a:bodyPr anchorCtr="0" anchor="t" bIns="91425" lIns="91425" rIns="91425" tIns="91425">
            <a:noAutofit/>
          </a:bodyPr>
          <a:lstStyle/>
          <a:p>
            <a:pPr lvl="0">
              <a:spcBef>
                <a:spcPts val="0"/>
              </a:spcBef>
              <a:buNone/>
            </a:pPr>
            <a:r>
              <a:rPr lang="en"/>
              <a:t>Method - Procedure</a:t>
            </a:r>
          </a:p>
        </p:txBody>
      </p:sp>
      <p:sp>
        <p:nvSpPr>
          <p:cNvPr id="172" name="Shape 172"/>
          <p:cNvSpPr txBox="1"/>
          <p:nvPr>
            <p:ph idx="1" type="body"/>
          </p:nvPr>
        </p:nvSpPr>
        <p:spPr>
          <a:xfrm>
            <a:off x="311700" y="1152475"/>
            <a:ext cx="8520599" cy="3416400"/>
          </a:xfrm>
          <a:prstGeom prst="rect">
            <a:avLst/>
          </a:prstGeom>
        </p:spPr>
        <p:txBody>
          <a:bodyPr anchorCtr="0" anchor="t" bIns="91425" lIns="91425" rIns="91425" tIns="91425">
            <a:noAutofit/>
          </a:bodyPr>
          <a:lstStyle/>
          <a:p>
            <a:pPr indent="-228600" lvl="0" marL="457200" rtl="0">
              <a:lnSpc>
                <a:spcPct val="150000"/>
              </a:lnSpc>
              <a:spcBef>
                <a:spcPts val="0"/>
              </a:spcBef>
            </a:pPr>
            <a:r>
              <a:rPr lang="en"/>
              <a:t>Pre-screening</a:t>
            </a:r>
          </a:p>
          <a:p>
            <a:pPr indent="-228600" lvl="0" marL="457200" rtl="0">
              <a:lnSpc>
                <a:spcPct val="150000"/>
              </a:lnSpc>
              <a:spcBef>
                <a:spcPts val="0"/>
              </a:spcBef>
            </a:pPr>
            <a:r>
              <a:rPr lang="en"/>
              <a:t>Project Introduction</a:t>
            </a:r>
          </a:p>
          <a:p>
            <a:pPr indent="-228600" lvl="0" marL="457200" rtl="0">
              <a:lnSpc>
                <a:spcPct val="150000"/>
              </a:lnSpc>
              <a:spcBef>
                <a:spcPts val="0"/>
              </a:spcBef>
            </a:pPr>
            <a:r>
              <a:rPr lang="en"/>
              <a:t>Sign Consent Form</a:t>
            </a:r>
          </a:p>
          <a:p>
            <a:pPr indent="-228600" lvl="0" marL="457200" rtl="0">
              <a:lnSpc>
                <a:spcPct val="150000"/>
              </a:lnSpc>
              <a:spcBef>
                <a:spcPts val="0"/>
              </a:spcBef>
            </a:pPr>
            <a:r>
              <a:rPr lang="en"/>
              <a:t>Ask user to perform each of the 3 tasks </a:t>
            </a:r>
          </a:p>
          <a:p>
            <a:pPr indent="-228600" lvl="0" marL="457200" rtl="0">
              <a:lnSpc>
                <a:spcPct val="150000"/>
              </a:lnSpc>
              <a:spcBef>
                <a:spcPts val="0"/>
              </a:spcBef>
            </a:pPr>
            <a:r>
              <a:rPr lang="en"/>
              <a:t>Post-test interview</a:t>
            </a:r>
          </a:p>
          <a:p>
            <a:pPr indent="-228600" lvl="0" marL="457200">
              <a:lnSpc>
                <a:spcPct val="150000"/>
              </a:lnSpc>
              <a:spcBef>
                <a:spcPts val="0"/>
              </a:spcBef>
            </a:pPr>
            <a:r>
              <a:rPr lang="en"/>
              <a:t>Thank you and wrap-up</a:t>
            </a:r>
          </a:p>
        </p:txBody>
      </p:sp>
      <p:pic>
        <p:nvPicPr>
          <p:cNvPr id="173" name="Shape 173"/>
          <p:cNvPicPr preferRelativeResize="0"/>
          <p:nvPr/>
        </p:nvPicPr>
        <p:blipFill rotWithShape="1">
          <a:blip r:embed="rId3">
            <a:alphaModFix/>
          </a:blip>
          <a:srcRect b="0" l="4180" r="5924" t="9297"/>
          <a:stretch/>
        </p:blipFill>
        <p:spPr>
          <a:xfrm rot="811366">
            <a:off x="4471372" y="530522"/>
            <a:ext cx="3430453" cy="1553354"/>
          </a:xfrm>
          <a:prstGeom prst="rect">
            <a:avLst/>
          </a:prstGeom>
          <a:noFill/>
          <a:ln cap="flat" cmpd="sng" w="19050">
            <a:solidFill>
              <a:schemeClr val="lt2"/>
            </a:solidFill>
            <a:prstDash val="solid"/>
            <a:round/>
            <a:headEnd len="med" w="med" type="none"/>
            <a:tailEnd len="med" w="med" type="none"/>
          </a:ln>
        </p:spPr>
      </p:pic>
      <p:pic>
        <p:nvPicPr>
          <p:cNvPr id="174" name="Shape 174"/>
          <p:cNvPicPr preferRelativeResize="0"/>
          <p:nvPr/>
        </p:nvPicPr>
        <p:blipFill>
          <a:blip r:embed="rId4">
            <a:alphaModFix/>
          </a:blip>
          <a:stretch>
            <a:fillRect/>
          </a:stretch>
        </p:blipFill>
        <p:spPr>
          <a:xfrm rot="-767807">
            <a:off x="5803800" y="1905143"/>
            <a:ext cx="2985496" cy="2634914"/>
          </a:xfrm>
          <a:prstGeom prst="rect">
            <a:avLst/>
          </a:prstGeom>
          <a:noFill/>
          <a:ln cap="flat" cmpd="sng" w="19050">
            <a:solidFill>
              <a:schemeClr val="lt2"/>
            </a:solidFill>
            <a:prstDash val="solid"/>
            <a:round/>
            <a:headEnd len="med" w="med" type="none"/>
            <a:tailEnd len="med" w="med" type="none"/>
          </a:ln>
        </p:spPr>
      </p:pic>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8" name="Shape 178"/>
        <p:cNvGrpSpPr/>
        <p:nvPr/>
      </p:nvGrpSpPr>
      <p:grpSpPr>
        <a:xfrm>
          <a:off x="0" y="0"/>
          <a:ext cx="0" cy="0"/>
          <a:chOff x="0" y="0"/>
          <a:chExt cx="0" cy="0"/>
        </a:xfrm>
      </p:grpSpPr>
      <p:sp>
        <p:nvSpPr>
          <p:cNvPr id="179" name="Shape 179"/>
          <p:cNvSpPr txBox="1"/>
          <p:nvPr>
            <p:ph type="title"/>
          </p:nvPr>
        </p:nvSpPr>
        <p:spPr>
          <a:xfrm>
            <a:off x="510450" y="2057400"/>
            <a:ext cx="8123100" cy="778800"/>
          </a:xfrm>
          <a:prstGeom prst="rect">
            <a:avLst/>
          </a:prstGeom>
        </p:spPr>
        <p:txBody>
          <a:bodyPr anchorCtr="0" anchor="b" bIns="91425" lIns="91425" rIns="91425" tIns="91425">
            <a:noAutofit/>
          </a:bodyPr>
          <a:lstStyle/>
          <a:p>
            <a:pPr lvl="0" rtl="0">
              <a:spcBef>
                <a:spcPts val="0"/>
              </a:spcBef>
              <a:buNone/>
            </a:pPr>
            <a:r>
              <a:rPr lang="en"/>
              <a:t>Test Measures</a:t>
            </a:r>
          </a:p>
        </p:txBody>
      </p:sp>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3" name="Shape 183"/>
        <p:cNvGrpSpPr/>
        <p:nvPr/>
      </p:nvGrpSpPr>
      <p:grpSpPr>
        <a:xfrm>
          <a:off x="0" y="0"/>
          <a:ext cx="0" cy="0"/>
          <a:chOff x="0" y="0"/>
          <a:chExt cx="0" cy="0"/>
        </a:xfrm>
      </p:grpSpPr>
      <p:sp>
        <p:nvSpPr>
          <p:cNvPr id="184" name="Shape 184"/>
          <p:cNvSpPr txBox="1"/>
          <p:nvPr>
            <p:ph type="title"/>
          </p:nvPr>
        </p:nvSpPr>
        <p:spPr>
          <a:xfrm>
            <a:off x="311700" y="445025"/>
            <a:ext cx="8520599" cy="572699"/>
          </a:xfrm>
          <a:prstGeom prst="rect">
            <a:avLst/>
          </a:prstGeom>
        </p:spPr>
        <p:txBody>
          <a:bodyPr anchorCtr="0" anchor="t" bIns="91425" lIns="91425" rIns="91425" tIns="91425">
            <a:noAutofit/>
          </a:bodyPr>
          <a:lstStyle/>
          <a:p>
            <a:pPr lvl="0">
              <a:spcBef>
                <a:spcPts val="0"/>
              </a:spcBef>
              <a:buNone/>
            </a:pPr>
            <a:r>
              <a:rPr lang="en"/>
              <a:t>Test Measures</a:t>
            </a:r>
          </a:p>
        </p:txBody>
      </p:sp>
      <p:sp>
        <p:nvSpPr>
          <p:cNvPr id="185" name="Shape 185"/>
          <p:cNvSpPr txBox="1"/>
          <p:nvPr>
            <p:ph idx="1" type="body"/>
          </p:nvPr>
        </p:nvSpPr>
        <p:spPr>
          <a:xfrm>
            <a:off x="311700" y="1180050"/>
            <a:ext cx="8520599" cy="3326400"/>
          </a:xfrm>
          <a:prstGeom prst="rect">
            <a:avLst/>
          </a:prstGeom>
        </p:spPr>
        <p:txBody>
          <a:bodyPr anchorCtr="0" anchor="t" bIns="91425" lIns="91425" rIns="91425" tIns="91425">
            <a:noAutofit/>
          </a:bodyPr>
          <a:lstStyle/>
          <a:p>
            <a:pPr indent="-228600" lvl="0" marL="457200" rtl="0">
              <a:spcBef>
                <a:spcPts val="0"/>
              </a:spcBef>
            </a:pPr>
            <a:r>
              <a:rPr lang="en"/>
              <a:t>Quantitative</a:t>
            </a:r>
          </a:p>
          <a:p>
            <a:pPr indent="-323850" lvl="1" marL="914400" rtl="0">
              <a:spcBef>
                <a:spcPts val="0"/>
              </a:spcBef>
              <a:buSzPct val="100000"/>
            </a:pPr>
            <a:r>
              <a:rPr lang="en" sz="1500"/>
              <a:t>Task Success Rate</a:t>
            </a:r>
          </a:p>
          <a:p>
            <a:pPr indent="-323850" lvl="1" marL="914400" rtl="0">
              <a:spcBef>
                <a:spcPts val="0"/>
              </a:spcBef>
              <a:buSzPct val="100000"/>
            </a:pPr>
            <a:r>
              <a:rPr lang="en" sz="1500"/>
              <a:t>Time required to complete a task</a:t>
            </a:r>
          </a:p>
          <a:p>
            <a:pPr indent="-323850" lvl="1" marL="914400" rtl="0">
              <a:spcBef>
                <a:spcPts val="0"/>
              </a:spcBef>
              <a:buSzPct val="100000"/>
            </a:pPr>
            <a:r>
              <a:rPr lang="en" sz="1500"/>
              <a:t>Clicks</a:t>
            </a:r>
          </a:p>
          <a:p>
            <a:pPr indent="-228600" lvl="0" marL="457200" rtl="0">
              <a:spcBef>
                <a:spcPts val="0"/>
              </a:spcBef>
            </a:pPr>
            <a:r>
              <a:rPr lang="en"/>
              <a:t>Qualitative</a:t>
            </a:r>
          </a:p>
          <a:p>
            <a:pPr indent="-323850" lvl="1" marL="914400" rtl="0">
              <a:spcBef>
                <a:spcPts val="0"/>
              </a:spcBef>
              <a:buSzPct val="100000"/>
            </a:pPr>
            <a:r>
              <a:rPr lang="en" sz="1500"/>
              <a:t>User’s perspective on how difficult a task is before and after the task (on a scale of 1-5, 1 being very easy, and 5 being very hard)</a:t>
            </a:r>
          </a:p>
          <a:p>
            <a:pPr indent="-323850" lvl="1" marL="914400" rtl="0">
              <a:spcBef>
                <a:spcPts val="0"/>
              </a:spcBef>
              <a:buSzPct val="100000"/>
            </a:pPr>
            <a:r>
              <a:rPr lang="en" sz="1500"/>
              <a:t>Usability problems (observation + post-test interview) </a:t>
            </a:r>
          </a:p>
          <a:p>
            <a:pPr indent="-323850" lvl="1" marL="914400" rtl="0">
              <a:spcBef>
                <a:spcPts val="0"/>
              </a:spcBef>
              <a:buSzPct val="100000"/>
            </a:pPr>
            <a:r>
              <a:rPr lang="en" sz="1500"/>
              <a:t>User’s perspective on how difficult the whole test was (on a scale of 1-5, 1 being very easy, and 5 being very hard)</a:t>
            </a:r>
          </a:p>
        </p:txBody>
      </p:sp>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9" name="Shape 189"/>
        <p:cNvGrpSpPr/>
        <p:nvPr/>
      </p:nvGrpSpPr>
      <p:grpSpPr>
        <a:xfrm>
          <a:off x="0" y="0"/>
          <a:ext cx="0" cy="0"/>
          <a:chOff x="0" y="0"/>
          <a:chExt cx="0" cy="0"/>
        </a:xfrm>
      </p:grpSpPr>
      <p:sp>
        <p:nvSpPr>
          <p:cNvPr id="190" name="Shape 190"/>
          <p:cNvSpPr txBox="1"/>
          <p:nvPr>
            <p:ph type="title"/>
          </p:nvPr>
        </p:nvSpPr>
        <p:spPr>
          <a:xfrm>
            <a:off x="510450" y="2057400"/>
            <a:ext cx="8123100" cy="778800"/>
          </a:xfrm>
          <a:prstGeom prst="rect">
            <a:avLst/>
          </a:prstGeom>
        </p:spPr>
        <p:txBody>
          <a:bodyPr anchorCtr="0" anchor="b" bIns="91425" lIns="91425" rIns="91425" tIns="91425">
            <a:noAutofit/>
          </a:bodyPr>
          <a:lstStyle/>
          <a:p>
            <a:pPr lvl="0" rtl="0">
              <a:spcBef>
                <a:spcPts val="0"/>
              </a:spcBef>
              <a:buNone/>
            </a:pPr>
            <a:r>
              <a:rPr lang="en"/>
              <a:t>Results</a:t>
            </a:r>
          </a:p>
        </p:txBody>
      </p:sp>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4" name="Shape 194"/>
        <p:cNvGrpSpPr/>
        <p:nvPr/>
      </p:nvGrpSpPr>
      <p:grpSpPr>
        <a:xfrm>
          <a:off x="0" y="0"/>
          <a:ext cx="0" cy="0"/>
          <a:chOff x="0" y="0"/>
          <a:chExt cx="0" cy="0"/>
        </a:xfrm>
      </p:grpSpPr>
      <p:sp>
        <p:nvSpPr>
          <p:cNvPr id="195" name="Shape 195"/>
          <p:cNvSpPr txBox="1"/>
          <p:nvPr>
            <p:ph type="title"/>
          </p:nvPr>
        </p:nvSpPr>
        <p:spPr>
          <a:xfrm>
            <a:off x="311700" y="445025"/>
            <a:ext cx="8520599" cy="572699"/>
          </a:xfrm>
          <a:prstGeom prst="rect">
            <a:avLst/>
          </a:prstGeom>
        </p:spPr>
        <p:txBody>
          <a:bodyPr anchorCtr="0" anchor="t" bIns="91425" lIns="91425" rIns="91425" tIns="91425">
            <a:noAutofit/>
          </a:bodyPr>
          <a:lstStyle/>
          <a:p>
            <a:pPr lvl="0" rtl="0">
              <a:spcBef>
                <a:spcPts val="0"/>
              </a:spcBef>
              <a:buNone/>
            </a:pPr>
            <a:r>
              <a:rPr lang="en"/>
              <a:t>Results - Quantitative</a:t>
            </a:r>
          </a:p>
        </p:txBody>
      </p:sp>
      <p:sp>
        <p:nvSpPr>
          <p:cNvPr id="196" name="Shape 196"/>
          <p:cNvSpPr txBox="1"/>
          <p:nvPr>
            <p:ph idx="1" type="body"/>
          </p:nvPr>
        </p:nvSpPr>
        <p:spPr>
          <a:xfrm>
            <a:off x="311700" y="1017725"/>
            <a:ext cx="2838299" cy="461699"/>
          </a:xfrm>
          <a:prstGeom prst="rect">
            <a:avLst/>
          </a:prstGeom>
        </p:spPr>
        <p:txBody>
          <a:bodyPr anchorCtr="0" anchor="t" bIns="91425" lIns="91425" rIns="91425" tIns="91425">
            <a:noAutofit/>
          </a:bodyPr>
          <a:lstStyle/>
          <a:p>
            <a:pPr indent="-228600" lvl="0" marL="457200" rtl="0">
              <a:spcBef>
                <a:spcPts val="0"/>
              </a:spcBef>
            </a:pPr>
            <a:r>
              <a:rPr lang="en"/>
              <a:t>Task Success Rate</a:t>
            </a:r>
          </a:p>
          <a:p>
            <a:pPr lvl="0" rtl="0">
              <a:spcBef>
                <a:spcPts val="0"/>
              </a:spcBef>
              <a:buNone/>
            </a:pPr>
            <a:r>
              <a:t/>
            </a:r>
            <a:endParaRPr/>
          </a:p>
          <a:p>
            <a:pPr lvl="0" marR="0" rtl="0" algn="l">
              <a:lnSpc>
                <a:spcPct val="115000"/>
              </a:lnSpc>
              <a:spcBef>
                <a:spcPts val="0"/>
              </a:spcBef>
              <a:spcAft>
                <a:spcPts val="0"/>
              </a:spcAft>
              <a:buNone/>
            </a:pPr>
            <a:r>
              <a:t/>
            </a:r>
            <a:endParaRPr sz="1600"/>
          </a:p>
        </p:txBody>
      </p:sp>
      <p:sp>
        <p:nvSpPr>
          <p:cNvPr id="197" name="Shape 197"/>
          <p:cNvSpPr txBox="1"/>
          <p:nvPr>
            <p:ph idx="1" type="body"/>
          </p:nvPr>
        </p:nvSpPr>
        <p:spPr>
          <a:xfrm>
            <a:off x="250825" y="2934725"/>
            <a:ext cx="5288399" cy="461699"/>
          </a:xfrm>
          <a:prstGeom prst="rect">
            <a:avLst/>
          </a:prstGeom>
        </p:spPr>
        <p:txBody>
          <a:bodyPr anchorCtr="0" anchor="t" bIns="91425" lIns="91425" rIns="91425" tIns="91425">
            <a:noAutofit/>
          </a:bodyPr>
          <a:lstStyle/>
          <a:p>
            <a:pPr indent="-228600" lvl="0" marL="457200" rtl="0">
              <a:spcBef>
                <a:spcPts val="0"/>
              </a:spcBef>
            </a:pPr>
            <a:r>
              <a:rPr lang="en"/>
              <a:t>TIme required to complete each task / clicks</a:t>
            </a:r>
          </a:p>
          <a:p>
            <a:pPr lvl="0" rtl="0">
              <a:spcBef>
                <a:spcPts val="0"/>
              </a:spcBef>
              <a:buNone/>
            </a:pPr>
            <a:r>
              <a:t/>
            </a:r>
            <a:endParaRPr/>
          </a:p>
          <a:p>
            <a:pPr lvl="0" marR="0" rtl="0" algn="l">
              <a:lnSpc>
                <a:spcPct val="115000"/>
              </a:lnSpc>
              <a:spcBef>
                <a:spcPts val="0"/>
              </a:spcBef>
              <a:spcAft>
                <a:spcPts val="0"/>
              </a:spcAft>
              <a:buNone/>
            </a:pPr>
            <a:r>
              <a:t/>
            </a:r>
            <a:endParaRPr sz="1600"/>
          </a:p>
        </p:txBody>
      </p:sp>
      <p:graphicFrame>
        <p:nvGraphicFramePr>
          <p:cNvPr id="198" name="Shape 198"/>
          <p:cNvGraphicFramePr/>
          <p:nvPr/>
        </p:nvGraphicFramePr>
        <p:xfrm>
          <a:off x="884600" y="1479425"/>
          <a:ext cx="3000000" cy="3000000"/>
        </p:xfrm>
        <a:graphic>
          <a:graphicData uri="http://schemas.openxmlformats.org/drawingml/2006/table">
            <a:tbl>
              <a:tblPr>
                <a:noFill/>
                <a:tableStyleId>{58188989-3AF5-4B11-B35E-B5F43081C452}</a:tableStyleId>
              </a:tblPr>
              <a:tblGrid>
                <a:gridCol w="1591775"/>
                <a:gridCol w="1591775"/>
              </a:tblGrid>
              <a:tr h="335725">
                <a:tc>
                  <a:txBody>
                    <a:bodyPr>
                      <a:noAutofit/>
                    </a:bodyPr>
                    <a:lstStyle/>
                    <a:p>
                      <a:pPr lvl="0" algn="ctr">
                        <a:spcBef>
                          <a:spcPts val="0"/>
                        </a:spcBef>
                        <a:buNone/>
                      </a:pPr>
                      <a:r>
                        <a:rPr b="1" lang="en" sz="1200">
                          <a:latin typeface="Proxima Nova"/>
                          <a:ea typeface="Proxima Nova"/>
                          <a:cs typeface="Proxima Nova"/>
                          <a:sym typeface="Proxima Nova"/>
                        </a:rPr>
                        <a:t>User</a:t>
                      </a:r>
                    </a:p>
                  </a:txBody>
                  <a:tcPr marT="91425" marB="91425" marR="91425" marL="91425">
                    <a:solidFill>
                      <a:srgbClr val="FFF2CC"/>
                    </a:solidFill>
                  </a:tcPr>
                </a:tc>
                <a:tc>
                  <a:txBody>
                    <a:bodyPr>
                      <a:noAutofit/>
                    </a:bodyPr>
                    <a:lstStyle/>
                    <a:p>
                      <a:pPr lvl="0" algn="ctr">
                        <a:spcBef>
                          <a:spcPts val="0"/>
                        </a:spcBef>
                        <a:buNone/>
                      </a:pPr>
                      <a:r>
                        <a:rPr b="1" lang="en" sz="1200">
                          <a:latin typeface="Proxima Nova"/>
                          <a:ea typeface="Proxima Nova"/>
                          <a:cs typeface="Proxima Nova"/>
                          <a:sym typeface="Proxima Nova"/>
                        </a:rPr>
                        <a:t>Success Rate</a:t>
                      </a:r>
                    </a:p>
                  </a:txBody>
                  <a:tcPr marT="91425" marB="91425" marR="91425" marL="91425">
                    <a:solidFill>
                      <a:srgbClr val="FFF2CC"/>
                    </a:solidFill>
                  </a:tcPr>
                </a:tc>
              </a:tr>
              <a:tr h="335725">
                <a:tc>
                  <a:txBody>
                    <a:bodyPr>
                      <a:noAutofit/>
                    </a:bodyPr>
                    <a:lstStyle/>
                    <a:p>
                      <a:pPr lvl="0" algn="ctr">
                        <a:spcBef>
                          <a:spcPts val="0"/>
                        </a:spcBef>
                        <a:buNone/>
                      </a:pPr>
                      <a:r>
                        <a:rPr lang="en" sz="1200">
                          <a:latin typeface="Proxima Nova"/>
                          <a:ea typeface="Proxima Nova"/>
                          <a:cs typeface="Proxima Nova"/>
                          <a:sym typeface="Proxima Nova"/>
                        </a:rPr>
                        <a:t>001</a:t>
                      </a:r>
                    </a:p>
                  </a:txBody>
                  <a:tcPr marT="91425" marB="91425" marR="91425" marL="91425"/>
                </a:tc>
                <a:tc>
                  <a:txBody>
                    <a:bodyPr>
                      <a:noAutofit/>
                    </a:bodyPr>
                    <a:lstStyle/>
                    <a:p>
                      <a:pPr lvl="0" algn="ctr">
                        <a:spcBef>
                          <a:spcPts val="0"/>
                        </a:spcBef>
                        <a:buNone/>
                      </a:pPr>
                      <a:r>
                        <a:rPr lang="en" sz="1200">
                          <a:latin typeface="Proxima Nova"/>
                          <a:ea typeface="Proxima Nova"/>
                          <a:cs typeface="Proxima Nova"/>
                          <a:sym typeface="Proxima Nova"/>
                        </a:rPr>
                        <a:t>3/3</a:t>
                      </a:r>
                    </a:p>
                  </a:txBody>
                  <a:tcPr marT="91425" marB="91425" marR="91425" marL="91425"/>
                </a:tc>
              </a:tr>
              <a:tr h="335725">
                <a:tc>
                  <a:txBody>
                    <a:bodyPr>
                      <a:noAutofit/>
                    </a:bodyPr>
                    <a:lstStyle/>
                    <a:p>
                      <a:pPr lvl="0" algn="ctr">
                        <a:spcBef>
                          <a:spcPts val="0"/>
                        </a:spcBef>
                        <a:buNone/>
                      </a:pPr>
                      <a:r>
                        <a:rPr lang="en" sz="1200">
                          <a:latin typeface="Proxima Nova"/>
                          <a:ea typeface="Proxima Nova"/>
                          <a:cs typeface="Proxima Nova"/>
                          <a:sym typeface="Proxima Nova"/>
                        </a:rPr>
                        <a:t>002</a:t>
                      </a:r>
                    </a:p>
                  </a:txBody>
                  <a:tcPr marT="91425" marB="91425" marR="91425" marL="91425"/>
                </a:tc>
                <a:tc>
                  <a:txBody>
                    <a:bodyPr>
                      <a:noAutofit/>
                    </a:bodyPr>
                    <a:lstStyle/>
                    <a:p>
                      <a:pPr lvl="0" algn="ctr">
                        <a:spcBef>
                          <a:spcPts val="0"/>
                        </a:spcBef>
                        <a:buNone/>
                      </a:pPr>
                      <a:r>
                        <a:rPr lang="en" sz="1200">
                          <a:latin typeface="Proxima Nova"/>
                          <a:ea typeface="Proxima Nova"/>
                          <a:cs typeface="Proxima Nova"/>
                          <a:sym typeface="Proxima Nova"/>
                        </a:rPr>
                        <a:t>2/3</a:t>
                      </a:r>
                    </a:p>
                  </a:txBody>
                  <a:tcPr marT="91425" marB="91425" marR="91425" marL="91425"/>
                </a:tc>
              </a:tr>
              <a:tr h="335725">
                <a:tc>
                  <a:txBody>
                    <a:bodyPr>
                      <a:noAutofit/>
                    </a:bodyPr>
                    <a:lstStyle/>
                    <a:p>
                      <a:pPr lvl="0" algn="ctr">
                        <a:spcBef>
                          <a:spcPts val="0"/>
                        </a:spcBef>
                        <a:buNone/>
                      </a:pPr>
                      <a:r>
                        <a:rPr lang="en" sz="1200">
                          <a:latin typeface="Proxima Nova"/>
                          <a:ea typeface="Proxima Nova"/>
                          <a:cs typeface="Proxima Nova"/>
                          <a:sym typeface="Proxima Nova"/>
                        </a:rPr>
                        <a:t>003</a:t>
                      </a:r>
                    </a:p>
                  </a:txBody>
                  <a:tcPr marT="91425" marB="91425" marR="91425" marL="91425"/>
                </a:tc>
                <a:tc>
                  <a:txBody>
                    <a:bodyPr>
                      <a:noAutofit/>
                    </a:bodyPr>
                    <a:lstStyle/>
                    <a:p>
                      <a:pPr lvl="0" rtl="0" algn="ctr">
                        <a:spcBef>
                          <a:spcPts val="0"/>
                        </a:spcBef>
                        <a:buNone/>
                      </a:pPr>
                      <a:r>
                        <a:rPr lang="en" sz="1200">
                          <a:latin typeface="Proxima Nova"/>
                          <a:ea typeface="Proxima Nova"/>
                          <a:cs typeface="Proxima Nova"/>
                          <a:sym typeface="Proxima Nova"/>
                        </a:rPr>
                        <a:t>3/3</a:t>
                      </a:r>
                    </a:p>
                  </a:txBody>
                  <a:tcPr marT="91425" marB="91425" marR="91425" marL="91425"/>
                </a:tc>
              </a:tr>
            </a:tbl>
          </a:graphicData>
        </a:graphic>
      </p:graphicFrame>
      <p:graphicFrame>
        <p:nvGraphicFramePr>
          <p:cNvPr id="199" name="Shape 199"/>
          <p:cNvGraphicFramePr/>
          <p:nvPr/>
        </p:nvGraphicFramePr>
        <p:xfrm>
          <a:off x="884600" y="3396430"/>
          <a:ext cx="3000000" cy="3000000"/>
        </p:xfrm>
        <a:graphic>
          <a:graphicData uri="http://schemas.openxmlformats.org/drawingml/2006/table">
            <a:tbl>
              <a:tblPr>
                <a:noFill/>
                <a:tableStyleId>{58188989-3AF5-4B11-B35E-B5F43081C452}</a:tableStyleId>
              </a:tblPr>
              <a:tblGrid>
                <a:gridCol w="1579250"/>
                <a:gridCol w="2029025"/>
                <a:gridCol w="1964775"/>
                <a:gridCol w="1947175"/>
              </a:tblGrid>
              <a:tr h="327450">
                <a:tc>
                  <a:txBody>
                    <a:bodyPr>
                      <a:noAutofit/>
                    </a:bodyPr>
                    <a:lstStyle/>
                    <a:p>
                      <a:pPr lvl="0" rtl="0" algn="ctr">
                        <a:spcBef>
                          <a:spcPts val="0"/>
                        </a:spcBef>
                        <a:buNone/>
                      </a:pPr>
                      <a:r>
                        <a:rPr b="1" lang="en" sz="1200">
                          <a:latin typeface="Proxima Nova"/>
                          <a:ea typeface="Proxima Nova"/>
                          <a:cs typeface="Proxima Nova"/>
                          <a:sym typeface="Proxima Nova"/>
                        </a:rPr>
                        <a:t>User</a:t>
                      </a:r>
                    </a:p>
                  </a:txBody>
                  <a:tcPr marT="91425" marB="91425" marR="91425" marL="91425">
                    <a:solidFill>
                      <a:srgbClr val="FFF2CC"/>
                    </a:solidFill>
                  </a:tcPr>
                </a:tc>
                <a:tc>
                  <a:txBody>
                    <a:bodyPr>
                      <a:noAutofit/>
                    </a:bodyPr>
                    <a:lstStyle/>
                    <a:p>
                      <a:pPr lvl="0" rtl="0" algn="ctr">
                        <a:spcBef>
                          <a:spcPts val="0"/>
                        </a:spcBef>
                        <a:buNone/>
                      </a:pPr>
                      <a:r>
                        <a:rPr b="1" lang="en" sz="1200">
                          <a:latin typeface="Proxima Nova"/>
                          <a:ea typeface="Proxima Nova"/>
                          <a:cs typeface="Proxima Nova"/>
                          <a:sym typeface="Proxima Nova"/>
                        </a:rPr>
                        <a:t>Task 1</a:t>
                      </a:r>
                    </a:p>
                  </a:txBody>
                  <a:tcPr marT="91425" marB="91425" marR="91425" marL="91425">
                    <a:solidFill>
                      <a:srgbClr val="FFF2CC"/>
                    </a:solidFill>
                  </a:tcPr>
                </a:tc>
                <a:tc>
                  <a:txBody>
                    <a:bodyPr>
                      <a:noAutofit/>
                    </a:bodyPr>
                    <a:lstStyle/>
                    <a:p>
                      <a:pPr lvl="0" rtl="0" algn="ctr">
                        <a:spcBef>
                          <a:spcPts val="0"/>
                        </a:spcBef>
                        <a:buNone/>
                      </a:pPr>
                      <a:r>
                        <a:rPr b="1" lang="en" sz="1200">
                          <a:latin typeface="Proxima Nova"/>
                          <a:ea typeface="Proxima Nova"/>
                          <a:cs typeface="Proxima Nova"/>
                          <a:sym typeface="Proxima Nova"/>
                        </a:rPr>
                        <a:t>Task 2</a:t>
                      </a:r>
                    </a:p>
                  </a:txBody>
                  <a:tcPr marT="91425" marB="91425" marR="91425" marL="91425">
                    <a:solidFill>
                      <a:srgbClr val="FFF2CC"/>
                    </a:solidFill>
                  </a:tcPr>
                </a:tc>
                <a:tc>
                  <a:txBody>
                    <a:bodyPr>
                      <a:noAutofit/>
                    </a:bodyPr>
                    <a:lstStyle/>
                    <a:p>
                      <a:pPr lvl="0" rtl="0" algn="ctr">
                        <a:spcBef>
                          <a:spcPts val="0"/>
                        </a:spcBef>
                        <a:buNone/>
                      </a:pPr>
                      <a:r>
                        <a:rPr b="1" lang="en" sz="1200">
                          <a:latin typeface="Proxima Nova"/>
                          <a:ea typeface="Proxima Nova"/>
                          <a:cs typeface="Proxima Nova"/>
                          <a:sym typeface="Proxima Nova"/>
                        </a:rPr>
                        <a:t>Task 3</a:t>
                      </a:r>
                    </a:p>
                  </a:txBody>
                  <a:tcPr marT="91425" marB="91425" marR="91425" marL="91425">
                    <a:solidFill>
                      <a:srgbClr val="FFF2CC"/>
                    </a:solidFill>
                  </a:tcPr>
                </a:tc>
              </a:tr>
              <a:tr h="365725">
                <a:tc>
                  <a:txBody>
                    <a:bodyPr>
                      <a:noAutofit/>
                    </a:bodyPr>
                    <a:lstStyle/>
                    <a:p>
                      <a:pPr lvl="0" rtl="0" algn="ctr">
                        <a:spcBef>
                          <a:spcPts val="0"/>
                        </a:spcBef>
                        <a:buNone/>
                      </a:pPr>
                      <a:r>
                        <a:rPr lang="en" sz="1200">
                          <a:latin typeface="Proxima Nova"/>
                          <a:ea typeface="Proxima Nova"/>
                          <a:cs typeface="Proxima Nova"/>
                          <a:sym typeface="Proxima Nova"/>
                        </a:rPr>
                        <a:t>001</a:t>
                      </a:r>
                    </a:p>
                  </a:txBody>
                  <a:tcPr marT="91425" marB="91425" marR="91425" marL="91425"/>
                </a:tc>
                <a:tc>
                  <a:txBody>
                    <a:bodyPr>
                      <a:noAutofit/>
                    </a:bodyPr>
                    <a:lstStyle/>
                    <a:p>
                      <a:pPr lvl="0" rtl="0" algn="ctr">
                        <a:spcBef>
                          <a:spcPts val="0"/>
                        </a:spcBef>
                        <a:buNone/>
                      </a:pPr>
                      <a:r>
                        <a:rPr lang="en" sz="1200">
                          <a:latin typeface="Proxima Nova"/>
                          <a:ea typeface="Proxima Nova"/>
                          <a:cs typeface="Proxima Nova"/>
                          <a:sym typeface="Proxima Nova"/>
                        </a:rPr>
                        <a:t>41 secs / 10 clicks</a:t>
                      </a:r>
                    </a:p>
                  </a:txBody>
                  <a:tcPr marT="91425" marB="91425" marR="91425" marL="91425"/>
                </a:tc>
                <a:tc>
                  <a:txBody>
                    <a:bodyPr>
                      <a:noAutofit/>
                    </a:bodyPr>
                    <a:lstStyle/>
                    <a:p>
                      <a:pPr lvl="0" rtl="0" algn="ctr">
                        <a:spcBef>
                          <a:spcPts val="0"/>
                        </a:spcBef>
                        <a:buNone/>
                      </a:pPr>
                      <a:r>
                        <a:rPr lang="en" sz="1200">
                          <a:latin typeface="Proxima Nova"/>
                          <a:ea typeface="Proxima Nova"/>
                          <a:cs typeface="Proxima Nova"/>
                          <a:sym typeface="Proxima Nova"/>
                        </a:rPr>
                        <a:t>35 secs / 10 clicks</a:t>
                      </a:r>
                    </a:p>
                  </a:txBody>
                  <a:tcPr marT="91425" marB="91425" marR="91425" marL="91425"/>
                </a:tc>
                <a:tc>
                  <a:txBody>
                    <a:bodyPr>
                      <a:noAutofit/>
                    </a:bodyPr>
                    <a:lstStyle/>
                    <a:p>
                      <a:pPr lvl="0" rtl="0" algn="ctr">
                        <a:spcBef>
                          <a:spcPts val="0"/>
                        </a:spcBef>
                        <a:buNone/>
                      </a:pPr>
                      <a:r>
                        <a:rPr lang="en" sz="1200">
                          <a:latin typeface="Proxima Nova"/>
                          <a:ea typeface="Proxima Nova"/>
                          <a:cs typeface="Proxima Nova"/>
                          <a:sym typeface="Proxima Nova"/>
                        </a:rPr>
                        <a:t>2 mins 33 secs / 33 clicks</a:t>
                      </a:r>
                    </a:p>
                  </a:txBody>
                  <a:tcPr marT="91425" marB="91425" marR="91425" marL="91425"/>
                </a:tc>
              </a:tr>
              <a:tr h="365725">
                <a:tc>
                  <a:txBody>
                    <a:bodyPr>
                      <a:noAutofit/>
                    </a:bodyPr>
                    <a:lstStyle/>
                    <a:p>
                      <a:pPr lvl="0" rtl="0" algn="ctr">
                        <a:spcBef>
                          <a:spcPts val="0"/>
                        </a:spcBef>
                        <a:buNone/>
                      </a:pPr>
                      <a:r>
                        <a:rPr lang="en" sz="1200">
                          <a:latin typeface="Proxima Nova"/>
                          <a:ea typeface="Proxima Nova"/>
                          <a:cs typeface="Proxima Nova"/>
                          <a:sym typeface="Proxima Nova"/>
                        </a:rPr>
                        <a:t>002</a:t>
                      </a:r>
                    </a:p>
                  </a:txBody>
                  <a:tcPr marT="91425" marB="91425" marR="91425" marL="91425"/>
                </a:tc>
                <a:tc>
                  <a:txBody>
                    <a:bodyPr>
                      <a:noAutofit/>
                    </a:bodyPr>
                    <a:lstStyle/>
                    <a:p>
                      <a:pPr lvl="0" rtl="0" algn="ctr">
                        <a:spcBef>
                          <a:spcPts val="0"/>
                        </a:spcBef>
                        <a:buNone/>
                      </a:pPr>
                      <a:r>
                        <a:rPr lang="en" sz="1200">
                          <a:latin typeface="Proxima Nova"/>
                          <a:ea typeface="Proxima Nova"/>
                          <a:cs typeface="Proxima Nova"/>
                          <a:sym typeface="Proxima Nova"/>
                        </a:rPr>
                        <a:t>1 min 15</a:t>
                      </a:r>
                      <a:r>
                        <a:rPr lang="en" sz="1200">
                          <a:latin typeface="Proxima Nova"/>
                          <a:ea typeface="Proxima Nova"/>
                          <a:cs typeface="Proxima Nova"/>
                          <a:sym typeface="Proxima Nova"/>
                        </a:rPr>
                        <a:t> secs / 15 clicks</a:t>
                      </a:r>
                    </a:p>
                  </a:txBody>
                  <a:tcPr marT="91425" marB="91425" marR="91425" marL="91425"/>
                </a:tc>
                <a:tc>
                  <a:txBody>
                    <a:bodyPr>
                      <a:noAutofit/>
                    </a:bodyPr>
                    <a:lstStyle/>
                    <a:p>
                      <a:pPr lvl="0" rtl="0" algn="ctr">
                        <a:spcBef>
                          <a:spcPts val="0"/>
                        </a:spcBef>
                        <a:buNone/>
                      </a:pPr>
                      <a:r>
                        <a:rPr lang="en" sz="1200">
                          <a:latin typeface="Proxima Nova"/>
                          <a:ea typeface="Proxima Nova"/>
                          <a:cs typeface="Proxima Nova"/>
                          <a:sym typeface="Proxima Nova"/>
                        </a:rPr>
                        <a:t>46 secs / 13 clicks</a:t>
                      </a:r>
                    </a:p>
                  </a:txBody>
                  <a:tcPr marT="91425" marB="91425" marR="91425" marL="91425"/>
                </a:tc>
                <a:tc>
                  <a:txBody>
                    <a:bodyPr>
                      <a:noAutofit/>
                    </a:bodyPr>
                    <a:lstStyle/>
                    <a:p>
                      <a:pPr lvl="0" rtl="0" algn="ctr">
                        <a:spcBef>
                          <a:spcPts val="0"/>
                        </a:spcBef>
                        <a:buNone/>
                      </a:pPr>
                      <a:r>
                        <a:rPr lang="en" sz="1200">
                          <a:latin typeface="Proxima Nova"/>
                          <a:ea typeface="Proxima Nova"/>
                          <a:cs typeface="Proxima Nova"/>
                          <a:sym typeface="Proxima Nova"/>
                        </a:rPr>
                        <a:t>5 min 19 secs / 24 clicks</a:t>
                      </a:r>
                    </a:p>
                  </a:txBody>
                  <a:tcPr marT="91425" marB="91425" marR="91425" marL="91425"/>
                </a:tc>
              </a:tr>
              <a:tr h="365725">
                <a:tc>
                  <a:txBody>
                    <a:bodyPr>
                      <a:noAutofit/>
                    </a:bodyPr>
                    <a:lstStyle/>
                    <a:p>
                      <a:pPr lvl="0" rtl="0" algn="ctr">
                        <a:spcBef>
                          <a:spcPts val="0"/>
                        </a:spcBef>
                        <a:buNone/>
                      </a:pPr>
                      <a:r>
                        <a:rPr lang="en" sz="1200">
                          <a:latin typeface="Proxima Nova"/>
                          <a:ea typeface="Proxima Nova"/>
                          <a:cs typeface="Proxima Nova"/>
                          <a:sym typeface="Proxima Nova"/>
                        </a:rPr>
                        <a:t>003</a:t>
                      </a:r>
                    </a:p>
                  </a:txBody>
                  <a:tcPr marT="91425" marB="91425" marR="91425" marL="91425"/>
                </a:tc>
                <a:tc>
                  <a:txBody>
                    <a:bodyPr>
                      <a:noAutofit/>
                    </a:bodyPr>
                    <a:lstStyle/>
                    <a:p>
                      <a:pPr lvl="0" rtl="0" algn="ctr">
                        <a:spcBef>
                          <a:spcPts val="0"/>
                        </a:spcBef>
                        <a:buNone/>
                      </a:pPr>
                      <a:r>
                        <a:rPr lang="en" sz="1200">
                          <a:latin typeface="Proxima Nova"/>
                          <a:ea typeface="Proxima Nova"/>
                          <a:cs typeface="Proxima Nova"/>
                          <a:sym typeface="Proxima Nova"/>
                        </a:rPr>
                        <a:t>2 mins 25 secs / 19 clicks</a:t>
                      </a:r>
                    </a:p>
                  </a:txBody>
                  <a:tcPr marT="91425" marB="91425" marR="91425" marL="91425"/>
                </a:tc>
                <a:tc>
                  <a:txBody>
                    <a:bodyPr>
                      <a:noAutofit/>
                    </a:bodyPr>
                    <a:lstStyle/>
                    <a:p>
                      <a:pPr lvl="0" rtl="0" algn="ctr">
                        <a:spcBef>
                          <a:spcPts val="0"/>
                        </a:spcBef>
                        <a:buNone/>
                      </a:pPr>
                      <a:r>
                        <a:rPr lang="en" sz="1200">
                          <a:latin typeface="Proxima Nova"/>
                          <a:ea typeface="Proxima Nova"/>
                          <a:cs typeface="Proxima Nova"/>
                          <a:sym typeface="Proxima Nova"/>
                        </a:rPr>
                        <a:t>54 secs / 13 clicks</a:t>
                      </a:r>
                    </a:p>
                  </a:txBody>
                  <a:tcPr marT="91425" marB="91425" marR="91425" marL="91425"/>
                </a:tc>
                <a:tc>
                  <a:txBody>
                    <a:bodyPr>
                      <a:noAutofit/>
                    </a:bodyPr>
                    <a:lstStyle/>
                    <a:p>
                      <a:pPr lvl="0" rtl="0" algn="ctr">
                        <a:spcBef>
                          <a:spcPts val="0"/>
                        </a:spcBef>
                        <a:buNone/>
                      </a:pPr>
                      <a:r>
                        <a:rPr lang="en" sz="1200">
                          <a:latin typeface="Proxima Nova"/>
                          <a:ea typeface="Proxima Nova"/>
                          <a:cs typeface="Proxima Nova"/>
                          <a:sym typeface="Proxima Nova"/>
                        </a:rPr>
                        <a:t>3 min 19 secs / 72 clicks</a:t>
                      </a:r>
                    </a:p>
                  </a:txBody>
                  <a:tcPr marT="91425" marB="91425" marR="91425" marL="91425"/>
                </a:tc>
              </a:tr>
            </a:tbl>
          </a:graphicData>
        </a:graphic>
      </p:graphicFrame>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03" name="Shape 203"/>
        <p:cNvGrpSpPr/>
        <p:nvPr/>
      </p:nvGrpSpPr>
      <p:grpSpPr>
        <a:xfrm>
          <a:off x="0" y="0"/>
          <a:ext cx="0" cy="0"/>
          <a:chOff x="0" y="0"/>
          <a:chExt cx="0" cy="0"/>
        </a:xfrm>
      </p:grpSpPr>
      <p:sp>
        <p:nvSpPr>
          <p:cNvPr id="204" name="Shape 204"/>
          <p:cNvSpPr txBox="1"/>
          <p:nvPr>
            <p:ph type="title"/>
          </p:nvPr>
        </p:nvSpPr>
        <p:spPr>
          <a:xfrm>
            <a:off x="311700" y="445025"/>
            <a:ext cx="8520599" cy="572699"/>
          </a:xfrm>
          <a:prstGeom prst="rect">
            <a:avLst/>
          </a:prstGeom>
        </p:spPr>
        <p:txBody>
          <a:bodyPr anchorCtr="0" anchor="t" bIns="91425" lIns="91425" rIns="91425" tIns="91425">
            <a:noAutofit/>
          </a:bodyPr>
          <a:lstStyle/>
          <a:p>
            <a:pPr lvl="0" rtl="0">
              <a:spcBef>
                <a:spcPts val="0"/>
              </a:spcBef>
              <a:buNone/>
            </a:pPr>
            <a:r>
              <a:rPr lang="en"/>
              <a:t>Results - Qualitative</a:t>
            </a:r>
          </a:p>
          <a:p>
            <a:pPr lvl="0" rtl="0">
              <a:spcBef>
                <a:spcPts val="0"/>
              </a:spcBef>
              <a:buNone/>
            </a:pPr>
            <a:r>
              <a:t/>
            </a:r>
            <a:endParaRPr/>
          </a:p>
        </p:txBody>
      </p:sp>
      <p:graphicFrame>
        <p:nvGraphicFramePr>
          <p:cNvPr id="205" name="Shape 205"/>
          <p:cNvGraphicFramePr/>
          <p:nvPr/>
        </p:nvGraphicFramePr>
        <p:xfrm>
          <a:off x="419875" y="1483925"/>
          <a:ext cx="3000000" cy="3000000"/>
        </p:xfrm>
        <a:graphic>
          <a:graphicData uri="http://schemas.openxmlformats.org/drawingml/2006/table">
            <a:tbl>
              <a:tblPr>
                <a:noFill/>
                <a:tableStyleId>{58188989-3AF5-4B11-B35E-B5F43081C452}</a:tableStyleId>
              </a:tblPr>
              <a:tblGrid>
                <a:gridCol w="955275"/>
                <a:gridCol w="955275"/>
                <a:gridCol w="955275"/>
                <a:gridCol w="955275"/>
                <a:gridCol w="955275"/>
                <a:gridCol w="955275"/>
                <a:gridCol w="955275"/>
                <a:gridCol w="1183550"/>
              </a:tblGrid>
              <a:tr h="392100">
                <a:tc>
                  <a:txBody>
                    <a:bodyPr>
                      <a:noAutofit/>
                    </a:bodyPr>
                    <a:lstStyle/>
                    <a:p>
                      <a:pPr lvl="0">
                        <a:spcBef>
                          <a:spcPts val="0"/>
                        </a:spcBef>
                        <a:buNone/>
                      </a:pPr>
                      <a:r>
                        <a:t/>
                      </a:r>
                      <a:endParaRPr>
                        <a:latin typeface="Proxima Nova"/>
                        <a:ea typeface="Proxima Nova"/>
                        <a:cs typeface="Proxima Nova"/>
                        <a:sym typeface="Proxima Nova"/>
                      </a:endParaRPr>
                    </a:p>
                  </a:txBody>
                  <a:tcPr marT="91425" marB="91425" marR="91425" marL="91425"/>
                </a:tc>
                <a:tc gridSpan="2">
                  <a:txBody>
                    <a:bodyPr>
                      <a:noAutofit/>
                    </a:bodyPr>
                    <a:lstStyle/>
                    <a:p>
                      <a:pPr lvl="0" rtl="0">
                        <a:spcBef>
                          <a:spcPts val="0"/>
                        </a:spcBef>
                        <a:buNone/>
                      </a:pPr>
                      <a:r>
                        <a:rPr b="1" lang="en">
                          <a:latin typeface="Proxima Nova"/>
                          <a:ea typeface="Proxima Nova"/>
                          <a:cs typeface="Proxima Nova"/>
                          <a:sym typeface="Proxima Nova"/>
                        </a:rPr>
                        <a:t>Task 1</a:t>
                      </a:r>
                    </a:p>
                  </a:txBody>
                  <a:tcPr marT="91425" marB="91425" marR="91425" marL="91425">
                    <a:solidFill>
                      <a:srgbClr val="FCE5CD"/>
                    </a:solidFill>
                  </a:tcPr>
                </a:tc>
                <a:tc hMerge="1"/>
                <a:tc gridSpan="2">
                  <a:txBody>
                    <a:bodyPr>
                      <a:noAutofit/>
                    </a:bodyPr>
                    <a:lstStyle/>
                    <a:p>
                      <a:pPr lvl="0" rtl="0">
                        <a:spcBef>
                          <a:spcPts val="0"/>
                        </a:spcBef>
                        <a:buNone/>
                      </a:pPr>
                      <a:r>
                        <a:rPr b="1" lang="en">
                          <a:latin typeface="Proxima Nova"/>
                          <a:ea typeface="Proxima Nova"/>
                          <a:cs typeface="Proxima Nova"/>
                          <a:sym typeface="Proxima Nova"/>
                        </a:rPr>
                        <a:t>Task 2</a:t>
                      </a:r>
                    </a:p>
                  </a:txBody>
                  <a:tcPr marT="91425" marB="91425" marR="91425" marL="91425">
                    <a:solidFill>
                      <a:srgbClr val="FCE5CD"/>
                    </a:solidFill>
                  </a:tcPr>
                </a:tc>
                <a:tc hMerge="1"/>
                <a:tc gridSpan="2">
                  <a:txBody>
                    <a:bodyPr>
                      <a:noAutofit/>
                    </a:bodyPr>
                    <a:lstStyle/>
                    <a:p>
                      <a:pPr lvl="0" rtl="0">
                        <a:spcBef>
                          <a:spcPts val="0"/>
                        </a:spcBef>
                        <a:buNone/>
                      </a:pPr>
                      <a:r>
                        <a:rPr b="1" lang="en">
                          <a:latin typeface="Proxima Nova"/>
                          <a:ea typeface="Proxima Nova"/>
                          <a:cs typeface="Proxima Nova"/>
                          <a:sym typeface="Proxima Nova"/>
                        </a:rPr>
                        <a:t>Task 3 </a:t>
                      </a:r>
                    </a:p>
                  </a:txBody>
                  <a:tcPr marT="91425" marB="91425" marR="91425" marL="91425">
                    <a:solidFill>
                      <a:srgbClr val="FCE5CD"/>
                    </a:solidFill>
                  </a:tcPr>
                </a:tc>
                <a:tc hMerge="1"/>
                <a:tc>
                  <a:txBody>
                    <a:bodyPr>
                      <a:noAutofit/>
                    </a:bodyPr>
                    <a:lstStyle/>
                    <a:p>
                      <a:pPr lvl="0">
                        <a:spcBef>
                          <a:spcPts val="0"/>
                        </a:spcBef>
                        <a:buNone/>
                      </a:pPr>
                      <a:r>
                        <a:rPr b="1" lang="en">
                          <a:latin typeface="Proxima Nova"/>
                          <a:ea typeface="Proxima Nova"/>
                          <a:cs typeface="Proxima Nova"/>
                          <a:sym typeface="Proxima Nova"/>
                        </a:rPr>
                        <a:t>Entire Test</a:t>
                      </a:r>
                    </a:p>
                  </a:txBody>
                  <a:tcPr marT="91425" marB="91425" marR="91425" marL="91425">
                    <a:solidFill>
                      <a:srgbClr val="FCE5CD"/>
                    </a:solidFill>
                  </a:tcPr>
                </a:tc>
              </a:tr>
              <a:tr h="392100">
                <a:tc>
                  <a:txBody>
                    <a:bodyPr>
                      <a:noAutofit/>
                    </a:bodyPr>
                    <a:lstStyle/>
                    <a:p>
                      <a:pPr lvl="0">
                        <a:spcBef>
                          <a:spcPts val="0"/>
                        </a:spcBef>
                        <a:buNone/>
                      </a:pPr>
                      <a:r>
                        <a:rPr b="1" lang="en">
                          <a:latin typeface="Proxima Nova"/>
                          <a:ea typeface="Proxima Nova"/>
                          <a:cs typeface="Proxima Nova"/>
                          <a:sym typeface="Proxima Nova"/>
                        </a:rPr>
                        <a:t>User</a:t>
                      </a:r>
                    </a:p>
                  </a:txBody>
                  <a:tcPr marT="91425" marB="91425" marR="91425" marL="91425">
                    <a:solidFill>
                      <a:srgbClr val="FFF2CC"/>
                    </a:solidFill>
                  </a:tcPr>
                </a:tc>
                <a:tc>
                  <a:txBody>
                    <a:bodyPr>
                      <a:noAutofit/>
                    </a:bodyPr>
                    <a:lstStyle/>
                    <a:p>
                      <a:pPr lvl="0">
                        <a:spcBef>
                          <a:spcPts val="0"/>
                        </a:spcBef>
                        <a:buNone/>
                      </a:pPr>
                      <a:r>
                        <a:rPr b="1" lang="en">
                          <a:latin typeface="Proxima Nova"/>
                          <a:ea typeface="Proxima Nova"/>
                          <a:cs typeface="Proxima Nova"/>
                          <a:sym typeface="Proxima Nova"/>
                        </a:rPr>
                        <a:t>Pre-task</a:t>
                      </a:r>
                    </a:p>
                  </a:txBody>
                  <a:tcPr marT="91425" marB="91425" marR="91425" marL="91425">
                    <a:solidFill>
                      <a:srgbClr val="FFF2CC"/>
                    </a:solidFill>
                  </a:tcPr>
                </a:tc>
                <a:tc>
                  <a:txBody>
                    <a:bodyPr>
                      <a:noAutofit/>
                    </a:bodyPr>
                    <a:lstStyle/>
                    <a:p>
                      <a:pPr lvl="0">
                        <a:spcBef>
                          <a:spcPts val="0"/>
                        </a:spcBef>
                        <a:buNone/>
                      </a:pPr>
                      <a:r>
                        <a:rPr b="1" lang="en">
                          <a:latin typeface="Proxima Nova"/>
                          <a:ea typeface="Proxima Nova"/>
                          <a:cs typeface="Proxima Nova"/>
                          <a:sym typeface="Proxima Nova"/>
                        </a:rPr>
                        <a:t>Post-task</a:t>
                      </a:r>
                    </a:p>
                  </a:txBody>
                  <a:tcPr marT="91425" marB="91425" marR="91425" marL="91425">
                    <a:solidFill>
                      <a:srgbClr val="FFF2CC"/>
                    </a:solidFill>
                  </a:tcPr>
                </a:tc>
                <a:tc>
                  <a:txBody>
                    <a:bodyPr>
                      <a:noAutofit/>
                    </a:bodyPr>
                    <a:lstStyle/>
                    <a:p>
                      <a:pPr lvl="0">
                        <a:spcBef>
                          <a:spcPts val="0"/>
                        </a:spcBef>
                        <a:buNone/>
                      </a:pPr>
                      <a:r>
                        <a:rPr b="1" lang="en">
                          <a:latin typeface="Proxima Nova"/>
                          <a:ea typeface="Proxima Nova"/>
                          <a:cs typeface="Proxima Nova"/>
                          <a:sym typeface="Proxima Nova"/>
                        </a:rPr>
                        <a:t>Pre-task</a:t>
                      </a:r>
                    </a:p>
                  </a:txBody>
                  <a:tcPr marT="91425" marB="91425" marR="91425" marL="91425">
                    <a:solidFill>
                      <a:srgbClr val="FFF2CC"/>
                    </a:solidFill>
                  </a:tcPr>
                </a:tc>
                <a:tc>
                  <a:txBody>
                    <a:bodyPr>
                      <a:noAutofit/>
                    </a:bodyPr>
                    <a:lstStyle/>
                    <a:p>
                      <a:pPr lvl="0">
                        <a:spcBef>
                          <a:spcPts val="0"/>
                        </a:spcBef>
                        <a:buNone/>
                      </a:pPr>
                      <a:r>
                        <a:rPr b="1" lang="en">
                          <a:latin typeface="Proxima Nova"/>
                          <a:ea typeface="Proxima Nova"/>
                          <a:cs typeface="Proxima Nova"/>
                          <a:sym typeface="Proxima Nova"/>
                        </a:rPr>
                        <a:t>Post-task</a:t>
                      </a:r>
                    </a:p>
                  </a:txBody>
                  <a:tcPr marT="91425" marB="91425" marR="91425" marL="91425">
                    <a:solidFill>
                      <a:srgbClr val="FFF2CC"/>
                    </a:solidFill>
                  </a:tcPr>
                </a:tc>
                <a:tc>
                  <a:txBody>
                    <a:bodyPr>
                      <a:noAutofit/>
                    </a:bodyPr>
                    <a:lstStyle/>
                    <a:p>
                      <a:pPr lvl="0">
                        <a:spcBef>
                          <a:spcPts val="0"/>
                        </a:spcBef>
                        <a:buNone/>
                      </a:pPr>
                      <a:r>
                        <a:rPr b="1" lang="en">
                          <a:latin typeface="Proxima Nova"/>
                          <a:ea typeface="Proxima Nova"/>
                          <a:cs typeface="Proxima Nova"/>
                          <a:sym typeface="Proxima Nova"/>
                        </a:rPr>
                        <a:t>Pre-task</a:t>
                      </a:r>
                    </a:p>
                  </a:txBody>
                  <a:tcPr marT="91425" marB="91425" marR="91425" marL="91425">
                    <a:solidFill>
                      <a:srgbClr val="FFF2CC"/>
                    </a:solidFill>
                  </a:tcPr>
                </a:tc>
                <a:tc>
                  <a:txBody>
                    <a:bodyPr>
                      <a:noAutofit/>
                    </a:bodyPr>
                    <a:lstStyle/>
                    <a:p>
                      <a:pPr lvl="0">
                        <a:spcBef>
                          <a:spcPts val="0"/>
                        </a:spcBef>
                        <a:buNone/>
                      </a:pPr>
                      <a:r>
                        <a:rPr b="1" lang="en">
                          <a:latin typeface="Proxima Nova"/>
                          <a:ea typeface="Proxima Nova"/>
                          <a:cs typeface="Proxima Nova"/>
                          <a:sym typeface="Proxima Nova"/>
                        </a:rPr>
                        <a:t>Post-task</a:t>
                      </a:r>
                    </a:p>
                  </a:txBody>
                  <a:tcPr marT="91425" marB="91425" marR="91425" marL="91425">
                    <a:solidFill>
                      <a:srgbClr val="FFF2CC"/>
                    </a:solidFill>
                  </a:tcPr>
                </a:tc>
                <a:tc>
                  <a:txBody>
                    <a:bodyPr>
                      <a:noAutofit/>
                    </a:bodyPr>
                    <a:lstStyle/>
                    <a:p>
                      <a:pPr lvl="0" rtl="0">
                        <a:spcBef>
                          <a:spcPts val="0"/>
                        </a:spcBef>
                        <a:buNone/>
                      </a:pPr>
                      <a:r>
                        <a:t/>
                      </a:r>
                      <a:endParaRPr>
                        <a:latin typeface="Proxima Nova"/>
                        <a:ea typeface="Proxima Nova"/>
                        <a:cs typeface="Proxima Nova"/>
                        <a:sym typeface="Proxima Nova"/>
                      </a:endParaRPr>
                    </a:p>
                  </a:txBody>
                  <a:tcPr marT="91425" marB="91425" marR="91425" marL="91425">
                    <a:solidFill>
                      <a:srgbClr val="FFF2CC"/>
                    </a:solidFill>
                  </a:tcPr>
                </a:tc>
              </a:tr>
              <a:tr h="396200">
                <a:tc>
                  <a:txBody>
                    <a:bodyPr>
                      <a:noAutofit/>
                    </a:bodyPr>
                    <a:lstStyle/>
                    <a:p>
                      <a:pPr lvl="0">
                        <a:spcBef>
                          <a:spcPts val="0"/>
                        </a:spcBef>
                        <a:buNone/>
                      </a:pPr>
                      <a:r>
                        <a:rPr b="1" lang="en">
                          <a:latin typeface="Proxima Nova"/>
                          <a:ea typeface="Proxima Nova"/>
                          <a:cs typeface="Proxima Nova"/>
                          <a:sym typeface="Proxima Nova"/>
                        </a:rPr>
                        <a:t>001</a:t>
                      </a:r>
                    </a:p>
                  </a:txBody>
                  <a:tcPr marT="91425" marB="91425" marR="91425" marL="91425">
                    <a:solidFill>
                      <a:srgbClr val="FCE5CD"/>
                    </a:solidFill>
                  </a:tcPr>
                </a:tc>
                <a:tc>
                  <a:txBody>
                    <a:bodyPr>
                      <a:noAutofit/>
                    </a:bodyPr>
                    <a:lstStyle/>
                    <a:p>
                      <a:pPr lvl="0" algn="ctr">
                        <a:spcBef>
                          <a:spcPts val="0"/>
                        </a:spcBef>
                        <a:buNone/>
                      </a:pPr>
                      <a:r>
                        <a:rPr lang="en">
                          <a:latin typeface="Proxima Nova"/>
                          <a:ea typeface="Proxima Nova"/>
                          <a:cs typeface="Proxima Nova"/>
                          <a:sym typeface="Proxima Nova"/>
                        </a:rPr>
                        <a:t>2</a:t>
                      </a:r>
                    </a:p>
                  </a:txBody>
                  <a:tcPr marT="91425" marB="91425" marR="91425" marL="91425"/>
                </a:tc>
                <a:tc>
                  <a:txBody>
                    <a:bodyPr>
                      <a:noAutofit/>
                    </a:bodyPr>
                    <a:lstStyle/>
                    <a:p>
                      <a:pPr lvl="0" algn="ctr">
                        <a:spcBef>
                          <a:spcPts val="0"/>
                        </a:spcBef>
                        <a:buNone/>
                      </a:pPr>
                      <a:r>
                        <a:rPr lang="en">
                          <a:latin typeface="Proxima Nova"/>
                          <a:ea typeface="Proxima Nova"/>
                          <a:cs typeface="Proxima Nova"/>
                          <a:sym typeface="Proxima Nova"/>
                        </a:rPr>
                        <a:t>1</a:t>
                      </a:r>
                    </a:p>
                  </a:txBody>
                  <a:tcPr marT="91425" marB="91425" marR="91425" marL="91425"/>
                </a:tc>
                <a:tc>
                  <a:txBody>
                    <a:bodyPr>
                      <a:noAutofit/>
                    </a:bodyPr>
                    <a:lstStyle/>
                    <a:p>
                      <a:pPr lvl="0" algn="ctr">
                        <a:spcBef>
                          <a:spcPts val="0"/>
                        </a:spcBef>
                        <a:buNone/>
                      </a:pPr>
                      <a:r>
                        <a:rPr lang="en">
                          <a:latin typeface="Proxima Nova"/>
                          <a:ea typeface="Proxima Nova"/>
                          <a:cs typeface="Proxima Nova"/>
                          <a:sym typeface="Proxima Nova"/>
                        </a:rPr>
                        <a:t>1</a:t>
                      </a:r>
                    </a:p>
                  </a:txBody>
                  <a:tcPr marT="91425" marB="91425" marR="91425" marL="91425"/>
                </a:tc>
                <a:tc>
                  <a:txBody>
                    <a:bodyPr>
                      <a:noAutofit/>
                    </a:bodyPr>
                    <a:lstStyle/>
                    <a:p>
                      <a:pPr lvl="0" algn="ctr">
                        <a:spcBef>
                          <a:spcPts val="0"/>
                        </a:spcBef>
                        <a:buNone/>
                      </a:pPr>
                      <a:r>
                        <a:rPr lang="en">
                          <a:latin typeface="Proxima Nova"/>
                          <a:ea typeface="Proxima Nova"/>
                          <a:cs typeface="Proxima Nova"/>
                          <a:sym typeface="Proxima Nova"/>
                        </a:rPr>
                        <a:t>1</a:t>
                      </a:r>
                    </a:p>
                  </a:txBody>
                  <a:tcPr marT="91425" marB="91425" marR="91425" marL="91425"/>
                </a:tc>
                <a:tc>
                  <a:txBody>
                    <a:bodyPr>
                      <a:noAutofit/>
                    </a:bodyPr>
                    <a:lstStyle/>
                    <a:p>
                      <a:pPr lvl="0" algn="ctr">
                        <a:spcBef>
                          <a:spcPts val="0"/>
                        </a:spcBef>
                        <a:buNone/>
                      </a:pPr>
                      <a:r>
                        <a:rPr lang="en">
                          <a:latin typeface="Proxima Nova"/>
                          <a:ea typeface="Proxima Nova"/>
                          <a:cs typeface="Proxima Nova"/>
                          <a:sym typeface="Proxima Nova"/>
                        </a:rPr>
                        <a:t>2</a:t>
                      </a:r>
                    </a:p>
                  </a:txBody>
                  <a:tcPr marT="91425" marB="91425" marR="91425" marL="91425"/>
                </a:tc>
                <a:tc>
                  <a:txBody>
                    <a:bodyPr>
                      <a:noAutofit/>
                    </a:bodyPr>
                    <a:lstStyle/>
                    <a:p>
                      <a:pPr lvl="0" algn="ctr">
                        <a:spcBef>
                          <a:spcPts val="0"/>
                        </a:spcBef>
                        <a:buNone/>
                      </a:pPr>
                      <a:r>
                        <a:rPr lang="en">
                          <a:latin typeface="Proxima Nova"/>
                          <a:ea typeface="Proxima Nova"/>
                          <a:cs typeface="Proxima Nova"/>
                          <a:sym typeface="Proxima Nova"/>
                        </a:rPr>
                        <a:t>3</a:t>
                      </a:r>
                    </a:p>
                  </a:txBody>
                  <a:tcPr marT="91425" marB="91425" marR="91425" marL="91425"/>
                </a:tc>
                <a:tc>
                  <a:txBody>
                    <a:bodyPr>
                      <a:noAutofit/>
                    </a:bodyPr>
                    <a:lstStyle/>
                    <a:p>
                      <a:pPr lvl="0" rtl="0" algn="ctr">
                        <a:spcBef>
                          <a:spcPts val="0"/>
                        </a:spcBef>
                        <a:buNone/>
                      </a:pPr>
                      <a:r>
                        <a:rPr lang="en">
                          <a:latin typeface="Proxima Nova"/>
                          <a:ea typeface="Proxima Nova"/>
                          <a:cs typeface="Proxima Nova"/>
                          <a:sym typeface="Proxima Nova"/>
                        </a:rPr>
                        <a:t>1.5 - 2</a:t>
                      </a:r>
                    </a:p>
                  </a:txBody>
                  <a:tcPr marT="91425" marB="91425" marR="91425" marL="91425"/>
                </a:tc>
              </a:tr>
              <a:tr h="392100">
                <a:tc>
                  <a:txBody>
                    <a:bodyPr>
                      <a:noAutofit/>
                    </a:bodyPr>
                    <a:lstStyle/>
                    <a:p>
                      <a:pPr lvl="0">
                        <a:spcBef>
                          <a:spcPts val="0"/>
                        </a:spcBef>
                        <a:buNone/>
                      </a:pPr>
                      <a:r>
                        <a:rPr b="1" lang="en">
                          <a:latin typeface="Proxima Nova"/>
                          <a:ea typeface="Proxima Nova"/>
                          <a:cs typeface="Proxima Nova"/>
                          <a:sym typeface="Proxima Nova"/>
                        </a:rPr>
                        <a:t>002</a:t>
                      </a:r>
                    </a:p>
                  </a:txBody>
                  <a:tcPr marT="91425" marB="91425" marR="91425" marL="91425">
                    <a:solidFill>
                      <a:srgbClr val="FCE5CD"/>
                    </a:solidFill>
                  </a:tcPr>
                </a:tc>
                <a:tc>
                  <a:txBody>
                    <a:bodyPr>
                      <a:noAutofit/>
                    </a:bodyPr>
                    <a:lstStyle/>
                    <a:p>
                      <a:pPr lvl="0" algn="ctr">
                        <a:spcBef>
                          <a:spcPts val="0"/>
                        </a:spcBef>
                        <a:buNone/>
                      </a:pPr>
                      <a:r>
                        <a:rPr lang="en">
                          <a:latin typeface="Proxima Nova"/>
                          <a:ea typeface="Proxima Nova"/>
                          <a:cs typeface="Proxima Nova"/>
                          <a:sym typeface="Proxima Nova"/>
                        </a:rPr>
                        <a:t>3</a:t>
                      </a:r>
                    </a:p>
                  </a:txBody>
                  <a:tcPr marT="91425" marB="91425" marR="91425" marL="91425"/>
                </a:tc>
                <a:tc>
                  <a:txBody>
                    <a:bodyPr>
                      <a:noAutofit/>
                    </a:bodyPr>
                    <a:lstStyle/>
                    <a:p>
                      <a:pPr lvl="0" algn="ctr">
                        <a:spcBef>
                          <a:spcPts val="0"/>
                        </a:spcBef>
                        <a:buNone/>
                      </a:pPr>
                      <a:r>
                        <a:rPr lang="en">
                          <a:latin typeface="Proxima Nova"/>
                          <a:ea typeface="Proxima Nova"/>
                          <a:cs typeface="Proxima Nova"/>
                          <a:sym typeface="Proxima Nova"/>
                        </a:rPr>
                        <a:t>2</a:t>
                      </a:r>
                    </a:p>
                  </a:txBody>
                  <a:tcPr marT="91425" marB="91425" marR="91425" marL="91425"/>
                </a:tc>
                <a:tc>
                  <a:txBody>
                    <a:bodyPr>
                      <a:noAutofit/>
                    </a:bodyPr>
                    <a:lstStyle/>
                    <a:p>
                      <a:pPr lvl="0" algn="ctr">
                        <a:spcBef>
                          <a:spcPts val="0"/>
                        </a:spcBef>
                        <a:buNone/>
                      </a:pPr>
                      <a:r>
                        <a:rPr lang="en">
                          <a:latin typeface="Proxima Nova"/>
                          <a:ea typeface="Proxima Nova"/>
                          <a:cs typeface="Proxima Nova"/>
                          <a:sym typeface="Proxima Nova"/>
                        </a:rPr>
                        <a:t>2</a:t>
                      </a:r>
                    </a:p>
                  </a:txBody>
                  <a:tcPr marT="91425" marB="91425" marR="91425" marL="91425"/>
                </a:tc>
                <a:tc>
                  <a:txBody>
                    <a:bodyPr>
                      <a:noAutofit/>
                    </a:bodyPr>
                    <a:lstStyle/>
                    <a:p>
                      <a:pPr lvl="0" algn="ctr">
                        <a:spcBef>
                          <a:spcPts val="0"/>
                        </a:spcBef>
                        <a:buNone/>
                      </a:pPr>
                      <a:r>
                        <a:rPr lang="en">
                          <a:latin typeface="Proxima Nova"/>
                          <a:ea typeface="Proxima Nova"/>
                          <a:cs typeface="Proxima Nova"/>
                          <a:sym typeface="Proxima Nova"/>
                        </a:rPr>
                        <a:t>2</a:t>
                      </a:r>
                    </a:p>
                  </a:txBody>
                  <a:tcPr marT="91425" marB="91425" marR="91425" marL="91425"/>
                </a:tc>
                <a:tc>
                  <a:txBody>
                    <a:bodyPr>
                      <a:noAutofit/>
                    </a:bodyPr>
                    <a:lstStyle/>
                    <a:p>
                      <a:pPr lvl="0" algn="ctr">
                        <a:spcBef>
                          <a:spcPts val="0"/>
                        </a:spcBef>
                        <a:buNone/>
                      </a:pPr>
                      <a:r>
                        <a:rPr lang="en">
                          <a:latin typeface="Proxima Nova"/>
                          <a:ea typeface="Proxima Nova"/>
                          <a:cs typeface="Proxima Nova"/>
                          <a:sym typeface="Proxima Nova"/>
                        </a:rPr>
                        <a:t>3</a:t>
                      </a:r>
                    </a:p>
                  </a:txBody>
                  <a:tcPr marT="91425" marB="91425" marR="91425" marL="91425"/>
                </a:tc>
                <a:tc>
                  <a:txBody>
                    <a:bodyPr>
                      <a:noAutofit/>
                    </a:bodyPr>
                    <a:lstStyle/>
                    <a:p>
                      <a:pPr lvl="0" algn="ctr">
                        <a:spcBef>
                          <a:spcPts val="0"/>
                        </a:spcBef>
                        <a:buNone/>
                      </a:pPr>
                      <a:r>
                        <a:rPr lang="en">
                          <a:latin typeface="Proxima Nova"/>
                          <a:ea typeface="Proxima Nova"/>
                          <a:cs typeface="Proxima Nova"/>
                          <a:sym typeface="Proxima Nova"/>
                        </a:rPr>
                        <a:t>2</a:t>
                      </a:r>
                    </a:p>
                  </a:txBody>
                  <a:tcPr marT="91425" marB="91425" marR="91425" marL="91425"/>
                </a:tc>
                <a:tc>
                  <a:txBody>
                    <a:bodyPr>
                      <a:noAutofit/>
                    </a:bodyPr>
                    <a:lstStyle/>
                    <a:p>
                      <a:pPr lvl="0" algn="ctr">
                        <a:spcBef>
                          <a:spcPts val="0"/>
                        </a:spcBef>
                        <a:buNone/>
                      </a:pPr>
                      <a:r>
                        <a:rPr lang="en">
                          <a:latin typeface="Proxima Nova"/>
                          <a:ea typeface="Proxima Nova"/>
                          <a:cs typeface="Proxima Nova"/>
                          <a:sym typeface="Proxima Nova"/>
                        </a:rPr>
                        <a:t>3</a:t>
                      </a:r>
                    </a:p>
                  </a:txBody>
                  <a:tcPr marT="91425" marB="91425" marR="91425" marL="91425"/>
                </a:tc>
              </a:tr>
              <a:tr h="392100">
                <a:tc>
                  <a:txBody>
                    <a:bodyPr>
                      <a:noAutofit/>
                    </a:bodyPr>
                    <a:lstStyle/>
                    <a:p>
                      <a:pPr lvl="0">
                        <a:spcBef>
                          <a:spcPts val="0"/>
                        </a:spcBef>
                        <a:buNone/>
                      </a:pPr>
                      <a:r>
                        <a:rPr b="1" lang="en">
                          <a:latin typeface="Proxima Nova"/>
                          <a:ea typeface="Proxima Nova"/>
                          <a:cs typeface="Proxima Nova"/>
                          <a:sym typeface="Proxima Nova"/>
                        </a:rPr>
                        <a:t>003</a:t>
                      </a:r>
                    </a:p>
                  </a:txBody>
                  <a:tcPr marT="91425" marB="91425" marR="91425" marL="91425">
                    <a:solidFill>
                      <a:srgbClr val="FCE5CD"/>
                    </a:solidFill>
                  </a:tcPr>
                </a:tc>
                <a:tc>
                  <a:txBody>
                    <a:bodyPr>
                      <a:noAutofit/>
                    </a:bodyPr>
                    <a:lstStyle/>
                    <a:p>
                      <a:pPr lvl="0" algn="ctr">
                        <a:spcBef>
                          <a:spcPts val="0"/>
                        </a:spcBef>
                        <a:buNone/>
                      </a:pPr>
                      <a:r>
                        <a:rPr lang="en">
                          <a:latin typeface="Proxima Nova"/>
                          <a:ea typeface="Proxima Nova"/>
                          <a:cs typeface="Proxima Nova"/>
                          <a:sym typeface="Proxima Nova"/>
                        </a:rPr>
                        <a:t>1</a:t>
                      </a:r>
                    </a:p>
                  </a:txBody>
                  <a:tcPr marT="91425" marB="91425" marR="91425" marL="91425"/>
                </a:tc>
                <a:tc>
                  <a:txBody>
                    <a:bodyPr>
                      <a:noAutofit/>
                    </a:bodyPr>
                    <a:lstStyle/>
                    <a:p>
                      <a:pPr lvl="0" algn="ctr">
                        <a:spcBef>
                          <a:spcPts val="0"/>
                        </a:spcBef>
                        <a:buNone/>
                      </a:pPr>
                      <a:r>
                        <a:rPr lang="en">
                          <a:latin typeface="Proxima Nova"/>
                          <a:ea typeface="Proxima Nova"/>
                          <a:cs typeface="Proxima Nova"/>
                          <a:sym typeface="Proxima Nova"/>
                        </a:rPr>
                        <a:t>3</a:t>
                      </a:r>
                    </a:p>
                  </a:txBody>
                  <a:tcPr marT="91425" marB="91425" marR="91425" marL="91425"/>
                </a:tc>
                <a:tc>
                  <a:txBody>
                    <a:bodyPr>
                      <a:noAutofit/>
                    </a:bodyPr>
                    <a:lstStyle/>
                    <a:p>
                      <a:pPr lvl="0" algn="ctr">
                        <a:spcBef>
                          <a:spcPts val="0"/>
                        </a:spcBef>
                        <a:buNone/>
                      </a:pPr>
                      <a:r>
                        <a:rPr lang="en">
                          <a:latin typeface="Proxima Nova"/>
                          <a:ea typeface="Proxima Nova"/>
                          <a:cs typeface="Proxima Nova"/>
                          <a:sym typeface="Proxima Nova"/>
                        </a:rPr>
                        <a:t>4</a:t>
                      </a:r>
                    </a:p>
                  </a:txBody>
                  <a:tcPr marT="91425" marB="91425" marR="91425" marL="91425"/>
                </a:tc>
                <a:tc>
                  <a:txBody>
                    <a:bodyPr>
                      <a:noAutofit/>
                    </a:bodyPr>
                    <a:lstStyle/>
                    <a:p>
                      <a:pPr lvl="0" algn="ctr">
                        <a:spcBef>
                          <a:spcPts val="0"/>
                        </a:spcBef>
                        <a:buNone/>
                      </a:pPr>
                      <a:r>
                        <a:rPr lang="en">
                          <a:latin typeface="Proxima Nova"/>
                          <a:ea typeface="Proxima Nova"/>
                          <a:cs typeface="Proxima Nova"/>
                          <a:sym typeface="Proxima Nova"/>
                        </a:rPr>
                        <a:t>5</a:t>
                      </a:r>
                    </a:p>
                  </a:txBody>
                  <a:tcPr marT="91425" marB="91425" marR="91425" marL="91425"/>
                </a:tc>
                <a:tc>
                  <a:txBody>
                    <a:bodyPr>
                      <a:noAutofit/>
                    </a:bodyPr>
                    <a:lstStyle/>
                    <a:p>
                      <a:pPr lvl="0" algn="ctr">
                        <a:spcBef>
                          <a:spcPts val="0"/>
                        </a:spcBef>
                        <a:buNone/>
                      </a:pPr>
                      <a:r>
                        <a:rPr lang="en">
                          <a:latin typeface="Proxima Nova"/>
                          <a:ea typeface="Proxima Nova"/>
                          <a:cs typeface="Proxima Nova"/>
                          <a:sym typeface="Proxima Nova"/>
                        </a:rPr>
                        <a:t>5</a:t>
                      </a:r>
                    </a:p>
                  </a:txBody>
                  <a:tcPr marT="91425" marB="91425" marR="91425" marL="91425"/>
                </a:tc>
                <a:tc>
                  <a:txBody>
                    <a:bodyPr>
                      <a:noAutofit/>
                    </a:bodyPr>
                    <a:lstStyle/>
                    <a:p>
                      <a:pPr lvl="0" algn="ctr">
                        <a:spcBef>
                          <a:spcPts val="0"/>
                        </a:spcBef>
                        <a:buNone/>
                      </a:pPr>
                      <a:r>
                        <a:rPr lang="en">
                          <a:latin typeface="Proxima Nova"/>
                          <a:ea typeface="Proxima Nova"/>
                          <a:cs typeface="Proxima Nova"/>
                          <a:sym typeface="Proxima Nova"/>
                        </a:rPr>
                        <a:t>5</a:t>
                      </a:r>
                    </a:p>
                  </a:txBody>
                  <a:tcPr marT="91425" marB="91425" marR="91425" marL="91425"/>
                </a:tc>
                <a:tc>
                  <a:txBody>
                    <a:bodyPr>
                      <a:noAutofit/>
                    </a:bodyPr>
                    <a:lstStyle/>
                    <a:p>
                      <a:pPr lvl="0" algn="ctr">
                        <a:spcBef>
                          <a:spcPts val="0"/>
                        </a:spcBef>
                        <a:buNone/>
                      </a:pPr>
                      <a:r>
                        <a:rPr lang="en">
                          <a:latin typeface="Proxima Nova"/>
                          <a:ea typeface="Proxima Nova"/>
                          <a:cs typeface="Proxima Nova"/>
                          <a:sym typeface="Proxima Nova"/>
                        </a:rPr>
                        <a:t>4</a:t>
                      </a:r>
                    </a:p>
                  </a:txBody>
                  <a:tcPr marT="91425" marB="91425" marR="91425" marL="91425"/>
                </a:tc>
              </a:tr>
            </a:tbl>
          </a:graphicData>
        </a:graphic>
      </p:graphicFrame>
      <p:sp>
        <p:nvSpPr>
          <p:cNvPr id="206" name="Shape 206"/>
          <p:cNvSpPr txBox="1"/>
          <p:nvPr/>
        </p:nvSpPr>
        <p:spPr>
          <a:xfrm>
            <a:off x="311700" y="948400"/>
            <a:ext cx="2982599" cy="319499"/>
          </a:xfrm>
          <a:prstGeom prst="rect">
            <a:avLst/>
          </a:prstGeom>
          <a:noFill/>
          <a:ln>
            <a:noFill/>
          </a:ln>
        </p:spPr>
        <p:txBody>
          <a:bodyPr anchorCtr="0" anchor="t" bIns="91425" lIns="91425" rIns="91425" tIns="91425">
            <a:noAutofit/>
          </a:bodyPr>
          <a:lstStyle/>
          <a:p>
            <a:pPr indent="-342900" lvl="0" marL="457200">
              <a:spcBef>
                <a:spcPts val="0"/>
              </a:spcBef>
              <a:buSzPct val="100000"/>
              <a:buFont typeface="Proxima Nova"/>
              <a:buChar char="●"/>
            </a:pPr>
            <a:r>
              <a:rPr lang="en" sz="1800">
                <a:latin typeface="Proxima Nova"/>
                <a:ea typeface="Proxima Nova"/>
                <a:cs typeface="Proxima Nova"/>
                <a:sym typeface="Proxima Nova"/>
              </a:rPr>
              <a:t>Test / Task Difficulty</a:t>
            </a:r>
          </a:p>
        </p:txBody>
      </p:sp>
      <p:sp>
        <p:nvSpPr>
          <p:cNvPr id="207" name="Shape 207"/>
          <p:cNvSpPr txBox="1"/>
          <p:nvPr/>
        </p:nvSpPr>
        <p:spPr>
          <a:xfrm>
            <a:off x="311700" y="3528600"/>
            <a:ext cx="7951500" cy="319499"/>
          </a:xfrm>
          <a:prstGeom prst="rect">
            <a:avLst/>
          </a:prstGeom>
          <a:noFill/>
          <a:ln>
            <a:noFill/>
          </a:ln>
        </p:spPr>
        <p:txBody>
          <a:bodyPr anchorCtr="0" anchor="t" bIns="91425" lIns="91425" rIns="91425" tIns="91425">
            <a:noAutofit/>
          </a:bodyPr>
          <a:lstStyle/>
          <a:p>
            <a:pPr indent="-342900" lvl="0" marL="457200" rtl="0">
              <a:spcBef>
                <a:spcPts val="0"/>
              </a:spcBef>
              <a:buSzPct val="100000"/>
              <a:buFont typeface="Proxima Nova"/>
              <a:buChar char="●"/>
            </a:pPr>
            <a:r>
              <a:rPr lang="en" sz="1800">
                <a:latin typeface="Proxima Nova"/>
                <a:ea typeface="Proxima Nova"/>
                <a:cs typeface="Proxima Nova"/>
                <a:sym typeface="Proxima Nova"/>
              </a:rPr>
              <a:t>Usability Problems</a:t>
            </a:r>
          </a:p>
          <a:p>
            <a:pPr indent="-342900" lvl="1" marL="914400" rtl="0">
              <a:spcBef>
                <a:spcPts val="0"/>
              </a:spcBef>
              <a:buSzPct val="100000"/>
              <a:buFont typeface="Proxima Nova"/>
              <a:buChar char="○"/>
            </a:pPr>
            <a:r>
              <a:rPr lang="en" sz="1800">
                <a:latin typeface="Proxima Nova"/>
                <a:ea typeface="Proxima Nova"/>
                <a:cs typeface="Proxima Nova"/>
                <a:sym typeface="Proxima Nova"/>
              </a:rPr>
              <a:t>Calendar selection</a:t>
            </a:r>
          </a:p>
          <a:p>
            <a:pPr indent="-342900" lvl="1" marL="914400" rtl="0">
              <a:spcBef>
                <a:spcPts val="0"/>
              </a:spcBef>
              <a:buSzPct val="100000"/>
              <a:buFont typeface="Proxima Nova"/>
              <a:buChar char="○"/>
            </a:pPr>
            <a:r>
              <a:rPr lang="en" sz="1800">
                <a:latin typeface="Proxima Nova"/>
                <a:ea typeface="Proxima Nova"/>
                <a:cs typeface="Proxima Nova"/>
                <a:sym typeface="Proxima Nova"/>
              </a:rPr>
              <a:t>“I want to learn”, “I want to teach”</a:t>
            </a:r>
          </a:p>
          <a:p>
            <a:pPr indent="-342900" lvl="1" marL="914400" rtl="0">
              <a:spcBef>
                <a:spcPts val="0"/>
              </a:spcBef>
              <a:buSzPct val="100000"/>
              <a:buFont typeface="Proxima Nova"/>
              <a:buChar char="○"/>
            </a:pPr>
            <a:r>
              <a:rPr lang="en" sz="1800">
                <a:latin typeface="Proxima Nova"/>
                <a:ea typeface="Proxima Nova"/>
                <a:cs typeface="Proxima Nova"/>
                <a:sym typeface="Proxima Nova"/>
              </a:rPr>
              <a:t>Search results hierarchy </a:t>
            </a:r>
          </a:p>
          <a:p>
            <a:pPr lvl="0" rtl="0">
              <a:spcBef>
                <a:spcPts val="0"/>
              </a:spcBef>
              <a:buNone/>
            </a:pPr>
            <a:r>
              <a:t/>
            </a:r>
            <a:endParaRPr sz="1800">
              <a:latin typeface="Proxima Nova"/>
              <a:ea typeface="Proxima Nova"/>
              <a:cs typeface="Proxima Nova"/>
              <a:sym typeface="Proxima Nova"/>
            </a:endParaRPr>
          </a:p>
        </p:txBody>
      </p:sp>
    </p:spTree>
  </p:cSld>
  <p:clrMapOvr>
    <a:masterClrMapping/>
  </p:clrMapOvr>
  <p:transition spd="slow">
    <p:cut/>
  </p:transition>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11" name="Shape 211"/>
        <p:cNvGrpSpPr/>
        <p:nvPr/>
      </p:nvGrpSpPr>
      <p:grpSpPr>
        <a:xfrm>
          <a:off x="0" y="0"/>
          <a:ext cx="0" cy="0"/>
          <a:chOff x="0" y="0"/>
          <a:chExt cx="0" cy="0"/>
        </a:xfrm>
      </p:grpSpPr>
      <p:sp>
        <p:nvSpPr>
          <p:cNvPr id="212" name="Shape 212"/>
          <p:cNvSpPr txBox="1"/>
          <p:nvPr>
            <p:ph type="title"/>
          </p:nvPr>
        </p:nvSpPr>
        <p:spPr>
          <a:xfrm>
            <a:off x="510450" y="2057400"/>
            <a:ext cx="8123100" cy="778800"/>
          </a:xfrm>
          <a:prstGeom prst="rect">
            <a:avLst/>
          </a:prstGeom>
        </p:spPr>
        <p:txBody>
          <a:bodyPr anchorCtr="0" anchor="b" bIns="91425" lIns="91425" rIns="91425" tIns="91425">
            <a:noAutofit/>
          </a:bodyPr>
          <a:lstStyle/>
          <a:p>
            <a:pPr lvl="0">
              <a:spcBef>
                <a:spcPts val="0"/>
              </a:spcBef>
              <a:buNone/>
            </a:pPr>
            <a:r>
              <a:rPr lang="en"/>
              <a:t>Discussion</a:t>
            </a:r>
          </a:p>
        </p:txBody>
      </p:sp>
    </p:spTree>
  </p:cSld>
  <p:clrMapOvr>
    <a:masterClrMapping/>
  </p:clrMapOvr>
  <p:transition spd="slow">
    <p:cut/>
  </p:transition>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16" name="Shape 216"/>
        <p:cNvGrpSpPr/>
        <p:nvPr/>
      </p:nvGrpSpPr>
      <p:grpSpPr>
        <a:xfrm>
          <a:off x="0" y="0"/>
          <a:ext cx="0" cy="0"/>
          <a:chOff x="0" y="0"/>
          <a:chExt cx="0" cy="0"/>
        </a:xfrm>
      </p:grpSpPr>
      <p:sp>
        <p:nvSpPr>
          <p:cNvPr id="217" name="Shape 217"/>
          <p:cNvSpPr txBox="1"/>
          <p:nvPr>
            <p:ph type="title"/>
          </p:nvPr>
        </p:nvSpPr>
        <p:spPr>
          <a:xfrm>
            <a:off x="311700" y="445025"/>
            <a:ext cx="8520599" cy="572699"/>
          </a:xfrm>
          <a:prstGeom prst="rect">
            <a:avLst/>
          </a:prstGeom>
        </p:spPr>
        <p:txBody>
          <a:bodyPr anchorCtr="0" anchor="t" bIns="91425" lIns="91425" rIns="91425" tIns="91425">
            <a:noAutofit/>
          </a:bodyPr>
          <a:lstStyle/>
          <a:p>
            <a:pPr lvl="0" rtl="0">
              <a:spcBef>
                <a:spcPts val="0"/>
              </a:spcBef>
              <a:buNone/>
            </a:pPr>
            <a:r>
              <a:rPr lang="en"/>
              <a:t>Discussion - Changes for the “real experiment”</a:t>
            </a:r>
          </a:p>
        </p:txBody>
      </p:sp>
      <p:sp>
        <p:nvSpPr>
          <p:cNvPr id="218" name="Shape 218"/>
          <p:cNvSpPr txBox="1"/>
          <p:nvPr>
            <p:ph idx="1" type="body"/>
          </p:nvPr>
        </p:nvSpPr>
        <p:spPr>
          <a:xfrm>
            <a:off x="311700" y="1152475"/>
            <a:ext cx="8520599" cy="3416400"/>
          </a:xfrm>
          <a:prstGeom prst="rect">
            <a:avLst/>
          </a:prstGeom>
        </p:spPr>
        <p:txBody>
          <a:bodyPr anchorCtr="0" anchor="t" bIns="91425" lIns="91425" rIns="91425" tIns="91425">
            <a:noAutofit/>
          </a:bodyPr>
          <a:lstStyle/>
          <a:p>
            <a:pPr indent="-228600" lvl="0" marL="457200" rtl="0">
              <a:spcBef>
                <a:spcPts val="0"/>
              </a:spcBef>
            </a:pPr>
            <a:r>
              <a:rPr lang="en"/>
              <a:t>Test a wider spectrum of people</a:t>
            </a:r>
          </a:p>
          <a:p>
            <a:pPr indent="-323850" lvl="1" marL="914400" rtl="0">
              <a:spcBef>
                <a:spcPts val="0"/>
              </a:spcBef>
              <a:buSzPct val="100000"/>
            </a:pPr>
            <a:r>
              <a:rPr lang="en" sz="1500"/>
              <a:t>Local</a:t>
            </a:r>
          </a:p>
          <a:p>
            <a:pPr indent="-323850" lvl="1" marL="914400" rtl="0">
              <a:spcBef>
                <a:spcPts val="0"/>
              </a:spcBef>
              <a:buSzPct val="100000"/>
            </a:pPr>
            <a:r>
              <a:rPr lang="en" sz="1500"/>
              <a:t>Gender-balanced </a:t>
            </a:r>
          </a:p>
          <a:p>
            <a:pPr indent="-323850" lvl="1" marL="914400" rtl="0">
              <a:spcBef>
                <a:spcPts val="0"/>
              </a:spcBef>
              <a:buSzPct val="100000"/>
            </a:pPr>
            <a:r>
              <a:rPr lang="en" sz="1500"/>
              <a:t>Community center</a:t>
            </a:r>
          </a:p>
          <a:p>
            <a:pPr lvl="0" rtl="0">
              <a:spcBef>
                <a:spcPts val="0"/>
              </a:spcBef>
              <a:buNone/>
            </a:pPr>
            <a:r>
              <a:t/>
            </a:r>
            <a:endParaRPr sz="1500"/>
          </a:p>
          <a:p>
            <a:pPr indent="-228600" lvl="0" marL="457200" rtl="0">
              <a:lnSpc>
                <a:spcPct val="115000"/>
              </a:lnSpc>
              <a:spcBef>
                <a:spcPts val="0"/>
              </a:spcBef>
            </a:pPr>
            <a:r>
              <a:rPr lang="en"/>
              <a:t>Setting the scene better</a:t>
            </a:r>
          </a:p>
          <a:p>
            <a:pPr indent="-323850" lvl="1" marL="914400" rtl="0">
              <a:lnSpc>
                <a:spcPct val="115000"/>
              </a:lnSpc>
              <a:spcBef>
                <a:spcPts val="0"/>
              </a:spcBef>
              <a:buSzPct val="100000"/>
            </a:pPr>
            <a:r>
              <a:rPr lang="en" sz="1500"/>
              <a:t>Right now, they are focused on their current situation </a:t>
            </a:r>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3" name="Shape 83"/>
        <p:cNvGrpSpPr/>
        <p:nvPr/>
      </p:nvGrpSpPr>
      <p:grpSpPr>
        <a:xfrm>
          <a:off x="0" y="0"/>
          <a:ext cx="0" cy="0"/>
          <a:chOff x="0" y="0"/>
          <a:chExt cx="0" cy="0"/>
        </a:xfrm>
      </p:grpSpPr>
      <p:sp>
        <p:nvSpPr>
          <p:cNvPr id="84" name="Shape 84"/>
          <p:cNvSpPr txBox="1"/>
          <p:nvPr>
            <p:ph type="title"/>
          </p:nvPr>
        </p:nvSpPr>
        <p:spPr>
          <a:xfrm>
            <a:off x="510450" y="2057400"/>
            <a:ext cx="8123100" cy="778800"/>
          </a:xfrm>
          <a:prstGeom prst="rect">
            <a:avLst/>
          </a:prstGeom>
        </p:spPr>
        <p:txBody>
          <a:bodyPr anchorCtr="0" anchor="b" bIns="91425" lIns="91425" rIns="91425" tIns="91425">
            <a:noAutofit/>
          </a:bodyPr>
          <a:lstStyle/>
          <a:p>
            <a:pPr lvl="0">
              <a:spcBef>
                <a:spcPts val="0"/>
              </a:spcBef>
              <a:buNone/>
            </a:pPr>
            <a:r>
              <a:rPr lang="en"/>
              <a:t>Prototype Changes</a:t>
            </a:r>
          </a:p>
        </p:txBody>
      </p:sp>
    </p:spTree>
  </p:cSld>
  <p:clrMapOvr>
    <a:masterClrMapping/>
  </p:clrMapOvr>
  <p:transition spd="slow">
    <p:cut/>
  </p:transition>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22" name="Shape 222"/>
        <p:cNvGrpSpPr/>
        <p:nvPr/>
      </p:nvGrpSpPr>
      <p:grpSpPr>
        <a:xfrm>
          <a:off x="0" y="0"/>
          <a:ext cx="0" cy="0"/>
          <a:chOff x="0" y="0"/>
          <a:chExt cx="0" cy="0"/>
        </a:xfrm>
      </p:grpSpPr>
      <p:sp>
        <p:nvSpPr>
          <p:cNvPr id="223" name="Shape 223"/>
          <p:cNvSpPr txBox="1"/>
          <p:nvPr>
            <p:ph type="title"/>
          </p:nvPr>
        </p:nvSpPr>
        <p:spPr>
          <a:xfrm>
            <a:off x="311700" y="445025"/>
            <a:ext cx="8520599" cy="572699"/>
          </a:xfrm>
          <a:prstGeom prst="rect">
            <a:avLst/>
          </a:prstGeom>
        </p:spPr>
        <p:txBody>
          <a:bodyPr anchorCtr="0" anchor="t" bIns="91425" lIns="91425" rIns="91425" tIns="91425">
            <a:noAutofit/>
          </a:bodyPr>
          <a:lstStyle/>
          <a:p>
            <a:pPr lvl="0" rtl="0">
              <a:spcBef>
                <a:spcPts val="0"/>
              </a:spcBef>
              <a:buNone/>
            </a:pPr>
            <a:r>
              <a:rPr lang="en"/>
              <a:t>Discussion - Interface changes to be made </a:t>
            </a:r>
          </a:p>
        </p:txBody>
      </p:sp>
      <p:sp>
        <p:nvSpPr>
          <p:cNvPr id="224" name="Shape 224"/>
          <p:cNvSpPr txBox="1"/>
          <p:nvPr>
            <p:ph idx="1" type="body"/>
          </p:nvPr>
        </p:nvSpPr>
        <p:spPr>
          <a:xfrm>
            <a:off x="311700" y="1017725"/>
            <a:ext cx="8520599" cy="3416400"/>
          </a:xfrm>
          <a:prstGeom prst="rect">
            <a:avLst/>
          </a:prstGeom>
        </p:spPr>
        <p:txBody>
          <a:bodyPr anchorCtr="0" anchor="t" bIns="91425" lIns="91425" rIns="91425" tIns="91425">
            <a:noAutofit/>
          </a:bodyPr>
          <a:lstStyle/>
          <a:p>
            <a:pPr indent="-228600" lvl="0" marL="457200" rtl="0">
              <a:lnSpc>
                <a:spcPct val="150000"/>
              </a:lnSpc>
              <a:spcBef>
                <a:spcPts val="0"/>
              </a:spcBef>
            </a:pPr>
            <a:r>
              <a:rPr lang="en"/>
              <a:t>Location</a:t>
            </a:r>
          </a:p>
          <a:p>
            <a:pPr indent="-323850" lvl="1" marL="914400" rtl="0">
              <a:lnSpc>
                <a:spcPct val="150000"/>
              </a:lnSpc>
              <a:spcBef>
                <a:spcPts val="0"/>
              </a:spcBef>
              <a:buSzPct val="100000"/>
            </a:pPr>
            <a:r>
              <a:rPr lang="en" sz="1500"/>
              <a:t>Google map and address to show the exact location of the class </a:t>
            </a:r>
          </a:p>
          <a:p>
            <a:pPr indent="-228600" lvl="0" marL="457200" rtl="0">
              <a:lnSpc>
                <a:spcPct val="150000"/>
              </a:lnSpc>
              <a:spcBef>
                <a:spcPts val="0"/>
              </a:spcBef>
            </a:pPr>
            <a:r>
              <a:rPr lang="en"/>
              <a:t>Avenue for interaction</a:t>
            </a:r>
          </a:p>
          <a:p>
            <a:pPr indent="-323850" lvl="1" marL="914400" rtl="0">
              <a:lnSpc>
                <a:spcPct val="150000"/>
              </a:lnSpc>
              <a:spcBef>
                <a:spcPts val="0"/>
              </a:spcBef>
              <a:buSzPct val="100000"/>
            </a:pPr>
            <a:r>
              <a:rPr lang="en" sz="1500"/>
              <a:t>Allow user to contact / interact with the teacher before meeting in person</a:t>
            </a:r>
          </a:p>
          <a:p>
            <a:pPr indent="-228600" lvl="0" marL="457200" rtl="0">
              <a:lnSpc>
                <a:spcPct val="150000"/>
              </a:lnSpc>
              <a:spcBef>
                <a:spcPts val="0"/>
              </a:spcBef>
            </a:pPr>
            <a:r>
              <a:rPr lang="en"/>
              <a:t>Group setting</a:t>
            </a:r>
          </a:p>
          <a:p>
            <a:pPr indent="-323850" lvl="1" marL="914400" rtl="0">
              <a:lnSpc>
                <a:spcPct val="150000"/>
              </a:lnSpc>
              <a:spcBef>
                <a:spcPts val="0"/>
              </a:spcBef>
              <a:buSzPct val="100000"/>
            </a:pPr>
            <a:r>
              <a:rPr lang="en" sz="1500"/>
              <a:t>Also allow small-group classes to address user’s safety concerns</a:t>
            </a:r>
          </a:p>
          <a:p>
            <a:pPr indent="-228600" lvl="0" marL="457200" rtl="0">
              <a:lnSpc>
                <a:spcPct val="150000"/>
              </a:lnSpc>
              <a:spcBef>
                <a:spcPts val="0"/>
              </a:spcBef>
            </a:pPr>
            <a:r>
              <a:rPr lang="en"/>
              <a:t>“I want to learn”, “I want to teach”</a:t>
            </a:r>
          </a:p>
          <a:p>
            <a:pPr indent="-323850" lvl="1" marL="914400" rtl="0">
              <a:lnSpc>
                <a:spcPct val="150000"/>
              </a:lnSpc>
              <a:spcBef>
                <a:spcPts val="0"/>
              </a:spcBef>
              <a:buSzPct val="100000"/>
            </a:pPr>
            <a:r>
              <a:rPr lang="en" sz="1500"/>
              <a:t>Make “Learn / Teach” a drop-down selection as well</a:t>
            </a:r>
          </a:p>
        </p:txBody>
      </p:sp>
    </p:spTree>
  </p:cSld>
  <p:clrMapOvr>
    <a:masterClrMapping/>
  </p:clrMapOvr>
  <p:transition spd="slow">
    <p:cut/>
  </p:transition>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28" name="Shape 228"/>
        <p:cNvGrpSpPr/>
        <p:nvPr/>
      </p:nvGrpSpPr>
      <p:grpSpPr>
        <a:xfrm>
          <a:off x="0" y="0"/>
          <a:ext cx="0" cy="0"/>
          <a:chOff x="0" y="0"/>
          <a:chExt cx="0" cy="0"/>
        </a:xfrm>
      </p:grpSpPr>
      <p:sp>
        <p:nvSpPr>
          <p:cNvPr id="229" name="Shape 229"/>
          <p:cNvSpPr txBox="1"/>
          <p:nvPr>
            <p:ph type="title"/>
          </p:nvPr>
        </p:nvSpPr>
        <p:spPr>
          <a:xfrm>
            <a:off x="510450" y="2057400"/>
            <a:ext cx="8123100" cy="778800"/>
          </a:xfrm>
          <a:prstGeom prst="rect">
            <a:avLst/>
          </a:prstGeom>
        </p:spPr>
        <p:txBody>
          <a:bodyPr anchorCtr="0" anchor="b" bIns="91425" lIns="91425" rIns="91425" tIns="91425">
            <a:noAutofit/>
          </a:bodyPr>
          <a:lstStyle/>
          <a:p>
            <a:pPr lvl="0" rtl="0">
              <a:spcBef>
                <a:spcPts val="0"/>
              </a:spcBef>
              <a:buNone/>
            </a:pPr>
            <a:r>
              <a:rPr lang="en"/>
              <a:t>Summary </a:t>
            </a:r>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8" name="Shape 88"/>
        <p:cNvGrpSpPr/>
        <p:nvPr/>
      </p:nvGrpSpPr>
      <p:grpSpPr>
        <a:xfrm>
          <a:off x="0" y="0"/>
          <a:ext cx="0" cy="0"/>
          <a:chOff x="0" y="0"/>
          <a:chExt cx="0" cy="0"/>
        </a:xfrm>
      </p:grpSpPr>
      <p:sp>
        <p:nvSpPr>
          <p:cNvPr id="89" name="Shape 89"/>
          <p:cNvSpPr txBox="1"/>
          <p:nvPr>
            <p:ph type="title"/>
          </p:nvPr>
        </p:nvSpPr>
        <p:spPr>
          <a:xfrm>
            <a:off x="311700" y="445025"/>
            <a:ext cx="8520599" cy="572699"/>
          </a:xfrm>
          <a:prstGeom prst="rect">
            <a:avLst/>
          </a:prstGeom>
        </p:spPr>
        <p:txBody>
          <a:bodyPr anchorCtr="0" anchor="t" bIns="91425" lIns="91425" rIns="91425" tIns="91425">
            <a:noAutofit/>
          </a:bodyPr>
          <a:lstStyle/>
          <a:p>
            <a:pPr lvl="0" rtl="0">
              <a:spcBef>
                <a:spcPts val="0"/>
              </a:spcBef>
              <a:buNone/>
            </a:pPr>
            <a:r>
              <a:rPr lang="en"/>
              <a:t>Prototype Changes</a:t>
            </a:r>
          </a:p>
        </p:txBody>
      </p:sp>
      <p:sp>
        <p:nvSpPr>
          <p:cNvPr id="90" name="Shape 90"/>
          <p:cNvSpPr txBox="1"/>
          <p:nvPr>
            <p:ph idx="1" type="body"/>
          </p:nvPr>
        </p:nvSpPr>
        <p:spPr>
          <a:xfrm>
            <a:off x="311700" y="1000075"/>
            <a:ext cx="8520599" cy="628499"/>
          </a:xfrm>
          <a:prstGeom prst="rect">
            <a:avLst/>
          </a:prstGeom>
        </p:spPr>
        <p:txBody>
          <a:bodyPr anchorCtr="0" anchor="t" bIns="91425" lIns="91425" rIns="91425" tIns="91425">
            <a:noAutofit/>
          </a:bodyPr>
          <a:lstStyle/>
          <a:p>
            <a:pPr indent="-228600" lvl="0" marL="457200" rtl="0">
              <a:spcBef>
                <a:spcPts val="0"/>
              </a:spcBef>
            </a:pPr>
            <a:r>
              <a:rPr lang="en"/>
              <a:t>Increased usability for class pages</a:t>
            </a:r>
          </a:p>
        </p:txBody>
      </p:sp>
      <p:pic>
        <p:nvPicPr>
          <p:cNvPr id="91" name="Shape 91"/>
          <p:cNvPicPr preferRelativeResize="0"/>
          <p:nvPr/>
        </p:nvPicPr>
        <p:blipFill>
          <a:blip r:embed="rId3">
            <a:alphaModFix/>
          </a:blip>
          <a:stretch>
            <a:fillRect/>
          </a:stretch>
        </p:blipFill>
        <p:spPr>
          <a:xfrm>
            <a:off x="4471688" y="1584600"/>
            <a:ext cx="4491785" cy="2325149"/>
          </a:xfrm>
          <a:prstGeom prst="rect">
            <a:avLst/>
          </a:prstGeom>
          <a:noFill/>
          <a:ln cap="flat" cmpd="sng" w="19050">
            <a:solidFill>
              <a:schemeClr val="lt2"/>
            </a:solidFill>
            <a:prstDash val="solid"/>
            <a:round/>
            <a:headEnd len="med" w="med" type="none"/>
            <a:tailEnd len="med" w="med" type="none"/>
          </a:ln>
        </p:spPr>
      </p:pic>
      <p:pic>
        <p:nvPicPr>
          <p:cNvPr id="92" name="Shape 92"/>
          <p:cNvPicPr preferRelativeResize="0"/>
          <p:nvPr/>
        </p:nvPicPr>
        <p:blipFill>
          <a:blip r:embed="rId4">
            <a:alphaModFix/>
          </a:blip>
          <a:stretch>
            <a:fillRect/>
          </a:stretch>
        </p:blipFill>
        <p:spPr>
          <a:xfrm>
            <a:off x="123049" y="1584600"/>
            <a:ext cx="4249826" cy="2325147"/>
          </a:xfrm>
          <a:prstGeom prst="rect">
            <a:avLst/>
          </a:prstGeom>
          <a:noFill/>
          <a:ln cap="flat" cmpd="sng" w="19050">
            <a:solidFill>
              <a:schemeClr val="lt2"/>
            </a:solidFill>
            <a:prstDash val="solid"/>
            <a:round/>
            <a:headEnd len="med" w="med" type="none"/>
            <a:tailEnd len="med" w="med" type="none"/>
          </a:ln>
        </p:spPr>
      </p:pic>
      <p:sp>
        <p:nvSpPr>
          <p:cNvPr id="93" name="Shape 93"/>
          <p:cNvSpPr txBox="1"/>
          <p:nvPr>
            <p:ph type="title"/>
          </p:nvPr>
        </p:nvSpPr>
        <p:spPr>
          <a:xfrm>
            <a:off x="123062" y="3909750"/>
            <a:ext cx="4249799" cy="572699"/>
          </a:xfrm>
          <a:prstGeom prst="rect">
            <a:avLst/>
          </a:prstGeom>
        </p:spPr>
        <p:txBody>
          <a:bodyPr anchorCtr="0" anchor="t" bIns="91425" lIns="91425" rIns="91425" tIns="91425">
            <a:noAutofit/>
          </a:bodyPr>
          <a:lstStyle/>
          <a:p>
            <a:pPr lvl="0" rtl="0" algn="ctr">
              <a:spcBef>
                <a:spcPts val="0"/>
              </a:spcBef>
              <a:buNone/>
            </a:pPr>
            <a:r>
              <a:rPr lang="en" sz="1800" u="sng"/>
              <a:t>Before</a:t>
            </a:r>
          </a:p>
        </p:txBody>
      </p:sp>
      <p:sp>
        <p:nvSpPr>
          <p:cNvPr id="94" name="Shape 94"/>
          <p:cNvSpPr txBox="1"/>
          <p:nvPr>
            <p:ph type="title"/>
          </p:nvPr>
        </p:nvSpPr>
        <p:spPr>
          <a:xfrm>
            <a:off x="4471700" y="3909750"/>
            <a:ext cx="4491900" cy="572699"/>
          </a:xfrm>
          <a:prstGeom prst="rect">
            <a:avLst/>
          </a:prstGeom>
        </p:spPr>
        <p:txBody>
          <a:bodyPr anchorCtr="0" anchor="t" bIns="91425" lIns="91425" rIns="91425" tIns="91425">
            <a:noAutofit/>
          </a:bodyPr>
          <a:lstStyle/>
          <a:p>
            <a:pPr lvl="0" rtl="0" algn="ctr">
              <a:spcBef>
                <a:spcPts val="0"/>
              </a:spcBef>
              <a:buNone/>
            </a:pPr>
            <a:r>
              <a:rPr lang="en" sz="1800" u="sng"/>
              <a:t>After</a:t>
            </a:r>
          </a:p>
        </p:txBody>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8" name="Shape 98"/>
        <p:cNvGrpSpPr/>
        <p:nvPr/>
      </p:nvGrpSpPr>
      <p:grpSpPr>
        <a:xfrm>
          <a:off x="0" y="0"/>
          <a:ext cx="0" cy="0"/>
          <a:chOff x="0" y="0"/>
          <a:chExt cx="0" cy="0"/>
        </a:xfrm>
      </p:grpSpPr>
      <p:sp>
        <p:nvSpPr>
          <p:cNvPr id="99" name="Shape 99"/>
          <p:cNvSpPr txBox="1"/>
          <p:nvPr>
            <p:ph type="title"/>
          </p:nvPr>
        </p:nvSpPr>
        <p:spPr>
          <a:xfrm>
            <a:off x="311700" y="445025"/>
            <a:ext cx="8520599" cy="572699"/>
          </a:xfrm>
          <a:prstGeom prst="rect">
            <a:avLst/>
          </a:prstGeom>
        </p:spPr>
        <p:txBody>
          <a:bodyPr anchorCtr="0" anchor="t" bIns="91425" lIns="91425" rIns="91425" tIns="91425">
            <a:noAutofit/>
          </a:bodyPr>
          <a:lstStyle/>
          <a:p>
            <a:pPr lvl="0" rtl="0">
              <a:spcBef>
                <a:spcPts val="0"/>
              </a:spcBef>
              <a:buNone/>
            </a:pPr>
            <a:r>
              <a:rPr lang="en"/>
              <a:t>Prototype Changes</a:t>
            </a:r>
          </a:p>
        </p:txBody>
      </p:sp>
      <p:sp>
        <p:nvSpPr>
          <p:cNvPr id="100" name="Shape 100"/>
          <p:cNvSpPr txBox="1"/>
          <p:nvPr>
            <p:ph idx="1" type="body"/>
          </p:nvPr>
        </p:nvSpPr>
        <p:spPr>
          <a:xfrm>
            <a:off x="311700" y="1000075"/>
            <a:ext cx="8520599" cy="628499"/>
          </a:xfrm>
          <a:prstGeom prst="rect">
            <a:avLst/>
          </a:prstGeom>
        </p:spPr>
        <p:txBody>
          <a:bodyPr anchorCtr="0" anchor="t" bIns="91425" lIns="91425" rIns="91425" tIns="91425">
            <a:noAutofit/>
          </a:bodyPr>
          <a:lstStyle/>
          <a:p>
            <a:pPr indent="-228600" lvl="0" marL="457200" rtl="0">
              <a:spcBef>
                <a:spcPts val="0"/>
              </a:spcBef>
            </a:pPr>
            <a:r>
              <a:rPr lang="en"/>
              <a:t>Decreased clutter to reduce cognitive load</a:t>
            </a:r>
          </a:p>
        </p:txBody>
      </p:sp>
      <p:pic>
        <p:nvPicPr>
          <p:cNvPr id="101" name="Shape 101"/>
          <p:cNvPicPr preferRelativeResize="0"/>
          <p:nvPr/>
        </p:nvPicPr>
        <p:blipFill>
          <a:blip r:embed="rId3">
            <a:alphaModFix/>
          </a:blip>
          <a:stretch>
            <a:fillRect/>
          </a:stretch>
        </p:blipFill>
        <p:spPr>
          <a:xfrm>
            <a:off x="120025" y="1581225"/>
            <a:ext cx="4398409" cy="2121648"/>
          </a:xfrm>
          <a:prstGeom prst="rect">
            <a:avLst/>
          </a:prstGeom>
          <a:noFill/>
          <a:ln cap="flat" cmpd="sng" w="19050">
            <a:solidFill>
              <a:schemeClr val="lt2"/>
            </a:solidFill>
            <a:prstDash val="solid"/>
            <a:round/>
            <a:headEnd len="med" w="med" type="none"/>
            <a:tailEnd len="med" w="med" type="none"/>
          </a:ln>
        </p:spPr>
      </p:pic>
      <p:pic>
        <p:nvPicPr>
          <p:cNvPr id="102" name="Shape 102"/>
          <p:cNvPicPr preferRelativeResize="0"/>
          <p:nvPr/>
        </p:nvPicPr>
        <p:blipFill>
          <a:blip r:embed="rId4">
            <a:alphaModFix/>
          </a:blip>
          <a:stretch>
            <a:fillRect/>
          </a:stretch>
        </p:blipFill>
        <p:spPr>
          <a:xfrm>
            <a:off x="4636519" y="1581225"/>
            <a:ext cx="4399927" cy="2121686"/>
          </a:xfrm>
          <a:prstGeom prst="rect">
            <a:avLst/>
          </a:prstGeom>
          <a:noFill/>
          <a:ln cap="flat" cmpd="sng" w="19050">
            <a:solidFill>
              <a:schemeClr val="lt2"/>
            </a:solidFill>
            <a:prstDash val="solid"/>
            <a:round/>
            <a:headEnd len="med" w="med" type="none"/>
            <a:tailEnd len="med" w="med" type="none"/>
          </a:ln>
        </p:spPr>
      </p:pic>
      <p:sp>
        <p:nvSpPr>
          <p:cNvPr id="103" name="Shape 103"/>
          <p:cNvSpPr txBox="1"/>
          <p:nvPr>
            <p:ph type="title"/>
          </p:nvPr>
        </p:nvSpPr>
        <p:spPr>
          <a:xfrm>
            <a:off x="152495" y="3702874"/>
            <a:ext cx="4398299" cy="604199"/>
          </a:xfrm>
          <a:prstGeom prst="rect">
            <a:avLst/>
          </a:prstGeom>
        </p:spPr>
        <p:txBody>
          <a:bodyPr anchorCtr="0" anchor="t" bIns="91425" lIns="91425" rIns="91425" tIns="91425">
            <a:noAutofit/>
          </a:bodyPr>
          <a:lstStyle/>
          <a:p>
            <a:pPr lvl="0" rtl="0" algn="ctr">
              <a:spcBef>
                <a:spcPts val="0"/>
              </a:spcBef>
              <a:buNone/>
            </a:pPr>
            <a:r>
              <a:rPr lang="en" sz="1800" u="sng"/>
              <a:t>Before</a:t>
            </a:r>
          </a:p>
        </p:txBody>
      </p:sp>
      <p:sp>
        <p:nvSpPr>
          <p:cNvPr id="104" name="Shape 104"/>
          <p:cNvSpPr txBox="1"/>
          <p:nvPr>
            <p:ph type="title"/>
          </p:nvPr>
        </p:nvSpPr>
        <p:spPr>
          <a:xfrm>
            <a:off x="4482350" y="3702912"/>
            <a:ext cx="4570799" cy="604199"/>
          </a:xfrm>
          <a:prstGeom prst="rect">
            <a:avLst/>
          </a:prstGeom>
        </p:spPr>
        <p:txBody>
          <a:bodyPr anchorCtr="0" anchor="t" bIns="91425" lIns="91425" rIns="91425" tIns="91425">
            <a:noAutofit/>
          </a:bodyPr>
          <a:lstStyle/>
          <a:p>
            <a:pPr lvl="0" rtl="0" algn="ctr">
              <a:spcBef>
                <a:spcPts val="0"/>
              </a:spcBef>
              <a:buNone/>
            </a:pPr>
            <a:r>
              <a:rPr lang="en" sz="1800" u="sng"/>
              <a:t>After</a:t>
            </a:r>
          </a:p>
        </p:txBody>
      </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8" name="Shape 108"/>
        <p:cNvGrpSpPr/>
        <p:nvPr/>
      </p:nvGrpSpPr>
      <p:grpSpPr>
        <a:xfrm>
          <a:off x="0" y="0"/>
          <a:ext cx="0" cy="0"/>
          <a:chOff x="0" y="0"/>
          <a:chExt cx="0" cy="0"/>
        </a:xfrm>
      </p:grpSpPr>
      <p:sp>
        <p:nvSpPr>
          <p:cNvPr id="109" name="Shape 109"/>
          <p:cNvSpPr txBox="1"/>
          <p:nvPr>
            <p:ph type="title"/>
          </p:nvPr>
        </p:nvSpPr>
        <p:spPr>
          <a:xfrm>
            <a:off x="311700" y="445025"/>
            <a:ext cx="8520599" cy="572699"/>
          </a:xfrm>
          <a:prstGeom prst="rect">
            <a:avLst/>
          </a:prstGeom>
        </p:spPr>
        <p:txBody>
          <a:bodyPr anchorCtr="0" anchor="t" bIns="91425" lIns="91425" rIns="91425" tIns="91425">
            <a:noAutofit/>
          </a:bodyPr>
          <a:lstStyle/>
          <a:p>
            <a:pPr lvl="0" rtl="0">
              <a:spcBef>
                <a:spcPts val="0"/>
              </a:spcBef>
              <a:buNone/>
            </a:pPr>
            <a:r>
              <a:rPr lang="en"/>
              <a:t>Prototype Changes</a:t>
            </a:r>
          </a:p>
        </p:txBody>
      </p:sp>
      <p:sp>
        <p:nvSpPr>
          <p:cNvPr id="110" name="Shape 110"/>
          <p:cNvSpPr txBox="1"/>
          <p:nvPr>
            <p:ph idx="1" type="body"/>
          </p:nvPr>
        </p:nvSpPr>
        <p:spPr>
          <a:xfrm>
            <a:off x="311700" y="1000075"/>
            <a:ext cx="8520599" cy="628499"/>
          </a:xfrm>
          <a:prstGeom prst="rect">
            <a:avLst/>
          </a:prstGeom>
        </p:spPr>
        <p:txBody>
          <a:bodyPr anchorCtr="0" anchor="t" bIns="91425" lIns="91425" rIns="91425" tIns="91425">
            <a:noAutofit/>
          </a:bodyPr>
          <a:lstStyle/>
          <a:p>
            <a:pPr indent="-228600" lvl="0" marL="457200" rtl="0">
              <a:spcBef>
                <a:spcPts val="0"/>
              </a:spcBef>
            </a:pPr>
            <a:r>
              <a:rPr lang="en"/>
              <a:t>Added scheduling for classes</a:t>
            </a:r>
          </a:p>
        </p:txBody>
      </p:sp>
      <p:pic>
        <p:nvPicPr>
          <p:cNvPr id="111" name="Shape 111"/>
          <p:cNvPicPr preferRelativeResize="0"/>
          <p:nvPr/>
        </p:nvPicPr>
        <p:blipFill rotWithShape="1">
          <a:blip r:embed="rId3">
            <a:alphaModFix/>
          </a:blip>
          <a:srcRect b="-26534" l="0" r="30463" t="0"/>
          <a:stretch/>
        </p:blipFill>
        <p:spPr>
          <a:xfrm>
            <a:off x="454625" y="1479400"/>
            <a:ext cx="4076148" cy="2253325"/>
          </a:xfrm>
          <a:prstGeom prst="rect">
            <a:avLst/>
          </a:prstGeom>
          <a:noFill/>
          <a:ln cap="flat" cmpd="sng" w="19050">
            <a:solidFill>
              <a:schemeClr val="lt2"/>
            </a:solidFill>
            <a:prstDash val="solid"/>
            <a:round/>
            <a:headEnd len="med" w="med" type="none"/>
            <a:tailEnd len="med" w="med" type="none"/>
          </a:ln>
        </p:spPr>
      </p:pic>
      <p:pic>
        <p:nvPicPr>
          <p:cNvPr id="112" name="Shape 112"/>
          <p:cNvPicPr preferRelativeResize="0"/>
          <p:nvPr/>
        </p:nvPicPr>
        <p:blipFill rotWithShape="1">
          <a:blip r:embed="rId4">
            <a:alphaModFix/>
          </a:blip>
          <a:srcRect b="0" l="14475" r="13793" t="0"/>
          <a:stretch/>
        </p:blipFill>
        <p:spPr>
          <a:xfrm>
            <a:off x="4672025" y="1479400"/>
            <a:ext cx="4279324" cy="2253324"/>
          </a:xfrm>
          <a:prstGeom prst="rect">
            <a:avLst/>
          </a:prstGeom>
          <a:noFill/>
          <a:ln cap="flat" cmpd="sng" w="19050">
            <a:solidFill>
              <a:schemeClr val="lt2"/>
            </a:solidFill>
            <a:prstDash val="solid"/>
            <a:round/>
            <a:headEnd len="med" w="med" type="none"/>
            <a:tailEnd len="med" w="med" type="none"/>
          </a:ln>
        </p:spPr>
      </p:pic>
      <p:sp>
        <p:nvSpPr>
          <p:cNvPr id="113" name="Shape 113"/>
          <p:cNvSpPr txBox="1"/>
          <p:nvPr>
            <p:ph type="title"/>
          </p:nvPr>
        </p:nvSpPr>
        <p:spPr>
          <a:xfrm>
            <a:off x="454649" y="3732725"/>
            <a:ext cx="4076100" cy="572699"/>
          </a:xfrm>
          <a:prstGeom prst="rect">
            <a:avLst/>
          </a:prstGeom>
        </p:spPr>
        <p:txBody>
          <a:bodyPr anchorCtr="0" anchor="t" bIns="91425" lIns="91425" rIns="91425" tIns="91425">
            <a:noAutofit/>
          </a:bodyPr>
          <a:lstStyle/>
          <a:p>
            <a:pPr lvl="0" rtl="0" algn="ctr">
              <a:spcBef>
                <a:spcPts val="0"/>
              </a:spcBef>
              <a:buNone/>
            </a:pPr>
            <a:r>
              <a:rPr lang="en" sz="1800" u="sng"/>
              <a:t>For teachers</a:t>
            </a:r>
          </a:p>
        </p:txBody>
      </p:sp>
      <p:sp>
        <p:nvSpPr>
          <p:cNvPr id="114" name="Shape 114"/>
          <p:cNvSpPr txBox="1"/>
          <p:nvPr>
            <p:ph type="title"/>
          </p:nvPr>
        </p:nvSpPr>
        <p:spPr>
          <a:xfrm>
            <a:off x="4672087" y="3732725"/>
            <a:ext cx="4279199" cy="572699"/>
          </a:xfrm>
          <a:prstGeom prst="rect">
            <a:avLst/>
          </a:prstGeom>
        </p:spPr>
        <p:txBody>
          <a:bodyPr anchorCtr="0" anchor="t" bIns="91425" lIns="91425" rIns="91425" tIns="91425">
            <a:noAutofit/>
          </a:bodyPr>
          <a:lstStyle/>
          <a:p>
            <a:pPr lvl="0" rtl="0" algn="ctr">
              <a:spcBef>
                <a:spcPts val="0"/>
              </a:spcBef>
              <a:buNone/>
            </a:pPr>
            <a:r>
              <a:rPr lang="en" sz="1800" u="sng"/>
              <a:t>For learners</a:t>
            </a:r>
          </a:p>
        </p:txBody>
      </p:sp>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8" name="Shape 118"/>
        <p:cNvGrpSpPr/>
        <p:nvPr/>
      </p:nvGrpSpPr>
      <p:grpSpPr>
        <a:xfrm>
          <a:off x="0" y="0"/>
          <a:ext cx="0" cy="0"/>
          <a:chOff x="0" y="0"/>
          <a:chExt cx="0" cy="0"/>
        </a:xfrm>
      </p:grpSpPr>
      <p:sp>
        <p:nvSpPr>
          <p:cNvPr id="119" name="Shape 119"/>
          <p:cNvSpPr txBox="1"/>
          <p:nvPr>
            <p:ph type="title"/>
          </p:nvPr>
        </p:nvSpPr>
        <p:spPr>
          <a:xfrm>
            <a:off x="510450" y="2057400"/>
            <a:ext cx="8123100" cy="778800"/>
          </a:xfrm>
          <a:prstGeom prst="rect">
            <a:avLst/>
          </a:prstGeom>
        </p:spPr>
        <p:txBody>
          <a:bodyPr anchorCtr="0" anchor="b" bIns="91425" lIns="91425" rIns="91425" tIns="91425">
            <a:noAutofit/>
          </a:bodyPr>
          <a:lstStyle/>
          <a:p>
            <a:pPr lvl="0" rtl="0">
              <a:spcBef>
                <a:spcPts val="0"/>
              </a:spcBef>
              <a:buNone/>
            </a:pPr>
            <a:r>
              <a:rPr lang="en"/>
              <a:t>Method</a:t>
            </a:r>
          </a:p>
        </p:txBody>
      </p:sp>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3" name="Shape 123"/>
        <p:cNvGrpSpPr/>
        <p:nvPr/>
      </p:nvGrpSpPr>
      <p:grpSpPr>
        <a:xfrm>
          <a:off x="0" y="0"/>
          <a:ext cx="0" cy="0"/>
          <a:chOff x="0" y="0"/>
          <a:chExt cx="0" cy="0"/>
        </a:xfrm>
      </p:grpSpPr>
      <p:sp>
        <p:nvSpPr>
          <p:cNvPr id="124" name="Shape 124"/>
          <p:cNvSpPr txBox="1"/>
          <p:nvPr>
            <p:ph type="title"/>
          </p:nvPr>
        </p:nvSpPr>
        <p:spPr>
          <a:xfrm>
            <a:off x="311700" y="445025"/>
            <a:ext cx="8520599" cy="572699"/>
          </a:xfrm>
          <a:prstGeom prst="rect">
            <a:avLst/>
          </a:prstGeom>
        </p:spPr>
        <p:txBody>
          <a:bodyPr anchorCtr="0" anchor="t" bIns="91425" lIns="91425" rIns="91425" tIns="91425">
            <a:noAutofit/>
          </a:bodyPr>
          <a:lstStyle/>
          <a:p>
            <a:pPr lvl="0" rtl="0">
              <a:spcBef>
                <a:spcPts val="0"/>
              </a:spcBef>
              <a:buNone/>
            </a:pPr>
            <a:r>
              <a:rPr lang="en"/>
              <a:t>Method - Participants</a:t>
            </a:r>
          </a:p>
        </p:txBody>
      </p:sp>
      <p:sp>
        <p:nvSpPr>
          <p:cNvPr id="125" name="Shape 125"/>
          <p:cNvSpPr txBox="1"/>
          <p:nvPr>
            <p:ph idx="1" type="body"/>
          </p:nvPr>
        </p:nvSpPr>
        <p:spPr>
          <a:xfrm>
            <a:off x="311700" y="996175"/>
            <a:ext cx="5519700" cy="3892500"/>
          </a:xfrm>
          <a:prstGeom prst="rect">
            <a:avLst/>
          </a:prstGeom>
        </p:spPr>
        <p:txBody>
          <a:bodyPr anchorCtr="0" anchor="t" bIns="91425" lIns="91425" rIns="91425" tIns="91425">
            <a:noAutofit/>
          </a:bodyPr>
          <a:lstStyle/>
          <a:p>
            <a:pPr indent="-228600" lvl="0" marL="457200" rtl="0">
              <a:spcBef>
                <a:spcPts val="0"/>
              </a:spcBef>
            </a:pPr>
            <a:r>
              <a:rPr lang="en"/>
              <a:t>Pre-screening</a:t>
            </a:r>
          </a:p>
          <a:p>
            <a:pPr indent="-228600" lvl="0" marL="457200" rtl="0">
              <a:spcBef>
                <a:spcPts val="0"/>
              </a:spcBef>
            </a:pPr>
            <a:r>
              <a:rPr lang="en"/>
              <a:t>3 users in total </a:t>
            </a:r>
          </a:p>
          <a:p>
            <a:pPr indent="-228600" lvl="1" marL="914400" rtl="0">
              <a:spcBef>
                <a:spcPts val="0"/>
              </a:spcBef>
            </a:pPr>
            <a:r>
              <a:rPr b="1" lang="en"/>
              <a:t>User 1: </a:t>
            </a:r>
            <a:r>
              <a:rPr lang="en"/>
              <a:t>Doctor from Taiwan who’s on a two year government sponsored fellowship and has been in the States for about a year.</a:t>
            </a:r>
            <a:r>
              <a:rPr b="1" lang="en"/>
              <a:t> </a:t>
            </a:r>
            <a:r>
              <a:rPr lang="en"/>
              <a:t>[F, 32, Taiwanese]</a:t>
            </a:r>
          </a:p>
          <a:p>
            <a:pPr indent="-228600" lvl="1" marL="914400" rtl="0">
              <a:spcBef>
                <a:spcPts val="0"/>
              </a:spcBef>
            </a:pPr>
            <a:r>
              <a:rPr b="1" lang="en"/>
              <a:t>User 2:</a:t>
            </a:r>
            <a:r>
              <a:rPr lang="en"/>
              <a:t> Sophomore, studying Civil Engineering, from Zimbabwe who has been in the us for ~52 weeks total. [F, 19, Zimbabwean]</a:t>
            </a:r>
          </a:p>
          <a:p>
            <a:pPr indent="-228600" lvl="1" marL="914400" rtl="0">
              <a:spcBef>
                <a:spcPts val="0"/>
              </a:spcBef>
            </a:pPr>
            <a:r>
              <a:rPr b="1" lang="en"/>
              <a:t>User 3:</a:t>
            </a:r>
            <a:r>
              <a:rPr lang="en"/>
              <a:t> Senior, studying History, who travelled to Nepal for an extended period of time. [F, 21, ethnically Burmese]</a:t>
            </a:r>
          </a:p>
          <a:p>
            <a:pPr indent="-228600" lvl="0" marL="457200" rtl="0">
              <a:spcBef>
                <a:spcPts val="0"/>
              </a:spcBef>
            </a:pPr>
            <a:r>
              <a:rPr lang="en"/>
              <a:t>Compensation</a:t>
            </a:r>
          </a:p>
          <a:p>
            <a:pPr indent="-228600" lvl="1" marL="914400" rtl="0">
              <a:spcBef>
                <a:spcPts val="0"/>
              </a:spcBef>
            </a:pPr>
            <a:r>
              <a:rPr lang="en"/>
              <a:t>Thank-you card</a:t>
            </a:r>
          </a:p>
          <a:p>
            <a:pPr indent="-228600" lvl="1" marL="914400" rtl="0">
              <a:spcBef>
                <a:spcPts val="0"/>
              </a:spcBef>
            </a:pPr>
            <a:r>
              <a:rPr lang="en"/>
              <a:t>$5 Jamba Juice Gift Card </a:t>
            </a:r>
          </a:p>
          <a:p>
            <a:pPr indent="0" lvl="0" marL="0" rtl="0">
              <a:spcBef>
                <a:spcPts val="0"/>
              </a:spcBef>
              <a:buNone/>
            </a:pPr>
            <a:r>
              <a:t/>
            </a:r>
            <a:endParaRPr sz="1600"/>
          </a:p>
        </p:txBody>
      </p:sp>
      <p:pic>
        <p:nvPicPr>
          <p:cNvPr id="126" name="Shape 126"/>
          <p:cNvPicPr preferRelativeResize="0"/>
          <p:nvPr/>
        </p:nvPicPr>
        <p:blipFill>
          <a:blip r:embed="rId3">
            <a:alphaModFix/>
          </a:blip>
          <a:stretch>
            <a:fillRect/>
          </a:stretch>
        </p:blipFill>
        <p:spPr>
          <a:xfrm>
            <a:off x="5978000" y="746732"/>
            <a:ext cx="2854300" cy="3805742"/>
          </a:xfrm>
          <a:prstGeom prst="rect">
            <a:avLst/>
          </a:prstGeom>
          <a:noFill/>
          <a:ln>
            <a:noFill/>
          </a:ln>
        </p:spPr>
      </p:pic>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0" name="Shape 130"/>
        <p:cNvGrpSpPr/>
        <p:nvPr/>
      </p:nvGrpSpPr>
      <p:grpSpPr>
        <a:xfrm>
          <a:off x="0" y="0"/>
          <a:ext cx="0" cy="0"/>
          <a:chOff x="0" y="0"/>
          <a:chExt cx="0" cy="0"/>
        </a:xfrm>
      </p:grpSpPr>
      <p:sp>
        <p:nvSpPr>
          <p:cNvPr id="131" name="Shape 131"/>
          <p:cNvSpPr txBox="1"/>
          <p:nvPr>
            <p:ph type="title"/>
          </p:nvPr>
        </p:nvSpPr>
        <p:spPr>
          <a:xfrm>
            <a:off x="311700" y="445025"/>
            <a:ext cx="8520599" cy="572699"/>
          </a:xfrm>
          <a:prstGeom prst="rect">
            <a:avLst/>
          </a:prstGeom>
        </p:spPr>
        <p:txBody>
          <a:bodyPr anchorCtr="0" anchor="t" bIns="91425" lIns="91425" rIns="91425" tIns="91425">
            <a:noAutofit/>
          </a:bodyPr>
          <a:lstStyle/>
          <a:p>
            <a:pPr lvl="0" rtl="0">
              <a:spcBef>
                <a:spcPts val="0"/>
              </a:spcBef>
              <a:buNone/>
            </a:pPr>
            <a:r>
              <a:rPr lang="en"/>
              <a:t>Method - Apparatus</a:t>
            </a:r>
          </a:p>
          <a:p>
            <a:pPr lvl="0" rtl="0">
              <a:spcBef>
                <a:spcPts val="0"/>
              </a:spcBef>
              <a:buNone/>
            </a:pPr>
            <a:r>
              <a:t/>
            </a:r>
            <a:endParaRPr/>
          </a:p>
        </p:txBody>
      </p:sp>
      <p:sp>
        <p:nvSpPr>
          <p:cNvPr id="132" name="Shape 132"/>
          <p:cNvSpPr txBox="1"/>
          <p:nvPr>
            <p:ph idx="1" type="body"/>
          </p:nvPr>
        </p:nvSpPr>
        <p:spPr>
          <a:xfrm>
            <a:off x="311700" y="1226250"/>
            <a:ext cx="5036700" cy="2790000"/>
          </a:xfrm>
          <a:prstGeom prst="rect">
            <a:avLst/>
          </a:prstGeom>
        </p:spPr>
        <p:txBody>
          <a:bodyPr anchorCtr="0" anchor="t" bIns="91425" lIns="91425" rIns="91425" tIns="91425">
            <a:noAutofit/>
          </a:bodyPr>
          <a:lstStyle/>
          <a:p>
            <a:pPr indent="-228600" lvl="0" marL="457200" rtl="0">
              <a:spcBef>
                <a:spcPts val="0"/>
              </a:spcBef>
            </a:pPr>
            <a:r>
              <a:rPr lang="en"/>
              <a:t>Equipment</a:t>
            </a:r>
          </a:p>
          <a:p>
            <a:pPr indent="-228600" lvl="1" marL="914400" rtl="0">
              <a:spcBef>
                <a:spcPts val="0"/>
              </a:spcBef>
            </a:pPr>
            <a:r>
              <a:rPr lang="en"/>
              <a:t>The users performed the tests on laptops</a:t>
            </a:r>
          </a:p>
          <a:p>
            <a:pPr indent="-228600" lvl="0" marL="457200" rtl="0">
              <a:spcBef>
                <a:spcPts val="0"/>
              </a:spcBef>
            </a:pPr>
            <a:r>
              <a:rPr lang="en"/>
              <a:t>Software</a:t>
            </a:r>
          </a:p>
          <a:p>
            <a:pPr indent="-228600" lvl="1" marL="914400" rtl="0">
              <a:spcBef>
                <a:spcPts val="0"/>
              </a:spcBef>
            </a:pPr>
            <a:r>
              <a:rPr lang="en" sz="1400"/>
              <a:t>Quicktime for logging and voice recording</a:t>
            </a:r>
          </a:p>
          <a:p>
            <a:pPr indent="-228600" lvl="0" marL="457200" rtl="0">
              <a:spcBef>
                <a:spcPts val="0"/>
              </a:spcBef>
            </a:pPr>
            <a:r>
              <a:rPr lang="en"/>
              <a:t>Test Locations</a:t>
            </a:r>
          </a:p>
          <a:p>
            <a:pPr indent="-228600" lvl="1" marL="914400" rtl="0">
              <a:spcBef>
                <a:spcPts val="0"/>
              </a:spcBef>
            </a:pPr>
            <a:r>
              <a:rPr lang="en"/>
              <a:t>Relatively quiet spots in public spaces or conference room / dorm room </a:t>
            </a:r>
          </a:p>
        </p:txBody>
      </p:sp>
      <p:pic>
        <p:nvPicPr>
          <p:cNvPr id="133" name="Shape 133"/>
          <p:cNvPicPr preferRelativeResize="0"/>
          <p:nvPr/>
        </p:nvPicPr>
        <p:blipFill>
          <a:blip r:embed="rId3">
            <a:alphaModFix/>
          </a:blip>
          <a:stretch>
            <a:fillRect/>
          </a:stretch>
        </p:blipFill>
        <p:spPr>
          <a:xfrm>
            <a:off x="5744898" y="1017724"/>
            <a:ext cx="2871375" cy="1927025"/>
          </a:xfrm>
          <a:prstGeom prst="rect">
            <a:avLst/>
          </a:prstGeom>
          <a:noFill/>
          <a:ln>
            <a:noFill/>
          </a:ln>
        </p:spPr>
      </p:pic>
      <p:pic>
        <p:nvPicPr>
          <p:cNvPr id="134" name="Shape 134"/>
          <p:cNvPicPr preferRelativeResize="0"/>
          <p:nvPr/>
        </p:nvPicPr>
        <p:blipFill>
          <a:blip r:embed="rId4">
            <a:alphaModFix/>
          </a:blip>
          <a:stretch>
            <a:fillRect/>
          </a:stretch>
        </p:blipFill>
        <p:spPr>
          <a:xfrm>
            <a:off x="7131675" y="3201350"/>
            <a:ext cx="1484600" cy="1484600"/>
          </a:xfrm>
          <a:prstGeom prst="rect">
            <a:avLst/>
          </a:prstGeom>
          <a:noFill/>
          <a:ln>
            <a:noFill/>
          </a:ln>
        </p:spPr>
      </p:pic>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8" name="Shape 138"/>
        <p:cNvGrpSpPr/>
        <p:nvPr/>
      </p:nvGrpSpPr>
      <p:grpSpPr>
        <a:xfrm>
          <a:off x="0" y="0"/>
          <a:ext cx="0" cy="0"/>
          <a:chOff x="0" y="0"/>
          <a:chExt cx="0" cy="0"/>
        </a:xfrm>
      </p:grpSpPr>
      <p:cxnSp>
        <p:nvCxnSpPr>
          <p:cNvPr id="139" name="Shape 139"/>
          <p:cNvCxnSpPr/>
          <p:nvPr/>
        </p:nvCxnSpPr>
        <p:spPr>
          <a:xfrm>
            <a:off x="7112950" y="1170675"/>
            <a:ext cx="0" cy="2653200"/>
          </a:xfrm>
          <a:prstGeom prst="straightConnector1">
            <a:avLst/>
          </a:prstGeom>
          <a:noFill/>
          <a:ln cap="flat" cmpd="sng" w="19050">
            <a:solidFill>
              <a:schemeClr val="lt2"/>
            </a:solidFill>
            <a:prstDash val="solid"/>
            <a:round/>
            <a:headEnd len="lg" w="lg" type="none"/>
            <a:tailEnd len="lg" w="lg" type="none"/>
          </a:ln>
        </p:spPr>
      </p:cxnSp>
      <p:sp>
        <p:nvSpPr>
          <p:cNvPr id="140" name="Shape 140"/>
          <p:cNvSpPr txBox="1"/>
          <p:nvPr>
            <p:ph type="title"/>
          </p:nvPr>
        </p:nvSpPr>
        <p:spPr>
          <a:xfrm>
            <a:off x="311700" y="445025"/>
            <a:ext cx="8520599" cy="572699"/>
          </a:xfrm>
          <a:prstGeom prst="rect">
            <a:avLst/>
          </a:prstGeom>
        </p:spPr>
        <p:txBody>
          <a:bodyPr anchorCtr="0" anchor="t" bIns="91425" lIns="91425" rIns="91425" tIns="91425">
            <a:noAutofit/>
          </a:bodyPr>
          <a:lstStyle/>
          <a:p>
            <a:pPr lvl="0">
              <a:spcBef>
                <a:spcPts val="0"/>
              </a:spcBef>
              <a:buNone/>
            </a:pPr>
            <a:r>
              <a:rPr lang="en"/>
              <a:t>Method - Simple Task</a:t>
            </a:r>
          </a:p>
        </p:txBody>
      </p:sp>
      <p:sp>
        <p:nvSpPr>
          <p:cNvPr id="141" name="Shape 141"/>
          <p:cNvSpPr txBox="1"/>
          <p:nvPr>
            <p:ph idx="1" type="body"/>
          </p:nvPr>
        </p:nvSpPr>
        <p:spPr>
          <a:xfrm>
            <a:off x="311700" y="1152475"/>
            <a:ext cx="5157299" cy="3416400"/>
          </a:xfrm>
          <a:prstGeom prst="rect">
            <a:avLst/>
          </a:prstGeom>
        </p:spPr>
        <p:txBody>
          <a:bodyPr anchorCtr="0" anchor="t" bIns="91425" lIns="91425" rIns="91425" tIns="91425">
            <a:noAutofit/>
          </a:bodyPr>
          <a:lstStyle/>
          <a:p>
            <a:pPr lvl="0" rtl="0">
              <a:spcBef>
                <a:spcPts val="0"/>
              </a:spcBef>
              <a:buNone/>
            </a:pPr>
            <a:r>
              <a:rPr lang="en" u="sng"/>
              <a:t>Task Description</a:t>
            </a:r>
            <a:r>
              <a:rPr lang="en"/>
              <a:t>: </a:t>
            </a:r>
          </a:p>
          <a:p>
            <a:pPr lvl="0" rtl="0">
              <a:spcBef>
                <a:spcPts val="0"/>
              </a:spcBef>
              <a:buNone/>
            </a:pPr>
            <a:r>
              <a:rPr b="1" i="1" lang="en"/>
              <a:t>Find African cooking classes and sign up for one</a:t>
            </a:r>
          </a:p>
          <a:p>
            <a:pPr lvl="0" rtl="0">
              <a:spcBef>
                <a:spcPts val="0"/>
              </a:spcBef>
              <a:buNone/>
            </a:pPr>
            <a:r>
              <a:rPr lang="en" u="sng"/>
              <a:t>What we looked for</a:t>
            </a:r>
            <a:r>
              <a:rPr lang="en"/>
              <a:t>: </a:t>
            </a:r>
          </a:p>
          <a:p>
            <a:pPr lvl="0" rtl="0">
              <a:spcBef>
                <a:spcPts val="0"/>
              </a:spcBef>
              <a:buNone/>
            </a:pPr>
            <a:r>
              <a:rPr lang="en"/>
              <a:t>User is able to perform the basic search functionality on our site to find classes and, upon determining the class they want, sign up for it</a:t>
            </a:r>
          </a:p>
        </p:txBody>
      </p:sp>
      <p:pic>
        <p:nvPicPr>
          <p:cNvPr id="142" name="Shape 142"/>
          <p:cNvPicPr preferRelativeResize="0"/>
          <p:nvPr/>
        </p:nvPicPr>
        <p:blipFill>
          <a:blip r:embed="rId3">
            <a:alphaModFix/>
          </a:blip>
          <a:stretch>
            <a:fillRect/>
          </a:stretch>
        </p:blipFill>
        <p:spPr>
          <a:xfrm>
            <a:off x="5463001" y="926853"/>
            <a:ext cx="3299897" cy="624379"/>
          </a:xfrm>
          <a:prstGeom prst="rect">
            <a:avLst/>
          </a:prstGeom>
          <a:noFill/>
          <a:ln cap="flat" cmpd="sng" w="19050">
            <a:solidFill>
              <a:schemeClr val="lt2"/>
            </a:solidFill>
            <a:prstDash val="solid"/>
            <a:round/>
            <a:headEnd len="med" w="med" type="none"/>
            <a:tailEnd len="med" w="med" type="none"/>
          </a:ln>
        </p:spPr>
      </p:pic>
      <p:pic>
        <p:nvPicPr>
          <p:cNvPr id="143" name="Shape 143"/>
          <p:cNvPicPr preferRelativeResize="0"/>
          <p:nvPr/>
        </p:nvPicPr>
        <p:blipFill rotWithShape="1">
          <a:blip r:embed="rId4">
            <a:alphaModFix/>
          </a:blip>
          <a:srcRect b="1346" l="1579" r="2118" t="1782"/>
          <a:stretch/>
        </p:blipFill>
        <p:spPr>
          <a:xfrm>
            <a:off x="5463000" y="1766238"/>
            <a:ext cx="3299898" cy="1462062"/>
          </a:xfrm>
          <a:prstGeom prst="rect">
            <a:avLst/>
          </a:prstGeom>
          <a:noFill/>
          <a:ln cap="flat" cmpd="sng" w="19050">
            <a:solidFill>
              <a:schemeClr val="lt2"/>
            </a:solidFill>
            <a:prstDash val="solid"/>
            <a:round/>
            <a:headEnd len="med" w="med" type="none"/>
            <a:tailEnd len="med" w="med" type="none"/>
          </a:ln>
        </p:spPr>
      </p:pic>
      <p:grpSp>
        <p:nvGrpSpPr>
          <p:cNvPr id="144" name="Shape 144"/>
          <p:cNvGrpSpPr/>
          <p:nvPr/>
        </p:nvGrpSpPr>
        <p:grpSpPr>
          <a:xfrm>
            <a:off x="5463000" y="3443325"/>
            <a:ext cx="3299898" cy="1011616"/>
            <a:chOff x="5615400" y="3367125"/>
            <a:chExt cx="3299898" cy="1011616"/>
          </a:xfrm>
        </p:grpSpPr>
        <p:pic>
          <p:nvPicPr>
            <p:cNvPr id="145" name="Shape 145"/>
            <p:cNvPicPr preferRelativeResize="0"/>
            <p:nvPr/>
          </p:nvPicPr>
          <p:blipFill rotWithShape="1">
            <a:blip r:embed="rId5">
              <a:alphaModFix/>
            </a:blip>
            <a:srcRect b="3244" l="1248" r="1180" t="3774"/>
            <a:stretch/>
          </p:blipFill>
          <p:spPr>
            <a:xfrm>
              <a:off x="5615400" y="3367125"/>
              <a:ext cx="3299898" cy="1011616"/>
            </a:xfrm>
            <a:prstGeom prst="rect">
              <a:avLst/>
            </a:prstGeom>
            <a:noFill/>
            <a:ln cap="flat" cmpd="sng" w="19050">
              <a:solidFill>
                <a:schemeClr val="lt2"/>
              </a:solidFill>
              <a:prstDash val="solid"/>
              <a:round/>
              <a:headEnd len="med" w="med" type="none"/>
              <a:tailEnd len="med" w="med" type="none"/>
            </a:ln>
          </p:spPr>
        </p:pic>
        <p:sp>
          <p:nvSpPr>
            <p:cNvPr id="146" name="Shape 146"/>
            <p:cNvSpPr/>
            <p:nvPr/>
          </p:nvSpPr>
          <p:spPr>
            <a:xfrm>
              <a:off x="7078200" y="3954475"/>
              <a:ext cx="594600" cy="66299"/>
            </a:xfrm>
            <a:prstGeom prst="rect">
              <a:avLst/>
            </a:prstGeom>
            <a:solidFill>
              <a:schemeClr val="lt1"/>
            </a:solidFill>
            <a:ln cap="flat" cmpd="sng" w="9525">
              <a:solidFill>
                <a:schemeClr val="lt1"/>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grpSp>
    </p:spTree>
  </p:cSld>
  <p:clrMapOvr>
    <a:masterClrMapping/>
  </p:clrMapOvr>
  <p:transition spd="slow">
    <p:cut/>
  </p:transition>
</p:sld>
</file>

<file path=ppt/theme/theme.xml><?xml version="1.0" encoding="utf-8"?>
<a:theme xmlns:a="http://schemas.openxmlformats.org/drawingml/2006/main" xmlns:r="http://schemas.openxmlformats.org/officeDocument/2006/relationships" name="spearmint">
  <a:themeElements>
    <a:clrScheme name="Spearmint">
      <a:dk1>
        <a:srgbClr val="202729"/>
      </a:dk1>
      <a:lt1>
        <a:srgbClr val="FFFFFF"/>
      </a:lt1>
      <a:dk2>
        <a:srgbClr val="4BA173"/>
      </a:dk2>
      <a:lt2>
        <a:srgbClr val="63D297"/>
      </a:lt2>
      <a:accent1>
        <a:srgbClr val="353744"/>
      </a:accent1>
      <a:accent2>
        <a:srgbClr val="424242"/>
      </a:accent2>
      <a:accent3>
        <a:srgbClr val="616161"/>
      </a:accent3>
      <a:accent4>
        <a:srgbClr val="999999"/>
      </a:accent4>
      <a:accent5>
        <a:srgbClr val="FF5252"/>
      </a:accent5>
      <a:accent6>
        <a:srgbClr val="FFF176"/>
      </a:accent6>
      <a:hlink>
        <a:srgbClr val="FF5252"/>
      </a:hlink>
      <a:folHlink>
        <a:srgbClr val="FF525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