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aleway"/>
      <p:regular r:id="rId29"/>
      <p:bold r:id="rId30"/>
      <p:italic r:id="rId31"/>
      <p:boldItalic r:id="rId32"/>
    </p:embeddedFont>
    <p:embeddedFont>
      <p:font typeface="Proxima Nova"/>
      <p:regular r:id="rId33"/>
      <p:bold r:id="rId34"/>
      <p:italic r:id="rId35"/>
      <p:boldItalic r:id="rId36"/>
    </p:embeddedFont>
    <p:embeddedFont>
      <p:font typeface="Lato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italic.fntdata"/><Relationship Id="rId30" Type="http://schemas.openxmlformats.org/officeDocument/2006/relationships/font" Target="fonts/Raleway-bold.fntdata"/><Relationship Id="rId11" Type="http://schemas.openxmlformats.org/officeDocument/2006/relationships/slide" Target="slides/slide6.xml"/><Relationship Id="rId33" Type="http://schemas.openxmlformats.org/officeDocument/2006/relationships/font" Target="fonts/ProximaNova-regular.fntdata"/><Relationship Id="rId10" Type="http://schemas.openxmlformats.org/officeDocument/2006/relationships/slide" Target="slides/slide5.xml"/><Relationship Id="rId32" Type="http://schemas.openxmlformats.org/officeDocument/2006/relationships/font" Target="fonts/Raleway-boldItalic.fntdata"/><Relationship Id="rId13" Type="http://schemas.openxmlformats.org/officeDocument/2006/relationships/slide" Target="slides/slide8.xml"/><Relationship Id="rId35" Type="http://schemas.openxmlformats.org/officeDocument/2006/relationships/font" Target="fonts/ProximaNova-italic.fntdata"/><Relationship Id="rId12" Type="http://schemas.openxmlformats.org/officeDocument/2006/relationships/slide" Target="slides/slide7.xml"/><Relationship Id="rId34" Type="http://schemas.openxmlformats.org/officeDocument/2006/relationships/font" Target="fonts/ProximaNova-bold.fntdata"/><Relationship Id="rId15" Type="http://schemas.openxmlformats.org/officeDocument/2006/relationships/slide" Target="slides/slide10.xml"/><Relationship Id="rId37" Type="http://schemas.openxmlformats.org/officeDocument/2006/relationships/font" Target="fonts/Lato-regular.fntdata"/><Relationship Id="rId14" Type="http://schemas.openxmlformats.org/officeDocument/2006/relationships/slide" Target="slides/slide9.xml"/><Relationship Id="rId36" Type="http://schemas.openxmlformats.org/officeDocument/2006/relationships/font" Target="fonts/ProximaNova-boldItalic.fntdata"/><Relationship Id="rId17" Type="http://schemas.openxmlformats.org/officeDocument/2006/relationships/slide" Target="slides/slide12.xml"/><Relationship Id="rId39" Type="http://schemas.openxmlformats.org/officeDocument/2006/relationships/font" Target="fonts/Lato-italic.fntdata"/><Relationship Id="rId16" Type="http://schemas.openxmlformats.org/officeDocument/2006/relationships/slide" Target="slides/slide11.xml"/><Relationship Id="rId38" Type="http://schemas.openxmlformats.org/officeDocument/2006/relationships/font" Target="fonts/Lato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Hi everyone! As you surely remember by now, we are team Urbanspire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2"/>
              </a:buClr>
              <a:buChar char="-"/>
            </a:pPr>
            <a:r>
              <a:rPr lang="zh-TW">
                <a:solidFill>
                  <a:schemeClr val="dk2"/>
                </a:solidFill>
              </a:rPr>
              <a:t>Banner at top for more context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Made class activity dropdown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Added in missing parameters: class size, fees, setting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Replacing the placeholder texts with actualy examples (James’s advice)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...Other changes/additions include these.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Learn banner for better navigation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Searchable dropdown (as Chris recommended during our meeting with him)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More aesthetic dropdown interface--yellow button more in-line with the theme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Many users didn’t know where to go to look for their previous teachings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More logical Logout button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Content clearer 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zh-TW"/>
              <a:t>Side bar acts as navigation bar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spcBef>
                <a:spcPts val="0"/>
              </a:spcBef>
              <a:buChar char="-"/>
            </a:pPr>
            <a:r>
              <a:rPr lang="zh-TW"/>
              <a:t>Didn’t have a confirmation screen before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Comments about our footer being empty, but this was something we were planning on filling in during later iterations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zh-TW"/>
              <a:t>Helps to inform/familiarize user with our website goals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Comments about our footer being empty, but this was something we were planning on filling in during later iterations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Helps to inform/familiarize user with our website goals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From left to right, we have Adrienne, Christina, Haley and myself, Nikhita.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login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allow teachers to contact class, etc.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on class description page have button to contact teacher or drop out of class instead of sign up button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finding community centers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editing already created content + UI to do so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little logic details that would make the site more usable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Today, we’d like to tell you about our interface changes, present our task flows, give you an idea of the direction of our future work, and finally end with a quick summary of everytihng we’ve been up to.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...Based on user feedback from field usability test...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Many users had trouble finding the sign-up button because it was at the bottom of the page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zh-TW">
                <a:solidFill>
                  <a:schemeClr val="dk2"/>
                </a:solidFill>
              </a:rPr>
              <a:t>Made “Sign up” clearer (Class description)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Make the dropdowns searchable 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zh-TW"/>
              <a:t>Made content dynamic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Made class activity dropdown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Added in missing parameters: class size, fees, setting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Replacing the placeholder texts with actual examples (users were confused/at a loss about what to put in the text boxes)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zh-TW"/>
              <a:t>Redesign: Filling in the white space with inspirations (added color and help to users who didn’t know what to put)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" name="Shape 56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" name="Shape 57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" name="Shape 58"/>
          <p:cNvSpPr txBox="1"/>
          <p:nvPr>
            <p:ph type="ctrTitle"/>
          </p:nvPr>
        </p:nvSpPr>
        <p:spPr>
          <a:xfrm>
            <a:off x="2371725" y="630225"/>
            <a:ext cx="6331500" cy="1541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subTitle"/>
          </p:nvPr>
        </p:nvSpPr>
        <p:spPr>
          <a:xfrm>
            <a:off x="2390266" y="3238450"/>
            <a:ext cx="6331500" cy="1241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hape 62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Shape 63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Shape 64"/>
          <p:cNvSpPr txBox="1"/>
          <p:nvPr>
            <p:ph type="title"/>
          </p:nvPr>
        </p:nvSpPr>
        <p:spPr>
          <a:xfrm>
            <a:off x="406425" y="1806825"/>
            <a:ext cx="8296799" cy="15419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hape 67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" name="Shape 68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" name="Shape 69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Shape 70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2410112" y="1595775"/>
            <a:ext cx="6321599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Shape 74"/>
          <p:cNvCxnSpPr/>
          <p:nvPr/>
        </p:nvCxnSpPr>
        <p:spPr>
          <a:xfrm>
            <a:off x="2477724" y="415650"/>
            <a:ext cx="62441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" name="Shape 75"/>
          <p:cNvCxnSpPr/>
          <p:nvPr/>
        </p:nvCxnSpPr>
        <p:spPr>
          <a:xfrm>
            <a:off x="2477724" y="4740000"/>
            <a:ext cx="62441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" name="Shape 76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Shape 77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2400302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79" name="Shape 79"/>
          <p:cNvSpPr txBox="1"/>
          <p:nvPr>
            <p:ph idx="2" type="body"/>
          </p:nvPr>
        </p:nvSpPr>
        <p:spPr>
          <a:xfrm>
            <a:off x="5650571" y="1602675"/>
            <a:ext cx="3071400" cy="3002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Shape 85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" name="Shape 86"/>
          <p:cNvSpPr txBox="1"/>
          <p:nvPr>
            <p:ph type="title"/>
          </p:nvPr>
        </p:nvSpPr>
        <p:spPr>
          <a:xfrm>
            <a:off x="319500" y="936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19500" y="1846803"/>
            <a:ext cx="2807999" cy="2806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hape 90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" name="Shape 91"/>
          <p:cNvSpPr txBox="1"/>
          <p:nvPr>
            <p:ph type="title"/>
          </p:nvPr>
        </p:nvSpPr>
        <p:spPr>
          <a:xfrm>
            <a:off x="283103" y="712140"/>
            <a:ext cx="6244199" cy="38354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4572000" y="1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95" name="Shape 9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Shape 96"/>
          <p:cNvSpPr txBox="1"/>
          <p:nvPr>
            <p:ph type="title"/>
          </p:nvPr>
        </p:nvSpPr>
        <p:spPr>
          <a:xfrm>
            <a:off x="265500" y="1397350"/>
            <a:ext cx="4045199" cy="13181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x="265500" y="273537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98" name="Shape 98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hape 101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" name="Shape 102"/>
          <p:cNvCxnSpPr/>
          <p:nvPr/>
        </p:nvCxnSpPr>
        <p:spPr>
          <a:xfrm>
            <a:off x="425198" y="415650"/>
            <a:ext cx="1832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Shape 103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Shape 106"/>
          <p:cNvCxnSpPr/>
          <p:nvPr/>
        </p:nvCxnSpPr>
        <p:spPr>
          <a:xfrm>
            <a:off x="425200" y="4740000"/>
            <a:ext cx="8296799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Shape 107"/>
          <p:cNvCxnSpPr/>
          <p:nvPr/>
        </p:nvCxnSpPr>
        <p:spPr>
          <a:xfrm>
            <a:off x="425200" y="415650"/>
            <a:ext cx="8296799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Shape 108"/>
          <p:cNvSpPr txBox="1"/>
          <p:nvPr>
            <p:ph type="title"/>
          </p:nvPr>
        </p:nvSpPr>
        <p:spPr>
          <a:xfrm>
            <a:off x="853950" y="1304850"/>
            <a:ext cx="7436099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buClr>
                <a:schemeClr val="dk1"/>
              </a:buClr>
              <a:buSzPct val="100000"/>
              <a:buFont typeface="Lato"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853950" y="2919450"/>
            <a:ext cx="74360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2400250" y="575950"/>
            <a:ext cx="6321599" cy="635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2410112" y="1595775"/>
            <a:ext cx="6321599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497999" y="4688758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zh-TW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Relationship Id="rId4" Type="http://schemas.openxmlformats.org/officeDocument/2006/relationships/image" Target="../media/image05.png"/><Relationship Id="rId5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Relationship Id="rId4" Type="http://schemas.openxmlformats.org/officeDocument/2006/relationships/image" Target="../media/image00.jpg"/><Relationship Id="rId5" Type="http://schemas.openxmlformats.org/officeDocument/2006/relationships/image" Target="../media/image01.jpg"/><Relationship Id="rId6" Type="http://schemas.openxmlformats.org/officeDocument/2006/relationships/image" Target="../media/image0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png"/><Relationship Id="rId4" Type="http://schemas.openxmlformats.org/officeDocument/2006/relationships/image" Target="../media/image0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/>
        </p:nvSpPr>
        <p:spPr>
          <a:xfrm>
            <a:off x="6794300" y="4788975"/>
            <a:ext cx="2349600" cy="354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b="1" lang="zh-TW">
                <a:solidFill>
                  <a:srgbClr val="FFFFFF"/>
                </a:solidFill>
              </a:rPr>
              <a:t>Hi-fi Prototype #3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6437" l="803" r="0" t="0"/>
          <a:stretch/>
        </p:blipFill>
        <p:spPr>
          <a:xfrm>
            <a:off x="0" y="485275"/>
            <a:ext cx="9143999" cy="404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Teach Page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189412" y="4395375"/>
            <a:ext cx="4496400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1800" u="sng">
                <a:latin typeface="Raleway"/>
                <a:ea typeface="Raleway"/>
                <a:cs typeface="Raleway"/>
                <a:sym typeface="Raleway"/>
              </a:rPr>
              <a:t>Before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4799747" y="4395375"/>
            <a:ext cx="37022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1800" u="sng">
                <a:latin typeface="Raleway"/>
                <a:ea typeface="Raleway"/>
                <a:cs typeface="Raleway"/>
                <a:sym typeface="Raleway"/>
              </a:rPr>
              <a:t>After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 b="0" l="14097" r="6969" t="0"/>
          <a:stretch/>
        </p:blipFill>
        <p:spPr>
          <a:xfrm>
            <a:off x="4402700" y="533450"/>
            <a:ext cx="4496401" cy="931674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92" name="Shape 1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2700" y="1604632"/>
            <a:ext cx="4496400" cy="2651239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93" name="Shape 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300" y="1908325"/>
            <a:ext cx="3912550" cy="2347549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Learn Page</a:t>
            </a:r>
          </a:p>
        </p:txBody>
      </p:sp>
      <p:sp>
        <p:nvSpPr>
          <p:cNvPr id="199" name="Shape 199"/>
          <p:cNvSpPr txBox="1"/>
          <p:nvPr/>
        </p:nvSpPr>
        <p:spPr>
          <a:xfrm>
            <a:off x="942258" y="4487550"/>
            <a:ext cx="2869800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1800" u="sng">
                <a:latin typeface="Raleway"/>
                <a:ea typeface="Raleway"/>
                <a:cs typeface="Raleway"/>
                <a:sym typeface="Raleway"/>
              </a:rPr>
              <a:t>Before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5823350" y="4487550"/>
            <a:ext cx="21611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1800" u="sng">
                <a:latin typeface="Raleway"/>
                <a:ea typeface="Raleway"/>
                <a:cs typeface="Raleway"/>
                <a:sym typeface="Raleway"/>
              </a:rPr>
              <a:t>After</a:t>
            </a:r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479" y="1659029"/>
            <a:ext cx="4431351" cy="1881649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02" name="Shape 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5550" y="481025"/>
            <a:ext cx="4196801" cy="2069049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03" name="Shape 20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0125" y="2717850"/>
            <a:ext cx="3170274" cy="1769699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Navigation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989808" y="3801750"/>
            <a:ext cx="2869800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1800" u="sng">
                <a:latin typeface="Raleway"/>
                <a:ea typeface="Raleway"/>
                <a:cs typeface="Raleway"/>
                <a:sym typeface="Raleway"/>
              </a:rPr>
              <a:t>Before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5888975" y="3801750"/>
            <a:ext cx="21611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1800" u="sng">
                <a:latin typeface="Raleway"/>
                <a:ea typeface="Raleway"/>
                <a:cs typeface="Raleway"/>
                <a:sym typeface="Raleway"/>
              </a:rPr>
              <a:t>After</a:t>
            </a:r>
          </a:p>
        </p:txBody>
      </p:sp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00" y="2176800"/>
            <a:ext cx="4335474" cy="909524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8337" y="1268000"/>
            <a:ext cx="3495675" cy="234315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Profile</a:t>
            </a:r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300" y="2551450"/>
            <a:ext cx="4446373" cy="23492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219" name="Shape 2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7962" y="716369"/>
            <a:ext cx="4821632" cy="15096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220" name="Shape 220"/>
          <p:cNvSpPr txBox="1"/>
          <p:nvPr/>
        </p:nvSpPr>
        <p:spPr>
          <a:xfrm>
            <a:off x="303307" y="1981000"/>
            <a:ext cx="2869800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 sz="1800" u="sng">
                <a:latin typeface="Raleway"/>
                <a:ea typeface="Raleway"/>
                <a:cs typeface="Raleway"/>
                <a:sym typeface="Raleway"/>
              </a:rPr>
              <a:t>Before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6748900" y="2285400"/>
            <a:ext cx="21611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r>
              <a:rPr lang="zh-TW" sz="1800" u="sng">
                <a:latin typeface="Raleway"/>
                <a:ea typeface="Raleway"/>
                <a:cs typeface="Raleway"/>
                <a:sym typeface="Raleway"/>
              </a:rPr>
              <a:t>After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Confirmation Screen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4474" y="1945087"/>
            <a:ext cx="6427474" cy="12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3567600" y="3492500"/>
            <a:ext cx="21611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1800" u="sng">
                <a:latin typeface="Raleway"/>
                <a:ea typeface="Raleway"/>
                <a:cs typeface="Raleway"/>
                <a:sym typeface="Raleway"/>
              </a:rPr>
              <a:t>After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zh-TW"/>
              <a:t>FAQ </a:t>
            </a:r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0550" y="1051175"/>
            <a:ext cx="4919024" cy="387759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About Us Page</a:t>
            </a: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573" y="1099974"/>
            <a:ext cx="7624600" cy="3815174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406425" y="1806825"/>
            <a:ext cx="8296799" cy="1541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Task Flow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Tasks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1" name="Shape 251"/>
          <p:cNvSpPr txBox="1"/>
          <p:nvPr>
            <p:ph idx="4294967295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b="1" lang="zh-TW"/>
              <a:t>Learn</a:t>
            </a:r>
            <a:r>
              <a:rPr lang="zh-TW"/>
              <a:t>: Find a class that interests you and sign up for one.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b="1" lang="zh-TW"/>
              <a:t>Review: </a:t>
            </a:r>
            <a:r>
              <a:rPr lang="zh-TW"/>
              <a:t>Check out a class you’ve taken and write a review for it.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AutoNum type="arabicParenR"/>
            </a:pPr>
            <a:r>
              <a:rPr b="1" lang="zh-TW"/>
              <a:t>Teach</a:t>
            </a:r>
            <a:r>
              <a:rPr b="1" i="1" lang="zh-TW"/>
              <a:t>: </a:t>
            </a:r>
            <a:r>
              <a:rPr lang="zh-TW"/>
              <a:t>Create a class to teach about a topic from your home culture.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>
            <a:off x="406425" y="1806825"/>
            <a:ext cx="8296799" cy="1541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UI Demo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510450" y="656900"/>
            <a:ext cx="8123100" cy="77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/>
              <a:t>Our Team </a:t>
            </a:r>
          </a:p>
        </p:txBody>
      </p:sp>
      <p:sp>
        <p:nvSpPr>
          <p:cNvPr id="124" name="Shape 124"/>
          <p:cNvSpPr txBox="1"/>
          <p:nvPr>
            <p:ph idx="4294967295" type="body"/>
          </p:nvPr>
        </p:nvSpPr>
        <p:spPr>
          <a:xfrm>
            <a:off x="633700" y="3961825"/>
            <a:ext cx="1225499" cy="443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zh-TW">
                <a:solidFill>
                  <a:srgbClr val="FFFFFF"/>
                </a:solidFill>
              </a:rPr>
              <a:t>Adrienne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2821625" y="3961825"/>
            <a:ext cx="1225499" cy="443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zh-TW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Christina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26" name="Shape 126"/>
          <p:cNvSpPr txBox="1"/>
          <p:nvPr/>
        </p:nvSpPr>
        <p:spPr>
          <a:xfrm>
            <a:off x="5067750" y="3961825"/>
            <a:ext cx="1225499" cy="443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zh-TW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Haley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27" name="Shape 127"/>
          <p:cNvSpPr txBox="1"/>
          <p:nvPr/>
        </p:nvSpPr>
        <p:spPr>
          <a:xfrm>
            <a:off x="7255700" y="3961825"/>
            <a:ext cx="1225499" cy="443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zh-TW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Nikhita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grpSp>
        <p:nvGrpSpPr>
          <p:cNvPr id="128" name="Shape 128"/>
          <p:cNvGrpSpPr/>
          <p:nvPr/>
        </p:nvGrpSpPr>
        <p:grpSpPr>
          <a:xfrm>
            <a:off x="309250" y="1886475"/>
            <a:ext cx="8525500" cy="1936875"/>
            <a:chOff x="306800" y="1601175"/>
            <a:chExt cx="8525500" cy="1936875"/>
          </a:xfrm>
        </p:grpSpPr>
        <p:pic>
          <p:nvPicPr>
            <p:cNvPr id="129" name="Shape 129"/>
            <p:cNvPicPr preferRelativeResize="0"/>
            <p:nvPr/>
          </p:nvPicPr>
          <p:blipFill rotWithShape="1">
            <a:blip r:embed="rId3">
              <a:alphaModFix/>
            </a:blip>
            <a:srcRect b="14467" l="0" r="0" t="3051"/>
            <a:stretch/>
          </p:blipFill>
          <p:spPr>
            <a:xfrm>
              <a:off x="306800" y="1601575"/>
              <a:ext cx="1874400" cy="1932600"/>
            </a:xfrm>
            <a:prstGeom prst="ellipse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pic>
          <p:nvPicPr>
            <p:cNvPr id="130" name="Shape 1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40850" y="1601181"/>
              <a:ext cx="1874400" cy="1932600"/>
            </a:xfrm>
            <a:prstGeom prst="ellipse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pic>
          <p:nvPicPr>
            <p:cNvPr id="131" name="Shape 1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99700" y="1601175"/>
              <a:ext cx="1932600" cy="1932600"/>
            </a:xfrm>
            <a:prstGeom prst="ellipse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pic>
          <p:nvPicPr>
            <p:cNvPr id="132" name="Shape 1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465625" y="1605450"/>
              <a:ext cx="1932600" cy="1932600"/>
            </a:xfrm>
            <a:prstGeom prst="ellipse">
              <a:avLst/>
            </a:prstGeom>
            <a:noFill/>
            <a:ln cap="flat" cmpd="sng" w="19050">
              <a:solidFill>
                <a:srgbClr val="FFFFFF"/>
              </a:solidFill>
              <a:prstDash val="solid"/>
              <a:round/>
              <a:headEnd len="med" w="med" type="none"/>
              <a:tailEnd len="med" w="med" type="none"/>
            </a:ln>
          </p:spPr>
        </p:pic>
      </p:grp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Shape 2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3058"/>
            <a:ext cx="9144000" cy="4257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406425" y="1806825"/>
            <a:ext cx="8296799" cy="1541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Future Work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Future Work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396875" y="1062850"/>
            <a:ext cx="8084999" cy="3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  <a:buChar char="●"/>
            </a:pPr>
            <a:r>
              <a:rPr lang="zh-TW" sz="1800">
                <a:latin typeface="Lato"/>
                <a:ea typeface="Lato"/>
                <a:cs typeface="Lato"/>
                <a:sym typeface="Lato"/>
              </a:rPr>
              <a:t>Login/Signup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  <a:buChar char="●"/>
            </a:pPr>
            <a:r>
              <a:rPr lang="zh-TW" sz="1800">
                <a:latin typeface="Lato"/>
                <a:ea typeface="Lato"/>
                <a:cs typeface="Lato"/>
                <a:sym typeface="Lato"/>
              </a:rPr>
              <a:t>More interactive teacher UI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  <a:buChar char="●"/>
            </a:pPr>
            <a:r>
              <a:rPr lang="zh-TW" sz="1800">
                <a:latin typeface="Lato"/>
                <a:ea typeface="Lato"/>
                <a:cs typeface="Lato"/>
                <a:sym typeface="Lato"/>
              </a:rPr>
              <a:t>Customized class description page when registered for a class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  <a:buChar char="●"/>
            </a:pPr>
            <a:r>
              <a:rPr lang="zh-TW" sz="1800">
                <a:latin typeface="Lato"/>
                <a:ea typeface="Lato"/>
                <a:cs typeface="Lato"/>
                <a:sym typeface="Lato"/>
              </a:rPr>
              <a:t>Community center recommendations for location when creating a class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  <a:buChar char="●"/>
            </a:pPr>
            <a:r>
              <a:rPr lang="zh-TW" sz="1800">
                <a:latin typeface="Lato"/>
                <a:ea typeface="Lato"/>
                <a:cs typeface="Lato"/>
                <a:sym typeface="Lato"/>
              </a:rPr>
              <a:t>Allow user to edit profile / create classes / post reviews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  <a:buChar char="●"/>
            </a:pPr>
            <a:r>
              <a:rPr lang="zh-TW" sz="1800">
                <a:latin typeface="Lato"/>
                <a:ea typeface="Lato"/>
                <a:cs typeface="Lato"/>
                <a:sym typeface="Lato"/>
              </a:rPr>
              <a:t>Logic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  <a:buChar char="○"/>
            </a:pPr>
            <a:r>
              <a:rPr lang="zh-TW" sz="1800">
                <a:latin typeface="Lato"/>
                <a:ea typeface="Lato"/>
                <a:cs typeface="Lato"/>
                <a:sym typeface="Lato"/>
              </a:rPr>
              <a:t>Not displaying a class session if it’s full</a:t>
            </a:r>
          </a:p>
          <a:p>
            <a:pPr indent="-3429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  <a:buChar char="○"/>
            </a:pPr>
            <a:r>
              <a:rPr lang="zh-TW" sz="1800">
                <a:latin typeface="Lato"/>
                <a:ea typeface="Lato"/>
                <a:cs typeface="Lato"/>
                <a:sym typeface="Lato"/>
              </a:rPr>
              <a:t>Disable class sign up button if already registered for  class or teacher of class</a:t>
            </a: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Lato"/>
              <a:buChar char="●"/>
            </a:pPr>
            <a:r>
              <a:rPr lang="zh-TW" sz="1800">
                <a:latin typeface="Lato"/>
                <a:ea typeface="Lato"/>
                <a:cs typeface="Lato"/>
                <a:sym typeface="Lato"/>
              </a:rPr>
              <a:t>Mobile optimization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zh-TW" sz="1800">
                <a:latin typeface="Lato"/>
                <a:ea typeface="Lato"/>
                <a:cs typeface="Lato"/>
                <a:sym typeface="Lato"/>
              </a:rPr>
              <a:t>		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406425" y="1806825"/>
            <a:ext cx="8296799" cy="1541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Summary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Shape 137"/>
          <p:cNvGrpSpPr/>
          <p:nvPr/>
        </p:nvGrpSpPr>
        <p:grpSpPr>
          <a:xfrm>
            <a:off x="322437" y="1964925"/>
            <a:ext cx="8568138" cy="1781099"/>
            <a:chOff x="315825" y="3160525"/>
            <a:chExt cx="8568138" cy="1781099"/>
          </a:xfrm>
        </p:grpSpPr>
        <p:sp>
          <p:nvSpPr>
            <p:cNvPr id="138" name="Shape 138"/>
            <p:cNvSpPr/>
            <p:nvPr/>
          </p:nvSpPr>
          <p:spPr>
            <a:xfrm>
              <a:off x="315825" y="3160525"/>
              <a:ext cx="1781099" cy="1781099"/>
            </a:xfrm>
            <a:prstGeom prst="ellipse">
              <a:avLst/>
            </a:prstGeom>
            <a:solidFill>
              <a:srgbClr val="FFFFFF"/>
            </a:solidFill>
            <a:ln cap="flat" cmpd="sng" w="2857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zh-TW" sz="1800"/>
                <a:t>Interface Changes</a:t>
              </a:r>
            </a:p>
          </p:txBody>
        </p:sp>
        <p:sp>
          <p:nvSpPr>
            <p:cNvPr id="139" name="Shape 139"/>
            <p:cNvSpPr/>
            <p:nvPr/>
          </p:nvSpPr>
          <p:spPr>
            <a:xfrm>
              <a:off x="2585825" y="3160525"/>
              <a:ext cx="1781099" cy="1781099"/>
            </a:xfrm>
            <a:prstGeom prst="ellipse">
              <a:avLst/>
            </a:prstGeom>
            <a:solidFill>
              <a:srgbClr val="FFFFFF"/>
            </a:solidFill>
            <a:ln cap="flat" cmpd="sng" w="2857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zh-TW" sz="1800"/>
                <a:t>Task Flows</a:t>
              </a:r>
            </a:p>
          </p:txBody>
        </p:sp>
        <p:sp>
          <p:nvSpPr>
            <p:cNvPr id="140" name="Shape 140"/>
            <p:cNvSpPr/>
            <p:nvPr/>
          </p:nvSpPr>
          <p:spPr>
            <a:xfrm>
              <a:off x="4855850" y="3160525"/>
              <a:ext cx="1781099" cy="1781099"/>
            </a:xfrm>
            <a:prstGeom prst="ellipse">
              <a:avLst/>
            </a:prstGeom>
            <a:solidFill>
              <a:srgbClr val="FFFFFF"/>
            </a:solidFill>
            <a:ln cap="flat" cmpd="sng" w="2857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zh-TW" sz="1800"/>
                <a:t>Future Work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7033863" y="3160525"/>
              <a:ext cx="1850099" cy="1781099"/>
            </a:xfrm>
            <a:prstGeom prst="ellipse">
              <a:avLst/>
            </a:prstGeom>
            <a:solidFill>
              <a:srgbClr val="FFFFFF"/>
            </a:solidFill>
            <a:ln cap="flat" cmpd="sng" w="2857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 algn="ctr">
                <a:spcBef>
                  <a:spcPts val="0"/>
                </a:spcBef>
                <a:buNone/>
              </a:pPr>
              <a:r>
                <a:rPr lang="zh-TW" sz="1700"/>
                <a:t>Summary</a:t>
              </a:r>
            </a:p>
          </p:txBody>
        </p:sp>
      </p:grpSp>
      <p:sp>
        <p:nvSpPr>
          <p:cNvPr id="142" name="Shape 142"/>
          <p:cNvSpPr txBox="1"/>
          <p:nvPr>
            <p:ph type="title"/>
          </p:nvPr>
        </p:nvSpPr>
        <p:spPr>
          <a:xfrm>
            <a:off x="510437" y="775425"/>
            <a:ext cx="8123100" cy="778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/>
              <a:t>Talk Outline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06425" y="1806825"/>
            <a:ext cx="8296799" cy="15419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Interface Changes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Interface Changes (from Field Usability)</a:t>
            </a:r>
          </a:p>
        </p:txBody>
      </p:sp>
      <p:sp>
        <p:nvSpPr>
          <p:cNvPr id="153" name="Shape 153"/>
          <p:cNvSpPr txBox="1"/>
          <p:nvPr>
            <p:ph idx="4294967295" type="body"/>
          </p:nvPr>
        </p:nvSpPr>
        <p:spPr>
          <a:xfrm>
            <a:off x="396875" y="1062850"/>
            <a:ext cx="8084999" cy="391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</a:pPr>
            <a:r>
              <a:rPr lang="zh-TW"/>
              <a:t>Sign up button hard to find on class description page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Class Description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925920" y="3742200"/>
            <a:ext cx="2869800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1800" u="sng">
                <a:latin typeface="Raleway"/>
                <a:ea typeface="Raleway"/>
                <a:cs typeface="Raleway"/>
                <a:sym typeface="Raleway"/>
              </a:rPr>
              <a:t>Before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5913275" y="3742200"/>
            <a:ext cx="21611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1800" u="sng">
                <a:latin typeface="Raleway"/>
                <a:ea typeface="Raleway"/>
                <a:cs typeface="Raleway"/>
                <a:sym typeface="Raleway"/>
              </a:rPr>
              <a:t>After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00" y="1622500"/>
            <a:ext cx="4577424" cy="201205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62" name="Shape 1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2825" y="1622499"/>
            <a:ext cx="4276067" cy="201205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Interface Changes (from Field Usability)</a:t>
            </a:r>
          </a:p>
        </p:txBody>
      </p:sp>
      <p:sp>
        <p:nvSpPr>
          <p:cNvPr id="168" name="Shape 168"/>
          <p:cNvSpPr txBox="1"/>
          <p:nvPr>
            <p:ph idx="4294967295" type="body"/>
          </p:nvPr>
        </p:nvSpPr>
        <p:spPr>
          <a:xfrm>
            <a:off x="396875" y="1062850"/>
            <a:ext cx="8084999" cy="391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</a:pPr>
            <a:r>
              <a:rPr lang="zh-TW"/>
              <a:t>Sign up button hard to find on class description page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TW"/>
              <a:t>“Empty-ish”, “a lot of white space”, “could have more eye catching elements”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Teach Page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303337" y="4511725"/>
            <a:ext cx="4496400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1800" u="sng">
                <a:latin typeface="Raleway"/>
                <a:ea typeface="Raleway"/>
                <a:cs typeface="Raleway"/>
                <a:sym typeface="Raleway"/>
              </a:rPr>
              <a:t>Before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4951297" y="4511725"/>
            <a:ext cx="37022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zh-TW" sz="1800" u="sng">
                <a:latin typeface="Raleway"/>
                <a:ea typeface="Raleway"/>
                <a:cs typeface="Raleway"/>
                <a:sym typeface="Raleway"/>
              </a:rPr>
              <a:t>After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0" l="0" r="25412" t="0"/>
          <a:stretch/>
        </p:blipFill>
        <p:spPr>
          <a:xfrm>
            <a:off x="264850" y="1156275"/>
            <a:ext cx="3811399" cy="3250349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1723" y="1843961"/>
            <a:ext cx="4831325" cy="256267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03300" y="411575"/>
            <a:ext cx="8520599" cy="63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zh-TW"/>
              <a:t>Interface Changes (from Field Usability)</a:t>
            </a:r>
          </a:p>
        </p:txBody>
      </p:sp>
      <p:sp>
        <p:nvSpPr>
          <p:cNvPr id="183" name="Shape 183"/>
          <p:cNvSpPr txBox="1"/>
          <p:nvPr>
            <p:ph idx="4294967295" type="body"/>
          </p:nvPr>
        </p:nvSpPr>
        <p:spPr>
          <a:xfrm>
            <a:off x="396875" y="1062850"/>
            <a:ext cx="8084999" cy="391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Lato"/>
            </a:pPr>
            <a:r>
              <a:rPr lang="zh-TW"/>
              <a:t>Sign up button hard to find on class description page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b="1" lang="zh-TW"/>
              <a:t>“</a:t>
            </a:r>
            <a:r>
              <a:rPr lang="zh-TW"/>
              <a:t>Empty-ish”, “a lot of white space”, “could have more eye catching elements”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TW"/>
              <a:t>General confusion on teach page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TW"/>
              <a:t>What to enter in each field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TW"/>
              <a:t>Which location was selected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wiss-2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