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aleway"/>
      <p:regular r:id="rId39"/>
      <p:bold r:id="rId40"/>
      <p:italic r:id="rId41"/>
      <p:boldItalic r:id="rId42"/>
    </p:embeddedFont>
    <p:embeddedFont>
      <p:font typeface="Proxima Nova"/>
      <p:regular r:id="rId43"/>
      <p:bold r:id="rId44"/>
      <p:italic r:id="rId45"/>
      <p:boldItalic r:id="rId46"/>
    </p:embeddedFont>
    <p:embeddedFont>
      <p:font typeface="Lat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6802F2C0-5391-4C1B-9F58-2DF8DC868795}">
  <a:tblStyle styleId="{6802F2C0-5391-4C1B-9F58-2DF8DC868795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44" Type="http://schemas.openxmlformats.org/officeDocument/2006/relationships/font" Target="fonts/ProximaNova-bold.fntdata"/><Relationship Id="rId43" Type="http://schemas.openxmlformats.org/officeDocument/2006/relationships/font" Target="fonts/ProximaNova-regular.fntdata"/><Relationship Id="rId46" Type="http://schemas.openxmlformats.org/officeDocument/2006/relationships/font" Target="fonts/ProximaNova-boldItalic.fntdata"/><Relationship Id="rId45" Type="http://schemas.openxmlformats.org/officeDocument/2006/relationships/font" Target="fonts/ProximaNova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Raleway-regular.fntdata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Hi everyone! We are team Urbanspire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they were selected and compensated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Test location notes: Our app would most likely be used by people at work or at home who are browsing on their computers in their free or break time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And my name is Christina. We are all studying CS with a focus in HCI.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other major site functionality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added clicks needed for reference -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task 1 - 5 clicks if you pick from recommendations, 11 if you use all the search parameters)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task 2 - 5 if you just star, 6 if you actually write a review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task 3 - 21 if you don’t add a picture and only do one time slot (can get even lower if you do am classes), 22 if you add a picture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Many more tasks were easier than expected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some said really like it, clean and airbnb ish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others wanted more color and said too much white space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reasoning: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you feel more in tune when the site when you explore yourself rather than someone showing you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unclear now if users understand the full functionality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there could also be usability issues here that we aren’t seeing because they aren’t in our core functionality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many people in general and also newcomers will do a lot on their mobile devices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2390266" y="3238450"/>
            <a:ext cx="6331500" cy="1241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Shape 63"/>
          <p:cNvSpPr txBox="1"/>
          <p:nvPr>
            <p:ph type="title"/>
          </p:nvPr>
        </p:nvSpPr>
        <p:spPr>
          <a:xfrm>
            <a:off x="853950" y="1304850"/>
            <a:ext cx="7436099" cy="153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53950" y="2919450"/>
            <a:ext cx="74360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" name="Shape 19"/>
          <p:cNvSpPr txBox="1"/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" name="Shape 25"/>
          <p:cNvSpPr txBox="1"/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Shape 32"/>
          <p:cNvSpPr txBox="1"/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2" type="body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319500" y="936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319500" y="1846803"/>
            <a:ext cx="2807999" cy="2806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Shape 46"/>
          <p:cNvSpPr txBox="1"/>
          <p:nvPr>
            <p:ph type="title"/>
          </p:nvPr>
        </p:nvSpPr>
        <p:spPr>
          <a:xfrm>
            <a:off x="283103" y="712140"/>
            <a:ext cx="6244199" cy="38354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" name="Shape 51"/>
          <p:cNvSpPr txBox="1"/>
          <p:nvPr>
            <p:ph type="title"/>
          </p:nvPr>
        </p:nvSpPr>
        <p:spPr>
          <a:xfrm>
            <a:off x="265500" y="1397350"/>
            <a:ext cx="4045199" cy="1318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subTitle"/>
          </p:nvPr>
        </p:nvSpPr>
        <p:spPr>
          <a:xfrm>
            <a:off x="265500" y="273537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Shape 58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7.png"/><Relationship Id="rId4" Type="http://schemas.openxmlformats.org/officeDocument/2006/relationships/image" Target="../media/image03.png"/><Relationship Id="rId5" Type="http://schemas.openxmlformats.org/officeDocument/2006/relationships/image" Target="../media/image05.png"/><Relationship Id="rId6" Type="http://schemas.openxmlformats.org/officeDocument/2006/relationships/image" Target="../media/image0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31.jpg"/><Relationship Id="rId5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Relationship Id="rId7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40.png"/><Relationship Id="rId5" Type="http://schemas.openxmlformats.org/officeDocument/2006/relationships/image" Target="../media/image36.png"/><Relationship Id="rId6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png"/><Relationship Id="rId4" Type="http://schemas.openxmlformats.org/officeDocument/2006/relationships/image" Target="../media/image00.jpg"/><Relationship Id="rId5" Type="http://schemas.openxmlformats.org/officeDocument/2006/relationships/image" Target="../media/image02.jpg"/><Relationship Id="rId6" Type="http://schemas.openxmlformats.org/officeDocument/2006/relationships/image" Target="../media/image0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08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/>
        </p:nvSpPr>
        <p:spPr>
          <a:xfrm>
            <a:off x="6794300" y="4788975"/>
            <a:ext cx="2349600" cy="35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Field Usability Study</a:t>
            </a:r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b="6437" l="803" r="0" t="0"/>
          <a:stretch/>
        </p:blipFill>
        <p:spPr>
          <a:xfrm>
            <a:off x="0" y="485275"/>
            <a:ext cx="9143999" cy="404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It Works - Local</a:t>
            </a: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0" l="0" r="0" t="2190"/>
          <a:stretch/>
        </p:blipFill>
        <p:spPr>
          <a:xfrm>
            <a:off x="1602675" y="1172075"/>
            <a:ext cx="5938649" cy="3402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Navigation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b="14000" l="1696" r="1376" t="12002"/>
          <a:stretch/>
        </p:blipFill>
        <p:spPr>
          <a:xfrm>
            <a:off x="2688687" y="1165500"/>
            <a:ext cx="376662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4">
            <a:alphaModFix/>
          </a:blip>
          <a:srcRect b="4306" l="9485" r="0" t="0"/>
          <a:stretch/>
        </p:blipFill>
        <p:spPr>
          <a:xfrm>
            <a:off x="2966362" y="2164962"/>
            <a:ext cx="3483249" cy="6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5">
            <a:alphaModFix/>
          </a:blip>
          <a:srcRect b="18093" l="10023" r="0" t="0"/>
          <a:stretch/>
        </p:blipFill>
        <p:spPr>
          <a:xfrm>
            <a:off x="2849212" y="3127150"/>
            <a:ext cx="3565150" cy="7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6">
            <a:alphaModFix/>
          </a:blip>
          <a:srcRect b="0" l="8113" r="0" t="0"/>
          <a:stretch/>
        </p:blipFill>
        <p:spPr>
          <a:xfrm>
            <a:off x="2849212" y="4118825"/>
            <a:ext cx="36061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Teach Page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03337" y="3521125"/>
            <a:ext cx="4496400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Raleway"/>
                <a:ea typeface="Raleway"/>
                <a:cs typeface="Raleway"/>
                <a:sym typeface="Raleway"/>
              </a:rPr>
              <a:t>Before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b="0" l="0" r="19452" t="0"/>
          <a:stretch/>
        </p:blipFill>
        <p:spPr>
          <a:xfrm>
            <a:off x="303299" y="1622362"/>
            <a:ext cx="4496475" cy="189877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1378" y="352350"/>
            <a:ext cx="3702180" cy="316877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62" name="Shape 162"/>
          <p:cNvSpPr txBox="1"/>
          <p:nvPr/>
        </p:nvSpPr>
        <p:spPr>
          <a:xfrm>
            <a:off x="5011372" y="3521125"/>
            <a:ext cx="37022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Raleway"/>
                <a:ea typeface="Raleway"/>
                <a:cs typeface="Raleway"/>
                <a:sym typeface="Raleway"/>
              </a:rPr>
              <a:t>After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Profile Page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400" y="208675"/>
            <a:ext cx="2989424" cy="230934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00" y="2704538"/>
            <a:ext cx="2989424" cy="223028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5">
            <a:alphaModFix/>
          </a:blip>
          <a:srcRect b="0" l="32705" r="0" t="0"/>
          <a:stretch/>
        </p:blipFill>
        <p:spPr>
          <a:xfrm>
            <a:off x="389224" y="1459850"/>
            <a:ext cx="2869773" cy="2174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71" name="Shape 171"/>
          <p:cNvSpPr txBox="1"/>
          <p:nvPr/>
        </p:nvSpPr>
        <p:spPr>
          <a:xfrm>
            <a:off x="389207" y="3634550"/>
            <a:ext cx="2869800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Raleway"/>
                <a:ea typeface="Raleway"/>
                <a:cs typeface="Raleway"/>
                <a:sym typeface="Raleway"/>
              </a:rPr>
              <a:t>Before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6982825" y="2131850"/>
            <a:ext cx="21611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Raleway"/>
                <a:ea typeface="Raleway"/>
                <a:cs typeface="Raleway"/>
                <a:sym typeface="Raleway"/>
              </a:rPr>
              <a:t>After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Search Functionality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00" y="1425787"/>
            <a:ext cx="4152049" cy="229192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375" y="1425775"/>
            <a:ext cx="4421172" cy="229194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80" name="Shape 180"/>
          <p:cNvSpPr txBox="1"/>
          <p:nvPr/>
        </p:nvSpPr>
        <p:spPr>
          <a:xfrm>
            <a:off x="150925" y="3717725"/>
            <a:ext cx="41519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Raleway"/>
                <a:ea typeface="Raleway"/>
                <a:cs typeface="Raleway"/>
                <a:sym typeface="Raleway"/>
              </a:rPr>
              <a:t>Without Search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4580412" y="3717725"/>
            <a:ext cx="4421100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Raleway"/>
                <a:ea typeface="Raleway"/>
                <a:cs typeface="Raleway"/>
                <a:sym typeface="Raleway"/>
              </a:rPr>
              <a:t>With Search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Participants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303300" y="996175"/>
            <a:ext cx="6648600" cy="408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buFont typeface="Raleway"/>
            </a:pPr>
            <a:r>
              <a:rPr lang="en" sz="1800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Pre-screening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buFont typeface="Raleway"/>
            </a:pPr>
            <a:r>
              <a:rPr lang="en" sz="1800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6 users in total 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Font typeface="Raleway"/>
            </a:pPr>
            <a:r>
              <a:rPr b="1"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Newcomer 1: </a:t>
            </a:r>
            <a:r>
              <a:rPr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Senior, studying Computer Science, from India who has been in the U.S. for 3.5 years. [M, 22, Indian]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Font typeface="Raleway"/>
            </a:pPr>
            <a:r>
              <a:rPr b="1"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Newcomer 2:</a:t>
            </a:r>
            <a:r>
              <a:rPr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 Coterm, studying Computer Science, who was born in Peru and moved to the U.S. during high school. [M, 23, Peruvian]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Font typeface="Raleway"/>
            </a:pPr>
            <a:r>
              <a:rPr b="1"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Newcomer 3:</a:t>
            </a:r>
            <a:r>
              <a:rPr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 Marketing manager for semiconductor company in China. Has traveled to the U.S. multiple times for business. [F, 52, Chinese]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Font typeface="Raleway"/>
            </a:pPr>
            <a:r>
              <a:rPr b="1"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Local 1: </a:t>
            </a:r>
            <a:r>
              <a:rPr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Masters student. Has been in the U.S. for 8 years and considers herself a local..</a:t>
            </a:r>
            <a:r>
              <a:rPr b="1"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[F, 23, Chinese]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Font typeface="Raleway"/>
            </a:pPr>
            <a:r>
              <a:rPr b="1"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Local 2:</a:t>
            </a:r>
            <a:r>
              <a:rPr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 Senior, has lived in the U.S. for all her life. [F, 21, American]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Font typeface="Raleway"/>
            </a:pPr>
            <a:r>
              <a:rPr b="1"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Local 3:</a:t>
            </a:r>
            <a:r>
              <a:rPr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 Sophomore, studying Music, has lived in the U.S. for all his life. [M, 19, American]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buFont typeface="Raleway"/>
            </a:pPr>
            <a:r>
              <a:rPr lang="en" sz="1800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Compensation: </a:t>
            </a:r>
            <a:r>
              <a:rPr lang="en">
                <a:solidFill>
                  <a:srgbClr val="616161"/>
                </a:solidFill>
                <a:latin typeface="Raleway"/>
                <a:ea typeface="Raleway"/>
                <a:cs typeface="Raleway"/>
                <a:sym typeface="Raleway"/>
              </a:rPr>
              <a:t>Heartfelt gratitude + Candy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3225" y="89875"/>
            <a:ext cx="2004577" cy="150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6412" y="3204075"/>
            <a:ext cx="1458200" cy="19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3225" y="1646975"/>
            <a:ext cx="2004577" cy="150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Apparatus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/>
        </p:nvSpPr>
        <p:spPr>
          <a:xfrm>
            <a:off x="303300" y="996175"/>
            <a:ext cx="5834400" cy="408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rgbClr val="434343"/>
              </a:buClr>
              <a:buSzPct val="77777"/>
              <a:buFont typeface="Arial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Equipment</a:t>
            </a:r>
          </a:p>
          <a:p>
            <a:pPr indent="-228600" lvl="1" marL="914400" rtl="0">
              <a:spcBef>
                <a:spcPts val="0"/>
              </a:spcBef>
              <a:buClr>
                <a:srgbClr val="434343"/>
              </a:buClr>
              <a:buFont typeface="Arial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The users performed the tests on laptops</a:t>
            </a:r>
          </a:p>
          <a:p>
            <a:pPr indent="-317500" lvl="0" marL="457200" rtl="0">
              <a:spcBef>
                <a:spcPts val="0"/>
              </a:spcBef>
              <a:buClr>
                <a:srgbClr val="434343"/>
              </a:buClr>
              <a:buSzPct val="77777"/>
              <a:buFont typeface="Arial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Software</a:t>
            </a:r>
          </a:p>
          <a:p>
            <a:pPr indent="-228600" lvl="1" marL="914400" rtl="0">
              <a:spcBef>
                <a:spcPts val="0"/>
              </a:spcBef>
              <a:buClr>
                <a:srgbClr val="434343"/>
              </a:buClr>
              <a:buFont typeface="Arial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Quicktime for logging and voice recording</a:t>
            </a:r>
          </a:p>
          <a:p>
            <a:pPr indent="-342900" lvl="0" marL="457200" rtl="0">
              <a:spcBef>
                <a:spcPts val="0"/>
              </a:spcBef>
              <a:buClr>
                <a:srgbClr val="434343"/>
              </a:buClr>
              <a:buSzPct val="100000"/>
              <a:buFont typeface="Raleway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“Field”</a:t>
            </a: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Locations</a:t>
            </a:r>
          </a:p>
          <a:p>
            <a:pPr indent="-342900" lvl="1" marL="914400" rtl="0">
              <a:spcBef>
                <a:spcPts val="0"/>
              </a:spcBef>
              <a:buClr>
                <a:srgbClr val="434343"/>
              </a:buClr>
              <a:buSzPct val="100000"/>
              <a:buFont typeface="Raleway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Dorm rooms, Homes</a:t>
            </a:r>
          </a:p>
          <a:p>
            <a:pPr indent="-342900" lvl="1" marL="914400" rtl="0">
              <a:spcBef>
                <a:spcPts val="0"/>
              </a:spcBef>
              <a:buClr>
                <a:srgbClr val="434343"/>
              </a:buClr>
              <a:buSzPct val="100000"/>
              <a:buFont typeface="Raleway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Relatively quiet spots in public spaces where one might use their computer</a:t>
            </a:r>
          </a:p>
          <a:p>
            <a:pPr indent="-342900" lvl="1" marL="914400" rtl="0">
              <a:spcBef>
                <a:spcPts val="0"/>
              </a:spcBef>
              <a:buClr>
                <a:srgbClr val="434343"/>
              </a:buClr>
              <a:buSzPct val="100000"/>
              <a:buFont typeface="Raleway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Public spaces (public transport, dining halls, lounges) on mobile devices </a:t>
            </a:r>
          </a:p>
          <a:p>
            <a:pPr indent="-342900" lvl="2" marL="1371600" rtl="0">
              <a:spcBef>
                <a:spcPts val="0"/>
              </a:spcBef>
              <a:buClr>
                <a:srgbClr val="434343"/>
              </a:buClr>
              <a:buSzPct val="100000"/>
              <a:buFont typeface="Raleway"/>
            </a:pPr>
            <a:r>
              <a:rPr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not tested due to lack of site responsiveness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698" y="996174"/>
            <a:ext cx="2871375" cy="19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1087" y="3204350"/>
            <a:ext cx="1484600" cy="14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Simple Task - Learn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>
            <p:ph idx="4294967295" type="body"/>
          </p:nvPr>
        </p:nvSpPr>
        <p:spPr>
          <a:xfrm>
            <a:off x="311700" y="1152475"/>
            <a:ext cx="51572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Task Description</a:t>
            </a:r>
            <a:r>
              <a:rPr lang="en"/>
              <a:t>: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n"/>
              <a:t>Find a class that interests you and sign up for one.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/>
              <a:t>What we looked for</a:t>
            </a:r>
            <a:r>
              <a:rPr lang="en"/>
              <a:t>: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User is able to perform the basic search functionality on our site, choose a class, select a time and click sign up.</a:t>
            </a:r>
          </a:p>
        </p:txBody>
      </p:sp>
      <p:cxnSp>
        <p:nvCxnSpPr>
          <p:cNvPr id="210" name="Shape 210"/>
          <p:cNvCxnSpPr/>
          <p:nvPr/>
        </p:nvCxnSpPr>
        <p:spPr>
          <a:xfrm>
            <a:off x="7316300" y="411575"/>
            <a:ext cx="0" cy="4456199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7316300" y="259173"/>
            <a:ext cx="792049" cy="4873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9625" y="259175"/>
            <a:ext cx="966676" cy="487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13" name="Shape 2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6337" y="986338"/>
            <a:ext cx="3299923" cy="140122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14" name="Shape 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6350" y="2627325"/>
            <a:ext cx="3299899" cy="139199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15" name="Shape 2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6350" y="4259103"/>
            <a:ext cx="3299897" cy="83379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Moderate Task - Review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>
            <p:ph idx="4294967295" type="body"/>
          </p:nvPr>
        </p:nvSpPr>
        <p:spPr>
          <a:xfrm>
            <a:off x="311700" y="1152475"/>
            <a:ext cx="51572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Task Description</a:t>
            </a:r>
            <a:r>
              <a:rPr lang="en"/>
              <a:t>: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n"/>
              <a:t>Check out the class you signed up for and write a review for a class you’ve taken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/>
              <a:t>What we looked for</a:t>
            </a:r>
            <a:r>
              <a:rPr lang="en"/>
              <a:t>: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User is able to navigate their profile page and then the classes taken tab and then the review system</a:t>
            </a:r>
          </a:p>
        </p:txBody>
      </p:sp>
      <p:cxnSp>
        <p:nvCxnSpPr>
          <p:cNvPr id="222" name="Shape 222"/>
          <p:cNvCxnSpPr/>
          <p:nvPr/>
        </p:nvCxnSpPr>
        <p:spPr>
          <a:xfrm flipH="1">
            <a:off x="7316274" y="122750"/>
            <a:ext cx="12300" cy="4745099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3376" y="122750"/>
            <a:ext cx="685849" cy="39934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24" name="Shape 2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198" y="2275075"/>
            <a:ext cx="2724198" cy="144452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25" name="Shape 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4200" y="3914775"/>
            <a:ext cx="2724198" cy="116079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26" name="Shape 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0325" y="684509"/>
            <a:ext cx="2724197" cy="142815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510450" y="656900"/>
            <a:ext cx="8123100" cy="77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Our Team </a:t>
            </a:r>
          </a:p>
        </p:txBody>
      </p:sp>
      <p:sp>
        <p:nvSpPr>
          <p:cNvPr id="79" name="Shape 79"/>
          <p:cNvSpPr txBox="1"/>
          <p:nvPr>
            <p:ph idx="4294967295" type="body"/>
          </p:nvPr>
        </p:nvSpPr>
        <p:spPr>
          <a:xfrm>
            <a:off x="633700" y="3961825"/>
            <a:ext cx="1225499" cy="443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Adrienne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2821625" y="3961825"/>
            <a:ext cx="1225499" cy="44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Christina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81" name="Shape 81"/>
          <p:cNvSpPr txBox="1"/>
          <p:nvPr/>
        </p:nvSpPr>
        <p:spPr>
          <a:xfrm>
            <a:off x="5067750" y="3961825"/>
            <a:ext cx="1225499" cy="44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Haley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82" name="Shape 82"/>
          <p:cNvSpPr txBox="1"/>
          <p:nvPr/>
        </p:nvSpPr>
        <p:spPr>
          <a:xfrm>
            <a:off x="7255700" y="3961825"/>
            <a:ext cx="1225499" cy="44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Nikhita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grpSp>
        <p:nvGrpSpPr>
          <p:cNvPr id="83" name="Shape 83"/>
          <p:cNvGrpSpPr/>
          <p:nvPr/>
        </p:nvGrpSpPr>
        <p:grpSpPr>
          <a:xfrm>
            <a:off x="309250" y="1886475"/>
            <a:ext cx="8525500" cy="1936875"/>
            <a:chOff x="306800" y="1601175"/>
            <a:chExt cx="8525500" cy="1936875"/>
          </a:xfrm>
        </p:grpSpPr>
        <p:pic>
          <p:nvPicPr>
            <p:cNvPr id="84" name="Shape 84"/>
            <p:cNvPicPr preferRelativeResize="0"/>
            <p:nvPr/>
          </p:nvPicPr>
          <p:blipFill rotWithShape="1">
            <a:blip r:embed="rId3">
              <a:alphaModFix/>
            </a:blip>
            <a:srcRect b="14467" l="0" r="0" t="3051"/>
            <a:stretch/>
          </p:blipFill>
          <p:spPr>
            <a:xfrm>
              <a:off x="306800" y="1601575"/>
              <a:ext cx="1874400" cy="1932600"/>
            </a:xfrm>
            <a:prstGeom prst="ellipse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85" name="Shape 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40850" y="1601181"/>
              <a:ext cx="1874400" cy="1932600"/>
            </a:xfrm>
            <a:prstGeom prst="ellipse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86" name="Shape 8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99700" y="1601175"/>
              <a:ext cx="1932600" cy="1932600"/>
            </a:xfrm>
            <a:prstGeom prst="ellipse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87" name="Shape 8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65625" y="1605450"/>
              <a:ext cx="1932600" cy="1932600"/>
            </a:xfrm>
            <a:prstGeom prst="ellipse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pic>
      </p:grp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Complex Task - Teach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>
            <p:ph idx="4294967295" type="body"/>
          </p:nvPr>
        </p:nvSpPr>
        <p:spPr>
          <a:xfrm>
            <a:off x="311700" y="1152475"/>
            <a:ext cx="51572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Task Description</a:t>
            </a:r>
            <a:r>
              <a:rPr lang="en"/>
              <a:t>: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n"/>
              <a:t>Create a class to teach about a topic from your home culture.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/>
              <a:t>What we looked for</a:t>
            </a:r>
            <a:r>
              <a:rPr lang="en"/>
              <a:t>: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User is able to correctly create a class to teach - fill in all information, select a location, and add times.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33" name="Shape 233"/>
          <p:cNvCxnSpPr/>
          <p:nvPr/>
        </p:nvCxnSpPr>
        <p:spPr>
          <a:xfrm>
            <a:off x="7316300" y="411575"/>
            <a:ext cx="0" cy="4456199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375" y="106775"/>
            <a:ext cx="1005925" cy="5364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4">
            <a:alphaModFix/>
          </a:blip>
          <a:srcRect b="12303" l="0" r="0" t="0"/>
          <a:stretch/>
        </p:blipFill>
        <p:spPr>
          <a:xfrm>
            <a:off x="7316300" y="122972"/>
            <a:ext cx="1005924" cy="504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36" name="Shape 2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4350" y="808975"/>
            <a:ext cx="2739574" cy="161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6">
            <a:alphaModFix/>
          </a:blip>
          <a:srcRect b="0" l="5370" r="2190" t="0"/>
          <a:stretch/>
        </p:blipFill>
        <p:spPr>
          <a:xfrm>
            <a:off x="5982550" y="2423725"/>
            <a:ext cx="2667474" cy="17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7">
            <a:alphaModFix/>
          </a:blip>
          <a:srcRect b="0" l="8882" r="7006" t="0"/>
          <a:stretch/>
        </p:blipFill>
        <p:spPr>
          <a:xfrm>
            <a:off x="5972900" y="4145000"/>
            <a:ext cx="2642474" cy="97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6039625" y="847025"/>
            <a:ext cx="2575800" cy="42710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Procedure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>
            <p:ph idx="4294967295" type="body"/>
          </p:nvPr>
        </p:nvSpPr>
        <p:spPr>
          <a:xfrm>
            <a:off x="311700" y="1152475"/>
            <a:ext cx="77535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Pre-screening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Project Introduction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Sign Consent Form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Ask user to perform each of the 3 tasks 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Post-test interview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Thank you and wrap-up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u="sng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Test Measures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idx="4294967295" type="body"/>
          </p:nvPr>
        </p:nvSpPr>
        <p:spPr>
          <a:xfrm>
            <a:off x="311700" y="1180050"/>
            <a:ext cx="8520599" cy="332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Quantitative</a:t>
            </a:r>
          </a:p>
          <a:p>
            <a:pPr indent="-323850" lvl="1" marL="914400" rtl="0">
              <a:spcBef>
                <a:spcPts val="0"/>
              </a:spcBef>
              <a:buSzPct val="100000"/>
            </a:pPr>
            <a:r>
              <a:rPr lang="en" sz="1500"/>
              <a:t>Task Success Rate</a:t>
            </a:r>
          </a:p>
          <a:p>
            <a:pPr indent="-323850" lvl="1" marL="914400" rtl="0">
              <a:spcBef>
                <a:spcPts val="0"/>
              </a:spcBef>
              <a:buSzPct val="100000"/>
            </a:pPr>
            <a:r>
              <a:rPr lang="en" sz="1500"/>
              <a:t>Time required to complete a task</a:t>
            </a:r>
          </a:p>
          <a:p>
            <a:pPr indent="-323850" lvl="1" marL="914400" rtl="0">
              <a:spcBef>
                <a:spcPts val="0"/>
              </a:spcBef>
              <a:buSzPct val="100000"/>
            </a:pPr>
            <a:r>
              <a:rPr lang="en" sz="1500"/>
              <a:t>Clicks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Qualitative</a:t>
            </a:r>
          </a:p>
          <a:p>
            <a:pPr indent="-323850" lvl="1" marL="914400" rtl="0">
              <a:spcBef>
                <a:spcPts val="0"/>
              </a:spcBef>
              <a:buSzPct val="100000"/>
            </a:pPr>
            <a:r>
              <a:rPr lang="en" sz="1500"/>
              <a:t>User’s perspective on how difficult a task is before and after the task (on a scale of 1-5, 1 being very easy, and 5 being very hard)</a:t>
            </a:r>
          </a:p>
          <a:p>
            <a:pPr indent="-323850" lvl="1" marL="914400" rtl="0">
              <a:spcBef>
                <a:spcPts val="0"/>
              </a:spcBef>
              <a:buSzPct val="100000"/>
            </a:pPr>
            <a:r>
              <a:rPr lang="en" sz="1500"/>
              <a:t>Usability problems (observation + post-test interview) </a:t>
            </a:r>
          </a:p>
          <a:p>
            <a:pPr indent="-323850" lvl="1" marL="914400" rtl="0">
              <a:spcBef>
                <a:spcPts val="0"/>
              </a:spcBef>
              <a:buSzPct val="100000"/>
            </a:pPr>
            <a:r>
              <a:rPr lang="en" sz="1500"/>
              <a:t>User’s perspective on the warmth/professionalism of our website.</a:t>
            </a:r>
          </a:p>
          <a:p>
            <a:pPr indent="-323850" lvl="1" marL="914400" rtl="0">
              <a:spcBef>
                <a:spcPts val="0"/>
              </a:spcBef>
              <a:buSzPct val="100000"/>
            </a:pPr>
            <a:r>
              <a:rPr lang="en" sz="1500"/>
              <a:t>User’s feedback on the UI/feel of the website - 3 adjectives</a:t>
            </a:r>
          </a:p>
        </p:txBody>
      </p:sp>
      <p:sp>
        <p:nvSpPr>
          <p:cNvPr id="256" name="Shape 256"/>
          <p:cNvSpPr txBox="1"/>
          <p:nvPr>
            <p:ph idx="4294967295"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Test Measures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Quantitative Results</a:t>
            </a:r>
          </a:p>
        </p:txBody>
      </p:sp>
      <p:sp>
        <p:nvSpPr>
          <p:cNvPr id="267" name="Shape 267"/>
          <p:cNvSpPr txBox="1"/>
          <p:nvPr>
            <p:ph idx="4294967295" type="body"/>
          </p:nvPr>
        </p:nvSpPr>
        <p:spPr>
          <a:xfrm>
            <a:off x="311700" y="1017725"/>
            <a:ext cx="2838299" cy="461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Task Success Rate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graphicFrame>
        <p:nvGraphicFramePr>
          <p:cNvPr id="268" name="Shape 268"/>
          <p:cNvGraphicFramePr/>
          <p:nvPr/>
        </p:nvGraphicFramePr>
        <p:xfrm>
          <a:off x="884600" y="1720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{6802F2C0-5391-4C1B-9F58-2DF8DC868795}</a:tableStyleId>
              </a:tblPr>
              <a:tblGrid>
                <a:gridCol w="1591775"/>
                <a:gridCol w="1591775"/>
              </a:tblGrid>
              <a:tr h="227250"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Lab Usability Study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 hMerge="1"/>
              </a:tr>
              <a:tr h="227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User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Success Rate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227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3/3</a:t>
                      </a:r>
                    </a:p>
                  </a:txBody>
                  <a:tcPr marT="91425" marB="91425" marR="91425" marL="91425"/>
                </a:tc>
              </a:tr>
              <a:tr h="227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2/3</a:t>
                      </a:r>
                    </a:p>
                  </a:txBody>
                  <a:tcPr marT="91425" marB="91425" marR="91425" marL="91425"/>
                </a:tc>
              </a:tr>
              <a:tr h="227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3/3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69" name="Shape 269"/>
          <p:cNvGraphicFramePr/>
          <p:nvPr/>
        </p:nvGraphicFramePr>
        <p:xfrm>
          <a:off x="4326875" y="1720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{6802F2C0-5391-4C1B-9F58-2DF8DC868795}</a:tableStyleId>
              </a:tblPr>
              <a:tblGrid>
                <a:gridCol w="1591775"/>
                <a:gridCol w="1591775"/>
              </a:tblGrid>
              <a:tr h="335725"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Field Usability Study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 hMerge="1"/>
              </a:tr>
              <a:tr h="3357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User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Success Rate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</a:tr>
              <a:tr h="3357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3/3</a:t>
                      </a:r>
                    </a:p>
                  </a:txBody>
                  <a:tcPr marT="91425" marB="91425" marR="91425" marL="91425"/>
                </a:tc>
              </a:tr>
              <a:tr h="3357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3/3</a:t>
                      </a:r>
                    </a:p>
                  </a:txBody>
                  <a:tcPr marT="91425" marB="91425" marR="91425" marL="91425"/>
                </a:tc>
              </a:tr>
              <a:tr h="3357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3/3</a:t>
                      </a:r>
                    </a:p>
                  </a:txBody>
                  <a:tcPr marT="91425" marB="91425" marR="91425" marL="91425"/>
                </a:tc>
              </a:tr>
              <a:tr h="3357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3/3</a:t>
                      </a:r>
                    </a:p>
                  </a:txBody>
                  <a:tcPr marT="91425" marB="91425" marR="91425" marL="91425"/>
                </a:tc>
              </a:tr>
              <a:tr h="3357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3/3</a:t>
                      </a:r>
                    </a:p>
                  </a:txBody>
                  <a:tcPr marT="91425" marB="91425" marR="91425" marL="91425"/>
                </a:tc>
              </a:tr>
              <a:tr h="3357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3/3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70" name="Shape 270"/>
          <p:cNvSpPr txBox="1"/>
          <p:nvPr/>
        </p:nvSpPr>
        <p:spPr>
          <a:xfrm>
            <a:off x="7414500" y="2700650"/>
            <a:ext cx="7070699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Quantitative Results</a:t>
            </a:r>
          </a:p>
        </p:txBody>
      </p:sp>
      <p:sp>
        <p:nvSpPr>
          <p:cNvPr id="276" name="Shape 276"/>
          <p:cNvSpPr txBox="1"/>
          <p:nvPr>
            <p:ph idx="4294967295" type="body"/>
          </p:nvPr>
        </p:nvSpPr>
        <p:spPr>
          <a:xfrm>
            <a:off x="311700" y="1017725"/>
            <a:ext cx="7520100" cy="461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graphicFrame>
        <p:nvGraphicFramePr>
          <p:cNvPr id="277" name="Shape 277"/>
          <p:cNvGraphicFramePr/>
          <p:nvPr/>
        </p:nvGraphicFramePr>
        <p:xfrm>
          <a:off x="447575" y="15119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{6802F2C0-5391-4C1B-9F58-2DF8DC868795}</a:tableStyleId>
              </a:tblPr>
              <a:tblGrid>
                <a:gridCol w="1579250"/>
                <a:gridCol w="2029025"/>
                <a:gridCol w="2059750"/>
                <a:gridCol w="2205050"/>
              </a:tblGrid>
              <a:tr h="379825">
                <a:tc gridSpan="4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Field Usability Study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 hMerge="1"/>
                <a:tc hMerge="1"/>
                <a:tc hMerge="1"/>
              </a:tr>
              <a:tr h="3557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User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1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(5 - 11 clicks needed)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2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(5-6 clicks needed)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3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(21 - 22 clicks needed)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</a:tr>
              <a:tr h="3981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2"/>
                        </a:buClr>
                        <a:buSzPct val="91666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48 secs /  26 clicks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45 secs / 11 clicks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 mins 35 secs / 30 clicks</a:t>
                      </a:r>
                    </a:p>
                  </a:txBody>
                  <a:tcPr marT="91425" marB="91425" marR="91425" marL="91425"/>
                </a:tc>
              </a:tr>
              <a:tr h="3576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32 secs / 6 clicks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 mins 06 secs / 32 clicks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21 secs / 25 clicks</a:t>
                      </a:r>
                    </a:p>
                  </a:txBody>
                  <a:tcPr marT="91425" marB="91425" marR="91425" marL="91425"/>
                </a:tc>
              </a:tr>
              <a:tr h="3576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30 secs /  23 clicks</a:t>
                      </a:r>
                    </a:p>
                  </a:txBody>
                  <a:tcPr marT="88900" marB="88900" marR="88900" marL="889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18 secs /  6 clicks</a:t>
                      </a:r>
                    </a:p>
                  </a:txBody>
                  <a:tcPr marT="88900" marB="88900" marR="88900" marL="889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 min 20 secs / 34 clicks</a:t>
                      </a:r>
                    </a:p>
                  </a:txBody>
                  <a:tcPr marT="88900" marB="88900" marR="88900" marL="88900"/>
                </a:tc>
              </a:tr>
              <a:tr h="3576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 mins 55 secs /   9 clicks</a:t>
                      </a:r>
                    </a:p>
                  </a:txBody>
                  <a:tcPr marT="88900" marB="88900" marR="88900" marL="889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9 secs / 10 clicks</a:t>
                      </a:r>
                    </a:p>
                  </a:txBody>
                  <a:tcPr marT="88900" marB="88900" marR="88900" marL="889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 mins 16 secs / 36 clicks</a:t>
                      </a:r>
                    </a:p>
                  </a:txBody>
                  <a:tcPr marT="88900" marB="88900" marR="88900" marL="88900"/>
                </a:tc>
              </a:tr>
              <a:tr h="3576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56 secs / 27 clicks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33 secs / 6 clicks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44 secs / 27 clicks</a:t>
                      </a:r>
                    </a:p>
                  </a:txBody>
                  <a:tcPr marT="91425" marB="91425" marR="91425" marL="91425"/>
                </a:tc>
              </a:tr>
              <a:tr h="3576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14 secs / 15 clicks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42 secs/ 5 clicks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min 53 secs / 21 clicks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78" name="Shape 278"/>
          <p:cNvSpPr txBox="1"/>
          <p:nvPr>
            <p:ph idx="4294967295" type="body"/>
          </p:nvPr>
        </p:nvSpPr>
        <p:spPr>
          <a:xfrm>
            <a:off x="311700" y="1017725"/>
            <a:ext cx="5335199" cy="461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Task Completion Time / Clicks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			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Qualitative Results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284" name="Shape 284"/>
          <p:cNvGraphicFramePr/>
          <p:nvPr/>
        </p:nvGraphicFramePr>
        <p:xfrm>
          <a:off x="530350" y="143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{6802F2C0-5391-4C1B-9F58-2DF8DC868795}</a:tableStyleId>
              </a:tblPr>
              <a:tblGrid>
                <a:gridCol w="1037975"/>
                <a:gridCol w="1037975"/>
                <a:gridCol w="1037975"/>
                <a:gridCol w="1037975"/>
                <a:gridCol w="1037975"/>
                <a:gridCol w="1037975"/>
                <a:gridCol w="1037975"/>
              </a:tblGrid>
              <a:tr h="396200">
                <a:tc gridSpan="7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Field Usability Study</a:t>
                      </a: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1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2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3 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 hMerge="1"/>
              </a:tr>
              <a:tr h="392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User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Pre-task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Post-task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Pre-task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Post-task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Pre-task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Post-task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001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</a:p>
                  </a:txBody>
                  <a:tcPr marT="91425" marB="91425" marR="91425" marL="91425"/>
                </a:tc>
              </a:tr>
              <a:tr h="392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002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</a:tr>
              <a:tr h="392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003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</a:tr>
              <a:tr h="392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004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2.5</a:t>
                      </a:r>
                    </a:p>
                  </a:txBody>
                  <a:tcPr marT="91425" marB="91425" marR="91425" marL="91425"/>
                </a:tc>
              </a:tr>
              <a:tr h="392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005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</a:tr>
              <a:tr h="392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006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85" name="Shape 285"/>
          <p:cNvSpPr txBox="1"/>
          <p:nvPr/>
        </p:nvSpPr>
        <p:spPr>
          <a:xfrm>
            <a:off x="311700" y="948400"/>
            <a:ext cx="2982599" cy="31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Test / Task Difficulty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Qualitative Results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 txBox="1"/>
          <p:nvPr/>
        </p:nvSpPr>
        <p:spPr>
          <a:xfrm>
            <a:off x="303300" y="1051175"/>
            <a:ext cx="7455300" cy="3331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Usability Problems</a:t>
            </a:r>
          </a:p>
          <a:p>
            <a:pPr indent="-342900" lvl="1" marL="914400" rtl="0">
              <a:spcBef>
                <a:spcPts val="0"/>
              </a:spcBef>
              <a:buSzPct val="100000"/>
              <a:buFont typeface="Proxima Nova"/>
              <a:buChar char="○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Wasn’t clear what the photo was of when creating a class</a:t>
            </a:r>
          </a:p>
          <a:p>
            <a:pPr indent="-342900" lvl="1" marL="914400" rtl="0">
              <a:spcBef>
                <a:spcPts val="0"/>
              </a:spcBef>
              <a:buSzPct val="100000"/>
              <a:buFont typeface="Proxima Nova"/>
              <a:buChar char="○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Confused by “class activity” field when creating a class</a:t>
            </a:r>
          </a:p>
          <a:p>
            <a:pPr indent="-342900" lvl="1" marL="914400" rtl="0">
              <a:spcBef>
                <a:spcPts val="0"/>
              </a:spcBef>
              <a:buSzPct val="100000"/>
              <a:buFont typeface="Proxima Nova"/>
              <a:buChar char="○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Doesn’t know which fields in the create class form are required</a:t>
            </a:r>
          </a:p>
          <a:p>
            <a:pPr indent="-342900" lvl="1" marL="914400" rtl="0">
              <a:spcBef>
                <a:spcPts val="0"/>
              </a:spcBef>
              <a:buSzPct val="100000"/>
              <a:buFont typeface="Proxima Nova"/>
              <a:buChar char="○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Missing parameters and displays: class size, fee, ratings </a:t>
            </a:r>
          </a:p>
          <a:p>
            <a:pPr indent="-342900" lvl="1" marL="914400" rtl="0">
              <a:spcBef>
                <a:spcPts val="0"/>
              </a:spcBef>
              <a:buSzPct val="100000"/>
              <a:buFont typeface="Proxima Nova"/>
              <a:buChar char="○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Class “sign up” button hard to find</a:t>
            </a:r>
          </a:p>
          <a:p>
            <a:pPr indent="-342900" lvl="1" marL="914400" rtl="0">
              <a:spcBef>
                <a:spcPts val="0"/>
              </a:spcBef>
              <a:buSzPct val="100000"/>
              <a:buFont typeface="Proxima Nova"/>
              <a:buChar char="○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Confusion with Google Maps usage</a:t>
            </a:r>
          </a:p>
          <a:p>
            <a:pPr indent="-342900" lvl="0" marL="457200" rtl="0">
              <a:spcBef>
                <a:spcPts val="0"/>
              </a:spcBef>
              <a:buSzPct val="1000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Professionalism: Professional</a:t>
            </a:r>
          </a:p>
          <a:p>
            <a:pPr indent="-342900" lvl="0" marL="457200" rtl="0">
              <a:spcBef>
                <a:spcPts val="0"/>
              </a:spcBef>
              <a:buSzPct val="1000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Warmth: Neutral - Very Warm</a:t>
            </a:r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825" y="2734000"/>
            <a:ext cx="3977926" cy="225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Discussion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93" name="Shape 93"/>
          <p:cNvSpPr txBox="1"/>
          <p:nvPr>
            <p:ph idx="4294967295" type="body"/>
          </p:nvPr>
        </p:nvSpPr>
        <p:spPr>
          <a:xfrm>
            <a:off x="311700" y="10762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Urbanspire is a cultural bridge that gives newcomers the opportunity to flourish in their community by teaching what they know and love from their home in a neighbor-to-neighbor context. 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Changes for the “real experiment”</a:t>
            </a:r>
          </a:p>
        </p:txBody>
      </p:sp>
      <p:sp>
        <p:nvSpPr>
          <p:cNvPr id="303" name="Shape 303"/>
          <p:cNvSpPr txBox="1"/>
          <p:nvPr>
            <p:ph idx="4294967295" type="body"/>
          </p:nvPr>
        </p:nvSpPr>
        <p:spPr>
          <a:xfrm>
            <a:off x="396875" y="1215250"/>
            <a:ext cx="8085599" cy="300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20000"/>
              <a:buFont typeface="Lato"/>
            </a:pPr>
            <a:r>
              <a:rPr lang="en" sz="1500"/>
              <a:t>Allow the user to click around on their own before the test - similar to how upon downloading a new app, we might “take a tour” ourselves to explore features</a:t>
            </a: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500"/>
              <a:t>Construct a test to see if users realize the fullness of the searching functionality - all of them used all three parameters to search</a:t>
            </a: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500"/>
              <a:t>Test more non-central functionality such as setting up your profile page, viewing other people’s profiles, and as a teacher, managing your classes and communicating over the site</a:t>
            </a: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500"/>
              <a:t> Test on mobile devices (once the site is responsive)</a:t>
            </a: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500"/>
              <a:t>More specific and targeted questions to address uniformity/aesthetics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Interface Changes</a:t>
            </a:r>
          </a:p>
        </p:txBody>
      </p:sp>
      <p:sp>
        <p:nvSpPr>
          <p:cNvPr id="309" name="Shape 309"/>
          <p:cNvSpPr txBox="1"/>
          <p:nvPr>
            <p:ph idx="4294967295" type="body"/>
          </p:nvPr>
        </p:nvSpPr>
        <p:spPr>
          <a:xfrm>
            <a:off x="396871" y="1215250"/>
            <a:ext cx="8084999" cy="300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0000"/>
              <a:buFont typeface="Lato"/>
            </a:pPr>
            <a:r>
              <a:rPr b="1" lang="en" sz="1500"/>
              <a:t>Result:</a:t>
            </a:r>
            <a:r>
              <a:rPr lang="en" sz="1500"/>
              <a:t> sign up button hard to find on class description page</a:t>
            </a: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Change:</a:t>
            </a:r>
            <a:r>
              <a:rPr lang="en" sz="1500"/>
              <a:t> Make our call to action (“sign up”, “submit” buttons) different colors and put them in more visible locations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lang="en" sz="1500"/>
              <a:t>Result: </a:t>
            </a:r>
            <a:r>
              <a:rPr lang="en" sz="1500"/>
              <a:t>“Empty-ish”, “a lot of white space”, “could have more eye catching elements”	</a:t>
            </a:r>
            <a:r>
              <a:rPr b="1" lang="en" sz="1500"/>
              <a:t>Change: </a:t>
            </a:r>
            <a:r>
              <a:rPr lang="en" sz="1500"/>
              <a:t>Add more pictures from previous classes on the teach page, home page and possibly profile page. Also consider adding another highlight color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lang="en" sz="1500"/>
              <a:t>Result: </a:t>
            </a:r>
            <a:r>
              <a:rPr lang="en" sz="1500"/>
              <a:t>General confusion on teach page</a:t>
            </a: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Change: </a:t>
            </a:r>
            <a:r>
              <a:rPr lang="en" sz="1500"/>
              <a:t>Make class type field a dropdown. More descriptive text for photo. Add a visual cue when a location is selected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Running the Experiment In Situ</a:t>
            </a:r>
          </a:p>
        </p:txBody>
      </p:sp>
      <p:sp>
        <p:nvSpPr>
          <p:cNvPr id="315" name="Shape 315"/>
          <p:cNvSpPr txBox="1"/>
          <p:nvPr>
            <p:ph idx="4294967295" type="body"/>
          </p:nvPr>
        </p:nvSpPr>
        <p:spPr>
          <a:xfrm>
            <a:off x="396872" y="1215250"/>
            <a:ext cx="7346099" cy="300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</a:pPr>
            <a:r>
              <a:rPr lang="en"/>
              <a:t>Advantages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User felt comfortable since our setting was on their home turf where they are used to browsing on their computers 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Disadvantages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/>
              <a:t>Does not recreate the actual need/incentive to use the website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Our Field Test</a:t>
            </a:r>
          </a:p>
        </p:txBody>
      </p:sp>
      <p:sp>
        <p:nvSpPr>
          <p:cNvPr id="99" name="Shape 99"/>
          <p:cNvSpPr txBox="1"/>
          <p:nvPr>
            <p:ph idx="4294967295" type="body"/>
          </p:nvPr>
        </p:nvSpPr>
        <p:spPr>
          <a:xfrm>
            <a:off x="311700" y="10762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Test the flow of our new UI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Gauge the usability of our new features (i.e. creating reviews, profiles)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Gain insight into incentives for users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Shape 104"/>
          <p:cNvGrpSpPr/>
          <p:nvPr/>
        </p:nvGrpSpPr>
        <p:grpSpPr>
          <a:xfrm>
            <a:off x="322437" y="1964925"/>
            <a:ext cx="8568138" cy="1781099"/>
            <a:chOff x="315825" y="3160525"/>
            <a:chExt cx="8568138" cy="1781099"/>
          </a:xfrm>
        </p:grpSpPr>
        <p:sp>
          <p:nvSpPr>
            <p:cNvPr id="105" name="Shape 105"/>
            <p:cNvSpPr/>
            <p:nvPr/>
          </p:nvSpPr>
          <p:spPr>
            <a:xfrm>
              <a:off x="315825" y="3160525"/>
              <a:ext cx="1781099" cy="1781099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/>
                <a:t>Prototype Changes</a:t>
              </a:r>
            </a:p>
          </p:txBody>
        </p:sp>
        <p:sp>
          <p:nvSpPr>
            <p:cNvPr id="106" name="Shape 106"/>
            <p:cNvSpPr/>
            <p:nvPr/>
          </p:nvSpPr>
          <p:spPr>
            <a:xfrm>
              <a:off x="2585825" y="3160525"/>
              <a:ext cx="1781099" cy="1781099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/>
                <a:t>Methods</a:t>
              </a:r>
            </a:p>
          </p:txBody>
        </p:sp>
        <p:sp>
          <p:nvSpPr>
            <p:cNvPr id="107" name="Shape 107"/>
            <p:cNvSpPr/>
            <p:nvPr/>
          </p:nvSpPr>
          <p:spPr>
            <a:xfrm>
              <a:off x="4855850" y="3160525"/>
              <a:ext cx="1781099" cy="1781099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/>
                <a:t>Test Measures/Results</a:t>
              </a:r>
            </a:p>
          </p:txBody>
        </p:sp>
        <p:sp>
          <p:nvSpPr>
            <p:cNvPr id="108" name="Shape 108"/>
            <p:cNvSpPr/>
            <p:nvPr/>
          </p:nvSpPr>
          <p:spPr>
            <a:xfrm>
              <a:off x="7033863" y="3160525"/>
              <a:ext cx="1850099" cy="1781099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700"/>
                <a:t>Discussion</a:t>
              </a:r>
            </a:p>
          </p:txBody>
        </p:sp>
      </p:grpSp>
      <p:sp>
        <p:nvSpPr>
          <p:cNvPr id="109" name="Shape 109"/>
          <p:cNvSpPr txBox="1"/>
          <p:nvPr>
            <p:ph type="title"/>
          </p:nvPr>
        </p:nvSpPr>
        <p:spPr>
          <a:xfrm>
            <a:off x="510437" y="775425"/>
            <a:ext cx="8123100" cy="77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Talk Outline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Changes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Home Page</a:t>
            </a:r>
          </a:p>
        </p:txBody>
      </p:sp>
      <p:sp>
        <p:nvSpPr>
          <p:cNvPr id="120" name="Shape 120"/>
          <p:cNvSpPr/>
          <p:nvPr/>
        </p:nvSpPr>
        <p:spPr>
          <a:xfrm>
            <a:off x="150900" y="1232200"/>
            <a:ext cx="4345500" cy="2810700"/>
          </a:xfrm>
          <a:prstGeom prst="rect">
            <a:avLst/>
          </a:prstGeom>
          <a:noFill/>
          <a:ln cap="flat" cmpd="sng" w="19050">
            <a:solidFill>
              <a:srgbClr val="20272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21" name="Shape 121"/>
          <p:cNvGrpSpPr/>
          <p:nvPr/>
        </p:nvGrpSpPr>
        <p:grpSpPr>
          <a:xfrm>
            <a:off x="150850" y="1244525"/>
            <a:ext cx="4345602" cy="2786050"/>
            <a:chOff x="4701550" y="1350775"/>
            <a:chExt cx="4345602" cy="2786050"/>
          </a:xfrm>
        </p:grpSpPr>
        <p:pic>
          <p:nvPicPr>
            <p:cNvPr id="122" name="Shape 1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01550" y="1350775"/>
              <a:ext cx="4345596" cy="1916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Shape 1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01550" y="3237162"/>
              <a:ext cx="4345601" cy="8996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Shape 124"/>
          <p:cNvSpPr txBox="1"/>
          <p:nvPr/>
        </p:nvSpPr>
        <p:spPr>
          <a:xfrm>
            <a:off x="150900" y="4042900"/>
            <a:ext cx="4345500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Raleway"/>
                <a:ea typeface="Raleway"/>
                <a:cs typeface="Raleway"/>
                <a:sym typeface="Raleway"/>
              </a:rPr>
              <a:t>Before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8425" y="1232200"/>
            <a:ext cx="4456797" cy="228767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6" name="Shape 126"/>
          <p:cNvSpPr txBox="1"/>
          <p:nvPr/>
        </p:nvSpPr>
        <p:spPr>
          <a:xfrm>
            <a:off x="4598425" y="4042900"/>
            <a:ext cx="44567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Raleway"/>
                <a:ea typeface="Raleway"/>
                <a:cs typeface="Raleway"/>
                <a:sym typeface="Raleway"/>
              </a:rPr>
              <a:t>After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Vision Statement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050" y="1300375"/>
            <a:ext cx="8271900" cy="2055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It Works - Newcomer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250" y="1206925"/>
            <a:ext cx="6337502" cy="381354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