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Economica"/>
      <p:regular r:id="rId19"/>
      <p:bold r:id="rId20"/>
      <p:italic r:id="rId21"/>
      <p:boldItalic r:id="rId22"/>
    </p:embeddedFont>
    <p:embeddedFont>
      <p:font typeface="Titillium Web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conomica-bold.fntdata"/><Relationship Id="rId22" Type="http://schemas.openxmlformats.org/officeDocument/2006/relationships/font" Target="fonts/Economica-boldItalic.fntdata"/><Relationship Id="rId21" Type="http://schemas.openxmlformats.org/officeDocument/2006/relationships/font" Target="fonts/Economica-italic.fntdata"/><Relationship Id="rId24" Type="http://schemas.openxmlformats.org/officeDocument/2006/relationships/font" Target="fonts/TitilliumWeb-bold.fntdata"/><Relationship Id="rId23" Type="http://schemas.openxmlformats.org/officeDocument/2006/relationships/font" Target="fonts/TitilliumWeb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TitilliumWeb-boldItalic.fntdata"/><Relationship Id="rId25" Type="http://schemas.openxmlformats.org/officeDocument/2006/relationships/font" Target="fonts/TitilliumWeb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Economica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Younger students benefit from parental involvement.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Parents can only help less as kids get older/more independent.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Technology is only beneficial to an educational experience if it is useful and helpful (it either helps or it doesn’t - no middle ground).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Fostering engagement in education early is important in maintaining it later in life.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Needs: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Communication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Support 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Involvement 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Empowerment/Confidence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Curiosity/Engagement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Insights: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Lack of Parent Awareness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School, Ironically, Kills Curiosity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Placing high value on certain skills leads to marginalization of kids.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Major Lack of awareness between Groups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Introduce Team Members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Explain our goal and the problem we are trying to target.</a:t>
            </a:r>
          </a:p>
          <a:p>
            <a:pPr indent="-228600" lvl="1" marL="914400">
              <a:spcBef>
                <a:spcPts val="0"/>
              </a:spcBef>
              <a:buChar char="-"/>
            </a:pPr>
            <a:r>
              <a:rPr lang="en"/>
              <a:t>“We are targeting student engagement during the early years of education, specifically relating to the circle of communication between Student, Parents, and Educators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Participants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2 Students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3 Educators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2 Parents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Recruited our participants based on how representative they were of the different aspects of the problem we are trying to solve (the Student-Teacher-Parent relation)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Two Parents - Late Thirties - Working full time - Have kids ages 3 and 6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Why: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Very representative of users in target domain.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They are my cousins. :)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Where: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Their house in Union City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What’s their Involvement in kids’ education?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What’s their relationship with the teacher like?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	What are the Difficulties involved in raising two young kids?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do you like/dislike about the current system?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11th grade HS student</a:t>
            </a:r>
            <a:b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Stanford Senior Econ Major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Why: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Needed Student perspective on teacher/parent influences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Kevin’s cousin, Melissa’s friend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Where: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On Campus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role did Technology play in learning?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How did your parents affect your schooling?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was your relationship like with your teachers?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Learning specialist - PhD Candidate - STEP program member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Why: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Insight into current education system. How students learn.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Advisors/Friends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Where: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Stanford OAE - School of Education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difficult about fostering kids’ curiosity?</a:t>
            </a: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are some strategies to keep kids engaged in class?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	How is parent-teacher communication currently handled?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	What are some problems with the education system?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“We would love to be more involved with our child’s education”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i="1"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“Time is a major issue for us”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“You can have a really great teacher, but if the families aren’t doing anything on their end, it doesn’t mean anything”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i="1"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CC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Parents want involvement, but lack the time and means.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CC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Not all parents are aware of the huge role they play.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i="1"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“My parents were an integral supplemental aid towards my education.”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“I wish all of my classes were online so that I could review the information outside of class.”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Parents are crucial in pushing kids to become engaged in education early in their lives.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There’s a lack of accessibility to both the teacher and material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850">
                <a:solidFill>
                  <a:schemeClr val="dk1"/>
                </a:solidFill>
              </a:rPr>
              <a:t>The three quotes in the slide map to these 3 ideas:</a:t>
            </a:r>
            <a:br>
              <a:rPr lang="en" sz="850">
                <a:solidFill>
                  <a:schemeClr val="dk1"/>
                </a:solidFill>
              </a:rPr>
            </a:br>
            <a:r>
              <a:rPr b="1" lang="en" sz="850">
                <a:solidFill>
                  <a:schemeClr val="dk1"/>
                </a:solidFill>
              </a:rPr>
              <a:t>Empower students</a:t>
            </a:r>
            <a:r>
              <a:rPr lang="en" sz="850">
                <a:solidFill>
                  <a:schemeClr val="dk1"/>
                </a:solidFill>
              </a:rPr>
              <a:t>: -”Give students an aspect of control over their learning”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.“If you managed to kill a child’s curiosity by the time they reached high school, you really [messed] up”</a:t>
            </a:r>
          </a:p>
          <a:p>
            <a:pPr lvl="0" rtl="0">
              <a:lnSpc>
                <a:spcPct val="138000"/>
              </a:lnSpc>
              <a:spcBef>
                <a:spcPts val="0"/>
              </a:spcBef>
              <a:buNone/>
            </a:pPr>
            <a:r>
              <a:rPr b="1" lang="en" sz="850">
                <a:solidFill>
                  <a:schemeClr val="dk1"/>
                </a:solidFill>
              </a:rPr>
              <a:t>Give support to teachers/educators:</a:t>
            </a:r>
            <a:r>
              <a:rPr lang="en" sz="850">
                <a:solidFill>
                  <a:schemeClr val="dk1"/>
                </a:solidFill>
              </a:rPr>
              <a:t> “sink or swim” as teachers. Teachers receive little to no support </a:t>
            </a: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“...if you have an unprepared teacher, you have….catastrophic but less quantifiable consequences”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850">
                <a:solidFill>
                  <a:schemeClr val="dk1"/>
                </a:solidFill>
              </a:rPr>
              <a:t>What values do we have culturally over what students need in school:</a:t>
            </a:r>
            <a:r>
              <a:rPr lang="en" sz="850">
                <a:solidFill>
                  <a:schemeClr val="dk1"/>
                </a:solidFill>
              </a:rPr>
              <a:t> “I want to help people become better fucking human beings”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85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”The real way to engage kids from a really young age is experiential learning, not sitting, but doing”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“As a teacher, it’s basically sink or swim”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”Education is not about leveling the playing field because we value certain skills above others”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Empower students to be invested in their own education.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Teachers don’t have many avenues of support..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Ironically, a fixed intelligence mindset is promoted by current system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CC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CC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 sz="85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744012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0" name="Shape 10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044700" y="3116580"/>
            <a:ext cx="3054600" cy="701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" name="Shape 52"/>
          <p:cNvSpPr txBox="1"/>
          <p:nvPr>
            <p:ph type="title"/>
          </p:nvPr>
        </p:nvSpPr>
        <p:spPr>
          <a:xfrm>
            <a:off x="311700" y="957125"/>
            <a:ext cx="8520599" cy="212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316200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flipH="1">
            <a:off x="7595937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6" name="Shape 16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" name="Shape 1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3000"/>
            </a:lvl1pPr>
            <a:lvl2pPr>
              <a:spcBef>
                <a:spcPts val="0"/>
              </a:spcBef>
              <a:buSzPct val="100000"/>
              <a:defRPr sz="3000"/>
            </a:lvl2pPr>
            <a:lvl3pPr>
              <a:spcBef>
                <a:spcPts val="0"/>
              </a:spcBef>
              <a:buSzPct val="100000"/>
              <a:defRPr sz="3000"/>
            </a:lvl3pPr>
            <a:lvl4pPr>
              <a:spcBef>
                <a:spcPts val="0"/>
              </a:spcBef>
              <a:buSzPct val="100000"/>
              <a:defRPr sz="3000"/>
            </a:lvl4pPr>
            <a:lvl5pPr>
              <a:spcBef>
                <a:spcPts val="0"/>
              </a:spcBef>
              <a:buSzPct val="100000"/>
              <a:defRPr sz="3000"/>
            </a:lvl5pPr>
            <a:lvl6pPr>
              <a:spcBef>
                <a:spcPts val="0"/>
              </a:spcBef>
              <a:buSzPct val="100000"/>
              <a:defRPr sz="3000"/>
            </a:lvl6pPr>
            <a:lvl7pPr>
              <a:spcBef>
                <a:spcPts val="0"/>
              </a:spcBef>
              <a:buSzPct val="100000"/>
              <a:defRPr sz="3000"/>
            </a:lvl7pPr>
            <a:lvl8pPr>
              <a:spcBef>
                <a:spcPts val="0"/>
              </a:spcBef>
              <a:buSzPct val="100000"/>
              <a:defRPr sz="3000"/>
            </a:lvl8pPr>
            <a:lvl9pPr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99399"/>
            <a:ext cx="2807999" cy="278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 txBox="1"/>
          <p:nvPr>
            <p:ph type="title"/>
          </p:nvPr>
        </p:nvSpPr>
        <p:spPr>
          <a:xfrm>
            <a:off x="490250" y="450150"/>
            <a:ext cx="5878799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2" name="Shape 4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" name="Shape 43"/>
          <p:cNvSpPr txBox="1"/>
          <p:nvPr>
            <p:ph type="title"/>
          </p:nvPr>
        </p:nvSpPr>
        <p:spPr>
          <a:xfrm>
            <a:off x="265500" y="929275"/>
            <a:ext cx="4045199" cy="1786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265500" y="2769000"/>
            <a:ext cx="4045199" cy="1574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" type="body"/>
          </p:nvPr>
        </p:nvSpPr>
        <p:spPr>
          <a:xfrm>
            <a:off x="319500" y="42189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Relationship Id="rId4" Type="http://schemas.openxmlformats.org/officeDocument/2006/relationships/image" Target="../media/image02.png"/><Relationship Id="rId5" Type="http://schemas.openxmlformats.org/officeDocument/2006/relationships/image" Target="../media/image05.png"/><Relationship Id="rId6" Type="http://schemas.openxmlformats.org/officeDocument/2006/relationships/image" Target="../media/image0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3044700" y="1291855"/>
            <a:ext cx="3054600" cy="15371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Needfinding: Education Studio</a:t>
            </a:r>
          </a:p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3044700" y="2964180"/>
            <a:ext cx="3054600" cy="70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Team Members: </a:t>
            </a:r>
            <a:br>
              <a:rPr lang="en"/>
            </a:br>
            <a:r>
              <a:rPr lang="en"/>
              <a:t>Bronson Duran, Melissa Du, </a:t>
            </a:r>
            <a:br>
              <a:rPr lang="en"/>
            </a:br>
            <a:r>
              <a:rPr lang="en"/>
              <a:t>David Albán Hidalgo, Kevin Khieu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0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Empathy Map - Students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426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>
            <p:ph idx="1" type="body"/>
          </p:nvPr>
        </p:nvSpPr>
        <p:spPr>
          <a:xfrm>
            <a:off x="4603800" y="845250"/>
            <a:ext cx="3695399" cy="181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 </a:t>
            </a:r>
          </a:p>
        </p:txBody>
      </p:sp>
      <p:sp>
        <p:nvSpPr>
          <p:cNvPr id="161" name="Shape 161"/>
          <p:cNvSpPr txBox="1"/>
          <p:nvPr>
            <p:ph idx="2" type="body"/>
          </p:nvPr>
        </p:nvSpPr>
        <p:spPr>
          <a:xfrm>
            <a:off x="4490000" y="2989225"/>
            <a:ext cx="3695399" cy="197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 </a:t>
            </a:r>
          </a:p>
        </p:txBody>
      </p:sp>
      <p:sp>
        <p:nvSpPr>
          <p:cNvPr id="162" name="Shape 162"/>
          <p:cNvSpPr txBox="1"/>
          <p:nvPr>
            <p:ph idx="3" type="body"/>
          </p:nvPr>
        </p:nvSpPr>
        <p:spPr>
          <a:xfrm>
            <a:off x="230300" y="2957400"/>
            <a:ext cx="3779399" cy="197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 </a:t>
            </a:r>
          </a:p>
        </p:txBody>
      </p:sp>
      <p:sp>
        <p:nvSpPr>
          <p:cNvPr id="163" name="Shape 163"/>
          <p:cNvSpPr txBox="1"/>
          <p:nvPr>
            <p:ph idx="4" type="body"/>
          </p:nvPr>
        </p:nvSpPr>
        <p:spPr>
          <a:xfrm>
            <a:off x="347675" y="653975"/>
            <a:ext cx="3779399" cy="184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 </a:t>
            </a:r>
          </a:p>
        </p:txBody>
      </p:sp>
      <p:cxnSp>
        <p:nvCxnSpPr>
          <p:cNvPr id="164" name="Shape 164"/>
          <p:cNvCxnSpPr/>
          <p:nvPr/>
        </p:nvCxnSpPr>
        <p:spPr>
          <a:xfrm flipH="1">
            <a:off x="4443437" y="869975"/>
            <a:ext cx="599" cy="4102499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" name="Shape 165"/>
          <p:cNvCxnSpPr/>
          <p:nvPr/>
        </p:nvCxnSpPr>
        <p:spPr>
          <a:xfrm flipH="1" rot="10800000">
            <a:off x="142500" y="2907574"/>
            <a:ext cx="8859000" cy="273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66" name="Shape 166"/>
          <p:cNvSpPr/>
          <p:nvPr/>
        </p:nvSpPr>
        <p:spPr>
          <a:xfrm>
            <a:off x="192125" y="880625"/>
            <a:ext cx="12723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2400">
                <a:latin typeface="Economica"/>
                <a:ea typeface="Economica"/>
                <a:cs typeface="Economica"/>
                <a:sym typeface="Economica"/>
              </a:rPr>
              <a:t>“My parents weren’t that involved”</a:t>
            </a:r>
          </a:p>
        </p:txBody>
      </p:sp>
      <p:sp>
        <p:nvSpPr>
          <p:cNvPr id="167" name="Shape 167"/>
          <p:cNvSpPr/>
          <p:nvPr/>
        </p:nvSpPr>
        <p:spPr>
          <a:xfrm>
            <a:off x="1579087" y="880625"/>
            <a:ext cx="13401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900">
                <a:latin typeface="Economica"/>
                <a:ea typeface="Economica"/>
                <a:cs typeface="Economica"/>
                <a:sym typeface="Economica"/>
              </a:rPr>
              <a:t>“</a:t>
            </a:r>
            <a:r>
              <a:rPr i="1" lang="en" sz="2400">
                <a:latin typeface="Economica"/>
                <a:ea typeface="Economica"/>
                <a:cs typeface="Economica"/>
                <a:sym typeface="Economica"/>
              </a:rPr>
              <a:t>I wish I had a way to track my grades“</a:t>
            </a:r>
          </a:p>
        </p:txBody>
      </p:sp>
      <p:sp>
        <p:nvSpPr>
          <p:cNvPr id="168" name="Shape 168"/>
          <p:cNvSpPr/>
          <p:nvPr/>
        </p:nvSpPr>
        <p:spPr>
          <a:xfrm>
            <a:off x="3011275" y="880625"/>
            <a:ext cx="13401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“</a:t>
            </a:r>
            <a:r>
              <a:rPr i="1" lang="en" sz="2400">
                <a:latin typeface="Economica"/>
                <a:ea typeface="Economica"/>
                <a:cs typeface="Economica"/>
                <a:sym typeface="Economica"/>
              </a:rPr>
              <a:t>Teachers are slow to reply to emails” </a:t>
            </a:r>
          </a:p>
        </p:txBody>
      </p:sp>
      <p:sp>
        <p:nvSpPr>
          <p:cNvPr id="169" name="Shape 169"/>
          <p:cNvSpPr/>
          <p:nvPr/>
        </p:nvSpPr>
        <p:spPr>
          <a:xfrm>
            <a:off x="4570187" y="918275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Wishes there was a way to be more involved</a:t>
            </a:r>
          </a:p>
        </p:txBody>
      </p:sp>
      <p:sp>
        <p:nvSpPr>
          <p:cNvPr id="170" name="Shape 170"/>
          <p:cNvSpPr/>
          <p:nvPr/>
        </p:nvSpPr>
        <p:spPr>
          <a:xfrm>
            <a:off x="5987150" y="91827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Wants to know where he stands</a:t>
            </a:r>
          </a:p>
        </p:txBody>
      </p:sp>
      <p:sp>
        <p:nvSpPr>
          <p:cNvPr id="171" name="Shape 171"/>
          <p:cNvSpPr/>
          <p:nvPr/>
        </p:nvSpPr>
        <p:spPr>
          <a:xfrm>
            <a:off x="7471900" y="91827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School doesn’t provide extra help</a:t>
            </a:r>
          </a:p>
        </p:txBody>
      </p:sp>
      <p:sp>
        <p:nvSpPr>
          <p:cNvPr id="172" name="Shape 172"/>
          <p:cNvSpPr/>
          <p:nvPr/>
        </p:nvSpPr>
        <p:spPr>
          <a:xfrm>
            <a:off x="190325" y="3070175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Smiled</a:t>
            </a:r>
          </a:p>
        </p:txBody>
      </p:sp>
      <p:sp>
        <p:nvSpPr>
          <p:cNvPr id="173" name="Shape 173"/>
          <p:cNvSpPr/>
          <p:nvPr/>
        </p:nvSpPr>
        <p:spPr>
          <a:xfrm>
            <a:off x="1589950" y="307017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Speaks nicely about parents and teachers</a:t>
            </a:r>
          </a:p>
        </p:txBody>
      </p:sp>
      <p:sp>
        <p:nvSpPr>
          <p:cNvPr id="174" name="Shape 174"/>
          <p:cNvSpPr/>
          <p:nvPr/>
        </p:nvSpPr>
        <p:spPr>
          <a:xfrm>
            <a:off x="3039975" y="307017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Laughs when asked if teachers are accessible </a:t>
            </a:r>
          </a:p>
        </p:txBody>
      </p:sp>
      <p:sp>
        <p:nvSpPr>
          <p:cNvPr id="175" name="Shape 175"/>
          <p:cNvSpPr/>
          <p:nvPr/>
        </p:nvSpPr>
        <p:spPr>
          <a:xfrm>
            <a:off x="4581987" y="3070175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Feels empowered when involvement is allowed</a:t>
            </a:r>
          </a:p>
        </p:txBody>
      </p:sp>
      <p:sp>
        <p:nvSpPr>
          <p:cNvPr id="176" name="Shape 176"/>
          <p:cNvSpPr/>
          <p:nvPr/>
        </p:nvSpPr>
        <p:spPr>
          <a:xfrm>
            <a:off x="5981287" y="307017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unhappy about current student teacher relations</a:t>
            </a:r>
          </a:p>
        </p:txBody>
      </p:sp>
      <p:sp>
        <p:nvSpPr>
          <p:cNvPr id="177" name="Shape 177"/>
          <p:cNvSpPr/>
          <p:nvPr/>
        </p:nvSpPr>
        <p:spPr>
          <a:xfrm>
            <a:off x="7448400" y="307017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Dissatisfied with lack of extra resources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11700" y="0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Empathy Map - Parents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3540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>
            <p:ph idx="1" type="body"/>
          </p:nvPr>
        </p:nvSpPr>
        <p:spPr>
          <a:xfrm>
            <a:off x="168600" y="960575"/>
            <a:ext cx="3779399" cy="182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85" name="Shape 185"/>
          <p:cNvSpPr txBox="1"/>
          <p:nvPr>
            <p:ph idx="2" type="body"/>
          </p:nvPr>
        </p:nvSpPr>
        <p:spPr>
          <a:xfrm>
            <a:off x="4725900" y="838650"/>
            <a:ext cx="3695399" cy="181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86" name="Shape 186"/>
          <p:cNvSpPr txBox="1"/>
          <p:nvPr>
            <p:ph idx="3" type="body"/>
          </p:nvPr>
        </p:nvSpPr>
        <p:spPr>
          <a:xfrm>
            <a:off x="4603800" y="2961200"/>
            <a:ext cx="3695399" cy="197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87" name="Shape 187"/>
          <p:cNvSpPr txBox="1"/>
          <p:nvPr>
            <p:ph idx="4" type="body"/>
          </p:nvPr>
        </p:nvSpPr>
        <p:spPr>
          <a:xfrm>
            <a:off x="168600" y="2961200"/>
            <a:ext cx="3779399" cy="197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cxnSp>
        <p:nvCxnSpPr>
          <p:cNvPr id="188" name="Shape 188"/>
          <p:cNvCxnSpPr/>
          <p:nvPr/>
        </p:nvCxnSpPr>
        <p:spPr>
          <a:xfrm>
            <a:off x="66375" y="2903675"/>
            <a:ext cx="8970899" cy="43199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9" name="Shape 189"/>
          <p:cNvCxnSpPr/>
          <p:nvPr/>
        </p:nvCxnSpPr>
        <p:spPr>
          <a:xfrm flipH="1">
            <a:off x="4490000" y="868275"/>
            <a:ext cx="599" cy="40755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90" name="Shape 190"/>
          <p:cNvSpPr/>
          <p:nvPr/>
        </p:nvSpPr>
        <p:spPr>
          <a:xfrm>
            <a:off x="168600" y="868275"/>
            <a:ext cx="12723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i="1" lang="en" sz="2400">
                <a:latin typeface="Economica"/>
                <a:ea typeface="Economica"/>
                <a:cs typeface="Economica"/>
                <a:sym typeface="Economica"/>
              </a:rPr>
              <a:t>“</a:t>
            </a:r>
            <a:r>
              <a:rPr i="1" lang="en" sz="2400">
                <a:latin typeface="Economica"/>
                <a:ea typeface="Economica"/>
                <a:cs typeface="Economica"/>
                <a:sym typeface="Economica"/>
              </a:rPr>
              <a:t>Time is a major issue for us”</a:t>
            </a:r>
          </a:p>
        </p:txBody>
      </p:sp>
      <p:sp>
        <p:nvSpPr>
          <p:cNvPr id="191" name="Shape 191"/>
          <p:cNvSpPr/>
          <p:nvPr/>
        </p:nvSpPr>
        <p:spPr>
          <a:xfrm>
            <a:off x="1567325" y="868275"/>
            <a:ext cx="13401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900">
                <a:latin typeface="Economica"/>
                <a:ea typeface="Economica"/>
                <a:cs typeface="Economica"/>
                <a:sym typeface="Economica"/>
              </a:rPr>
              <a:t>“If I had more control or information, I’d be more likely to want be involved“</a:t>
            </a:r>
          </a:p>
        </p:txBody>
      </p:sp>
      <p:sp>
        <p:nvSpPr>
          <p:cNvPr id="192" name="Shape 192"/>
          <p:cNvSpPr/>
          <p:nvPr/>
        </p:nvSpPr>
        <p:spPr>
          <a:xfrm>
            <a:off x="3033850" y="890450"/>
            <a:ext cx="13401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“</a:t>
            </a:r>
            <a:r>
              <a:rPr i="1" lang="en" sz="1800">
                <a:latin typeface="Economica"/>
                <a:ea typeface="Economica"/>
                <a:cs typeface="Economica"/>
                <a:sym typeface="Economica"/>
              </a:rPr>
              <a:t>A good family understands that they are also responsible for their child’s education” </a:t>
            </a:r>
          </a:p>
        </p:txBody>
      </p:sp>
      <p:sp>
        <p:nvSpPr>
          <p:cNvPr id="193" name="Shape 193"/>
          <p:cNvSpPr/>
          <p:nvPr/>
        </p:nvSpPr>
        <p:spPr>
          <a:xfrm>
            <a:off x="4606650" y="943575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I should be more involved. </a:t>
            </a:r>
          </a:p>
        </p:txBody>
      </p:sp>
      <p:sp>
        <p:nvSpPr>
          <p:cNvPr id="194" name="Shape 194"/>
          <p:cNvSpPr/>
          <p:nvPr/>
        </p:nvSpPr>
        <p:spPr>
          <a:xfrm>
            <a:off x="192125" y="3005725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*</a:t>
            </a: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Yawn*</a:t>
            </a:r>
          </a:p>
        </p:txBody>
      </p:sp>
      <p:sp>
        <p:nvSpPr>
          <p:cNvPr id="195" name="Shape 195"/>
          <p:cNvSpPr/>
          <p:nvPr/>
        </p:nvSpPr>
        <p:spPr>
          <a:xfrm>
            <a:off x="1590850" y="300572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Shifted</a:t>
            </a: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 in seats when asked how involved they were</a:t>
            </a:r>
          </a:p>
        </p:txBody>
      </p:sp>
      <p:sp>
        <p:nvSpPr>
          <p:cNvPr id="196" name="Shape 196"/>
          <p:cNvSpPr/>
          <p:nvPr/>
        </p:nvSpPr>
        <p:spPr>
          <a:xfrm>
            <a:off x="3057375" y="300572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Seemed genuinely concerned about their Kids’ education</a:t>
            </a:r>
          </a:p>
        </p:txBody>
      </p:sp>
      <p:sp>
        <p:nvSpPr>
          <p:cNvPr id="197" name="Shape 197"/>
          <p:cNvSpPr/>
          <p:nvPr/>
        </p:nvSpPr>
        <p:spPr>
          <a:xfrm>
            <a:off x="4583125" y="3005725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Guilty about not having enough time to be involved </a:t>
            </a:r>
          </a:p>
        </p:txBody>
      </p:sp>
      <p:sp>
        <p:nvSpPr>
          <p:cNvPr id="198" name="Shape 198"/>
          <p:cNvSpPr/>
          <p:nvPr/>
        </p:nvSpPr>
        <p:spPr>
          <a:xfrm>
            <a:off x="5992225" y="300572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unhappy about current parent teacher relations</a:t>
            </a:r>
          </a:p>
        </p:txBody>
      </p:sp>
      <p:sp>
        <p:nvSpPr>
          <p:cNvPr id="199" name="Shape 199"/>
          <p:cNvSpPr/>
          <p:nvPr/>
        </p:nvSpPr>
        <p:spPr>
          <a:xfrm>
            <a:off x="7448375" y="300572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Stressed about having to deal with work and kids </a:t>
            </a:r>
          </a:p>
        </p:txBody>
      </p:sp>
      <p:sp>
        <p:nvSpPr>
          <p:cNvPr id="200" name="Shape 200"/>
          <p:cNvSpPr/>
          <p:nvPr/>
        </p:nvSpPr>
        <p:spPr>
          <a:xfrm>
            <a:off x="6015750" y="943600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I wish we had more time to be involved.</a:t>
            </a:r>
          </a:p>
        </p:txBody>
      </p:sp>
      <p:sp>
        <p:nvSpPr>
          <p:cNvPr id="201" name="Shape 201"/>
          <p:cNvSpPr/>
          <p:nvPr/>
        </p:nvSpPr>
        <p:spPr>
          <a:xfrm>
            <a:off x="7471900" y="943600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The current system has probelems.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258023" cy="51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>
            <p:ph idx="1" type="body"/>
          </p:nvPr>
        </p:nvSpPr>
        <p:spPr>
          <a:xfrm>
            <a:off x="4397475" y="802137"/>
            <a:ext cx="3695399" cy="1660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08" name="Shape 208"/>
          <p:cNvSpPr txBox="1"/>
          <p:nvPr>
            <p:ph type="title"/>
          </p:nvPr>
        </p:nvSpPr>
        <p:spPr>
          <a:xfrm>
            <a:off x="311700" y="57550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Empathy Map - Educators</a:t>
            </a:r>
          </a:p>
        </p:txBody>
      </p:sp>
      <p:sp>
        <p:nvSpPr>
          <p:cNvPr id="209" name="Shape 209"/>
          <p:cNvSpPr txBox="1"/>
          <p:nvPr>
            <p:ph idx="2" type="body"/>
          </p:nvPr>
        </p:nvSpPr>
        <p:spPr>
          <a:xfrm>
            <a:off x="518600" y="945750"/>
            <a:ext cx="3779399" cy="1660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10" name="Shape 210"/>
          <p:cNvSpPr txBox="1"/>
          <p:nvPr>
            <p:ph idx="3" type="body"/>
          </p:nvPr>
        </p:nvSpPr>
        <p:spPr>
          <a:xfrm>
            <a:off x="4315250" y="2940275"/>
            <a:ext cx="3695399" cy="18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11" name="Shape 211"/>
          <p:cNvSpPr txBox="1"/>
          <p:nvPr>
            <p:ph idx="4" type="body"/>
          </p:nvPr>
        </p:nvSpPr>
        <p:spPr>
          <a:xfrm>
            <a:off x="518600" y="2940275"/>
            <a:ext cx="3779399" cy="18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cxnSp>
        <p:nvCxnSpPr>
          <p:cNvPr id="212" name="Shape 212"/>
          <p:cNvCxnSpPr/>
          <p:nvPr/>
        </p:nvCxnSpPr>
        <p:spPr>
          <a:xfrm>
            <a:off x="4481387" y="1046725"/>
            <a:ext cx="7499" cy="39291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" name="Shape 213"/>
          <p:cNvCxnSpPr/>
          <p:nvPr/>
        </p:nvCxnSpPr>
        <p:spPr>
          <a:xfrm flipH="1" rot="10800000">
            <a:off x="109675" y="2912325"/>
            <a:ext cx="8901600" cy="69299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4" name="Shape 214"/>
          <p:cNvSpPr/>
          <p:nvPr/>
        </p:nvSpPr>
        <p:spPr>
          <a:xfrm>
            <a:off x="163425" y="906100"/>
            <a:ext cx="12723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“We receive little to no support”</a:t>
            </a:r>
          </a:p>
        </p:txBody>
      </p:sp>
      <p:sp>
        <p:nvSpPr>
          <p:cNvPr id="215" name="Shape 215"/>
          <p:cNvSpPr/>
          <p:nvPr/>
        </p:nvSpPr>
        <p:spPr>
          <a:xfrm>
            <a:off x="1562150" y="906100"/>
            <a:ext cx="13401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>
                <a:latin typeface="Economica"/>
                <a:ea typeface="Economica"/>
                <a:cs typeface="Economica"/>
                <a:sym typeface="Economica"/>
              </a:rPr>
              <a:t>“Education is not about leveling the playing field because we value some skill above others “</a:t>
            </a:r>
          </a:p>
        </p:txBody>
      </p:sp>
      <p:sp>
        <p:nvSpPr>
          <p:cNvPr id="216" name="Shape 216"/>
          <p:cNvSpPr/>
          <p:nvPr/>
        </p:nvSpPr>
        <p:spPr>
          <a:xfrm>
            <a:off x="3028675" y="928275"/>
            <a:ext cx="1340100" cy="1977600"/>
          </a:xfrm>
          <a:prstGeom prst="snip1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“The real way to engage kids is experiential learning,not sitting,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en" sz="1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but doing”</a:t>
            </a:r>
            <a:r>
              <a:rPr i="1" lang="en" sz="1600"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</p:txBody>
      </p:sp>
      <p:sp>
        <p:nvSpPr>
          <p:cNvPr id="217" name="Shape 217"/>
          <p:cNvSpPr/>
          <p:nvPr/>
        </p:nvSpPr>
        <p:spPr>
          <a:xfrm>
            <a:off x="4610975" y="943750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Teachers don’t have enough resources</a:t>
            </a:r>
          </a:p>
        </p:txBody>
      </p:sp>
      <p:sp>
        <p:nvSpPr>
          <p:cNvPr id="218" name="Shape 218"/>
          <p:cNvSpPr/>
          <p:nvPr/>
        </p:nvSpPr>
        <p:spPr>
          <a:xfrm>
            <a:off x="6010575" y="98142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300">
                <a:latin typeface="Economica"/>
                <a:ea typeface="Economica"/>
                <a:cs typeface="Economica"/>
                <a:sym typeface="Economica"/>
              </a:rPr>
              <a:t>Teaching isn’t prestigious</a:t>
            </a:r>
          </a:p>
        </p:txBody>
      </p:sp>
      <p:sp>
        <p:nvSpPr>
          <p:cNvPr id="219" name="Shape 219"/>
          <p:cNvSpPr/>
          <p:nvPr/>
        </p:nvSpPr>
        <p:spPr>
          <a:xfrm>
            <a:off x="7466725" y="981425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It’s hard to keep track of kids</a:t>
            </a:r>
          </a:p>
        </p:txBody>
      </p:sp>
      <p:sp>
        <p:nvSpPr>
          <p:cNvPr id="220" name="Shape 220"/>
          <p:cNvSpPr/>
          <p:nvPr/>
        </p:nvSpPr>
        <p:spPr>
          <a:xfrm>
            <a:off x="186950" y="3043550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Shakes head when asked about current system</a:t>
            </a:r>
          </a:p>
        </p:txBody>
      </p:sp>
      <p:sp>
        <p:nvSpPr>
          <p:cNvPr id="221" name="Shape 221"/>
          <p:cNvSpPr/>
          <p:nvPr/>
        </p:nvSpPr>
        <p:spPr>
          <a:xfrm>
            <a:off x="1585675" y="3043550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Enthusiastic about new teaching methods</a:t>
            </a:r>
          </a:p>
        </p:txBody>
      </p:sp>
      <p:sp>
        <p:nvSpPr>
          <p:cNvPr id="222" name="Shape 222"/>
          <p:cNvSpPr/>
          <p:nvPr/>
        </p:nvSpPr>
        <p:spPr>
          <a:xfrm>
            <a:off x="3052200" y="3043550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Seemed to like their work.</a:t>
            </a:r>
          </a:p>
        </p:txBody>
      </p:sp>
      <p:sp>
        <p:nvSpPr>
          <p:cNvPr id="223" name="Shape 223"/>
          <p:cNvSpPr/>
          <p:nvPr/>
        </p:nvSpPr>
        <p:spPr>
          <a:xfrm>
            <a:off x="4599225" y="3085550"/>
            <a:ext cx="12723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Frustrated with current system</a:t>
            </a:r>
          </a:p>
        </p:txBody>
      </p:sp>
      <p:sp>
        <p:nvSpPr>
          <p:cNvPr id="224" name="Shape 224"/>
          <p:cNvSpPr/>
          <p:nvPr/>
        </p:nvSpPr>
        <p:spPr>
          <a:xfrm>
            <a:off x="7443200" y="3043550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Stressed about low pay and long hours </a:t>
            </a:r>
          </a:p>
        </p:txBody>
      </p:sp>
      <p:sp>
        <p:nvSpPr>
          <p:cNvPr id="225" name="Shape 225"/>
          <p:cNvSpPr/>
          <p:nvPr/>
        </p:nvSpPr>
        <p:spPr>
          <a:xfrm>
            <a:off x="5987050" y="3043550"/>
            <a:ext cx="1340100" cy="19023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Enthusiastic about new teaching methods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Empathy Map Analysis 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4067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Needs: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latin typeface="Economica"/>
                <a:ea typeface="Economica"/>
                <a:cs typeface="Economica"/>
                <a:sym typeface="Economica"/>
              </a:rPr>
              <a:t>Communication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Support 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Involvement 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latin typeface="Economica"/>
                <a:ea typeface="Economica"/>
                <a:cs typeface="Economica"/>
                <a:sym typeface="Economica"/>
              </a:rPr>
              <a:t>Empowerment/Confidence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Curiosity/Engagement </a:t>
            </a:r>
          </a:p>
        </p:txBody>
      </p:sp>
      <p:sp>
        <p:nvSpPr>
          <p:cNvPr id="232" name="Shape 232"/>
          <p:cNvSpPr txBox="1"/>
          <p:nvPr>
            <p:ph idx="2" type="body"/>
          </p:nvPr>
        </p:nvSpPr>
        <p:spPr>
          <a:xfrm>
            <a:off x="4832400" y="1225225"/>
            <a:ext cx="3999899" cy="3755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Insights: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Lack of Parent Awareness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School, Ironically, Kills Curiosity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Placing high value on certain skills leads to marginalization of kids.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Major Lack of awareness between Groups</a:t>
            </a:r>
          </a:p>
        </p:txBody>
      </p:sp>
      <p:cxnSp>
        <p:nvCxnSpPr>
          <p:cNvPr id="233" name="Shape 233"/>
          <p:cNvCxnSpPr/>
          <p:nvPr/>
        </p:nvCxnSpPr>
        <p:spPr>
          <a:xfrm flipH="1" rot="10800000">
            <a:off x="3546475" y="1982424"/>
            <a:ext cx="1707300" cy="88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234" name="Shape 234"/>
          <p:cNvCxnSpPr/>
          <p:nvPr/>
        </p:nvCxnSpPr>
        <p:spPr>
          <a:xfrm flipH="1" rot="10800000">
            <a:off x="4075150" y="2489149"/>
            <a:ext cx="991199" cy="958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235" name="Shape 235"/>
          <p:cNvCxnSpPr/>
          <p:nvPr/>
        </p:nvCxnSpPr>
        <p:spPr>
          <a:xfrm>
            <a:off x="2940725" y="2467125"/>
            <a:ext cx="2070599" cy="429599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236" name="Shape 236"/>
          <p:cNvCxnSpPr/>
          <p:nvPr/>
        </p:nvCxnSpPr>
        <p:spPr>
          <a:xfrm>
            <a:off x="3216075" y="2984775"/>
            <a:ext cx="2125799" cy="1299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Main Focus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How Data Was obtained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Main needs/Insights: Lack of Awareness, Time, Communication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Further Questions: Would like to speak to more teachers.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625" y="867350"/>
            <a:ext cx="1415150" cy="142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Shape 244"/>
          <p:cNvCxnSpPr>
            <a:endCxn id="243" idx="1"/>
          </p:cNvCxnSpPr>
          <p:nvPr/>
        </p:nvCxnSpPr>
        <p:spPr>
          <a:xfrm flipH="1" rot="10800000">
            <a:off x="1762225" y="1579125"/>
            <a:ext cx="764400" cy="6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3150" y="1956325"/>
            <a:ext cx="1045300" cy="10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6475" y="1885312"/>
            <a:ext cx="1230874" cy="12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089" y="2085096"/>
            <a:ext cx="991610" cy="83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Shape 248"/>
          <p:cNvCxnSpPr/>
          <p:nvPr/>
        </p:nvCxnSpPr>
        <p:spPr>
          <a:xfrm>
            <a:off x="3061875" y="2731450"/>
            <a:ext cx="1200600" cy="11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82750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Our Team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300" y="976425"/>
            <a:ext cx="3499824" cy="35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039" y="0"/>
            <a:ext cx="2146124" cy="38153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3547750" y="1932400"/>
            <a:ext cx="1325399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Davíd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4234825" y="678225"/>
            <a:ext cx="1565699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Kevin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latin typeface="Economica"/>
              <a:ea typeface="Economica"/>
              <a:cs typeface="Economica"/>
              <a:sym typeface="Economic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2764925" y="3146425"/>
            <a:ext cx="10992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Melissa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1982050" y="4099825"/>
            <a:ext cx="1565699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>
                <a:latin typeface="Economica"/>
                <a:ea typeface="Economica"/>
                <a:cs typeface="Economica"/>
                <a:sym typeface="Economica"/>
              </a:rPr>
              <a:t>Bronson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8550" y="2752211"/>
            <a:ext cx="1325399" cy="117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975" y="3754087"/>
            <a:ext cx="1179224" cy="13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2050" y="1505700"/>
            <a:ext cx="1325400" cy="156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Needfinding Methodologies - Participants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558150" y="1278450"/>
            <a:ext cx="2011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800">
                <a:latin typeface="Titillium Web"/>
                <a:ea typeface="Titillium Web"/>
                <a:cs typeface="Titillium Web"/>
                <a:sym typeface="Titillium Web"/>
              </a:rPr>
              <a:t>2 Students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446350" y="1278450"/>
            <a:ext cx="2011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800">
                <a:latin typeface="Titillium Web"/>
                <a:ea typeface="Titillium Web"/>
                <a:cs typeface="Titillium Web"/>
                <a:sym typeface="Titillium Web"/>
              </a:rPr>
              <a:t>3 Educators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6334550" y="1242650"/>
            <a:ext cx="2011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800">
                <a:latin typeface="Titillium Web"/>
                <a:ea typeface="Titillium Web"/>
                <a:cs typeface="Titillium Web"/>
                <a:sym typeface="Titillium Web"/>
              </a:rPr>
              <a:t>2 Parents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975" y="1840900"/>
            <a:ext cx="1564875" cy="23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0747" y="2162504"/>
            <a:ext cx="1085027" cy="190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337" y="1912474"/>
            <a:ext cx="1283226" cy="22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865" y="1912474"/>
            <a:ext cx="1200185" cy="220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Needfinding Methodologies - Parents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225225"/>
            <a:ext cx="3999899" cy="372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/>
              <a:t>Who:</a:t>
            </a:r>
          </a:p>
          <a:p>
            <a:pPr indent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Two Parents - Late Thirties - Working full time - Have kids ages 3 and 6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/>
              <a:t>Why:</a:t>
            </a:r>
          </a:p>
          <a:p>
            <a:pPr indent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Very representative of users in target domain.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/>
              <a:t>How: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	They are my cousins. :)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/>
              <a:t>Where: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	Their house in Union City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625" y="101012"/>
            <a:ext cx="1210675" cy="12611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</p:txBody>
      </p:sp>
      <p:sp>
        <p:nvSpPr>
          <p:cNvPr id="97" name="Shape 97"/>
          <p:cNvSpPr/>
          <p:nvPr/>
        </p:nvSpPr>
        <p:spPr>
          <a:xfrm>
            <a:off x="4914600" y="1608750"/>
            <a:ext cx="3835499" cy="3243299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What’s their Involvement in kids’ education?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What’s their relationship with the teacher like?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	What are the Difficulties involved in raising two young kids?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do you like/dislike about the current system?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Needfinding Methodologies - Students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725" y="52975"/>
            <a:ext cx="1357200" cy="13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>
            <p:ph idx="1" type="body"/>
          </p:nvPr>
        </p:nvSpPr>
        <p:spPr>
          <a:xfrm>
            <a:off x="477400" y="1225225"/>
            <a:ext cx="4169699" cy="3727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Who: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" sz="1900"/>
              <a:t>11th grade HS student</a:t>
            </a:r>
            <a:br>
              <a:rPr lang="en" sz="1900"/>
            </a:br>
            <a:r>
              <a:rPr lang="en" sz="1900"/>
              <a:t>A Stanford Senior Econ Major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Why: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" sz="1900"/>
              <a:t>Needed Student perspective on teacher/parent influences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How: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" sz="1900"/>
              <a:t>	Kevin’s cousin, Melissa’s friend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Where: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" sz="1900"/>
              <a:t>	On Campus</a:t>
            </a:r>
          </a:p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06" name="Shape 106"/>
          <p:cNvSpPr/>
          <p:nvPr/>
        </p:nvSpPr>
        <p:spPr>
          <a:xfrm>
            <a:off x="4858650" y="1410175"/>
            <a:ext cx="3947399" cy="3292799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role did </a:t>
            </a: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Technology play in learning?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How did your parents affect your schooling?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was your relationship like with your teachers?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Needfinding Methodologies - Educators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11700" y="1147225"/>
            <a:ext cx="4520699" cy="3603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Who: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Learning specialist - PhD Candidate - STEP program member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Why: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Insight into current education system. How students learn. 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How: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	Advisors/Friends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/>
              <a:t>Where: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1800"/>
              <a:t>The Stanford OAE - School of Education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050" y="259200"/>
            <a:ext cx="1287250" cy="10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4846825" y="1465700"/>
            <a:ext cx="3999899" cy="32853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difficult about fostering kids’ curiosity?</a:t>
            </a: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are some strategies to keep kids engaged in class?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	How is parent-teacher communication currently handled?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	What are some problems with the education system?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Interview - Parents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166075" y="1071025"/>
            <a:ext cx="2977800" cy="2894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2000"/>
              <a:t> </a:t>
            </a:r>
          </a:p>
        </p:txBody>
      </p:sp>
      <p:sp>
        <p:nvSpPr>
          <p:cNvPr id="121" name="Shape 121"/>
          <p:cNvSpPr txBox="1"/>
          <p:nvPr>
            <p:ph idx="2" type="body"/>
          </p:nvPr>
        </p:nvSpPr>
        <p:spPr>
          <a:xfrm>
            <a:off x="2414350" y="1147225"/>
            <a:ext cx="3395999" cy="366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“We would love to be more involved with our child’s education”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i="1" sz="1900"/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“Time is a major issue for us”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900"/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/>
              <a:t>“</a:t>
            </a:r>
            <a:r>
              <a:rPr i="1" lang="en" sz="1900">
                <a:solidFill>
                  <a:schemeClr val="dk1"/>
                </a:solidFill>
              </a:rPr>
              <a:t>You can have a really great teacher, but if the families aren’t doing anything on their end, it doesn’t mean anything”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900"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741950"/>
            <a:ext cx="2544524" cy="389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/>
          <p:nvPr/>
        </p:nvSpPr>
        <p:spPr>
          <a:xfrm>
            <a:off x="5987150" y="1071025"/>
            <a:ext cx="3088800" cy="1432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CC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Parents want involvement, but lack the time and means.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CC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096050" y="3551475"/>
            <a:ext cx="2979900" cy="1006799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Not all parents are aware of the huge role they play.</a:t>
            </a:r>
          </a:p>
        </p:txBody>
      </p:sp>
      <p:cxnSp>
        <p:nvCxnSpPr>
          <p:cNvPr id="125" name="Shape 125"/>
          <p:cNvCxnSpPr>
            <a:endCxn id="123" idx="2"/>
          </p:cNvCxnSpPr>
          <p:nvPr/>
        </p:nvCxnSpPr>
        <p:spPr>
          <a:xfrm flipH="1" rot="10800000">
            <a:off x="5592649" y="2503825"/>
            <a:ext cx="1938900" cy="2856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26" name="Shape 126"/>
          <p:cNvCxnSpPr>
            <a:endCxn id="123" idx="1"/>
          </p:cNvCxnSpPr>
          <p:nvPr/>
        </p:nvCxnSpPr>
        <p:spPr>
          <a:xfrm flipH="1" rot="10800000">
            <a:off x="3782750" y="1787425"/>
            <a:ext cx="2204400" cy="294600"/>
          </a:xfrm>
          <a:prstGeom prst="bentConnector3">
            <a:avLst>
              <a:gd fmla="val 6975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27" name="Shape 127"/>
          <p:cNvCxnSpPr>
            <a:endCxn id="124" idx="1"/>
          </p:cNvCxnSpPr>
          <p:nvPr/>
        </p:nvCxnSpPr>
        <p:spPr>
          <a:xfrm flipH="1" rot="10800000">
            <a:off x="5701249" y="4054875"/>
            <a:ext cx="394800" cy="3948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Interview - Students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2764475" y="1225225"/>
            <a:ext cx="2913299" cy="3460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marL="0" rtl="0">
              <a:spcBef>
                <a:spcPts val="0"/>
              </a:spcBef>
              <a:buNone/>
            </a:pPr>
            <a:r>
              <a:rPr i="1" lang="en" sz="2000"/>
              <a:t>“My parents were an integral supplemental aid towards my education.”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“I wish all of my classes were online so that I could review the information outside of class.”</a:t>
            </a:r>
          </a:p>
        </p:txBody>
      </p:sp>
      <p:sp>
        <p:nvSpPr>
          <p:cNvPr id="134" name="Shape 134"/>
          <p:cNvSpPr txBox="1"/>
          <p:nvPr>
            <p:ph idx="2" type="body"/>
          </p:nvPr>
        </p:nvSpPr>
        <p:spPr>
          <a:xfrm>
            <a:off x="5772325" y="1225225"/>
            <a:ext cx="3324899" cy="303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/>
              <a:t> 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8424" y="498027"/>
            <a:ext cx="3543302" cy="47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5883625" y="698200"/>
            <a:ext cx="3102300" cy="19143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Parents are crucial in pushing kids to become engaged in education early in their lives.</a:t>
            </a:r>
          </a:p>
        </p:txBody>
      </p:sp>
      <p:sp>
        <p:nvSpPr>
          <p:cNvPr id="137" name="Shape 137"/>
          <p:cNvSpPr/>
          <p:nvPr/>
        </p:nvSpPr>
        <p:spPr>
          <a:xfrm>
            <a:off x="6000750" y="2843900"/>
            <a:ext cx="2911800" cy="19143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There’s a lack of accessibility to both the teacher and material</a:t>
            </a:r>
          </a:p>
        </p:txBody>
      </p:sp>
      <p:cxnSp>
        <p:nvCxnSpPr>
          <p:cNvPr id="138" name="Shape 138"/>
          <p:cNvCxnSpPr>
            <a:endCxn id="136" idx="1"/>
          </p:cNvCxnSpPr>
          <p:nvPr/>
        </p:nvCxnSpPr>
        <p:spPr>
          <a:xfrm flipH="1" rot="10800000">
            <a:off x="4272624" y="1655350"/>
            <a:ext cx="1611000" cy="889200"/>
          </a:xfrm>
          <a:prstGeom prst="bentConnector3">
            <a:avLst>
              <a:gd fmla="val 7770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39" name="Shape 139"/>
          <p:cNvCxnSpPr>
            <a:endCxn id="137" idx="1"/>
          </p:cNvCxnSpPr>
          <p:nvPr/>
        </p:nvCxnSpPr>
        <p:spPr>
          <a:xfrm flipH="1" rot="10800000">
            <a:off x="3837150" y="3801050"/>
            <a:ext cx="2163600" cy="716400"/>
          </a:xfrm>
          <a:prstGeom prst="bentConnector3">
            <a:avLst>
              <a:gd fmla="val 8427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Interview - Educators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2598950" y="1067975"/>
            <a:ext cx="3046200" cy="2564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i="1" lang="en" sz="1900"/>
              <a:t>”The real way to engage kids from a really young age is experiential learning, not sitting, but doing”</a:t>
            </a:r>
          </a:p>
          <a:p>
            <a:pPr rtl="0">
              <a:spcBef>
                <a:spcPts val="0"/>
              </a:spcBef>
              <a:buNone/>
            </a:pPr>
            <a:r>
              <a:rPr i="1" lang="en" sz="1800"/>
              <a:t>“As a teacher, it’s basically sink or swim”</a:t>
            </a:r>
          </a:p>
          <a:p>
            <a:pPr>
              <a:spcBef>
                <a:spcPts val="0"/>
              </a:spcBef>
              <a:buNone/>
            </a:pPr>
            <a:r>
              <a:rPr i="1" lang="en" sz="1800">
                <a:solidFill>
                  <a:schemeClr val="dk1"/>
                </a:solidFill>
              </a:rPr>
              <a:t>”Education is not about leveling the playing field because we value certain skills above others”</a:t>
            </a:r>
          </a:p>
        </p:txBody>
      </p:sp>
      <p:sp>
        <p:nvSpPr>
          <p:cNvPr id="146" name="Shape 146"/>
          <p:cNvSpPr txBox="1"/>
          <p:nvPr>
            <p:ph idx="2" type="body"/>
          </p:nvPr>
        </p:nvSpPr>
        <p:spPr>
          <a:xfrm>
            <a:off x="5931200" y="1129200"/>
            <a:ext cx="2737799" cy="364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1800"/>
              <a:t> 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99" y="1174350"/>
            <a:ext cx="2578827" cy="343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/>
          <p:nvPr/>
        </p:nvSpPr>
        <p:spPr>
          <a:xfrm>
            <a:off x="5905500" y="1199375"/>
            <a:ext cx="2871000" cy="1088699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Empower students to be invested in their own education.</a:t>
            </a:r>
          </a:p>
        </p:txBody>
      </p:sp>
      <p:sp>
        <p:nvSpPr>
          <p:cNvPr id="149" name="Shape 149"/>
          <p:cNvSpPr/>
          <p:nvPr/>
        </p:nvSpPr>
        <p:spPr>
          <a:xfrm>
            <a:off x="5905500" y="2422075"/>
            <a:ext cx="2871000" cy="1006799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Teachers don’t have many avenues of support.</a:t>
            </a:r>
          </a:p>
        </p:txBody>
      </p:sp>
      <p:sp>
        <p:nvSpPr>
          <p:cNvPr id="150" name="Shape 150"/>
          <p:cNvSpPr/>
          <p:nvPr/>
        </p:nvSpPr>
        <p:spPr>
          <a:xfrm>
            <a:off x="5904750" y="3562875"/>
            <a:ext cx="2872499" cy="1322099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rgbClr val="CC0000"/>
                </a:solidFill>
                <a:latin typeface="Economica"/>
                <a:ea typeface="Economica"/>
                <a:cs typeface="Economica"/>
                <a:sym typeface="Economica"/>
              </a:rPr>
              <a:t>Ironically, a fixed intelligence mindset is promoted by current system</a:t>
            </a:r>
          </a:p>
        </p:txBody>
      </p:sp>
      <p:cxnSp>
        <p:nvCxnSpPr>
          <p:cNvPr id="151" name="Shape 151"/>
          <p:cNvCxnSpPr/>
          <p:nvPr/>
        </p:nvCxnSpPr>
        <p:spPr>
          <a:xfrm flipH="1" rot="10800000">
            <a:off x="3484900" y="1732424"/>
            <a:ext cx="2419799" cy="842700"/>
          </a:xfrm>
          <a:prstGeom prst="bentConnector3">
            <a:avLst>
              <a:gd fmla="val 87746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52" name="Shape 152"/>
          <p:cNvCxnSpPr>
            <a:endCxn id="149" idx="1"/>
          </p:cNvCxnSpPr>
          <p:nvPr/>
        </p:nvCxnSpPr>
        <p:spPr>
          <a:xfrm flipH="1" rot="10800000">
            <a:off x="4047599" y="2925474"/>
            <a:ext cx="1857900" cy="543900"/>
          </a:xfrm>
          <a:prstGeom prst="bentConnector3">
            <a:avLst>
              <a:gd fmla="val 7760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53" name="Shape 153"/>
          <p:cNvCxnSpPr>
            <a:endCxn id="150" idx="1"/>
          </p:cNvCxnSpPr>
          <p:nvPr/>
        </p:nvCxnSpPr>
        <p:spPr>
          <a:xfrm flipH="1" rot="10800000">
            <a:off x="4510350" y="4223924"/>
            <a:ext cx="1394400" cy="764400"/>
          </a:xfrm>
          <a:prstGeom prst="bentConnector3">
            <a:avLst>
              <a:gd fmla="val 6137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