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Who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Has been teaching Vinyasa and Yin Yoga since 2004 &amp; meditates daily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She hopes people will use the practice of yoga and meditation to become more aware of what goes on in their minds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Why chosen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Because she is in expert in quieting the mind and turning on extreme focus - as she holds physically challenging poses for 10+ minutes at a time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She also teaches others how to use their breath to increase their self-awareness and focus, and thus is acutely aware of the many pitfalls people face as they attempt focus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How recruited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reached out to her via email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Where they were interviewed</a:t>
            </a:r>
          </a:p>
          <a:p>
            <a:pPr indent="-28575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900">
                <a:solidFill>
                  <a:schemeClr val="dk1"/>
                </a:solidFill>
              </a:rPr>
              <a:t>I went to her yin yoga class at Yoga Source (weds morning) and then later interviewed her at a Starbucks (weds evening)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5200"/>
            </a:lvl1pPr>
            <a:lvl2pPr rtl="0" algn="ctr">
              <a:spcBef>
                <a:spcPts val="0"/>
              </a:spcBef>
              <a:buSzPct val="100000"/>
              <a:defRPr sz="5200"/>
            </a:lvl2pPr>
            <a:lvl3pPr rtl="0" algn="ctr">
              <a:spcBef>
                <a:spcPts val="0"/>
              </a:spcBef>
              <a:buSzPct val="100000"/>
              <a:defRPr sz="5200"/>
            </a:lvl3pPr>
            <a:lvl4pPr rtl="0" algn="ctr">
              <a:spcBef>
                <a:spcPts val="0"/>
              </a:spcBef>
              <a:buSzPct val="100000"/>
              <a:defRPr sz="5200"/>
            </a:lvl4pPr>
            <a:lvl5pPr rtl="0" algn="ctr">
              <a:spcBef>
                <a:spcPts val="0"/>
              </a:spcBef>
              <a:buSzPct val="100000"/>
              <a:defRPr sz="5200"/>
            </a:lvl5pPr>
            <a:lvl6pPr rtl="0" algn="ctr">
              <a:spcBef>
                <a:spcPts val="0"/>
              </a:spcBef>
              <a:buSzPct val="100000"/>
              <a:defRPr sz="5200"/>
            </a:lvl6pPr>
            <a:lvl7pPr rtl="0" algn="ctr">
              <a:spcBef>
                <a:spcPts val="0"/>
              </a:spcBef>
              <a:buSzPct val="100000"/>
              <a:defRPr sz="5200"/>
            </a:lvl7pPr>
            <a:lvl8pPr rtl="0" algn="ctr">
              <a:spcBef>
                <a:spcPts val="0"/>
              </a:spcBef>
              <a:buSzPct val="100000"/>
              <a:defRPr sz="5200"/>
            </a:lvl8pPr>
            <a:lvl9pPr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3600"/>
            </a:lvl1pPr>
            <a:lvl2pPr rtl="0" algn="ctr">
              <a:spcBef>
                <a:spcPts val="0"/>
              </a:spcBef>
              <a:buSzPct val="100000"/>
              <a:defRPr sz="3600"/>
            </a:lvl2pPr>
            <a:lvl3pPr rtl="0" algn="ctr">
              <a:spcBef>
                <a:spcPts val="0"/>
              </a:spcBef>
              <a:buSzPct val="100000"/>
              <a:defRPr sz="3600"/>
            </a:lvl3pPr>
            <a:lvl4pPr rtl="0" algn="ctr">
              <a:spcBef>
                <a:spcPts val="0"/>
              </a:spcBef>
              <a:buSzPct val="100000"/>
              <a:defRPr sz="3600"/>
            </a:lvl4pPr>
            <a:lvl5pPr rtl="0" algn="ctr">
              <a:spcBef>
                <a:spcPts val="0"/>
              </a:spcBef>
              <a:buSzPct val="100000"/>
              <a:defRPr sz="3600"/>
            </a:lvl5pPr>
            <a:lvl6pPr rtl="0" algn="ctr">
              <a:spcBef>
                <a:spcPts val="0"/>
              </a:spcBef>
              <a:buSzPct val="100000"/>
              <a:defRPr sz="3600"/>
            </a:lvl6pPr>
            <a:lvl7pPr rtl="0" algn="ctr">
              <a:spcBef>
                <a:spcPts val="0"/>
              </a:spcBef>
              <a:buSzPct val="100000"/>
              <a:defRPr sz="3600"/>
            </a:lvl7pPr>
            <a:lvl8pPr rtl="0" algn="ctr">
              <a:spcBef>
                <a:spcPts val="0"/>
              </a:spcBef>
              <a:buSzPct val="100000"/>
              <a:defRPr sz="3600"/>
            </a:lvl8pPr>
            <a:lvl9pPr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93" name="Shape 93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94" name="Shape 94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2000"/>
            </a:lvl1pPr>
            <a:lvl2pPr rtl="0" algn="ctr">
              <a:spcBef>
                <a:spcPts val="0"/>
              </a:spcBef>
              <a:buSzPct val="100000"/>
              <a:defRPr sz="12000"/>
            </a:lvl2pPr>
            <a:lvl3pPr rtl="0" algn="ctr">
              <a:spcBef>
                <a:spcPts val="0"/>
              </a:spcBef>
              <a:buSzPct val="100000"/>
              <a:defRPr sz="12000"/>
            </a:lvl3pPr>
            <a:lvl4pPr rtl="0" algn="ctr">
              <a:spcBef>
                <a:spcPts val="0"/>
              </a:spcBef>
              <a:buSzPct val="100000"/>
              <a:defRPr sz="12000"/>
            </a:lvl4pPr>
            <a:lvl5pPr rtl="0" algn="ctr">
              <a:spcBef>
                <a:spcPts val="0"/>
              </a:spcBef>
              <a:buSzPct val="100000"/>
              <a:defRPr sz="12000"/>
            </a:lvl5pPr>
            <a:lvl6pPr rtl="0" algn="ctr">
              <a:spcBef>
                <a:spcPts val="0"/>
              </a:spcBef>
              <a:buSzPct val="100000"/>
              <a:defRPr sz="12000"/>
            </a:lvl6pPr>
            <a:lvl7pPr rtl="0" algn="ctr">
              <a:spcBef>
                <a:spcPts val="0"/>
              </a:spcBef>
              <a:buSzPct val="100000"/>
              <a:defRPr sz="12000"/>
            </a:lvl7pPr>
            <a:lvl8pPr rtl="0" algn="ctr">
              <a:spcBef>
                <a:spcPts val="0"/>
              </a:spcBef>
              <a:buSzPct val="100000"/>
              <a:defRPr sz="12000"/>
            </a:lvl8pPr>
            <a:lvl9pPr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7.jpg"/><Relationship Id="rId4" Type="http://schemas.openxmlformats.org/officeDocument/2006/relationships/image" Target="../media/image13.jpg"/><Relationship Id="rId5" Type="http://schemas.openxmlformats.org/officeDocument/2006/relationships/image" Target="../media/image0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8.jpg"/><Relationship Id="rId4" Type="http://schemas.openxmlformats.org/officeDocument/2006/relationships/image" Target="../media/image0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540275" y="-155150"/>
            <a:ext cx="8438100" cy="1312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The Power of the Group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153900" y="3731050"/>
            <a:ext cx="2894099" cy="1783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l">
              <a:spcBef>
                <a:spcPts val="0"/>
              </a:spcBef>
              <a:buNone/>
            </a:pPr>
            <a:r>
              <a:rPr lang="en" sz="2000">
                <a:solidFill>
                  <a:srgbClr val="434343"/>
                </a:solidFill>
              </a:rPr>
              <a:t>Griffin Dietz</a:t>
            </a:r>
          </a:p>
          <a:p>
            <a:pPr rtl="0" algn="l">
              <a:spcBef>
                <a:spcPts val="0"/>
              </a:spcBef>
              <a:buNone/>
            </a:pPr>
            <a:r>
              <a:rPr lang="en" sz="2000">
                <a:solidFill>
                  <a:srgbClr val="434343"/>
                </a:solidFill>
              </a:rPr>
              <a:t>Lachlan Green</a:t>
            </a:r>
          </a:p>
          <a:p>
            <a:pPr rtl="0" algn="l">
              <a:spcBef>
                <a:spcPts val="0"/>
              </a:spcBef>
              <a:buNone/>
            </a:pPr>
            <a:r>
              <a:rPr lang="en" sz="2000">
                <a:solidFill>
                  <a:srgbClr val="434343"/>
                </a:solidFill>
              </a:rPr>
              <a:t>Zara Saraon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0762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“I’m better than most of my group members.”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“I need to be able to trust that the other person knows their shit.”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2066875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rgbClr val="FFFFFF"/>
                </a:solidFill>
              </a:rPr>
              <a:t>Revised POVs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idx="1" type="body"/>
          </p:nvPr>
        </p:nvSpPr>
        <p:spPr>
          <a:xfrm>
            <a:off x="311700" y="390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Jenny and Celia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390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Jenny and Celia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they sometimes lost track of what they were doing as they were doing it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390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Jenny and Celia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they sometimes lost track of what they were doing as they were doing it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It would be game changing to...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help people keep track of what they’re working on in the present moment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233300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1"/>
                </a:solidFill>
              </a:rPr>
              <a:t>How might we…</a:t>
            </a:r>
          </a:p>
          <a:p>
            <a:pPr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 encourage people to unitask?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8476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Muhammad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8476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Muhammad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he spent 30-45 every other day trying to answer questions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8476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Muhammad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he spent 30-45 minutes every other day trying to answer questions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It would be game changing to...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help him find answers to his questions more efficiently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311700" y="1233300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1"/>
                </a:solidFill>
              </a:rPr>
              <a:t>How might we…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know when people are willing/qualified/able to help?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87900" y="1751275"/>
            <a:ext cx="8520599" cy="1045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4100"/>
              <a:t>Leverage others to motivate focus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311700" y="619075"/>
            <a:ext cx="8520599" cy="403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Alice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619075"/>
            <a:ext cx="8520599" cy="403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Alice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she doesn’t feel like collaborating with her peers is worth it unless there is some level of trust between them and knowledge that the other person “knows their shit”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311700" y="619075"/>
            <a:ext cx="8520599" cy="4034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met...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Alice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she doesn’t feel like collaborating with her peers is worth it unless there is some level of trust between them and knowledge that the other person “knows their shit”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</a:rPr>
              <a:t>It would be game changing to...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overcome the trust barrier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x="311700" y="1233300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1"/>
                </a:solidFill>
              </a:rPr>
              <a:t>How might we…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connect students with people in their classes whom they can trust?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2066875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rgbClr val="FFFFFF"/>
                </a:solidFill>
              </a:rPr>
              <a:t>Experience Prototypes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311700" y="1233300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1"/>
                </a:solidFill>
              </a:rPr>
              <a:t>How might we…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 encourage people to unitask?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>
            <p:ph idx="1" type="body"/>
          </p:nvPr>
        </p:nvSpPr>
        <p:spPr>
          <a:xfrm>
            <a:off x="-1815375" y="3023925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chemeClr val="dk1"/>
                </a:solidFill>
              </a:rPr>
              <a:t>Buzz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6964800" y="1009650"/>
            <a:ext cx="2331599" cy="166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Using social pressure to help people focus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52396" y="-60097"/>
            <a:ext cx="6964796" cy="522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8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8800" y="-47850"/>
            <a:ext cx="3927075" cy="52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541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2" y="8625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 b="3550" l="24577" r="22929" t="1770"/>
          <a:stretch/>
        </p:blipFill>
        <p:spPr>
          <a:xfrm rot="-927232">
            <a:off x="1390038" y="906666"/>
            <a:ext cx="2020674" cy="3586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30058"/>
            <a:ext cx="9144000" cy="231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6395625" y="1984750"/>
            <a:ext cx="25845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chemeClr val="lt1"/>
                </a:solidFill>
              </a:rPr>
              <a:t>Lorraine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311700" y="1233300"/>
            <a:ext cx="8520599" cy="837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1"/>
                </a:solidFill>
              </a:rPr>
              <a:t>How might we…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connect students with people in their classes whom they can trust?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43837" y="-1524826"/>
            <a:ext cx="6862974" cy="915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727" y="0"/>
            <a:ext cx="4694272" cy="625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4593274" cy="612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41899"/>
            <a:ext cx="9660572" cy="1288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3926" y="0"/>
            <a:ext cx="28977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2416950" y="20629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Questions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/>
              <a:t>Initial POV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b="1" lang="en" sz="2200">
                <a:solidFill>
                  <a:srgbClr val="FFFFFF"/>
                </a:solidFill>
              </a:rPr>
              <a:t>We met... 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Lorraine, a yoga instructor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b="1" lang="en" sz="2200">
                <a:solidFill>
                  <a:srgbClr val="FFFFFF"/>
                </a:solidFill>
              </a:rPr>
              <a:t>We were amazed to realize that...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focus can be enhanced through a shared experience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b="1" lang="en" sz="2200">
                <a:solidFill>
                  <a:srgbClr val="FFFFFF"/>
                </a:solidFill>
              </a:rPr>
              <a:t>It would be game changing to...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provide a support system for people trying to focus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4986225" y="4090425"/>
            <a:ext cx="4026900" cy="119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Muhammad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6938576" cy="41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1000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Spends 30-45 minutes trying to find the answer to a question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“I was afraid of feeling dumb”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5755675" y="2032825"/>
            <a:ext cx="3277499" cy="119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Dustin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4"/>
            <a:ext cx="35264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619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“People are intimidating.”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“I won’t necessarily branch out and make a new friends.”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“Having someone to go to or someone to work with would make it easier.”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b="9771" l="23449" r="12496" t="20928"/>
          <a:stretch/>
        </p:blipFill>
        <p:spPr>
          <a:xfrm>
            <a:off x="4389925" y="0"/>
            <a:ext cx="47540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1252375" y="2157075"/>
            <a:ext cx="3277499" cy="119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Alice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