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81" r:id="rId3"/>
    <p:sldMasterId id="2147483682" r:id="rId4"/>
    <p:sldMasterId id="214748368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Raleway"/>
      <p:regular r:id="rId30"/>
      <p:bold r:id="rId31"/>
      <p:italic r:id="rId32"/>
      <p:boldItalic r:id="rId33"/>
    </p:embeddedFont>
    <p:embeddedFont>
      <p:font typeface="Helvetica Neue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aleway-bold.fntdata"/><Relationship Id="rId30" Type="http://schemas.openxmlformats.org/officeDocument/2006/relationships/font" Target="fonts/Raleway-regular.fntdata"/><Relationship Id="rId11" Type="http://schemas.openxmlformats.org/officeDocument/2006/relationships/slide" Target="slides/slide5.xml"/><Relationship Id="rId33" Type="http://schemas.openxmlformats.org/officeDocument/2006/relationships/font" Target="fonts/Raleway-boldItalic.fntdata"/><Relationship Id="rId10" Type="http://schemas.openxmlformats.org/officeDocument/2006/relationships/slide" Target="slides/slide4.xml"/><Relationship Id="rId32" Type="http://schemas.openxmlformats.org/officeDocument/2006/relationships/font" Target="fonts/Raleway-italic.fntdata"/><Relationship Id="rId13" Type="http://schemas.openxmlformats.org/officeDocument/2006/relationships/slide" Target="slides/slide7.xml"/><Relationship Id="rId35" Type="http://schemas.openxmlformats.org/officeDocument/2006/relationships/font" Target="fonts/HelveticaNeue-bold.fntdata"/><Relationship Id="rId12" Type="http://schemas.openxmlformats.org/officeDocument/2006/relationships/slide" Target="slides/slide6.xml"/><Relationship Id="rId34" Type="http://schemas.openxmlformats.org/officeDocument/2006/relationships/font" Target="fonts/HelveticaNeue-regular.fntdata"/><Relationship Id="rId15" Type="http://schemas.openxmlformats.org/officeDocument/2006/relationships/slide" Target="slides/slide9.xml"/><Relationship Id="rId37" Type="http://schemas.openxmlformats.org/officeDocument/2006/relationships/font" Target="fonts/HelveticaNeue-boldItalic.fntdata"/><Relationship Id="rId14" Type="http://schemas.openxmlformats.org/officeDocument/2006/relationships/slide" Target="slides/slide8.xml"/><Relationship Id="rId36" Type="http://schemas.openxmlformats.org/officeDocument/2006/relationships/font" Target="fonts/HelveticaNeue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/>
          </a:p>
        </p:txBody>
      </p:sp>
      <p:sp>
        <p:nvSpPr>
          <p:cNvPr id="173" name="Shape 17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Forcing status!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Forcing status!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Reasoning: Insight from user testing. A few users missed the search bar initially and then were stuck scrolling for a long time. Now we have put the search bar in a fixed position on the screen so it always remains visible to the user.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Reasoning: Insight from user testing. A few users missed the search bar initially and then were stuck scrolling for a long time. Now we have put the search bar in a fixed position on the screen so it always remains visible to the user.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Reasoning: Insight from user testing. A few users missed the search bar initially and then were stuck scrolling for a long time. Now we have put the search bar in a fixed position on the screen so it always remains visible to the user.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Reasoning: Insight from user testing. A few users missed the search bar initially and then were stuck scrolling for a long time. Now we have put the search bar in a fixed position on the screen so it always remains visible to the user.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Shape 3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If we continue to work on this after this class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Reasoning: The biggest issue we found during user testing was that users didn’t realize that highlighting a class meant they were making themselves appear on the feeds of other users. To fix this, we added a one time toast to explain to users this part of the app.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We want users to know when they are visible/not visible, tried a few things, out loud “am I available”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User ex: deactivating class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Reasoning: The biggest issue we found during user testing was that users didn’t realize that highlighting a class meant they were making themselves appear on the feeds of other users. To fix this, we added a one time toast to explain to users this part of the app.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We want users to know when they are visible/not visible, tried a few things, out loud “am I available”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User ex: deactivating class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We want users to enter a status (not required previously), adds character, info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We want users to enter a status (not required previously), adds character, info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1371600" y="2914650"/>
            <a:ext cx="6400799" cy="1314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640"/>
              </a:spcBef>
              <a:buClr>
                <a:srgbClr val="888888"/>
              </a:buClr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722312" y="3305175"/>
            <a:ext cx="7772400" cy="1021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0"/>
              </a:spcBef>
              <a:defRPr b="1" sz="4000" cap="none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722312" y="2180034"/>
            <a:ext cx="7772400" cy="1125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0" lvl="1" marL="457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indent="0" lvl="2" marL="914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0" lvl="3" marL="1371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0" lvl="4" marL="18288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0" lvl="5" marL="22860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6pPr>
            <a:lvl7pPr indent="0" lvl="6" marL="2743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7pPr>
            <a:lvl8pPr indent="0" lvl="7" marL="3200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8pPr>
            <a:lvl9pPr indent="0" lvl="8" marL="3657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457200" y="1200150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77" name="Shape 77"/>
          <p:cNvSpPr txBox="1"/>
          <p:nvPr>
            <p:ph idx="2" type="body"/>
          </p:nvPr>
        </p:nvSpPr>
        <p:spPr>
          <a:xfrm>
            <a:off x="4648200" y="1200150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78" name="Shape 78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457200" y="1151334"/>
            <a:ext cx="4040099" cy="4799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Font typeface="Calibri"/>
              <a:buNone/>
              <a:defRPr b="1" sz="2400"/>
            </a:lvl1pPr>
            <a:lvl2pPr indent="0" lvl="1" marL="457200" rtl="0">
              <a:spcBef>
                <a:spcPts val="0"/>
              </a:spcBef>
              <a:buFont typeface="Calibri"/>
              <a:buNone/>
              <a:defRPr b="1" sz="2000"/>
            </a:lvl2pPr>
            <a:lvl3pPr indent="0" lvl="2" marL="914400" rtl="0">
              <a:spcBef>
                <a:spcPts val="0"/>
              </a:spcBef>
              <a:buFont typeface="Calibri"/>
              <a:buNone/>
              <a:defRPr b="1" sz="1800"/>
            </a:lvl3pPr>
            <a:lvl4pPr indent="0" lvl="3" marL="1371600" rtl="0">
              <a:spcBef>
                <a:spcPts val="0"/>
              </a:spcBef>
              <a:buFont typeface="Calibri"/>
              <a:buNone/>
              <a:defRPr b="1" sz="1600"/>
            </a:lvl4pPr>
            <a:lvl5pPr indent="0" lvl="4" marL="1828800" rtl="0">
              <a:spcBef>
                <a:spcPts val="0"/>
              </a:spcBef>
              <a:buFont typeface="Calibri"/>
              <a:buNone/>
              <a:defRPr b="1" sz="1600"/>
            </a:lvl5pPr>
            <a:lvl6pPr indent="0" lvl="5" marL="2286000" rtl="0">
              <a:spcBef>
                <a:spcPts val="0"/>
              </a:spcBef>
              <a:buFont typeface="Calibri"/>
              <a:buNone/>
              <a:defRPr b="1" sz="1600"/>
            </a:lvl6pPr>
            <a:lvl7pPr indent="0" lvl="6" marL="2743200" rtl="0">
              <a:spcBef>
                <a:spcPts val="0"/>
              </a:spcBef>
              <a:buFont typeface="Calibri"/>
              <a:buNone/>
              <a:defRPr b="1" sz="1600"/>
            </a:lvl7pPr>
            <a:lvl8pPr indent="0" lvl="7" marL="3200400" rtl="0">
              <a:spcBef>
                <a:spcPts val="0"/>
              </a:spcBef>
              <a:buFont typeface="Calibri"/>
              <a:buNone/>
              <a:defRPr b="1" sz="1600"/>
            </a:lvl8pPr>
            <a:lvl9pPr indent="0" lvl="8" marL="3657600" rtl="0">
              <a:spcBef>
                <a:spcPts val="0"/>
              </a:spcBef>
              <a:buFont typeface="Calibri"/>
              <a:buNone/>
              <a:defRPr b="1" sz="1600"/>
            </a:lvl9pPr>
          </a:lstStyle>
          <a:p/>
        </p:txBody>
      </p:sp>
      <p:sp>
        <p:nvSpPr>
          <p:cNvPr id="84" name="Shape 84"/>
          <p:cNvSpPr txBox="1"/>
          <p:nvPr>
            <p:ph idx="2" type="body"/>
          </p:nvPr>
        </p:nvSpPr>
        <p:spPr>
          <a:xfrm>
            <a:off x="457200" y="1631156"/>
            <a:ext cx="4040099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85" name="Shape 85"/>
          <p:cNvSpPr txBox="1"/>
          <p:nvPr>
            <p:ph idx="3" type="body"/>
          </p:nvPr>
        </p:nvSpPr>
        <p:spPr>
          <a:xfrm>
            <a:off x="4645025" y="1151334"/>
            <a:ext cx="4041900" cy="4799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Font typeface="Calibri"/>
              <a:buNone/>
              <a:defRPr b="1" sz="2400"/>
            </a:lvl1pPr>
            <a:lvl2pPr indent="0" lvl="1" marL="457200" rtl="0">
              <a:spcBef>
                <a:spcPts val="0"/>
              </a:spcBef>
              <a:buFont typeface="Calibri"/>
              <a:buNone/>
              <a:defRPr b="1" sz="2000"/>
            </a:lvl2pPr>
            <a:lvl3pPr indent="0" lvl="2" marL="914400" rtl="0">
              <a:spcBef>
                <a:spcPts val="0"/>
              </a:spcBef>
              <a:buFont typeface="Calibri"/>
              <a:buNone/>
              <a:defRPr b="1" sz="1800"/>
            </a:lvl3pPr>
            <a:lvl4pPr indent="0" lvl="3" marL="1371600" rtl="0">
              <a:spcBef>
                <a:spcPts val="0"/>
              </a:spcBef>
              <a:buFont typeface="Calibri"/>
              <a:buNone/>
              <a:defRPr b="1" sz="1600"/>
            </a:lvl4pPr>
            <a:lvl5pPr indent="0" lvl="4" marL="1828800" rtl="0">
              <a:spcBef>
                <a:spcPts val="0"/>
              </a:spcBef>
              <a:buFont typeface="Calibri"/>
              <a:buNone/>
              <a:defRPr b="1" sz="1600"/>
            </a:lvl5pPr>
            <a:lvl6pPr indent="0" lvl="5" marL="2286000" rtl="0">
              <a:spcBef>
                <a:spcPts val="0"/>
              </a:spcBef>
              <a:buFont typeface="Calibri"/>
              <a:buNone/>
              <a:defRPr b="1" sz="1600"/>
            </a:lvl6pPr>
            <a:lvl7pPr indent="0" lvl="6" marL="2743200" rtl="0">
              <a:spcBef>
                <a:spcPts val="0"/>
              </a:spcBef>
              <a:buFont typeface="Calibri"/>
              <a:buNone/>
              <a:defRPr b="1" sz="1600"/>
            </a:lvl7pPr>
            <a:lvl8pPr indent="0" lvl="7" marL="3200400" rtl="0">
              <a:spcBef>
                <a:spcPts val="0"/>
              </a:spcBef>
              <a:buFont typeface="Calibri"/>
              <a:buNone/>
              <a:defRPr b="1" sz="1600"/>
            </a:lvl8pPr>
            <a:lvl9pPr indent="0" lvl="8" marL="3657600" rtl="0">
              <a:spcBef>
                <a:spcPts val="0"/>
              </a:spcBef>
              <a:buFont typeface="Calibri"/>
              <a:buNone/>
              <a:defRPr b="1" sz="1600"/>
            </a:lvl9pPr>
          </a:lstStyle>
          <a:p/>
        </p:txBody>
      </p:sp>
      <p:sp>
        <p:nvSpPr>
          <p:cNvPr id="86" name="Shape 86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87" name="Shape 87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92" name="Shape 92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457200" y="204787"/>
            <a:ext cx="3008399" cy="871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 b="1" sz="20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575050" y="204787"/>
            <a:ext cx="5111699" cy="438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3200"/>
            </a:lvl1pPr>
            <a:lvl2pPr lvl="1" rtl="0">
              <a:spcBef>
                <a:spcPts val="0"/>
              </a:spcBef>
              <a:defRPr sz="2800"/>
            </a:lvl2pPr>
            <a:lvl3pPr lvl="2" rtl="0">
              <a:spcBef>
                <a:spcPts val="0"/>
              </a:spcBef>
              <a:defRPr sz="2400"/>
            </a:lvl3pPr>
            <a:lvl4pPr lvl="3" rtl="0">
              <a:spcBef>
                <a:spcPts val="0"/>
              </a:spcBef>
              <a:defRPr sz="2000"/>
            </a:lvl4pPr>
            <a:lvl5pPr lvl="4" rtl="0">
              <a:spcBef>
                <a:spcPts val="0"/>
              </a:spcBef>
              <a:defRPr sz="2000"/>
            </a:lvl5pPr>
            <a:lvl6pPr lvl="5" rtl="0">
              <a:spcBef>
                <a:spcPts val="0"/>
              </a:spcBef>
              <a:defRPr sz="2000"/>
            </a:lvl6pPr>
            <a:lvl7pPr lvl="6" rtl="0">
              <a:spcBef>
                <a:spcPts val="0"/>
              </a:spcBef>
              <a:defRPr sz="2000"/>
            </a:lvl7pPr>
            <a:lvl8pPr lvl="7" rtl="0">
              <a:spcBef>
                <a:spcPts val="0"/>
              </a:spcBef>
              <a:defRPr sz="2000"/>
            </a:lvl8pPr>
            <a:lvl9pPr lvl="8"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102" name="Shape 102"/>
          <p:cNvSpPr txBox="1"/>
          <p:nvPr>
            <p:ph idx="2" type="body"/>
          </p:nvPr>
        </p:nvSpPr>
        <p:spPr>
          <a:xfrm>
            <a:off x="457200" y="1076325"/>
            <a:ext cx="3008399" cy="3518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Font typeface="Calibri"/>
              <a:buNone/>
              <a:defRPr sz="1400"/>
            </a:lvl1pPr>
            <a:lvl2pPr indent="0" lvl="1" marL="457200" rtl="0">
              <a:spcBef>
                <a:spcPts val="0"/>
              </a:spcBef>
              <a:buFont typeface="Calibri"/>
              <a:buNone/>
              <a:defRPr sz="1200"/>
            </a:lvl2pPr>
            <a:lvl3pPr indent="0" lvl="2" marL="914400" rtl="0">
              <a:spcBef>
                <a:spcPts val="0"/>
              </a:spcBef>
              <a:buFont typeface="Calibri"/>
              <a:buNone/>
              <a:defRPr sz="1000"/>
            </a:lvl3pPr>
            <a:lvl4pPr indent="0" lvl="3" marL="1371600" rtl="0">
              <a:spcBef>
                <a:spcPts val="0"/>
              </a:spcBef>
              <a:buFont typeface="Calibri"/>
              <a:buNone/>
              <a:defRPr sz="900"/>
            </a:lvl4pPr>
            <a:lvl5pPr indent="0" lvl="4" marL="1828800" rtl="0">
              <a:spcBef>
                <a:spcPts val="0"/>
              </a:spcBef>
              <a:buFont typeface="Calibri"/>
              <a:buNone/>
              <a:defRPr sz="900"/>
            </a:lvl5pPr>
            <a:lvl6pPr indent="0" lvl="5" marL="2286000" rtl="0">
              <a:spcBef>
                <a:spcPts val="0"/>
              </a:spcBef>
              <a:buFont typeface="Calibri"/>
              <a:buNone/>
              <a:defRPr sz="900"/>
            </a:lvl6pPr>
            <a:lvl7pPr indent="0" lvl="6" marL="2743200" rtl="0">
              <a:spcBef>
                <a:spcPts val="0"/>
              </a:spcBef>
              <a:buFont typeface="Calibri"/>
              <a:buNone/>
              <a:defRPr sz="900"/>
            </a:lvl7pPr>
            <a:lvl8pPr indent="0" lvl="7" marL="3200400" rtl="0">
              <a:spcBef>
                <a:spcPts val="0"/>
              </a:spcBef>
              <a:buFont typeface="Calibri"/>
              <a:buNone/>
              <a:defRPr sz="900"/>
            </a:lvl8pPr>
            <a:lvl9pPr indent="0" lvl="8" marL="3657600" rtl="0">
              <a:spcBef>
                <a:spcPts val="0"/>
              </a:spcBef>
              <a:buFont typeface="Calibri"/>
              <a:buNone/>
              <a:defRPr sz="900"/>
            </a:lvl9pPr>
          </a:lstStyle>
          <a:p/>
        </p:txBody>
      </p:sp>
      <p:sp>
        <p:nvSpPr>
          <p:cNvPr id="103" name="Shape 103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1792288" y="3600450"/>
            <a:ext cx="5486399" cy="425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 b="1" sz="20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8" name="Shape 108"/>
          <p:cNvSpPr/>
          <p:nvPr>
            <p:ph idx="2" type="pic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888888"/>
              </a:buClr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1792288" y="4025503"/>
            <a:ext cx="5486399" cy="60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Font typeface="Calibri"/>
              <a:buNone/>
              <a:defRPr sz="1400"/>
            </a:lvl1pPr>
            <a:lvl2pPr indent="0" lvl="1" marL="457200" rtl="0">
              <a:spcBef>
                <a:spcPts val="0"/>
              </a:spcBef>
              <a:buFont typeface="Calibri"/>
              <a:buNone/>
              <a:defRPr sz="1200"/>
            </a:lvl2pPr>
            <a:lvl3pPr indent="0" lvl="2" marL="914400" rtl="0">
              <a:spcBef>
                <a:spcPts val="0"/>
              </a:spcBef>
              <a:buFont typeface="Calibri"/>
              <a:buNone/>
              <a:defRPr sz="1000"/>
            </a:lvl3pPr>
            <a:lvl4pPr indent="0" lvl="3" marL="1371600" rtl="0">
              <a:spcBef>
                <a:spcPts val="0"/>
              </a:spcBef>
              <a:buFont typeface="Calibri"/>
              <a:buNone/>
              <a:defRPr sz="900"/>
            </a:lvl4pPr>
            <a:lvl5pPr indent="0" lvl="4" marL="1828800" rtl="0">
              <a:spcBef>
                <a:spcPts val="0"/>
              </a:spcBef>
              <a:buFont typeface="Calibri"/>
              <a:buNone/>
              <a:defRPr sz="900"/>
            </a:lvl5pPr>
            <a:lvl6pPr indent="0" lvl="5" marL="2286000" rtl="0">
              <a:spcBef>
                <a:spcPts val="0"/>
              </a:spcBef>
              <a:buFont typeface="Calibri"/>
              <a:buNone/>
              <a:defRPr sz="900"/>
            </a:lvl6pPr>
            <a:lvl7pPr indent="0" lvl="6" marL="2743200" rtl="0">
              <a:spcBef>
                <a:spcPts val="0"/>
              </a:spcBef>
              <a:buFont typeface="Calibri"/>
              <a:buNone/>
              <a:defRPr sz="900"/>
            </a:lvl7pPr>
            <a:lvl8pPr indent="0" lvl="7" marL="3200400" rtl="0">
              <a:spcBef>
                <a:spcPts val="0"/>
              </a:spcBef>
              <a:buFont typeface="Calibri"/>
              <a:buNone/>
              <a:defRPr sz="900"/>
            </a:lvl8pPr>
            <a:lvl9pPr indent="0" lvl="8" marL="3657600" rtl="0">
              <a:spcBef>
                <a:spcPts val="0"/>
              </a:spcBef>
              <a:buFont typeface="Calibri"/>
              <a:buNone/>
              <a:defRPr sz="900"/>
            </a:lvl9pPr>
          </a:lstStyle>
          <a:p/>
        </p:txBody>
      </p:sp>
      <p:sp>
        <p:nvSpPr>
          <p:cNvPr id="110" name="Shape 110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 rot="5400000">
            <a:off x="2874749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 rot="5400000">
            <a:off x="5463749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 rot="5400000">
            <a:off x="1272750" y="-609571"/>
            <a:ext cx="4388700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5200"/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32" name="Shape 132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33" name="Shape 1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36" name="Shape 13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805BA0"/>
              </a:buClr>
              <a:buFont typeface="Helvetica Neue"/>
              <a:defRPr>
                <a:solidFill>
                  <a:srgbClr val="805BA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311700" y="10000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buFont typeface="Helvetica Neue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buSzPct val="100000"/>
              <a:buFont typeface="Helvetica Neue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44" name="Shape 144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8" name="Shape 1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55" name="Shape 15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59" name="Shape 159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60" name="Shape 160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1" name="Shape 16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164" name="Shape 16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68" name="Shape 16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311700" y="10000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  <p:sp>
        <p:nvSpPr>
          <p:cNvPr id="129" name="Shape 129"/>
          <p:cNvSpPr/>
          <p:nvPr/>
        </p:nvSpPr>
        <p:spPr>
          <a:xfrm flipH="1" rot="10800000">
            <a:off x="414550" y="824141"/>
            <a:ext cx="8314800" cy="11699"/>
          </a:xfrm>
          <a:prstGeom prst="rect">
            <a:avLst/>
          </a:prstGeom>
          <a:solidFill>
            <a:srgbClr val="805BA0"/>
          </a:solidFill>
          <a:ln cap="flat" cmpd="sng" w="9525">
            <a:solidFill>
              <a:srgbClr val="805BA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Relationship Id="rId4" Type="http://schemas.openxmlformats.org/officeDocument/2006/relationships/image" Target="../media/image10.png"/><Relationship Id="rId5" Type="http://schemas.openxmlformats.org/officeDocument/2006/relationships/image" Target="../media/image05.png"/><Relationship Id="rId6" Type="http://schemas.openxmlformats.org/officeDocument/2006/relationships/image" Target="../media/image04.png"/><Relationship Id="rId7" Type="http://schemas.openxmlformats.org/officeDocument/2006/relationships/image" Target="../media/image07.png"/><Relationship Id="rId8" Type="http://schemas.openxmlformats.org/officeDocument/2006/relationships/image" Target="../media/image0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2.png"/><Relationship Id="rId4" Type="http://schemas.openxmlformats.org/officeDocument/2006/relationships/image" Target="../media/image0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2.png"/><Relationship Id="rId4" Type="http://schemas.openxmlformats.org/officeDocument/2006/relationships/image" Target="../media/image08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8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youtube.com/v/NYbd-yA1G64" TargetMode="External"/><Relationship Id="rId4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youtube.com/v/VHEbFQ9J5vY" TargetMode="External"/><Relationship Id="rId4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youtube.com/v/uR38j0xxfiw" TargetMode="External"/><Relationship Id="rId4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Relationship Id="rId4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0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02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2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2.png"/><Relationship Id="rId4" Type="http://schemas.openxmlformats.org/officeDocument/2006/relationships/image" Target="../media/image18.png"/><Relationship Id="rId5" Type="http://schemas.openxmlformats.org/officeDocument/2006/relationships/image" Target="../media/image06.png"/><Relationship Id="rId6" Type="http://schemas.openxmlformats.org/officeDocument/2006/relationships/image" Target="../media/image0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05BA0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7362" y="1058374"/>
            <a:ext cx="1572600" cy="157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>
            <p:ph type="ctrTitle"/>
          </p:nvPr>
        </p:nvSpPr>
        <p:spPr>
          <a:xfrm>
            <a:off x="2905813" y="1293433"/>
            <a:ext cx="42459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Raleway"/>
              <a:buNone/>
            </a:pPr>
            <a:r>
              <a:rPr b="0" i="0" lang="en" sz="7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NightOwl</a:t>
            </a:r>
          </a:p>
        </p:txBody>
      </p:sp>
      <p:sp>
        <p:nvSpPr>
          <p:cNvPr id="177" name="Shape 177"/>
          <p:cNvSpPr txBox="1"/>
          <p:nvPr>
            <p:ph idx="1" type="subTitle"/>
          </p:nvPr>
        </p:nvSpPr>
        <p:spPr>
          <a:xfrm>
            <a:off x="0" y="4445650"/>
            <a:ext cx="9144000" cy="445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"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Griffin Dietz - Lachlan Green - Zara Saraon - </a:t>
            </a:r>
            <a:r>
              <a:rPr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Evan Nixon - Priyanka Rao</a:t>
            </a:r>
            <a:r>
              <a:rPr lang="en" sz="2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924" y="3205675"/>
            <a:ext cx="1221423" cy="122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9112" y="3205686"/>
            <a:ext cx="1221424" cy="122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4250" y="3179875"/>
            <a:ext cx="1273025" cy="12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1000" y="3157600"/>
            <a:ext cx="1317525" cy="13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03675" y="3157612"/>
            <a:ext cx="1317525" cy="131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2555112" y="2294602"/>
            <a:ext cx="4387199" cy="8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HiFi Prototype #3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Home Screen UI</a:t>
            </a:r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276" y="1400262"/>
            <a:ext cx="2045084" cy="350782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61" name="Shape 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1250" y="1400262"/>
            <a:ext cx="1972199" cy="3507849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62" name="Shape 262"/>
          <p:cNvSpPr/>
          <p:nvPr/>
        </p:nvSpPr>
        <p:spPr>
          <a:xfrm>
            <a:off x="60100" y="2611987"/>
            <a:ext cx="719699" cy="706799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 txBox="1"/>
          <p:nvPr/>
        </p:nvSpPr>
        <p:spPr>
          <a:xfrm>
            <a:off x="2138862" y="919650"/>
            <a:ext cx="1069499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Old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Home Screen UI</a:t>
            </a:r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276" y="1400262"/>
            <a:ext cx="2045084" cy="350782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70" name="Shape 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1250" y="1400262"/>
            <a:ext cx="1972199" cy="3507849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71" name="Shape 271"/>
          <p:cNvSpPr/>
          <p:nvPr/>
        </p:nvSpPr>
        <p:spPr>
          <a:xfrm>
            <a:off x="60100" y="2611987"/>
            <a:ext cx="719699" cy="706799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" name="Shape 272"/>
          <p:cNvSpPr txBox="1"/>
          <p:nvPr/>
        </p:nvSpPr>
        <p:spPr>
          <a:xfrm>
            <a:off x="2138862" y="919650"/>
            <a:ext cx="1069499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Old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6562637" y="919650"/>
            <a:ext cx="1069499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New</a:t>
            </a:r>
          </a:p>
        </p:txBody>
      </p:sp>
      <p:pic>
        <p:nvPicPr>
          <p:cNvPr id="274" name="Shape 2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3999" y="1403849"/>
            <a:ext cx="1972199" cy="350065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75" name="Shape 2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0675" y="1403874"/>
            <a:ext cx="1972199" cy="350062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76" name="Shape 276"/>
          <p:cNvSpPr/>
          <p:nvPr/>
        </p:nvSpPr>
        <p:spPr>
          <a:xfrm>
            <a:off x="4610644" y="2832030"/>
            <a:ext cx="841200" cy="937500"/>
          </a:xfrm>
          <a:prstGeom prst="ellipse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725" y="1397225"/>
            <a:ext cx="1983050" cy="352722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82" name="Shape 282"/>
          <p:cNvSpPr txBox="1"/>
          <p:nvPr/>
        </p:nvSpPr>
        <p:spPr>
          <a:xfrm>
            <a:off x="2598075" y="871175"/>
            <a:ext cx="705900" cy="408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Old</a:t>
            </a:r>
          </a:p>
        </p:txBody>
      </p:sp>
      <p:sp>
        <p:nvSpPr>
          <p:cNvPr id="283" name="Shape 283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Persistent Search Bar</a:t>
            </a:r>
          </a:p>
        </p:txBody>
      </p:sp>
      <p:sp>
        <p:nvSpPr>
          <p:cNvPr id="284" name="Shape 284"/>
          <p:cNvSpPr/>
          <p:nvPr/>
        </p:nvSpPr>
        <p:spPr>
          <a:xfrm>
            <a:off x="1514050" y="1605500"/>
            <a:ext cx="2750400" cy="690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Persistent Search Bar</a:t>
            </a:r>
          </a:p>
        </p:txBody>
      </p:sp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725" y="1397225"/>
            <a:ext cx="1983050" cy="352722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91" name="Shape 291"/>
          <p:cNvSpPr txBox="1"/>
          <p:nvPr/>
        </p:nvSpPr>
        <p:spPr>
          <a:xfrm>
            <a:off x="2598075" y="871175"/>
            <a:ext cx="705900" cy="408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Old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5900537" y="871187"/>
            <a:ext cx="705900" cy="408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New</a:t>
            </a:r>
          </a:p>
        </p:txBody>
      </p:sp>
      <p:pic>
        <p:nvPicPr>
          <p:cNvPr id="293" name="Shape 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1975" y="1397238"/>
            <a:ext cx="1983050" cy="352720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94" name="Shape 294"/>
          <p:cNvSpPr/>
          <p:nvPr/>
        </p:nvSpPr>
        <p:spPr>
          <a:xfrm>
            <a:off x="5069100" y="1573600"/>
            <a:ext cx="2368800" cy="572699"/>
          </a:xfrm>
          <a:prstGeom prst="ellipse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1514050" y="1605500"/>
            <a:ext cx="2750400" cy="690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/>
        </p:nvSpPr>
        <p:spPr>
          <a:xfrm>
            <a:off x="2598075" y="871175"/>
            <a:ext cx="705900" cy="408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Old</a:t>
            </a:r>
          </a:p>
        </p:txBody>
      </p:sp>
      <p:sp>
        <p:nvSpPr>
          <p:cNvPr id="301" name="Shape 301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Required Location</a:t>
            </a:r>
          </a:p>
        </p:txBody>
      </p:sp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868" y="1397225"/>
            <a:ext cx="1902613" cy="3384074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03" name="Shape 303"/>
          <p:cNvSpPr/>
          <p:nvPr/>
        </p:nvSpPr>
        <p:spPr>
          <a:xfrm>
            <a:off x="2362047" y="2523879"/>
            <a:ext cx="454800" cy="8009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3506762" y="2665641"/>
            <a:ext cx="520800" cy="5235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1750925" y="2264007"/>
            <a:ext cx="1902899" cy="5235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000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/>
        </p:nvSpPr>
        <p:spPr>
          <a:xfrm>
            <a:off x="2598075" y="871175"/>
            <a:ext cx="705900" cy="408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Old</a:t>
            </a:r>
          </a:p>
        </p:txBody>
      </p:sp>
      <p:sp>
        <p:nvSpPr>
          <p:cNvPr id="311" name="Shape 311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Required Location</a:t>
            </a:r>
          </a:p>
        </p:txBody>
      </p:sp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868" y="1397225"/>
            <a:ext cx="1902613" cy="3384074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13" name="Shape 313"/>
          <p:cNvSpPr/>
          <p:nvPr/>
        </p:nvSpPr>
        <p:spPr>
          <a:xfrm>
            <a:off x="2362047" y="2523879"/>
            <a:ext cx="454800" cy="8009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3506762" y="2665641"/>
            <a:ext cx="520800" cy="5235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315" name="Shape 315"/>
          <p:cNvSpPr/>
          <p:nvPr/>
        </p:nvSpPr>
        <p:spPr>
          <a:xfrm>
            <a:off x="1750925" y="2264007"/>
            <a:ext cx="1902899" cy="5235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316" name="Shape 316"/>
          <p:cNvSpPr txBox="1"/>
          <p:nvPr/>
        </p:nvSpPr>
        <p:spPr>
          <a:xfrm>
            <a:off x="5930287" y="871162"/>
            <a:ext cx="705900" cy="408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New</a:t>
            </a:r>
          </a:p>
        </p:txBody>
      </p:sp>
      <p:pic>
        <p:nvPicPr>
          <p:cNvPr id="317" name="Shape 3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1800" y="1396925"/>
            <a:ext cx="1902899" cy="338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05BA0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>
            <a:off x="719662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</a:p>
        </p:txBody>
      </p:sp>
      <p:sp>
        <p:nvSpPr>
          <p:cNvPr id="323" name="Shape 323"/>
          <p:cNvSpPr/>
          <p:nvPr/>
        </p:nvSpPr>
        <p:spPr>
          <a:xfrm>
            <a:off x="3613357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805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</a:t>
            </a:r>
          </a:p>
        </p:txBody>
      </p:sp>
      <p:sp>
        <p:nvSpPr>
          <p:cNvPr id="324" name="Shape 324"/>
          <p:cNvSpPr/>
          <p:nvPr/>
        </p:nvSpPr>
        <p:spPr>
          <a:xfrm>
            <a:off x="6507040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Work</a:t>
            </a:r>
          </a:p>
        </p:txBody>
      </p:sp>
      <p:sp>
        <p:nvSpPr>
          <p:cNvPr id="325" name="Shape 3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Flight Path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Simple Task: Login and update your classes</a:t>
            </a:r>
          </a:p>
        </p:txBody>
      </p:sp>
      <p:sp>
        <p:nvSpPr>
          <p:cNvPr id="331" name="Shape 331">
            <a:hlinkClick r:id="rId3"/>
          </p:cNvPr>
          <p:cNvSpPr/>
          <p:nvPr/>
        </p:nvSpPr>
        <p:spPr>
          <a:xfrm>
            <a:off x="1673850" y="905750"/>
            <a:ext cx="5547200" cy="41604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Medium Task: Make yourself available for a class</a:t>
            </a:r>
          </a:p>
        </p:txBody>
      </p:sp>
      <p:sp>
        <p:nvSpPr>
          <p:cNvPr id="337" name="Shape 337">
            <a:hlinkClick r:id="rId3"/>
          </p:cNvPr>
          <p:cNvSpPr/>
          <p:nvPr/>
        </p:nvSpPr>
        <p:spPr>
          <a:xfrm>
            <a:off x="1673850" y="905750"/>
            <a:ext cx="5552674" cy="416452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Complex Task: Reach out to a classmate</a:t>
            </a:r>
          </a:p>
        </p:txBody>
      </p:sp>
      <p:sp>
        <p:nvSpPr>
          <p:cNvPr id="343" name="Shape 343">
            <a:hlinkClick r:id="rId3"/>
          </p:cNvPr>
          <p:cNvSpPr/>
          <p:nvPr/>
        </p:nvSpPr>
        <p:spPr>
          <a:xfrm>
            <a:off x="1674850" y="905750"/>
            <a:ext cx="5539924" cy="4154949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Problem</a:t>
            </a:r>
          </a:p>
        </p:txBody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311700" y="1152475"/>
            <a:ext cx="45980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600">
                <a:latin typeface="Helvetica Neue"/>
                <a:ea typeface="Helvetica Neue"/>
                <a:cs typeface="Helvetica Neue"/>
                <a:sym typeface="Helvetica Neue"/>
              </a:rPr>
              <a:t>Imagine...</a:t>
            </a:r>
          </a:p>
          <a:p>
            <a:pPr indent="-393700" lvl="0" marL="457200" rtl="0">
              <a:spcBef>
                <a:spcPts val="0"/>
              </a:spcBef>
              <a:buSzPct val="100000"/>
              <a:buFont typeface="Helvetica Neue"/>
            </a:pPr>
            <a:r>
              <a:rPr lang="en" sz="2600">
                <a:latin typeface="Helvetica Neue"/>
                <a:ea typeface="Helvetica Neue"/>
                <a:cs typeface="Helvetica Neue"/>
                <a:sym typeface="Helvetica Neue"/>
              </a:rPr>
              <a:t>it’s 2 am</a:t>
            </a:r>
          </a:p>
          <a:p>
            <a:pPr indent="-393700" lvl="0" marL="457200" rtl="0">
              <a:spcBef>
                <a:spcPts val="0"/>
              </a:spcBef>
              <a:buSzPct val="100000"/>
              <a:buFont typeface="Helvetica Neue"/>
            </a:pPr>
            <a:r>
              <a:rPr lang="en" sz="2600">
                <a:latin typeface="Helvetica Neue"/>
                <a:ea typeface="Helvetica Neue"/>
                <a:cs typeface="Helvetica Neue"/>
                <a:sym typeface="Helvetica Neue"/>
              </a:rPr>
              <a:t>you’re stuck on a pset that’s due in the morning</a:t>
            </a:r>
          </a:p>
          <a:p>
            <a:pPr indent="-393700" lvl="0" marL="457200" rtl="0">
              <a:spcBef>
                <a:spcPts val="0"/>
              </a:spcBef>
              <a:buSzPct val="100000"/>
              <a:buFont typeface="Helvetica Neue"/>
            </a:pPr>
            <a:r>
              <a:rPr lang="en" sz="2600">
                <a:latin typeface="Helvetica Neue"/>
                <a:ea typeface="Helvetica Neue"/>
                <a:cs typeface="Helvetica Neue"/>
                <a:sym typeface="Helvetica Neue"/>
              </a:rPr>
              <a:t>your two friends in the class are fast asleep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b="0" l="9073" r="9407" t="0"/>
          <a:stretch/>
        </p:blipFill>
        <p:spPr>
          <a:xfrm>
            <a:off x="4775950" y="1603700"/>
            <a:ext cx="3955949" cy="288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05BA0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/>
        </p:nvSpPr>
        <p:spPr>
          <a:xfrm>
            <a:off x="719662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</a:p>
        </p:txBody>
      </p:sp>
      <p:sp>
        <p:nvSpPr>
          <p:cNvPr id="349" name="Shape 349"/>
          <p:cNvSpPr/>
          <p:nvPr/>
        </p:nvSpPr>
        <p:spPr>
          <a:xfrm>
            <a:off x="3613357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</a:t>
            </a:r>
          </a:p>
        </p:txBody>
      </p:sp>
      <p:sp>
        <p:nvSpPr>
          <p:cNvPr id="350" name="Shape 350"/>
          <p:cNvSpPr/>
          <p:nvPr/>
        </p:nvSpPr>
        <p:spPr>
          <a:xfrm>
            <a:off x="6507040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805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Work</a:t>
            </a:r>
          </a:p>
        </p:txBody>
      </p:sp>
      <p:sp>
        <p:nvSpPr>
          <p:cNvPr id="351" name="Shape 35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Flight Path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Looking forward</a:t>
            </a:r>
          </a:p>
        </p:txBody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311700" y="10000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Finetune UI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Ability to search by class name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Make scalable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Update backend once Parse shuts down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Get users!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311700" y="10000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Helvetica Neue"/>
              <a:buChar char="●"/>
            </a:pPr>
            <a:r>
              <a:rPr lang="en"/>
              <a:t>Updated app based on field testing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har char="●"/>
            </a:pPr>
            <a:r>
              <a:rPr lang="en"/>
              <a:t>Major changes</a:t>
            </a:r>
          </a:p>
          <a:p>
            <a: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har char="○"/>
            </a:pPr>
            <a:r>
              <a:rPr lang="en"/>
              <a:t>Home screen</a:t>
            </a:r>
          </a:p>
          <a:p>
            <a: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har char="○"/>
            </a:pPr>
            <a:r>
              <a:rPr lang="en"/>
              <a:t>Messaging</a:t>
            </a:r>
          </a:p>
          <a:p>
            <a: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har char="○"/>
            </a:pPr>
            <a:r>
              <a:rPr lang="en"/>
              <a:t>Search bar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05BA0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Thank you!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      ’s Solution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72" y="156967"/>
            <a:ext cx="729799" cy="72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857575"/>
            <a:ext cx="456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latin typeface="Raleway"/>
                <a:ea typeface="Raleway"/>
                <a:cs typeface="Raleway"/>
                <a:sym typeface="Raleway"/>
              </a:rPr>
              <a:t>NightOwl</a:t>
            </a:r>
            <a:r>
              <a:rPr b="1" lang="en" sz="26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600">
                <a:latin typeface="Helvetica Neue"/>
                <a:ea typeface="Helvetica Neue"/>
                <a:cs typeface="Helvetica Neue"/>
                <a:sym typeface="Helvetica Neue"/>
              </a:rPr>
              <a:t>connects students to classmates who are awake, nearby, and working on the same thing.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4">
            <a:alphaModFix/>
          </a:blip>
          <a:srcRect b="0" l="11508" r="5874" t="0"/>
          <a:stretch/>
        </p:blipFill>
        <p:spPr>
          <a:xfrm>
            <a:off x="4872299" y="1660925"/>
            <a:ext cx="3955951" cy="288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05BA0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719662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</a:p>
        </p:txBody>
      </p:sp>
      <p:sp>
        <p:nvSpPr>
          <p:cNvPr id="204" name="Shape 204"/>
          <p:cNvSpPr/>
          <p:nvPr/>
        </p:nvSpPr>
        <p:spPr>
          <a:xfrm>
            <a:off x="3613357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</a:t>
            </a:r>
          </a:p>
        </p:txBody>
      </p:sp>
      <p:sp>
        <p:nvSpPr>
          <p:cNvPr id="205" name="Shape 205"/>
          <p:cNvSpPr/>
          <p:nvPr/>
        </p:nvSpPr>
        <p:spPr>
          <a:xfrm>
            <a:off x="6507040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Work</a:t>
            </a:r>
          </a:p>
        </p:txBody>
      </p:sp>
      <p:sp>
        <p:nvSpPr>
          <p:cNvPr id="206" name="Shape 20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Flight Path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805BA0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719662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805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Interface Changes</a:t>
            </a:r>
          </a:p>
        </p:txBody>
      </p:sp>
      <p:sp>
        <p:nvSpPr>
          <p:cNvPr id="212" name="Shape 212"/>
          <p:cNvSpPr/>
          <p:nvPr/>
        </p:nvSpPr>
        <p:spPr>
          <a:xfrm>
            <a:off x="3613357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</a:t>
            </a:r>
          </a:p>
        </p:txBody>
      </p:sp>
      <p:sp>
        <p:nvSpPr>
          <p:cNvPr id="213" name="Shape 213"/>
          <p:cNvSpPr/>
          <p:nvPr/>
        </p:nvSpPr>
        <p:spPr>
          <a:xfrm>
            <a:off x="6507040" y="2180700"/>
            <a:ext cx="1917300" cy="1694100"/>
          </a:xfrm>
          <a:prstGeom prst="homePlate">
            <a:avLst>
              <a:gd fmla="val 50000" name="adj"/>
            </a:avLst>
          </a:prstGeom>
          <a:solidFill>
            <a:srgbClr val="805BA0"/>
          </a:solidFill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Work</a:t>
            </a:r>
          </a:p>
        </p:txBody>
      </p:sp>
      <p:sp>
        <p:nvSpPr>
          <p:cNvPr id="214" name="Shape 21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Flight Path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Conveying Availability</a:t>
            </a:r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770" y="1478203"/>
            <a:ext cx="1945087" cy="333633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1471" y="1478175"/>
            <a:ext cx="1945109" cy="3336367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22" name="Shape 222"/>
          <p:cNvSpPr txBox="1"/>
          <p:nvPr/>
        </p:nvSpPr>
        <p:spPr>
          <a:xfrm>
            <a:off x="2397011" y="967475"/>
            <a:ext cx="8876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Old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Conveying Availability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770" y="1478203"/>
            <a:ext cx="1945087" cy="333633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1471" y="1478175"/>
            <a:ext cx="1945109" cy="3336367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30" name="Shape 230"/>
          <p:cNvSpPr txBox="1"/>
          <p:nvPr/>
        </p:nvSpPr>
        <p:spPr>
          <a:xfrm>
            <a:off x="2397011" y="967475"/>
            <a:ext cx="8876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Old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6584478" y="967462"/>
            <a:ext cx="737100" cy="408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New</a:t>
            </a:r>
          </a:p>
        </p:txBody>
      </p:sp>
      <p:pic>
        <p:nvPicPr>
          <p:cNvPr id="232" name="Shape 2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0475" y="1478225"/>
            <a:ext cx="1945100" cy="333632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Ensuring status visibility</a:t>
            </a:r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075" y="1514212"/>
            <a:ext cx="1711499" cy="2935673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39" name="Shape 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175" y="1514250"/>
            <a:ext cx="1711499" cy="2935647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40" name="Shape 240"/>
          <p:cNvSpPr txBox="1"/>
          <p:nvPr/>
        </p:nvSpPr>
        <p:spPr>
          <a:xfrm>
            <a:off x="1802081" y="979625"/>
            <a:ext cx="8876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Old</a:t>
            </a:r>
          </a:p>
        </p:txBody>
      </p:sp>
      <p:sp>
        <p:nvSpPr>
          <p:cNvPr id="241" name="Shape 241"/>
          <p:cNvSpPr/>
          <p:nvPr/>
        </p:nvSpPr>
        <p:spPr>
          <a:xfrm>
            <a:off x="2095737" y="2787750"/>
            <a:ext cx="1923600" cy="792899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Ensuring status visibility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6379800" y="941525"/>
            <a:ext cx="887699" cy="408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New</a:t>
            </a:r>
          </a:p>
        </p:txBody>
      </p:sp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075" y="1514212"/>
            <a:ext cx="1711499" cy="2935673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49" name="Shape 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175" y="1514250"/>
            <a:ext cx="1711499" cy="2935647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50" name="Shape 250"/>
          <p:cNvSpPr txBox="1"/>
          <p:nvPr/>
        </p:nvSpPr>
        <p:spPr>
          <a:xfrm>
            <a:off x="1802081" y="979625"/>
            <a:ext cx="8876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Old</a:t>
            </a:r>
          </a:p>
        </p:txBody>
      </p:sp>
      <p:sp>
        <p:nvSpPr>
          <p:cNvPr id="251" name="Shape 251"/>
          <p:cNvSpPr/>
          <p:nvPr/>
        </p:nvSpPr>
        <p:spPr>
          <a:xfrm>
            <a:off x="2095737" y="2787750"/>
            <a:ext cx="1923600" cy="792899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2" name="Shape 2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2262" y="1514237"/>
            <a:ext cx="1681524" cy="29909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53" name="Shape 2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3850" y="1514262"/>
            <a:ext cx="1681500" cy="299086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54" name="Shape 254"/>
          <p:cNvSpPr/>
          <p:nvPr/>
        </p:nvSpPr>
        <p:spPr>
          <a:xfrm>
            <a:off x="6669725" y="2547725"/>
            <a:ext cx="1807799" cy="636600"/>
          </a:xfrm>
          <a:prstGeom prst="ellipse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