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aleway"/>
      <p:regular r:id="rId35"/>
      <p:bold r:id="rId3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Raleway-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#4 [H2-6 Recognition &amp; Recall]</a:t>
            </a:r>
          </a:p>
          <a:p>
            <a:pPr lvl="0" rtl="0">
              <a:lnSpc>
                <a:spcPct val="115000"/>
              </a:lnSpc>
              <a:spcBef>
                <a:spcPts val="0"/>
              </a:spcBef>
              <a:buNone/>
            </a:pPr>
            <a:r>
              <a:rPr lang="en"/>
              <a:t>- In messages, no way to tell how you know an individual (aka which class(es) you have in common)</a:t>
            </a:r>
          </a:p>
          <a:p>
            <a:pPr lvl="0" rtl="0">
              <a:lnSpc>
                <a:spcPct val="115000"/>
              </a:lnSpc>
              <a:spcBef>
                <a:spcPts val="0"/>
              </a:spcBef>
              <a:buNone/>
            </a:pPr>
            <a:r>
              <a:rPr lang="en"/>
              <a:t>- In revised design, showing list of all shared classes next to a person’s name in our messaging tab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#3 [H2-3 User Control &amp; Freedom]</a:t>
            </a:r>
          </a:p>
          <a:p>
            <a:pPr rtl="0">
              <a:lnSpc>
                <a:spcPct val="115000"/>
              </a:lnSpc>
              <a:spcBef>
                <a:spcPts val="0"/>
              </a:spcBef>
              <a:buNone/>
            </a:pPr>
            <a:r>
              <a:rPr lang="en"/>
              <a:t>- After clicking “Find NightOwls” there is no way to go back to the “select classes” screen</a:t>
            </a:r>
          </a:p>
          <a:p>
            <a:pPr rtl="0">
              <a:lnSpc>
                <a:spcPct val="115000"/>
              </a:lnSpc>
              <a:spcBef>
                <a:spcPts val="0"/>
              </a:spcBef>
              <a:buNone/>
            </a:pPr>
            <a:r>
              <a:rPr lang="en"/>
              <a:t>- In our new design we’ve added a back button</a:t>
            </a:r>
          </a:p>
          <a:p>
            <a:pPr lvl="0" rtl="0">
              <a:lnSpc>
                <a:spcPct val="115000"/>
              </a:lnSpc>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8" name="Shape 13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#3 [H2-3 User Control &amp; Freedom]</a:t>
            </a:r>
          </a:p>
          <a:p>
            <a:pPr lvl="0" rtl="0">
              <a:lnSpc>
                <a:spcPct val="115000"/>
              </a:lnSpc>
              <a:spcBef>
                <a:spcPts val="0"/>
              </a:spcBef>
              <a:buNone/>
            </a:pPr>
            <a:r>
              <a:rPr lang="en"/>
              <a:t>- After clicking “Find NightOwls” there is no way to go back to the “select classes” screen</a:t>
            </a:r>
          </a:p>
          <a:p>
            <a:pPr lvl="0" rtl="0">
              <a:lnSpc>
                <a:spcPct val="115000"/>
              </a:lnSpc>
              <a:spcBef>
                <a:spcPts val="0"/>
              </a:spcBef>
              <a:buNone/>
            </a:pPr>
            <a:r>
              <a:rPr lang="en"/>
              <a:t>- In our new design we’ve added a back button</a:t>
            </a:r>
          </a:p>
          <a:p>
            <a:pPr lvl="0" rtl="0">
              <a:lnSpc>
                <a:spcPct val="115000"/>
              </a:lnSpc>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ADD SCREENSHOT/SKETCH OF REVISED DESIGN</a:t>
            </a:r>
          </a:p>
          <a:p>
            <a:pPr rtl="0">
              <a:lnSpc>
                <a:spcPct val="115000"/>
              </a:lnSpc>
              <a:spcBef>
                <a:spcPts val="0"/>
              </a:spcBef>
              <a:buNone/>
            </a:pPr>
            <a:r>
              <a:t/>
            </a:r>
            <a:endParaRPr/>
          </a:p>
          <a:p>
            <a:pPr rtl="0">
              <a:lnSpc>
                <a:spcPct val="115000"/>
              </a:lnSpc>
              <a:spcBef>
                <a:spcPts val="0"/>
              </a:spcBef>
              <a:buNone/>
            </a:pPr>
            <a:r>
              <a:rPr lang="en"/>
              <a:t>#8 [H2-1 Visibility of System Status]</a:t>
            </a:r>
          </a:p>
          <a:p>
            <a:pPr rtl="0">
              <a:lnSpc>
                <a:spcPct val="115000"/>
              </a:lnSpc>
              <a:spcBef>
                <a:spcPts val="0"/>
              </a:spcBef>
              <a:buNone/>
            </a:pPr>
            <a:r>
              <a:rPr lang="en"/>
              <a:t>- If working on 2 psets, no way to know which NightOwls in newsfeed are for which class</a:t>
            </a:r>
          </a:p>
          <a:p>
            <a:pPr lvl="0" rtl="0">
              <a:lnSpc>
                <a:spcPct val="115000"/>
              </a:lnSpc>
              <a:spcBef>
                <a:spcPts val="0"/>
              </a:spcBef>
              <a:buNone/>
            </a:pPr>
            <a:r>
              <a:rPr lang="en"/>
              <a:t>- In revised design, we have created a tabbed view so that you can toggle between feeds for each selected class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t/>
            </a:r>
            <a:endParaRPr/>
          </a:p>
          <a:p>
            <a:pPr lvl="0" rtl="0">
              <a:lnSpc>
                <a:spcPct val="115000"/>
              </a:lnSpc>
              <a:spcBef>
                <a:spcPts val="0"/>
              </a:spcBef>
              <a:buNone/>
            </a:pPr>
            <a:r>
              <a:rPr lang="en"/>
              <a:t>#8 [H2-1 Visibility of System Status]</a:t>
            </a:r>
          </a:p>
          <a:p>
            <a:pPr lvl="0" rtl="0">
              <a:lnSpc>
                <a:spcPct val="115000"/>
              </a:lnSpc>
              <a:spcBef>
                <a:spcPts val="0"/>
              </a:spcBef>
              <a:buNone/>
            </a:pPr>
            <a:r>
              <a:rPr lang="en"/>
              <a:t>- If working on 2 psets, no way to know which NightOwls in newsfeed are for which class</a:t>
            </a:r>
          </a:p>
          <a:p>
            <a:pPr lvl="0" rtl="0">
              <a:lnSpc>
                <a:spcPct val="115000"/>
              </a:lnSpc>
              <a:spcBef>
                <a:spcPts val="0"/>
              </a:spcBef>
              <a:buNone/>
            </a:pPr>
            <a:r>
              <a:rPr lang="en"/>
              <a:t>- In revised design, we have created a tabbed view so that you can toggle between feeds for each selected class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#10 [H2-5 Error Prevention]</a:t>
            </a:r>
          </a:p>
          <a:p>
            <a:pPr lvl="0" rtl="0">
              <a:lnSpc>
                <a:spcPct val="115000"/>
              </a:lnSpc>
              <a:spcBef>
                <a:spcPts val="0"/>
              </a:spcBef>
              <a:buNone/>
            </a:pPr>
            <a:r>
              <a:rPr lang="en"/>
              <a:t>- No way to prevent users adding a new class by accident</a:t>
            </a:r>
          </a:p>
          <a:p>
            <a:pPr lvl="0" rtl="0">
              <a:lnSpc>
                <a:spcPct val="115000"/>
              </a:lnSpc>
              <a:spcBef>
                <a:spcPts val="0"/>
              </a:spcBef>
              <a:buNone/>
            </a:pPr>
            <a:r>
              <a:rPr lang="en"/>
              <a:t>- We have made the delete class functionality so easy that we have decided to keep the friction of adding a class low (and not changing that flow), realizing that if a user has made a mistake, they are one tap away from deleting that class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6" name="Shape 1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#10 [H2-5 Error Prevention]</a:t>
            </a:r>
          </a:p>
          <a:p>
            <a:pPr lvl="0" rtl="0">
              <a:lnSpc>
                <a:spcPct val="115000"/>
              </a:lnSpc>
              <a:spcBef>
                <a:spcPts val="0"/>
              </a:spcBef>
              <a:buNone/>
            </a:pPr>
            <a:r>
              <a:rPr lang="en"/>
              <a:t>- No way to prevent users adding a new class by accident</a:t>
            </a:r>
          </a:p>
          <a:p>
            <a:pPr lvl="0" rtl="0">
              <a:lnSpc>
                <a:spcPct val="115000"/>
              </a:lnSpc>
              <a:spcBef>
                <a:spcPts val="0"/>
              </a:spcBef>
              <a:buNone/>
            </a:pPr>
            <a:r>
              <a:rPr lang="en"/>
              <a:t>- We have made the delete class functionality so easy that we have decided to keep the friction of adding a class low (and not changing that flow), realizing that if a user has made a mistake, they are one tap away from deleting that class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Today, we will first go over our HE findings and explain how those results led to a series of design changes. Then we will explain how we have been creating our hi-fi prototype and what we have built thus far. Finally we will do a live demonstration of our fully implemented simple task flow: update list of current classes.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5" name="Shape 1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1" name="Shape 2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6" name="Shape 2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9" name="Shape 2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Today, we will first go over our HE findings and explain how those results led to a series of design changes. Then we will explain how we have been creating our hi-fi prototype and what we have built thus far. Finally we will do a live demonstration of our fully implemented simple task flow: update list of current classes.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5" name="Shape 2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ALSO TALK ABOUT QUESTIONS/CONCERNS WE HAVE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ALSO TALK ABOUT QUESTIONS/CONCERNS WE HAVE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ALSO TALK ABOUT QUESTIONS/CONCERNS WE HAVE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ALSO TALK ABOUT QUESTIONS/CONCERNS WE HAVE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9" name="Shape 2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ALSO TALK ABOUT QUESTIONS/CONCERNS WE HAVE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6" name="Shape 6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b="1" lang="en"/>
              <a:t>Introduction to Problem &amp; Solution (2 slides)</a:t>
            </a:r>
          </a:p>
          <a:p>
            <a:pPr>
              <a:spcBef>
                <a:spcPts val="0"/>
              </a:spcBef>
              <a:buNone/>
            </a:pPr>
            <a:r>
              <a:rPr lang="en"/>
              <a:t>Students working late at night often struggle to find help on assignments and psets. NightOwl connects students with peers who are awake, nearby, and working on the same thing.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Today, we will first go over our HE findings and explain how those results led to a series of design changes. Then we will explain how we have been creating our hi-fi prototype and what we have built thus far. Finally we will do a live demonstration of our fully implemented simple task flow: update list of current classes.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b="1" lang="en"/>
              <a:t>Introduction to Problem &amp; Solution (2 slides)</a:t>
            </a:r>
          </a:p>
          <a:p>
            <a:pPr lvl="0" rtl="0">
              <a:spcBef>
                <a:spcPts val="0"/>
              </a:spcBef>
              <a:buNone/>
            </a:pPr>
            <a:r>
              <a:rPr lang="en"/>
              <a:t>Students working late at night often struggle to find help on assignments and psets. NightOwl connects students with peers who are awake, nearby, and working on the same thing.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a:lnSpc>
                <a:spcPct val="115000"/>
              </a:lnSpc>
              <a:spcBef>
                <a:spcPts val="0"/>
              </a:spcBef>
              <a:buNone/>
            </a:pPr>
            <a:r>
              <a:rPr lang="en"/>
              <a:t>Today, we will first go over our HE findings and explain how those results led to a series of design changes. Then we will explain how we have been creating our hi-fi prototype and what we have built thus far. Finally we will do a live demonstration of our fully implemented simple task flow: update list of current classes.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Today, we will first go over our HE findings and explain how those results led to a series of design changes. Then we will explain how we have been creating our hi-fi prototype and what we have built thus far. Finally we will do a live demonstration of our fully implemented simple task flow: update list of current classes.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NEED TO ADD SCREENSHOT OF NEW DESIGN</a:t>
            </a:r>
          </a:p>
          <a:p>
            <a:pPr lvl="0" rtl="0">
              <a:lnSpc>
                <a:spcPct val="115000"/>
              </a:lnSpc>
              <a:spcBef>
                <a:spcPts val="0"/>
              </a:spcBef>
              <a:buNone/>
            </a:pPr>
            <a:r>
              <a:t/>
            </a:r>
            <a:endParaRPr/>
          </a:p>
          <a:p>
            <a:pPr lvl="0" rtl="0">
              <a:lnSpc>
                <a:spcPct val="115000"/>
              </a:lnSpc>
              <a:spcBef>
                <a:spcPts val="0"/>
              </a:spcBef>
              <a:buNone/>
            </a:pPr>
            <a:r>
              <a:rPr lang="en"/>
              <a:t>#7 [H2-3 User Control &amp; Freedom]</a:t>
            </a:r>
          </a:p>
          <a:p>
            <a:pPr lvl="0" rtl="0">
              <a:lnSpc>
                <a:spcPct val="115000"/>
              </a:lnSpc>
              <a:spcBef>
                <a:spcPts val="0"/>
              </a:spcBef>
              <a:buNone/>
            </a:pPr>
            <a:r>
              <a:rPr lang="en"/>
              <a:t>- Unclear how to view current status and update</a:t>
            </a:r>
          </a:p>
          <a:p>
            <a:pPr lvl="0" rtl="0">
              <a:lnSpc>
                <a:spcPct val="115000"/>
              </a:lnSpc>
              <a:spcBef>
                <a:spcPts val="0"/>
              </a:spcBef>
              <a:buNone/>
            </a:pPr>
            <a:r>
              <a:rPr lang="en"/>
              <a:t>- Added arrow button for selected classes where you can view and update current status for a class</a:t>
            </a:r>
          </a:p>
          <a:p>
            <a:pPr lvl="0" rtl="0">
              <a:lnSpc>
                <a:spcPct val="115000"/>
              </a:lnSpc>
              <a:spcBef>
                <a:spcPts val="0"/>
              </a:spcBef>
              <a:buNone/>
            </a:pPr>
            <a:r>
              <a:rPr lang="en"/>
              <a:t>- Also making stratus visible on current screen</a:t>
            </a:r>
          </a:p>
          <a:p>
            <a:pPr lvl="0" rtl="0">
              <a:lnSpc>
                <a:spcPct val="115000"/>
              </a:lnSpc>
              <a:spcBef>
                <a:spcPts val="0"/>
              </a:spcBef>
              <a:buNone/>
            </a:pPr>
            <a:r>
              <a:t/>
            </a:r>
            <a:endParaRPr/>
          </a:p>
          <a:p>
            <a:pPr lvl="0" rtl="0">
              <a:lnSpc>
                <a:spcPct val="115000"/>
              </a:lnSpc>
              <a:spcBef>
                <a:spcPts val="0"/>
              </a:spcBef>
              <a:buNone/>
            </a:pPr>
            <a:r>
              <a:rPr lang="en"/>
              <a:t>#5 [H2-5 Error Prevention]</a:t>
            </a:r>
          </a:p>
          <a:p>
            <a:pPr lvl="0" rtl="0">
              <a:lnSpc>
                <a:spcPct val="115000"/>
              </a:lnSpc>
              <a:spcBef>
                <a:spcPts val="0"/>
              </a:spcBef>
              <a:buNone/>
            </a:pPr>
            <a:r>
              <a:rPr lang="en"/>
              <a:t>- Unclear how to unselect a class when you are done working</a:t>
            </a:r>
          </a:p>
          <a:p>
            <a:pPr lvl="0" rtl="0">
              <a:lnSpc>
                <a:spcPct val="115000"/>
              </a:lnSpc>
              <a:spcBef>
                <a:spcPts val="0"/>
              </a:spcBef>
              <a:buNone/>
            </a:pPr>
            <a:r>
              <a:rPr lang="en"/>
              <a:t>- In revised design, we have added a check mark next to selected classes that you can uncheck. You can also unselect a class by hitting the arrow -&gt; where you can update status OR deselect the class. Thus, we have implemented an easy way to deselect for power users while making the option clear to novice users as well. (Include screenshot!)#5 [H2-5 Error Prevention]</a:t>
            </a:r>
          </a:p>
          <a:p>
            <a:pPr lvl="0" rtl="0">
              <a:lnSpc>
                <a:spcPct val="115000"/>
              </a:lnSpc>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15000"/>
              </a:lnSpc>
              <a:spcBef>
                <a:spcPts val="0"/>
              </a:spcBef>
              <a:buNone/>
            </a:pPr>
            <a:r>
              <a:rPr lang="en"/>
              <a:t>NEED TO ADD SCREENSHOT OF NEW DESIGN</a:t>
            </a:r>
          </a:p>
          <a:p>
            <a:pPr lvl="0" rtl="0">
              <a:lnSpc>
                <a:spcPct val="115000"/>
              </a:lnSpc>
              <a:spcBef>
                <a:spcPts val="0"/>
              </a:spcBef>
              <a:buNone/>
            </a:pPr>
            <a:r>
              <a:t/>
            </a:r>
            <a:endParaRPr/>
          </a:p>
          <a:p>
            <a:pPr lvl="0" rtl="0">
              <a:lnSpc>
                <a:spcPct val="115000"/>
              </a:lnSpc>
              <a:spcBef>
                <a:spcPts val="0"/>
              </a:spcBef>
              <a:buNone/>
            </a:pPr>
            <a:r>
              <a:rPr lang="en"/>
              <a:t>#7 [H2-3 User Control &amp; Freedom]</a:t>
            </a:r>
          </a:p>
          <a:p>
            <a:pPr lvl="0" rtl="0">
              <a:lnSpc>
                <a:spcPct val="115000"/>
              </a:lnSpc>
              <a:spcBef>
                <a:spcPts val="0"/>
              </a:spcBef>
              <a:buNone/>
            </a:pPr>
            <a:r>
              <a:rPr lang="en"/>
              <a:t>- Unclear how to view current status and update</a:t>
            </a:r>
          </a:p>
          <a:p>
            <a:pPr lvl="0" rtl="0">
              <a:lnSpc>
                <a:spcPct val="115000"/>
              </a:lnSpc>
              <a:spcBef>
                <a:spcPts val="0"/>
              </a:spcBef>
              <a:buNone/>
            </a:pPr>
            <a:r>
              <a:rPr lang="en"/>
              <a:t>- Added arrow button for selected classes where you can view and update current status for a class</a:t>
            </a:r>
          </a:p>
          <a:p>
            <a:pPr lvl="0" rtl="0">
              <a:lnSpc>
                <a:spcPct val="115000"/>
              </a:lnSpc>
              <a:spcBef>
                <a:spcPts val="0"/>
              </a:spcBef>
              <a:buNone/>
            </a:pPr>
            <a:r>
              <a:rPr lang="en"/>
              <a:t>- Also making stratus visible on current screen</a:t>
            </a:r>
          </a:p>
          <a:p>
            <a:pPr lvl="0" rtl="0">
              <a:lnSpc>
                <a:spcPct val="115000"/>
              </a:lnSpc>
              <a:spcBef>
                <a:spcPts val="0"/>
              </a:spcBef>
              <a:buNone/>
            </a:pPr>
            <a:r>
              <a:t/>
            </a:r>
            <a:endParaRPr/>
          </a:p>
          <a:p>
            <a:pPr lvl="0" rtl="0">
              <a:lnSpc>
                <a:spcPct val="115000"/>
              </a:lnSpc>
              <a:spcBef>
                <a:spcPts val="0"/>
              </a:spcBef>
              <a:buNone/>
            </a:pPr>
            <a:r>
              <a:rPr lang="en"/>
              <a:t>#5 [H2-5 Error Prevention]</a:t>
            </a:r>
          </a:p>
          <a:p>
            <a:pPr lvl="0" rtl="0">
              <a:lnSpc>
                <a:spcPct val="115000"/>
              </a:lnSpc>
              <a:spcBef>
                <a:spcPts val="0"/>
              </a:spcBef>
              <a:buNone/>
            </a:pPr>
            <a:r>
              <a:rPr lang="en"/>
              <a:t>- Unclear how to unselect a class when you are done working</a:t>
            </a:r>
          </a:p>
          <a:p>
            <a:pPr lvl="0" rtl="0">
              <a:lnSpc>
                <a:spcPct val="115000"/>
              </a:lnSpc>
              <a:spcBef>
                <a:spcPts val="0"/>
              </a:spcBef>
              <a:buNone/>
            </a:pPr>
            <a:r>
              <a:rPr lang="en"/>
              <a:t>- In revised design, we have added a check mark next to selected classes that you can uncheck. You can also unselect a class by hitting the arrow -&gt; where you can update status OR deselect the class. Thus, we have implemented an easy way to deselect for power users while making the option clear to novice users as well. (Include screenshot!)#5 [H2-5 Error Prevention]</a:t>
            </a:r>
          </a:p>
          <a:p>
            <a:pPr lvl="0" rtl="0">
              <a:lnSpc>
                <a:spcPct val="115000"/>
              </a:lnSpc>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15000"/>
              </a:lnSpc>
              <a:spcBef>
                <a:spcPts val="0"/>
              </a:spcBef>
              <a:buNone/>
            </a:pPr>
            <a:r>
              <a:rPr lang="en"/>
              <a:t>#4 [H2-6 Recognition &amp; Recall]</a:t>
            </a:r>
          </a:p>
          <a:p>
            <a:pPr rtl="0">
              <a:lnSpc>
                <a:spcPct val="115000"/>
              </a:lnSpc>
              <a:spcBef>
                <a:spcPts val="0"/>
              </a:spcBef>
              <a:buNone/>
            </a:pPr>
            <a:r>
              <a:rPr lang="en"/>
              <a:t>- In messages, no way to tell how you know an individual (aka which class(es) you have in common)</a:t>
            </a:r>
          </a:p>
          <a:p>
            <a:pPr>
              <a:lnSpc>
                <a:spcPct val="115000"/>
              </a:lnSpc>
              <a:spcBef>
                <a:spcPts val="0"/>
              </a:spcBef>
              <a:buNone/>
            </a:pPr>
            <a:r>
              <a:rPr lang="en"/>
              <a:t>- In revised design, showing list of all shared classes next to a person’s name in our messaging tab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dk1"/>
              </a:buClr>
              <a:defRPr>
                <a:solidFill>
                  <a:schemeClr val="dk1"/>
                </a:solidFill>
              </a:defRPr>
            </a:lvl1pPr>
            <a:lvl2pPr>
              <a:spcBef>
                <a:spcPts val="0"/>
              </a:spcBef>
              <a:buClr>
                <a:schemeClr val="dk1"/>
              </a:buClr>
              <a:defRPr>
                <a:solidFill>
                  <a:schemeClr val="dk1"/>
                </a:solidFill>
              </a:defRPr>
            </a:lvl2pPr>
            <a:lvl3pPr>
              <a:spcBef>
                <a:spcPts val="0"/>
              </a:spcBef>
              <a:buClr>
                <a:schemeClr val="dk1"/>
              </a:buClr>
              <a:defRPr>
                <a:solidFill>
                  <a:schemeClr val="dk1"/>
                </a:solidFill>
              </a:defRPr>
            </a:lvl3pPr>
            <a:lvl4pPr>
              <a:spcBef>
                <a:spcPts val="0"/>
              </a:spcBef>
              <a:buClr>
                <a:schemeClr val="dk1"/>
              </a:buClr>
              <a:defRPr>
                <a:solidFill>
                  <a:schemeClr val="dk1"/>
                </a:solidFill>
              </a:defRPr>
            </a:lvl4pPr>
            <a:lvl5pPr>
              <a:spcBef>
                <a:spcPts val="0"/>
              </a:spcBef>
              <a:buClr>
                <a:schemeClr val="dk1"/>
              </a:buClr>
              <a:defRPr>
                <a:solidFill>
                  <a:schemeClr val="dk1"/>
                </a:solidFill>
              </a:defRPr>
            </a:lvl5pPr>
            <a:lvl6pPr>
              <a:spcBef>
                <a:spcPts val="0"/>
              </a:spcBef>
              <a:buClr>
                <a:schemeClr val="dk1"/>
              </a:buClr>
              <a:defRPr>
                <a:solidFill>
                  <a:schemeClr val="dk1"/>
                </a:solidFill>
              </a:defRPr>
            </a:lvl6pPr>
            <a:lvl7pPr>
              <a:spcBef>
                <a:spcPts val="0"/>
              </a:spcBef>
              <a:buClr>
                <a:schemeClr val="dk1"/>
              </a:buClr>
              <a:defRPr>
                <a:solidFill>
                  <a:schemeClr val="dk1"/>
                </a:solidFill>
              </a:defRPr>
            </a:lvl7pPr>
            <a:lvl8pPr>
              <a:spcBef>
                <a:spcPts val="0"/>
              </a:spcBef>
              <a:buClr>
                <a:schemeClr val="dk1"/>
              </a:buClr>
              <a:defRPr>
                <a:solidFill>
                  <a:schemeClr val="dk1"/>
                </a:solidFill>
              </a:defRPr>
            </a:lvl8pPr>
            <a:lvl9pPr>
              <a:spcBef>
                <a:spcPts val="0"/>
              </a:spcBef>
              <a:buClr>
                <a:schemeClr val="dk1"/>
              </a:buClr>
              <a:defRPr>
                <a:solidFill>
                  <a:schemeClr val="dk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lt2"/>
              </a:buClr>
              <a:buSzPct val="100000"/>
              <a:defRPr sz="1800">
                <a:solidFill>
                  <a:schemeClr val="lt2"/>
                </a:solidFill>
              </a:defRPr>
            </a:lvl1pPr>
            <a:lvl2pPr>
              <a:lnSpc>
                <a:spcPct val="115000"/>
              </a:lnSpc>
              <a:spcBef>
                <a:spcPts val="0"/>
              </a:spcBef>
              <a:spcAft>
                <a:spcPts val="1600"/>
              </a:spcAft>
              <a:buClr>
                <a:schemeClr val="lt2"/>
              </a:buClr>
              <a:defRPr>
                <a:solidFill>
                  <a:schemeClr val="lt2"/>
                </a:solidFill>
              </a:defRPr>
            </a:lvl2pPr>
            <a:lvl3pPr>
              <a:lnSpc>
                <a:spcPct val="115000"/>
              </a:lnSpc>
              <a:spcBef>
                <a:spcPts val="0"/>
              </a:spcBef>
              <a:spcAft>
                <a:spcPts val="1600"/>
              </a:spcAft>
              <a:buClr>
                <a:schemeClr val="lt2"/>
              </a:buClr>
              <a:defRPr>
                <a:solidFill>
                  <a:schemeClr val="lt2"/>
                </a:solidFill>
              </a:defRPr>
            </a:lvl3pPr>
            <a:lvl4pPr>
              <a:lnSpc>
                <a:spcPct val="115000"/>
              </a:lnSpc>
              <a:spcBef>
                <a:spcPts val="0"/>
              </a:spcBef>
              <a:spcAft>
                <a:spcPts val="1600"/>
              </a:spcAft>
              <a:buClr>
                <a:schemeClr val="lt2"/>
              </a:buClr>
              <a:defRPr>
                <a:solidFill>
                  <a:schemeClr val="lt2"/>
                </a:solidFill>
              </a:defRPr>
            </a:lvl4pPr>
            <a:lvl5pPr>
              <a:lnSpc>
                <a:spcPct val="115000"/>
              </a:lnSpc>
              <a:spcBef>
                <a:spcPts val="0"/>
              </a:spcBef>
              <a:spcAft>
                <a:spcPts val="1600"/>
              </a:spcAft>
              <a:buClr>
                <a:schemeClr val="lt2"/>
              </a:buClr>
              <a:defRPr>
                <a:solidFill>
                  <a:schemeClr val="lt2"/>
                </a:solidFill>
              </a:defRPr>
            </a:lvl5pPr>
            <a:lvl6pPr>
              <a:lnSpc>
                <a:spcPct val="115000"/>
              </a:lnSpc>
              <a:spcBef>
                <a:spcPts val="0"/>
              </a:spcBef>
              <a:spcAft>
                <a:spcPts val="1600"/>
              </a:spcAft>
              <a:buClr>
                <a:schemeClr val="lt2"/>
              </a:buClr>
              <a:defRPr>
                <a:solidFill>
                  <a:schemeClr val="lt2"/>
                </a:solidFill>
              </a:defRPr>
            </a:lvl6pPr>
            <a:lvl7pPr>
              <a:lnSpc>
                <a:spcPct val="115000"/>
              </a:lnSpc>
              <a:spcBef>
                <a:spcPts val="0"/>
              </a:spcBef>
              <a:spcAft>
                <a:spcPts val="1600"/>
              </a:spcAft>
              <a:buClr>
                <a:schemeClr val="lt2"/>
              </a:buClr>
              <a:defRPr>
                <a:solidFill>
                  <a:schemeClr val="lt2"/>
                </a:solidFill>
              </a:defRPr>
            </a:lvl7pPr>
            <a:lvl8pPr>
              <a:lnSpc>
                <a:spcPct val="115000"/>
              </a:lnSpc>
              <a:spcBef>
                <a:spcPts val="0"/>
              </a:spcBef>
              <a:spcAft>
                <a:spcPts val="1600"/>
              </a:spcAft>
              <a:buClr>
                <a:schemeClr val="lt2"/>
              </a:buClr>
              <a:defRPr>
                <a:solidFill>
                  <a:schemeClr val="lt2"/>
                </a:solidFill>
              </a:defRPr>
            </a:lvl8pPr>
            <a:lvl9pPr>
              <a:lnSpc>
                <a:spcPct val="115000"/>
              </a:lnSpc>
              <a:spcBef>
                <a:spcPts val="0"/>
              </a:spcBef>
              <a:spcAft>
                <a:spcPts val="1600"/>
              </a:spcAft>
              <a:buClr>
                <a:schemeClr val="lt2"/>
              </a:buClr>
              <a:defRPr>
                <a:solidFill>
                  <a:schemeClr val="lt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 Id="rId4" Type="http://schemas.openxmlformats.org/officeDocument/2006/relationships/image" Target="../media/image03.png"/><Relationship Id="rId5" Type="http://schemas.openxmlformats.org/officeDocument/2006/relationships/image" Target="../media/image11.png"/><Relationship Id="rId6" Type="http://schemas.openxmlformats.org/officeDocument/2006/relationships/image" Target="../media/image00.png"/><Relationship Id="rId7" Type="http://schemas.openxmlformats.org/officeDocument/2006/relationships/image" Target="../media/image0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3.png"/><Relationship Id="rId4" Type="http://schemas.openxmlformats.org/officeDocument/2006/relationships/image" Target="../media/image06.png"/><Relationship Id="rId5" Type="http://schemas.openxmlformats.org/officeDocument/2006/relationships/image" Target="../media/image07.png"/><Relationship Id="rId6" Type="http://schemas.openxmlformats.org/officeDocument/2006/relationships/image" Target="../media/image0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3.png"/><Relationship Id="rId4" Type="http://schemas.openxmlformats.org/officeDocument/2006/relationships/image" Target="../media/image06.png"/><Relationship Id="rId5" Type="http://schemas.openxmlformats.org/officeDocument/2006/relationships/image" Target="../media/image07.png"/><Relationship Id="rId6" Type="http://schemas.openxmlformats.org/officeDocument/2006/relationships/image" Target="../media/image0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6.png"/><Relationship Id="rId4"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6.png"/><Relationship Id="rId4" Type="http://schemas.openxmlformats.org/officeDocument/2006/relationships/image" Target="../media/image12.png"/><Relationship Id="rId5" Type="http://schemas.openxmlformats.org/officeDocument/2006/relationships/image" Target="../media/image0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8.png"/><Relationship Id="rId4" Type="http://schemas.openxmlformats.org/officeDocument/2006/relationships/image" Target="../media/image13.png"/><Relationship Id="rId5" Type="http://schemas.openxmlformats.org/officeDocument/2006/relationships/image" Target="../media/image09.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08.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4.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 Id="rId4" Type="http://schemas.openxmlformats.org/officeDocument/2006/relationships/image" Target="../media/image05.png"/><Relationship Id="rId5" Type="http://schemas.openxmlformats.org/officeDocument/2006/relationships/image" Target="../media/image0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 Id="rId4" Type="http://schemas.openxmlformats.org/officeDocument/2006/relationships/image" Target="../media/image00.png"/><Relationship Id="rId5"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type="ctrTitle"/>
          </p:nvPr>
        </p:nvSpPr>
        <p:spPr>
          <a:xfrm>
            <a:off x="311708" y="744575"/>
            <a:ext cx="8520599" cy="2052599"/>
          </a:xfrm>
          <a:prstGeom prst="rect">
            <a:avLst/>
          </a:prstGeom>
        </p:spPr>
        <p:txBody>
          <a:bodyPr anchorCtr="0" anchor="b" bIns="91425" lIns="91425" rIns="91425" tIns="91425">
            <a:noAutofit/>
          </a:bodyPr>
          <a:lstStyle/>
          <a:p>
            <a:pPr lvl="0" rtl="0">
              <a:spcBef>
                <a:spcPts val="0"/>
              </a:spcBef>
              <a:buNone/>
            </a:pPr>
            <a:r>
              <a:rPr lang="en">
                <a:latin typeface="Raleway"/>
                <a:ea typeface="Raleway"/>
                <a:cs typeface="Raleway"/>
                <a:sym typeface="Raleway"/>
              </a:rPr>
              <a:t>    </a:t>
            </a:r>
            <a:r>
              <a:rPr lang="en">
                <a:solidFill>
                  <a:srgbClr val="D9D9D9"/>
                </a:solidFill>
                <a:latin typeface="Raleway"/>
                <a:ea typeface="Raleway"/>
                <a:cs typeface="Raleway"/>
                <a:sym typeface="Raleway"/>
              </a:rPr>
              <a:t>NightOwl</a:t>
            </a:r>
          </a:p>
        </p:txBody>
      </p:sp>
      <p:pic>
        <p:nvPicPr>
          <p:cNvPr id="54" name="Shape 54"/>
          <p:cNvPicPr preferRelativeResize="0"/>
          <p:nvPr/>
        </p:nvPicPr>
        <p:blipFill>
          <a:blip r:embed="rId3">
            <a:alphaModFix/>
          </a:blip>
          <a:stretch>
            <a:fillRect/>
          </a:stretch>
        </p:blipFill>
        <p:spPr>
          <a:xfrm>
            <a:off x="2261149" y="1719849"/>
            <a:ext cx="1194626" cy="1194626"/>
          </a:xfrm>
          <a:prstGeom prst="rect">
            <a:avLst/>
          </a:prstGeom>
          <a:noFill/>
          <a:ln>
            <a:noFill/>
          </a:ln>
        </p:spPr>
      </p:pic>
      <p:sp>
        <p:nvSpPr>
          <p:cNvPr id="55" name="Shape 55"/>
          <p:cNvSpPr txBox="1"/>
          <p:nvPr>
            <p:ph idx="1" type="subTitle"/>
          </p:nvPr>
        </p:nvSpPr>
        <p:spPr>
          <a:xfrm>
            <a:off x="1211800" y="2641400"/>
            <a:ext cx="8520599" cy="792600"/>
          </a:xfrm>
          <a:prstGeom prst="rect">
            <a:avLst/>
          </a:prstGeom>
        </p:spPr>
        <p:txBody>
          <a:bodyPr anchorCtr="0" anchor="t" bIns="91425" lIns="91425" rIns="91425" tIns="91425">
            <a:noAutofit/>
          </a:bodyPr>
          <a:lstStyle/>
          <a:p>
            <a:pPr lvl="0" rtl="0">
              <a:spcBef>
                <a:spcPts val="0"/>
              </a:spcBef>
              <a:buNone/>
            </a:pPr>
            <a:r>
              <a:rPr lang="en"/>
              <a:t>Get help now.</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8" name="Shape 118"/>
        <p:cNvGrpSpPr/>
        <p:nvPr/>
      </p:nvGrpSpPr>
      <p:grpSpPr>
        <a:xfrm>
          <a:off x="0" y="0"/>
          <a:ext cx="0" cy="0"/>
          <a:chOff x="0" y="0"/>
          <a:chExt cx="0" cy="0"/>
        </a:xfrm>
      </p:grpSpPr>
      <p:sp>
        <p:nvSpPr>
          <p:cNvPr id="119" name="Shape 119"/>
          <p:cNvSpPr txBox="1"/>
          <p:nvPr>
            <p:ph type="title"/>
          </p:nvPr>
        </p:nvSpPr>
        <p:spPr>
          <a:xfrm>
            <a:off x="2908997" y="4228200"/>
            <a:ext cx="3674399" cy="572699"/>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Recognition &amp; Recall</a:t>
            </a:r>
          </a:p>
        </p:txBody>
      </p:sp>
      <p:sp>
        <p:nvSpPr>
          <p:cNvPr id="120" name="Shape 120"/>
          <p:cNvSpPr/>
          <p:nvPr/>
        </p:nvSpPr>
        <p:spPr>
          <a:xfrm>
            <a:off x="2930000" y="2218200"/>
            <a:ext cx="3343200" cy="707099"/>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21" name="Shape 121"/>
          <p:cNvPicPr preferRelativeResize="0"/>
          <p:nvPr/>
        </p:nvPicPr>
        <p:blipFill>
          <a:blip r:embed="rId3">
            <a:alphaModFix/>
          </a:blip>
          <a:stretch>
            <a:fillRect/>
          </a:stretch>
        </p:blipFill>
        <p:spPr>
          <a:xfrm>
            <a:off x="6399787" y="342587"/>
            <a:ext cx="2265199" cy="4458324"/>
          </a:xfrm>
          <a:prstGeom prst="rect">
            <a:avLst/>
          </a:prstGeom>
          <a:noFill/>
          <a:ln>
            <a:noFill/>
          </a:ln>
        </p:spPr>
      </p:pic>
      <p:pic>
        <p:nvPicPr>
          <p:cNvPr id="122" name="Shape 122"/>
          <p:cNvPicPr preferRelativeResize="0"/>
          <p:nvPr/>
        </p:nvPicPr>
        <p:blipFill rotWithShape="1">
          <a:blip r:embed="rId4">
            <a:alphaModFix/>
          </a:blip>
          <a:srcRect b="1475" l="12057" r="4844" t="3359"/>
          <a:stretch/>
        </p:blipFill>
        <p:spPr>
          <a:xfrm>
            <a:off x="315050" y="440100"/>
            <a:ext cx="2109100" cy="4263300"/>
          </a:xfrm>
          <a:prstGeom prst="rect">
            <a:avLst/>
          </a:prstGeom>
          <a:noFill/>
          <a:ln>
            <a:noFill/>
          </a:ln>
        </p:spPr>
      </p:pic>
      <p:pic>
        <p:nvPicPr>
          <p:cNvPr id="123" name="Shape 123"/>
          <p:cNvPicPr preferRelativeResize="0"/>
          <p:nvPr/>
        </p:nvPicPr>
        <p:blipFill>
          <a:blip r:embed="rId5">
            <a:alphaModFix/>
          </a:blip>
          <a:stretch>
            <a:fillRect/>
          </a:stretch>
        </p:blipFill>
        <p:spPr>
          <a:xfrm>
            <a:off x="6646904" y="994849"/>
            <a:ext cx="1770975" cy="3153800"/>
          </a:xfrm>
          <a:prstGeom prst="rect">
            <a:avLst/>
          </a:prstGeom>
          <a:noFill/>
          <a:ln>
            <a:noFill/>
          </a:ln>
        </p:spPr>
      </p:pic>
      <p:pic>
        <p:nvPicPr>
          <p:cNvPr id="124" name="Shape 124"/>
          <p:cNvPicPr preferRelativeResize="0"/>
          <p:nvPr/>
        </p:nvPicPr>
        <p:blipFill rotWithShape="1">
          <a:blip r:embed="rId6">
            <a:alphaModFix/>
          </a:blip>
          <a:srcRect b="4426" l="8264" r="10229" t="3922"/>
          <a:stretch/>
        </p:blipFill>
        <p:spPr>
          <a:xfrm>
            <a:off x="503912" y="1034775"/>
            <a:ext cx="1731374" cy="3073950"/>
          </a:xfrm>
          <a:prstGeom prst="rect">
            <a:avLst/>
          </a:prstGeom>
          <a:noFill/>
          <a:ln>
            <a:noFill/>
          </a:ln>
        </p:spPr>
      </p:pic>
      <p:pic>
        <p:nvPicPr>
          <p:cNvPr id="125" name="Shape 125"/>
          <p:cNvPicPr preferRelativeResize="0"/>
          <p:nvPr/>
        </p:nvPicPr>
        <p:blipFill>
          <a:blip r:embed="rId7">
            <a:alphaModFix/>
          </a:blip>
          <a:stretch>
            <a:fillRect/>
          </a:stretch>
        </p:blipFill>
        <p:spPr>
          <a:xfrm>
            <a:off x="503924" y="1021380"/>
            <a:ext cx="1731349" cy="305888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29"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b="1475" l="12057" r="4844" t="3359"/>
          <a:stretch/>
        </p:blipFill>
        <p:spPr>
          <a:xfrm>
            <a:off x="4317350" y="440100"/>
            <a:ext cx="2109100" cy="4263300"/>
          </a:xfrm>
          <a:prstGeom prst="rect">
            <a:avLst/>
          </a:prstGeom>
          <a:noFill/>
          <a:ln>
            <a:noFill/>
          </a:ln>
        </p:spPr>
      </p:pic>
      <p:sp>
        <p:nvSpPr>
          <p:cNvPr id="131" name="Shape 131"/>
          <p:cNvSpPr txBox="1"/>
          <p:nvPr>
            <p:ph type="title"/>
          </p:nvPr>
        </p:nvSpPr>
        <p:spPr>
          <a:xfrm>
            <a:off x="396400" y="3928500"/>
            <a:ext cx="4843500" cy="1155900"/>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User Control &amp; Freedom</a:t>
            </a:r>
          </a:p>
        </p:txBody>
      </p:sp>
      <p:pic>
        <p:nvPicPr>
          <p:cNvPr id="132" name="Shape 132"/>
          <p:cNvPicPr preferRelativeResize="0"/>
          <p:nvPr/>
        </p:nvPicPr>
        <p:blipFill rotWithShape="1">
          <a:blip r:embed="rId4">
            <a:alphaModFix/>
          </a:blip>
          <a:srcRect b="1692" l="3180" r="3265" t="2125"/>
          <a:stretch/>
        </p:blipFill>
        <p:spPr>
          <a:xfrm>
            <a:off x="6863622" y="455562"/>
            <a:ext cx="2049052" cy="4232375"/>
          </a:xfrm>
          <a:prstGeom prst="rect">
            <a:avLst/>
          </a:prstGeom>
          <a:noFill/>
          <a:ln>
            <a:noFill/>
          </a:ln>
        </p:spPr>
      </p:pic>
      <p:sp>
        <p:nvSpPr>
          <p:cNvPr id="133" name="Shape 133"/>
          <p:cNvSpPr txBox="1"/>
          <p:nvPr/>
        </p:nvSpPr>
        <p:spPr>
          <a:xfrm>
            <a:off x="7003100" y="1012925"/>
            <a:ext cx="292799" cy="379799"/>
          </a:xfrm>
          <a:prstGeom prst="rect">
            <a:avLst/>
          </a:prstGeom>
          <a:noFill/>
          <a:ln>
            <a:noFill/>
          </a:ln>
        </p:spPr>
        <p:txBody>
          <a:bodyPr anchorCtr="0" anchor="t" bIns="91425" lIns="91425" rIns="91425" tIns="91425">
            <a:noAutofit/>
          </a:bodyPr>
          <a:lstStyle/>
          <a:p>
            <a:pPr>
              <a:spcBef>
                <a:spcPts val="0"/>
              </a:spcBef>
              <a:buNone/>
            </a:pPr>
            <a:r>
              <a:t/>
            </a:r>
            <a:endParaRPr>
              <a:solidFill>
                <a:srgbClr val="D9D9D9"/>
              </a:solidFill>
            </a:endParaRPr>
          </a:p>
        </p:txBody>
      </p:sp>
      <p:pic>
        <p:nvPicPr>
          <p:cNvPr id="134" name="Shape 134"/>
          <p:cNvPicPr preferRelativeResize="0"/>
          <p:nvPr/>
        </p:nvPicPr>
        <p:blipFill>
          <a:blip r:embed="rId5">
            <a:alphaModFix/>
          </a:blip>
          <a:stretch>
            <a:fillRect/>
          </a:stretch>
        </p:blipFill>
        <p:spPr>
          <a:xfrm>
            <a:off x="7004275" y="1012925"/>
            <a:ext cx="1767750" cy="3152974"/>
          </a:xfrm>
          <a:prstGeom prst="rect">
            <a:avLst/>
          </a:prstGeom>
          <a:noFill/>
          <a:ln>
            <a:noFill/>
          </a:ln>
        </p:spPr>
      </p:pic>
      <p:pic>
        <p:nvPicPr>
          <p:cNvPr id="135" name="Shape 135"/>
          <p:cNvPicPr preferRelativeResize="0"/>
          <p:nvPr/>
        </p:nvPicPr>
        <p:blipFill>
          <a:blip r:embed="rId6">
            <a:alphaModFix/>
          </a:blip>
          <a:stretch>
            <a:fillRect/>
          </a:stretch>
        </p:blipFill>
        <p:spPr>
          <a:xfrm>
            <a:off x="4485300" y="1006500"/>
            <a:ext cx="1773199" cy="3130499"/>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39"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b="1475" l="12057" r="4844" t="3359"/>
          <a:stretch/>
        </p:blipFill>
        <p:spPr>
          <a:xfrm>
            <a:off x="4317350" y="440100"/>
            <a:ext cx="2109100" cy="4263300"/>
          </a:xfrm>
          <a:prstGeom prst="rect">
            <a:avLst/>
          </a:prstGeom>
          <a:noFill/>
          <a:ln>
            <a:noFill/>
          </a:ln>
        </p:spPr>
      </p:pic>
      <p:sp>
        <p:nvSpPr>
          <p:cNvPr id="141" name="Shape 141"/>
          <p:cNvSpPr txBox="1"/>
          <p:nvPr>
            <p:ph type="title"/>
          </p:nvPr>
        </p:nvSpPr>
        <p:spPr>
          <a:xfrm>
            <a:off x="396400" y="3928500"/>
            <a:ext cx="4843500" cy="1155900"/>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User Control &amp; Freedom</a:t>
            </a:r>
          </a:p>
        </p:txBody>
      </p:sp>
      <p:pic>
        <p:nvPicPr>
          <p:cNvPr id="142" name="Shape 142"/>
          <p:cNvPicPr preferRelativeResize="0"/>
          <p:nvPr/>
        </p:nvPicPr>
        <p:blipFill rotWithShape="1">
          <a:blip r:embed="rId4">
            <a:alphaModFix/>
          </a:blip>
          <a:srcRect b="1692" l="3180" r="3265" t="2125"/>
          <a:stretch/>
        </p:blipFill>
        <p:spPr>
          <a:xfrm>
            <a:off x="6863622" y="455562"/>
            <a:ext cx="2049052" cy="4232375"/>
          </a:xfrm>
          <a:prstGeom prst="rect">
            <a:avLst/>
          </a:prstGeom>
          <a:noFill/>
          <a:ln>
            <a:noFill/>
          </a:ln>
        </p:spPr>
      </p:pic>
      <p:sp>
        <p:nvSpPr>
          <p:cNvPr id="143" name="Shape 143"/>
          <p:cNvSpPr/>
          <p:nvPr/>
        </p:nvSpPr>
        <p:spPr>
          <a:xfrm rot="-2305833">
            <a:off x="6273790" y="1366151"/>
            <a:ext cx="854777" cy="362356"/>
          </a:xfrm>
          <a:prstGeom prst="rightArrow">
            <a:avLst>
              <a:gd fmla="val 50000" name="adj1"/>
              <a:gd fmla="val 50000" name="adj2"/>
            </a:avLst>
          </a:prstGeom>
          <a:solidFill>
            <a:srgbClr val="4A86E8"/>
          </a:solidFill>
          <a:ln>
            <a:noFill/>
          </a:ln>
        </p:spPr>
        <p:txBody>
          <a:bodyPr anchorCtr="0" anchor="ctr" bIns="91425" lIns="91425" rIns="91425" tIns="91425">
            <a:noAutofit/>
          </a:bodyPr>
          <a:lstStyle/>
          <a:p>
            <a:pPr lvl="0" rtl="0">
              <a:spcBef>
                <a:spcPts val="0"/>
              </a:spcBef>
              <a:buNone/>
            </a:pPr>
            <a:r>
              <a:t/>
            </a:r>
            <a:endParaRPr/>
          </a:p>
        </p:txBody>
      </p:sp>
      <p:pic>
        <p:nvPicPr>
          <p:cNvPr id="144" name="Shape 144"/>
          <p:cNvPicPr preferRelativeResize="0"/>
          <p:nvPr/>
        </p:nvPicPr>
        <p:blipFill>
          <a:blip r:embed="rId5">
            <a:alphaModFix/>
          </a:blip>
          <a:stretch>
            <a:fillRect/>
          </a:stretch>
        </p:blipFill>
        <p:spPr>
          <a:xfrm>
            <a:off x="7004275" y="1012925"/>
            <a:ext cx="1767750" cy="3152974"/>
          </a:xfrm>
          <a:prstGeom prst="rect">
            <a:avLst/>
          </a:prstGeom>
          <a:noFill/>
          <a:ln>
            <a:noFill/>
          </a:ln>
        </p:spPr>
      </p:pic>
      <p:sp>
        <p:nvSpPr>
          <p:cNvPr id="145" name="Shape 145"/>
          <p:cNvSpPr txBox="1"/>
          <p:nvPr/>
        </p:nvSpPr>
        <p:spPr>
          <a:xfrm>
            <a:off x="7004275" y="1012925"/>
            <a:ext cx="292799" cy="379799"/>
          </a:xfrm>
          <a:prstGeom prst="rect">
            <a:avLst/>
          </a:prstGeom>
          <a:noFill/>
          <a:ln>
            <a:noFill/>
          </a:ln>
        </p:spPr>
        <p:txBody>
          <a:bodyPr anchorCtr="0" anchor="t" bIns="91425" lIns="91425" rIns="91425" tIns="91425">
            <a:noAutofit/>
          </a:bodyPr>
          <a:lstStyle/>
          <a:p>
            <a:pPr lvl="0" rtl="0">
              <a:spcBef>
                <a:spcPts val="0"/>
              </a:spcBef>
              <a:buNone/>
            </a:pPr>
            <a:r>
              <a:rPr lang="en">
                <a:solidFill>
                  <a:srgbClr val="D9D9D9"/>
                </a:solidFill>
              </a:rPr>
              <a:t>&lt;</a:t>
            </a:r>
          </a:p>
        </p:txBody>
      </p:sp>
      <p:pic>
        <p:nvPicPr>
          <p:cNvPr id="146" name="Shape 146"/>
          <p:cNvPicPr preferRelativeResize="0"/>
          <p:nvPr/>
        </p:nvPicPr>
        <p:blipFill>
          <a:blip r:embed="rId6">
            <a:alphaModFix/>
          </a:blip>
          <a:stretch>
            <a:fillRect/>
          </a:stretch>
        </p:blipFill>
        <p:spPr>
          <a:xfrm>
            <a:off x="4485300" y="1006500"/>
            <a:ext cx="1773199" cy="31304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0" name="Shape 150"/>
        <p:cNvGrpSpPr/>
        <p:nvPr/>
      </p:nvGrpSpPr>
      <p:grpSpPr>
        <a:xfrm>
          <a:off x="0" y="0"/>
          <a:ext cx="0" cy="0"/>
          <a:chOff x="0" y="0"/>
          <a:chExt cx="0" cy="0"/>
        </a:xfrm>
      </p:grpSpPr>
      <p:sp>
        <p:nvSpPr>
          <p:cNvPr id="151" name="Shape 151"/>
          <p:cNvSpPr txBox="1"/>
          <p:nvPr>
            <p:ph type="title"/>
          </p:nvPr>
        </p:nvSpPr>
        <p:spPr>
          <a:xfrm>
            <a:off x="2626875" y="4240025"/>
            <a:ext cx="4845900" cy="572699"/>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Visibility of System Status</a:t>
            </a:r>
          </a:p>
        </p:txBody>
      </p:sp>
      <p:pic>
        <p:nvPicPr>
          <p:cNvPr id="152" name="Shape 152"/>
          <p:cNvPicPr preferRelativeResize="0"/>
          <p:nvPr/>
        </p:nvPicPr>
        <p:blipFill rotWithShape="1">
          <a:blip r:embed="rId3">
            <a:alphaModFix/>
          </a:blip>
          <a:srcRect b="1692" l="3180" r="3265" t="2125"/>
          <a:stretch/>
        </p:blipFill>
        <p:spPr>
          <a:xfrm>
            <a:off x="369600" y="425737"/>
            <a:ext cx="2077924" cy="4292025"/>
          </a:xfrm>
          <a:prstGeom prst="rect">
            <a:avLst/>
          </a:prstGeom>
          <a:noFill/>
          <a:ln>
            <a:noFill/>
          </a:ln>
        </p:spPr>
      </p:pic>
      <p:pic>
        <p:nvPicPr>
          <p:cNvPr id="153" name="Shape 153"/>
          <p:cNvPicPr preferRelativeResize="0"/>
          <p:nvPr/>
        </p:nvPicPr>
        <p:blipFill>
          <a:blip r:embed="rId4">
            <a:alphaModFix/>
          </a:blip>
          <a:stretch>
            <a:fillRect/>
          </a:stretch>
        </p:blipFill>
        <p:spPr>
          <a:xfrm>
            <a:off x="524687" y="995262"/>
            <a:ext cx="1767750" cy="31529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57" name="Shape 157"/>
        <p:cNvGrpSpPr/>
        <p:nvPr/>
      </p:nvGrpSpPr>
      <p:grpSpPr>
        <a:xfrm>
          <a:off x="0" y="0"/>
          <a:ext cx="0" cy="0"/>
          <a:chOff x="0" y="0"/>
          <a:chExt cx="0" cy="0"/>
        </a:xfrm>
      </p:grpSpPr>
      <p:sp>
        <p:nvSpPr>
          <p:cNvPr id="158" name="Shape 158"/>
          <p:cNvSpPr txBox="1"/>
          <p:nvPr>
            <p:ph type="title"/>
          </p:nvPr>
        </p:nvSpPr>
        <p:spPr>
          <a:xfrm>
            <a:off x="2626875" y="4240025"/>
            <a:ext cx="4845900" cy="572699"/>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Visibility of System Status</a:t>
            </a:r>
          </a:p>
        </p:txBody>
      </p:sp>
      <p:pic>
        <p:nvPicPr>
          <p:cNvPr id="159" name="Shape 159"/>
          <p:cNvPicPr preferRelativeResize="0"/>
          <p:nvPr/>
        </p:nvPicPr>
        <p:blipFill rotWithShape="1">
          <a:blip r:embed="rId3">
            <a:alphaModFix/>
          </a:blip>
          <a:srcRect b="1692" l="3180" r="3265" t="2125"/>
          <a:stretch/>
        </p:blipFill>
        <p:spPr>
          <a:xfrm>
            <a:off x="369600" y="425737"/>
            <a:ext cx="2077924" cy="4292025"/>
          </a:xfrm>
          <a:prstGeom prst="rect">
            <a:avLst/>
          </a:prstGeom>
          <a:noFill/>
          <a:ln>
            <a:noFill/>
          </a:ln>
        </p:spPr>
      </p:pic>
      <p:pic>
        <p:nvPicPr>
          <p:cNvPr id="160" name="Shape 160"/>
          <p:cNvPicPr preferRelativeResize="0"/>
          <p:nvPr/>
        </p:nvPicPr>
        <p:blipFill rotWithShape="1">
          <a:blip r:embed="rId3">
            <a:alphaModFix/>
          </a:blip>
          <a:srcRect b="1692" l="3180" r="3265" t="2125"/>
          <a:stretch/>
        </p:blipFill>
        <p:spPr>
          <a:xfrm>
            <a:off x="6660279" y="425737"/>
            <a:ext cx="2077924" cy="4292025"/>
          </a:xfrm>
          <a:prstGeom prst="rect">
            <a:avLst/>
          </a:prstGeom>
          <a:noFill/>
          <a:ln>
            <a:noFill/>
          </a:ln>
        </p:spPr>
      </p:pic>
      <p:pic>
        <p:nvPicPr>
          <p:cNvPr id="161" name="Shape 161"/>
          <p:cNvPicPr preferRelativeResize="0"/>
          <p:nvPr/>
        </p:nvPicPr>
        <p:blipFill>
          <a:blip r:embed="rId4">
            <a:alphaModFix/>
          </a:blip>
          <a:stretch>
            <a:fillRect/>
          </a:stretch>
        </p:blipFill>
        <p:spPr>
          <a:xfrm>
            <a:off x="6791459" y="984425"/>
            <a:ext cx="1789774" cy="3174649"/>
          </a:xfrm>
          <a:prstGeom prst="rect">
            <a:avLst/>
          </a:prstGeom>
          <a:noFill/>
          <a:ln>
            <a:noFill/>
          </a:ln>
        </p:spPr>
      </p:pic>
      <p:sp>
        <p:nvSpPr>
          <p:cNvPr id="162" name="Shape 162"/>
          <p:cNvSpPr/>
          <p:nvPr/>
        </p:nvSpPr>
        <p:spPr>
          <a:xfrm>
            <a:off x="2930000" y="2218200"/>
            <a:ext cx="3343200" cy="707099"/>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163" name="Shape 163"/>
          <p:cNvPicPr preferRelativeResize="0"/>
          <p:nvPr/>
        </p:nvPicPr>
        <p:blipFill>
          <a:blip r:embed="rId5">
            <a:alphaModFix/>
          </a:blip>
          <a:stretch>
            <a:fillRect/>
          </a:stretch>
        </p:blipFill>
        <p:spPr>
          <a:xfrm>
            <a:off x="524687" y="995262"/>
            <a:ext cx="1767750" cy="31529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6332900" y="198800"/>
            <a:ext cx="2616900" cy="4745900"/>
          </a:xfrm>
          <a:prstGeom prst="rect">
            <a:avLst/>
          </a:prstGeom>
          <a:noFill/>
          <a:ln>
            <a:noFill/>
          </a:ln>
        </p:spPr>
      </p:pic>
      <p:pic>
        <p:nvPicPr>
          <p:cNvPr id="169" name="Shape 169"/>
          <p:cNvPicPr preferRelativeResize="0"/>
          <p:nvPr/>
        </p:nvPicPr>
        <p:blipFill>
          <a:blip r:embed="rId3">
            <a:alphaModFix/>
          </a:blip>
          <a:stretch>
            <a:fillRect/>
          </a:stretch>
        </p:blipFill>
        <p:spPr>
          <a:xfrm>
            <a:off x="3841725" y="198800"/>
            <a:ext cx="2616900" cy="4745900"/>
          </a:xfrm>
          <a:prstGeom prst="rect">
            <a:avLst/>
          </a:prstGeom>
          <a:noFill/>
          <a:ln>
            <a:noFill/>
          </a:ln>
        </p:spPr>
      </p:pic>
      <p:pic>
        <p:nvPicPr>
          <p:cNvPr id="170" name="Shape 170"/>
          <p:cNvPicPr preferRelativeResize="0"/>
          <p:nvPr/>
        </p:nvPicPr>
        <p:blipFill>
          <a:blip r:embed="rId4">
            <a:alphaModFix/>
          </a:blip>
          <a:stretch>
            <a:fillRect/>
          </a:stretch>
        </p:blipFill>
        <p:spPr>
          <a:xfrm>
            <a:off x="4126173" y="855900"/>
            <a:ext cx="1941525" cy="3431706"/>
          </a:xfrm>
          <a:prstGeom prst="rect">
            <a:avLst/>
          </a:prstGeom>
          <a:noFill/>
          <a:ln>
            <a:noFill/>
          </a:ln>
        </p:spPr>
      </p:pic>
      <p:sp>
        <p:nvSpPr>
          <p:cNvPr id="171" name="Shape 171"/>
          <p:cNvSpPr txBox="1"/>
          <p:nvPr>
            <p:ph type="title"/>
          </p:nvPr>
        </p:nvSpPr>
        <p:spPr>
          <a:xfrm>
            <a:off x="536725" y="4129425"/>
            <a:ext cx="3044699" cy="572699"/>
          </a:xfrm>
          <a:prstGeom prst="rect">
            <a:avLst/>
          </a:prstGeom>
        </p:spPr>
        <p:txBody>
          <a:bodyPr anchorCtr="0" anchor="t" bIns="91425" lIns="91425" rIns="91425" tIns="91425">
            <a:noAutofit/>
          </a:bodyPr>
          <a:lstStyle/>
          <a:p>
            <a:pPr lvl="0" rtl="0">
              <a:spcBef>
                <a:spcPts val="0"/>
              </a:spcBef>
              <a:buNone/>
            </a:pPr>
            <a:r>
              <a:rPr lang="en">
                <a:solidFill>
                  <a:srgbClr val="000000"/>
                </a:solidFill>
              </a:rPr>
              <a:t>Error Prevention</a:t>
            </a:r>
          </a:p>
        </p:txBody>
      </p:sp>
      <p:pic>
        <p:nvPicPr>
          <p:cNvPr id="172" name="Shape 172"/>
          <p:cNvPicPr preferRelativeResize="0"/>
          <p:nvPr/>
        </p:nvPicPr>
        <p:blipFill>
          <a:blip r:embed="rId5">
            <a:alphaModFix/>
          </a:blip>
          <a:stretch>
            <a:fillRect/>
          </a:stretch>
        </p:blipFill>
        <p:spPr>
          <a:xfrm>
            <a:off x="4126175" y="855900"/>
            <a:ext cx="1941524" cy="3432539"/>
          </a:xfrm>
          <a:prstGeom prst="rect">
            <a:avLst/>
          </a:prstGeom>
          <a:noFill/>
          <a:ln>
            <a:noFill/>
          </a:ln>
        </p:spPr>
      </p:pic>
      <p:pic>
        <p:nvPicPr>
          <p:cNvPr id="173" name="Shape 173"/>
          <p:cNvPicPr preferRelativeResize="0"/>
          <p:nvPr/>
        </p:nvPicPr>
        <p:blipFill>
          <a:blip r:embed="rId6">
            <a:alphaModFix/>
          </a:blip>
          <a:stretch>
            <a:fillRect/>
          </a:stretch>
        </p:blipFill>
        <p:spPr>
          <a:xfrm>
            <a:off x="6642725" y="855900"/>
            <a:ext cx="1941524" cy="3440357"/>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77"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6332900" y="198800"/>
            <a:ext cx="2616900" cy="4745900"/>
          </a:xfrm>
          <a:prstGeom prst="rect">
            <a:avLst/>
          </a:prstGeom>
          <a:noFill/>
          <a:ln>
            <a:noFill/>
          </a:ln>
        </p:spPr>
      </p:pic>
      <p:pic>
        <p:nvPicPr>
          <p:cNvPr id="179" name="Shape 179"/>
          <p:cNvPicPr preferRelativeResize="0"/>
          <p:nvPr/>
        </p:nvPicPr>
        <p:blipFill>
          <a:blip r:embed="rId3">
            <a:alphaModFix/>
          </a:blip>
          <a:stretch>
            <a:fillRect/>
          </a:stretch>
        </p:blipFill>
        <p:spPr>
          <a:xfrm>
            <a:off x="3841725" y="198800"/>
            <a:ext cx="2616900" cy="4745900"/>
          </a:xfrm>
          <a:prstGeom prst="rect">
            <a:avLst/>
          </a:prstGeom>
          <a:noFill/>
          <a:ln>
            <a:noFill/>
          </a:ln>
        </p:spPr>
      </p:pic>
      <p:pic>
        <p:nvPicPr>
          <p:cNvPr id="180" name="Shape 180"/>
          <p:cNvPicPr preferRelativeResize="0"/>
          <p:nvPr/>
        </p:nvPicPr>
        <p:blipFill>
          <a:blip r:embed="rId4">
            <a:alphaModFix/>
          </a:blip>
          <a:stretch>
            <a:fillRect/>
          </a:stretch>
        </p:blipFill>
        <p:spPr>
          <a:xfrm>
            <a:off x="4142000" y="855900"/>
            <a:ext cx="1941525" cy="3431706"/>
          </a:xfrm>
          <a:prstGeom prst="rect">
            <a:avLst/>
          </a:prstGeom>
          <a:noFill/>
          <a:ln>
            <a:noFill/>
          </a:ln>
        </p:spPr>
      </p:pic>
      <p:sp>
        <p:nvSpPr>
          <p:cNvPr id="181" name="Shape 181"/>
          <p:cNvSpPr txBox="1"/>
          <p:nvPr>
            <p:ph type="title"/>
          </p:nvPr>
        </p:nvSpPr>
        <p:spPr>
          <a:xfrm>
            <a:off x="536725" y="4129425"/>
            <a:ext cx="3044699" cy="572699"/>
          </a:xfrm>
          <a:prstGeom prst="rect">
            <a:avLst/>
          </a:prstGeom>
        </p:spPr>
        <p:txBody>
          <a:bodyPr anchorCtr="0" anchor="t" bIns="91425" lIns="91425" rIns="91425" tIns="91425">
            <a:noAutofit/>
          </a:bodyPr>
          <a:lstStyle/>
          <a:p>
            <a:pPr lvl="0" rtl="0">
              <a:spcBef>
                <a:spcPts val="0"/>
              </a:spcBef>
              <a:buNone/>
            </a:pPr>
            <a:r>
              <a:rPr lang="en">
                <a:solidFill>
                  <a:srgbClr val="000000"/>
                </a:solidFill>
              </a:rPr>
              <a:t>Error Prevention</a:t>
            </a:r>
          </a:p>
        </p:txBody>
      </p:sp>
      <p:pic>
        <p:nvPicPr>
          <p:cNvPr id="182" name="Shape 182"/>
          <p:cNvPicPr preferRelativeResize="0"/>
          <p:nvPr/>
        </p:nvPicPr>
        <p:blipFill>
          <a:blip r:embed="rId5">
            <a:alphaModFix/>
          </a:blip>
          <a:stretch>
            <a:fillRect/>
          </a:stretch>
        </p:blipFill>
        <p:spPr>
          <a:xfrm>
            <a:off x="6626046" y="861088"/>
            <a:ext cx="1941524" cy="3437150"/>
          </a:xfrm>
          <a:prstGeom prst="rect">
            <a:avLst/>
          </a:prstGeom>
          <a:noFill/>
          <a:ln>
            <a:noFill/>
          </a:ln>
        </p:spPr>
      </p:pic>
      <p:pic>
        <p:nvPicPr>
          <p:cNvPr id="183" name="Shape 183"/>
          <p:cNvPicPr preferRelativeResize="0"/>
          <p:nvPr/>
        </p:nvPicPr>
        <p:blipFill>
          <a:blip r:embed="rId6">
            <a:alphaModFix/>
          </a:blip>
          <a:stretch>
            <a:fillRect/>
          </a:stretch>
        </p:blipFill>
        <p:spPr>
          <a:xfrm>
            <a:off x="4132975" y="853687"/>
            <a:ext cx="1941525" cy="3451976"/>
          </a:xfrm>
          <a:prstGeom prst="rect">
            <a:avLst/>
          </a:prstGeom>
          <a:noFill/>
          <a:ln>
            <a:noFill/>
          </a:ln>
        </p:spPr>
      </p:pic>
      <p:sp>
        <p:nvSpPr>
          <p:cNvPr id="184" name="Shape 184"/>
          <p:cNvSpPr/>
          <p:nvPr/>
        </p:nvSpPr>
        <p:spPr>
          <a:xfrm>
            <a:off x="442900" y="1996825"/>
            <a:ext cx="3343200" cy="707099"/>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Overview of Today</a:t>
            </a:r>
          </a:p>
        </p:txBody>
      </p:sp>
      <p:sp>
        <p:nvSpPr>
          <p:cNvPr id="190" name="Shape 190"/>
          <p:cNvSpPr/>
          <p:nvPr/>
        </p:nvSpPr>
        <p:spPr>
          <a:xfrm>
            <a:off x="615577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Next Steps</a:t>
            </a:r>
          </a:p>
        </p:txBody>
      </p:sp>
      <p:sp>
        <p:nvSpPr>
          <p:cNvPr id="191" name="Shape 191"/>
          <p:cNvSpPr/>
          <p:nvPr/>
        </p:nvSpPr>
        <p:spPr>
          <a:xfrm>
            <a:off x="3178350"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Prototype Tools</a:t>
            </a:r>
          </a:p>
        </p:txBody>
      </p:sp>
      <p:sp>
        <p:nvSpPr>
          <p:cNvPr id="192" name="Shape 192"/>
          <p:cNvSpPr/>
          <p:nvPr/>
        </p:nvSpPr>
        <p:spPr>
          <a:xfrm>
            <a:off x="20092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HE Findings → </a:t>
            </a:r>
          </a:p>
          <a:p>
            <a:pPr lvl="0" rtl="0">
              <a:spcBef>
                <a:spcPts val="0"/>
              </a:spcBef>
              <a:buNone/>
            </a:pPr>
            <a:r>
              <a:rPr b="1" lang="en" sz="2200"/>
              <a:t>Design Changes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Tools Being Used: Sketch</a:t>
            </a:r>
          </a:p>
        </p:txBody>
      </p:sp>
      <p:pic>
        <p:nvPicPr>
          <p:cNvPr id="198" name="Shape 198"/>
          <p:cNvPicPr preferRelativeResize="0"/>
          <p:nvPr/>
        </p:nvPicPr>
        <p:blipFill>
          <a:blip r:embed="rId3">
            <a:alphaModFix/>
          </a:blip>
          <a:stretch>
            <a:fillRect/>
          </a:stretch>
        </p:blipFill>
        <p:spPr>
          <a:xfrm>
            <a:off x="1781112" y="1129475"/>
            <a:ext cx="5581771" cy="3707799"/>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Tools Being Used: XCode, Objective C, Nibs</a:t>
            </a:r>
          </a:p>
        </p:txBody>
      </p:sp>
      <p:pic>
        <p:nvPicPr>
          <p:cNvPr id="204" name="Shape 204"/>
          <p:cNvPicPr preferRelativeResize="0"/>
          <p:nvPr/>
        </p:nvPicPr>
        <p:blipFill>
          <a:blip r:embed="rId3">
            <a:alphaModFix/>
          </a:blip>
          <a:stretch>
            <a:fillRect/>
          </a:stretch>
        </p:blipFill>
        <p:spPr>
          <a:xfrm>
            <a:off x="1175275" y="1114475"/>
            <a:ext cx="5565050" cy="3582650"/>
          </a:xfrm>
          <a:prstGeom prst="rect">
            <a:avLst/>
          </a:prstGeom>
          <a:noFill/>
          <a:ln>
            <a:noFill/>
          </a:ln>
        </p:spPr>
      </p:pic>
      <p:pic>
        <p:nvPicPr>
          <p:cNvPr id="205" name="Shape 205"/>
          <p:cNvPicPr preferRelativeResize="0"/>
          <p:nvPr/>
        </p:nvPicPr>
        <p:blipFill>
          <a:blip r:embed="rId4">
            <a:alphaModFix/>
          </a:blip>
          <a:stretch>
            <a:fillRect/>
          </a:stretch>
        </p:blipFill>
        <p:spPr>
          <a:xfrm>
            <a:off x="6505048" y="1351862"/>
            <a:ext cx="1483274" cy="2051387"/>
          </a:xfrm>
          <a:prstGeom prst="rect">
            <a:avLst/>
          </a:prstGeom>
          <a:noFill/>
          <a:ln cap="flat" cmpd="sng" w="9525">
            <a:solidFill>
              <a:schemeClr val="dk2"/>
            </a:solidFill>
            <a:prstDash val="solid"/>
            <a:round/>
            <a:headEnd len="med" w="med" type="none"/>
            <a:tailEnd len="med" w="med" type="none"/>
          </a:ln>
        </p:spPr>
      </p:pic>
      <p:pic>
        <p:nvPicPr>
          <p:cNvPr id="206" name="Shape 206"/>
          <p:cNvPicPr preferRelativeResize="0"/>
          <p:nvPr/>
        </p:nvPicPr>
        <p:blipFill>
          <a:blip r:embed="rId5">
            <a:alphaModFix/>
          </a:blip>
          <a:stretch>
            <a:fillRect/>
          </a:stretch>
        </p:blipFill>
        <p:spPr>
          <a:xfrm>
            <a:off x="4960620" y="3638450"/>
            <a:ext cx="2774500" cy="1327750"/>
          </a:xfrm>
          <a:prstGeom prst="rect">
            <a:avLst/>
          </a:prstGeom>
          <a:noFill/>
          <a:ln cap="flat" cmpd="sng" w="9525">
            <a:solidFill>
              <a:schemeClr val="dk2"/>
            </a:solidFill>
            <a:prstDash val="solid"/>
            <a:round/>
            <a:headEnd len="med" w="med" type="none"/>
            <a:tailEnd len="med" w="med" type="none"/>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ctrTitle"/>
          </p:nvPr>
        </p:nvSpPr>
        <p:spPr>
          <a:xfrm>
            <a:off x="311708" y="744575"/>
            <a:ext cx="8520599" cy="2052599"/>
          </a:xfrm>
          <a:prstGeom prst="rect">
            <a:avLst/>
          </a:prstGeom>
        </p:spPr>
        <p:txBody>
          <a:bodyPr anchorCtr="0" anchor="b" bIns="91425" lIns="91425" rIns="91425" tIns="91425">
            <a:noAutofit/>
          </a:bodyPr>
          <a:lstStyle/>
          <a:p>
            <a:pPr lvl="0" rtl="0">
              <a:spcBef>
                <a:spcPts val="0"/>
              </a:spcBef>
              <a:buNone/>
            </a:pPr>
            <a:r>
              <a:rPr lang="en">
                <a:latin typeface="Raleway"/>
                <a:ea typeface="Raleway"/>
                <a:cs typeface="Raleway"/>
                <a:sym typeface="Raleway"/>
              </a:rPr>
              <a:t>    </a:t>
            </a:r>
            <a:r>
              <a:rPr lang="en">
                <a:solidFill>
                  <a:srgbClr val="D9D9D9"/>
                </a:solidFill>
                <a:latin typeface="Raleway"/>
                <a:ea typeface="Raleway"/>
                <a:cs typeface="Raleway"/>
                <a:sym typeface="Raleway"/>
              </a:rPr>
              <a:t>NightOwl</a:t>
            </a:r>
          </a:p>
        </p:txBody>
      </p:sp>
      <p:pic>
        <p:nvPicPr>
          <p:cNvPr id="61" name="Shape 61"/>
          <p:cNvPicPr preferRelativeResize="0"/>
          <p:nvPr/>
        </p:nvPicPr>
        <p:blipFill>
          <a:blip r:embed="rId3">
            <a:alphaModFix/>
          </a:blip>
          <a:stretch>
            <a:fillRect/>
          </a:stretch>
        </p:blipFill>
        <p:spPr>
          <a:xfrm>
            <a:off x="2261149" y="1719849"/>
            <a:ext cx="1194626" cy="1194626"/>
          </a:xfrm>
          <a:prstGeom prst="rect">
            <a:avLst/>
          </a:prstGeom>
          <a:noFill/>
          <a:ln>
            <a:noFill/>
          </a:ln>
        </p:spPr>
      </p:pic>
      <p:sp>
        <p:nvSpPr>
          <p:cNvPr id="62" name="Shape 62"/>
          <p:cNvSpPr txBox="1"/>
          <p:nvPr>
            <p:ph idx="1" type="subTitle"/>
          </p:nvPr>
        </p:nvSpPr>
        <p:spPr>
          <a:xfrm>
            <a:off x="1211800" y="2641400"/>
            <a:ext cx="8520599" cy="792600"/>
          </a:xfrm>
          <a:prstGeom prst="rect">
            <a:avLst/>
          </a:prstGeom>
        </p:spPr>
        <p:txBody>
          <a:bodyPr anchorCtr="0" anchor="t" bIns="91425" lIns="91425" rIns="91425" tIns="91425">
            <a:noAutofit/>
          </a:bodyPr>
          <a:lstStyle/>
          <a:p>
            <a:pPr lvl="0" rtl="0">
              <a:spcBef>
                <a:spcPts val="0"/>
              </a:spcBef>
              <a:buNone/>
            </a:pPr>
            <a:r>
              <a:rPr lang="en"/>
              <a:t>Get help now.</a:t>
            </a:r>
          </a:p>
        </p:txBody>
      </p:sp>
      <p:sp>
        <p:nvSpPr>
          <p:cNvPr id="63" name="Shape 63"/>
          <p:cNvSpPr txBox="1"/>
          <p:nvPr>
            <p:ph idx="2" type="subTitle"/>
          </p:nvPr>
        </p:nvSpPr>
        <p:spPr>
          <a:xfrm>
            <a:off x="1308450" y="3569425"/>
            <a:ext cx="6527099" cy="792600"/>
          </a:xfrm>
          <a:prstGeom prst="rect">
            <a:avLst/>
          </a:prstGeom>
        </p:spPr>
        <p:txBody>
          <a:bodyPr anchorCtr="0" anchor="t" bIns="91425" lIns="91425" rIns="91425" tIns="91425">
            <a:noAutofit/>
          </a:bodyPr>
          <a:lstStyle/>
          <a:p>
            <a:pPr lvl="0" rtl="0">
              <a:spcBef>
                <a:spcPts val="0"/>
              </a:spcBef>
              <a:buNone/>
            </a:pPr>
            <a:r>
              <a:rPr lang="en" sz="1600">
                <a:solidFill>
                  <a:srgbClr val="805BA0"/>
                </a:solidFill>
              </a:rPr>
              <a:t>Griffin D. 			Lachlan G.	  	     Zara 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Tools Being Used: Layer (maybe)</a:t>
            </a:r>
          </a:p>
        </p:txBody>
      </p:sp>
      <p:sp>
        <p:nvSpPr>
          <p:cNvPr id="212" name="Shape 212"/>
          <p:cNvSpPr txBox="1"/>
          <p:nvPr/>
        </p:nvSpPr>
        <p:spPr>
          <a:xfrm>
            <a:off x="0" y="0"/>
            <a:ext cx="3000000" cy="3000000"/>
          </a:xfrm>
          <a:prstGeom prst="rect">
            <a:avLst/>
          </a:prstGeom>
          <a:noFill/>
          <a:ln>
            <a:noFill/>
          </a:ln>
        </p:spPr>
        <p:txBody>
          <a:bodyPr anchorCtr="0" anchor="ctr" bIns="91425" lIns="91425" rIns="91425" tIns="91425">
            <a:noAutofit/>
          </a:bodyPr>
          <a:lstStyle/>
          <a:p>
            <a:pPr lvl="0" rtl="0">
              <a:spcBef>
                <a:spcPts val="0"/>
              </a:spcBef>
              <a:buNone/>
            </a:pPr>
            <a:r>
              <a:rPr lang="en"/>
              <a:t> </a:t>
            </a:r>
          </a:p>
        </p:txBody>
      </p:sp>
      <p:pic>
        <p:nvPicPr>
          <p:cNvPr id="213" name="Shape 213"/>
          <p:cNvPicPr preferRelativeResize="0"/>
          <p:nvPr/>
        </p:nvPicPr>
        <p:blipFill>
          <a:blip r:embed="rId3">
            <a:alphaModFix/>
          </a:blip>
          <a:stretch>
            <a:fillRect/>
          </a:stretch>
        </p:blipFill>
        <p:spPr>
          <a:xfrm>
            <a:off x="1335699" y="1231700"/>
            <a:ext cx="6472602" cy="3548648"/>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Implemented Features</a:t>
            </a:r>
          </a:p>
        </p:txBody>
      </p:sp>
      <p:sp>
        <p:nvSpPr>
          <p:cNvPr id="219" name="Shape 219"/>
          <p:cNvSpPr txBox="1"/>
          <p:nvPr>
            <p:ph idx="1" type="body"/>
          </p:nvPr>
        </p:nvSpPr>
        <p:spPr>
          <a:xfrm>
            <a:off x="311700" y="1152475"/>
            <a:ext cx="8520599" cy="3416400"/>
          </a:xfrm>
          <a:prstGeom prst="rect">
            <a:avLst/>
          </a:prstGeom>
        </p:spPr>
        <p:txBody>
          <a:bodyPr anchorCtr="0" anchor="ctr" bIns="91425" lIns="91425" rIns="91425" tIns="91425">
            <a:noAutofit/>
          </a:bodyPr>
          <a:lstStyle/>
          <a:p>
            <a:pPr lvl="0" rtl="0" algn="ctr">
              <a:spcBef>
                <a:spcPts val="0"/>
              </a:spcBef>
              <a:buNone/>
            </a:pPr>
            <a:r>
              <a:rPr lang="en" sz="3600"/>
              <a:t>DEMO</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b="0" l="14862" r="12710" t="0"/>
          <a:stretch/>
        </p:blipFill>
        <p:spPr>
          <a:xfrm>
            <a:off x="1192125" y="1674325"/>
            <a:ext cx="3254848" cy="2530125"/>
          </a:xfrm>
          <a:prstGeom prst="rect">
            <a:avLst/>
          </a:prstGeom>
          <a:noFill/>
          <a:ln>
            <a:noFill/>
          </a:ln>
        </p:spPr>
      </p:pic>
      <p:sp>
        <p:nvSpPr>
          <p:cNvPr id="225" name="Shape 22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Wizard of Oz Techniques </a:t>
            </a:r>
          </a:p>
        </p:txBody>
      </p:sp>
      <p:pic>
        <p:nvPicPr>
          <p:cNvPr id="226" name="Shape 226"/>
          <p:cNvPicPr preferRelativeResize="0"/>
          <p:nvPr/>
        </p:nvPicPr>
        <p:blipFill>
          <a:blip r:embed="rId4">
            <a:alphaModFix/>
          </a:blip>
          <a:stretch>
            <a:fillRect/>
          </a:stretch>
        </p:blipFill>
        <p:spPr>
          <a:xfrm>
            <a:off x="5706125" y="1221750"/>
            <a:ext cx="1964375" cy="34352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Hard-coded Techniques</a:t>
            </a:r>
          </a:p>
        </p:txBody>
      </p:sp>
      <p:pic>
        <p:nvPicPr>
          <p:cNvPr id="232" name="Shape 232"/>
          <p:cNvPicPr preferRelativeResize="0"/>
          <p:nvPr/>
        </p:nvPicPr>
        <p:blipFill>
          <a:blip r:embed="rId3">
            <a:alphaModFix/>
          </a:blip>
          <a:stretch>
            <a:fillRect/>
          </a:stretch>
        </p:blipFill>
        <p:spPr>
          <a:xfrm>
            <a:off x="667398" y="1158170"/>
            <a:ext cx="2099351" cy="3723802"/>
          </a:xfrm>
          <a:prstGeom prst="rect">
            <a:avLst/>
          </a:prstGeom>
          <a:noFill/>
          <a:ln>
            <a:noFill/>
          </a:ln>
        </p:spPr>
      </p:pic>
      <p:pic>
        <p:nvPicPr>
          <p:cNvPr id="233" name="Shape 233"/>
          <p:cNvPicPr preferRelativeResize="0"/>
          <p:nvPr/>
        </p:nvPicPr>
        <p:blipFill>
          <a:blip r:embed="rId4">
            <a:alphaModFix/>
          </a:blip>
          <a:stretch>
            <a:fillRect/>
          </a:stretch>
        </p:blipFill>
        <p:spPr>
          <a:xfrm>
            <a:off x="3522319" y="1150773"/>
            <a:ext cx="2099351" cy="3738573"/>
          </a:xfrm>
          <a:prstGeom prst="rect">
            <a:avLst/>
          </a:prstGeom>
          <a:noFill/>
          <a:ln>
            <a:noFill/>
          </a:ln>
        </p:spPr>
      </p:pic>
      <p:pic>
        <p:nvPicPr>
          <p:cNvPr id="234" name="Shape 234"/>
          <p:cNvPicPr preferRelativeResize="0"/>
          <p:nvPr/>
        </p:nvPicPr>
        <p:blipFill>
          <a:blip r:embed="rId5">
            <a:alphaModFix/>
          </a:blip>
          <a:stretch>
            <a:fillRect/>
          </a:stretch>
        </p:blipFill>
        <p:spPr>
          <a:xfrm>
            <a:off x="6377250" y="1162649"/>
            <a:ext cx="2099350" cy="3714822"/>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Overview of Today</a:t>
            </a:r>
          </a:p>
        </p:txBody>
      </p:sp>
      <p:sp>
        <p:nvSpPr>
          <p:cNvPr id="240" name="Shape 240"/>
          <p:cNvSpPr/>
          <p:nvPr/>
        </p:nvSpPr>
        <p:spPr>
          <a:xfrm>
            <a:off x="6155775"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Next Steps</a:t>
            </a:r>
          </a:p>
        </p:txBody>
      </p:sp>
      <p:sp>
        <p:nvSpPr>
          <p:cNvPr id="241" name="Shape 241"/>
          <p:cNvSpPr/>
          <p:nvPr/>
        </p:nvSpPr>
        <p:spPr>
          <a:xfrm>
            <a:off x="3178350"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Prototype Tools</a:t>
            </a:r>
          </a:p>
        </p:txBody>
      </p:sp>
      <p:sp>
        <p:nvSpPr>
          <p:cNvPr id="242" name="Shape 242"/>
          <p:cNvSpPr/>
          <p:nvPr/>
        </p:nvSpPr>
        <p:spPr>
          <a:xfrm>
            <a:off x="20092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HE Findings → </a:t>
            </a:r>
          </a:p>
          <a:p>
            <a:pPr lvl="0" rtl="0">
              <a:spcBef>
                <a:spcPts val="0"/>
              </a:spcBef>
              <a:buNone/>
            </a:pPr>
            <a:r>
              <a:rPr b="1" lang="en" sz="2200"/>
              <a:t>Design Changes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sz="3000"/>
              <a:t>Unimplemented Features (specific to our tasks)</a:t>
            </a:r>
          </a:p>
        </p:txBody>
      </p:sp>
      <p:pic>
        <p:nvPicPr>
          <p:cNvPr id="248" name="Shape 248"/>
          <p:cNvPicPr preferRelativeResize="0"/>
          <p:nvPr/>
        </p:nvPicPr>
        <p:blipFill>
          <a:blip r:embed="rId3">
            <a:alphaModFix/>
          </a:blip>
          <a:stretch>
            <a:fillRect/>
          </a:stretch>
        </p:blipFill>
        <p:spPr>
          <a:xfrm>
            <a:off x="741399" y="1351576"/>
            <a:ext cx="1711049" cy="3047049"/>
          </a:xfrm>
          <a:prstGeom prst="rect">
            <a:avLst/>
          </a:prstGeom>
          <a:noFill/>
          <a:ln>
            <a:noFill/>
          </a:ln>
        </p:spPr>
      </p:pic>
      <p:sp>
        <p:nvSpPr>
          <p:cNvPr id="249" name="Shape 249"/>
          <p:cNvSpPr txBox="1"/>
          <p:nvPr/>
        </p:nvSpPr>
        <p:spPr>
          <a:xfrm>
            <a:off x="1069750"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Messages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sz="3000"/>
              <a:t>Unimplemented Features (specific to our tasks)</a:t>
            </a:r>
          </a:p>
        </p:txBody>
      </p:sp>
      <p:pic>
        <p:nvPicPr>
          <p:cNvPr id="255" name="Shape 255"/>
          <p:cNvPicPr preferRelativeResize="0"/>
          <p:nvPr/>
        </p:nvPicPr>
        <p:blipFill>
          <a:blip r:embed="rId3">
            <a:alphaModFix/>
          </a:blip>
          <a:stretch>
            <a:fillRect/>
          </a:stretch>
        </p:blipFill>
        <p:spPr>
          <a:xfrm>
            <a:off x="3668974" y="1357576"/>
            <a:ext cx="1711049" cy="3035038"/>
          </a:xfrm>
          <a:prstGeom prst="rect">
            <a:avLst/>
          </a:prstGeom>
          <a:noFill/>
          <a:ln>
            <a:noFill/>
          </a:ln>
        </p:spPr>
      </p:pic>
      <p:pic>
        <p:nvPicPr>
          <p:cNvPr id="256" name="Shape 256"/>
          <p:cNvPicPr preferRelativeResize="0"/>
          <p:nvPr/>
        </p:nvPicPr>
        <p:blipFill>
          <a:blip r:embed="rId4">
            <a:alphaModFix/>
          </a:blip>
          <a:stretch>
            <a:fillRect/>
          </a:stretch>
        </p:blipFill>
        <p:spPr>
          <a:xfrm>
            <a:off x="741399" y="1351576"/>
            <a:ext cx="1711049" cy="3047049"/>
          </a:xfrm>
          <a:prstGeom prst="rect">
            <a:avLst/>
          </a:prstGeom>
          <a:noFill/>
          <a:ln>
            <a:noFill/>
          </a:ln>
        </p:spPr>
      </p:pic>
      <p:sp>
        <p:nvSpPr>
          <p:cNvPr id="257" name="Shape 257"/>
          <p:cNvSpPr txBox="1"/>
          <p:nvPr/>
        </p:nvSpPr>
        <p:spPr>
          <a:xfrm>
            <a:off x="1069750"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Messages</a:t>
            </a:r>
          </a:p>
        </p:txBody>
      </p:sp>
      <p:sp>
        <p:nvSpPr>
          <p:cNvPr id="258" name="Shape 258"/>
          <p:cNvSpPr txBox="1"/>
          <p:nvPr/>
        </p:nvSpPr>
        <p:spPr>
          <a:xfrm>
            <a:off x="4025723"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Newsfeed</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sz="3000"/>
              <a:t>Unimplemented Features (specific to our tasks)</a:t>
            </a:r>
          </a:p>
        </p:txBody>
      </p:sp>
      <p:pic>
        <p:nvPicPr>
          <p:cNvPr id="264" name="Shape 264"/>
          <p:cNvPicPr preferRelativeResize="0"/>
          <p:nvPr/>
        </p:nvPicPr>
        <p:blipFill>
          <a:blip r:embed="rId3">
            <a:alphaModFix/>
          </a:blip>
          <a:stretch>
            <a:fillRect/>
          </a:stretch>
        </p:blipFill>
        <p:spPr>
          <a:xfrm>
            <a:off x="3668974" y="1357576"/>
            <a:ext cx="1711049" cy="3035038"/>
          </a:xfrm>
          <a:prstGeom prst="rect">
            <a:avLst/>
          </a:prstGeom>
          <a:noFill/>
          <a:ln>
            <a:noFill/>
          </a:ln>
        </p:spPr>
      </p:pic>
      <p:pic>
        <p:nvPicPr>
          <p:cNvPr id="265" name="Shape 265"/>
          <p:cNvPicPr preferRelativeResize="0"/>
          <p:nvPr/>
        </p:nvPicPr>
        <p:blipFill>
          <a:blip r:embed="rId4">
            <a:alphaModFix/>
          </a:blip>
          <a:stretch>
            <a:fillRect/>
          </a:stretch>
        </p:blipFill>
        <p:spPr>
          <a:xfrm>
            <a:off x="741399" y="1351576"/>
            <a:ext cx="1711049" cy="3047049"/>
          </a:xfrm>
          <a:prstGeom prst="rect">
            <a:avLst/>
          </a:prstGeom>
          <a:noFill/>
          <a:ln>
            <a:noFill/>
          </a:ln>
        </p:spPr>
      </p:pic>
      <p:sp>
        <p:nvSpPr>
          <p:cNvPr id="266" name="Shape 266"/>
          <p:cNvSpPr txBox="1"/>
          <p:nvPr/>
        </p:nvSpPr>
        <p:spPr>
          <a:xfrm>
            <a:off x="1069750"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Messages</a:t>
            </a:r>
          </a:p>
        </p:txBody>
      </p:sp>
      <p:sp>
        <p:nvSpPr>
          <p:cNvPr id="267" name="Shape 267"/>
          <p:cNvSpPr txBox="1"/>
          <p:nvPr/>
        </p:nvSpPr>
        <p:spPr>
          <a:xfrm>
            <a:off x="4025723"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Newsfeed</a:t>
            </a:r>
          </a:p>
        </p:txBody>
      </p:sp>
      <p:pic>
        <p:nvPicPr>
          <p:cNvPr id="268" name="Shape 268"/>
          <p:cNvPicPr preferRelativeResize="0"/>
          <p:nvPr/>
        </p:nvPicPr>
        <p:blipFill>
          <a:blip r:embed="rId5">
            <a:alphaModFix/>
          </a:blip>
          <a:stretch>
            <a:fillRect/>
          </a:stretch>
        </p:blipFill>
        <p:spPr>
          <a:xfrm>
            <a:off x="6523775" y="1351576"/>
            <a:ext cx="1711050" cy="3023763"/>
          </a:xfrm>
          <a:prstGeom prst="rect">
            <a:avLst/>
          </a:prstGeom>
          <a:noFill/>
          <a:ln>
            <a:noFill/>
          </a:ln>
        </p:spPr>
      </p:pic>
      <p:sp>
        <p:nvSpPr>
          <p:cNvPr id="269" name="Shape 269"/>
          <p:cNvSpPr txBox="1"/>
          <p:nvPr/>
        </p:nvSpPr>
        <p:spPr>
          <a:xfrm>
            <a:off x="6352547" y="4322425"/>
            <a:ext cx="22919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Update Location/Status</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sz="3000"/>
              <a:t>Issues / Questions</a:t>
            </a:r>
          </a:p>
        </p:txBody>
      </p:sp>
      <p:pic>
        <p:nvPicPr>
          <p:cNvPr id="275" name="Shape 275"/>
          <p:cNvPicPr preferRelativeResize="0"/>
          <p:nvPr/>
        </p:nvPicPr>
        <p:blipFill>
          <a:blip r:embed="rId3">
            <a:alphaModFix/>
          </a:blip>
          <a:stretch>
            <a:fillRect/>
          </a:stretch>
        </p:blipFill>
        <p:spPr>
          <a:xfrm>
            <a:off x="1621374" y="1283687"/>
            <a:ext cx="1780799" cy="3114225"/>
          </a:xfrm>
          <a:prstGeom prst="rect">
            <a:avLst/>
          </a:prstGeom>
          <a:noFill/>
          <a:ln>
            <a:noFill/>
          </a:ln>
        </p:spPr>
      </p:pic>
      <p:sp>
        <p:nvSpPr>
          <p:cNvPr id="276" name="Shape 276"/>
          <p:cNvSpPr txBox="1"/>
          <p:nvPr/>
        </p:nvSpPr>
        <p:spPr>
          <a:xfrm>
            <a:off x="2034125"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Messages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sz="3000"/>
              <a:t>Issues / Questions</a:t>
            </a:r>
          </a:p>
        </p:txBody>
      </p:sp>
      <p:pic>
        <p:nvPicPr>
          <p:cNvPr id="282" name="Shape 282"/>
          <p:cNvPicPr preferRelativeResize="0"/>
          <p:nvPr/>
        </p:nvPicPr>
        <p:blipFill>
          <a:blip r:embed="rId3">
            <a:alphaModFix/>
          </a:blip>
          <a:stretch>
            <a:fillRect/>
          </a:stretch>
        </p:blipFill>
        <p:spPr>
          <a:xfrm>
            <a:off x="1621374" y="1283687"/>
            <a:ext cx="1780799" cy="3114225"/>
          </a:xfrm>
          <a:prstGeom prst="rect">
            <a:avLst/>
          </a:prstGeom>
          <a:noFill/>
          <a:ln>
            <a:noFill/>
          </a:ln>
        </p:spPr>
      </p:pic>
      <p:sp>
        <p:nvSpPr>
          <p:cNvPr id="283" name="Shape 283"/>
          <p:cNvSpPr txBox="1"/>
          <p:nvPr/>
        </p:nvSpPr>
        <p:spPr>
          <a:xfrm>
            <a:off x="2034125"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Messages</a:t>
            </a:r>
          </a:p>
        </p:txBody>
      </p:sp>
      <p:pic>
        <p:nvPicPr>
          <p:cNvPr id="284" name="Shape 284"/>
          <p:cNvPicPr preferRelativeResize="0"/>
          <p:nvPr/>
        </p:nvPicPr>
        <p:blipFill>
          <a:blip r:embed="rId4">
            <a:alphaModFix/>
          </a:blip>
          <a:stretch>
            <a:fillRect/>
          </a:stretch>
        </p:blipFill>
        <p:spPr>
          <a:xfrm>
            <a:off x="5741675" y="1283675"/>
            <a:ext cx="1719530" cy="3038750"/>
          </a:xfrm>
          <a:prstGeom prst="rect">
            <a:avLst/>
          </a:prstGeom>
          <a:noFill/>
          <a:ln>
            <a:noFill/>
          </a:ln>
        </p:spPr>
      </p:pic>
      <p:sp>
        <p:nvSpPr>
          <p:cNvPr id="285" name="Shape 285"/>
          <p:cNvSpPr txBox="1"/>
          <p:nvPr/>
        </p:nvSpPr>
        <p:spPr>
          <a:xfrm>
            <a:off x="5926100" y="4322425"/>
            <a:ext cx="1535099" cy="332399"/>
          </a:xfrm>
          <a:prstGeom prst="rect">
            <a:avLst/>
          </a:prstGeom>
          <a:noFill/>
          <a:ln>
            <a:noFill/>
          </a:ln>
        </p:spPr>
        <p:txBody>
          <a:bodyPr anchorCtr="0" anchor="t" bIns="91425" lIns="91425" rIns="91425" tIns="91425">
            <a:noAutofit/>
          </a:bodyPr>
          <a:lstStyle/>
          <a:p>
            <a:pPr lvl="0" rtl="0">
              <a:spcBef>
                <a:spcPts val="0"/>
              </a:spcBef>
              <a:buNone/>
            </a:pPr>
            <a:r>
              <a:rPr lang="en">
                <a:solidFill>
                  <a:srgbClr val="FFFFFF"/>
                </a:solidFill>
              </a:rPr>
              <a:t>Update Screen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998425"/>
            <a:ext cx="8520599" cy="3416400"/>
          </a:xfrm>
          <a:prstGeom prst="rect">
            <a:avLst/>
          </a:prstGeom>
        </p:spPr>
        <p:txBody>
          <a:bodyPr anchorCtr="0" anchor="t" bIns="91425" lIns="91425" rIns="91425" tIns="91425">
            <a:noAutofit/>
          </a:bodyPr>
          <a:lstStyle/>
          <a:p>
            <a:pPr lvl="0" rtl="0">
              <a:spcBef>
                <a:spcPts val="0"/>
              </a:spcBef>
              <a:buNone/>
            </a:pPr>
            <a:r>
              <a:rPr lang="en" sz="3000">
                <a:solidFill>
                  <a:srgbClr val="F3F3F3"/>
                </a:solidFill>
              </a:rPr>
              <a:t>Students late at night struggle to get help on assignments and psets. </a:t>
            </a:r>
            <a:br>
              <a:rPr lang="en" sz="3000">
                <a:solidFill>
                  <a:srgbClr val="F3F3F3"/>
                </a:solidFill>
              </a:rPr>
            </a:br>
          </a:p>
          <a:p>
            <a:pPr lvl="0" rtl="0">
              <a:spcBef>
                <a:spcPts val="0"/>
              </a:spcBef>
              <a:buNone/>
            </a:pPr>
            <a:r>
              <a:t/>
            </a:r>
            <a:endParaRPr sz="3000">
              <a:solidFill>
                <a:srgbClr val="F3F3F3"/>
              </a:solidFil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Summary</a:t>
            </a:r>
          </a:p>
        </p:txBody>
      </p:sp>
      <p:sp>
        <p:nvSpPr>
          <p:cNvPr id="291" name="Shape 291"/>
          <p:cNvSpPr/>
          <p:nvPr/>
        </p:nvSpPr>
        <p:spPr>
          <a:xfrm>
            <a:off x="6155775"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Next Steps</a:t>
            </a:r>
          </a:p>
        </p:txBody>
      </p:sp>
      <p:sp>
        <p:nvSpPr>
          <p:cNvPr id="292" name="Shape 292"/>
          <p:cNvSpPr/>
          <p:nvPr/>
        </p:nvSpPr>
        <p:spPr>
          <a:xfrm>
            <a:off x="3178350"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Prototype Tools</a:t>
            </a:r>
          </a:p>
        </p:txBody>
      </p:sp>
      <p:sp>
        <p:nvSpPr>
          <p:cNvPr id="293" name="Shape 293"/>
          <p:cNvSpPr/>
          <p:nvPr/>
        </p:nvSpPr>
        <p:spPr>
          <a:xfrm>
            <a:off x="200925"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HE Findings → </a:t>
            </a:r>
          </a:p>
          <a:p>
            <a:pPr lvl="0" rtl="0">
              <a:spcBef>
                <a:spcPts val="0"/>
              </a:spcBef>
              <a:buNone/>
            </a:pPr>
            <a:r>
              <a:rPr b="1" lang="en" sz="2200">
                <a:solidFill>
                  <a:srgbClr val="FFFFFF"/>
                </a:solidFill>
              </a:rPr>
              <a:t>Design Changes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idx="1" type="body"/>
          </p:nvPr>
        </p:nvSpPr>
        <p:spPr>
          <a:xfrm>
            <a:off x="311700" y="998425"/>
            <a:ext cx="8520599" cy="3416400"/>
          </a:xfrm>
          <a:prstGeom prst="rect">
            <a:avLst/>
          </a:prstGeom>
        </p:spPr>
        <p:txBody>
          <a:bodyPr anchorCtr="0" anchor="t" bIns="91425" lIns="91425" rIns="91425" tIns="91425">
            <a:noAutofit/>
          </a:bodyPr>
          <a:lstStyle/>
          <a:p>
            <a:pPr lvl="0" rtl="0">
              <a:spcBef>
                <a:spcPts val="0"/>
              </a:spcBef>
              <a:buNone/>
            </a:pPr>
            <a:r>
              <a:rPr lang="en" sz="3000">
                <a:solidFill>
                  <a:srgbClr val="F3F3F3"/>
                </a:solidFill>
              </a:rPr>
              <a:t>Students late at night struggle to get help on assignments and psets. </a:t>
            </a:r>
            <a:br>
              <a:rPr lang="en" sz="3000">
                <a:solidFill>
                  <a:srgbClr val="F3F3F3"/>
                </a:solidFill>
              </a:rPr>
            </a:br>
          </a:p>
          <a:p>
            <a:pPr lvl="0" rtl="0">
              <a:spcBef>
                <a:spcPts val="0"/>
              </a:spcBef>
              <a:buNone/>
            </a:pPr>
            <a:r>
              <a:rPr lang="en" sz="3000">
                <a:solidFill>
                  <a:srgbClr val="F3F3F3"/>
                </a:solidFill>
              </a:rPr>
              <a:t>NightOwl connects students with peers who are awake, nearby, and working on the same thing.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a:off x="20092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rtl="0">
              <a:spcBef>
                <a:spcPts val="0"/>
              </a:spcBef>
              <a:buNone/>
            </a:pPr>
            <a:r>
              <a:rPr b="1" lang="en" sz="2200"/>
              <a:t>HE Findings → </a:t>
            </a:r>
          </a:p>
          <a:p>
            <a:pPr>
              <a:spcBef>
                <a:spcPts val="0"/>
              </a:spcBef>
              <a:buNone/>
            </a:pPr>
            <a:r>
              <a:rPr b="1" lang="en" sz="2200"/>
              <a:t>Design Changes</a:t>
            </a:r>
          </a:p>
        </p:txBody>
      </p:sp>
      <p:sp>
        <p:nvSpPr>
          <p:cNvPr id="79" name="Shape 79"/>
          <p:cNvSpPr/>
          <p:nvPr/>
        </p:nvSpPr>
        <p:spPr>
          <a:xfrm>
            <a:off x="615577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Next Steps</a:t>
            </a:r>
          </a:p>
        </p:txBody>
      </p:sp>
      <p:sp>
        <p:nvSpPr>
          <p:cNvPr id="80" name="Shape 80"/>
          <p:cNvSpPr/>
          <p:nvPr/>
        </p:nvSpPr>
        <p:spPr>
          <a:xfrm>
            <a:off x="3178350"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Prototype Tools</a:t>
            </a:r>
          </a:p>
        </p:txBody>
      </p:sp>
      <p:sp>
        <p:nvSpPr>
          <p:cNvPr id="81" name="Shape 8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Overview of Today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p:nvPr/>
        </p:nvSpPr>
        <p:spPr>
          <a:xfrm>
            <a:off x="6155775"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Next Steps</a:t>
            </a:r>
          </a:p>
        </p:txBody>
      </p:sp>
      <p:sp>
        <p:nvSpPr>
          <p:cNvPr id="87" name="Shape 87"/>
          <p:cNvSpPr/>
          <p:nvPr/>
        </p:nvSpPr>
        <p:spPr>
          <a:xfrm>
            <a:off x="3178350" y="1962450"/>
            <a:ext cx="2787299" cy="1994099"/>
          </a:xfrm>
          <a:prstGeom prst="homePlate">
            <a:avLst>
              <a:gd fmla="val 38094"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t>Prototype Tools</a:t>
            </a:r>
          </a:p>
        </p:txBody>
      </p:sp>
      <p:sp>
        <p:nvSpPr>
          <p:cNvPr id="88" name="Shape 88"/>
          <p:cNvSpPr/>
          <p:nvPr/>
        </p:nvSpPr>
        <p:spPr>
          <a:xfrm>
            <a:off x="200925" y="1962450"/>
            <a:ext cx="2787299" cy="1994099"/>
          </a:xfrm>
          <a:prstGeom prst="homePlate">
            <a:avLst>
              <a:gd fmla="val 38094" name="adj"/>
            </a:avLst>
          </a:prstGeom>
          <a:solidFill>
            <a:srgbClr val="805BA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en" sz="2200">
                <a:solidFill>
                  <a:srgbClr val="FFFFFF"/>
                </a:solidFill>
              </a:rPr>
              <a:t>HE Findings → </a:t>
            </a:r>
          </a:p>
          <a:p>
            <a:pPr lvl="0" rtl="0">
              <a:spcBef>
                <a:spcPts val="0"/>
              </a:spcBef>
              <a:buNone/>
            </a:pPr>
            <a:r>
              <a:rPr b="1" lang="en" sz="2200">
                <a:solidFill>
                  <a:srgbClr val="FFFFFF"/>
                </a:solidFill>
              </a:rPr>
              <a:t>Design Changes</a:t>
            </a:r>
          </a:p>
        </p:txBody>
      </p:sp>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Overview of Today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3" name="Shape 93"/>
        <p:cNvGrpSpPr/>
        <p:nvPr/>
      </p:nvGrpSpPr>
      <p:grpSpPr>
        <a:xfrm>
          <a:off x="0" y="0"/>
          <a:ext cx="0" cy="0"/>
          <a:chOff x="0" y="0"/>
          <a:chExt cx="0" cy="0"/>
        </a:xfrm>
      </p:grpSpPr>
      <p:sp>
        <p:nvSpPr>
          <p:cNvPr id="94" name="Shape 94"/>
          <p:cNvSpPr txBox="1"/>
          <p:nvPr>
            <p:ph type="title"/>
          </p:nvPr>
        </p:nvSpPr>
        <p:spPr>
          <a:xfrm>
            <a:off x="2641425" y="3937450"/>
            <a:ext cx="3893999" cy="1478700"/>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User Control &amp; Freedom</a:t>
            </a:r>
          </a:p>
          <a:p>
            <a:pPr lvl="0" rtl="0">
              <a:spcBef>
                <a:spcPts val="0"/>
              </a:spcBef>
              <a:buNone/>
            </a:pPr>
            <a:r>
              <a:rPr lang="en" sz="2500">
                <a:solidFill>
                  <a:srgbClr val="000000"/>
                </a:solidFill>
              </a:rPr>
              <a:t>Visibility of System Status</a:t>
            </a:r>
          </a:p>
        </p:txBody>
      </p:sp>
      <p:pic>
        <p:nvPicPr>
          <p:cNvPr id="95" name="Shape 95"/>
          <p:cNvPicPr preferRelativeResize="0"/>
          <p:nvPr/>
        </p:nvPicPr>
        <p:blipFill rotWithShape="1">
          <a:blip r:embed="rId3">
            <a:alphaModFix/>
          </a:blip>
          <a:srcRect b="1475" l="12057" r="4844" t="3359"/>
          <a:stretch/>
        </p:blipFill>
        <p:spPr>
          <a:xfrm>
            <a:off x="315050" y="440100"/>
            <a:ext cx="2109100" cy="4263300"/>
          </a:xfrm>
          <a:prstGeom prst="rect">
            <a:avLst/>
          </a:prstGeom>
          <a:noFill/>
          <a:ln>
            <a:noFill/>
          </a:ln>
        </p:spPr>
      </p:pic>
      <p:pic>
        <p:nvPicPr>
          <p:cNvPr id="96" name="Shape 96"/>
          <p:cNvPicPr preferRelativeResize="0"/>
          <p:nvPr/>
        </p:nvPicPr>
        <p:blipFill>
          <a:blip r:embed="rId4">
            <a:alphaModFix/>
          </a:blip>
          <a:stretch>
            <a:fillRect/>
          </a:stretch>
        </p:blipFill>
        <p:spPr>
          <a:xfrm>
            <a:off x="483000" y="1006500"/>
            <a:ext cx="1773199" cy="313049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2641425" y="3937450"/>
            <a:ext cx="3893999" cy="1478700"/>
          </a:xfrm>
          <a:prstGeom prst="rect">
            <a:avLst/>
          </a:prstGeom>
        </p:spPr>
        <p:txBody>
          <a:bodyPr anchorCtr="0" anchor="t" bIns="91425" lIns="91425" rIns="91425" tIns="91425">
            <a:noAutofit/>
          </a:bodyPr>
          <a:lstStyle/>
          <a:p>
            <a:pPr lvl="0" rtl="0">
              <a:spcBef>
                <a:spcPts val="0"/>
              </a:spcBef>
              <a:buNone/>
            </a:pPr>
            <a:r>
              <a:rPr lang="en" sz="2500">
                <a:solidFill>
                  <a:srgbClr val="000000"/>
                </a:solidFill>
              </a:rPr>
              <a:t>User Control &amp; Freedom</a:t>
            </a:r>
          </a:p>
          <a:p>
            <a:pPr lvl="0" rtl="0">
              <a:spcBef>
                <a:spcPts val="0"/>
              </a:spcBef>
              <a:buNone/>
            </a:pPr>
            <a:r>
              <a:rPr lang="en" sz="2500">
                <a:solidFill>
                  <a:srgbClr val="000000"/>
                </a:solidFill>
              </a:rPr>
              <a:t>Visibility of System Status</a:t>
            </a:r>
          </a:p>
        </p:txBody>
      </p:sp>
      <p:pic>
        <p:nvPicPr>
          <p:cNvPr id="102" name="Shape 102"/>
          <p:cNvPicPr preferRelativeResize="0"/>
          <p:nvPr/>
        </p:nvPicPr>
        <p:blipFill rotWithShape="1">
          <a:blip r:embed="rId3">
            <a:alphaModFix/>
          </a:blip>
          <a:srcRect b="1475" l="12057" r="4844" t="3359"/>
          <a:stretch/>
        </p:blipFill>
        <p:spPr>
          <a:xfrm>
            <a:off x="6687826" y="440062"/>
            <a:ext cx="2109100" cy="4263381"/>
          </a:xfrm>
          <a:prstGeom prst="rect">
            <a:avLst/>
          </a:prstGeom>
          <a:noFill/>
          <a:ln>
            <a:noFill/>
          </a:ln>
        </p:spPr>
      </p:pic>
      <p:pic>
        <p:nvPicPr>
          <p:cNvPr id="103" name="Shape 103"/>
          <p:cNvPicPr preferRelativeResize="0"/>
          <p:nvPr/>
        </p:nvPicPr>
        <p:blipFill>
          <a:blip r:embed="rId4">
            <a:alphaModFix/>
          </a:blip>
          <a:stretch>
            <a:fillRect/>
          </a:stretch>
        </p:blipFill>
        <p:spPr>
          <a:xfrm>
            <a:off x="6860775" y="1024166"/>
            <a:ext cx="1764023" cy="3156034"/>
          </a:xfrm>
          <a:prstGeom prst="rect">
            <a:avLst/>
          </a:prstGeom>
          <a:noFill/>
          <a:ln>
            <a:noFill/>
          </a:ln>
        </p:spPr>
      </p:pic>
      <p:sp>
        <p:nvSpPr>
          <p:cNvPr id="104" name="Shape 104"/>
          <p:cNvSpPr/>
          <p:nvPr/>
        </p:nvSpPr>
        <p:spPr>
          <a:xfrm>
            <a:off x="2845000" y="2137775"/>
            <a:ext cx="3343200" cy="707099"/>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pic>
        <p:nvPicPr>
          <p:cNvPr id="105" name="Shape 105"/>
          <p:cNvPicPr preferRelativeResize="0"/>
          <p:nvPr/>
        </p:nvPicPr>
        <p:blipFill rotWithShape="1">
          <a:blip r:embed="rId3">
            <a:alphaModFix/>
          </a:blip>
          <a:srcRect b="1475" l="12057" r="4844" t="3359"/>
          <a:stretch/>
        </p:blipFill>
        <p:spPr>
          <a:xfrm>
            <a:off x="315050" y="440100"/>
            <a:ext cx="2109100" cy="4263300"/>
          </a:xfrm>
          <a:prstGeom prst="rect">
            <a:avLst/>
          </a:prstGeom>
          <a:noFill/>
          <a:ln>
            <a:noFill/>
          </a:ln>
        </p:spPr>
      </p:pic>
      <p:pic>
        <p:nvPicPr>
          <p:cNvPr id="106" name="Shape 106"/>
          <p:cNvPicPr preferRelativeResize="0"/>
          <p:nvPr/>
        </p:nvPicPr>
        <p:blipFill>
          <a:blip r:embed="rId5">
            <a:alphaModFix/>
          </a:blip>
          <a:stretch>
            <a:fillRect/>
          </a:stretch>
        </p:blipFill>
        <p:spPr>
          <a:xfrm>
            <a:off x="483000" y="1006500"/>
            <a:ext cx="1773199" cy="31304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2908997" y="4228200"/>
            <a:ext cx="3674399" cy="572699"/>
          </a:xfrm>
          <a:prstGeom prst="rect">
            <a:avLst/>
          </a:prstGeom>
        </p:spPr>
        <p:txBody>
          <a:bodyPr anchorCtr="0" anchor="t" bIns="91425" lIns="91425" rIns="91425" tIns="91425">
            <a:noAutofit/>
          </a:bodyPr>
          <a:lstStyle/>
          <a:p>
            <a:pPr>
              <a:spcBef>
                <a:spcPts val="0"/>
              </a:spcBef>
              <a:buNone/>
            </a:pPr>
            <a:r>
              <a:rPr lang="en" sz="2500">
                <a:solidFill>
                  <a:srgbClr val="000000"/>
                </a:solidFill>
              </a:rPr>
              <a:t>Recognition &amp; Recall</a:t>
            </a:r>
          </a:p>
        </p:txBody>
      </p:sp>
      <p:pic>
        <p:nvPicPr>
          <p:cNvPr id="112" name="Shape 112"/>
          <p:cNvPicPr preferRelativeResize="0"/>
          <p:nvPr/>
        </p:nvPicPr>
        <p:blipFill rotWithShape="1">
          <a:blip r:embed="rId3">
            <a:alphaModFix/>
          </a:blip>
          <a:srcRect b="1475" l="12057" r="4844" t="3359"/>
          <a:stretch/>
        </p:blipFill>
        <p:spPr>
          <a:xfrm>
            <a:off x="315050" y="440100"/>
            <a:ext cx="2109100" cy="4263300"/>
          </a:xfrm>
          <a:prstGeom prst="rect">
            <a:avLst/>
          </a:prstGeom>
          <a:noFill/>
          <a:ln>
            <a:noFill/>
          </a:ln>
        </p:spPr>
      </p:pic>
      <p:pic>
        <p:nvPicPr>
          <p:cNvPr id="113" name="Shape 113"/>
          <p:cNvPicPr preferRelativeResize="0"/>
          <p:nvPr/>
        </p:nvPicPr>
        <p:blipFill rotWithShape="1">
          <a:blip r:embed="rId4">
            <a:alphaModFix/>
          </a:blip>
          <a:srcRect b="4426" l="8264" r="10229" t="3922"/>
          <a:stretch/>
        </p:blipFill>
        <p:spPr>
          <a:xfrm>
            <a:off x="503912" y="1034775"/>
            <a:ext cx="1731374" cy="3073950"/>
          </a:xfrm>
          <a:prstGeom prst="rect">
            <a:avLst/>
          </a:prstGeom>
          <a:noFill/>
          <a:ln>
            <a:noFill/>
          </a:ln>
        </p:spPr>
      </p:pic>
      <p:pic>
        <p:nvPicPr>
          <p:cNvPr id="114" name="Shape 114"/>
          <p:cNvPicPr preferRelativeResize="0"/>
          <p:nvPr/>
        </p:nvPicPr>
        <p:blipFill>
          <a:blip r:embed="rId5">
            <a:alphaModFix/>
          </a:blip>
          <a:stretch>
            <a:fillRect/>
          </a:stretch>
        </p:blipFill>
        <p:spPr>
          <a:xfrm>
            <a:off x="503924" y="1034775"/>
            <a:ext cx="1731349" cy="305888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