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2.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3.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103" r:id="rId1"/>
    <p:sldMasterId id="2147484127" r:id="rId2"/>
    <p:sldMasterId id="2147484149" r:id="rId3"/>
  </p:sldMasterIdLst>
  <p:notesMasterIdLst>
    <p:notesMasterId r:id="rId53"/>
  </p:notesMasterIdLst>
  <p:handoutMasterIdLst>
    <p:handoutMasterId r:id="rId54"/>
  </p:handoutMasterIdLst>
  <p:sldIdLst>
    <p:sldId id="795" r:id="rId4"/>
    <p:sldId id="833" r:id="rId5"/>
    <p:sldId id="841" r:id="rId6"/>
    <p:sldId id="799" r:id="rId7"/>
    <p:sldId id="769" r:id="rId8"/>
    <p:sldId id="755" r:id="rId9"/>
    <p:sldId id="772" r:id="rId10"/>
    <p:sldId id="844" r:id="rId11"/>
    <p:sldId id="771" r:id="rId12"/>
    <p:sldId id="762" r:id="rId13"/>
    <p:sldId id="737" r:id="rId14"/>
    <p:sldId id="843" r:id="rId15"/>
    <p:sldId id="814" r:id="rId16"/>
    <p:sldId id="738" r:id="rId17"/>
    <p:sldId id="739" r:id="rId18"/>
    <p:sldId id="740" r:id="rId19"/>
    <p:sldId id="766" r:id="rId20"/>
    <p:sldId id="815" r:id="rId21"/>
    <p:sldId id="776" r:id="rId22"/>
    <p:sldId id="777" r:id="rId23"/>
    <p:sldId id="778" r:id="rId24"/>
    <p:sldId id="779" r:id="rId25"/>
    <p:sldId id="780" r:id="rId26"/>
    <p:sldId id="781" r:id="rId27"/>
    <p:sldId id="782" r:id="rId28"/>
    <p:sldId id="783" r:id="rId29"/>
    <p:sldId id="784" r:id="rId30"/>
    <p:sldId id="785" r:id="rId31"/>
    <p:sldId id="786" r:id="rId32"/>
    <p:sldId id="787" r:id="rId33"/>
    <p:sldId id="788" r:id="rId34"/>
    <p:sldId id="794" r:id="rId35"/>
    <p:sldId id="845" r:id="rId36"/>
    <p:sldId id="743" r:id="rId37"/>
    <p:sldId id="744" r:id="rId38"/>
    <p:sldId id="812" r:id="rId39"/>
    <p:sldId id="792" r:id="rId40"/>
    <p:sldId id="847" r:id="rId41"/>
    <p:sldId id="846" r:id="rId42"/>
    <p:sldId id="820" r:id="rId43"/>
    <p:sldId id="821" r:id="rId44"/>
    <p:sldId id="822" r:id="rId45"/>
    <p:sldId id="842" r:id="rId46"/>
    <p:sldId id="825" r:id="rId47"/>
    <p:sldId id="826" r:id="rId48"/>
    <p:sldId id="827" r:id="rId49"/>
    <p:sldId id="828" r:id="rId50"/>
    <p:sldId id="829" r:id="rId51"/>
    <p:sldId id="830" r:id="rId52"/>
  </p:sldIdLst>
  <p:sldSz cx="9144000" cy="6858000" type="screen4x3"/>
  <p:notesSz cx="7315200" cy="9601200"/>
  <p:defaultTextStyle>
    <a:defPPr>
      <a:defRPr lang="en-US"/>
    </a:defPPr>
    <a:lvl1pPr algn="l" rtl="0" fontAlgn="base">
      <a:spcBef>
        <a:spcPct val="0"/>
      </a:spcBef>
      <a:spcAft>
        <a:spcPct val="0"/>
      </a:spcAft>
      <a:defRPr b="1" kern="1200">
        <a:solidFill>
          <a:schemeClr val="tx1"/>
        </a:solidFill>
        <a:latin typeface="Neutra Text" charset="0"/>
        <a:ea typeface="MS PGothic" pitchFamily="34" charset="-128"/>
        <a:cs typeface="+mn-cs"/>
      </a:defRPr>
    </a:lvl1pPr>
    <a:lvl2pPr marL="457200" algn="l" rtl="0" fontAlgn="base">
      <a:spcBef>
        <a:spcPct val="0"/>
      </a:spcBef>
      <a:spcAft>
        <a:spcPct val="0"/>
      </a:spcAft>
      <a:defRPr b="1" kern="1200">
        <a:solidFill>
          <a:schemeClr val="tx1"/>
        </a:solidFill>
        <a:latin typeface="Neutra Text" charset="0"/>
        <a:ea typeface="MS PGothic" pitchFamily="34" charset="-128"/>
        <a:cs typeface="+mn-cs"/>
      </a:defRPr>
    </a:lvl2pPr>
    <a:lvl3pPr marL="914400" algn="l" rtl="0" fontAlgn="base">
      <a:spcBef>
        <a:spcPct val="0"/>
      </a:spcBef>
      <a:spcAft>
        <a:spcPct val="0"/>
      </a:spcAft>
      <a:defRPr b="1" kern="1200">
        <a:solidFill>
          <a:schemeClr val="tx1"/>
        </a:solidFill>
        <a:latin typeface="Neutra Text" charset="0"/>
        <a:ea typeface="MS PGothic" pitchFamily="34" charset="-128"/>
        <a:cs typeface="+mn-cs"/>
      </a:defRPr>
    </a:lvl3pPr>
    <a:lvl4pPr marL="1371600" algn="l" rtl="0" fontAlgn="base">
      <a:spcBef>
        <a:spcPct val="0"/>
      </a:spcBef>
      <a:spcAft>
        <a:spcPct val="0"/>
      </a:spcAft>
      <a:defRPr b="1" kern="1200">
        <a:solidFill>
          <a:schemeClr val="tx1"/>
        </a:solidFill>
        <a:latin typeface="Neutra Text" charset="0"/>
        <a:ea typeface="MS PGothic" pitchFamily="34" charset="-128"/>
        <a:cs typeface="+mn-cs"/>
      </a:defRPr>
    </a:lvl4pPr>
    <a:lvl5pPr marL="1828800" algn="l" rtl="0" fontAlgn="base">
      <a:spcBef>
        <a:spcPct val="0"/>
      </a:spcBef>
      <a:spcAft>
        <a:spcPct val="0"/>
      </a:spcAft>
      <a:defRPr b="1" kern="1200">
        <a:solidFill>
          <a:schemeClr val="tx1"/>
        </a:solidFill>
        <a:latin typeface="Neutra Text" charset="0"/>
        <a:ea typeface="MS PGothic" pitchFamily="34" charset="-128"/>
        <a:cs typeface="+mn-cs"/>
      </a:defRPr>
    </a:lvl5pPr>
    <a:lvl6pPr marL="2286000" algn="l" defTabSz="914400" rtl="0" eaLnBrk="1" latinLnBrk="0" hangingPunct="1">
      <a:defRPr b="1" kern="1200">
        <a:solidFill>
          <a:schemeClr val="tx1"/>
        </a:solidFill>
        <a:latin typeface="Neutra Text" charset="0"/>
        <a:ea typeface="MS PGothic" pitchFamily="34" charset="-128"/>
        <a:cs typeface="+mn-cs"/>
      </a:defRPr>
    </a:lvl6pPr>
    <a:lvl7pPr marL="2743200" algn="l" defTabSz="914400" rtl="0" eaLnBrk="1" latinLnBrk="0" hangingPunct="1">
      <a:defRPr b="1" kern="1200">
        <a:solidFill>
          <a:schemeClr val="tx1"/>
        </a:solidFill>
        <a:latin typeface="Neutra Text" charset="0"/>
        <a:ea typeface="MS PGothic" pitchFamily="34" charset="-128"/>
        <a:cs typeface="+mn-cs"/>
      </a:defRPr>
    </a:lvl7pPr>
    <a:lvl8pPr marL="3200400" algn="l" defTabSz="914400" rtl="0" eaLnBrk="1" latinLnBrk="0" hangingPunct="1">
      <a:defRPr b="1" kern="1200">
        <a:solidFill>
          <a:schemeClr val="tx1"/>
        </a:solidFill>
        <a:latin typeface="Neutra Text" charset="0"/>
        <a:ea typeface="MS PGothic" pitchFamily="34" charset="-128"/>
        <a:cs typeface="+mn-cs"/>
      </a:defRPr>
    </a:lvl8pPr>
    <a:lvl9pPr marL="3657600" algn="l" defTabSz="914400" rtl="0" eaLnBrk="1" latinLnBrk="0" hangingPunct="1">
      <a:defRPr b="1" kern="1200">
        <a:solidFill>
          <a:schemeClr val="tx1"/>
        </a:solidFill>
        <a:latin typeface="Neutra Text" charset="0"/>
        <a:ea typeface="MS PGothic" pitchFamily="34" charset="-128"/>
        <a:cs typeface="+mn-cs"/>
      </a:defRPr>
    </a:lvl9pPr>
  </p:defaultTextStyle>
  <p:extLst>
    <p:ext uri="{EFAFB233-063F-42B5-8137-9DF3F51BA10A}">
      <p15:sldGuideLst xmlns="" xmlns:p15="http://schemas.microsoft.com/office/powerpoint/2012/main">
        <p15:guide id="1" orient="horz" pos="1632">
          <p15:clr>
            <a:srgbClr val="A4A3A4"/>
          </p15:clr>
        </p15:guide>
        <p15:guide id="2" pos="2832">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Landay" initials="JAL" lastIdx="1" clrIdx="0"/>
  <p:cmAuthor id="1" name="Microsoft Office Us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D4F63"/>
    <a:srgbClr val="394859"/>
    <a:srgbClr val="25405D"/>
    <a:srgbClr val="973650"/>
    <a:srgbClr val="893A57"/>
    <a:srgbClr val="910516"/>
    <a:srgbClr val="323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p:restoredTop sz="87171" autoAdjust="0"/>
  </p:normalViewPr>
  <p:slideViewPr>
    <p:cSldViewPr showGuides="1">
      <p:cViewPr varScale="1">
        <p:scale>
          <a:sx n="185" d="100"/>
          <a:sy n="185" d="100"/>
        </p:scale>
        <p:origin x="-2288" y="-112"/>
      </p:cViewPr>
      <p:guideLst>
        <p:guide orient="horz" pos="1632"/>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5" d="100"/>
        <a:sy n="175" d="100"/>
      </p:scale>
      <p:origin x="0" y="0"/>
    </p:cViewPr>
  </p:sorterViewPr>
  <p:notesViewPr>
    <p:cSldViewPr showGuides="1">
      <p:cViewPr varScale="1">
        <p:scale>
          <a:sx n="153" d="100"/>
          <a:sy n="153" d="100"/>
        </p:scale>
        <p:origin x="-5552"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commentAuthors" Target="commentAuthors.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304800" y="152400"/>
            <a:ext cx="3429000" cy="762000"/>
          </a:xfrm>
          <a:prstGeom prst="rect">
            <a:avLst/>
          </a:prstGeom>
          <a:noFill/>
          <a:ln w="9525">
            <a:noFill/>
            <a:miter lim="800000"/>
            <a:headEnd/>
            <a:tailEnd/>
          </a:ln>
          <a:effectLst/>
        </p:spPr>
        <p:txBody>
          <a:bodyPr vert="horz" wrap="square" lIns="96641" tIns="48323" rIns="96641" bIns="48323" numCol="1" anchor="t" anchorCtr="0" compatLnSpc="1">
            <a:prstTxWarp prst="textNoShape">
              <a:avLst/>
            </a:prstTxWarp>
          </a:bodyPr>
          <a:lstStyle>
            <a:lvl1pPr defTabSz="966788">
              <a:defRPr sz="1200" b="0">
                <a:ea typeface="Gulim" pitchFamily="34" charset="-127"/>
              </a:defRPr>
            </a:lvl1pPr>
          </a:lstStyle>
          <a:p>
            <a:pPr>
              <a:defRPr/>
            </a:pPr>
            <a:r>
              <a:rPr lang="en-US" sz="1000" dirty="0">
                <a:latin typeface="Helvetica Neue" charset="0"/>
                <a:ea typeface="Helvetica Neue" charset="0"/>
                <a:cs typeface="Helvetica Neue" charset="0"/>
              </a:rPr>
              <a:t>CS 194H: dt+UX^2 - User Experience Design Project</a:t>
            </a:r>
            <a:br>
              <a:rPr lang="en-US" sz="1000" dirty="0">
                <a:latin typeface="Helvetica Neue" charset="0"/>
                <a:ea typeface="Helvetica Neue" charset="0"/>
                <a:cs typeface="Helvetica Neue" charset="0"/>
              </a:rPr>
            </a:br>
            <a:r>
              <a:rPr lang="en-US" sz="1000" dirty="0">
                <a:latin typeface="Helvetica Neue" charset="0"/>
                <a:ea typeface="Helvetica Neue" charset="0"/>
                <a:cs typeface="Helvetica Neue" charset="0"/>
              </a:rPr>
              <a:t>Winter 2016</a:t>
            </a:r>
          </a:p>
          <a:p>
            <a:pPr>
              <a:defRPr/>
            </a:pPr>
            <a:r>
              <a:rPr lang="en-US" sz="1000" dirty="0">
                <a:latin typeface="Helvetica Neue" charset="0"/>
                <a:ea typeface="Helvetica Neue" charset="0"/>
                <a:cs typeface="Helvetica Neue" charset="0"/>
              </a:rPr>
              <a:t>Prof. James A. Landay</a:t>
            </a:r>
          </a:p>
          <a:p>
            <a:pPr>
              <a:defRPr/>
            </a:pPr>
            <a:r>
              <a:rPr lang="en-US" sz="1000" dirty="0">
                <a:latin typeface="Helvetica Neue" charset="0"/>
                <a:ea typeface="Helvetica Neue" charset="0"/>
                <a:cs typeface="Helvetica Neue" charset="0"/>
              </a:rPr>
              <a:t>Stanford University</a:t>
            </a:r>
            <a:endParaRPr lang="en-US" sz="1000" dirty="0">
              <a:latin typeface="Helvetica Neue" charset="0"/>
              <a:ea typeface="Helvetica Neue" charset="0"/>
              <a:cs typeface="Helvetica Neue" charset="0"/>
            </a:endParaRPr>
          </a:p>
        </p:txBody>
      </p:sp>
      <p:sp>
        <p:nvSpPr>
          <p:cNvPr id="31749" name="Rectangle 5"/>
          <p:cNvSpPr>
            <a:spLocks noGrp="1" noChangeArrowheads="1"/>
          </p:cNvSpPr>
          <p:nvPr>
            <p:ph type="sldNum" sz="quarter" idx="3"/>
          </p:nvPr>
        </p:nvSpPr>
        <p:spPr bwMode="auto">
          <a:xfrm>
            <a:off x="3657600" y="8915400"/>
            <a:ext cx="3170238" cy="479425"/>
          </a:xfrm>
          <a:prstGeom prst="rect">
            <a:avLst/>
          </a:prstGeom>
          <a:noFill/>
          <a:ln w="9525">
            <a:noFill/>
            <a:miter lim="800000"/>
            <a:headEnd/>
            <a:tailEnd/>
          </a:ln>
          <a:effectLst/>
        </p:spPr>
        <p:txBody>
          <a:bodyPr vert="horz" wrap="square" lIns="96641" tIns="48323" rIns="96641" bIns="48323" numCol="1" anchor="b" anchorCtr="0" compatLnSpc="1">
            <a:prstTxWarp prst="textNoShape">
              <a:avLst/>
            </a:prstTxWarp>
          </a:bodyPr>
          <a:lstStyle>
            <a:lvl1pPr algn="r" defTabSz="966788">
              <a:defRPr sz="1200" b="0">
                <a:ea typeface="Gulim" pitchFamily="34" charset="-127"/>
              </a:defRPr>
            </a:lvl1pPr>
          </a:lstStyle>
          <a:p>
            <a:fld id="{A2650A7D-26CF-4B5E-BF0B-A8EFDBE08B3F}" type="slidenum">
              <a:rPr lang="ko-KR" altLang="en-US"/>
              <a:pPr/>
              <a:t>‹#›</a:t>
            </a:fld>
            <a:endParaRPr lang="en-US" altLang="ko-KR"/>
          </a:p>
        </p:txBody>
      </p:sp>
      <p:sp>
        <p:nvSpPr>
          <p:cNvPr id="2" name="Date Placeholder 1"/>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r>
              <a:rPr lang="en-US" sz="1000" b="0" dirty="0" smtClean="0">
                <a:latin typeface="Helvetica Neue" charset="0"/>
                <a:ea typeface="Helvetica Neue" charset="0"/>
                <a:cs typeface="Helvetica Neue" charset="0"/>
              </a:rPr>
              <a:t>1/19/2016</a:t>
            </a:r>
            <a:endParaRPr lang="en-US" sz="1000" b="0" dirty="0">
              <a:latin typeface="Helvetica Neue" charset="0"/>
              <a:ea typeface="Helvetica Neue" charset="0"/>
              <a:cs typeface="Helvetica Neue" charset="0"/>
            </a:endParaRPr>
          </a:p>
        </p:txBody>
      </p:sp>
    </p:spTree>
    <p:extLst>
      <p:ext uri="{BB962C8B-B14F-4D97-AF65-F5344CB8AC3E}">
        <p14:creationId xmlns:p14="http://schemas.microsoft.com/office/powerpoint/2010/main" val="200436714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5:36.56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13763 14002,'0'0,"12"0,0 0,-12 0,12 0,12 0,-12 0,23 0,-11 0,24 0,-24 0,35 0,13 0,-13 0,25 12,-25-12,24 0,25 0,-1 0,-12 23,-12-23,48 0,-35 0,-13 0,24 0,-12 0,-11 0,-1 0,0 0,-11 0,-13 0,1 0,11 0,-35 0,0 0,11 0,1 0,0 0,-13 0,37 0,-13 0,25 0,-25 0,25 0,-1 0,0 0,-23 0,-1 0,-11 0,0-11,-13 11,-11 0,0 0,0 0,-1 0,-23 0,24 0,-12 0,-12 0,12 0,0 0,0 0</inkml:trace>
</inkml:ink>
</file>

<file path=ppt/ink/ink10.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6:24.4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19800 13454,'0'12,"0"-12,12 0,0 12,23-12,13 12,11-12,49 0,11 0,-12 12,60-12,-13 0,13 0,12 0,11 24,-35-24,35 11,-35-11,-12 0,0 0,0 0,-24 0,-36 0,-23 0,11 0,-35-11,0 11,-13-12,13 0,0 0,0 12,-13-12,25 12,-12-12,11 12,-11 0,12 0,11 0,1-12,-1 12,-11 0,0 0,-1 0,-11 0,-24-12,24 12,-13-12,1 12,-12 0,24-12,0 12,-1 0,-11 0,12 0,-1 0,-23 0,12-12,-12 12,0 0,0 0,12 0,-24 0,24 0,-13 0,1 0,0 0</inkml:trace>
</inkml:ink>
</file>

<file path=ppt/ink/ink11.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6:25.93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19788 13216,'0'0,"0"0,24 0,0-12,-13 12,13 0,24 0,-1 0,13 0,23 0,13 0,23 0,-12 0,36 0,0 0,-1-24,1 24,24 0,-12 0,-12 0,0 0,-1-12,1 12,-24 0,12 0,-12 0,0 0,-11 0,-1 0,-36 0,13 0,-13 12,-11-12,11 0,-35 0,11 0,-11 0,12 0,-1 0,-23 12,24-12,-1 0,-11 0,0 0,-24 0,12 0,-13 0,1 0,12 0,-12 0,0 0,12 0,-12 0,11 0,1 0,-12 0,0 0,12-12,-24 12,12 0,0 0,0 0,-12 0,12 0,-12-12,11 12,1 0,-12 0,12 0,-12-12,12 12,-12 0,12 0,0 0,0 0</inkml:trace>
</inkml:ink>
</file>

<file path=ppt/ink/ink12.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7T17:37:49.369"/>
    </inkml:context>
    <inkml:brush xml:id="br0">
      <inkml:brushProperty name="width" value="0.05292" units="cm"/>
      <inkml:brushProperty name="height" value="0.05292" units="cm"/>
      <inkml:brushProperty name="color" value="#FF0000"/>
    </inkml:brush>
  </inkml:definitions>
  <inkml:trace contextRef="#ctx0" brushRef="#br0">10275 14930,'0'0,"0"0,12 0,0 0,11 0,25 0,0 0,23 0,24 24,1-12,35 12,-12-12,12 0,12 12,-1-1,-11 1,-12 0,-11 12,23-1,-12-11,12 12,-24 12,24-25,12 37,-1-36,-11 12,12-1,-36 13,24-1,-23-23,-1 12,-24-12,48 23,-36-11,12-12,1 24,-25-13,24-11,0 12,-11 11,11-23,0 24,0-12,-24-13,-11 1,11 0,-11 0,11 0,12 11,-12-11,-11 12,11-24,-11 24,-1-1,1-11,-25-12,13 0,-13 12,-11-24,-12 12,-12-12,0 0,-12 12</inkml:trace>
  <inkml:trace contextRef="#ctx0" brushRef="#br0" timeOffset="1727.5">10858 16574,'0'0,"12"0,-12 0,24 0,12-12,-1 12,25-36,-12 24,23-12,12 0,13-11,-13-13,12 12,-12-11,13-13,-13 13,-11-1,-1 12,12-23,-11-1,-25 24,25-11,-13 11,1 0,-1 1,-11-1,23-12,1 24,-13-35,13 23,-1-11,-35 23,-12 0,12 12,-1-12,1 0,0 13,-1-13,13 0,0 0,-13 0,1 12,-24 0,24 1,-12-1,11 0,-11 0,0 0,0 0,11 0,1 0,-12 0,-12 0,12 0,11 1,-11-1,0 0,12-12,-12 24,-1-24,-11 24,12-12,-12 12,0-12,0 12,0 0,-12-12,12 12,-12 0,0-11,12 11,-1 0,1 0,-12-12,24 12,-12-12,-12 12,12 0,0 0,0 0,-12-12</inkml:trace>
</inkml:ink>
</file>

<file path=ppt/ink/ink13.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7T17:52:16.09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11763 14204,'0'0,"12"0,12 0,12 0,11 12,25-12,11 12,12-12,-23 24,35-24,-12 0,-12 12,-11-12,-13 0,1 0,-12 0,-1 0,1 0,-36 0,23 0,-11 0,-12 0,0 0,12 0,-12 0,12 0,-1 0,-11 0,12 0,12 0,-12 0,11 0,13 0,0 0,-13 0,1 0,0 0,11 0,-11 0,-24 0,24 0,-12 0,-13 0,13 0,0 0,-24 12,24-12,-12 0,-12 0,24 0,-13 0,-11 0,12 0,0 0,0 0,-12 0,12 0,0 0,12 0,0 0,-1 0,13 0,12 12,23-12,-11 0,35 0,12 0,12 0,12 0,-12 0,0 0,0 0,-11 0,-25 0,0 0,1 0,-37 0,1 0,-12 0,-1 0,1 0,0 0,-24 0,23 0,-11 0,0 0,0 0,0 0,23 0,-35 0,36 0,-1 0,13 0,-1 0,13 0,-13 0,1 0,-1 0,13 0,-25 0,-11 0,12 0,-1 0,-11 0,0 0,-12 0,0 0,-1 0,-23 0,12 0,0 0,-12 0,12 0,0 0,0 0,0 0,24 11,-13-11,13 0,12 0,-1 0,1 0,11 12,-11-12,0 0,-13 0,13 0,0 0,-13 0,1 0,-12 0,0 0,-12 12,0-12,-1 0,1 0,-12 0,12 0,12 12,-12-12,12 0,0 0,-12 0,-1 0,1 0,-12 0,0-12,12 12,-12 0,12 0,0 0,-12-12,12 12,12 0,11-12,-11 12,12 0,0 0,-12-11,-1 11,13 0,0 0,-1 0,-11 0,0 0,0 0,-12 0,0 0,0 0,0 0,-1 0,1 0,0 0,12-12,-12 12,24 0,-1 0,1 0,-12 0,12 0,-1 0,1 0,-12 0,-12 0,12 0,-24 0,12 0,-1 0,1 0,-12 0,12 0,0 0,0 0,12 0,-12 0,0 0,12 0,11 0,-23 0,12 0,12 0,-24 12,23-12,1 0,0 0,-1 0,1 0,12 0,-1 0,1 0,-12 0,11 0,1 0,12 11,-13-11,37 0,-25 0,1 0,11 0,-35 0,11 0,1 12,-12-12,11 0,1 0,-24 0,23 0,-11 0,12 0,-1 12,-11-12,12 0,11 0,13 0,-13 12,-11-12,11 0,1 0,11 0,-23 0,12 12,-13-12,-11 0,0 0,-1 0,-11 12,-12-12,12 0,0 0,-12 0,-1 0,13 0,0 12,0-12,12 0,-13 0,13 0,12 0,-13 0,-11 0,12 0,12 0,-25 0,13 0,0 0,-12 0,11 0,-23 0,12 0,-12 0,0 0,12 0,-12 12,0-12,11 0,-11 0,12 0,0 0,-12 0,0 0,12 0,-24 0,11 0,1 0,-12 12,12-12,0 0,-12 12,0-12,-12 0,12 0,-12-12,-11 12,-13 0,36-12,0 12,0 0,12 0,-12-12,12 12,-12-12,0 12,0 0,23 0,1-12,0 12,12 0,11 0,1 0,0 0,-1-12,-23 12,24 0,-1 0,-23 0,0 0,0 0,12-12,-1 12,-11 0,24-12,-13 12,1 0,-12 0,24 0,-13 0,1 0,-12 0,23 0,-11 0,12 0,-13 0,-11 0,12 0,12 0,-13 0,-11 12,12-12,0 0,-1 12,-11-12,12 0,0 0,-1 0,-11 0,0 0,12 0,-1 0,-23 0,24 0,12 0,-13 12,-11-12,0 0,24 0,-13 0,-23 0,24 0,0 0,-13 0,13 0,0 0,-12 0,0 0,-1 0,13 0,-36 0,24 0,0 0,-12 0,-1 0,13 0,0 0,0 0,-12 0,24 0,-1 0,-11 0,0 0,12 0,-13-12,1 12,12-12,0 12,-1 0,1 0,-12 0,0 0,11 0,-23 0,12 0,0 0,-12 0,0 0,0 0,0 0,11 0,-23 0,24 0,-12 0,0 0,0 0,12 0,-24 0,24 0,-13 0,13 0,-12 0,0 0,0 0,0 0,0 0,0 0,12 0,-13 0,1 0,12 0,-24 0,24-12,-12 12,-12 0,12 0,0 0,0 0,-12-12,0 12,11 0,1 0,-12 0,12 0,0 0,0 0,-12 0,0 0,12 0,12 0,-24 0,0-11,12 11,12 0,-24 0,0-12,11 12,1 0,0 0,-12-12,0 12,12 0,-12 0,12 0,-12 0,0-12,12 12,0 0,-12-12</inkml:trace>
</inkml:ink>
</file>

<file path=ppt/ink/ink2.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5:37.7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13728 14383,'0'0,"0"0,23 12,13 0,12-12,-13 11,13-11,24 12,-13-12,1 0,23 0,-23 0,11 0,12 0,1 0,-13 0,12 0,1 0,23 0,0 0,-12 0,-11 0,23 0,-12 0,12 0,0 0,-11 12,11-12,-48 0,13 0,-13 0,1 0,-13 0,1 0,12 0,-13 0,1 0,-12 0,-1 0,1 0,-24 0,12 12,-12-12,0 0,-12 0,23 0,-11 0,-12 0,12 0,-12 0,0 0,0 0</inkml:trace>
</inkml:ink>
</file>

<file path=ppt/ink/ink3.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5:38.8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13704 13311,'0'12,"36"-12,-1 0,25 12,23-12,-23 0,47 0,0 0,-12 0,24 0,24 0,0 0,24 0,-48 0,47-24,-58 24,34 0,-46 0,35 0,-12 0,-36 0,12 0,-11 0,-13 0,24 0,-11 0,-1 0,-11 24,-13-24,13 12,-13-12,-11 0,-1 0,-23 12,24-12,-13 0,-11 0,-12 0,0 0</inkml:trace>
</inkml:ink>
</file>

<file path=ppt/ink/ink4.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5:35.1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13668 13395,'0'0,"0"0,24 11,-24-11,24 0,0 12,-1 0,-11-12,12 0,0 12,0-12,-1 0,13 0,-12 12,24-12,-1 12,25 0,-13-12,1 0,23 0,0 0,-23 0,47 12,-24-12,1 0,-25 0,13 0,11 24,1-24,-25 0,1 0,11 0,-11 0,-1 0,-11 0,-13 0,1 0,-12 0,24 12,-13-12,1 0,-12 0,12 11,-1-11,1 0,0 0,-1 12,13 0,0-12,-1 12,1 0,-12 0,11-12,-11 12,-12-12,0 0,11 0,-23 0,12 0,12 0,-12 0,11 0,1 0,12 0,-25 0,13 0,0 0,0 0,-24-12,-1 12,13 0,-12 0,-12-12,12 12,0 0,-12 0,12 0,-12-12,24 12,-24 0,23 0,1 0,-24 0,24 0,-12-12,0 12,0 0,0 0,-12 0,12 0,0 0,-1 0,-11 0</inkml:trace>
</inkml:ink>
</file>

<file path=ppt/ink/ink5.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5:29.2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12239 3774,'0'0,"0"0,24 0,0 0,24 0,-1 0,13 0,11 12,13-12,-1 0,0 0,1 0,-25 0,24 0,1 0,-37 0,13 0,-36 0,11 0,13-12,-24 12,-12 0,12 0,-1-12,-23 12,12 0,12 0,-12-12,0 12,12 0,-12 0,12 0,-1 0,1 0,0 0,12 0,-24 0,-1 0,1 0,0 0,-12 0,0 0,12 0,0 0,-12 0,12 0,0 0,0 0,0 0,12 0,-13 12,1-12,0 0,0 0,-12 0</inkml:trace>
</inkml:ink>
</file>

<file path=ppt/ink/ink6.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5:27.7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12275 3536,'0'0,"12"-12,0 12,12-12,-1 12,1 0,24 0,11 0,13 0,-13-12,25 12,-1 0,0 0,-23 0,23 0,-23 0,-13 0,25-11,-36 11,11 0,1 0,11 0,-11 0,0 0,11 0,-11 0,11 0,1 0,-12-12,23 0,-12 12,-11-12,12 0,-13 12,13 0,-13 0,1 0,0 0,-13-12,-11 12,12 0,12 0,-13 0,-11 0,24-12,23 12,-47 0,35 0,13 0,-24 0,35 0,-24 0,1 12,11-12,13 0,-37 0,13 0,-24 0,11 0,-11 0,12 0,-13 0,-11 0,0 0,0 0,-12 0,11 0,-11 0,0 0,0 0,0 0,0 0,0-12,12 12,-12 0,11 0,13 0,-24 0,12 0,12 0,-1 0,1 0,12 0,-13 0,-11 0,12 0,0 0,-13 0,-11-12,12 12,-12-12,0 12,12 0,-12-12,0 12,11 0,-11 0,0 0,12 0,-24 0,12 0,0 0,0 0,-12 0,12 0,0 0,-1 0,13 0,0 0,0 12,-12-12,24 12,-1-12,1 12,-12-12,23 12,-11-12,0 12,-12-12,-1 0,1 0,-12 0,0 0</inkml:trace>
</inkml:ink>
</file>

<file path=ppt/ink/ink7.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5:11.7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4619 13454,'12'0,"-12"0,12 0,0 0,0 0,0 0,-12 0,12 0,0 0,0 0,-12 0,11 0,1 0,0 0,-12 0,24 0,-12 0,12 0,12 0,-13 0,1 0,12 0,0 0,11 0,-35 0,24 0,0 0,-13 0,1 0,0 0,-12 0,12 0,-12 0,0 0,-1 0,1 0,0 0,12 0,-24 0,12 0,12 0,-24 0,12 0,0 0,0 0,-1 0,1 0,0 0,0 12,12-12,0 12,-12-12,11 12,1-12,-12 0,0 12,0 0,0-12,-12 12,12-12,0 0,0 11,0 1,-1-12,13 12,-12-12,24 0,-24 12,12-12,-1 0,-11 0,12 0,12 0,-24 0,24 12,-13-12,-11 0,12 0,0 0,-12 0,12 0,-13 0,1 0,12 0,-12 0,0 0,12 0,0 0,-1 0,13 0,-24 0,24 0,-1 0,-11 0,0 0,0 0,0 0,-12 0,0 0,-1 0,13 0,-12 0,0 0,24 0,0 0,-25 0,37 0,-12 0,11 0,1 0,0 0,-13 0,25 0,-12 0,-1 0,1 0,-13 0,-11 0,12 0,12 0,-13 0,-23 0,24 0,-12 0,-12 0,12 0,-1 0,-11 0,12 0,0 0,-12 0,12 0,-1 0,-11 0,0 0,0 0,12 0,0 0,-12 0,11 0,1 0,-12 0,12 0,0 0,-12 0,12 0,-1 0,-11 0,12 0,-12 0,0 0,12 0,-12 0,11 0,13 0,-12 0,12 0,-1 0,1 0,-12 0,0 0,11 0,-23 0,24 0,-12 0,-12 0,0 0,12 0,-24 0,23 0,-11 0,0 0,12 0,0 0,-12 0,11 0,-11 0,0 0,0 0,0 0,-12 0,12 0,0 0,0 0,-12 0,12 0,0 0,-12 0,12 0,-1 0,1 0,0 0,12 0,-12 0,12 0,-12 0,0 0,11 0,-11 0</inkml:trace>
</inkml:ink>
</file>

<file path=ppt/ink/ink8.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5:14.7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3798 13776,'0'0,"0"0,12 0,0 0,-12 0,23 0,1 0,-12 0,24 0,0 0,-25 0,25 0,-12 0,-12 0,0 0,12 0,-24 11,12-11,11 0,-23 0,24 0,-12 0,0 0,12 0,-12 0,12 0,-1 0,1 0,0 0,12 0,-24 0,23 0,-11 0,12 0,-24 0,23 0,1 0,-24 0,24 0,0 0,-1 0,-11 0,12 0,-1 0,13 0,-24 0,24 0,-13 0,13-11,0 11,-25 0,25 0,-12 0,-1 0,-23 0,24-12,0 12,-12 0,-1 0,1 0,12 0,-24 0,12 0,11 0,-23 0,24 0,-12 0,-12 0,11 0,-11 0,0 0,0 0,0 0,0 0,12-12,-12 12,-12 0,24 0,-13 0,1 0,12 0,-24 0,12 0,0 0,0 0,-12 0,12 0,0 0,0 0,-12 0,12 0,-1 0,-11 0,12 0,0 0,0 0,-12 0,12 0,0 0,0 0,-12 0,12 0,0 0,-12 0</inkml:trace>
</inkml:ink>
</file>

<file path=ppt/ink/ink9.xml><?xml version="1.0" encoding="utf-8"?>
<inkml:ink xmlns:inkml="http://www.w3.org/2003/InkML">
  <inkml:definitions>
    <inkml:context xml:id="ctx0">
      <inkml:inkSource xml:id="inkSrc0">
        <inkml:traceFormat>
          <inkml:channel name="X" type="integer" min="-1280" max="4160" units="cm"/>
          <inkml:channel name="Y" type="integer" max="1600" units="cm"/>
        </inkml:traceFormat>
        <inkml:channelProperties>
          <inkml:channelProperty channel="X" name="resolution" value="60.24363" units="1/cm"/>
          <inkml:channelProperty channel="Y" name="resolution" value="28.36879" units="1/cm"/>
        </inkml:channelProperties>
      </inkml:inkSource>
      <inkml:timestamp xml:id="ts0" timeString="2012-04-10T17:15:24.1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3941 13454,'0'0,"0"-12,12 12,23 0,1 0,0 0,11 0,1 0,0 0,-1 0,1 0,-24 0,11 0,1 0,0 0,-24 0,12 0,-13 0,13 0,-12 0,0 0,0 0,12 0,-12 0,23 12,-23-12,0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4"/>
          <p:cNvSpPr>
            <a:spLocks noGrp="1" noRot="1" noChangeAspect="1" noChangeArrowheads="1" noTextEdit="1"/>
          </p:cNvSpPr>
          <p:nvPr>
            <p:ph type="sldImg" idx="2"/>
          </p:nvPr>
        </p:nvSpPr>
        <p:spPr bwMode="auto">
          <a:xfrm>
            <a:off x="3063875" y="107950"/>
            <a:ext cx="5322888" cy="3992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58738" y="100013"/>
            <a:ext cx="4237037" cy="9501187"/>
          </a:xfrm>
          <a:prstGeom prst="rect">
            <a:avLst/>
          </a:prstGeom>
          <a:noFill/>
          <a:ln w="9525">
            <a:noFill/>
            <a:miter lim="800000"/>
            <a:headEnd/>
            <a:tailEnd/>
          </a:ln>
          <a:effectLst/>
        </p:spPr>
        <p:txBody>
          <a:bodyPr vert="horz" wrap="square" lIns="96641" tIns="48323" rIns="96641" bIns="48323"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Tree>
    <p:extLst>
      <p:ext uri="{BB962C8B-B14F-4D97-AF65-F5344CB8AC3E}">
        <p14:creationId xmlns:p14="http://schemas.microsoft.com/office/powerpoint/2010/main" val="36262711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500" kern="1200">
        <a:solidFill>
          <a:schemeClr val="tx1"/>
        </a:solidFill>
        <a:latin typeface="Neutra Text" pitchFamily="50" charset="0"/>
        <a:ea typeface="MS PGothic" pitchFamily="34" charset="-128"/>
        <a:cs typeface="MS PGothic" charset="0"/>
      </a:defRPr>
    </a:lvl1pPr>
    <a:lvl2pPr marL="457200" algn="l" rtl="0" eaLnBrk="0" fontAlgn="base" hangingPunct="0">
      <a:spcBef>
        <a:spcPct val="30000"/>
      </a:spcBef>
      <a:spcAft>
        <a:spcPct val="0"/>
      </a:spcAft>
      <a:defRPr sz="1500" kern="1200">
        <a:solidFill>
          <a:schemeClr val="tx1"/>
        </a:solidFill>
        <a:latin typeface="Neutra Text" pitchFamily="50" charset="0"/>
        <a:ea typeface="MS PGothic" pitchFamily="34" charset="-128"/>
        <a:cs typeface="MS PGothic" charset="0"/>
      </a:defRPr>
    </a:lvl2pPr>
    <a:lvl3pPr marL="914400" algn="l" rtl="0" eaLnBrk="0" fontAlgn="base" hangingPunct="0">
      <a:spcBef>
        <a:spcPct val="30000"/>
      </a:spcBef>
      <a:spcAft>
        <a:spcPct val="0"/>
      </a:spcAft>
      <a:defRPr sz="1500" kern="1200">
        <a:solidFill>
          <a:schemeClr val="tx1"/>
        </a:solidFill>
        <a:latin typeface="Neutra Text" pitchFamily="50" charset="0"/>
        <a:ea typeface="MS PGothic" pitchFamily="34" charset="-128"/>
        <a:cs typeface="MS PGothic" charset="0"/>
      </a:defRPr>
    </a:lvl3pPr>
    <a:lvl4pPr marL="1371600" algn="l" rtl="0" eaLnBrk="0" fontAlgn="base" hangingPunct="0">
      <a:spcBef>
        <a:spcPct val="30000"/>
      </a:spcBef>
      <a:spcAft>
        <a:spcPct val="0"/>
      </a:spcAft>
      <a:defRPr sz="1500" kern="1200">
        <a:solidFill>
          <a:schemeClr val="tx1"/>
        </a:solidFill>
        <a:latin typeface="Neutra Text" pitchFamily="50" charset="0"/>
        <a:ea typeface="MS PGothic" pitchFamily="34" charset="-128"/>
        <a:cs typeface="MS PGothic" charset="0"/>
      </a:defRPr>
    </a:lvl4pPr>
    <a:lvl5pPr marL="1828800" algn="l" rtl="0" eaLnBrk="0" fontAlgn="base" hangingPunct="0">
      <a:spcBef>
        <a:spcPct val="30000"/>
      </a:spcBef>
      <a:spcAft>
        <a:spcPct val="0"/>
      </a:spcAft>
      <a:defRPr sz="1500" kern="1200">
        <a:solidFill>
          <a:schemeClr val="tx1"/>
        </a:solidFill>
        <a:latin typeface="Neutra Text" pitchFamily="50"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Got to slide </a:t>
            </a:r>
            <a:r>
              <a:rPr lang="en-US" dirty="0" smtClean="0">
                <a:latin typeface="Neutra Text" charset="0"/>
              </a:rPr>
              <a:t>#38 and then had class discussion about favorite</a:t>
            </a:r>
            <a:r>
              <a:rPr lang="en-US" baseline="0" dirty="0" smtClean="0">
                <a:latin typeface="Neutra Text" charset="0"/>
              </a:rPr>
              <a:t> apps (didn’t have time for last few slides). Cut a </a:t>
            </a:r>
            <a:r>
              <a:rPr lang="en-US" baseline="0" smtClean="0">
                <a:latin typeface="Neutra Text" charset="0"/>
              </a:rPr>
              <a:t>few more?</a:t>
            </a:r>
            <a:endParaRPr lang="en-US" baseline="0" dirty="0" smtClean="0">
              <a:latin typeface="Neutra Text" charset="0"/>
            </a:endParaRPr>
          </a:p>
          <a:p>
            <a:endParaRPr lang="en-US" dirty="0" smtClean="0">
              <a:latin typeface="Neutra Text" charset="0"/>
            </a:endParaRPr>
          </a:p>
        </p:txBody>
      </p:sp>
    </p:spTree>
    <p:extLst>
      <p:ext uri="{BB962C8B-B14F-4D97-AF65-F5344CB8AC3E}">
        <p14:creationId xmlns:p14="http://schemas.microsoft.com/office/powerpoint/2010/main" val="850604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~97%</a:t>
            </a:r>
            <a:r>
              <a:rPr lang="en-US" baseline="0" dirty="0" smtClean="0">
                <a:latin typeface="Neutra Text" charset="0"/>
              </a:rPr>
              <a:t> of global population is connected with mobile phone subscriptions  (low is ~70-75% in Africa). </a:t>
            </a:r>
            <a:r>
              <a:rPr lang="en-US" dirty="0" smtClean="0">
                <a:latin typeface="Neutra Text" charset="0"/>
              </a:rPr>
              <a:t>How did we get here?</a:t>
            </a:r>
          </a:p>
        </p:txBody>
      </p:sp>
    </p:spTree>
    <p:extLst>
      <p:ext uri="{BB962C8B-B14F-4D97-AF65-F5344CB8AC3E}">
        <p14:creationId xmlns:p14="http://schemas.microsoft.com/office/powerpoint/2010/main" val="668105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A81BE51F-A201-4361-812C-00BF7EF2A489}" type="slidenum">
              <a:rPr lang="en-US" sz="1800"/>
              <a:pPr/>
              <a:t>11</a:t>
            </a:fld>
            <a:endParaRPr lang="en-US" sz="18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Since the mid</a:t>
            </a:r>
            <a:r>
              <a:rPr lang="en-US" baseline="0" dirty="0" smtClean="0">
                <a:latin typeface="Neutra Text" charset="0"/>
              </a:rPr>
              <a:t> 90s</a:t>
            </a:r>
            <a:r>
              <a:rPr lang="en-US" dirty="0" smtClean="0">
                <a:latin typeface="Neutra Text" charset="0"/>
              </a:rPr>
              <a:t>, we</a:t>
            </a:r>
            <a:r>
              <a:rPr lang="ja-JP" altLang="en-US" dirty="0" smtClean="0">
                <a:latin typeface="Neutra Text" charset="0"/>
              </a:rPr>
              <a:t>’</a:t>
            </a:r>
            <a:r>
              <a:rPr lang="en-US" altLang="ja-JP" dirty="0" err="1" smtClean="0">
                <a:latin typeface="Neutra Text" charset="0"/>
              </a:rPr>
              <a:t>ve</a:t>
            </a:r>
            <a:r>
              <a:rPr lang="en-US" altLang="ja-JP" dirty="0" smtClean="0">
                <a:latin typeface="Neutra Text" charset="0"/>
              </a:rPr>
              <a:t> seen a large acceleration in sophistication and functionality of mobile devices.</a:t>
            </a:r>
          </a:p>
          <a:p>
            <a:endParaRPr lang="en-US" dirty="0" smtClean="0">
              <a:latin typeface="Neutra Text" charset="0"/>
            </a:endParaRPr>
          </a:p>
          <a:p>
            <a:r>
              <a:rPr lang="en-US" dirty="0" smtClean="0">
                <a:latin typeface="Neutra Text" charset="0"/>
              </a:rPr>
              <a:t>Took almost 15 years to</a:t>
            </a:r>
            <a:r>
              <a:rPr lang="en-US" baseline="0" dirty="0" smtClean="0">
                <a:latin typeface="Neutra Text" charset="0"/>
              </a:rPr>
              <a:t> get from NEWTON to </a:t>
            </a:r>
            <a:r>
              <a:rPr lang="en-US" baseline="0" dirty="0" err="1" smtClean="0">
                <a:latin typeface="Neutra Text" charset="0"/>
              </a:rPr>
              <a:t>iPHONE</a:t>
            </a:r>
            <a:r>
              <a:rPr lang="en-US" baseline="0" dirty="0" smtClean="0">
                <a:latin typeface="Neutra Text" charset="0"/>
              </a:rPr>
              <a:t> (14 years)</a:t>
            </a:r>
            <a:endParaRPr lang="en-US" dirty="0" smtClean="0">
              <a:latin typeface="Neutra Text" charset="0"/>
            </a:endParaRPr>
          </a:p>
        </p:txBody>
      </p:sp>
    </p:spTree>
    <p:extLst>
      <p:ext uri="{BB962C8B-B14F-4D97-AF65-F5344CB8AC3E}">
        <p14:creationId xmlns:p14="http://schemas.microsoft.com/office/powerpoint/2010/main" val="180402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A81BE51F-A201-4361-812C-00BF7EF2A489}" type="slidenum">
              <a:rPr lang="en-US" sz="1800"/>
              <a:pPr/>
              <a:t>12</a:t>
            </a:fld>
            <a:endParaRPr lang="en-US" sz="18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Still evolving rapidly.</a:t>
            </a:r>
            <a:r>
              <a:rPr lang="en-US" baseline="0" dirty="0" smtClean="0">
                <a:latin typeface="Neutra Text" charset="0"/>
              </a:rPr>
              <a:t> Will this be the next big thing? WHAT DO YOU THINK?</a:t>
            </a:r>
            <a:endParaRPr lang="en-US" dirty="0" smtClean="0">
              <a:latin typeface="Neutra Text" charset="0"/>
            </a:endParaRPr>
          </a:p>
        </p:txBody>
      </p:sp>
    </p:spTree>
    <p:extLst>
      <p:ext uri="{BB962C8B-B14F-4D97-AF65-F5344CB8AC3E}">
        <p14:creationId xmlns:p14="http://schemas.microsoft.com/office/powerpoint/2010/main" val="2106517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Came out in 1993</a:t>
            </a:r>
          </a:p>
          <a:p>
            <a:r>
              <a:rPr lang="en-US" dirty="0" smtClean="0"/>
              <a:t>I worked at Go in 1990 and 1991 (made the underlying OS and originally hardware also)</a:t>
            </a:r>
          </a:p>
          <a:p>
            <a:r>
              <a:rPr lang="en-US" dirty="0" smtClean="0"/>
              <a:t>EO was from AT&amp;T</a:t>
            </a:r>
          </a:p>
          <a:p>
            <a:r>
              <a:rPr lang="en-US" dirty="0" smtClean="0"/>
              <a:t>My brother produced this commercial</a:t>
            </a:r>
            <a:endParaRPr lang="en-US" dirty="0"/>
          </a:p>
        </p:txBody>
      </p:sp>
    </p:spTree>
    <p:extLst>
      <p:ext uri="{BB962C8B-B14F-4D97-AF65-F5344CB8AC3E}">
        <p14:creationId xmlns:p14="http://schemas.microsoft.com/office/powerpoint/2010/main" val="1172926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A52AA17C-DA20-4D7B-A16F-34253BBE4E96}" type="slidenum">
              <a:rPr lang="en-US" sz="1800"/>
              <a:pPr/>
              <a:t>14</a:t>
            </a:fld>
            <a:endParaRPr lang="en-US" sz="18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NOTE: It was after Sharp </a:t>
            </a:r>
            <a:r>
              <a:rPr lang="en-US" dirty="0" err="1" smtClean="0">
                <a:latin typeface="Neutra Text" charset="0"/>
              </a:rPr>
              <a:t>Zaurus</a:t>
            </a:r>
            <a:r>
              <a:rPr lang="en-US" dirty="0" smtClean="0">
                <a:latin typeface="Neutra Text" charset="0"/>
              </a:rPr>
              <a:t>, and a few related products from Casio and others!  </a:t>
            </a:r>
            <a:r>
              <a:rPr lang="en-US" dirty="0" err="1" smtClean="0">
                <a:latin typeface="Neutra Text" charset="0"/>
              </a:rPr>
              <a:t>PenPoint</a:t>
            </a:r>
            <a:r>
              <a:rPr lang="en-US" dirty="0" smtClean="0">
                <a:latin typeface="Neutra Text" charset="0"/>
              </a:rPr>
              <a:t> Tablet</a:t>
            </a:r>
          </a:p>
        </p:txBody>
      </p:sp>
    </p:spTree>
    <p:extLst>
      <p:ext uri="{BB962C8B-B14F-4D97-AF65-F5344CB8AC3E}">
        <p14:creationId xmlns:p14="http://schemas.microsoft.com/office/powerpoint/2010/main" val="31070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FA095F00-565E-40E2-BB39-D08DD5AEA8D8}" type="slidenum">
              <a:rPr lang="en-US" sz="1800"/>
              <a:pPr/>
              <a:t>15</a:t>
            </a:fld>
            <a:endParaRPr lang="en-US" sz="18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1409902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8CCC322A-9300-410F-B8DE-00668E5BF763}" type="slidenum">
              <a:rPr lang="en-US" sz="1800"/>
              <a:pPr/>
              <a:t>16</a:t>
            </a:fld>
            <a:endParaRPr lang="en-US" sz="18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891210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Developing a new mobile phone requires prototyping three main aspects: the hardware, the form factor, and the software interface. Here, the Palm Pilot</a:t>
            </a:r>
            <a:r>
              <a:rPr lang="ja-JP" altLang="en-US" dirty="0" smtClean="0">
                <a:latin typeface="Neutra Text" charset="0"/>
              </a:rPr>
              <a:t>’</a:t>
            </a:r>
            <a:r>
              <a:rPr lang="en-US" altLang="ja-JP" dirty="0" smtClean="0">
                <a:latin typeface="Neutra Text" charset="0"/>
              </a:rPr>
              <a:t>s original mainboard is shown – clearly too huge to be included in a mobile device, but allowing early testers to try out the screen and interface before more work was undertaken to shrink the board. </a:t>
            </a:r>
            <a:endParaRPr lang="en-US" dirty="0" smtClean="0">
              <a:latin typeface="Neutra Text" charset="0"/>
            </a:endParaRPr>
          </a:p>
        </p:txBody>
      </p:sp>
    </p:spTree>
    <p:extLst>
      <p:ext uri="{BB962C8B-B14F-4D97-AF65-F5344CB8AC3E}">
        <p14:creationId xmlns:p14="http://schemas.microsoft.com/office/powerpoint/2010/main" val="2018742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xfrm>
            <a:off x="4143375" y="9120188"/>
            <a:ext cx="3170238" cy="479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18</a:t>
            </a:fld>
            <a:endParaRPr lang="en-US" sz="1000"/>
          </a:p>
        </p:txBody>
      </p:sp>
      <p:sp>
        <p:nvSpPr>
          <p:cNvPr id="94210" name="Rectangle 2"/>
          <p:cNvSpPr>
            <a:spLocks noGrp="1" noRot="1" noChangeAspect="1" noChangeArrowheads="1" noTextEdit="1"/>
          </p:cNvSpPr>
          <p:nvPr>
            <p:ph type="sldImg"/>
          </p:nvPr>
        </p:nvSpPr>
        <p:spPr>
          <a:xfrm>
            <a:off x="1266825" y="727075"/>
            <a:ext cx="478313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382" tIns="50532" rIns="99382" bIns="50532"/>
          <a:lstStyle/>
          <a:p>
            <a:pPr marL="0" marR="0" indent="0" algn="l" defTabSz="970452" rtl="0" eaLnBrk="0" fontAlgn="base" latinLnBrk="0" hangingPunct="0">
              <a:lnSpc>
                <a:spcPct val="100000"/>
              </a:lnSpc>
              <a:spcBef>
                <a:spcPct val="0"/>
              </a:spcBef>
              <a:spcAft>
                <a:spcPct val="0"/>
              </a:spcAft>
              <a:buClrTx/>
              <a:buSzTx/>
              <a:buFontTx/>
              <a:buNone/>
              <a:tabLst/>
              <a:defRPr/>
            </a:pPr>
            <a:r>
              <a:rPr lang="en-US" altLang="ja-JP" sz="2800" dirty="0" smtClean="0">
                <a:latin typeface="Neutra Text" charset="0"/>
              </a:rPr>
              <a:t>To prototype the form factor</a:t>
            </a:r>
            <a:r>
              <a:rPr lang="en-US" altLang="ja-JP" sz="2800" dirty="0" smtClean="0">
                <a:latin typeface="Neutra Text" charset="0"/>
                <a:ea typeface="ＭＳ Ｐゴシック" pitchFamily="34" charset="-128"/>
              </a:rPr>
              <a:t>,</a:t>
            </a:r>
            <a:r>
              <a:rPr lang="en-US" altLang="ja-JP" sz="2800" baseline="0" dirty="0" smtClean="0">
                <a:latin typeface="Neutra Text" charset="0"/>
                <a:ea typeface="ＭＳ Ｐゴシック" pitchFamily="34" charset="-128"/>
              </a:rPr>
              <a:t> </a:t>
            </a:r>
            <a:r>
              <a:rPr lang="en-US" sz="2500" dirty="0" smtClean="0">
                <a:ea typeface="ＭＳ Ｐゴシック" pitchFamily="34" charset="-128"/>
              </a:rPr>
              <a:t>Jeff Hawkins carried around a</a:t>
            </a:r>
            <a:r>
              <a:rPr lang="en-US" sz="2500" baseline="0" dirty="0" smtClean="0">
                <a:ea typeface="ＭＳ Ｐゴシック" pitchFamily="34" charset="-128"/>
              </a:rPr>
              <a:t> block of wood like this in his pocket &amp; pulled it out when meeting people and used a pen to act like he was adding things to his device,</a:t>
            </a:r>
            <a:r>
              <a:rPr lang="en-US" altLang="ja-JP" sz="2400" dirty="0" smtClean="0">
                <a:latin typeface="Neutra Text" charset="0"/>
              </a:rPr>
              <a:t> to illustrate the potential for a small device.</a:t>
            </a:r>
          </a:p>
          <a:p>
            <a:pPr defTabSz="970452">
              <a:spcBef>
                <a:spcPct val="0"/>
              </a:spcBef>
            </a:pPr>
            <a:endParaRPr lang="en-US" sz="2500" baseline="0" dirty="0" smtClean="0">
              <a:ea typeface="ＭＳ Ｐゴシック" pitchFamily="34" charset="-128"/>
            </a:endParaRPr>
          </a:p>
          <a:p>
            <a:pPr defTabSz="970452">
              <a:spcBef>
                <a:spcPct val="0"/>
              </a:spcBef>
            </a:pPr>
            <a:r>
              <a:rPr lang="en-US" sz="2500" baseline="0" dirty="0" smtClean="0">
                <a:ea typeface="ＭＳ Ｐゴシック" pitchFamily="34" charset="-128"/>
              </a:rPr>
              <a:t>This led to the prototype in the middle and </a:t>
            </a:r>
          </a:p>
          <a:p>
            <a:pPr defTabSz="970452">
              <a:spcBef>
                <a:spcPct val="0"/>
              </a:spcBef>
            </a:pPr>
            <a:r>
              <a:rPr lang="en-US" sz="2500" baseline="0" dirty="0" smtClean="0">
                <a:ea typeface="ＭＳ Ｐゴシック" pitchFamily="34" charset="-128"/>
              </a:rPr>
              <a:t>The final product: The </a:t>
            </a:r>
            <a:r>
              <a:rPr lang="en-US" sz="2500" baseline="0" dirty="0" err="1" smtClean="0">
                <a:ea typeface="ＭＳ Ｐゴシック" pitchFamily="34" charset="-128"/>
              </a:rPr>
              <a:t>PalmPilot</a:t>
            </a:r>
            <a:r>
              <a:rPr lang="en-US" sz="2500" baseline="0" dirty="0" smtClean="0">
                <a:ea typeface="ＭＳ Ｐゴシック" pitchFamily="34" charset="-128"/>
              </a:rPr>
              <a:t> (right)</a:t>
            </a:r>
            <a:endParaRPr lang="en-US" sz="2500" dirty="0">
              <a:ea typeface="ＭＳ Ｐゴシック" pitchFamily="34" charset="-128"/>
            </a:endParaRPr>
          </a:p>
        </p:txBody>
      </p:sp>
    </p:spTree>
    <p:extLst>
      <p:ext uri="{BB962C8B-B14F-4D97-AF65-F5344CB8AC3E}">
        <p14:creationId xmlns:p14="http://schemas.microsoft.com/office/powerpoint/2010/main" val="915529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092D1DF3-1028-4960-B9C0-5CBE1FAB1E54}" type="slidenum">
              <a:rPr lang="ko-KR" altLang="en-US" sz="1800">
                <a:solidFill>
                  <a:srgbClr val="000000"/>
                </a:solidFill>
                <a:ea typeface="Malgun Gothic" pitchFamily="34" charset="-127"/>
              </a:rPr>
              <a:pPr algn="r"/>
              <a:t>19</a:t>
            </a:fld>
            <a:endParaRPr lang="en-US" altLang="ko-KR" sz="1800">
              <a:solidFill>
                <a:srgbClr val="000000"/>
              </a:solidFill>
              <a:ea typeface="Malgun Gothic" pitchFamily="34" charset="-127"/>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Where is all this technology going?</a:t>
            </a:r>
          </a:p>
        </p:txBody>
      </p:sp>
    </p:spTree>
    <p:extLst>
      <p:ext uri="{BB962C8B-B14F-4D97-AF65-F5344CB8AC3E}">
        <p14:creationId xmlns:p14="http://schemas.microsoft.com/office/powerpoint/2010/main" val="284160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309243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610B5EF0-A18A-4019-AC8C-F9C61D9999FD}" type="slidenum">
              <a:rPr lang="ko-KR" altLang="en-US" sz="1800">
                <a:solidFill>
                  <a:srgbClr val="000000"/>
                </a:solidFill>
                <a:ea typeface="Malgun Gothic" pitchFamily="34" charset="-127"/>
              </a:rPr>
              <a:pPr algn="r"/>
              <a:t>20</a:t>
            </a:fld>
            <a:endParaRPr lang="en-US" altLang="ko-KR" sz="1800">
              <a:solidFill>
                <a:srgbClr val="000000"/>
              </a:solidFill>
              <a:ea typeface="Malgun Gothic" pitchFamily="34" charset="-127"/>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2030250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2F76667E-13C7-4116-A269-9A5926344A40}" type="slidenum">
              <a:rPr lang="ko-KR" altLang="en-US" sz="1800">
                <a:solidFill>
                  <a:srgbClr val="000000"/>
                </a:solidFill>
                <a:ea typeface="Malgun Gothic" pitchFamily="34" charset="-127"/>
              </a:rPr>
              <a:pPr algn="r"/>
              <a:t>21</a:t>
            </a:fld>
            <a:endParaRPr lang="en-US" altLang="ko-KR" sz="1800">
              <a:solidFill>
                <a:srgbClr val="000000"/>
              </a:solidFill>
              <a:ea typeface="Malgun Gothic" pitchFamily="34" charset="-127"/>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1047158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B768BD84-1E2A-4D8A-8EA7-D0E928AFEEC4}" type="slidenum">
              <a:rPr lang="ko-KR" altLang="en-US" sz="1800">
                <a:solidFill>
                  <a:srgbClr val="000000"/>
                </a:solidFill>
                <a:ea typeface="Malgun Gothic" pitchFamily="34" charset="-127"/>
              </a:rPr>
              <a:pPr algn="r"/>
              <a:t>22</a:t>
            </a:fld>
            <a:endParaRPr lang="en-US" altLang="ko-KR" sz="1800">
              <a:solidFill>
                <a:srgbClr val="000000"/>
              </a:solidFill>
              <a:ea typeface="Malgun Gothic" pitchFamily="34" charset="-127"/>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964388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E89E9A50-D1C8-4FB5-AE40-7341BF25C71A}" type="slidenum">
              <a:rPr lang="ko-KR" altLang="en-US" sz="1800">
                <a:solidFill>
                  <a:srgbClr val="000000"/>
                </a:solidFill>
                <a:ea typeface="Malgun Gothic" pitchFamily="34" charset="-127"/>
              </a:rPr>
              <a:pPr algn="r"/>
              <a:t>23</a:t>
            </a:fld>
            <a:endParaRPr lang="en-US" altLang="ko-KR" sz="1800">
              <a:solidFill>
                <a:srgbClr val="000000"/>
              </a:solidFill>
              <a:ea typeface="Malgun Gothic" pitchFamily="34" charset="-127"/>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1422149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C76916E9-BF01-4322-91E1-E3858902B249}" type="slidenum">
              <a:rPr lang="ko-KR" altLang="en-US" sz="1800">
                <a:solidFill>
                  <a:srgbClr val="000000"/>
                </a:solidFill>
                <a:ea typeface="Malgun Gothic" pitchFamily="34" charset="-127"/>
              </a:rPr>
              <a:pPr algn="r"/>
              <a:t>24</a:t>
            </a:fld>
            <a:endParaRPr lang="en-US" altLang="ko-KR" sz="1800">
              <a:solidFill>
                <a:srgbClr val="000000"/>
              </a:solidFill>
              <a:ea typeface="Malgun Gothic" pitchFamily="34" charset="-127"/>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581016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42441409-3477-4541-8D3C-883D7C16A15D}" type="slidenum">
              <a:rPr lang="ko-KR" altLang="en-US" sz="1800">
                <a:solidFill>
                  <a:srgbClr val="000000"/>
                </a:solidFill>
                <a:ea typeface="Malgun Gothic" pitchFamily="34" charset="-127"/>
              </a:rPr>
              <a:pPr algn="r"/>
              <a:t>25</a:t>
            </a:fld>
            <a:endParaRPr lang="en-US" altLang="ko-KR" sz="1800">
              <a:solidFill>
                <a:srgbClr val="000000"/>
              </a:solidFill>
              <a:ea typeface="Malgun Gothic" pitchFamily="34" charset="-127"/>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542155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3CEC7455-DDEA-4554-9BD7-28A4E537C49A}" type="slidenum">
              <a:rPr lang="ko-KR" altLang="en-US" sz="1800">
                <a:solidFill>
                  <a:srgbClr val="000000"/>
                </a:solidFill>
                <a:ea typeface="Malgun Gothic" pitchFamily="34" charset="-127"/>
              </a:rPr>
              <a:pPr algn="r"/>
              <a:t>26</a:t>
            </a:fld>
            <a:endParaRPr lang="en-US" altLang="ko-KR" sz="1800">
              <a:solidFill>
                <a:srgbClr val="000000"/>
              </a:solidFill>
              <a:ea typeface="Malgun Gothic" pitchFamily="34" charset="-127"/>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240811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E5FCE06F-F580-49AC-BD86-B655EDC0B579}" type="slidenum">
              <a:rPr lang="ko-KR" altLang="en-US" sz="1800">
                <a:solidFill>
                  <a:srgbClr val="000000"/>
                </a:solidFill>
                <a:ea typeface="Malgun Gothic" pitchFamily="34" charset="-127"/>
              </a:rPr>
              <a:pPr algn="r"/>
              <a:t>27</a:t>
            </a:fld>
            <a:endParaRPr lang="en-US" altLang="ko-KR" sz="1800">
              <a:solidFill>
                <a:srgbClr val="000000"/>
              </a:solidFill>
              <a:ea typeface="Malgun Gothic" pitchFamily="34" charset="-127"/>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1457336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7407B3F8-C7B7-4F45-B411-3D4AC32E152E}" type="slidenum">
              <a:rPr lang="ko-KR" altLang="en-US" sz="1800">
                <a:solidFill>
                  <a:srgbClr val="000000"/>
                </a:solidFill>
                <a:ea typeface="Malgun Gothic" pitchFamily="34" charset="-127"/>
              </a:rPr>
              <a:pPr algn="r"/>
              <a:t>28</a:t>
            </a:fld>
            <a:endParaRPr lang="en-US" altLang="ko-KR" sz="1800">
              <a:solidFill>
                <a:srgbClr val="000000"/>
              </a:solidFill>
              <a:ea typeface="Malgun Gothic" pitchFamily="34" charset="-127"/>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Neutra Text" charset="0"/>
            </a:endParaRPr>
          </a:p>
          <a:p>
            <a:r>
              <a:rPr lang="en-US" dirty="0" smtClean="0">
                <a:latin typeface="Neutra Text" charset="0"/>
              </a:rPr>
              <a:t>In some ways, one can think of HCI as a discipline born out of these lines crossing.</a:t>
            </a:r>
          </a:p>
        </p:txBody>
      </p:sp>
    </p:spTree>
    <p:extLst>
      <p:ext uri="{BB962C8B-B14F-4D97-AF65-F5344CB8AC3E}">
        <p14:creationId xmlns:p14="http://schemas.microsoft.com/office/powerpoint/2010/main" val="1404771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56054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550272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algn="r"/>
            <a:fld id="{E88FE6F1-9663-46D1-9354-C5A87AA7190B}" type="slidenum">
              <a:rPr lang="ko-KR" altLang="en-US" sz="1800">
                <a:solidFill>
                  <a:srgbClr val="000000"/>
                </a:solidFill>
                <a:ea typeface="Malgun Gothic" pitchFamily="34" charset="-127"/>
              </a:rPr>
              <a:pPr algn="r"/>
              <a:t>30</a:t>
            </a:fld>
            <a:endParaRPr lang="en-US" altLang="ko-KR" sz="1800">
              <a:solidFill>
                <a:srgbClr val="000000"/>
              </a:solidFill>
              <a:ea typeface="Malgun Gothic" pitchFamily="34" charset="-127"/>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Neutra Text" charset="0"/>
              </a:rPr>
              <a:t>Which gets us to the model of mobile computing that we don</a:t>
            </a:r>
            <a:r>
              <a:rPr lang="ja-JP" altLang="en-US" smtClean="0">
                <a:latin typeface="Neutra Text" charset="0"/>
              </a:rPr>
              <a:t>’</a:t>
            </a:r>
            <a:r>
              <a:rPr lang="en-US" altLang="ja-JP" smtClean="0">
                <a:latin typeface="Neutra Text" charset="0"/>
              </a:rPr>
              <a:t>t want…</a:t>
            </a:r>
          </a:p>
          <a:p>
            <a:endParaRPr lang="en-US" smtClean="0">
              <a:latin typeface="Neutra Text" charset="0"/>
            </a:endParaRPr>
          </a:p>
          <a:p>
            <a:r>
              <a:rPr lang="en-US" smtClean="0">
                <a:latin typeface="Neutra Text" charset="0"/>
              </a:rPr>
              <a:t>For 40 years, we</a:t>
            </a:r>
            <a:r>
              <a:rPr lang="ja-JP" altLang="en-US" smtClean="0">
                <a:latin typeface="Neutra Text" charset="0"/>
              </a:rPr>
              <a:t>’</a:t>
            </a:r>
            <a:r>
              <a:rPr lang="en-US" altLang="ja-JP" smtClean="0">
                <a:latin typeface="Neutra Text" charset="0"/>
              </a:rPr>
              <a:t>ve had the keyboard and mouse, which works great for desktop applications, but not so well for mobile ones.</a:t>
            </a:r>
            <a:endParaRPr lang="en-US" smtClean="0">
              <a:latin typeface="Neutra Text" charset="0"/>
            </a:endParaRPr>
          </a:p>
        </p:txBody>
      </p:sp>
    </p:spTree>
    <p:extLst>
      <p:ext uri="{BB962C8B-B14F-4D97-AF65-F5344CB8AC3E}">
        <p14:creationId xmlns:p14="http://schemas.microsoft.com/office/powerpoint/2010/main" val="70148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dirty="0" smtClean="0">
                <a:latin typeface="Neutra Text" charset="0"/>
              </a:rPr>
              <a:t>Idea: Enlightened trial &amp; error in the domain of agriculture</a:t>
            </a:r>
          </a:p>
          <a:p>
            <a:pPr lvl="1">
              <a:buFontTx/>
              <a:buChar char="-"/>
            </a:pPr>
            <a:r>
              <a:rPr lang="en-US" b="1" dirty="0" smtClean="0">
                <a:solidFill>
                  <a:srgbClr val="FF0000"/>
                </a:solidFill>
                <a:latin typeface="Neutra Text" charset="0"/>
              </a:rPr>
              <a:t>Organic farmers </a:t>
            </a:r>
            <a:r>
              <a:rPr lang="en-US" dirty="0" smtClean="0">
                <a:latin typeface="Neutra Text" charset="0"/>
              </a:rPr>
              <a:t>are progressive and typically inquisitive</a:t>
            </a:r>
          </a:p>
          <a:p>
            <a:pPr lvl="1">
              <a:buFontTx/>
              <a:buChar char="-"/>
            </a:pPr>
            <a:r>
              <a:rPr lang="en-US" dirty="0" smtClean="0">
                <a:latin typeface="Neutra Text" charset="0"/>
              </a:rPr>
              <a:t>They are often looking to try new ways of improving their operations (not just increase yield, but minimize dependence on outside inputs)</a:t>
            </a:r>
          </a:p>
          <a:p>
            <a:pPr>
              <a:buFontTx/>
              <a:buChar char="-"/>
            </a:pPr>
            <a:r>
              <a:rPr lang="en-US" dirty="0" smtClean="0">
                <a:latin typeface="Neutra Text" charset="0"/>
              </a:rPr>
              <a:t>This is a farmer in Guatemala taking a picture of a coffee plant to document a problem with his crop.</a:t>
            </a:r>
          </a:p>
          <a:p>
            <a:pPr lvl="1">
              <a:buFontTx/>
              <a:buChar char="-"/>
            </a:pPr>
            <a:r>
              <a:rPr lang="en-US" dirty="0" smtClean="0">
                <a:latin typeface="Neutra Text" charset="0"/>
              </a:rPr>
              <a:t>He would like to know what he can do to fix the problem, and is thus sharing his story with other farmers in the cooperative to get advice. Other farmers with similar issues may chime in to suggest possible ways forward</a:t>
            </a:r>
          </a:p>
          <a:p>
            <a:pPr>
              <a:buFontTx/>
              <a:buChar char="-"/>
            </a:pPr>
            <a:r>
              <a:rPr lang="en-US" dirty="0" smtClean="0">
                <a:latin typeface="Neutra Text" charset="0"/>
              </a:rPr>
              <a:t> In a community context (as in cooperative farming), enlightened trial and error becomes increasingly valuable as we are better able to support not only local experimentation, but diffusion of results and new insights.</a:t>
            </a:r>
          </a:p>
        </p:txBody>
      </p:sp>
      <p:sp>
        <p:nvSpPr>
          <p:cNvPr id="114691" name="Slide Number Placeholder 3"/>
          <p:cNvSpPr>
            <a:spLocks noGrp="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pPr eaLnBrk="1" hangingPunct="1"/>
            <a:fld id="{DD1645D3-C40E-44CB-817A-BDBC1762CD73}" type="slidenum">
              <a:rPr lang="en-US" sz="1800"/>
              <a:pPr eaLnBrk="1" hangingPunct="1"/>
              <a:t>31</a:t>
            </a:fld>
            <a:endParaRPr lang="en-US" sz="1800"/>
          </a:p>
        </p:txBody>
      </p:sp>
    </p:spTree>
    <p:extLst>
      <p:ext uri="{BB962C8B-B14F-4D97-AF65-F5344CB8AC3E}">
        <p14:creationId xmlns:p14="http://schemas.microsoft.com/office/powerpoint/2010/main" val="10023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Neutra Text" charset="0"/>
            </a:endParaRPr>
          </a:p>
        </p:txBody>
      </p:sp>
    </p:spTree>
    <p:extLst>
      <p:ext uri="{BB962C8B-B14F-4D97-AF65-F5344CB8AC3E}">
        <p14:creationId xmlns:p14="http://schemas.microsoft.com/office/powerpoint/2010/main" val="953828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 of people don’t even have internet access beyond their mobile</a:t>
            </a:r>
          </a:p>
          <a:p>
            <a:endParaRPr lang="en-US" dirty="0" smtClean="0"/>
          </a:p>
          <a:p>
            <a:r>
              <a:rPr lang="en-US" dirty="0" smtClean="0"/>
              <a:t>Constraints can get best design and some of the ideas can also be implemented</a:t>
            </a:r>
            <a:r>
              <a:rPr lang="en-US" baseline="0" dirty="0" smtClean="0"/>
              <a:t> on traditional desktop web site</a:t>
            </a:r>
            <a:endParaRPr lang="en-US" dirty="0"/>
          </a:p>
        </p:txBody>
      </p:sp>
    </p:spTree>
    <p:extLst>
      <p:ext uri="{BB962C8B-B14F-4D97-AF65-F5344CB8AC3E}">
        <p14:creationId xmlns:p14="http://schemas.microsoft.com/office/powerpoint/2010/main" val="523189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096032ED-D54D-4E54-99F3-F87870E3E65F}" type="slidenum">
              <a:rPr lang="en-US" sz="1800"/>
              <a:pPr/>
              <a:t>34</a:t>
            </a:fld>
            <a:endParaRPr lang="en-US" sz="18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24241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524A9CAA-E7A3-4BCA-A83B-A2217E9965DF}" type="slidenum">
              <a:rPr lang="en-US" sz="1800"/>
              <a:pPr/>
              <a:t>35</a:t>
            </a:fld>
            <a:endParaRPr lang="en-US" sz="18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1557086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Airline example from </a:t>
            </a:r>
            <a:r>
              <a:rPr lang="en-US" dirty="0" err="1" smtClean="0">
                <a:latin typeface="Neutra Text" charset="0"/>
              </a:rPr>
              <a:t>littlespringdesign</a:t>
            </a:r>
            <a:r>
              <a:rPr lang="en-US" dirty="0" smtClean="0">
                <a:latin typeface="Neutra Text" charset="0"/>
              </a:rPr>
              <a:t> </a:t>
            </a:r>
            <a:r>
              <a:rPr lang="ja-JP" altLang="en-US" dirty="0" smtClean="0">
                <a:latin typeface="Neutra Text" charset="0"/>
              </a:rPr>
              <a:t>“</a:t>
            </a:r>
            <a:r>
              <a:rPr lang="en-US" altLang="ja-JP" dirty="0" smtClean="0">
                <a:latin typeface="Neutra Text" charset="0"/>
              </a:rPr>
              <a:t>Mobilize, Don</a:t>
            </a:r>
            <a:r>
              <a:rPr lang="ja-JP" altLang="en-US" dirty="0" smtClean="0">
                <a:latin typeface="Neutra Text" charset="0"/>
              </a:rPr>
              <a:t>’</a:t>
            </a:r>
            <a:r>
              <a:rPr lang="en-US" altLang="ja-JP" dirty="0" smtClean="0">
                <a:latin typeface="Neutra Text" charset="0"/>
              </a:rPr>
              <a:t>t Miniaturize</a:t>
            </a:r>
            <a:r>
              <a:rPr lang="ja-JP" altLang="en-US" dirty="0" smtClean="0">
                <a:latin typeface="Neutra Text" charset="0"/>
              </a:rPr>
              <a:t>”</a:t>
            </a:r>
            <a:endParaRPr lang="en-US" altLang="ja-JP" dirty="0" smtClean="0">
              <a:latin typeface="Neutra Text" charset="0"/>
            </a:endParaRPr>
          </a:p>
          <a:p>
            <a:r>
              <a:rPr lang="en-US" dirty="0" smtClean="0">
                <a:latin typeface="Neutra Text" charset="0"/>
              </a:rPr>
              <a:t>http://www.littlespringsdesign.com/mobilize/</a:t>
            </a:r>
          </a:p>
        </p:txBody>
      </p:sp>
    </p:spTree>
    <p:extLst>
      <p:ext uri="{BB962C8B-B14F-4D97-AF65-F5344CB8AC3E}">
        <p14:creationId xmlns:p14="http://schemas.microsoft.com/office/powerpoint/2010/main" val="714310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CD254814-24A7-4A96-96E7-D106FA25BDBD}" type="slidenum">
              <a:rPr lang="en-US" sz="1800"/>
              <a:pPr/>
              <a:t>37</a:t>
            </a:fld>
            <a:endParaRPr lang="en-US" sz="18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974633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[got to this point at 1 hour in,</a:t>
            </a:r>
            <a:r>
              <a:rPr lang="en-US" baseline="0" dirty="0" smtClean="0"/>
              <a:t> took 1 minute break]</a:t>
            </a:r>
            <a:endParaRPr lang="en-US" dirty="0" smtClean="0"/>
          </a:p>
          <a:p>
            <a:endParaRPr lang="en-US" dirty="0" smtClean="0"/>
          </a:p>
          <a:p>
            <a:r>
              <a:rPr lang="en-US" dirty="0" err="1" smtClean="0"/>
              <a:t>Spotify</a:t>
            </a:r>
            <a:r>
              <a:rPr lang="en-US" dirty="0" smtClean="0"/>
              <a:t> (sliding interface like </a:t>
            </a:r>
            <a:r>
              <a:rPr lang="en-US" dirty="0" err="1" smtClean="0"/>
              <a:t>google</a:t>
            </a:r>
            <a:r>
              <a:rPr lang="en-US" dirty="0" smtClean="0"/>
              <a:t> mail, quick to create playlists/select them)</a:t>
            </a:r>
          </a:p>
          <a:p>
            <a:r>
              <a:rPr lang="en-US" dirty="0" err="1" smtClean="0"/>
              <a:t>IcanHazCheeseburger</a:t>
            </a:r>
            <a:r>
              <a:rPr lang="en-US" dirty="0" smtClean="0"/>
              <a:t> app (latest memes, immersive –</a:t>
            </a:r>
            <a:r>
              <a:rPr lang="en-US" baseline="0" dirty="0" smtClean="0"/>
              <a:t> things fade away)</a:t>
            </a:r>
          </a:p>
          <a:p>
            <a:r>
              <a:rPr lang="en-US" baseline="0" dirty="0" err="1" smtClean="0"/>
              <a:t>FlipBoard</a:t>
            </a:r>
            <a:r>
              <a:rPr lang="en-US" baseline="0" dirty="0" smtClean="0"/>
              <a:t> (“makes me feel smarter” than streaming through my </a:t>
            </a:r>
            <a:r>
              <a:rPr lang="en-US" baseline="0" dirty="0" err="1" smtClean="0"/>
              <a:t>facebook</a:t>
            </a:r>
            <a:r>
              <a:rPr lang="en-US" baseline="0" dirty="0" smtClean="0"/>
              <a:t>)</a:t>
            </a:r>
          </a:p>
          <a:p>
            <a:r>
              <a:rPr lang="en-US" baseline="0" dirty="0" smtClean="0"/>
              <a:t>Task on </a:t>
            </a:r>
            <a:r>
              <a:rPr lang="en-US" baseline="0" dirty="0" err="1" smtClean="0"/>
              <a:t>iOs</a:t>
            </a:r>
            <a:r>
              <a:rPr lang="en-US" baseline="0" dirty="0" smtClean="0"/>
              <a:t> (</a:t>
            </a:r>
            <a:r>
              <a:rPr lang="en-US" baseline="0" dirty="0" err="1" smtClean="0"/>
              <a:t>todo</a:t>
            </a:r>
            <a:r>
              <a:rPr lang="en-US" baseline="0" dirty="0" smtClean="0"/>
              <a:t> list – gesture based instead of tapping, color scheme for near and far)</a:t>
            </a:r>
          </a:p>
          <a:p>
            <a:r>
              <a:rPr lang="en-US" baseline="0" dirty="0" smtClean="0"/>
              <a:t>Brightest Flashlight (Android), nice noise</a:t>
            </a:r>
            <a:endParaRPr lang="en-US" dirty="0"/>
          </a:p>
        </p:txBody>
      </p:sp>
    </p:spTree>
    <p:extLst>
      <p:ext uri="{BB962C8B-B14F-4D97-AF65-F5344CB8AC3E}">
        <p14:creationId xmlns:p14="http://schemas.microsoft.com/office/powerpoint/2010/main" val="1263122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A81BE51F-A201-4361-812C-00BF7EF2A489}" type="slidenum">
              <a:rPr lang="en-US" sz="1800"/>
              <a:pPr/>
              <a:t>39</a:t>
            </a:fld>
            <a:endParaRPr lang="en-US" sz="18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The real big moment happened</a:t>
            </a:r>
            <a:r>
              <a:rPr lang="en-US" baseline="0" dirty="0" smtClean="0">
                <a:latin typeface="Neutra Text" charset="0"/>
              </a:rPr>
              <a:t> in July 2008 when the App Store opened &amp; Apple opened up app development on the iPhone, reversing a previous decision?</a:t>
            </a:r>
          </a:p>
          <a:p>
            <a:endParaRPr lang="en-US" baseline="0" dirty="0" smtClean="0">
              <a:latin typeface="Neutra Text" charset="0"/>
            </a:endParaRPr>
          </a:p>
          <a:p>
            <a:r>
              <a:rPr lang="en-US" baseline="0" dirty="0" smtClean="0">
                <a:latin typeface="Neutra Text" charset="0"/>
              </a:rPr>
              <a:t>Apps are reminiscent of the early years of the Web (1995-2002), when many new UI/app ideas were being explored. This is where the action is now.</a:t>
            </a:r>
            <a:endParaRPr lang="en-US" dirty="0" smtClean="0">
              <a:latin typeface="Neutra Text" charset="0"/>
            </a:endParaRPr>
          </a:p>
        </p:txBody>
      </p:sp>
    </p:spTree>
    <p:extLst>
      <p:ext uri="{BB962C8B-B14F-4D97-AF65-F5344CB8AC3E}">
        <p14:creationId xmlns:p14="http://schemas.microsoft.com/office/powerpoint/2010/main" val="178588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1358987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524A9CAA-E7A3-4BCA-A83B-A2217E9965DF}" type="slidenum">
              <a:rPr lang="en-US" sz="1800"/>
              <a:pPr/>
              <a:t>40</a:t>
            </a:fld>
            <a:endParaRPr lang="en-US" sz="18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This lady</a:t>
            </a:r>
            <a:r>
              <a:rPr lang="en-US" baseline="0" dirty="0" smtClean="0">
                <a:latin typeface="Neutra Text" charset="0"/>
              </a:rPr>
              <a:t> can’t attend to two things at once</a:t>
            </a:r>
            <a:endParaRPr lang="en-US" dirty="0" smtClean="0">
              <a:latin typeface="Neutra Text" charset="0"/>
            </a:endParaRPr>
          </a:p>
        </p:txBody>
      </p:sp>
    </p:spTree>
    <p:extLst>
      <p:ext uri="{BB962C8B-B14F-4D97-AF65-F5344CB8AC3E}">
        <p14:creationId xmlns:p14="http://schemas.microsoft.com/office/powerpoint/2010/main" val="1877802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524A9CAA-E7A3-4BCA-A83B-A2217E9965DF}" type="slidenum">
              <a:rPr lang="en-US" sz="1800"/>
              <a:pPr/>
              <a:t>41</a:t>
            </a:fld>
            <a:endParaRPr lang="en-US" sz="18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Neutra Text" charset="0"/>
              </a:rPr>
              <a:t>MTA NYC transit app</a:t>
            </a:r>
          </a:p>
          <a:p>
            <a:r>
              <a:rPr lang="en-US" dirty="0" smtClean="0">
                <a:latin typeface="Neutra Text" charset="0"/>
              </a:rPr>
              <a:t>Horrible UI but</a:t>
            </a:r>
            <a:r>
              <a:rPr lang="en-US" baseline="0" dirty="0" smtClean="0">
                <a:latin typeface="Neutra Text" charset="0"/>
              </a:rPr>
              <a:t> knows where you are!</a:t>
            </a:r>
            <a:endParaRPr lang="en-US" dirty="0" smtClean="0">
              <a:latin typeface="Neutra Text" charset="0"/>
            </a:endParaRPr>
          </a:p>
        </p:txBody>
      </p:sp>
    </p:spTree>
    <p:extLst>
      <p:ext uri="{BB962C8B-B14F-4D97-AF65-F5344CB8AC3E}">
        <p14:creationId xmlns:p14="http://schemas.microsoft.com/office/powerpoint/2010/main" val="804420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fld id="{524A9CAA-E7A3-4BCA-A83B-A2217E9965DF}" type="slidenum">
              <a:rPr lang="en-US" sz="1800"/>
              <a:pPr/>
              <a:t>42</a:t>
            </a:fld>
            <a:endParaRPr lang="en-US" sz="18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latin typeface="Neutra Text" charset="0"/>
              </a:rPr>
              <a:t>NetFlix</a:t>
            </a:r>
            <a:r>
              <a:rPr lang="en-US" dirty="0" smtClean="0">
                <a:latin typeface="Neutra Text" charset="0"/>
              </a:rPr>
              <a:t> does a great job of overview plus detail. Need to know more you can click on it and see details.</a:t>
            </a:r>
          </a:p>
        </p:txBody>
      </p:sp>
    </p:spTree>
    <p:extLst>
      <p:ext uri="{BB962C8B-B14F-4D97-AF65-F5344CB8AC3E}">
        <p14:creationId xmlns:p14="http://schemas.microsoft.com/office/powerpoint/2010/main" val="1479701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 started</a:t>
            </a:r>
            <a:r>
              <a:rPr lang="en-US" baseline="0" dirty="0" smtClean="0"/>
              <a:t> info more important for apps with</a:t>
            </a:r>
          </a:p>
          <a:p>
            <a:pPr marL="285750" indent="-285750">
              <a:buFontTx/>
              <a:buChar char="-"/>
            </a:pPr>
            <a:r>
              <a:rPr lang="en-US" baseline="0" dirty="0" smtClean="0"/>
              <a:t>Little or no precedence</a:t>
            </a:r>
          </a:p>
          <a:p>
            <a:pPr marL="285750" indent="-285750">
              <a:buFontTx/>
              <a:buChar char="-"/>
            </a:pPr>
            <a:r>
              <a:rPr lang="en-US" baseline="0" dirty="0" smtClean="0"/>
              <a:t>Need configuration (turn on sound)</a:t>
            </a:r>
          </a:p>
          <a:p>
            <a:pPr marL="285750" indent="-285750">
              <a:buFontTx/>
              <a:buChar char="-"/>
            </a:pPr>
            <a:r>
              <a:rPr lang="en-US" baseline="0" dirty="0" smtClean="0"/>
              <a:t>Require registration (e.g., twitter client)</a:t>
            </a:r>
          </a:p>
        </p:txBody>
      </p:sp>
    </p:spTree>
    <p:extLst>
      <p:ext uri="{BB962C8B-B14F-4D97-AF65-F5344CB8AC3E}">
        <p14:creationId xmlns:p14="http://schemas.microsoft.com/office/powerpoint/2010/main" val="3410853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3410853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Foursquare Radar feature makes suggestions based on behavior of both you (places you’ve checked in) and YOUR friends behavior</a:t>
            </a:r>
          </a:p>
        </p:txBody>
      </p:sp>
    </p:spTree>
    <p:extLst>
      <p:ext uri="{BB962C8B-B14F-4D97-AF65-F5344CB8AC3E}">
        <p14:creationId xmlns:p14="http://schemas.microsoft.com/office/powerpoint/2010/main" val="3410853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Edward </a:t>
            </a:r>
            <a:r>
              <a:rPr lang="en-US" baseline="0" dirty="0" err="1" smtClean="0"/>
              <a:t>Tufte</a:t>
            </a:r>
            <a:r>
              <a:rPr lang="en-US" baseline="0" dirty="0" smtClean="0"/>
              <a:t>, “iPhone Interface Design,” www.edwardtufte.com/bboard/q-and-afetch-msg?msg_id=00036T</a:t>
            </a:r>
          </a:p>
          <a:p>
            <a:endParaRPr lang="en-US" baseline="0" dirty="0" smtClean="0"/>
          </a:p>
          <a:p>
            <a:r>
              <a:rPr lang="en-US" baseline="0" dirty="0" smtClean="0"/>
              <a:t>Tap screen when all UI controls hidden (photo slideshows, video, news articles)</a:t>
            </a:r>
          </a:p>
          <a:p>
            <a:r>
              <a:rPr lang="en-US" baseline="0" dirty="0" smtClean="0"/>
              <a:t/>
            </a:r>
            <a:br>
              <a:rPr lang="en-US" baseline="0" dirty="0" smtClean="0"/>
            </a:br>
            <a:r>
              <a:rPr lang="en-US" baseline="0" dirty="0" smtClean="0"/>
              <a:t>Caveat – controls that are used a lot (email app) should stay on screen</a:t>
            </a:r>
          </a:p>
        </p:txBody>
      </p:sp>
    </p:spTree>
    <p:extLst>
      <p:ext uri="{BB962C8B-B14F-4D97-AF65-F5344CB8AC3E}">
        <p14:creationId xmlns:p14="http://schemas.microsoft.com/office/powerpoint/2010/main" val="34108531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Map on iPhone pre-populates start field w/ current location &amp; end field w/ most recent search</a:t>
            </a:r>
          </a:p>
          <a:p>
            <a:endParaRPr lang="en-US" baseline="0" dirty="0" smtClean="0"/>
          </a:p>
          <a:p>
            <a:endParaRPr lang="en-US" baseline="0" dirty="0" smtClean="0"/>
          </a:p>
        </p:txBody>
      </p:sp>
    </p:spTree>
    <p:extLst>
      <p:ext uri="{BB962C8B-B14F-4D97-AF65-F5344CB8AC3E}">
        <p14:creationId xmlns:p14="http://schemas.microsoft.com/office/powerpoint/2010/main" val="341085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Neutra Text" charset="0"/>
              </a:rPr>
              <a:t>This is playing while students stream in; movement from telephone, to radio, to satellite, to mobile.</a:t>
            </a:r>
          </a:p>
        </p:txBody>
      </p:sp>
    </p:spTree>
    <p:extLst>
      <p:ext uri="{BB962C8B-B14F-4D97-AF65-F5344CB8AC3E}">
        <p14:creationId xmlns:p14="http://schemas.microsoft.com/office/powerpoint/2010/main" val="2010612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Neutra Text" charset="0"/>
            </a:endParaRPr>
          </a:p>
        </p:txBody>
      </p:sp>
    </p:spTree>
    <p:extLst>
      <p:ext uri="{BB962C8B-B14F-4D97-AF65-F5344CB8AC3E}">
        <p14:creationId xmlns:p14="http://schemas.microsoft.com/office/powerpoint/2010/main" val="170587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Neutra Text" charset="0"/>
              </a:rPr>
              <a:t>The trend towards miniaturization and portability was launched by the Sony Walkman in 1979. It introduced a change in music listening habits, and provided the first of several disruptive mobile innovations by taking a household activity – listening to music – and enabling access anywhere.</a:t>
            </a:r>
          </a:p>
        </p:txBody>
      </p:sp>
    </p:spTree>
    <p:extLst>
      <p:ext uri="{BB962C8B-B14F-4D97-AF65-F5344CB8AC3E}">
        <p14:creationId xmlns:p14="http://schemas.microsoft.com/office/powerpoint/2010/main" val="173462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Neutra Text" charset="0"/>
              </a:rPr>
              <a:t>The trend towards miniaturization and portability was launched by the Sony Walkman in 1979. It introduced a change in music listening habits, and provided the first of several disruptive mobile innovations by taking a household activity – listening to music – and enabling access anywhere.</a:t>
            </a:r>
          </a:p>
        </p:txBody>
      </p:sp>
    </p:spTree>
    <p:extLst>
      <p:ext uri="{BB962C8B-B14F-4D97-AF65-F5344CB8AC3E}">
        <p14:creationId xmlns:p14="http://schemas.microsoft.com/office/powerpoint/2010/main" val="1650481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Neutra Text" charset="0"/>
              </a:rPr>
              <a:t>Around the time that the walkman was launched, the car phone was also gaining popularity. Though they might seem unwieldy and bulky today, in the 1970</a:t>
            </a:r>
            <a:r>
              <a:rPr lang="ja-JP" altLang="en-US" smtClean="0">
                <a:latin typeface="Neutra Text" charset="0"/>
              </a:rPr>
              <a:t>’</a:t>
            </a:r>
            <a:r>
              <a:rPr lang="en-US" altLang="ja-JP" smtClean="0">
                <a:latin typeface="Neutra Text" charset="0"/>
              </a:rPr>
              <a:t>s and 80</a:t>
            </a:r>
            <a:r>
              <a:rPr lang="ja-JP" altLang="en-US" smtClean="0">
                <a:latin typeface="Neutra Text" charset="0"/>
              </a:rPr>
              <a:t>’</a:t>
            </a:r>
            <a:r>
              <a:rPr lang="en-US" altLang="ja-JP" smtClean="0">
                <a:latin typeface="Neutra Text" charset="0"/>
              </a:rPr>
              <a:t>s they were far more popular (and available) than truly mobile phones. </a:t>
            </a:r>
            <a:endParaRPr lang="en-US" smtClean="0">
              <a:latin typeface="Neutra Text" charset="0"/>
            </a:endParaRPr>
          </a:p>
        </p:txBody>
      </p:sp>
    </p:spTree>
    <p:extLst>
      <p:ext uri="{BB962C8B-B14F-4D97-AF65-F5344CB8AC3E}">
        <p14:creationId xmlns:p14="http://schemas.microsoft.com/office/powerpoint/2010/main" val="1708622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Winter 2015</a:t>
            </a:r>
          </a:p>
        </p:txBody>
      </p:sp>
      <p:sp>
        <p:nvSpPr>
          <p:cNvPr id="8" name="Rectangle 2"/>
          <p:cNvSpPr txBox="1">
            <a:spLocks noChangeArrowheads="1"/>
          </p:cNvSpPr>
          <p:nvPr/>
        </p:nvSpPr>
        <p:spPr bwMode="auto">
          <a:xfrm>
            <a:off x="36069" y="0"/>
            <a:ext cx="8894980"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dirty="0" smtClean="0"/>
              <a:t>HCI+D</a:t>
            </a:r>
            <a:r>
              <a:rPr lang="en-US" sz="2000" b="1" baseline="30000" dirty="0" smtClean="0">
                <a:solidFill>
                  <a:schemeClr val="bg1">
                    <a:lumMod val="60000"/>
                    <a:lumOff val="40000"/>
                  </a:schemeClr>
                </a:solidFill>
              </a:rPr>
              <a:t>2</a:t>
            </a:r>
            <a:r>
              <a:rPr lang="en-US" sz="2000" dirty="0" smtClean="0"/>
              <a:t>: USER INTERFACE DESIGN PROJECT</a:t>
            </a:r>
            <a:endParaRPr lang="en-US" sz="2000" dirty="0"/>
          </a:p>
        </p:txBody>
      </p:sp>
    </p:spTree>
    <p:extLst>
      <p:ext uri="{BB962C8B-B14F-4D97-AF65-F5344CB8AC3E}">
        <p14:creationId xmlns:p14="http://schemas.microsoft.com/office/powerpoint/2010/main" val="2804547785"/>
      </p:ext>
    </p:extLst>
  </p:cSld>
  <p:clrMapOvr>
    <a:masterClrMapping/>
  </p:clrMapOvr>
  <p:transition xmlns:p14="http://schemas.microsoft.com/office/powerpoint/2010/mai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6" name="Rectangle 7"/>
          <p:cNvSpPr>
            <a:spLocks noGrp="1" noChangeArrowheads="1"/>
          </p:cNvSpPr>
          <p:nvPr>
            <p:ph type="sldNum" sz="quarter" idx="12"/>
          </p:nvPr>
        </p:nvSpPr>
        <p:spPr>
          <a:ln/>
        </p:spPr>
        <p:txBody>
          <a:bodyPr/>
          <a:lstStyle>
            <a:lvl1pPr>
              <a:defRPr/>
            </a:lvl1pPr>
          </a:lstStyle>
          <a:p>
            <a:fld id="{8E565781-BA72-400A-BEE2-395C39548E26}" type="slidenum">
              <a:rPr lang="ko-KR" altLang="en-US" smtClean="0"/>
              <a:pPr/>
              <a:t>‹#›</a:t>
            </a:fld>
            <a:endParaRPr lang="en-US" altLang="ko-KR"/>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36667297"/>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5038867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396945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3518330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8"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208575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9"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3706323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0386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0" y="6553200"/>
            <a:ext cx="1905000" cy="457200"/>
          </a:xfrm>
          <a:ln/>
        </p:spPr>
        <p:txBody>
          <a:bodyPr/>
          <a:lstStyle>
            <a:lvl1pPr>
              <a:defRPr/>
            </a:lvl1pPr>
          </a:lstStyle>
          <a:p>
            <a:pPr>
              <a:defRPr/>
            </a:pPr>
            <a:r>
              <a:rPr lang="en-US" smtClean="0"/>
              <a:t>CS 194H - Winter 2016</a:t>
            </a:r>
            <a:endParaRPr lang="en-US"/>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1"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7CD15C81-D472-4345-B35D-FCFA035DB865}" type="slidenum">
              <a:rPr lang="ko-KR" altLang="en-US" smtClean="0"/>
              <a:pPr/>
              <a:t>‹#›</a:t>
            </a:fld>
            <a:endParaRPr lang="en-US" altLang="ko-K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191414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Footer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5" name="Rectangle 7"/>
          <p:cNvSpPr>
            <a:spLocks noGrp="1" noChangeArrowheads="1"/>
          </p:cNvSpPr>
          <p:nvPr>
            <p:ph type="sldNum" sz="quarter" idx="12"/>
          </p:nvPr>
        </p:nvSpPr>
        <p:spPr>
          <a:ln/>
        </p:spPr>
        <p:txBody>
          <a:bodyPr/>
          <a:lstStyle>
            <a:lvl1pPr>
              <a:defRPr/>
            </a:lvl1pPr>
          </a:lstStyle>
          <a:p>
            <a:fld id="{E4B10D4F-B332-46C7-90F5-3385543D3EE9}" type="slidenum">
              <a:rPr lang="ko-KR" altLang="en-US" smtClean="0"/>
              <a:pPr/>
              <a:t>‹#›</a:t>
            </a:fld>
            <a:endParaRPr lang="en-US" altLang="ko-KR"/>
          </a:p>
        </p:txBody>
      </p:sp>
      <p:sp>
        <p:nvSpPr>
          <p:cNvPr id="6" name="Title 1"/>
          <p:cNvSpPr>
            <a:spLocks noGrp="1"/>
          </p:cNvSpPr>
          <p:nvPr>
            <p:ph type="title"/>
          </p:nvPr>
        </p:nvSpPr>
        <p:spPr>
          <a:xfrm>
            <a:off x="352430" y="0"/>
            <a:ext cx="8664575" cy="1143000"/>
          </a:xfrm>
        </p:spPr>
        <p:txBody>
          <a:bodyPr/>
          <a:lstStyle>
            <a:lvl1pPr>
              <a:defRPr>
                <a:solidFill>
                  <a:schemeClr val="bg2"/>
                </a:solidFill>
              </a:defRPr>
            </a:lvl1pPr>
          </a:lstStyle>
          <a:p>
            <a:r>
              <a:rPr lang="en-US" smtClean="0"/>
              <a:t>Click to edit Master title style</a:t>
            </a:r>
            <a:endParaRPr lang="en-US" dirty="0"/>
          </a:p>
        </p:txBody>
      </p:sp>
      <p:sp>
        <p:nvSpPr>
          <p:cNvPr id="7" name="Rectangle 6"/>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4378975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600200"/>
            <a:ext cx="3810000" cy="47244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61133483"/>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Hall of Fame / Shame">
    <p:spTree>
      <p:nvGrpSpPr>
        <p:cNvPr id="1" name=""/>
        <p:cNvGrpSpPr/>
        <p:nvPr/>
      </p:nvGrpSpPr>
      <p:grpSpPr>
        <a:xfrm>
          <a:off x="0" y="0"/>
          <a:ext cx="0" cy="0"/>
          <a:chOff x="0" y="0"/>
          <a:chExt cx="0" cy="0"/>
        </a:xfrm>
      </p:grpSpPr>
      <p:sp>
        <p:nvSpPr>
          <p:cNvPr id="2" name="Title 1"/>
          <p:cNvSpPr>
            <a:spLocks noGrp="1"/>
          </p:cNvSpPr>
          <p:nvPr>
            <p:ph type="title"/>
          </p:nvPr>
        </p:nvSpPr>
        <p:spPr>
          <a:xfrm>
            <a:off x="286564" y="97692"/>
            <a:ext cx="8779282" cy="1143000"/>
          </a:xfrm>
        </p:spPr>
        <p:txBody>
          <a:bodyPr/>
          <a:lstStyle>
            <a:lvl1pPr>
              <a:defRPr>
                <a:solidFill>
                  <a:schemeClr val="tx1"/>
                </a:solidFill>
              </a:defRPr>
            </a:lvl1pPr>
          </a:lstStyle>
          <a:p>
            <a:r>
              <a:rPr lang="en-US" smtClean="0"/>
              <a:t>Click to edit Master title style</a:t>
            </a:r>
            <a:endParaRPr lang="en-US" dirty="0"/>
          </a:p>
        </p:txBody>
      </p:sp>
      <p:sp>
        <p:nvSpPr>
          <p:cNvPr id="9" name="Rectangle 4"/>
          <p:cNvSpPr>
            <a:spLocks noGrp="1" noChangeArrowheads="1"/>
          </p:cNvSpPr>
          <p:nvPr>
            <p:ph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5732944"/>
      </p:ext>
    </p:extLst>
  </p:cSld>
  <p:clrMapOvr>
    <a:masterClrMapping/>
  </p:clrMapOvr>
  <p:transition xmlns:p14="http://schemas.microsoft.com/office/powerpoint/2010/mai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CS 194H - Winter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6" name="Rectangle 7"/>
          <p:cNvSpPr>
            <a:spLocks noGrp="1" noChangeArrowheads="1"/>
          </p:cNvSpPr>
          <p:nvPr>
            <p:ph type="sldNum" sz="quarter" idx="12"/>
          </p:nvPr>
        </p:nvSpPr>
        <p:spPr>
          <a:xfrm>
            <a:off x="8151813" y="6553201"/>
            <a:ext cx="990600" cy="457200"/>
          </a:xfrm>
          <a:ln/>
        </p:spPr>
        <p:txBody>
          <a:bodyPr/>
          <a:lstStyle>
            <a:lvl1pPr>
              <a:defRPr/>
            </a:lvl1pPr>
          </a:lstStyle>
          <a:p>
            <a:fld id="{1C359768-2716-4472-AE36-EE8E84E4D53C}"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3810000" cy="4724400"/>
          </a:xfrm>
        </p:spPr>
        <p:txBody>
          <a:bodyPr/>
          <a:lstStyle/>
          <a:p>
            <a:pPr lvl="0"/>
            <a:r>
              <a:rPr lang="en-US" noProof="0" smtClean="0"/>
              <a:t>Click icon to add clip art</a:t>
            </a:r>
          </a:p>
        </p:txBody>
      </p:sp>
      <p:sp>
        <p:nvSpPr>
          <p:cNvPr id="8"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0"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7CD15C81-D472-4345-B35D-FCFA035DB865}" type="slidenum">
              <a:rPr lang="ko-KR" altLang="en-US" smtClean="0"/>
              <a:pPr/>
              <a:t>‹#›</a:t>
            </a:fld>
            <a:endParaRPr lang="en-US" altLang="ko-KR"/>
          </a:p>
        </p:txBody>
      </p:sp>
    </p:spTree>
    <p:extLst>
      <p:ext uri="{BB962C8B-B14F-4D97-AF65-F5344CB8AC3E}">
        <p14:creationId xmlns:p14="http://schemas.microsoft.com/office/powerpoint/2010/main" val="4167935940"/>
      </p:ext>
    </p:extLst>
  </p:cSld>
  <p:clrMapOvr>
    <a:masterClrMapping/>
  </p:clrMapOvr>
  <p:transition xmlns:p14="http://schemas.microsoft.com/office/powerpoint/2010/mai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0386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Tree>
    <p:extLst>
      <p:ext uri="{BB962C8B-B14F-4D97-AF65-F5344CB8AC3E}">
        <p14:creationId xmlns:p14="http://schemas.microsoft.com/office/powerpoint/2010/main" val="1073988143"/>
      </p:ext>
    </p:extLst>
  </p:cSld>
  <p:clrMapOvr>
    <a:masterClrMapping/>
  </p:clrMapOvr>
  <p:transition xmlns:p14="http://schemas.microsoft.com/office/powerpoint/2010/mai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Only - no footer">
    <p:spTree>
      <p:nvGrpSpPr>
        <p:cNvPr id="1" name=""/>
        <p:cNvGrpSpPr/>
        <p:nvPr/>
      </p:nvGrpSpPr>
      <p:grpSpPr>
        <a:xfrm>
          <a:off x="0" y="0"/>
          <a:ext cx="0" cy="0"/>
          <a:chOff x="0" y="0"/>
          <a:chExt cx="0" cy="0"/>
        </a:xfrm>
      </p:grpSpPr>
      <p:sp>
        <p:nvSpPr>
          <p:cNvPr id="6" name="Title 1"/>
          <p:cNvSpPr>
            <a:spLocks noGrp="1"/>
          </p:cNvSpPr>
          <p:nvPr>
            <p:ph type="title"/>
          </p:nvPr>
        </p:nvSpPr>
        <p:spPr>
          <a:xfrm>
            <a:off x="352430" y="0"/>
            <a:ext cx="8664575"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78209285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1200328"/>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Winter 2016</a:t>
            </a:r>
          </a:p>
        </p:txBody>
      </p:sp>
      <p:sp>
        <p:nvSpPr>
          <p:cNvPr id="8" name="Rectangle 2"/>
          <p:cNvSpPr txBox="1">
            <a:spLocks noChangeArrowheads="1"/>
          </p:cNvSpPr>
          <p:nvPr/>
        </p:nvSpPr>
        <p:spPr bwMode="auto">
          <a:xfrm>
            <a:off x="36069" y="0"/>
            <a:ext cx="8894980"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0" baseline="0" dirty="0" smtClean="0">
                <a:solidFill>
                  <a:srgbClr val="6D6D6D"/>
                </a:solidFill>
              </a:rPr>
              <a:t>dt+UX</a:t>
            </a:r>
            <a:r>
              <a:rPr lang="en-US" sz="2000" b="1" baseline="30000" dirty="0" smtClean="0">
                <a:solidFill>
                  <a:schemeClr val="bg1">
                    <a:lumMod val="60000"/>
                    <a:lumOff val="40000"/>
                  </a:schemeClr>
                </a:solidFill>
              </a:rPr>
              <a:t>2</a:t>
            </a:r>
            <a:r>
              <a:rPr lang="en-US" sz="2000" dirty="0" smtClean="0"/>
              <a:t>: USER EXPERIENCE DESIGN PROJECT</a:t>
            </a:r>
            <a:endParaRPr lang="en-US" sz="2000" dirty="0"/>
          </a:p>
        </p:txBody>
      </p:sp>
    </p:spTree>
    <p:extLst>
      <p:ext uri="{BB962C8B-B14F-4D97-AF65-F5344CB8AC3E}">
        <p14:creationId xmlns:p14="http://schemas.microsoft.com/office/powerpoint/2010/main" val="183305882"/>
      </p:ext>
    </p:extLst>
  </p:cSld>
  <p:clrMapOvr>
    <a:masterClrMapping/>
  </p:clrMapOvr>
  <p:transition xmlns:p14="http://schemas.microsoft.com/office/powerpoint/2010/mai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2"/>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CS 194H - Winter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6" name="Rectangle 7"/>
          <p:cNvSpPr>
            <a:spLocks noGrp="1" noChangeArrowheads="1"/>
          </p:cNvSpPr>
          <p:nvPr>
            <p:ph type="sldNum" sz="quarter" idx="12"/>
          </p:nvPr>
        </p:nvSpPr>
        <p:spPr>
          <a:xfrm>
            <a:off x="8151813" y="6553201"/>
            <a:ext cx="990600" cy="457200"/>
          </a:xfrm>
          <a:ln/>
        </p:spPr>
        <p:txBody>
          <a:bodyPr/>
          <a:lstStyle>
            <a:lvl1pPr>
              <a:defRPr/>
            </a:lvl1pPr>
          </a:lstStyle>
          <a:p>
            <a:fld id="{1C359768-2716-4472-AE36-EE8E84E4D53C}"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3040897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7" name="Rectangle 7"/>
          <p:cNvSpPr>
            <a:spLocks noGrp="1" noChangeArrowheads="1"/>
          </p:cNvSpPr>
          <p:nvPr>
            <p:ph type="sldNum" sz="quarter" idx="12"/>
          </p:nvPr>
        </p:nvSpPr>
        <p:spPr>
          <a:ln/>
        </p:spPr>
        <p:txBody>
          <a:bodyPr/>
          <a:lstStyle>
            <a:lvl1pPr>
              <a:defRPr/>
            </a:lvl1pPr>
          </a:lstStyle>
          <a:p>
            <a:fld id="{65B92038-EC2F-4D1A-957B-7A73696BF807}"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83927068"/>
      </p:ext>
    </p:extLst>
  </p:cSld>
  <p:clrMapOvr>
    <a:masterClrMapping/>
  </p:clrMapOvr>
  <p:transition xmlns:p14="http://schemas.microsoft.com/office/powerpoint/2010/mai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9" name="Rectangle 7"/>
          <p:cNvSpPr>
            <a:spLocks noGrp="1" noChangeArrowheads="1"/>
          </p:cNvSpPr>
          <p:nvPr>
            <p:ph type="sldNum" sz="quarter" idx="12"/>
          </p:nvPr>
        </p:nvSpPr>
        <p:spPr>
          <a:ln/>
        </p:spPr>
        <p:txBody>
          <a:bodyPr/>
          <a:lstStyle>
            <a:lvl1pPr>
              <a:defRPr/>
            </a:lvl1pPr>
          </a:lstStyle>
          <a:p>
            <a:fld id="{C72816D5-0B44-4435-8542-E923456B0B55}" type="slidenum">
              <a:rPr lang="ko-KR" altLang="en-US" smtClean="0"/>
              <a:pPr/>
              <a:t>‹#›</a:t>
            </a:fld>
            <a:endParaRPr lang="en-US" altLang="ko-K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1965086"/>
      </p:ext>
    </p:extLst>
  </p:cSld>
  <p:clrMapOvr>
    <a:masterClrMapping/>
  </p:clrMapOvr>
  <p:transition xmlns:p14="http://schemas.microsoft.com/office/powerpoint/2010/mai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5" name="Rectangle 7"/>
          <p:cNvSpPr>
            <a:spLocks noGrp="1" noChangeArrowheads="1"/>
          </p:cNvSpPr>
          <p:nvPr>
            <p:ph type="sldNum" sz="quarter" idx="12"/>
          </p:nvPr>
        </p:nvSpPr>
        <p:spPr>
          <a:ln/>
        </p:spPr>
        <p:txBody>
          <a:bodyPr/>
          <a:lstStyle>
            <a:lvl1pPr>
              <a:defRPr/>
            </a:lvl1pPr>
          </a:lstStyle>
          <a:p>
            <a:fld id="{E4B10D4F-B332-46C7-90F5-3385543D3EE9}" type="slidenum">
              <a:rPr lang="ko-KR" altLang="en-US" smtClean="0"/>
              <a:pPr/>
              <a:t>‹#›</a:t>
            </a:fld>
            <a:endParaRPr lang="en-US" altLang="ko-K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6511525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88C5DCA4-72D8-1847-88AD-275DB8B668DD}" type="slidenum">
              <a:rPr lang="en-US" smtClean="0"/>
              <a:pPr/>
              <a:t>‹#›</a:t>
            </a:fld>
            <a:endParaRPr lang="en-US"/>
          </a:p>
        </p:txBody>
      </p:sp>
    </p:spTree>
    <p:extLst>
      <p:ext uri="{BB962C8B-B14F-4D97-AF65-F5344CB8AC3E}">
        <p14:creationId xmlns:p14="http://schemas.microsoft.com/office/powerpoint/2010/main" val="76137116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F71C8D87-DE2D-4FEF-BAE7-BD32EB295097}"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57584522"/>
      </p:ext>
    </p:extLst>
  </p:cSld>
  <p:clrMapOvr>
    <a:masterClrMapping/>
  </p:clrMapOvr>
  <p:transition xmlns:p14="http://schemas.microsoft.com/office/powerpoint/2010/mai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7" name="Rectangle 7"/>
          <p:cNvSpPr>
            <a:spLocks noGrp="1" noChangeArrowheads="1"/>
          </p:cNvSpPr>
          <p:nvPr>
            <p:ph type="sldNum" sz="quarter" idx="12"/>
          </p:nvPr>
        </p:nvSpPr>
        <p:spPr>
          <a:ln/>
        </p:spPr>
        <p:txBody>
          <a:bodyPr/>
          <a:lstStyle>
            <a:lvl1pPr>
              <a:defRPr/>
            </a:lvl1pPr>
          </a:lstStyle>
          <a:p>
            <a:fld id="{65B92038-EC2F-4D1A-957B-7A73696BF807}"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xmlns:p14="http://schemas.microsoft.com/office/powerpoint/2010/mai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21AEE9B2-79B1-43E9-9BDB-CEE040AC3E29}"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65192370"/>
      </p:ext>
    </p:extLst>
  </p:cSld>
  <p:clrMapOvr>
    <a:masterClrMapping/>
  </p:clrMapOvr>
  <p:transition xmlns:p14="http://schemas.microsoft.com/office/powerpoint/2010/mai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6" name="Rectangle 7"/>
          <p:cNvSpPr>
            <a:spLocks noGrp="1" noChangeArrowheads="1"/>
          </p:cNvSpPr>
          <p:nvPr>
            <p:ph type="sldNum" sz="quarter" idx="12"/>
          </p:nvPr>
        </p:nvSpPr>
        <p:spPr>
          <a:ln/>
        </p:spPr>
        <p:txBody>
          <a:bodyPr/>
          <a:lstStyle>
            <a:lvl1pPr>
              <a:defRPr/>
            </a:lvl1pPr>
          </a:lstStyle>
          <a:p>
            <a:fld id="{46370BE9-6139-41FC-B1B9-08CCD33428D5}" type="slidenum">
              <a:rPr lang="ko-KR" altLang="en-US" smtClean="0"/>
              <a:pPr/>
              <a:t>‹#›</a:t>
            </a:fld>
            <a:endParaRPr lang="en-US" altLang="ko-KR"/>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69367331"/>
      </p:ext>
    </p:extLst>
  </p:cSld>
  <p:clrMapOvr>
    <a:masterClrMapping/>
  </p:clrMapOvr>
  <p:transition xmlns:p14="http://schemas.microsoft.com/office/powerpoint/2010/mai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6" name="Rectangle 7"/>
          <p:cNvSpPr>
            <a:spLocks noGrp="1" noChangeArrowheads="1"/>
          </p:cNvSpPr>
          <p:nvPr>
            <p:ph type="sldNum" sz="quarter" idx="12"/>
          </p:nvPr>
        </p:nvSpPr>
        <p:spPr>
          <a:ln/>
        </p:spPr>
        <p:txBody>
          <a:bodyPr/>
          <a:lstStyle>
            <a:lvl1pPr>
              <a:defRPr/>
            </a:lvl1pPr>
          </a:lstStyle>
          <a:p>
            <a:fld id="{8E565781-BA72-400A-BEE2-395C39548E26}" type="slidenum">
              <a:rPr lang="ko-KR" altLang="en-US" smtClean="0"/>
              <a:pPr/>
              <a:t>‹#›</a:t>
            </a:fld>
            <a:endParaRPr lang="en-US" altLang="ko-KR"/>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42275264"/>
      </p:ext>
    </p:extLst>
  </p:cSld>
  <p:clrMapOvr>
    <a:masterClrMapping/>
  </p:clrMapOvr>
  <p:transition xmlns:p14="http://schemas.microsoft.com/office/powerpoint/2010/mai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80835203"/>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0927173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4486535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8"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6149669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9"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5706570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0386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xfrm>
            <a:off x="0" y="6553200"/>
            <a:ext cx="1905000" cy="457200"/>
          </a:xfrm>
          <a:ln/>
        </p:spPr>
        <p:txBody>
          <a:bodyPr/>
          <a:lstStyle>
            <a:lvl1pPr>
              <a:defRPr/>
            </a:lvl1pPr>
          </a:lstStyle>
          <a:p>
            <a:pPr>
              <a:defRPr/>
            </a:pPr>
            <a:r>
              <a:rPr lang="en-US" smtClean="0"/>
              <a:t>CS 194H - Winter 2016</a:t>
            </a:r>
            <a:endParaRPr lang="en-US"/>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1"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7CD15C81-D472-4345-B35D-FCFA035DB865}" type="slidenum">
              <a:rPr lang="ko-KR" altLang="en-US" smtClean="0"/>
              <a:pPr/>
              <a:t>‹#›</a:t>
            </a:fld>
            <a:endParaRPr lang="en-US" altLang="ko-K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433223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Footer Whi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5" name="Rectangle 7"/>
          <p:cNvSpPr>
            <a:spLocks noGrp="1" noChangeArrowheads="1"/>
          </p:cNvSpPr>
          <p:nvPr>
            <p:ph type="sldNum" sz="quarter" idx="12"/>
          </p:nvPr>
        </p:nvSpPr>
        <p:spPr>
          <a:ln/>
        </p:spPr>
        <p:txBody>
          <a:bodyPr/>
          <a:lstStyle>
            <a:lvl1pPr>
              <a:defRPr/>
            </a:lvl1pPr>
          </a:lstStyle>
          <a:p>
            <a:fld id="{E4B10D4F-B332-46C7-90F5-3385543D3EE9}" type="slidenum">
              <a:rPr lang="ko-KR" altLang="en-US" smtClean="0"/>
              <a:pPr/>
              <a:t>‹#›</a:t>
            </a:fld>
            <a:endParaRPr lang="en-US" altLang="ko-KR"/>
          </a:p>
        </p:txBody>
      </p:sp>
      <p:sp>
        <p:nvSpPr>
          <p:cNvPr id="6" name="Title 1"/>
          <p:cNvSpPr>
            <a:spLocks noGrp="1"/>
          </p:cNvSpPr>
          <p:nvPr>
            <p:ph type="title"/>
          </p:nvPr>
        </p:nvSpPr>
        <p:spPr>
          <a:xfrm>
            <a:off x="352430" y="0"/>
            <a:ext cx="8664575" cy="1143000"/>
          </a:xfrm>
        </p:spPr>
        <p:txBody>
          <a:bodyPr/>
          <a:lstStyle>
            <a:lvl1pPr>
              <a:defRPr>
                <a:solidFill>
                  <a:schemeClr val="bg2"/>
                </a:solidFill>
              </a:defRPr>
            </a:lvl1pPr>
          </a:lstStyle>
          <a:p>
            <a:r>
              <a:rPr lang="en-US" smtClean="0"/>
              <a:t>Click to edit Master title style</a:t>
            </a:r>
            <a:endParaRPr lang="en-US" dirty="0"/>
          </a:p>
        </p:txBody>
      </p:sp>
      <p:sp>
        <p:nvSpPr>
          <p:cNvPr id="7" name="Rectangle 6"/>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963647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9" name="Rectangle 7"/>
          <p:cNvSpPr>
            <a:spLocks noGrp="1" noChangeArrowheads="1"/>
          </p:cNvSpPr>
          <p:nvPr>
            <p:ph type="sldNum" sz="quarter" idx="12"/>
          </p:nvPr>
        </p:nvSpPr>
        <p:spPr>
          <a:ln/>
        </p:spPr>
        <p:txBody>
          <a:bodyPr/>
          <a:lstStyle>
            <a:lvl1pPr>
              <a:defRPr/>
            </a:lvl1pPr>
          </a:lstStyle>
          <a:p>
            <a:fld id="{C72816D5-0B44-4435-8542-E923456B0B55}" type="slidenum">
              <a:rPr lang="ko-KR" altLang="en-US" smtClean="0"/>
              <a:pPr/>
              <a:t>‹#›</a:t>
            </a:fld>
            <a:endParaRPr lang="en-US" altLang="ko-KR"/>
          </a:p>
        </p:txBody>
      </p:sp>
      <p:sp>
        <p:nvSpPr>
          <p:cNvPr id="10" name="Rectangle 9"/>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10299624"/>
      </p:ext>
    </p:extLst>
  </p:cSld>
  <p:clrMapOvr>
    <a:masterClrMapping/>
  </p:clrMapOvr>
  <p:transition xmlns:p14="http://schemas.microsoft.com/office/powerpoint/2010/mai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600200"/>
            <a:ext cx="3810000" cy="4724400"/>
          </a:xfrm>
        </p:spPr>
        <p:txBody>
          <a:bodyPr/>
          <a:lstStyle/>
          <a:p>
            <a:pPr lvl="0"/>
            <a:r>
              <a:rPr lang="en-US" noProof="0" smtClean="0"/>
              <a:t>Drag picture to placeholder or click icon to add</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2235845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Hall of Fame / Shame">
    <p:spTree>
      <p:nvGrpSpPr>
        <p:cNvPr id="1" name=""/>
        <p:cNvGrpSpPr/>
        <p:nvPr/>
      </p:nvGrpSpPr>
      <p:grpSpPr>
        <a:xfrm>
          <a:off x="0" y="0"/>
          <a:ext cx="0" cy="0"/>
          <a:chOff x="0" y="0"/>
          <a:chExt cx="0" cy="0"/>
        </a:xfrm>
      </p:grpSpPr>
      <p:sp>
        <p:nvSpPr>
          <p:cNvPr id="2" name="Title 1"/>
          <p:cNvSpPr>
            <a:spLocks noGrp="1"/>
          </p:cNvSpPr>
          <p:nvPr>
            <p:ph type="title"/>
          </p:nvPr>
        </p:nvSpPr>
        <p:spPr>
          <a:xfrm>
            <a:off x="286564" y="97692"/>
            <a:ext cx="8779282" cy="1143000"/>
          </a:xfrm>
        </p:spPr>
        <p:txBody>
          <a:bodyPr/>
          <a:lstStyle>
            <a:lvl1pPr>
              <a:defRPr>
                <a:solidFill>
                  <a:schemeClr val="tx1"/>
                </a:solidFill>
              </a:defRPr>
            </a:lvl1pPr>
          </a:lstStyle>
          <a:p>
            <a:r>
              <a:rPr lang="en-US" smtClean="0"/>
              <a:t>Click to edit Master title style</a:t>
            </a:r>
            <a:endParaRPr lang="en-US" dirty="0"/>
          </a:p>
        </p:txBody>
      </p:sp>
      <p:sp>
        <p:nvSpPr>
          <p:cNvPr id="9" name="Rectangle 4"/>
          <p:cNvSpPr>
            <a:spLocks noGrp="1" noChangeArrowheads="1"/>
          </p:cNvSpPr>
          <p:nvPr>
            <p:ph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6408044"/>
      </p:ext>
    </p:extLst>
  </p:cSld>
  <p:clrMapOvr>
    <a:masterClrMapping/>
  </p:clrMapOvr>
  <p:transition xmlns:p14="http://schemas.microsoft.com/office/powerpoint/2010/mai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3810000" cy="4724400"/>
          </a:xfrm>
        </p:spPr>
        <p:txBody>
          <a:bodyPr/>
          <a:lstStyle/>
          <a:p>
            <a:pPr lvl="0"/>
            <a:r>
              <a:rPr lang="en-US" noProof="0" smtClean="0"/>
              <a:t>Drag picture to placeholder or click icon to add</a:t>
            </a:r>
          </a:p>
        </p:txBody>
      </p:sp>
      <p:sp>
        <p:nvSpPr>
          <p:cNvPr id="8"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0"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7CD15C81-D472-4345-B35D-FCFA035DB865}" type="slidenum">
              <a:rPr lang="ko-KR" altLang="en-US" smtClean="0"/>
              <a:pPr/>
              <a:t>‹#›</a:t>
            </a:fld>
            <a:endParaRPr lang="en-US" altLang="ko-KR"/>
          </a:p>
        </p:txBody>
      </p:sp>
    </p:spTree>
    <p:extLst>
      <p:ext uri="{BB962C8B-B14F-4D97-AF65-F5344CB8AC3E}">
        <p14:creationId xmlns:p14="http://schemas.microsoft.com/office/powerpoint/2010/main" val="73508312"/>
      </p:ext>
    </p:extLst>
  </p:cSld>
  <p:clrMapOvr>
    <a:masterClrMapping/>
  </p:clrMapOvr>
  <p:transition xmlns:p14="http://schemas.microsoft.com/office/powerpoint/2010/mai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038600"/>
            <a:ext cx="77724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7CD15C81-D472-4345-B35D-FCFA035DB865}" type="slidenum">
              <a:rPr lang="ko-KR" altLang="en-US" smtClean="0"/>
              <a:pPr/>
              <a:t>‹#›</a:t>
            </a:fld>
            <a:endParaRPr lang="en-US" altLang="ko-KR"/>
          </a:p>
        </p:txBody>
      </p:sp>
    </p:spTree>
    <p:extLst>
      <p:ext uri="{BB962C8B-B14F-4D97-AF65-F5344CB8AC3E}">
        <p14:creationId xmlns:p14="http://schemas.microsoft.com/office/powerpoint/2010/main" val="651102759"/>
      </p:ext>
    </p:extLst>
  </p:cSld>
  <p:clrMapOvr>
    <a:masterClrMapping/>
  </p:clrMapOvr>
  <p:transition xmlns:p14="http://schemas.microsoft.com/office/powerpoint/2010/mai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830997"/>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Cornell Tech</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6D6D6D"/>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INFO 6410</a:t>
            </a:r>
          </a:p>
        </p:txBody>
      </p:sp>
      <p:sp>
        <p:nvSpPr>
          <p:cNvPr id="8" name="Rectangle 2"/>
          <p:cNvSpPr txBox="1">
            <a:spLocks noChangeArrowheads="1"/>
          </p:cNvSpPr>
          <p:nvPr/>
        </p:nvSpPr>
        <p:spPr bwMode="auto">
          <a:xfrm>
            <a:off x="36068" y="0"/>
            <a:ext cx="9107931"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dirty="0" smtClean="0"/>
              <a:t>HCI+DESIGN: USER INTERFACE DESIGN +</a:t>
            </a:r>
            <a:r>
              <a:rPr lang="en-US" sz="2000" baseline="0" dirty="0" smtClean="0"/>
              <a:t> PROTOTYPING + EVALUATION</a:t>
            </a:r>
            <a:endParaRPr lang="en-US" sz="2000" dirty="0"/>
          </a:p>
        </p:txBody>
      </p:sp>
    </p:spTree>
    <p:extLst>
      <p:ext uri="{BB962C8B-B14F-4D97-AF65-F5344CB8AC3E}">
        <p14:creationId xmlns:p14="http://schemas.microsoft.com/office/powerpoint/2010/main" val="165951743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11"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2"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7CF45A7D-27BE-FB41-917F-E8B7C6646A5B}" type="slidenum">
              <a:rPr lang="en-US" smtClean="0"/>
              <a:pPr/>
              <a:t>‹#›</a:t>
            </a:fld>
            <a:endParaRPr lang="en-US"/>
          </a:p>
        </p:txBody>
      </p:sp>
      <p:sp>
        <p:nvSpPr>
          <p:cNvPr id="7" name="Rectangle 6"/>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3947368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2430" y="0"/>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12"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3"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71D6915-DB84-054A-9E91-423152441191}" type="slidenum">
              <a:rPr lang="en-US" smtClean="0"/>
              <a:pPr/>
              <a:t>‹#›</a:t>
            </a:fld>
            <a:endParaRPr lang="en-US"/>
          </a:p>
        </p:txBody>
      </p:sp>
    </p:spTree>
    <p:extLst>
      <p:ext uri="{BB962C8B-B14F-4D97-AF65-F5344CB8AC3E}">
        <p14:creationId xmlns:p14="http://schemas.microsoft.com/office/powerpoint/2010/main" val="66802162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352430" y="0"/>
            <a:ext cx="8664575" cy="1143000"/>
          </a:xfrm>
        </p:spPr>
        <p:txBody>
          <a:bodyPr/>
          <a:lstStyle/>
          <a:p>
            <a:r>
              <a:rPr lang="en-US" smtClean="0"/>
              <a:t>Click to edit Master title style</a:t>
            </a:r>
            <a:endParaRPr lang="en-US"/>
          </a:p>
        </p:txBody>
      </p:sp>
      <p:sp>
        <p:nvSpPr>
          <p:cNvPr id="14"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15" name="Rectangle 6"/>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6"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DEBB50BC-E44F-F34F-9356-FE87D40D6C58}" type="slidenum">
              <a:rPr lang="en-US" smtClean="0"/>
              <a:pPr/>
              <a:t>‹#›</a:t>
            </a:fld>
            <a:endParaRPr lang="en-US"/>
          </a:p>
        </p:txBody>
      </p:sp>
    </p:spTree>
    <p:extLst>
      <p:ext uri="{BB962C8B-B14F-4D97-AF65-F5344CB8AC3E}">
        <p14:creationId xmlns:p14="http://schemas.microsoft.com/office/powerpoint/2010/main" val="39486082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52430" y="0"/>
            <a:ext cx="8664575" cy="1143000"/>
          </a:xfrm>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4" name="Rectangle 6"/>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5"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5AE4BFC2-BB6C-9B49-B22F-600A74F7A16F}" type="slidenum">
              <a:rPr lang="en-US" smtClean="0"/>
              <a:pPr/>
              <a:t>‹#›</a:t>
            </a:fld>
            <a:endParaRPr lang="en-US"/>
          </a:p>
        </p:txBody>
      </p:sp>
    </p:spTree>
    <p:extLst>
      <p:ext uri="{BB962C8B-B14F-4D97-AF65-F5344CB8AC3E}">
        <p14:creationId xmlns:p14="http://schemas.microsoft.com/office/powerpoint/2010/main" val="70139973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658183"/>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5" name="Rectangle 7"/>
          <p:cNvSpPr>
            <a:spLocks noGrp="1" noChangeArrowheads="1"/>
          </p:cNvSpPr>
          <p:nvPr>
            <p:ph type="sldNum" sz="quarter" idx="12"/>
          </p:nvPr>
        </p:nvSpPr>
        <p:spPr>
          <a:ln/>
        </p:spPr>
        <p:txBody>
          <a:bodyPr/>
          <a:lstStyle>
            <a:lvl1pPr>
              <a:defRPr/>
            </a:lvl1pPr>
          </a:lstStyle>
          <a:p>
            <a:fld id="{E4B10D4F-B332-46C7-90F5-3385543D3EE9}" type="slidenum">
              <a:rPr lang="ko-KR" altLang="en-US" smtClean="0"/>
              <a:pPr/>
              <a:t>‹#›</a:t>
            </a:fld>
            <a:endParaRPr lang="en-US" altLang="ko-K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userDrawn="1"/>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0"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21C6582-A2BD-BA46-A9AA-1B0CFB7AAF81}" type="slidenum">
              <a:rPr lang="en-US" smtClean="0"/>
              <a:pPr/>
              <a:t>‹#›</a:t>
            </a:fld>
            <a:endParaRPr lang="en-US"/>
          </a:p>
        </p:txBody>
      </p:sp>
    </p:spTree>
    <p:extLst>
      <p:ext uri="{BB962C8B-B14F-4D97-AF65-F5344CB8AC3E}">
        <p14:creationId xmlns:p14="http://schemas.microsoft.com/office/powerpoint/2010/main" val="30218597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12"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3"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BC3C09E-91B6-CE47-986C-6DE0CB43AC09}" type="slidenum">
              <a:rPr lang="en-US" smtClean="0"/>
              <a:pPr/>
              <a:t>‹#›</a:t>
            </a:fld>
            <a:endParaRPr lang="en-US"/>
          </a:p>
        </p:txBody>
      </p:sp>
    </p:spTree>
    <p:extLst>
      <p:ext uri="{BB962C8B-B14F-4D97-AF65-F5344CB8AC3E}">
        <p14:creationId xmlns:p14="http://schemas.microsoft.com/office/powerpoint/2010/main" val="4080624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0"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0E83B99-2912-844F-8454-F6AEDC920B65}" type="slidenum">
              <a:rPr lang="en-US" smtClean="0"/>
              <a:pPr/>
              <a:t>‹#›</a:t>
            </a:fld>
            <a:endParaRPr lang="en-US"/>
          </a:p>
        </p:txBody>
      </p:sp>
    </p:spTree>
    <p:extLst>
      <p:ext uri="{BB962C8B-B14F-4D97-AF65-F5344CB8AC3E}">
        <p14:creationId xmlns:p14="http://schemas.microsoft.com/office/powerpoint/2010/main" val="783343550"/>
      </p:ext>
    </p:extLst>
  </p:cSld>
  <p:clrMapOvr>
    <a:masterClrMapping/>
  </p:clrMapOvr>
  <p:transition xmlns:p14="http://schemas.microsoft.com/office/powerpoint/2010/mai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8"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9"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E9D9D98-AD68-6A43-8268-14F9C89109FF}" type="slidenum">
              <a:rPr lang="en-US" smtClean="0"/>
              <a:pPr/>
              <a:t>‹#›</a:t>
            </a:fld>
            <a:endParaRPr lang="en-US"/>
          </a:p>
        </p:txBody>
      </p:sp>
    </p:spTree>
    <p:extLst>
      <p:ext uri="{BB962C8B-B14F-4D97-AF65-F5344CB8AC3E}">
        <p14:creationId xmlns:p14="http://schemas.microsoft.com/office/powerpoint/2010/main" val="1580288740"/>
      </p:ext>
    </p:extLst>
  </p:cSld>
  <p:clrMapOvr>
    <a:masterClrMapping/>
  </p:clrMapOvr>
  <p:transition xmlns:p14="http://schemas.microsoft.com/office/powerpoint/2010/mai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8"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9"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09D0C8C5-53F4-3647-8CB7-6BDD0B1E7EC3}" type="slidenum">
              <a:rPr lang="en-US" smtClean="0"/>
              <a:pPr/>
              <a:t>‹#›</a:t>
            </a:fld>
            <a:endParaRPr lang="en-US"/>
          </a:p>
        </p:txBody>
      </p:sp>
    </p:spTree>
    <p:extLst>
      <p:ext uri="{BB962C8B-B14F-4D97-AF65-F5344CB8AC3E}">
        <p14:creationId xmlns:p14="http://schemas.microsoft.com/office/powerpoint/2010/main" val="1982590731"/>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dirty="0"/>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0"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21C6582-A2BD-BA46-A9AA-1B0CFB7AAF81}" type="slidenum">
              <a:rPr lang="en-US" smtClean="0"/>
              <a:pPr/>
              <a:t>‹#›</a:t>
            </a:fld>
            <a:endParaRPr lang="en-US"/>
          </a:p>
        </p:txBody>
      </p:sp>
    </p:spTree>
    <p:extLst>
      <p:ext uri="{BB962C8B-B14F-4D97-AF65-F5344CB8AC3E}">
        <p14:creationId xmlns:p14="http://schemas.microsoft.com/office/powerpoint/2010/main" val="1046149065"/>
      </p:ext>
    </p:extLst>
  </p:cSld>
  <p:clrMapOvr>
    <a:masterClrMapping/>
  </p:clrMapOvr>
  <p:transition xmlns:p14="http://schemas.microsoft.com/office/powerpoint/2010/main">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8"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0"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21C6582-A2BD-BA46-A9AA-1B0CFB7AAF81}" type="slidenum">
              <a:rPr lang="en-US" smtClean="0"/>
              <a:pPr/>
              <a:t>‹#›</a:t>
            </a:fld>
            <a:endParaRPr lang="en-US"/>
          </a:p>
        </p:txBody>
      </p:sp>
    </p:spTree>
    <p:extLst>
      <p:ext uri="{BB962C8B-B14F-4D97-AF65-F5344CB8AC3E}">
        <p14:creationId xmlns:p14="http://schemas.microsoft.com/office/powerpoint/2010/main" val="1178717466"/>
      </p:ext>
    </p:extLst>
  </p:cSld>
  <p:clrMapOvr>
    <a:masterClrMapping/>
  </p:clrMapOvr>
  <p:transition xmlns:p14="http://schemas.microsoft.com/office/powerpoint/2010/mai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0"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21C6582-A2BD-BA46-A9AA-1B0CFB7AAF81}" type="slidenum">
              <a:rPr lang="en-US" smtClean="0"/>
              <a:pPr/>
              <a:t>‹#›</a:t>
            </a:fld>
            <a:endParaRPr lang="en-US"/>
          </a:p>
        </p:txBody>
      </p:sp>
    </p:spTree>
    <p:extLst>
      <p:ext uri="{BB962C8B-B14F-4D97-AF65-F5344CB8AC3E}">
        <p14:creationId xmlns:p14="http://schemas.microsoft.com/office/powerpoint/2010/main" val="167807487"/>
      </p:ext>
    </p:extLst>
  </p:cSld>
  <p:clrMapOvr>
    <a:masterClrMapping/>
  </p:clrMapOvr>
  <p:transition xmlns:p14="http://schemas.microsoft.com/office/powerpoint/2010/main">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10" name="Rectangle 6"/>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1"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21C6582-A2BD-BA46-A9AA-1B0CFB7AAF81}" type="slidenum">
              <a:rPr lang="en-US" smtClean="0"/>
              <a:pPr/>
              <a:t>‹#›</a:t>
            </a:fld>
            <a:endParaRPr lang="en-US"/>
          </a:p>
        </p:txBody>
      </p:sp>
    </p:spTree>
    <p:extLst>
      <p:ext uri="{BB962C8B-B14F-4D97-AF65-F5344CB8AC3E}">
        <p14:creationId xmlns:p14="http://schemas.microsoft.com/office/powerpoint/2010/main" val="69440549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11" name="Rectangle 6"/>
          <p:cNvSpPr>
            <a:spLocks noGrp="1" noChangeArrowheads="1"/>
          </p:cNvSpPr>
          <p:nvPr>
            <p:ph type="ftr" sz="quarter" idx="11"/>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2" name="Rectangle 7"/>
          <p:cNvSpPr>
            <a:spLocks noGrp="1" noChangeArrowheads="1"/>
          </p:cNvSpPr>
          <p:nvPr>
            <p:ph type="sldNum" sz="quarter" idx="12"/>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21C6582-A2BD-BA46-A9AA-1B0CFB7AAF81}" type="slidenum">
              <a:rPr lang="en-US" smtClean="0"/>
              <a:pPr/>
              <a:t>‹#›</a:t>
            </a:fld>
            <a:endParaRPr lang="en-US"/>
          </a:p>
        </p:txBody>
      </p:sp>
    </p:spTree>
    <p:extLst>
      <p:ext uri="{BB962C8B-B14F-4D97-AF65-F5344CB8AC3E}">
        <p14:creationId xmlns:p14="http://schemas.microsoft.com/office/powerpoint/2010/main" val="1447067088"/>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88C5DCA4-72D8-1847-88AD-275DB8B668DD}" type="slidenum">
              <a:rPr lang="en-US" smtClean="0"/>
              <a:pPr/>
              <a:t>‹#›</a:t>
            </a:fld>
            <a:endParaRPr lang="en-US"/>
          </a:p>
        </p:txBody>
      </p:sp>
    </p:spTree>
    <p:extLst>
      <p:ext uri="{BB962C8B-B14F-4D97-AF65-F5344CB8AC3E}">
        <p14:creationId xmlns:p14="http://schemas.microsoft.com/office/powerpoint/2010/main" val="1920893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04245741"/>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0"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21C6582-A2BD-BA46-A9AA-1B0CFB7AAF81}" type="slidenum">
              <a:rPr lang="en-US" smtClean="0"/>
              <a:pPr/>
              <a:t>‹#›</a:t>
            </a:fld>
            <a:endParaRPr lang="en-US"/>
          </a:p>
        </p:txBody>
      </p:sp>
    </p:spTree>
    <p:extLst>
      <p:ext uri="{BB962C8B-B14F-4D97-AF65-F5344CB8AC3E}">
        <p14:creationId xmlns:p14="http://schemas.microsoft.com/office/powerpoint/2010/main" val="108002324"/>
      </p:ext>
    </p:extLst>
  </p:cSld>
  <p:clrMapOvr>
    <a:masterClrMapping/>
  </p:clrMapOvr>
  <p:transition xmlns:p14="http://schemas.microsoft.com/office/powerpoint/2010/main">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3810000" cy="4724400"/>
          </a:xfrm>
        </p:spPr>
        <p:txBody>
          <a:bodyPr/>
          <a:lstStyle/>
          <a:p>
            <a:pPr lvl="0"/>
            <a:r>
              <a:rPr lang="en-US" noProof="0" smtClean="0"/>
              <a:t>Drag picture to placeholder or click icon to add</a:t>
            </a:r>
          </a:p>
        </p:txBody>
      </p:sp>
      <p:sp>
        <p:nvSpPr>
          <p:cNvPr id="8" name="Rectangle 5"/>
          <p:cNvSpPr>
            <a:spLocks noGrp="1" noChangeArrowheads="1"/>
          </p:cNvSpPr>
          <p:nvPr>
            <p:ph type="dt" sz="half" idx="10"/>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9"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0"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DF0062A-E0F9-B04D-8287-D37747AFDEBA}" type="slidenum">
              <a:rPr lang="en-US" smtClean="0"/>
              <a:pPr/>
              <a:t>‹#›</a:t>
            </a:fld>
            <a:endParaRPr lang="en-US"/>
          </a:p>
        </p:txBody>
      </p:sp>
    </p:spTree>
    <p:extLst>
      <p:ext uri="{BB962C8B-B14F-4D97-AF65-F5344CB8AC3E}">
        <p14:creationId xmlns:p14="http://schemas.microsoft.com/office/powerpoint/2010/main" val="571377753"/>
      </p:ext>
    </p:extLst>
  </p:cSld>
  <p:clrMapOvr>
    <a:masterClrMapping/>
  </p:clrMapOvr>
  <p:transition xmlns:p14="http://schemas.microsoft.com/office/powerpoint/2010/main">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6" name="Rectangle 7"/>
          <p:cNvSpPr>
            <a:spLocks noGrp="1" noChangeArrowheads="1"/>
          </p:cNvSpPr>
          <p:nvPr>
            <p:ph type="sldNum" sz="quarter" idx="12"/>
          </p:nvPr>
        </p:nvSpPr>
        <p:spPr>
          <a:ln/>
        </p:spPr>
        <p:txBody>
          <a:bodyPr/>
          <a:lstStyle>
            <a:lvl1pPr>
              <a:defRPr/>
            </a:lvl1pPr>
          </a:lstStyle>
          <a:p>
            <a:fld id="{1EB8DE6A-2F8A-E249-8673-9EAD0D806041}" type="slidenum">
              <a:rPr lang="en-US"/>
              <a:pPr/>
              <a:t>‹#›</a:t>
            </a:fld>
            <a:endParaRPr lang="en-US"/>
          </a:p>
        </p:txBody>
      </p:sp>
    </p:spTree>
    <p:extLst>
      <p:ext uri="{BB962C8B-B14F-4D97-AF65-F5344CB8AC3E}">
        <p14:creationId xmlns:p14="http://schemas.microsoft.com/office/powerpoint/2010/main" val="17465089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l of Fame / Shame">
    <p:spTree>
      <p:nvGrpSpPr>
        <p:cNvPr id="1" name=""/>
        <p:cNvGrpSpPr/>
        <p:nvPr/>
      </p:nvGrpSpPr>
      <p:grpSpPr>
        <a:xfrm>
          <a:off x="0" y="0"/>
          <a:ext cx="0" cy="0"/>
          <a:chOff x="0" y="0"/>
          <a:chExt cx="0" cy="0"/>
        </a:xfrm>
      </p:grpSpPr>
      <p:sp>
        <p:nvSpPr>
          <p:cNvPr id="2" name="Title 1"/>
          <p:cNvSpPr>
            <a:spLocks noGrp="1"/>
          </p:cNvSpPr>
          <p:nvPr>
            <p:ph type="title"/>
          </p:nvPr>
        </p:nvSpPr>
        <p:spPr>
          <a:xfrm>
            <a:off x="286564" y="97692"/>
            <a:ext cx="8779282" cy="1143000"/>
          </a:xfrm>
        </p:spPr>
        <p:txBody>
          <a:bodyPr/>
          <a:lstStyle>
            <a:lvl1pPr>
              <a:defRPr>
                <a:solidFill>
                  <a:schemeClr val="tx1"/>
                </a:solidFill>
              </a:defRPr>
            </a:lvl1pPr>
          </a:lstStyle>
          <a:p>
            <a:r>
              <a:rPr lang="en-US" smtClean="0"/>
              <a:t>Click to edit Master title style</a:t>
            </a:r>
            <a:endParaRPr lang="en-US" dirty="0"/>
          </a:p>
        </p:txBody>
      </p:sp>
      <p:sp>
        <p:nvSpPr>
          <p:cNvPr id="9" name="Rectangle 4"/>
          <p:cNvSpPr>
            <a:spLocks noGrp="1" noChangeArrowheads="1"/>
          </p:cNvSpPr>
          <p:nvPr>
            <p:ph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9166542"/>
      </p:ext>
    </p:extLst>
  </p:cSld>
  <p:clrMapOvr>
    <a:masterClrMapping/>
  </p:clrMapOvr>
  <p:transition xmlns:p14="http://schemas.microsoft.com/office/powerpoint/2010/mai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F71C8D87-DE2D-4FEF-BAE7-BD32EB295097}"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75311174"/>
      </p:ext>
    </p:extLst>
  </p:cSld>
  <p:clrMapOvr>
    <a:masterClrMapping/>
  </p:clrMapOvr>
  <p:transition xmlns:p14="http://schemas.microsoft.com/office/powerpoint/2010/mai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7" name="Rectangle 7"/>
          <p:cNvSpPr>
            <a:spLocks noGrp="1" noChangeArrowheads="1"/>
          </p:cNvSpPr>
          <p:nvPr>
            <p:ph type="sldNum" sz="quarter" idx="12"/>
          </p:nvPr>
        </p:nvSpPr>
        <p:spPr>
          <a:ln/>
        </p:spPr>
        <p:txBody>
          <a:bodyPr/>
          <a:lstStyle>
            <a:lvl1pPr>
              <a:defRPr/>
            </a:lvl1pPr>
          </a:lstStyle>
          <a:p>
            <a:fld id="{21AEE9B2-79B1-43E9-9BDB-CEE040AC3E29}" type="slidenum">
              <a:rPr lang="ko-KR" altLang="en-US" smtClean="0"/>
              <a:pPr/>
              <a:t>‹#›</a:t>
            </a:fld>
            <a:endParaRPr lang="en-US" altLang="ko-K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71884542"/>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194H - Winter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HCI+D2: User Interface Design Project  </a:t>
            </a:r>
            <a:endParaRPr lang="en-US"/>
          </a:p>
        </p:txBody>
      </p:sp>
      <p:sp>
        <p:nvSpPr>
          <p:cNvPr id="6" name="Rectangle 7"/>
          <p:cNvSpPr>
            <a:spLocks noGrp="1" noChangeArrowheads="1"/>
          </p:cNvSpPr>
          <p:nvPr>
            <p:ph type="sldNum" sz="quarter" idx="12"/>
          </p:nvPr>
        </p:nvSpPr>
        <p:spPr>
          <a:ln/>
        </p:spPr>
        <p:txBody>
          <a:bodyPr/>
          <a:lstStyle>
            <a:lvl1pPr>
              <a:defRPr/>
            </a:lvl1pPr>
          </a:lstStyle>
          <a:p>
            <a:fld id="{46370BE9-6139-41FC-B1B9-08CCD33428D5}" type="slidenum">
              <a:rPr lang="ko-KR" altLang="en-US" smtClean="0"/>
              <a:pPr/>
              <a:t>‹#›</a:t>
            </a:fld>
            <a:endParaRPr lang="en-US" altLang="ko-KR"/>
          </a:p>
        </p:txBody>
      </p:sp>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205510334"/>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slideLayout" Target="../slideLayouts/slideLayout42.xml"/><Relationship Id="rId21" Type="http://schemas.openxmlformats.org/officeDocument/2006/relationships/slideLayout" Target="../slideLayouts/slideLayout43.xml"/><Relationship Id="rId22" Type="http://schemas.openxmlformats.org/officeDocument/2006/relationships/theme" Target="../theme/theme2.xml"/><Relationship Id="rId23" Type="http://schemas.openxmlformats.org/officeDocument/2006/relationships/image" Target="../media/image1.png"/><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2.xml"/><Relationship Id="rId20" Type="http://schemas.openxmlformats.org/officeDocument/2006/relationships/slideLayout" Target="../slideLayouts/slideLayout63.xml"/><Relationship Id="rId21" Type="http://schemas.openxmlformats.org/officeDocument/2006/relationships/slideLayout" Target="../slideLayouts/slideLayout64.xml"/><Relationship Id="rId22" Type="http://schemas.openxmlformats.org/officeDocument/2006/relationships/theme" Target="../theme/theme3.xml"/><Relationship Id="rId23" Type="http://schemas.openxmlformats.org/officeDocument/2006/relationships/image" Target="../media/image1.png"/><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Relationship Id="rId18" Type="http://schemas.openxmlformats.org/officeDocument/2006/relationships/slideLayout" Target="../slideLayouts/slideLayout61.xml"/><Relationship Id="rId19" Type="http://schemas.openxmlformats.org/officeDocument/2006/relationships/slideLayout" Target="../slideLayouts/slideLayout62.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4"/>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7CD15C81-D472-4345-B35D-FCFA035DB865}" type="slidenum">
              <a:rPr lang="ko-KR" altLang="en-US" smtClean="0"/>
              <a:pPr/>
              <a:t>‹#›</a:t>
            </a:fld>
            <a:endParaRPr lang="en-US" altLang="ko-KR"/>
          </a:p>
        </p:txBody>
      </p:sp>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2" tx1="lt1" bg2="dk1"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 id="2147484118" r:id="rId15"/>
    <p:sldLayoutId id="2147484119" r:id="rId16"/>
    <p:sldLayoutId id="2147484120" r:id="rId17"/>
    <p:sldLayoutId id="2147484121" r:id="rId18"/>
    <p:sldLayoutId id="2147484122" r:id="rId19"/>
    <p:sldLayoutId id="2147484123" r:id="rId20"/>
    <p:sldLayoutId id="2147484124" r:id="rId21"/>
    <p:sldLayoutId id="2147484126" r:id="rId22"/>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7CD15C81-D472-4345-B35D-FCFA035DB865}" type="slidenum">
              <a:rPr lang="ko-KR" altLang="en-US" smtClean="0"/>
              <a:pPr/>
              <a:t>‹#›</a:t>
            </a:fld>
            <a:endParaRPr lang="en-US" altLang="ko-KR"/>
          </a:p>
        </p:txBody>
      </p:sp>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3177243"/>
      </p:ext>
    </p:extLst>
  </p:cSld>
  <p:clrMap bg1="dk2" tx1="lt1" bg2="dk1" tx2="lt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 id="2147484145" r:id="rId18"/>
    <p:sldLayoutId id="2147484146" r:id="rId19"/>
    <p:sldLayoutId id="2147484147" r:id="rId20"/>
    <p:sldLayoutId id="2147484148" r:id="rId21"/>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7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34088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360311" y="1255586"/>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CS 194H - Winter 2016</a:t>
            </a:r>
            <a:endParaRPr lang="en-US" dirty="0"/>
          </a:p>
        </p:txBody>
      </p:sp>
      <p:sp>
        <p:nvSpPr>
          <p:cNvPr id="11"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HCI+D2: User Interface Design Project  </a:t>
            </a:r>
            <a:endParaRPr lang="en-US"/>
          </a:p>
        </p:txBody>
      </p:sp>
      <p:sp>
        <p:nvSpPr>
          <p:cNvPr id="12"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921C6582-A2BD-BA46-A9AA-1B0CFB7AAF81}" type="slidenum">
              <a:rPr lang="en-US" smtClean="0"/>
              <a:pPr/>
              <a:t>‹#›</a:t>
            </a:fld>
            <a:endParaRPr lang="en-US"/>
          </a:p>
        </p:txBody>
      </p:sp>
    </p:spTree>
    <p:extLst>
      <p:ext uri="{BB962C8B-B14F-4D97-AF65-F5344CB8AC3E}">
        <p14:creationId xmlns:p14="http://schemas.microsoft.com/office/powerpoint/2010/main" val="1654889048"/>
      </p:ext>
    </p:extLst>
  </p:cSld>
  <p:clrMap bg1="dk2" tx1="lt1" bg2="dk1" tx2="lt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 id="2147484163" r:id="rId14"/>
    <p:sldLayoutId id="2147484164" r:id="rId15"/>
    <p:sldLayoutId id="2147484165" r:id="rId16"/>
    <p:sldLayoutId id="2147484166" r:id="rId17"/>
    <p:sldLayoutId id="2147484167" r:id="rId18"/>
    <p:sldLayoutId id="2147484168" r:id="rId19"/>
    <p:sldLayoutId id="2147484169" r:id="rId20"/>
    <p:sldLayoutId id="2147484170" r:id="rId21"/>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hyperlink" Target="http://www.itu.int/en/ITU-D/Statistics/Documents/facts/ICTFactsFigures2015.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notesSlide" Target="../notesSlides/notesSlide13.xml"/><Relationship Id="rId5" Type="http://schemas.openxmlformats.org/officeDocument/2006/relationships/image" Target="../media/image17.png"/><Relationship Id="rId6"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Image:Controlpanelnewton.png" TargetMode="External"/><Relationship Id="rId4" Type="http://schemas.openxmlformats.org/officeDocument/2006/relationships/image" Target="../media/image19.png"/><Relationship Id="rId5" Type="http://schemas.openxmlformats.org/officeDocument/2006/relationships/hyperlink" Target="http://en.wikipedia.org/wiki/Image:Apple_newton_messagepad_checklist_jk.jpg" TargetMode="External"/><Relationship Id="rId6" Type="http://schemas.openxmlformats.org/officeDocument/2006/relationships/image" Target="../media/image20.jpeg"/><Relationship Id="rId7" Type="http://schemas.openxmlformats.org/officeDocument/2006/relationships/hyperlink" Target="http://en.wikipedia.org/wiki/Image:Apple_newton_messagepad_mixed_note_jk.jpg" TargetMode="External"/><Relationship Id="rId8" Type="http://schemas.openxmlformats.org/officeDocument/2006/relationships/image" Target="../media/image21.jpeg"/><Relationship Id="rId9" Type="http://schemas.openxmlformats.org/officeDocument/2006/relationships/image" Target="../media/image22.jpeg"/><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mage:Newton_eat_up_martha.jpg" TargetMode="External"/><Relationship Id="rId4" Type="http://schemas.openxmlformats.org/officeDocument/2006/relationships/image" Target="../media/image23.jpeg"/><Relationship Id="rId5" Type="http://schemas.openxmlformats.org/officeDocument/2006/relationships/hyperlink" Target="http://en.wikipedia.org/wiki/The_Simpsons" TargetMode="External"/><Relationship Id="rId6" Type="http://schemas.openxmlformats.org/officeDocument/2006/relationships/hyperlink" Target="http://en.wikipedia.org/wiki/Lisa_on_Ice" TargetMode="External"/><Relationship Id="rId7" Type="http://schemas.openxmlformats.org/officeDocument/2006/relationships/hyperlink" Target="http://www.youtube.com/watch?v=euC45RNqg4Q" TargetMode="External"/><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png"/><Relationship Id="rId11" Type="http://schemas.openxmlformats.org/officeDocument/2006/relationships/image" Target="../media/image27.png"/><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hyperlink" Target="http://www.palminfocenter.com/ss.asp?f=pilot/pilot-graffiti-L.jpg" TargetMode="External"/><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jpeg"/><Relationship Id="rId1" Type="http://schemas.openxmlformats.org/officeDocument/2006/relationships/slideLayout" Target="../slideLayouts/slideLayout2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4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4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4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4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jpeg"/><Relationship Id="rId1" Type="http://schemas.openxmlformats.org/officeDocument/2006/relationships/slideLayout" Target="../slideLayouts/slideLayout2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customXml" Target="../ink/ink12.xml"/><Relationship Id="rId5" Type="http://schemas.openxmlformats.org/officeDocument/2006/relationships/image" Target="../media/image79.png"/><Relationship Id="rId6" Type="http://schemas.openxmlformats.org/officeDocument/2006/relationships/image" Target="../media/image54.png"/><Relationship Id="rId7" Type="http://schemas.openxmlformats.org/officeDocument/2006/relationships/image" Target="../media/image55.png"/><Relationship Id="rId8" Type="http://schemas.microsoft.com/office/2007/relationships/hdphoto" Target="../media/hdphoto1.wdp"/><Relationship Id="rId1" Type="http://schemas.openxmlformats.org/officeDocument/2006/relationships/slideLayout" Target="../slideLayouts/slideLayout3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customXml" Target="../ink/ink13.xml"/><Relationship Id="rId4" Type="http://schemas.openxmlformats.org/officeDocument/2006/relationships/image" Target="../media/image83.png"/><Relationship Id="rId1" Type="http://schemas.openxmlformats.org/officeDocument/2006/relationships/slideLayout" Target="../slideLayouts/slideLayout24.xml"/><Relationship Id="rId2"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4.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4.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0" Type="http://schemas.openxmlformats.org/officeDocument/2006/relationships/image" Target="../media/image80.emf"/><Relationship Id="rId21" Type="http://schemas.openxmlformats.org/officeDocument/2006/relationships/customXml" Target="../ink/ink3.xml"/><Relationship Id="rId22" Type="http://schemas.openxmlformats.org/officeDocument/2006/relationships/image" Target="../media/image81.emf"/><Relationship Id="rId23" Type="http://schemas.openxmlformats.org/officeDocument/2006/relationships/customXml" Target="../ink/ink4.xml"/><Relationship Id="rId24" Type="http://schemas.openxmlformats.org/officeDocument/2006/relationships/customXml" Target="../ink/ink5.xml"/><Relationship Id="rId25" Type="http://schemas.openxmlformats.org/officeDocument/2006/relationships/customXml" Target="../ink/ink6.xml"/><Relationship Id="rId26" Type="http://schemas.openxmlformats.org/officeDocument/2006/relationships/image" Target="../media/image7.jpeg"/><Relationship Id="rId27" Type="http://schemas.openxmlformats.org/officeDocument/2006/relationships/customXml" Target="../ink/ink7.xml"/><Relationship Id="rId28" Type="http://schemas.openxmlformats.org/officeDocument/2006/relationships/customXml" Target="../ink/ink8.xml"/><Relationship Id="rId29" Type="http://schemas.openxmlformats.org/officeDocument/2006/relationships/customXml" Target="../ink/ink9.xml"/><Relationship Id="rId44" Type="http://schemas.openxmlformats.org/officeDocument/2006/relationships/image" Target="../media/image92.emf"/><Relationship Id="rId45" Type="http://schemas.openxmlformats.org/officeDocument/2006/relationships/customXml" Target="../ink/ink11.xml"/><Relationship Id="rId46" Type="http://schemas.openxmlformats.org/officeDocument/2006/relationships/image" Target="../media/image93.emf"/><Relationship Id="rId30" Type="http://schemas.openxmlformats.org/officeDocument/2006/relationships/customXml" Target="../ink/ink10.xml"/><Relationship Id="rId10" Type="http://schemas.openxmlformats.org/officeDocument/2006/relationships/image" Target="../media/image75.emf"/><Relationship Id="rId12" Type="http://schemas.openxmlformats.org/officeDocument/2006/relationships/image" Target="../media/image76.emf"/><Relationship Id="rId14" Type="http://schemas.openxmlformats.org/officeDocument/2006/relationships/image" Target="../media/image77.emf"/><Relationship Id="rId1" Type="http://schemas.openxmlformats.org/officeDocument/2006/relationships/slideLayout" Target="../slideLayouts/slideLayout28.xml"/><Relationship Id="rId16" Type="http://schemas.openxmlformats.org/officeDocument/2006/relationships/image" Target="../media/image78.emf"/><Relationship Id="rId2" Type="http://schemas.openxmlformats.org/officeDocument/2006/relationships/notesSlide" Target="../notesSlides/notesSlide5.xml"/><Relationship Id="rId18" Type="http://schemas.openxmlformats.org/officeDocument/2006/relationships/image" Target="../media/image79.emf"/><Relationship Id="rId19" Type="http://schemas.openxmlformats.org/officeDocument/2006/relationships/customXml" Target="../ink/ink2.xml"/><Relationship Id="rId3" Type="http://schemas.openxmlformats.org/officeDocument/2006/relationships/image" Target="../media/image6.jpeg"/><Relationship Id="rId4" Type="http://schemas.openxmlformats.org/officeDocument/2006/relationships/customXml" Target="../ink/ink1.xml"/><Relationship Id="rId6" Type="http://schemas.openxmlformats.org/officeDocument/2006/relationships/image" Target="../media/image73.emf"/><Relationship Id="rId8" Type="http://schemas.openxmlformats.org/officeDocument/2006/relationships/image" Target="../media/image74.em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ctrTitle"/>
          </p:nvPr>
        </p:nvSpPr>
        <p:spPr>
          <a:xfrm>
            <a:off x="753998" y="2102662"/>
            <a:ext cx="8237602" cy="1143000"/>
          </a:xfrm>
          <a:noFill/>
        </p:spPr>
        <p:txBody>
          <a:bodyPr lIns="90488" tIns="44450" rIns="90488" bIns="44450"/>
          <a:lstStyle/>
          <a:p>
            <a:pPr eaLnBrk="1" hangingPunct="1">
              <a:buFont typeface="Symbol" pitchFamily="18" charset="2"/>
              <a:buNone/>
            </a:pPr>
            <a:r>
              <a:rPr lang="en-US" dirty="0" smtClean="0"/>
              <a:t>Mobile Computing &amp; </a:t>
            </a:r>
            <a:br>
              <a:rPr lang="en-US" dirty="0" smtClean="0"/>
            </a:br>
            <a:r>
              <a:rPr lang="en-US" dirty="0" smtClean="0"/>
              <a:t>Mobile UI Design</a:t>
            </a:r>
          </a:p>
        </p:txBody>
      </p:sp>
      <p:sp>
        <p:nvSpPr>
          <p:cNvPr id="4" name="TextBox 3"/>
          <p:cNvSpPr txBox="1"/>
          <p:nvPr/>
        </p:nvSpPr>
        <p:spPr>
          <a:xfrm>
            <a:off x="762000" y="6245423"/>
            <a:ext cx="6553200" cy="307777"/>
          </a:xfrm>
          <a:prstGeom prst="rect">
            <a:avLst/>
          </a:prstGeom>
          <a:noFill/>
        </p:spPr>
        <p:txBody>
          <a:bodyPr wrap="square">
            <a:spAutoFit/>
          </a:bodyPr>
          <a:lstStyle/>
          <a:p>
            <a:pPr>
              <a:defRPr/>
            </a:pPr>
            <a:r>
              <a:rPr lang="en-US" sz="1400" i="1" dirty="0">
                <a:solidFill>
                  <a:srgbClr val="4A5870"/>
                </a:solidFill>
                <a:latin typeface="Arial" pitchFamily="34" charset="0"/>
                <a:ea typeface="ＭＳ Ｐゴシック" pitchFamily="34" charset="-128"/>
              </a:rPr>
              <a:t>* </a:t>
            </a:r>
            <a:r>
              <a:rPr lang="en-US" sz="1400" i="1" dirty="0" smtClean="0">
                <a:solidFill>
                  <a:srgbClr val="4A5870"/>
                </a:solidFill>
                <a:latin typeface="Arial" pitchFamily="34" charset="0"/>
                <a:ea typeface="ＭＳ Ｐゴシック" pitchFamily="34" charset="-128"/>
              </a:rPr>
              <a:t>Some slides based on </a:t>
            </a:r>
            <a:r>
              <a:rPr lang="en-US" sz="1400" i="1" dirty="0">
                <a:solidFill>
                  <a:srgbClr val="4A5870"/>
                </a:solidFill>
                <a:latin typeface="Arial" pitchFamily="34" charset="0"/>
                <a:ea typeface="ＭＳ Ｐゴシック" pitchFamily="34" charset="-128"/>
              </a:rPr>
              <a:t>slides of  </a:t>
            </a:r>
            <a:r>
              <a:rPr lang="en-US" sz="1400" i="1" dirty="0" smtClean="0">
                <a:solidFill>
                  <a:srgbClr val="4A5870"/>
                </a:solidFill>
                <a:latin typeface="Arial" pitchFamily="34" charset="0"/>
                <a:ea typeface="ＭＳ Ｐゴシック" pitchFamily="34" charset="-128"/>
              </a:rPr>
              <a:t>Prof</a:t>
            </a:r>
            <a:r>
              <a:rPr lang="en-US" sz="1400" i="1" dirty="0">
                <a:solidFill>
                  <a:srgbClr val="4A5870"/>
                </a:solidFill>
                <a:latin typeface="Arial" pitchFamily="34" charset="0"/>
                <a:ea typeface="ＭＳ Ｐゴシック" pitchFamily="34" charset="-128"/>
              </a:rPr>
              <a:t>. Scott Klemmer, </a:t>
            </a:r>
            <a:r>
              <a:rPr lang="en-US" sz="1400" i="1" dirty="0" smtClean="0">
                <a:solidFill>
                  <a:srgbClr val="4A5870"/>
                </a:solidFill>
                <a:latin typeface="Arial" pitchFamily="34" charset="0"/>
                <a:ea typeface="ＭＳ Ｐゴシック" pitchFamily="34" charset="-128"/>
              </a:rPr>
              <a:t>Stanford/UCSD</a:t>
            </a:r>
            <a:endParaRPr lang="en-US" sz="1400" i="1" dirty="0">
              <a:solidFill>
                <a:srgbClr val="4A5870"/>
              </a:solidFill>
              <a:latin typeface="Arial" pitchFamily="34" charset="0"/>
              <a:ea typeface="ＭＳ Ｐゴシック" pitchFamily="34" charset="-128"/>
            </a:endParaRPr>
          </a:p>
        </p:txBody>
      </p:sp>
      <p:sp>
        <p:nvSpPr>
          <p:cNvPr id="6" name="Text Box 3"/>
          <p:cNvSpPr txBox="1">
            <a:spLocks noChangeArrowheads="1"/>
          </p:cNvSpPr>
          <p:nvPr/>
        </p:nvSpPr>
        <p:spPr bwMode="auto">
          <a:xfrm>
            <a:off x="762000" y="5715000"/>
            <a:ext cx="64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smtClean="0">
                <a:solidFill>
                  <a:srgbClr val="878787"/>
                </a:solidFill>
                <a:latin typeface="Helvetica"/>
                <a:cs typeface="Helvetica"/>
              </a:rPr>
              <a:t>January 19, 2016</a:t>
            </a:r>
          </a:p>
        </p:txBody>
      </p:sp>
      <p:sp>
        <p:nvSpPr>
          <p:cNvPr id="2" name="TextBox 1"/>
          <p:cNvSpPr txBox="1"/>
          <p:nvPr/>
        </p:nvSpPr>
        <p:spPr>
          <a:xfrm>
            <a:off x="-377568" y="755135"/>
            <a:ext cx="184666" cy="369332"/>
          </a:xfrm>
          <a:prstGeom prst="rect">
            <a:avLst/>
          </a:prstGeom>
          <a:noFill/>
        </p:spPr>
        <p:txBody>
          <a:bodyPr wrap="non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eaLnBrk="1" hangingPunct="1"/>
            <a:r>
              <a:rPr lang="en-US" sz="3200" dirty="0" smtClean="0"/>
              <a:t>7 billion </a:t>
            </a:r>
            <a:r>
              <a:rPr lang="en-US" sz="3200" dirty="0"/>
              <a:t>M</a:t>
            </a:r>
            <a:r>
              <a:rPr lang="en-US" sz="3200" dirty="0" smtClean="0"/>
              <a:t>obile </a:t>
            </a:r>
            <a:r>
              <a:rPr lang="en-US" sz="3200" dirty="0"/>
              <a:t>P</a:t>
            </a:r>
            <a:r>
              <a:rPr lang="en-US" sz="3200" dirty="0" smtClean="0"/>
              <a:t>hones Worldwide (2015)</a:t>
            </a:r>
          </a:p>
        </p:txBody>
      </p:sp>
      <p:sp>
        <p:nvSpPr>
          <p:cNvPr id="6" name="Content Placeholder 5"/>
          <p:cNvSpPr>
            <a:spLocks noGrp="1"/>
          </p:cNvSpPr>
          <p:nvPr>
            <p:ph idx="1"/>
          </p:nvPr>
        </p:nvSpPr>
        <p:spPr>
          <a:xfrm>
            <a:off x="479425" y="1371600"/>
            <a:ext cx="8588375" cy="4724400"/>
          </a:xfrm>
        </p:spPr>
        <p:txBody>
          <a:bodyPr/>
          <a:lstStyle/>
          <a:p>
            <a:pPr marL="0" indent="0">
              <a:buNone/>
            </a:pPr>
            <a:r>
              <a:rPr lang="en-US" dirty="0" smtClean="0"/>
              <a:t>Mobile Broadband Subscriptions</a:t>
            </a:r>
          </a:p>
          <a:p>
            <a:pPr marL="457200" lvl="1" indent="0">
              <a:buNone/>
            </a:pPr>
            <a:r>
              <a:rPr lang="en-US" sz="2000" i="1" dirty="0"/>
              <a:t>p</a:t>
            </a:r>
            <a:r>
              <a:rPr lang="en-US" sz="2000" i="1" dirty="0" smtClean="0"/>
              <a:t>er 100 inhabitants</a:t>
            </a:r>
          </a:p>
          <a:p>
            <a:pPr marL="457200" lvl="1" indent="0">
              <a:buNone/>
            </a:pPr>
            <a:r>
              <a:rPr lang="en-US" dirty="0" smtClean="0"/>
              <a:t>Developed 	</a:t>
            </a:r>
            <a:r>
              <a:rPr lang="en-US" dirty="0"/>
              <a:t>	</a:t>
            </a:r>
            <a:r>
              <a:rPr lang="en-US" dirty="0" smtClean="0"/>
              <a:t>87%		</a:t>
            </a:r>
          </a:p>
          <a:p>
            <a:pPr marL="457200" lvl="1" indent="0">
              <a:buNone/>
            </a:pPr>
            <a:r>
              <a:rPr lang="en-US" dirty="0" smtClean="0"/>
              <a:t>Developing		39%</a:t>
            </a:r>
          </a:p>
          <a:p>
            <a:pPr marL="457200" lvl="1" indent="0">
              <a:buNone/>
            </a:pPr>
            <a:r>
              <a:rPr lang="en-US" dirty="0" smtClean="0"/>
              <a:t>LDC			12%</a:t>
            </a:r>
          </a:p>
          <a:p>
            <a:pPr marL="457200" lvl="1" indent="0">
              <a:buNone/>
            </a:pPr>
            <a:r>
              <a:rPr lang="en-US" dirty="0" smtClean="0">
                <a:solidFill>
                  <a:srgbClr val="E87A40"/>
                </a:solidFill>
              </a:rPr>
              <a:t>World		</a:t>
            </a:r>
            <a:r>
              <a:rPr lang="en-US" dirty="0">
                <a:solidFill>
                  <a:srgbClr val="E87A40"/>
                </a:solidFill>
              </a:rPr>
              <a:t>	</a:t>
            </a:r>
            <a:r>
              <a:rPr lang="en-US" dirty="0" smtClean="0">
                <a:solidFill>
                  <a:srgbClr val="E87A40"/>
                </a:solidFill>
              </a:rPr>
              <a:t>46%</a:t>
            </a:r>
            <a:endParaRPr lang="en-US" dirty="0">
              <a:solidFill>
                <a:srgbClr val="E87A40"/>
              </a:solidFill>
            </a:endParaRPr>
          </a:p>
          <a:p>
            <a:pPr marL="457200" lvl="1" indent="0">
              <a:buNone/>
            </a:pPr>
            <a:endParaRPr lang="en-US" sz="1800" dirty="0" smtClean="0"/>
          </a:p>
          <a:p>
            <a:pPr marL="457200" lvl="1" indent="0">
              <a:buNone/>
            </a:pPr>
            <a:r>
              <a:rPr lang="en-US" sz="2500" dirty="0" smtClean="0"/>
              <a:t>“</a:t>
            </a:r>
            <a:r>
              <a:rPr lang="en-US" sz="2500" dirty="0"/>
              <a:t>of the 940 million people living in the least developed countries, only 89 million use the internet (9.5</a:t>
            </a:r>
            <a:r>
              <a:rPr lang="en-US" sz="2500" dirty="0" smtClean="0"/>
              <a:t>%)”</a:t>
            </a:r>
          </a:p>
          <a:p>
            <a:pPr marL="457200" lvl="1" indent="0">
              <a:buNone/>
            </a:pPr>
            <a:endParaRPr lang="en-US" dirty="0" smtClean="0">
              <a:solidFill>
                <a:srgbClr val="E87A40"/>
              </a:solidFill>
            </a:endParaRP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8" name="Footer Placeholder 7"/>
          <p:cNvSpPr>
            <a:spLocks noGrp="1"/>
          </p:cNvSpPr>
          <p:nvPr>
            <p:ph type="ftr" sz="quarter" idx="11"/>
          </p:nvPr>
        </p:nvSpPr>
        <p:spPr/>
        <p:txBody>
          <a:bodyPr/>
          <a:lstStyle/>
          <a:p>
            <a:pPr>
              <a:defRPr/>
            </a:pPr>
            <a:r>
              <a:rPr lang="en-US" smtClean="0"/>
              <a:t>HCI+D2: User Interface Design Project  </a:t>
            </a:r>
            <a:endParaRPr lang="en-US"/>
          </a:p>
        </p:txBody>
      </p:sp>
      <p:sp>
        <p:nvSpPr>
          <p:cNvPr id="9" name="Slide Number Placeholder 8"/>
          <p:cNvSpPr>
            <a:spLocks noGrp="1"/>
          </p:cNvSpPr>
          <p:nvPr>
            <p:ph type="sldNum" sz="quarter" idx="12"/>
          </p:nvPr>
        </p:nvSpPr>
        <p:spPr/>
        <p:txBody>
          <a:bodyPr/>
          <a:lstStyle/>
          <a:p>
            <a:fld id="{1C359768-2716-4472-AE36-EE8E84E4D53C}" type="slidenum">
              <a:rPr lang="ko-KR" altLang="en-US" smtClean="0"/>
              <a:pPr/>
              <a:t>10</a:t>
            </a:fld>
            <a:endParaRPr lang="en-US" altLang="ko-KR"/>
          </a:p>
        </p:txBody>
      </p:sp>
      <p:sp>
        <p:nvSpPr>
          <p:cNvPr id="7" name="TextBox 6"/>
          <p:cNvSpPr txBox="1"/>
          <p:nvPr/>
        </p:nvSpPr>
        <p:spPr>
          <a:xfrm>
            <a:off x="685800" y="5899546"/>
            <a:ext cx="7593169" cy="615553"/>
          </a:xfrm>
          <a:prstGeom prst="rect">
            <a:avLst/>
          </a:prstGeom>
          <a:noFill/>
        </p:spPr>
        <p:txBody>
          <a:bodyPr wrap="none" rtlCol="0">
            <a:spAutoFit/>
          </a:bodyPr>
          <a:lstStyle/>
          <a:p>
            <a:r>
              <a:rPr lang="en-US" b="0" dirty="0" smtClean="0">
                <a:latin typeface="Helvetica Neue" charset="0"/>
                <a:ea typeface="Helvetica Neue" charset="0"/>
                <a:cs typeface="Helvetica Neue" charset="0"/>
              </a:rPr>
              <a:t>Data courtesy ITU (International Telecommunication Union), 2015</a:t>
            </a:r>
          </a:p>
          <a:p>
            <a:r>
              <a:rPr lang="en-US" sz="1600" b="0" dirty="0">
                <a:latin typeface="Helvetica Neue" charset="0"/>
                <a:ea typeface="Helvetica Neue" charset="0"/>
                <a:cs typeface="Helvetica Neue" charset="0"/>
                <a:hlinkClick r:id="rId3"/>
              </a:rPr>
              <a:t>http://</a:t>
            </a:r>
            <a:r>
              <a:rPr lang="en-US" sz="1600" b="0" dirty="0" smtClean="0">
                <a:latin typeface="Helvetica Neue" charset="0"/>
                <a:ea typeface="Helvetica Neue" charset="0"/>
                <a:cs typeface="Helvetica Neue" charset="0"/>
                <a:hlinkClick r:id="rId3"/>
              </a:rPr>
              <a:t>www.itu.int/en/ITU-D/Statistics/Documents/facts/ICTFactsFigures2015.pdf</a:t>
            </a:r>
            <a:endParaRPr lang="en-US" sz="1600" b="0" dirty="0" smtClean="0">
              <a:latin typeface="Helvetica Neue" charset="0"/>
              <a:ea typeface="Helvetica Neue" charset="0"/>
              <a:cs typeface="Helvetica Neue"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AutoShape 2"/>
          <p:cNvSpPr>
            <a:spLocks noGrp="1" noChangeAspect="1" noChangeArrowheads="1"/>
          </p:cNvSpPr>
          <p:nvPr>
            <p:ph type="title"/>
          </p:nvPr>
        </p:nvSpPr>
        <p:spPr/>
        <p:txBody>
          <a:bodyPr>
            <a:normAutofit/>
          </a:bodyPr>
          <a:lstStyle/>
          <a:p>
            <a:pPr eaLnBrk="1" hangingPunct="1"/>
            <a:r>
              <a:rPr lang="en-US" sz="3900" dirty="0" smtClean="0"/>
              <a:t>Mobile Design Evolving Rapidly!</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11</a:t>
            </a:fld>
            <a:endParaRPr lang="en-US" altLang="ko-KR"/>
          </a:p>
        </p:txBody>
      </p:sp>
      <p:pic>
        <p:nvPicPr>
          <p:cNvPr id="76804" name="Picture 6" descr="_NEWTON"/>
          <p:cNvPicPr>
            <a:picLocks noChangeAspect="1" noChangeArrowheads="1"/>
          </p:cNvPicPr>
          <p:nvPr/>
        </p:nvPicPr>
        <p:blipFill>
          <a:blip r:embed="rId3">
            <a:extLst>
              <a:ext uri="{28A0092B-C50C-407E-A947-70E740481C1C}">
                <a14:useLocalDpi xmlns:a14="http://schemas.microsoft.com/office/drawing/2010/main" val="0"/>
              </a:ext>
            </a:extLst>
          </a:blip>
          <a:srcRect t="8772"/>
          <a:stretch>
            <a:fillRect/>
          </a:stretch>
        </p:blipFill>
        <p:spPr bwMode="auto">
          <a:xfrm>
            <a:off x="0" y="1905000"/>
            <a:ext cx="23415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8" descr="Palm_Pilot_335x450"/>
          <p:cNvPicPr>
            <a:picLocks noChangeAspect="1" noChangeArrowheads="1"/>
          </p:cNvPicPr>
          <p:nvPr/>
        </p:nvPicPr>
        <p:blipFill>
          <a:blip r:embed="rId4">
            <a:extLst>
              <a:ext uri="{28A0092B-C50C-407E-A947-70E740481C1C}">
                <a14:useLocalDpi xmlns:a14="http://schemas.microsoft.com/office/drawing/2010/main" val="0"/>
              </a:ext>
            </a:extLst>
          </a:blip>
          <a:srcRect l="7458" t="2777" r="6760" b="2777"/>
          <a:stretch>
            <a:fillRect/>
          </a:stretch>
        </p:blipFill>
        <p:spPr bwMode="auto">
          <a:xfrm>
            <a:off x="2971801" y="1905000"/>
            <a:ext cx="231961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AutoShape 11"/>
          <p:cNvSpPr>
            <a:spLocks noChangeArrowheads="1"/>
          </p:cNvSpPr>
          <p:nvPr/>
        </p:nvSpPr>
        <p:spPr bwMode="auto">
          <a:xfrm rot="5397181">
            <a:off x="2248275" y="3390899"/>
            <a:ext cx="914400" cy="228600"/>
          </a:xfrm>
          <a:prstGeom prst="triangle">
            <a:avLst>
              <a:gd name="adj" fmla="val 50000"/>
            </a:avLst>
          </a:prstGeom>
          <a:solidFill>
            <a:schemeClr val="accent1"/>
          </a:solidFill>
          <a:ln w="9525">
            <a:solidFill>
              <a:srgbClr val="000000"/>
            </a:solidFill>
            <a:miter lim="800000"/>
            <a:headEnd/>
            <a:tailEnd/>
          </a:ln>
        </p:spPr>
        <p:txBody>
          <a:bodyPr wrap="none" anchor="ctr"/>
          <a:lstStyle/>
          <a:p>
            <a:pPr eaLnBrk="0" hangingPunct="0"/>
            <a:endParaRPr lang="en-US"/>
          </a:p>
        </p:txBody>
      </p:sp>
      <p:sp>
        <p:nvSpPr>
          <p:cNvPr id="76808" name="AutoShape 12"/>
          <p:cNvSpPr>
            <a:spLocks noChangeArrowheads="1"/>
          </p:cNvSpPr>
          <p:nvPr/>
        </p:nvSpPr>
        <p:spPr bwMode="auto">
          <a:xfrm rot="5397181">
            <a:off x="5067675" y="3390899"/>
            <a:ext cx="914400" cy="228600"/>
          </a:xfrm>
          <a:prstGeom prst="triangle">
            <a:avLst>
              <a:gd name="adj" fmla="val 50000"/>
            </a:avLst>
          </a:prstGeom>
          <a:solidFill>
            <a:schemeClr val="accent1"/>
          </a:solidFill>
          <a:ln w="9525">
            <a:solidFill>
              <a:srgbClr val="000000"/>
            </a:solidFill>
            <a:miter lim="800000"/>
            <a:headEnd/>
            <a:tailEnd/>
          </a:ln>
        </p:spPr>
        <p:txBody>
          <a:bodyPr wrap="none" anchor="ctr"/>
          <a:lstStyle/>
          <a:p>
            <a:pPr eaLnBrk="0" hangingPunct="0"/>
            <a:endParaRPr lang="en-US"/>
          </a:p>
        </p:txBody>
      </p:sp>
      <p:sp>
        <p:nvSpPr>
          <p:cNvPr id="76810" name="Text Box 14"/>
          <p:cNvSpPr txBox="1">
            <a:spLocks noChangeArrowheads="1"/>
          </p:cNvSpPr>
          <p:nvPr/>
        </p:nvSpPr>
        <p:spPr bwMode="auto">
          <a:xfrm>
            <a:off x="228600" y="5334000"/>
            <a:ext cx="1678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smtClean="0">
                <a:latin typeface="Helvetica Neue" charset="0"/>
                <a:ea typeface="Helvetica Neue" charset="0"/>
                <a:cs typeface="Helvetica Neue" charset="0"/>
              </a:rPr>
              <a:t>Newton (1993)</a:t>
            </a:r>
            <a:endParaRPr lang="en-US" sz="1800" b="0" dirty="0">
              <a:latin typeface="Helvetica Neue" charset="0"/>
              <a:ea typeface="Helvetica Neue" charset="0"/>
              <a:cs typeface="Helvetica Neue" charset="0"/>
            </a:endParaRPr>
          </a:p>
        </p:txBody>
      </p:sp>
      <p:sp>
        <p:nvSpPr>
          <p:cNvPr id="76811" name="Text Box 15"/>
          <p:cNvSpPr txBox="1">
            <a:spLocks noChangeArrowheads="1"/>
          </p:cNvSpPr>
          <p:nvPr/>
        </p:nvSpPr>
        <p:spPr bwMode="auto">
          <a:xfrm>
            <a:off x="3206750" y="5334000"/>
            <a:ext cx="1922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latin typeface="Helvetica Neue" charset="0"/>
                <a:ea typeface="Helvetica Neue" charset="0"/>
                <a:cs typeface="Helvetica Neue" charset="0"/>
              </a:rPr>
              <a:t>Palm </a:t>
            </a:r>
            <a:r>
              <a:rPr lang="en-US" sz="1800" b="0" dirty="0" smtClean="0">
                <a:latin typeface="Helvetica Neue" charset="0"/>
                <a:ea typeface="Helvetica Neue" charset="0"/>
                <a:cs typeface="Helvetica Neue" charset="0"/>
              </a:rPr>
              <a:t>Pilot (1997)</a:t>
            </a:r>
            <a:endParaRPr lang="en-US" sz="1800" b="0" dirty="0">
              <a:latin typeface="Helvetica Neue" charset="0"/>
              <a:ea typeface="Helvetica Neue" charset="0"/>
              <a:cs typeface="Helvetica Neue" charset="0"/>
            </a:endParaRPr>
          </a:p>
        </p:txBody>
      </p:sp>
      <p:sp>
        <p:nvSpPr>
          <p:cNvPr id="76812" name="Text Box 16"/>
          <p:cNvSpPr txBox="1">
            <a:spLocks noChangeArrowheads="1"/>
          </p:cNvSpPr>
          <p:nvPr/>
        </p:nvSpPr>
        <p:spPr bwMode="auto">
          <a:xfrm>
            <a:off x="6635750" y="5334000"/>
            <a:ext cx="15937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smtClean="0">
                <a:latin typeface="Helvetica Neue" charset="0"/>
                <a:ea typeface="Helvetica Neue" charset="0"/>
                <a:cs typeface="Helvetica Neue" charset="0"/>
              </a:rPr>
              <a:t>iPhone (2007)</a:t>
            </a:r>
            <a:endParaRPr lang="en-US" sz="1800" b="0" dirty="0">
              <a:latin typeface="Helvetica Neue" charset="0"/>
              <a:ea typeface="Helvetica Neue" charset="0"/>
              <a:cs typeface="Helvetica Neue" charset="0"/>
            </a:endParaRPr>
          </a:p>
        </p:txBody>
      </p:sp>
      <p:pic>
        <p:nvPicPr>
          <p:cNvPr id="76813" name="Picture 13"/>
          <p:cNvPicPr>
            <a:picLocks noChangeAspect="1" noChangeArrowheads="1"/>
          </p:cNvPicPr>
          <p:nvPr/>
        </p:nvPicPr>
        <p:blipFill rotWithShape="1">
          <a:blip r:embed="rId5">
            <a:extLst>
              <a:ext uri="{28A0092B-C50C-407E-A947-70E740481C1C}">
                <a14:useLocalDpi xmlns:a14="http://schemas.microsoft.com/office/drawing/2010/main" val="0"/>
              </a:ext>
            </a:extLst>
          </a:blip>
          <a:srcRect l="22124" r="2886"/>
          <a:stretch/>
        </p:blipFill>
        <p:spPr bwMode="auto">
          <a:xfrm>
            <a:off x="5859043" y="1915993"/>
            <a:ext cx="3284957" cy="341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AutoShape 2"/>
          <p:cNvSpPr>
            <a:spLocks noGrp="1" noChangeAspect="1" noChangeArrowheads="1"/>
          </p:cNvSpPr>
          <p:nvPr>
            <p:ph type="title"/>
          </p:nvPr>
        </p:nvSpPr>
        <p:spPr/>
        <p:txBody>
          <a:bodyPr>
            <a:normAutofit/>
          </a:bodyPr>
          <a:lstStyle/>
          <a:p>
            <a:pPr eaLnBrk="1" hangingPunct="1"/>
            <a:r>
              <a:rPr lang="en-US" sz="3900" dirty="0" smtClean="0"/>
              <a:t>Mobile Design Evolving Rapidly!</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12</a:t>
            </a:fld>
            <a:endParaRPr lang="en-US" altLang="ko-KR"/>
          </a:p>
        </p:txBody>
      </p:sp>
      <p:sp>
        <p:nvSpPr>
          <p:cNvPr id="76811" name="Text Box 15"/>
          <p:cNvSpPr txBox="1">
            <a:spLocks noChangeArrowheads="1"/>
          </p:cNvSpPr>
          <p:nvPr/>
        </p:nvSpPr>
        <p:spPr bwMode="auto">
          <a:xfrm>
            <a:off x="3206750" y="5791200"/>
            <a:ext cx="2192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smtClean="0">
                <a:latin typeface="Helvetica Neue" charset="0"/>
                <a:ea typeface="Helvetica Neue" charset="0"/>
                <a:cs typeface="Helvetica Neue" charset="0"/>
              </a:rPr>
              <a:t>Apple Watch (2015)</a:t>
            </a:r>
            <a:endParaRPr lang="en-US" sz="1800" b="0" dirty="0">
              <a:latin typeface="Helvetica Neue" charset="0"/>
              <a:ea typeface="Helvetica Neue" charset="0"/>
              <a:cs typeface="Helvetica Neue" charset="0"/>
            </a:endParaRPr>
          </a:p>
        </p:txBody>
      </p:sp>
      <p:pic>
        <p:nvPicPr>
          <p:cNvPr id="2" name="Picture 1"/>
          <p:cNvPicPr>
            <a:picLocks noChangeAspect="1"/>
          </p:cNvPicPr>
          <p:nvPr/>
        </p:nvPicPr>
        <p:blipFill>
          <a:blip r:embed="rId3"/>
          <a:stretch>
            <a:fillRect/>
          </a:stretch>
        </p:blipFill>
        <p:spPr>
          <a:xfrm>
            <a:off x="812800" y="1524000"/>
            <a:ext cx="7366000" cy="4140200"/>
          </a:xfrm>
          <a:prstGeom prst="rect">
            <a:avLst/>
          </a:prstGeom>
        </p:spPr>
      </p:pic>
    </p:spTree>
    <p:extLst>
      <p:ext uri="{BB962C8B-B14F-4D97-AF65-F5344CB8AC3E}">
        <p14:creationId xmlns:p14="http://schemas.microsoft.com/office/powerpoint/2010/main" val="2750769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You Wil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3600" y="1733550"/>
            <a:ext cx="4902200" cy="3676650"/>
          </a:xfrm>
          <a:prstGeom prst="rect">
            <a:avLst/>
          </a:prstGeom>
        </p:spPr>
      </p:pic>
      <p:sp>
        <p:nvSpPr>
          <p:cNvPr id="6" name="Date Placeholder 5"/>
          <p:cNvSpPr>
            <a:spLocks noGrp="1"/>
          </p:cNvSpPr>
          <p:nvPr>
            <p:ph type="dt" sz="half" idx="10"/>
          </p:nvPr>
        </p:nvSpPr>
        <p:spPr/>
        <p:txBody>
          <a:bodyPr/>
          <a:lstStyle/>
          <a:p>
            <a:pPr>
              <a:defRPr/>
            </a:pPr>
            <a:r>
              <a:rPr lang="en-US" smtClean="0"/>
              <a:t>CS 194H - Winter 2016</a:t>
            </a:r>
            <a:endParaRPr lang="en-US"/>
          </a:p>
        </p:txBody>
      </p:sp>
      <p:sp>
        <p:nvSpPr>
          <p:cNvPr id="8" name="Footer Placeholder 7"/>
          <p:cNvSpPr>
            <a:spLocks noGrp="1"/>
          </p:cNvSpPr>
          <p:nvPr>
            <p:ph type="ftr" sz="quarter" idx="11"/>
          </p:nvPr>
        </p:nvSpPr>
        <p:spPr/>
        <p:txBody>
          <a:bodyPr/>
          <a:lstStyle/>
          <a:p>
            <a:pPr>
              <a:defRPr/>
            </a:pPr>
            <a:r>
              <a:rPr lang="en-US" smtClean="0"/>
              <a:t>HCI+D2: User Interface Design Project  </a:t>
            </a:r>
            <a:endParaRPr lang="en-US"/>
          </a:p>
        </p:txBody>
      </p:sp>
      <p:sp>
        <p:nvSpPr>
          <p:cNvPr id="9" name="Slide Number Placeholder 8"/>
          <p:cNvSpPr>
            <a:spLocks noGrp="1"/>
          </p:cNvSpPr>
          <p:nvPr>
            <p:ph type="sldNum" sz="quarter" idx="12"/>
          </p:nvPr>
        </p:nvSpPr>
        <p:spPr/>
        <p:txBody>
          <a:bodyPr/>
          <a:lstStyle/>
          <a:p>
            <a:fld id="{E4B10D4F-B332-46C7-90F5-3385543D3EE9}" type="slidenum">
              <a:rPr lang="ko-KR" altLang="en-US" smtClean="0"/>
              <a:pPr/>
              <a:t>13</a:t>
            </a:fld>
            <a:endParaRPr lang="en-US" altLang="ko-KR"/>
          </a:p>
        </p:txBody>
      </p:sp>
      <p:sp>
        <p:nvSpPr>
          <p:cNvPr id="7" name="Title 6"/>
          <p:cNvSpPr>
            <a:spLocks noGrp="1"/>
          </p:cNvSpPr>
          <p:nvPr>
            <p:ph type="title"/>
          </p:nvPr>
        </p:nvSpPr>
        <p:spPr>
          <a:xfrm>
            <a:off x="1" y="0"/>
            <a:ext cx="9144000" cy="762000"/>
          </a:xfrm>
        </p:spPr>
        <p:txBody>
          <a:bodyPr/>
          <a:lstStyle/>
          <a:p>
            <a:pPr algn="ctr"/>
            <a:r>
              <a:rPr lang="en-US" sz="3400" dirty="0" smtClean="0"/>
              <a:t>“You Will” </a:t>
            </a:r>
            <a:r>
              <a:rPr lang="en-US" sz="2800" dirty="0" smtClean="0"/>
              <a:t>– the future comes slower than we’d like</a:t>
            </a:r>
            <a:endParaRPr lang="en-US" sz="2800" dirty="0"/>
          </a:p>
        </p:txBody>
      </p:sp>
      <p:pic>
        <p:nvPicPr>
          <p:cNvPr id="1249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762000"/>
            <a:ext cx="4906459" cy="571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2150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40" fill="hold"/>
                                        <p:tgtEl>
                                          <p:spTgt spid="2"/>
                                        </p:tgtEl>
                                      </p:cBhvr>
                                    </p:cmd>
                                  </p:childTnLst>
                                </p:cTn>
                              </p:par>
                              <p:par>
                                <p:cTn id="7" presetID="1" presetClass="exit" presetSubtype="0" fill="hold" nodeType="withEffect">
                                  <p:stCondLst>
                                    <p:cond delay="0"/>
                                  </p:stCondLst>
                                  <p:childTnLst>
                                    <p:set>
                                      <p:cBhvr>
                                        <p:cTn id="8" dur="1" fill="hold">
                                          <p:stCondLst>
                                            <p:cond delay="0"/>
                                          </p:stCondLst>
                                        </p:cTn>
                                        <p:tgtEl>
                                          <p:spTgt spid="1249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9"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E4B10D4F-B332-46C7-90F5-3385543D3EE9}" type="slidenum">
              <a:rPr lang="ko-KR" altLang="en-US" smtClean="0"/>
              <a:pPr/>
              <a:t>14</a:t>
            </a:fld>
            <a:endParaRPr lang="en-US" altLang="ko-KR"/>
          </a:p>
        </p:txBody>
      </p:sp>
      <p:sp>
        <p:nvSpPr>
          <p:cNvPr id="78849" name="Rectangle 2"/>
          <p:cNvSpPr>
            <a:spLocks noGrp="1" noRot="1" noChangeArrowheads="1"/>
          </p:cNvSpPr>
          <p:nvPr>
            <p:ph type="title"/>
          </p:nvPr>
        </p:nvSpPr>
        <p:spPr/>
        <p:txBody>
          <a:bodyPr/>
          <a:lstStyle/>
          <a:p>
            <a:pPr eaLnBrk="1" hangingPunct="1"/>
            <a:r>
              <a:rPr lang="en-US" smtClean="0"/>
              <a:t>There was the Newton …</a:t>
            </a:r>
          </a:p>
        </p:txBody>
      </p:sp>
      <p:sp>
        <p:nvSpPr>
          <p:cNvPr id="78855" name="Text Box 12"/>
          <p:cNvSpPr txBox="1">
            <a:spLocks noChangeArrowheads="1"/>
          </p:cNvSpPr>
          <p:nvPr/>
        </p:nvSpPr>
        <p:spPr bwMode="auto">
          <a:xfrm>
            <a:off x="381000" y="5029200"/>
            <a:ext cx="16433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latin typeface="Helvetica Neue" charset="0"/>
                <a:ea typeface="Helvetica Neue" charset="0"/>
                <a:cs typeface="Helvetica Neue" charset="0"/>
              </a:rPr>
              <a:t>Apple Newton</a:t>
            </a:r>
          </a:p>
          <a:p>
            <a:r>
              <a:rPr lang="en-US" sz="1800" b="0" dirty="0" err="1">
                <a:latin typeface="Helvetica Neue" charset="0"/>
                <a:ea typeface="Helvetica Neue" charset="0"/>
                <a:cs typeface="Helvetica Neue" charset="0"/>
              </a:rPr>
              <a:t>MessagePad</a:t>
            </a:r>
            <a:endParaRPr lang="en-US" sz="1800" b="0" dirty="0">
              <a:latin typeface="Helvetica Neue" charset="0"/>
              <a:ea typeface="Helvetica Neue" charset="0"/>
              <a:cs typeface="Helvetica Neue" charset="0"/>
            </a:endParaRPr>
          </a:p>
        </p:txBody>
      </p:sp>
      <p:pic>
        <p:nvPicPr>
          <p:cNvPr id="78856" name="Picture 14" descr="180px-Controlpanelnewt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209800"/>
            <a:ext cx="17145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16" descr="180px-Apple_newton_messagepad_checklist_j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286000"/>
            <a:ext cx="17145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22" descr="180px-Apple_newton_messagepad_mixed_note_jk">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2286000"/>
            <a:ext cx="17145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0" name="Text Box 24"/>
          <p:cNvSpPr txBox="1">
            <a:spLocks noChangeArrowheads="1"/>
          </p:cNvSpPr>
          <p:nvPr/>
        </p:nvSpPr>
        <p:spPr bwMode="auto">
          <a:xfrm>
            <a:off x="7048500" y="5029200"/>
            <a:ext cx="1600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200" b="0" dirty="0">
                <a:latin typeface="Helvetica Neue" charset="0"/>
                <a:ea typeface="Helvetica Neue" charset="0"/>
                <a:cs typeface="Helvetica Neue" charset="0"/>
              </a:rPr>
              <a:t>Newton screen displaying a Note with text, </a:t>
            </a:r>
            <a:r>
              <a:rPr lang="en-US" sz="1200" b="0" dirty="0" smtClean="0">
                <a:latin typeface="Helvetica Neue" charset="0"/>
                <a:ea typeface="Helvetica Neue" charset="0"/>
                <a:cs typeface="Helvetica Neue" charset="0"/>
              </a:rPr>
              <a:t>“ink text”, </a:t>
            </a:r>
            <a:r>
              <a:rPr lang="en-US" sz="1200" b="0" dirty="0">
                <a:latin typeface="Helvetica Neue" charset="0"/>
                <a:ea typeface="Helvetica Neue" charset="0"/>
                <a:cs typeface="Helvetica Neue" charset="0"/>
              </a:rPr>
              <a:t>a sketch, &amp; </a:t>
            </a:r>
            <a:r>
              <a:rPr lang="en-US" sz="1200" b="0" dirty="0" err="1">
                <a:latin typeface="Helvetica Neue" charset="0"/>
                <a:ea typeface="Helvetica Neue" charset="0"/>
                <a:cs typeface="Helvetica Neue" charset="0"/>
              </a:rPr>
              <a:t>vectorized</a:t>
            </a:r>
            <a:r>
              <a:rPr lang="en-US" sz="1200" b="0" dirty="0">
                <a:latin typeface="Helvetica Neue" charset="0"/>
                <a:ea typeface="Helvetica Neue" charset="0"/>
                <a:cs typeface="Helvetica Neue" charset="0"/>
              </a:rPr>
              <a:t> shapes </a:t>
            </a:r>
          </a:p>
        </p:txBody>
      </p:sp>
      <p:sp>
        <p:nvSpPr>
          <p:cNvPr id="78861" name="Text Box 25"/>
          <p:cNvSpPr txBox="1">
            <a:spLocks noChangeArrowheads="1"/>
          </p:cNvSpPr>
          <p:nvPr/>
        </p:nvSpPr>
        <p:spPr bwMode="auto">
          <a:xfrm>
            <a:off x="5181600" y="5029200"/>
            <a:ext cx="175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200" b="0" dirty="0">
                <a:latin typeface="Helvetica Neue" charset="0"/>
                <a:ea typeface="Helvetica Neue" charset="0"/>
                <a:cs typeface="Helvetica Neue" charset="0"/>
              </a:rPr>
              <a:t>Photograph of screen displaying Checklist, some bullet points checked and/or </a:t>
            </a:r>
            <a:r>
              <a:rPr lang="en-US" sz="1200" b="0" dirty="0" smtClean="0">
                <a:latin typeface="Helvetica Neue" charset="0"/>
                <a:ea typeface="Helvetica Neue" charset="0"/>
                <a:cs typeface="Helvetica Neue" charset="0"/>
              </a:rPr>
              <a:t>“collapsed”</a:t>
            </a:r>
            <a:endParaRPr lang="en-US" sz="1200" b="0" dirty="0">
              <a:latin typeface="Helvetica Neue" charset="0"/>
              <a:ea typeface="Helvetica Neue" charset="0"/>
              <a:cs typeface="Helvetica Neue" charset="0"/>
            </a:endParaRPr>
          </a:p>
        </p:txBody>
      </p:sp>
      <p:sp>
        <p:nvSpPr>
          <p:cNvPr id="78862" name="Text Box 26"/>
          <p:cNvSpPr txBox="1">
            <a:spLocks noChangeArrowheads="1"/>
          </p:cNvSpPr>
          <p:nvPr/>
        </p:nvSpPr>
        <p:spPr bwMode="auto">
          <a:xfrm>
            <a:off x="3099955" y="5029200"/>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200" b="0">
                <a:latin typeface="Helvetica Neue" charset="0"/>
                <a:ea typeface="Helvetica Neue" charset="0"/>
                <a:cs typeface="Helvetica Neue" charset="0"/>
              </a:rPr>
              <a:t>The Newton OS GUI</a:t>
            </a:r>
          </a:p>
        </p:txBody>
      </p:sp>
      <p:pic>
        <p:nvPicPr>
          <p:cNvPr id="10" name="Picture 9" descr="d0531a85c7fb57d39ebf0a88dd78778a.jpeg"/>
          <p:cNvPicPr>
            <a:picLocks noChangeAspect="1"/>
          </p:cNvPicPr>
          <p:nvPr/>
        </p:nvPicPr>
        <p:blipFill rotWithShape="1">
          <a:blip r:embed="rId9" cstate="print">
            <a:extLst>
              <a:ext uri="{28A0092B-C50C-407E-A947-70E740481C1C}">
                <a14:useLocalDpi xmlns:a14="http://schemas.microsoft.com/office/drawing/2010/main" val="0"/>
              </a:ext>
            </a:extLst>
          </a:blip>
          <a:srcRect l="10045" r="10045"/>
          <a:stretch/>
        </p:blipFill>
        <p:spPr>
          <a:xfrm>
            <a:off x="381000" y="2209800"/>
            <a:ext cx="1704948" cy="26066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CS 194H - Winter 2016</a:t>
            </a:r>
            <a:endParaRPr lang="en-US" dirty="0"/>
          </a:p>
        </p:txBody>
      </p:sp>
      <p:sp>
        <p:nvSpPr>
          <p:cNvPr id="3" name="Footer Placeholder 2"/>
          <p:cNvSpPr>
            <a:spLocks noGrp="1"/>
          </p:cNvSpPr>
          <p:nvPr>
            <p:ph type="ftr" sz="quarter" idx="11"/>
          </p:nvPr>
        </p:nvSpPr>
        <p:spPr/>
        <p:txBody>
          <a:bodyPr/>
          <a:lstStyle/>
          <a:p>
            <a:pPr>
              <a:defRPr/>
            </a:pPr>
            <a:r>
              <a:rPr lang="en-US" smtClean="0"/>
              <a:t>HCI+D2: User Interface Design Project  </a:t>
            </a:r>
            <a:endParaRPr lang="en-US" dirty="0"/>
          </a:p>
        </p:txBody>
      </p:sp>
      <p:sp>
        <p:nvSpPr>
          <p:cNvPr id="4" name="Slide Number Placeholder 3"/>
          <p:cNvSpPr>
            <a:spLocks noGrp="1"/>
          </p:cNvSpPr>
          <p:nvPr>
            <p:ph type="sldNum" sz="quarter" idx="12"/>
          </p:nvPr>
        </p:nvSpPr>
        <p:spPr/>
        <p:txBody>
          <a:bodyPr/>
          <a:lstStyle/>
          <a:p>
            <a:fld id="{88C5DCA4-72D8-1847-88AD-275DB8B668DD}" type="slidenum">
              <a:rPr lang="en-US" smtClean="0"/>
              <a:pPr/>
              <a:t>15</a:t>
            </a:fld>
            <a:endParaRPr lang="en-US"/>
          </a:p>
        </p:txBody>
      </p:sp>
      <p:sp>
        <p:nvSpPr>
          <p:cNvPr id="80897" name="Rectangle 2"/>
          <p:cNvSpPr>
            <a:spLocks noGrp="1" noRot="1" noChangeArrowheads="1"/>
          </p:cNvSpPr>
          <p:nvPr>
            <p:ph type="title" idx="4294967295"/>
          </p:nvPr>
        </p:nvSpPr>
        <p:spPr>
          <a:xfrm>
            <a:off x="479425" y="0"/>
            <a:ext cx="8664575" cy="1143000"/>
          </a:xfrm>
        </p:spPr>
        <p:txBody>
          <a:bodyPr/>
          <a:lstStyle/>
          <a:p>
            <a:pPr eaLnBrk="1" hangingPunct="1"/>
            <a:r>
              <a:rPr lang="en-US" dirty="0" smtClean="0"/>
              <a:t>The Newton Had Problems…</a:t>
            </a:r>
          </a:p>
        </p:txBody>
      </p:sp>
      <p:sp>
        <p:nvSpPr>
          <p:cNvPr id="80898" name="Rectangle 16"/>
          <p:cNvSpPr>
            <a:spLocks noGrp="1" noRot="1" noChangeArrowheads="1"/>
          </p:cNvSpPr>
          <p:nvPr>
            <p:ph idx="4294967295"/>
          </p:nvPr>
        </p:nvSpPr>
        <p:spPr>
          <a:xfrm>
            <a:off x="2667000" y="1219200"/>
            <a:ext cx="6477000" cy="5029200"/>
          </a:xfrm>
        </p:spPr>
        <p:txBody>
          <a:bodyPr/>
          <a:lstStyle/>
          <a:p>
            <a:pPr eaLnBrk="1" hangingPunct="1"/>
            <a:r>
              <a:rPr lang="en-US" sz="2400" dirty="0" smtClean="0"/>
              <a:t>Physical size</a:t>
            </a:r>
          </a:p>
          <a:p>
            <a:pPr lvl="1" eaLnBrk="1" hangingPunct="1"/>
            <a:r>
              <a:rPr lang="en-US" sz="2000" dirty="0" smtClean="0"/>
              <a:t>too big</a:t>
            </a:r>
          </a:p>
          <a:p>
            <a:pPr eaLnBrk="1" hangingPunct="1"/>
            <a:r>
              <a:rPr lang="en-US" sz="2400" dirty="0"/>
              <a:t>Connectivity</a:t>
            </a:r>
          </a:p>
          <a:p>
            <a:pPr lvl="1" eaLnBrk="1" hangingPunct="1"/>
            <a:r>
              <a:rPr lang="en-US" sz="2000" dirty="0"/>
              <a:t>not much</a:t>
            </a:r>
          </a:p>
          <a:p>
            <a:pPr eaLnBrk="1" hangingPunct="1"/>
            <a:r>
              <a:rPr lang="en-US" sz="2400" dirty="0" smtClean="0"/>
              <a:t>Recognition</a:t>
            </a:r>
            <a:endParaRPr lang="en-US" sz="2400" dirty="0"/>
          </a:p>
          <a:p>
            <a:pPr lvl="1" eaLnBrk="1" hangingPunct="1"/>
            <a:r>
              <a:rPr lang="en-US" sz="2000" dirty="0"/>
              <a:t>relied on it too much, didn’</a:t>
            </a:r>
            <a:r>
              <a:rPr lang="en-US" altLang="ja-JP" sz="2000" dirty="0"/>
              <a:t>t work well enough</a:t>
            </a:r>
          </a:p>
          <a:p>
            <a:pPr eaLnBrk="1" hangingPunct="1"/>
            <a:endParaRPr lang="en-US" sz="2400" dirty="0" smtClean="0"/>
          </a:p>
          <a:p>
            <a:pPr eaLnBrk="1" hangingPunct="1"/>
            <a:endParaRPr lang="en-US" sz="2400" dirty="0" smtClean="0"/>
          </a:p>
        </p:txBody>
      </p:sp>
      <p:pic>
        <p:nvPicPr>
          <p:cNvPr id="80901" name="Picture 4" descr="Newton_eat_up_marth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14800"/>
            <a:ext cx="160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 Box 5"/>
          <p:cNvSpPr txBox="1">
            <a:spLocks noChangeArrowheads="1"/>
          </p:cNvSpPr>
          <p:nvPr/>
        </p:nvSpPr>
        <p:spPr bwMode="auto">
          <a:xfrm>
            <a:off x="3657600" y="5638800"/>
            <a:ext cx="5486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a:latin typeface="Helvetica Neue" charset="0"/>
                <a:ea typeface="Helvetica Neue" charset="0"/>
                <a:cs typeface="Helvetica Neue" charset="0"/>
              </a:rPr>
              <a:t>The Original Apple Newton's handwriting recognition was made light of in </a:t>
            </a:r>
            <a:r>
              <a:rPr lang="en-US" sz="1800" b="0">
                <a:latin typeface="Helvetica Neue" charset="0"/>
                <a:ea typeface="Helvetica Neue" charset="0"/>
                <a:cs typeface="Helvetica Neue" charset="0"/>
                <a:hlinkClick r:id="rId5"/>
              </a:rPr>
              <a:t>The Simpsons</a:t>
            </a:r>
            <a:r>
              <a:rPr lang="en-US" sz="1800" b="0">
                <a:latin typeface="Helvetica Neue" charset="0"/>
                <a:ea typeface="Helvetica Neue" charset="0"/>
                <a:cs typeface="Helvetica Neue" charset="0"/>
              </a:rPr>
              <a:t> episode </a:t>
            </a:r>
            <a:r>
              <a:rPr lang="en-US" sz="1800" b="0" i="1">
                <a:latin typeface="Helvetica Neue" charset="0"/>
                <a:ea typeface="Helvetica Neue" charset="0"/>
                <a:cs typeface="Helvetica Neue" charset="0"/>
                <a:hlinkClick r:id="rId6"/>
              </a:rPr>
              <a:t>Lisa on Ice</a:t>
            </a:r>
            <a:r>
              <a:rPr lang="en-US" sz="1800" b="0">
                <a:latin typeface="Helvetica Neue" charset="0"/>
                <a:ea typeface="Helvetica Neue" charset="0"/>
                <a:cs typeface="Helvetica Neue" charset="0"/>
              </a:rPr>
              <a:t> </a:t>
            </a:r>
          </a:p>
        </p:txBody>
      </p:sp>
      <p:pic>
        <p:nvPicPr>
          <p:cNvPr id="80903" name="Picture 6" descr="defaul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4114800"/>
            <a:ext cx="15240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4114800"/>
            <a:ext cx="1600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4114800"/>
            <a:ext cx="18097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4114800"/>
            <a:ext cx="18383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 Box 10"/>
          <p:cNvSpPr txBox="1">
            <a:spLocks noChangeArrowheads="1"/>
          </p:cNvSpPr>
          <p:nvPr/>
        </p:nvSpPr>
        <p:spPr bwMode="auto">
          <a:xfrm>
            <a:off x="381000" y="53340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ja-JP" altLang="en-US" sz="1200" b="0">
                <a:latin typeface="Helvetica Neue" charset="0"/>
                <a:ea typeface="Helvetica Neue" charset="0"/>
                <a:cs typeface="Helvetica Neue" charset="0"/>
              </a:rPr>
              <a:t>“</a:t>
            </a:r>
            <a:r>
              <a:rPr lang="en-US" altLang="ja-JP" sz="1200" b="0">
                <a:latin typeface="Helvetica Neue" charset="0"/>
                <a:ea typeface="Helvetica Neue" charset="0"/>
                <a:cs typeface="Helvetica Neue" charset="0"/>
              </a:rPr>
              <a:t>Hey, Take a memo on your Newton</a:t>
            </a:r>
            <a:r>
              <a:rPr lang="ja-JP" altLang="en-US" sz="1200" b="0">
                <a:latin typeface="Helvetica Neue" charset="0"/>
                <a:ea typeface="Helvetica Neue" charset="0"/>
                <a:cs typeface="Helvetica Neue" charset="0"/>
              </a:rPr>
              <a:t>”</a:t>
            </a:r>
            <a:endParaRPr lang="en-US" sz="1200" b="0">
              <a:latin typeface="Helvetica Neue" charset="0"/>
              <a:ea typeface="Helvetica Neue" charset="0"/>
              <a:cs typeface="Helvetica Neue" charset="0"/>
            </a:endParaRPr>
          </a:p>
        </p:txBody>
      </p:sp>
      <p:sp>
        <p:nvSpPr>
          <p:cNvPr id="80908" name="Text Box 11"/>
          <p:cNvSpPr txBox="1">
            <a:spLocks noChangeArrowheads="1"/>
          </p:cNvSpPr>
          <p:nvPr/>
        </p:nvSpPr>
        <p:spPr bwMode="auto">
          <a:xfrm>
            <a:off x="2133600" y="5334000"/>
            <a:ext cx="1371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ja-JP" altLang="en-US" sz="1200" b="0">
                <a:latin typeface="Helvetica Neue" charset="0"/>
                <a:ea typeface="Helvetica Neue" charset="0"/>
                <a:cs typeface="Helvetica Neue" charset="0"/>
              </a:rPr>
              <a:t>“</a:t>
            </a:r>
            <a:r>
              <a:rPr lang="en-US" altLang="ja-JP" sz="1200" b="0">
                <a:latin typeface="Helvetica Neue" charset="0"/>
                <a:ea typeface="Helvetica Neue" charset="0"/>
                <a:cs typeface="Helvetica Neue" charset="0"/>
              </a:rPr>
              <a:t>Beat Up Martin</a:t>
            </a:r>
            <a:r>
              <a:rPr lang="ja-JP" altLang="en-US" sz="1200" b="0">
                <a:latin typeface="Helvetica Neue" charset="0"/>
                <a:ea typeface="Helvetica Neue" charset="0"/>
                <a:cs typeface="Helvetica Neue" charset="0"/>
              </a:rPr>
              <a:t>”</a:t>
            </a:r>
            <a:endParaRPr lang="en-US" sz="1200" b="0">
              <a:latin typeface="Helvetica Neue" charset="0"/>
              <a:ea typeface="Helvetica Neue" charset="0"/>
              <a:cs typeface="Helvetica Neue" charset="0"/>
            </a:endParaRPr>
          </a:p>
        </p:txBody>
      </p:sp>
      <p:sp>
        <p:nvSpPr>
          <p:cNvPr id="80909" name="Text Box 12"/>
          <p:cNvSpPr txBox="1">
            <a:spLocks noChangeArrowheads="1"/>
          </p:cNvSpPr>
          <p:nvPr/>
        </p:nvSpPr>
        <p:spPr bwMode="auto">
          <a:xfrm>
            <a:off x="7162800" y="533400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ja-JP" altLang="en-US" sz="1200" b="0" dirty="0">
                <a:latin typeface="Helvetica Neue" charset="0"/>
                <a:ea typeface="Helvetica Neue" charset="0"/>
                <a:cs typeface="Helvetica Neue" charset="0"/>
              </a:rPr>
              <a:t>“</a:t>
            </a:r>
            <a:r>
              <a:rPr lang="en-US" altLang="ja-JP" sz="1200" b="0" dirty="0" err="1">
                <a:latin typeface="Helvetica Neue" charset="0"/>
                <a:ea typeface="Helvetica Neue" charset="0"/>
                <a:cs typeface="Helvetica Neue" charset="0"/>
              </a:rPr>
              <a:t>Baahh</a:t>
            </a:r>
            <a:r>
              <a:rPr lang="en-US" altLang="ja-JP" sz="1200" b="0" dirty="0">
                <a:latin typeface="Helvetica Neue" charset="0"/>
                <a:ea typeface="Helvetica Neue" charset="0"/>
                <a:cs typeface="Helvetica Neue" charset="0"/>
              </a:rPr>
              <a:t>!</a:t>
            </a:r>
            <a:r>
              <a:rPr lang="ja-JP" altLang="en-US" sz="1200" b="0" dirty="0">
                <a:latin typeface="Helvetica Neue" charset="0"/>
                <a:ea typeface="Helvetica Neue" charset="0"/>
                <a:cs typeface="Helvetica Neue" charset="0"/>
              </a:rPr>
              <a:t>”</a:t>
            </a:r>
            <a:endParaRPr lang="en-US" sz="1200" b="0" dirty="0">
              <a:latin typeface="Helvetica Neue" charset="0"/>
              <a:ea typeface="Helvetica Neue" charset="0"/>
              <a:cs typeface="Helvetica Neue" charset="0"/>
            </a:endParaRPr>
          </a:p>
        </p:txBody>
      </p:sp>
      <p:sp>
        <p:nvSpPr>
          <p:cNvPr id="80910" name="Text Box 13"/>
          <p:cNvSpPr txBox="1">
            <a:spLocks noChangeArrowheads="1"/>
          </p:cNvSpPr>
          <p:nvPr/>
        </p:nvSpPr>
        <p:spPr bwMode="auto">
          <a:xfrm>
            <a:off x="457200" y="6335713"/>
            <a:ext cx="19255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900" b="0" dirty="0">
                <a:latin typeface="Helvetica Neue" charset="0"/>
                <a:ea typeface="Helvetica Neue" charset="0"/>
                <a:cs typeface="Helvetica Neue" charset="0"/>
              </a:rPr>
              <a:t>Source: The Simpsons, Wikipedia</a:t>
            </a:r>
          </a:p>
        </p:txBody>
      </p:sp>
      <p:sp>
        <p:nvSpPr>
          <p:cNvPr id="8" name="Rectangle 7"/>
          <p:cNvSpPr/>
          <p:nvPr/>
        </p:nvSpPr>
        <p:spPr>
          <a:xfrm>
            <a:off x="390007" y="2185438"/>
            <a:ext cx="1619354" cy="369332"/>
          </a:xfrm>
          <a:prstGeom prst="rect">
            <a:avLst/>
          </a:prstGeom>
        </p:spPr>
        <p:txBody>
          <a:bodyPr wrap="none">
            <a:spAutoFit/>
          </a:bodyPr>
          <a:lstStyle/>
          <a:p>
            <a:pPr eaLnBrk="1" hangingPunct="1">
              <a:buFont typeface="Wingdings" pitchFamily="2" charset="2"/>
              <a:buNone/>
            </a:pPr>
            <a:r>
              <a:rPr lang="en-US" b="0" dirty="0">
                <a:latin typeface="Helvetica Neue" charset="0"/>
                <a:ea typeface="Helvetica Neue" charset="0"/>
                <a:cs typeface="Helvetica Neue" charset="0"/>
              </a:rPr>
              <a:t>Design Issues</a:t>
            </a:r>
          </a:p>
        </p:txBody>
      </p:sp>
      <p:sp>
        <p:nvSpPr>
          <p:cNvPr id="9" name="Left Brace 8"/>
          <p:cNvSpPr/>
          <p:nvPr/>
        </p:nvSpPr>
        <p:spPr bwMode="auto">
          <a:xfrm>
            <a:off x="2209800" y="1295400"/>
            <a:ext cx="304800" cy="2209800"/>
          </a:xfrm>
          <a:prstGeom prst="leftBrace">
            <a:avLst>
              <a:gd name="adj1" fmla="val 91078"/>
              <a:gd name="adj2" fmla="val 50000"/>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89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089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0898">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9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9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090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09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9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09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090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90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90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0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p:bldP spid="80907" grpId="0"/>
      <p:bldP spid="80908" grpId="0"/>
      <p:bldP spid="80909" grpId="0"/>
      <p:bldP spid="809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9" descr="Hand Holding Palm Pilot M500 with Cell Phone Framed Photographic Print by Eric Kamp"/>
          <p:cNvPicPr>
            <a:picLocks noChangeAspect="1" noChangeArrowheads="1"/>
          </p:cNvPicPr>
          <p:nvPr/>
        </p:nvPicPr>
        <p:blipFill>
          <a:blip r:embed="rId3">
            <a:extLst>
              <a:ext uri="{28A0092B-C50C-407E-A947-70E740481C1C}">
                <a14:useLocalDpi xmlns:a14="http://schemas.microsoft.com/office/drawing/2010/main" val="0"/>
              </a:ext>
            </a:extLst>
          </a:blip>
          <a:srcRect l="17302" t="23334" r="26022" b="17999"/>
          <a:stretch>
            <a:fillRect/>
          </a:stretch>
        </p:blipFill>
        <p:spPr bwMode="auto">
          <a:xfrm>
            <a:off x="609600" y="3276600"/>
            <a:ext cx="21605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27" descr="sy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988" y="4953000"/>
            <a:ext cx="11430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2"/>
          <p:cNvSpPr>
            <a:spLocks noGrp="1" noRot="1" noChangeArrowheads="1"/>
          </p:cNvSpPr>
          <p:nvPr>
            <p:ph type="title"/>
          </p:nvPr>
        </p:nvSpPr>
        <p:spPr/>
        <p:txBody>
          <a:bodyPr/>
          <a:lstStyle/>
          <a:p>
            <a:r>
              <a:rPr lang="en-US" smtClean="0"/>
              <a:t>The Palm Pilot Improved…</a:t>
            </a:r>
          </a:p>
        </p:txBody>
      </p:sp>
      <p:sp>
        <p:nvSpPr>
          <p:cNvPr id="82948" name="Rectangle 3"/>
          <p:cNvSpPr>
            <a:spLocks noGrp="1" noRot="1" noChangeArrowheads="1"/>
          </p:cNvSpPr>
          <p:nvPr>
            <p:ph idx="1"/>
          </p:nvPr>
        </p:nvSpPr>
        <p:spPr>
          <a:xfrm>
            <a:off x="479425" y="1219200"/>
            <a:ext cx="7978775" cy="5105400"/>
          </a:xfrm>
        </p:spPr>
        <p:txBody>
          <a:bodyPr/>
          <a:lstStyle/>
          <a:p>
            <a:r>
              <a:rPr lang="en-US" sz="2400" dirty="0" smtClean="0"/>
              <a:t>Design Wins</a:t>
            </a:r>
          </a:p>
          <a:p>
            <a:r>
              <a:rPr lang="en-US" sz="2400" dirty="0" smtClean="0"/>
              <a:t>Physical size: fits in the front pocket</a:t>
            </a:r>
          </a:p>
          <a:p>
            <a:r>
              <a:rPr lang="en-US" sz="2400" dirty="0" smtClean="0"/>
              <a:t>Connectivity: easy sync</a:t>
            </a:r>
          </a:p>
          <a:p>
            <a:r>
              <a:rPr lang="en-US" sz="2400" dirty="0" smtClean="0"/>
              <a:t>Recognition: simple graffiti single stroke</a:t>
            </a:r>
          </a:p>
          <a:p>
            <a:endParaRPr lang="en-US" dirty="0" smtClean="0"/>
          </a:p>
        </p:txBody>
      </p:sp>
      <p:sp>
        <p:nvSpPr>
          <p:cNvPr id="2" name="Date Placeholder 1"/>
          <p:cNvSpPr>
            <a:spLocks noGrp="1"/>
          </p:cNvSpPr>
          <p:nvPr>
            <p:ph type="dt" sz="half" idx="10"/>
          </p:nvPr>
        </p:nvSpPr>
        <p:spPr/>
        <p:txBody>
          <a:bodyPr/>
          <a:lstStyle/>
          <a:p>
            <a:r>
              <a:rPr lang="en-US" smtClean="0"/>
              <a:t>CS 194H - Winter 2016</a:t>
            </a:r>
            <a:endParaRPr lang="en-US" dirty="0"/>
          </a:p>
        </p:txBody>
      </p:sp>
      <p:sp>
        <p:nvSpPr>
          <p:cNvPr id="3" name="Footer Placeholder 2"/>
          <p:cNvSpPr>
            <a:spLocks noGrp="1"/>
          </p:cNvSpPr>
          <p:nvPr>
            <p:ph type="ftr" sz="quarter" idx="11"/>
          </p:nvPr>
        </p:nvSpPr>
        <p:spPr/>
        <p:txBody>
          <a:bodyPr/>
          <a:lstStyle/>
          <a:p>
            <a:r>
              <a:rPr lang="en-US" smtClean="0"/>
              <a:t>HCI+D2: User Interface Design Project  </a:t>
            </a:r>
            <a:endParaRPr lang="en-US" dirty="0"/>
          </a:p>
        </p:txBody>
      </p:sp>
      <p:sp>
        <p:nvSpPr>
          <p:cNvPr id="4" name="Slide Number Placeholder 3"/>
          <p:cNvSpPr>
            <a:spLocks noGrp="1"/>
          </p:cNvSpPr>
          <p:nvPr>
            <p:ph type="sldNum" sz="quarter" idx="12"/>
          </p:nvPr>
        </p:nvSpPr>
        <p:spPr/>
        <p:txBody>
          <a:bodyPr/>
          <a:lstStyle/>
          <a:p>
            <a:fld id="{88C5DCA4-72D8-1847-88AD-275DB8B668DD}" type="slidenum">
              <a:rPr lang="en-US" smtClean="0"/>
              <a:pPr/>
              <a:t>16</a:t>
            </a:fld>
            <a:endParaRPr lang="en-US"/>
          </a:p>
        </p:txBody>
      </p:sp>
      <p:pic>
        <p:nvPicPr>
          <p:cNvPr id="82950" name="Picture 5" descr="Palm Pilot Graffiti - Click for Larg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2702" t="21564" r="5405"/>
          <a:stretch>
            <a:fillRect/>
          </a:stretch>
        </p:blipFill>
        <p:spPr bwMode="auto">
          <a:xfrm>
            <a:off x="3074988" y="3276600"/>
            <a:ext cx="2590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16" descr="RobHaita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4301" y="3276600"/>
            <a:ext cx="1935362" cy="1627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4" name="Text Box 17"/>
          <p:cNvSpPr txBox="1">
            <a:spLocks noChangeArrowheads="1"/>
          </p:cNvSpPr>
          <p:nvPr/>
        </p:nvSpPr>
        <p:spPr bwMode="auto">
          <a:xfrm>
            <a:off x="6448426" y="5024088"/>
            <a:ext cx="268287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600" b="0" dirty="0">
                <a:latin typeface="Helvetica Neue" charset="0"/>
                <a:ea typeface="Helvetica Neue" charset="0"/>
                <a:cs typeface="Helvetica Neue" charset="0"/>
              </a:rPr>
              <a:t>Rob </a:t>
            </a:r>
            <a:r>
              <a:rPr lang="en-US" sz="1600" b="0" dirty="0" err="1">
                <a:latin typeface="Helvetica Neue" charset="0"/>
                <a:ea typeface="Helvetica Neue" charset="0"/>
                <a:cs typeface="Helvetica Neue" charset="0"/>
              </a:rPr>
              <a:t>Haitani</a:t>
            </a:r>
            <a:r>
              <a:rPr lang="en-US" sz="1600" b="0" dirty="0">
                <a:latin typeface="Helvetica Neue" charset="0"/>
                <a:ea typeface="Helvetica Neue" charset="0"/>
                <a:cs typeface="Helvetica Neue" charset="0"/>
              </a:rPr>
              <a:t>, Palm OS</a:t>
            </a:r>
          </a:p>
          <a:p>
            <a:r>
              <a:rPr lang="en-US" sz="1400" b="0" dirty="0">
                <a:latin typeface="Helvetica Neue" charset="0"/>
                <a:ea typeface="Helvetica Neue" charset="0"/>
                <a:cs typeface="Helvetica Neue" charset="0"/>
              </a:rPr>
              <a:t>[Designs] what should be most prominent based on frequency of use, and makes most often used interactions accessible in a single step.</a:t>
            </a:r>
          </a:p>
        </p:txBody>
      </p:sp>
      <p:pic>
        <p:nvPicPr>
          <p:cNvPr id="82955" name="Picture 19" descr="hotsyn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3188" y="5715000"/>
            <a:ext cx="30480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6" name="Text Box 20"/>
          <p:cNvSpPr txBox="1">
            <a:spLocks noChangeArrowheads="1"/>
          </p:cNvSpPr>
          <p:nvPr/>
        </p:nvSpPr>
        <p:spPr bwMode="auto">
          <a:xfrm>
            <a:off x="3200400" y="6019800"/>
            <a:ext cx="9413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200" b="0">
                <a:latin typeface="Helvetica Neue" charset="0"/>
                <a:ea typeface="Helvetica Neue" charset="0"/>
                <a:cs typeface="Helvetica Neue" charset="0"/>
              </a:rPr>
              <a:t>HotSync</a:t>
            </a:r>
          </a:p>
        </p:txBody>
      </p:sp>
      <p:sp>
        <p:nvSpPr>
          <p:cNvPr id="82957" name="Text Box 21"/>
          <p:cNvSpPr txBox="1">
            <a:spLocks noChangeArrowheads="1"/>
          </p:cNvSpPr>
          <p:nvPr/>
        </p:nvSpPr>
        <p:spPr bwMode="auto">
          <a:xfrm>
            <a:off x="3989388" y="46482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200" b="0">
                <a:latin typeface="Helvetica Neue" charset="0"/>
                <a:ea typeface="Helvetica Neue" charset="0"/>
                <a:cs typeface="Helvetica Neue" charset="0"/>
              </a:rPr>
              <a:t>Graffiti</a:t>
            </a:r>
          </a:p>
        </p:txBody>
      </p:sp>
      <p:sp>
        <p:nvSpPr>
          <p:cNvPr id="82958" name="Text Box 22"/>
          <p:cNvSpPr txBox="1">
            <a:spLocks noChangeArrowheads="1"/>
          </p:cNvSpPr>
          <p:nvPr/>
        </p:nvSpPr>
        <p:spPr bwMode="auto">
          <a:xfrm>
            <a:off x="1116013" y="6019800"/>
            <a:ext cx="132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200" b="0">
                <a:latin typeface="Helvetica Neue" charset="0"/>
                <a:ea typeface="Helvetica Neue" charset="0"/>
                <a:cs typeface="Helvetica Neue" charset="0"/>
              </a:rPr>
              <a:t>Pocket size</a:t>
            </a:r>
          </a:p>
        </p:txBody>
      </p:sp>
      <p:pic>
        <p:nvPicPr>
          <p:cNvPr id="82959" name="Picture 24" descr="palm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4953000"/>
            <a:ext cx="1093788" cy="108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0" name="Text Box 25"/>
          <p:cNvSpPr txBox="1">
            <a:spLocks noChangeArrowheads="1"/>
          </p:cNvSpPr>
          <p:nvPr/>
        </p:nvSpPr>
        <p:spPr bwMode="auto">
          <a:xfrm>
            <a:off x="4751388" y="6019800"/>
            <a:ext cx="11160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200" b="0">
                <a:latin typeface="Helvetica Neue" charset="0"/>
                <a:ea typeface="Helvetica Neue" charset="0"/>
                <a:cs typeface="Helvetica Neue" charset="0"/>
              </a:rPr>
              <a:t>Palm OS</a:t>
            </a:r>
          </a:p>
        </p:txBody>
      </p:sp>
      <p:pic>
        <p:nvPicPr>
          <p:cNvPr id="82961" name="Picture 56" descr="1_palm_foleo_jeff_hawkins_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1219200"/>
            <a:ext cx="17526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2" name="Text Box 57"/>
          <p:cNvSpPr txBox="1">
            <a:spLocks noChangeArrowheads="1"/>
          </p:cNvSpPr>
          <p:nvPr/>
        </p:nvSpPr>
        <p:spPr bwMode="auto">
          <a:xfrm>
            <a:off x="6461125" y="2841625"/>
            <a:ext cx="2682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600" b="0">
                <a:latin typeface="Helvetica Neue" charset="0"/>
                <a:ea typeface="Helvetica Neue" charset="0"/>
                <a:cs typeface="Helvetica Neue" charset="0"/>
              </a:rPr>
              <a:t>Jeff Hawkins, Palm</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838200" y="152400"/>
            <a:ext cx="8664575" cy="1143000"/>
          </a:xfrm>
        </p:spPr>
        <p:txBody>
          <a:bodyPr/>
          <a:lstStyle/>
          <a:p>
            <a:pPr eaLnBrk="1" hangingPunct="1"/>
            <a:r>
              <a:rPr lang="en-US" dirty="0" smtClean="0">
                <a:solidFill>
                  <a:schemeClr val="bg1"/>
                </a:solidFill>
              </a:rPr>
              <a:t>Prototyping the Palm</a:t>
            </a:r>
            <a:br>
              <a:rPr lang="en-US" dirty="0" smtClean="0">
                <a:solidFill>
                  <a:schemeClr val="bg1"/>
                </a:solidFill>
              </a:rPr>
            </a:br>
            <a:r>
              <a:rPr lang="en-US" sz="3200" i="1" dirty="0" smtClean="0">
                <a:solidFill>
                  <a:schemeClr val="bg1"/>
                </a:solidFill>
              </a:rPr>
              <a:t>hardware, form factor, software</a:t>
            </a:r>
            <a:endParaRPr lang="en-US" i="1" dirty="0" smtClean="0">
              <a:solidFill>
                <a:schemeClr val="bg1"/>
              </a:solidFill>
            </a:endParaRPr>
          </a:p>
        </p:txBody>
      </p:sp>
      <p:pic>
        <p:nvPicPr>
          <p:cNvPr id="84994" name="Content Placeholder 4" descr="2371839286_544af10870_b.jpg"/>
          <p:cNvPicPr>
            <a:picLocks noGrp="1" noChangeAspect="1"/>
          </p:cNvPicPr>
          <p:nvPr>
            <p:ph idx="1"/>
          </p:nvPr>
        </p:nvPicPr>
        <p:blipFill>
          <a:blip r:embed="rId3">
            <a:extLst>
              <a:ext uri="{28A0092B-C50C-407E-A947-70E740481C1C}">
                <a14:useLocalDpi xmlns:a14="http://schemas.microsoft.com/office/drawing/2010/main" val="0"/>
              </a:ext>
            </a:extLst>
          </a:blip>
          <a:srcRect t="9477" b="9477"/>
          <a:stretch>
            <a:fillRect/>
          </a:stretch>
        </p:blipFill>
        <p:spPr>
          <a:xfrm>
            <a:off x="-762000" y="0"/>
            <a:ext cx="11282516" cy="6858000"/>
          </a:xfrm>
        </p:spPr>
      </p:pic>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17</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r>
              <a:rPr lang="en-US" smtClean="0"/>
              <a:t>CS 194H - Winter 2016</a:t>
            </a:r>
            <a:endParaRPr lang="en-US"/>
          </a:p>
        </p:txBody>
      </p:sp>
      <p:sp>
        <p:nvSpPr>
          <p:cNvPr id="7" name="Footer Placeholder 6"/>
          <p:cNvSpPr>
            <a:spLocks noGrp="1"/>
          </p:cNvSpPr>
          <p:nvPr>
            <p:ph type="ftr" sz="quarter" idx="11"/>
          </p:nvPr>
        </p:nvSpPr>
        <p:spPr/>
        <p:txBody>
          <a:bodyPr/>
          <a:lstStyle/>
          <a:p>
            <a:pPr>
              <a:defRPr/>
            </a:pPr>
            <a:r>
              <a:rPr lang="en-US" smtClean="0"/>
              <a:t>HCI+D2: User Interface Design Project  </a:t>
            </a:r>
            <a:endParaRPr lang="en-US"/>
          </a:p>
        </p:txBody>
      </p:sp>
      <p:sp>
        <p:nvSpPr>
          <p:cNvPr id="8" name="Slide Number Placeholder 7"/>
          <p:cNvSpPr>
            <a:spLocks noGrp="1"/>
          </p:cNvSpPr>
          <p:nvPr>
            <p:ph type="sldNum" sz="quarter" idx="12"/>
          </p:nvPr>
        </p:nvSpPr>
        <p:spPr/>
        <p:txBody>
          <a:bodyPr/>
          <a:lstStyle/>
          <a:p>
            <a:fld id="{E4B10D4F-B332-46C7-90F5-3385543D3EE9}" type="slidenum">
              <a:rPr lang="ko-KR" altLang="en-US" smtClean="0"/>
              <a:pPr/>
              <a:t>18</a:t>
            </a:fld>
            <a:endParaRPr lang="en-US" altLang="ko-KR"/>
          </a:p>
        </p:txBody>
      </p:sp>
      <p:sp>
        <p:nvSpPr>
          <p:cNvPr id="93185" name="Rectangle 2"/>
          <p:cNvSpPr>
            <a:spLocks noGrp="1" noChangeArrowheads="1"/>
          </p:cNvSpPr>
          <p:nvPr>
            <p:ph type="title"/>
          </p:nvPr>
        </p:nvSpPr>
        <p:spPr/>
        <p:txBody>
          <a:bodyPr/>
          <a:lstStyle/>
          <a:p>
            <a:pPr eaLnBrk="1" hangingPunct="1"/>
            <a:r>
              <a:rPr lang="en-US" dirty="0" smtClean="0">
                <a:ea typeface="ＭＳ Ｐゴシック" pitchFamily="34" charset="-128"/>
              </a:rPr>
              <a:t>Palm Pilot Prototypes</a:t>
            </a:r>
          </a:p>
        </p:txBody>
      </p:sp>
      <p:sp>
        <p:nvSpPr>
          <p:cNvPr id="2" name="TextBox 1"/>
          <p:cNvSpPr txBox="1"/>
          <p:nvPr/>
        </p:nvSpPr>
        <p:spPr>
          <a:xfrm>
            <a:off x="11397" y="5791200"/>
            <a:ext cx="2842445" cy="200055"/>
          </a:xfrm>
          <a:prstGeom prst="rect">
            <a:avLst/>
          </a:prstGeom>
          <a:noFill/>
        </p:spPr>
        <p:txBody>
          <a:bodyPr wrap="none" rtlCol="0">
            <a:spAutoFit/>
          </a:bodyPr>
          <a:lstStyle/>
          <a:p>
            <a:r>
              <a:rPr lang="en-US" sz="700" b="0" dirty="0">
                <a:latin typeface="Helvetica Neue" charset="0"/>
                <a:ea typeface="Helvetica Neue" charset="0"/>
                <a:cs typeface="Helvetica Neue" charset="0"/>
              </a:rPr>
              <a:t>http://www.computerhistory.org/collections/accession/102716262</a:t>
            </a:r>
          </a:p>
        </p:txBody>
      </p:sp>
      <p:grpSp>
        <p:nvGrpSpPr>
          <p:cNvPr id="3" name="Group 2"/>
          <p:cNvGrpSpPr/>
          <p:nvPr/>
        </p:nvGrpSpPr>
        <p:grpSpPr>
          <a:xfrm>
            <a:off x="1064" y="1676400"/>
            <a:ext cx="9145822" cy="4097039"/>
            <a:chOff x="1509091" y="1828800"/>
            <a:chExt cx="6889102" cy="308610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1" r="55316"/>
            <a:stretch/>
          </p:blipFill>
          <p:spPr bwMode="auto">
            <a:xfrm>
              <a:off x="1509091" y="1828800"/>
              <a:ext cx="2358796"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49155" y="1828800"/>
              <a:ext cx="2351608"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00763" y="1828800"/>
              <a:ext cx="229743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4979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19</a:t>
            </a:fld>
            <a:endParaRPr lang="en-US" altLang="ko-KR"/>
          </a:p>
        </p:txBody>
      </p:sp>
      <p:pic>
        <p:nvPicPr>
          <p:cNvPr id="2" name="Picture 1"/>
          <p:cNvPicPr>
            <a:picLocks noChangeAspect="1"/>
          </p:cNvPicPr>
          <p:nvPr/>
        </p:nvPicPr>
        <p:blipFill>
          <a:blip r:embed="rId3"/>
          <a:stretch>
            <a:fillRect/>
          </a:stretch>
        </p:blipFill>
        <p:spPr>
          <a:xfrm>
            <a:off x="0" y="355600"/>
            <a:ext cx="9144000" cy="613868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228600" y="152400"/>
            <a:ext cx="8915400" cy="1143000"/>
          </a:xfrm>
        </p:spPr>
        <p:txBody>
          <a:bodyPr/>
          <a:lstStyle/>
          <a:p>
            <a:pPr eaLnBrk="1" hangingPunct="1"/>
            <a:r>
              <a:rPr lang="en-US" dirty="0" smtClean="0"/>
              <a:t>Hall of Fame or Hall of Shame?</a:t>
            </a:r>
          </a:p>
        </p:txBody>
      </p:sp>
      <p:sp>
        <p:nvSpPr>
          <p:cNvPr id="56322" name="Rectangle 3"/>
          <p:cNvSpPr>
            <a:spLocks noGrp="1" noChangeArrowheads="1"/>
          </p:cNvSpPr>
          <p:nvPr>
            <p:ph idx="1"/>
          </p:nvPr>
        </p:nvSpPr>
        <p:spPr>
          <a:xfrm>
            <a:off x="3810000" y="1600200"/>
            <a:ext cx="4876800" cy="4724400"/>
          </a:xfrm>
        </p:spPr>
        <p:txBody>
          <a:bodyPr/>
          <a:lstStyle/>
          <a:p>
            <a:pPr eaLnBrk="1" hangingPunct="1"/>
            <a:r>
              <a:rPr lang="en-US" dirty="0" smtClean="0"/>
              <a:t>Weight Watchers app</a:t>
            </a:r>
          </a:p>
          <a:p>
            <a:pPr eaLnBrk="1" hangingPunct="1"/>
            <a:endParaRPr lang="en-US" dirty="0" smtClean="0"/>
          </a:p>
        </p:txBody>
      </p:sp>
      <p:sp>
        <p:nvSpPr>
          <p:cNvPr id="4" name="Date Placeholder 3"/>
          <p:cNvSpPr>
            <a:spLocks noGrp="1"/>
          </p:cNvSpPr>
          <p:nvPr>
            <p:ph type="dt" sz="half" idx="10"/>
          </p:nvPr>
        </p:nvSpPr>
        <p:spPr/>
        <p:txBody>
          <a:bodyPr/>
          <a:lstStyle/>
          <a:p>
            <a:pPr>
              <a:defRPr/>
            </a:pPr>
            <a:r>
              <a:rPr lang="en-US" smtClean="0"/>
              <a:t>CS 194H - Winter 2016</a:t>
            </a:r>
            <a:endParaRPr lang="en-US"/>
          </a:p>
        </p:txBody>
      </p:sp>
      <p:sp>
        <p:nvSpPr>
          <p:cNvPr id="5" name="Footer Placeholder 4"/>
          <p:cNvSpPr>
            <a:spLocks noGrp="1"/>
          </p:cNvSpPr>
          <p:nvPr>
            <p:ph type="ftr" sz="quarter" idx="11"/>
          </p:nvPr>
        </p:nvSpPr>
        <p:spPr/>
        <p:txBody>
          <a:bodyPr/>
          <a:lstStyle/>
          <a:p>
            <a:pPr>
              <a:defRPr/>
            </a:pPr>
            <a:r>
              <a:rPr lang="en-US" smtClean="0"/>
              <a:t>HCI+D2: User Interface Design Project  </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2</a:t>
            </a:fld>
            <a:endParaRPr lang="en-US" altLang="ko-K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403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hallof.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94594" y="313048"/>
            <a:ext cx="813836" cy="829952"/>
          </a:xfrm>
          <a:prstGeom prst="rect">
            <a:avLst/>
          </a:prstGeom>
        </p:spPr>
      </p:pic>
    </p:spTree>
    <p:extLst>
      <p:ext uri="{BB962C8B-B14F-4D97-AF65-F5344CB8AC3E}">
        <p14:creationId xmlns:p14="http://schemas.microsoft.com/office/powerpoint/2010/main" val="1053900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rrowheads="1"/>
          </p:cNvSpPr>
          <p:nvPr>
            <p:ph type="title"/>
          </p:nvPr>
        </p:nvSpPr>
        <p:spPr/>
        <p:txBody>
          <a:bodyPr/>
          <a:lstStyle/>
          <a:p>
            <a:pPr eaLnBrk="1" hangingPunct="1"/>
            <a:r>
              <a:rPr lang="en-US" smtClean="0"/>
              <a:t>Technology Trends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20</a:t>
            </a:fld>
            <a:endParaRPr lang="en-US" altLang="ko-KR"/>
          </a:p>
        </p:txBody>
      </p:sp>
      <p:sp>
        <p:nvSpPr>
          <p:cNvPr id="91140" name="Line 3"/>
          <p:cNvSpPr>
            <a:spLocks noChangeShapeType="1"/>
          </p:cNvSpPr>
          <p:nvPr/>
        </p:nvSpPr>
        <p:spPr bwMode="auto">
          <a:xfrm flipV="1">
            <a:off x="1143000" y="1981200"/>
            <a:ext cx="6324600" cy="3733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1" name="Line 4"/>
          <p:cNvSpPr>
            <a:spLocks noChangeShapeType="1"/>
          </p:cNvSpPr>
          <p:nvPr/>
        </p:nvSpPr>
        <p:spPr bwMode="auto">
          <a:xfrm flipV="1">
            <a:off x="1066800" y="1828800"/>
            <a:ext cx="0" cy="403860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2" name="Line 5"/>
          <p:cNvSpPr>
            <a:spLocks noChangeShapeType="1"/>
          </p:cNvSpPr>
          <p:nvPr/>
        </p:nvSpPr>
        <p:spPr bwMode="auto">
          <a:xfrm>
            <a:off x="914400" y="5791200"/>
            <a:ext cx="7086600" cy="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1143" name="Picture 6" descr="core_2_duo_mobi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3713" y="2895600"/>
            <a:ext cx="2222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Text Box 6"/>
          <p:cNvSpPr txBox="1">
            <a:spLocks noChangeArrowheads="1"/>
          </p:cNvSpPr>
          <p:nvPr/>
        </p:nvSpPr>
        <p:spPr bwMode="auto">
          <a:xfrm>
            <a:off x="7315200" y="2514600"/>
            <a:ext cx="1317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solidFill>
                  <a:srgbClr val="FFFFFF"/>
                </a:solidFill>
                <a:latin typeface="Helvetica Neue" charset="0"/>
                <a:ea typeface="Helvetica Neue" charset="0"/>
                <a:cs typeface="Helvetica Neue" charset="0"/>
              </a:rPr>
              <a:t>processing</a:t>
            </a:r>
          </a:p>
        </p:txBody>
      </p:sp>
    </p:spTree>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rrowheads="1"/>
          </p:cNvSpPr>
          <p:nvPr>
            <p:ph type="title"/>
          </p:nvPr>
        </p:nvSpPr>
        <p:spPr/>
        <p:txBody>
          <a:bodyPr/>
          <a:lstStyle/>
          <a:p>
            <a:pPr eaLnBrk="1" hangingPunct="1"/>
            <a:r>
              <a:rPr lang="en-US" smtClean="0"/>
              <a:t>Technology Trends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21</a:t>
            </a:fld>
            <a:endParaRPr lang="en-US" altLang="ko-KR"/>
          </a:p>
        </p:txBody>
      </p:sp>
      <p:sp>
        <p:nvSpPr>
          <p:cNvPr id="93188" name="Line 3"/>
          <p:cNvSpPr>
            <a:spLocks noChangeShapeType="1"/>
          </p:cNvSpPr>
          <p:nvPr/>
        </p:nvSpPr>
        <p:spPr bwMode="auto">
          <a:xfrm flipV="1">
            <a:off x="1143000" y="1981200"/>
            <a:ext cx="6324600" cy="3733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89" name="Line 4"/>
          <p:cNvSpPr>
            <a:spLocks noChangeShapeType="1"/>
          </p:cNvSpPr>
          <p:nvPr/>
        </p:nvSpPr>
        <p:spPr bwMode="auto">
          <a:xfrm flipV="1">
            <a:off x="1066800" y="1828800"/>
            <a:ext cx="0" cy="403860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0" name="Line 5"/>
          <p:cNvSpPr>
            <a:spLocks noChangeShapeType="1"/>
          </p:cNvSpPr>
          <p:nvPr/>
        </p:nvSpPr>
        <p:spPr bwMode="auto">
          <a:xfrm>
            <a:off x="914400" y="5791200"/>
            <a:ext cx="7086600" cy="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191" name="Line 7"/>
          <p:cNvSpPr>
            <a:spLocks noChangeShapeType="1"/>
          </p:cNvSpPr>
          <p:nvPr/>
        </p:nvSpPr>
        <p:spPr bwMode="auto">
          <a:xfrm flipV="1">
            <a:off x="1143000" y="1905000"/>
            <a:ext cx="5181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3192" name="Picture 7" descr="T24-80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828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3" name="Text Box 6"/>
          <p:cNvSpPr txBox="1">
            <a:spLocks noChangeArrowheads="1"/>
          </p:cNvSpPr>
          <p:nvPr/>
        </p:nvSpPr>
        <p:spPr bwMode="auto">
          <a:xfrm>
            <a:off x="3481388" y="144780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solidFill>
                  <a:srgbClr val="FFFFFF"/>
                </a:solidFill>
                <a:latin typeface="Helvetica Neue" charset="0"/>
                <a:ea typeface="Helvetica Neue" charset="0"/>
                <a:cs typeface="Helvetica Neue" charset="0"/>
              </a:rPr>
              <a:t>disk</a:t>
            </a: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rrowheads="1"/>
          </p:cNvSpPr>
          <p:nvPr>
            <p:ph type="title"/>
          </p:nvPr>
        </p:nvSpPr>
        <p:spPr/>
        <p:txBody>
          <a:bodyPr/>
          <a:lstStyle/>
          <a:p>
            <a:pPr eaLnBrk="1" hangingPunct="1"/>
            <a:r>
              <a:rPr lang="en-US" smtClean="0"/>
              <a:t>Technology Trends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22</a:t>
            </a:fld>
            <a:endParaRPr lang="en-US" altLang="ko-KR"/>
          </a:p>
        </p:txBody>
      </p:sp>
      <p:sp>
        <p:nvSpPr>
          <p:cNvPr id="95236" name="Line 3"/>
          <p:cNvSpPr>
            <a:spLocks noChangeShapeType="1"/>
          </p:cNvSpPr>
          <p:nvPr/>
        </p:nvSpPr>
        <p:spPr bwMode="auto">
          <a:xfrm flipV="1">
            <a:off x="1143000" y="1981200"/>
            <a:ext cx="6324600" cy="3733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37" name="Line 4"/>
          <p:cNvSpPr>
            <a:spLocks noChangeShapeType="1"/>
          </p:cNvSpPr>
          <p:nvPr/>
        </p:nvSpPr>
        <p:spPr bwMode="auto">
          <a:xfrm flipV="1">
            <a:off x="1066800" y="1828800"/>
            <a:ext cx="0" cy="403860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38" name="Line 5"/>
          <p:cNvSpPr>
            <a:spLocks noChangeShapeType="1"/>
          </p:cNvSpPr>
          <p:nvPr/>
        </p:nvSpPr>
        <p:spPr bwMode="auto">
          <a:xfrm>
            <a:off x="914400" y="5791200"/>
            <a:ext cx="7086600" cy="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39" name="Text Box 6"/>
          <p:cNvSpPr txBox="1">
            <a:spLocks noChangeArrowheads="1"/>
          </p:cNvSpPr>
          <p:nvPr/>
        </p:nvSpPr>
        <p:spPr bwMode="auto">
          <a:xfrm>
            <a:off x="3195638" y="1676400"/>
            <a:ext cx="1271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solidFill>
                  <a:srgbClr val="FFFFFF"/>
                </a:solidFill>
                <a:latin typeface="Helvetica Neue" charset="0"/>
                <a:ea typeface="Helvetica Neue" charset="0"/>
                <a:cs typeface="Helvetica Neue" charset="0"/>
              </a:rPr>
              <a:t>bandwidth</a:t>
            </a:r>
          </a:p>
        </p:txBody>
      </p:sp>
      <p:sp>
        <p:nvSpPr>
          <p:cNvPr id="95240" name="Line 7"/>
          <p:cNvSpPr>
            <a:spLocks noChangeShapeType="1"/>
          </p:cNvSpPr>
          <p:nvPr/>
        </p:nvSpPr>
        <p:spPr bwMode="auto">
          <a:xfrm flipV="1">
            <a:off x="1143000" y="1905000"/>
            <a:ext cx="5181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41" name="Line 8"/>
          <p:cNvSpPr>
            <a:spLocks noChangeShapeType="1"/>
          </p:cNvSpPr>
          <p:nvPr/>
        </p:nvSpPr>
        <p:spPr bwMode="auto">
          <a:xfrm flipV="1">
            <a:off x="1143000" y="1905000"/>
            <a:ext cx="4419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5242" name="Picture 8" descr="ist2_2491526_ethernet_close_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81200"/>
            <a:ext cx="11588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rrowheads="1"/>
          </p:cNvSpPr>
          <p:nvPr>
            <p:ph type="title"/>
          </p:nvPr>
        </p:nvSpPr>
        <p:spPr/>
        <p:txBody>
          <a:bodyPr/>
          <a:lstStyle/>
          <a:p>
            <a:pPr eaLnBrk="1" hangingPunct="1"/>
            <a:r>
              <a:rPr lang="en-US" smtClean="0"/>
              <a:t>Technology Trends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23</a:t>
            </a:fld>
            <a:endParaRPr lang="en-US" altLang="ko-KR"/>
          </a:p>
        </p:txBody>
      </p:sp>
      <p:sp>
        <p:nvSpPr>
          <p:cNvPr id="97284" name="Line 3"/>
          <p:cNvSpPr>
            <a:spLocks noChangeShapeType="1"/>
          </p:cNvSpPr>
          <p:nvPr/>
        </p:nvSpPr>
        <p:spPr bwMode="auto">
          <a:xfrm flipV="1">
            <a:off x="1143000" y="1981200"/>
            <a:ext cx="6324600" cy="3733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85" name="Line 4"/>
          <p:cNvSpPr>
            <a:spLocks noChangeShapeType="1"/>
          </p:cNvSpPr>
          <p:nvPr/>
        </p:nvSpPr>
        <p:spPr bwMode="auto">
          <a:xfrm flipV="1">
            <a:off x="1066800" y="1828800"/>
            <a:ext cx="0" cy="403860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86" name="Line 5"/>
          <p:cNvSpPr>
            <a:spLocks noChangeShapeType="1"/>
          </p:cNvSpPr>
          <p:nvPr/>
        </p:nvSpPr>
        <p:spPr bwMode="auto">
          <a:xfrm>
            <a:off x="914400" y="5791200"/>
            <a:ext cx="7086600" cy="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87" name="Text Box 6"/>
          <p:cNvSpPr txBox="1">
            <a:spLocks noChangeArrowheads="1"/>
          </p:cNvSpPr>
          <p:nvPr/>
        </p:nvSpPr>
        <p:spPr bwMode="auto">
          <a:xfrm>
            <a:off x="3124200" y="1447800"/>
            <a:ext cx="7200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solidFill>
                  <a:srgbClr val="FFFFFF"/>
                </a:solidFill>
                <a:latin typeface="Helvetica Neue" charset="0"/>
                <a:ea typeface="Helvetica Neue" charset="0"/>
                <a:cs typeface="Helvetica Neue" charset="0"/>
              </a:rPr>
              <a:t>RAM</a:t>
            </a:r>
          </a:p>
        </p:txBody>
      </p:sp>
      <p:sp>
        <p:nvSpPr>
          <p:cNvPr id="97288" name="Line 7"/>
          <p:cNvSpPr>
            <a:spLocks noChangeShapeType="1"/>
          </p:cNvSpPr>
          <p:nvPr/>
        </p:nvSpPr>
        <p:spPr bwMode="auto">
          <a:xfrm flipV="1">
            <a:off x="1143000" y="1905000"/>
            <a:ext cx="5181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89" name="Line 8"/>
          <p:cNvSpPr>
            <a:spLocks noChangeShapeType="1"/>
          </p:cNvSpPr>
          <p:nvPr/>
        </p:nvSpPr>
        <p:spPr bwMode="auto">
          <a:xfrm flipV="1">
            <a:off x="1143000" y="1905000"/>
            <a:ext cx="4419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7290" name="Line 9"/>
          <p:cNvSpPr>
            <a:spLocks noChangeShapeType="1"/>
          </p:cNvSpPr>
          <p:nvPr/>
        </p:nvSpPr>
        <p:spPr bwMode="auto">
          <a:xfrm flipV="1">
            <a:off x="1143000" y="1905000"/>
            <a:ext cx="4724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7291" name="Picture 9" descr="256_MB_DDR_333_Cl2_5_Pc2700_RAM_Chip_Brand_New_Chi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1828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0" descr="600px-Internet_map_102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2192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2"/>
          <p:cNvSpPr>
            <a:spLocks noGrp="1" noRot="1" noChangeArrowheads="1"/>
          </p:cNvSpPr>
          <p:nvPr>
            <p:ph type="title"/>
          </p:nvPr>
        </p:nvSpPr>
        <p:spPr/>
        <p:txBody>
          <a:bodyPr/>
          <a:lstStyle/>
          <a:p>
            <a:pPr eaLnBrk="1" hangingPunct="1"/>
            <a:r>
              <a:rPr lang="en-US" smtClean="0"/>
              <a:t>Technology Trends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24</a:t>
            </a:fld>
            <a:endParaRPr lang="en-US" altLang="ko-KR"/>
          </a:p>
        </p:txBody>
      </p:sp>
      <p:sp>
        <p:nvSpPr>
          <p:cNvPr id="99333" name="Line 3"/>
          <p:cNvSpPr>
            <a:spLocks noChangeShapeType="1"/>
          </p:cNvSpPr>
          <p:nvPr/>
        </p:nvSpPr>
        <p:spPr bwMode="auto">
          <a:xfrm flipV="1">
            <a:off x="1143000" y="1981200"/>
            <a:ext cx="6324600" cy="3733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4" name="Line 4"/>
          <p:cNvSpPr>
            <a:spLocks noChangeShapeType="1"/>
          </p:cNvSpPr>
          <p:nvPr/>
        </p:nvSpPr>
        <p:spPr bwMode="auto">
          <a:xfrm flipV="1">
            <a:off x="1066800" y="1828800"/>
            <a:ext cx="0" cy="403860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5" name="Line 5"/>
          <p:cNvSpPr>
            <a:spLocks noChangeShapeType="1"/>
          </p:cNvSpPr>
          <p:nvPr/>
        </p:nvSpPr>
        <p:spPr bwMode="auto">
          <a:xfrm>
            <a:off x="914400" y="5791200"/>
            <a:ext cx="7086600" cy="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6" name="Text Box 6"/>
          <p:cNvSpPr txBox="1">
            <a:spLocks noChangeArrowheads="1"/>
          </p:cNvSpPr>
          <p:nvPr/>
        </p:nvSpPr>
        <p:spPr bwMode="auto">
          <a:xfrm>
            <a:off x="1905000" y="1828800"/>
            <a:ext cx="2176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solidFill>
                  <a:srgbClr val="FFFFFF"/>
                </a:solidFill>
                <a:latin typeface="Helvetica Neue" charset="0"/>
                <a:ea typeface="Helvetica Neue" charset="0"/>
                <a:cs typeface="Helvetica Neue" charset="0"/>
              </a:rPr>
              <a:t>Devices on Internet</a:t>
            </a:r>
          </a:p>
        </p:txBody>
      </p:sp>
      <p:sp>
        <p:nvSpPr>
          <p:cNvPr id="99337" name="Line 7"/>
          <p:cNvSpPr>
            <a:spLocks noChangeShapeType="1"/>
          </p:cNvSpPr>
          <p:nvPr/>
        </p:nvSpPr>
        <p:spPr bwMode="auto">
          <a:xfrm flipV="1">
            <a:off x="1143000" y="1905000"/>
            <a:ext cx="5181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8" name="Line 8"/>
          <p:cNvSpPr>
            <a:spLocks noChangeShapeType="1"/>
          </p:cNvSpPr>
          <p:nvPr/>
        </p:nvSpPr>
        <p:spPr bwMode="auto">
          <a:xfrm flipV="1">
            <a:off x="1143000" y="1905000"/>
            <a:ext cx="4419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9" name="Line 9"/>
          <p:cNvSpPr>
            <a:spLocks noChangeShapeType="1"/>
          </p:cNvSpPr>
          <p:nvPr/>
        </p:nvSpPr>
        <p:spPr bwMode="auto">
          <a:xfrm flipV="1">
            <a:off x="1143000" y="1905000"/>
            <a:ext cx="4724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40" name="Line 10"/>
          <p:cNvSpPr>
            <a:spLocks noChangeShapeType="1"/>
          </p:cNvSpPr>
          <p:nvPr/>
        </p:nvSpPr>
        <p:spPr bwMode="auto">
          <a:xfrm flipV="1">
            <a:off x="1143000" y="1905000"/>
            <a:ext cx="3962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rrowheads="1"/>
          </p:cNvSpPr>
          <p:nvPr>
            <p:ph type="title"/>
          </p:nvPr>
        </p:nvSpPr>
        <p:spPr/>
        <p:txBody>
          <a:bodyPr/>
          <a:lstStyle/>
          <a:p>
            <a:pPr eaLnBrk="1" hangingPunct="1"/>
            <a:r>
              <a:rPr lang="en-US" smtClean="0"/>
              <a:t>Technology Trends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25</a:t>
            </a:fld>
            <a:endParaRPr lang="en-US" altLang="ko-KR"/>
          </a:p>
        </p:txBody>
      </p:sp>
      <p:sp>
        <p:nvSpPr>
          <p:cNvPr id="101380" name="Line 3"/>
          <p:cNvSpPr>
            <a:spLocks noChangeShapeType="1"/>
          </p:cNvSpPr>
          <p:nvPr/>
        </p:nvSpPr>
        <p:spPr bwMode="auto">
          <a:xfrm flipV="1">
            <a:off x="1143000" y="1981200"/>
            <a:ext cx="6324600" cy="3733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1" name="Line 4"/>
          <p:cNvSpPr>
            <a:spLocks noChangeShapeType="1"/>
          </p:cNvSpPr>
          <p:nvPr/>
        </p:nvSpPr>
        <p:spPr bwMode="auto">
          <a:xfrm flipV="1">
            <a:off x="1066800" y="1828800"/>
            <a:ext cx="0" cy="403860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2" name="Line 5"/>
          <p:cNvSpPr>
            <a:spLocks noChangeShapeType="1"/>
          </p:cNvSpPr>
          <p:nvPr/>
        </p:nvSpPr>
        <p:spPr bwMode="auto">
          <a:xfrm>
            <a:off x="914400" y="5791200"/>
            <a:ext cx="7086600" cy="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3" name="Text Box 6"/>
          <p:cNvSpPr txBox="1">
            <a:spLocks noChangeArrowheads="1"/>
          </p:cNvSpPr>
          <p:nvPr/>
        </p:nvSpPr>
        <p:spPr bwMode="auto">
          <a:xfrm>
            <a:off x="1905000" y="1524000"/>
            <a:ext cx="2169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solidFill>
                  <a:srgbClr val="FFFFFF"/>
                </a:solidFill>
                <a:latin typeface="Helvetica Neue" charset="0"/>
                <a:ea typeface="Helvetica Neue" charset="0"/>
                <a:cs typeface="Helvetica Neue" charset="0"/>
              </a:rPr>
              <a:t>Imaging Resolution</a:t>
            </a:r>
          </a:p>
        </p:txBody>
      </p:sp>
      <p:sp>
        <p:nvSpPr>
          <p:cNvPr id="101384" name="Line 7"/>
          <p:cNvSpPr>
            <a:spLocks noChangeShapeType="1"/>
          </p:cNvSpPr>
          <p:nvPr/>
        </p:nvSpPr>
        <p:spPr bwMode="auto">
          <a:xfrm flipV="1">
            <a:off x="1152525" y="1905000"/>
            <a:ext cx="5181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5" name="Line 8"/>
          <p:cNvSpPr>
            <a:spLocks noChangeShapeType="1"/>
          </p:cNvSpPr>
          <p:nvPr/>
        </p:nvSpPr>
        <p:spPr bwMode="auto">
          <a:xfrm flipV="1">
            <a:off x="1152525" y="1905000"/>
            <a:ext cx="4419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6" name="Line 9"/>
          <p:cNvSpPr>
            <a:spLocks noChangeShapeType="1"/>
          </p:cNvSpPr>
          <p:nvPr/>
        </p:nvSpPr>
        <p:spPr bwMode="auto">
          <a:xfrm flipV="1">
            <a:off x="1152525" y="1905000"/>
            <a:ext cx="4724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7" name="Line 10"/>
          <p:cNvSpPr>
            <a:spLocks noChangeShapeType="1"/>
          </p:cNvSpPr>
          <p:nvPr/>
        </p:nvSpPr>
        <p:spPr bwMode="auto">
          <a:xfrm flipV="1">
            <a:off x="1152525" y="1905000"/>
            <a:ext cx="3962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8" name="Line 11"/>
          <p:cNvSpPr>
            <a:spLocks noChangeShapeType="1"/>
          </p:cNvSpPr>
          <p:nvPr/>
        </p:nvSpPr>
        <p:spPr bwMode="auto">
          <a:xfrm flipV="1">
            <a:off x="1143000" y="1905000"/>
            <a:ext cx="5486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1389" name="Picture 11" descr="nokia-n95.jpg"/>
          <p:cNvPicPr>
            <a:picLocks noChangeAspect="1"/>
          </p:cNvPicPr>
          <p:nvPr/>
        </p:nvPicPr>
        <p:blipFill>
          <a:blip r:embed="rId3">
            <a:extLst>
              <a:ext uri="{28A0092B-C50C-407E-A947-70E740481C1C}">
                <a14:useLocalDpi xmlns:a14="http://schemas.microsoft.com/office/drawing/2010/main" val="0"/>
              </a:ext>
            </a:extLst>
          </a:blip>
          <a:srcRect l="44667"/>
          <a:stretch>
            <a:fillRect/>
          </a:stretch>
        </p:blipFill>
        <p:spPr bwMode="auto">
          <a:xfrm>
            <a:off x="2538413" y="1905000"/>
            <a:ext cx="86518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rrowheads="1"/>
          </p:cNvSpPr>
          <p:nvPr>
            <p:ph type="title"/>
          </p:nvPr>
        </p:nvSpPr>
        <p:spPr/>
        <p:txBody>
          <a:bodyPr/>
          <a:lstStyle/>
          <a:p>
            <a:pPr eaLnBrk="1" hangingPunct="1"/>
            <a:r>
              <a:rPr lang="en-US" smtClean="0"/>
              <a:t>Technology Trends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26</a:t>
            </a:fld>
            <a:endParaRPr lang="en-US" altLang="ko-KR"/>
          </a:p>
        </p:txBody>
      </p:sp>
      <p:sp>
        <p:nvSpPr>
          <p:cNvPr id="103428" name="Line 3"/>
          <p:cNvSpPr>
            <a:spLocks noChangeShapeType="1"/>
          </p:cNvSpPr>
          <p:nvPr/>
        </p:nvSpPr>
        <p:spPr bwMode="auto">
          <a:xfrm flipV="1">
            <a:off x="1143000" y="1981200"/>
            <a:ext cx="6324600" cy="3733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29" name="Line 4"/>
          <p:cNvSpPr>
            <a:spLocks noChangeShapeType="1"/>
          </p:cNvSpPr>
          <p:nvPr/>
        </p:nvSpPr>
        <p:spPr bwMode="auto">
          <a:xfrm flipV="1">
            <a:off x="1066800" y="1828800"/>
            <a:ext cx="0" cy="403860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0" name="Line 5"/>
          <p:cNvSpPr>
            <a:spLocks noChangeShapeType="1"/>
          </p:cNvSpPr>
          <p:nvPr/>
        </p:nvSpPr>
        <p:spPr bwMode="auto">
          <a:xfrm>
            <a:off x="914400" y="5791200"/>
            <a:ext cx="7086600" cy="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1" name="Text Box 6"/>
          <p:cNvSpPr txBox="1">
            <a:spLocks noChangeArrowheads="1"/>
          </p:cNvSpPr>
          <p:nvPr/>
        </p:nvSpPr>
        <p:spPr bwMode="auto">
          <a:xfrm>
            <a:off x="6248400" y="4876800"/>
            <a:ext cx="2098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solidFill>
                  <a:srgbClr val="FFFFFF"/>
                </a:solidFill>
                <a:latin typeface="Helvetica Neue" charset="0"/>
                <a:ea typeface="Helvetica Neue" charset="0"/>
                <a:cs typeface="Helvetica Neue" charset="0"/>
              </a:rPr>
              <a:t>Display Resolution</a:t>
            </a:r>
          </a:p>
        </p:txBody>
      </p:sp>
      <p:sp>
        <p:nvSpPr>
          <p:cNvPr id="103432" name="Line 7"/>
          <p:cNvSpPr>
            <a:spLocks noChangeShapeType="1"/>
          </p:cNvSpPr>
          <p:nvPr/>
        </p:nvSpPr>
        <p:spPr bwMode="auto">
          <a:xfrm flipV="1">
            <a:off x="1143000" y="1905000"/>
            <a:ext cx="5181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3" name="Line 8"/>
          <p:cNvSpPr>
            <a:spLocks noChangeShapeType="1"/>
          </p:cNvSpPr>
          <p:nvPr/>
        </p:nvSpPr>
        <p:spPr bwMode="auto">
          <a:xfrm flipV="1">
            <a:off x="1143000" y="1905000"/>
            <a:ext cx="4419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4" name="Line 9"/>
          <p:cNvSpPr>
            <a:spLocks noChangeShapeType="1"/>
          </p:cNvSpPr>
          <p:nvPr/>
        </p:nvSpPr>
        <p:spPr bwMode="auto">
          <a:xfrm flipV="1">
            <a:off x="1143000" y="1905000"/>
            <a:ext cx="4724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5" name="Line 10"/>
          <p:cNvSpPr>
            <a:spLocks noChangeShapeType="1"/>
          </p:cNvSpPr>
          <p:nvPr/>
        </p:nvSpPr>
        <p:spPr bwMode="auto">
          <a:xfrm flipV="1">
            <a:off x="1143000" y="1905000"/>
            <a:ext cx="3962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6" name="Line 11"/>
          <p:cNvSpPr>
            <a:spLocks noChangeShapeType="1"/>
          </p:cNvSpPr>
          <p:nvPr/>
        </p:nvSpPr>
        <p:spPr bwMode="auto">
          <a:xfrm flipV="1">
            <a:off x="1143000" y="1905000"/>
            <a:ext cx="5486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7" name="Line 12"/>
          <p:cNvSpPr>
            <a:spLocks noChangeShapeType="1"/>
          </p:cNvSpPr>
          <p:nvPr/>
        </p:nvSpPr>
        <p:spPr bwMode="auto">
          <a:xfrm flipV="1">
            <a:off x="1143000" y="3124200"/>
            <a:ext cx="6324600" cy="2590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3438" name="Picture 12" descr="nokia-n95.jpg"/>
          <p:cNvPicPr>
            <a:picLocks noChangeAspect="1"/>
          </p:cNvPicPr>
          <p:nvPr/>
        </p:nvPicPr>
        <p:blipFill>
          <a:blip r:embed="rId3">
            <a:extLst>
              <a:ext uri="{28A0092B-C50C-407E-A947-70E740481C1C}">
                <a14:useLocalDpi xmlns:a14="http://schemas.microsoft.com/office/drawing/2010/main" val="0"/>
              </a:ext>
            </a:extLst>
          </a:blip>
          <a:srcRect t="16000" r="55333" b="1334"/>
          <a:stretch>
            <a:fillRect/>
          </a:stretch>
        </p:blipFill>
        <p:spPr bwMode="auto">
          <a:xfrm>
            <a:off x="6934200" y="3505200"/>
            <a:ext cx="7826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rrowheads="1"/>
          </p:cNvSpPr>
          <p:nvPr>
            <p:ph type="title"/>
          </p:nvPr>
        </p:nvSpPr>
        <p:spPr/>
        <p:txBody>
          <a:bodyPr/>
          <a:lstStyle/>
          <a:p>
            <a:pPr eaLnBrk="1" hangingPunct="1"/>
            <a:r>
              <a:rPr lang="en-US" smtClean="0"/>
              <a:t>Technology Trends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27</a:t>
            </a:fld>
            <a:endParaRPr lang="en-US" altLang="ko-KR"/>
          </a:p>
        </p:txBody>
      </p:sp>
      <p:sp>
        <p:nvSpPr>
          <p:cNvPr id="105476" name="Line 3"/>
          <p:cNvSpPr>
            <a:spLocks noChangeShapeType="1"/>
          </p:cNvSpPr>
          <p:nvPr/>
        </p:nvSpPr>
        <p:spPr bwMode="auto">
          <a:xfrm flipV="1">
            <a:off x="1143000" y="1981200"/>
            <a:ext cx="6324600" cy="3733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77" name="Line 4"/>
          <p:cNvSpPr>
            <a:spLocks noChangeShapeType="1"/>
          </p:cNvSpPr>
          <p:nvPr/>
        </p:nvSpPr>
        <p:spPr bwMode="auto">
          <a:xfrm flipV="1">
            <a:off x="1066800" y="1828800"/>
            <a:ext cx="0" cy="403860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78" name="Line 5"/>
          <p:cNvSpPr>
            <a:spLocks noChangeShapeType="1"/>
          </p:cNvSpPr>
          <p:nvPr/>
        </p:nvSpPr>
        <p:spPr bwMode="auto">
          <a:xfrm>
            <a:off x="914400" y="5791200"/>
            <a:ext cx="7086600" cy="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91366" name="Text Box 6"/>
          <p:cNvSpPr txBox="1">
            <a:spLocks noChangeArrowheads="1"/>
          </p:cNvSpPr>
          <p:nvPr/>
        </p:nvSpPr>
        <p:spPr bwMode="auto">
          <a:xfrm>
            <a:off x="5943600" y="3962400"/>
            <a:ext cx="17732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solidFill>
                  <a:srgbClr val="FFFFFF"/>
                </a:solidFill>
                <a:latin typeface="Helvetica Neue" charset="0"/>
                <a:ea typeface="Helvetica Neue" charset="0"/>
                <a:cs typeface="Helvetica Neue" charset="0"/>
              </a:rPr>
              <a:t>Size of pockets</a:t>
            </a:r>
          </a:p>
        </p:txBody>
      </p:sp>
      <p:sp>
        <p:nvSpPr>
          <p:cNvPr id="105480" name="Line 7"/>
          <p:cNvSpPr>
            <a:spLocks noChangeShapeType="1"/>
          </p:cNvSpPr>
          <p:nvPr/>
        </p:nvSpPr>
        <p:spPr bwMode="auto">
          <a:xfrm flipV="1">
            <a:off x="1143000" y="1905000"/>
            <a:ext cx="5181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1" name="Line 8"/>
          <p:cNvSpPr>
            <a:spLocks noChangeShapeType="1"/>
          </p:cNvSpPr>
          <p:nvPr/>
        </p:nvSpPr>
        <p:spPr bwMode="auto">
          <a:xfrm flipV="1">
            <a:off x="1143000" y="1905000"/>
            <a:ext cx="4419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2" name="Line 9"/>
          <p:cNvSpPr>
            <a:spLocks noChangeShapeType="1"/>
          </p:cNvSpPr>
          <p:nvPr/>
        </p:nvSpPr>
        <p:spPr bwMode="auto">
          <a:xfrm flipV="1">
            <a:off x="1143000" y="1905000"/>
            <a:ext cx="4724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3" name="Line 10"/>
          <p:cNvSpPr>
            <a:spLocks noChangeShapeType="1"/>
          </p:cNvSpPr>
          <p:nvPr/>
        </p:nvSpPr>
        <p:spPr bwMode="auto">
          <a:xfrm flipV="1">
            <a:off x="1143000" y="1905000"/>
            <a:ext cx="3962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4" name="Line 11"/>
          <p:cNvSpPr>
            <a:spLocks noChangeShapeType="1"/>
          </p:cNvSpPr>
          <p:nvPr/>
        </p:nvSpPr>
        <p:spPr bwMode="auto">
          <a:xfrm flipV="1">
            <a:off x="1143000" y="1905000"/>
            <a:ext cx="5486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5485" name="Line 12"/>
          <p:cNvSpPr>
            <a:spLocks noChangeShapeType="1"/>
          </p:cNvSpPr>
          <p:nvPr/>
        </p:nvSpPr>
        <p:spPr bwMode="auto">
          <a:xfrm flipV="1">
            <a:off x="1143000" y="3124200"/>
            <a:ext cx="6324600" cy="2590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91373" name="Line 13"/>
          <p:cNvSpPr>
            <a:spLocks noChangeShapeType="1"/>
          </p:cNvSpPr>
          <p:nvPr/>
        </p:nvSpPr>
        <p:spPr bwMode="auto">
          <a:xfrm>
            <a:off x="1219200" y="4876800"/>
            <a:ext cx="6629400" cy="0"/>
          </a:xfrm>
          <a:prstGeom prst="line">
            <a:avLst/>
          </a:prstGeom>
          <a:noFill/>
          <a:ln w="5715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2782" name="Picture 13" descr="ist2_1893999_denim_coin_pock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048000"/>
            <a:ext cx="1090613"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rrowheads="1"/>
          </p:cNvSpPr>
          <p:nvPr>
            <p:ph type="title"/>
          </p:nvPr>
        </p:nvSpPr>
        <p:spPr/>
        <p:txBody>
          <a:bodyPr/>
          <a:lstStyle/>
          <a:p>
            <a:pPr eaLnBrk="1" hangingPunct="1"/>
            <a:r>
              <a:rPr lang="en-US" smtClean="0"/>
              <a:t>Technology Trends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28</a:t>
            </a:fld>
            <a:endParaRPr lang="en-US" altLang="ko-KR"/>
          </a:p>
        </p:txBody>
      </p:sp>
      <p:sp>
        <p:nvSpPr>
          <p:cNvPr id="107524" name="Line 3"/>
          <p:cNvSpPr>
            <a:spLocks noChangeShapeType="1"/>
          </p:cNvSpPr>
          <p:nvPr/>
        </p:nvSpPr>
        <p:spPr bwMode="auto">
          <a:xfrm flipV="1">
            <a:off x="1143000" y="1981200"/>
            <a:ext cx="6324600" cy="3733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25" name="Line 4"/>
          <p:cNvSpPr>
            <a:spLocks noChangeShapeType="1"/>
          </p:cNvSpPr>
          <p:nvPr/>
        </p:nvSpPr>
        <p:spPr bwMode="auto">
          <a:xfrm flipV="1">
            <a:off x="1066800" y="1828800"/>
            <a:ext cx="0" cy="403860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26" name="Line 5"/>
          <p:cNvSpPr>
            <a:spLocks noChangeShapeType="1"/>
          </p:cNvSpPr>
          <p:nvPr/>
        </p:nvSpPr>
        <p:spPr bwMode="auto">
          <a:xfrm>
            <a:off x="914400" y="5791200"/>
            <a:ext cx="7086600" cy="0"/>
          </a:xfrm>
          <a:prstGeom prst="line">
            <a:avLst/>
          </a:prstGeom>
          <a:noFill/>
          <a:ln w="28575">
            <a:solidFill>
              <a:schemeClr val="accent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27" name="Text Box 6"/>
          <p:cNvSpPr txBox="1">
            <a:spLocks noChangeArrowheads="1"/>
          </p:cNvSpPr>
          <p:nvPr/>
        </p:nvSpPr>
        <p:spPr bwMode="auto">
          <a:xfrm>
            <a:off x="6324600" y="3592513"/>
            <a:ext cx="2659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a:solidFill>
                  <a:srgbClr val="FFFFFF"/>
                </a:solidFill>
                <a:latin typeface="Helvetica Neue" charset="0"/>
                <a:ea typeface="Helvetica Neue" charset="0"/>
                <a:cs typeface="Helvetica Neue" charset="0"/>
              </a:rPr>
              <a:t>Unaided human abilities</a:t>
            </a:r>
          </a:p>
        </p:txBody>
      </p:sp>
      <p:sp>
        <p:nvSpPr>
          <p:cNvPr id="107528" name="Line 7"/>
          <p:cNvSpPr>
            <a:spLocks noChangeShapeType="1"/>
          </p:cNvSpPr>
          <p:nvPr/>
        </p:nvSpPr>
        <p:spPr bwMode="auto">
          <a:xfrm flipV="1">
            <a:off x="1143000" y="1905000"/>
            <a:ext cx="5181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29" name="Line 8"/>
          <p:cNvSpPr>
            <a:spLocks noChangeShapeType="1"/>
          </p:cNvSpPr>
          <p:nvPr/>
        </p:nvSpPr>
        <p:spPr bwMode="auto">
          <a:xfrm flipV="1">
            <a:off x="1143000" y="1905000"/>
            <a:ext cx="44196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0" name="Line 9"/>
          <p:cNvSpPr>
            <a:spLocks noChangeShapeType="1"/>
          </p:cNvSpPr>
          <p:nvPr/>
        </p:nvSpPr>
        <p:spPr bwMode="auto">
          <a:xfrm flipV="1">
            <a:off x="1143000" y="1905000"/>
            <a:ext cx="4724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1" name="Line 10"/>
          <p:cNvSpPr>
            <a:spLocks noChangeShapeType="1"/>
          </p:cNvSpPr>
          <p:nvPr/>
        </p:nvSpPr>
        <p:spPr bwMode="auto">
          <a:xfrm flipV="1">
            <a:off x="1143000" y="1905000"/>
            <a:ext cx="3962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2" name="Line 11"/>
          <p:cNvSpPr>
            <a:spLocks noChangeShapeType="1"/>
          </p:cNvSpPr>
          <p:nvPr/>
        </p:nvSpPr>
        <p:spPr bwMode="auto">
          <a:xfrm flipV="1">
            <a:off x="1143000" y="1905000"/>
            <a:ext cx="5486400" cy="38100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3" name="Line 12"/>
          <p:cNvSpPr>
            <a:spLocks noChangeShapeType="1"/>
          </p:cNvSpPr>
          <p:nvPr/>
        </p:nvSpPr>
        <p:spPr bwMode="auto">
          <a:xfrm flipV="1">
            <a:off x="1143000" y="3124200"/>
            <a:ext cx="6324600" cy="2590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4" name="Line 13"/>
          <p:cNvSpPr>
            <a:spLocks noChangeShapeType="1"/>
          </p:cNvSpPr>
          <p:nvPr/>
        </p:nvSpPr>
        <p:spPr bwMode="auto">
          <a:xfrm>
            <a:off x="1219200" y="4876800"/>
            <a:ext cx="6629400" cy="0"/>
          </a:xfrm>
          <a:prstGeom prst="line">
            <a:avLst/>
          </a:prstGeom>
          <a:noFill/>
          <a:ln w="5715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5" name="Line 14"/>
          <p:cNvSpPr>
            <a:spLocks noChangeShapeType="1"/>
          </p:cNvSpPr>
          <p:nvPr/>
        </p:nvSpPr>
        <p:spPr bwMode="auto">
          <a:xfrm>
            <a:off x="1219200" y="4143375"/>
            <a:ext cx="6629400" cy="0"/>
          </a:xfrm>
          <a:prstGeom prst="line">
            <a:avLst/>
          </a:prstGeom>
          <a:noFill/>
          <a:ln w="57150">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7536" name="Picture 14" descr="060118_brain_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133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pPr eaLnBrk="1" hangingPunct="1"/>
            <a:r>
              <a:rPr lang="en-US" smtClean="0"/>
              <a:t>What will we do with Mobile?</a:t>
            </a:r>
          </a:p>
        </p:txBody>
      </p:sp>
      <p:sp>
        <p:nvSpPr>
          <p:cNvPr id="3" name="Content Placeholder 2"/>
          <p:cNvSpPr>
            <a:spLocks noGrp="1"/>
          </p:cNvSpPr>
          <p:nvPr>
            <p:ph idx="1"/>
          </p:nvPr>
        </p:nvSpPr>
        <p:spPr/>
        <p:txBody>
          <a:bodyPr/>
          <a:lstStyle/>
          <a:p>
            <a:pPr eaLnBrk="1" hangingPunct="1"/>
            <a:r>
              <a:rPr lang="en-US" dirty="0" smtClean="0"/>
              <a:t>The same applications?</a:t>
            </a:r>
          </a:p>
          <a:p>
            <a:pPr eaLnBrk="1" hangingPunct="1"/>
            <a:r>
              <a:rPr lang="en-US" dirty="0" smtClean="0"/>
              <a:t>Different ones?</a:t>
            </a:r>
          </a:p>
          <a:p>
            <a:pPr eaLnBrk="1" hangingPunct="1"/>
            <a:endParaRPr lang="en-US" dirty="0" smtClean="0"/>
          </a:p>
          <a:p>
            <a:pPr eaLnBrk="1" hangingPunct="1"/>
            <a:r>
              <a:rPr lang="en-US" dirty="0" smtClean="0"/>
              <a:t>Some of both is most likely… but the context &amp; constraints differ</a:t>
            </a:r>
          </a:p>
          <a:p>
            <a:pPr eaLnBrk="1" hangingPunct="1"/>
            <a:endParaRPr lang="en-US" dirty="0"/>
          </a:p>
          <a:p>
            <a:pPr eaLnBrk="1" hangingPunct="1"/>
            <a:r>
              <a:rPr lang="en-US" dirty="0" smtClean="0"/>
              <a:t>Think Mobile First</a:t>
            </a:r>
          </a:p>
        </p:txBody>
      </p:sp>
      <p:sp>
        <p:nvSpPr>
          <p:cNvPr id="6" name="Date Placeholder 5"/>
          <p:cNvSpPr>
            <a:spLocks noGrp="1"/>
          </p:cNvSpPr>
          <p:nvPr>
            <p:ph type="dt" sz="half" idx="10"/>
          </p:nvPr>
        </p:nvSpPr>
        <p:spPr/>
        <p:txBody>
          <a:bodyPr/>
          <a:lstStyle/>
          <a:p>
            <a:pPr>
              <a:defRPr/>
            </a:pPr>
            <a:r>
              <a:rPr lang="en-US" smtClean="0"/>
              <a:t>CS 194H - Winter 2016</a:t>
            </a:r>
            <a:endParaRPr lang="en-US"/>
          </a:p>
        </p:txBody>
      </p:sp>
      <p:sp>
        <p:nvSpPr>
          <p:cNvPr id="7" name="Footer Placeholder 6"/>
          <p:cNvSpPr>
            <a:spLocks noGrp="1"/>
          </p:cNvSpPr>
          <p:nvPr>
            <p:ph type="ftr" sz="quarter" idx="11"/>
          </p:nvPr>
        </p:nvSpPr>
        <p:spPr/>
        <p:txBody>
          <a:bodyPr/>
          <a:lstStyle/>
          <a:p>
            <a:pPr>
              <a:defRPr/>
            </a:pPr>
            <a:r>
              <a:rPr lang="en-US" smtClean="0"/>
              <a:t>HCI+D2: User Interface Design Project  </a:t>
            </a:r>
            <a:endParaRPr lang="en-US"/>
          </a:p>
        </p:txBody>
      </p:sp>
      <p:sp>
        <p:nvSpPr>
          <p:cNvPr id="8" name="Slide Number Placeholder 7"/>
          <p:cNvSpPr>
            <a:spLocks noGrp="1"/>
          </p:cNvSpPr>
          <p:nvPr>
            <p:ph type="sldNum" sz="quarter" idx="12"/>
          </p:nvPr>
        </p:nvSpPr>
        <p:spPr/>
        <p:txBody>
          <a:bodyPr/>
          <a:lstStyle/>
          <a:p>
            <a:fld id="{1C359768-2716-4472-AE36-EE8E84E4D53C}" type="slidenum">
              <a:rPr lang="ko-KR" altLang="en-US" smtClean="0"/>
              <a:pPr/>
              <a:t>29</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403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a:spLocks noGrp="1" noChangeArrowheads="1"/>
          </p:cNvSpPr>
          <p:nvPr>
            <p:ph type="title"/>
          </p:nvPr>
        </p:nvSpPr>
        <p:spPr>
          <a:xfrm>
            <a:off x="228600" y="152400"/>
            <a:ext cx="8915400" cy="1143000"/>
          </a:xfrm>
        </p:spPr>
        <p:txBody>
          <a:bodyPr/>
          <a:lstStyle/>
          <a:p>
            <a:pPr eaLnBrk="1" hangingPunct="1"/>
            <a:r>
              <a:rPr lang="en-US" dirty="0" smtClean="0"/>
              <a:t>Hall of Shame</a:t>
            </a:r>
            <a:r>
              <a:rPr lang="en-US" dirty="0"/>
              <a:t>!</a:t>
            </a:r>
            <a:endParaRPr lang="en-US" dirty="0" smtClean="0"/>
          </a:p>
        </p:txBody>
      </p:sp>
      <p:sp>
        <p:nvSpPr>
          <p:cNvPr id="4" name="Date Placeholder 3"/>
          <p:cNvSpPr>
            <a:spLocks noGrp="1"/>
          </p:cNvSpPr>
          <p:nvPr>
            <p:ph type="dt" sz="half" idx="10"/>
          </p:nvPr>
        </p:nvSpPr>
        <p:spPr/>
        <p:txBody>
          <a:bodyPr/>
          <a:lstStyle/>
          <a:p>
            <a:pPr>
              <a:defRPr/>
            </a:pPr>
            <a:r>
              <a:rPr lang="en-US" smtClean="0"/>
              <a:t>CS 194H - Winter 2016</a:t>
            </a:r>
            <a:endParaRPr lang="en-US"/>
          </a:p>
        </p:txBody>
      </p:sp>
      <p:sp>
        <p:nvSpPr>
          <p:cNvPr id="5" name="Footer Placeholder 4"/>
          <p:cNvSpPr>
            <a:spLocks noGrp="1"/>
          </p:cNvSpPr>
          <p:nvPr>
            <p:ph type="ftr" sz="quarter" idx="11"/>
          </p:nvPr>
        </p:nvSpPr>
        <p:spPr/>
        <p:txBody>
          <a:bodyPr/>
          <a:lstStyle/>
          <a:p>
            <a:pPr>
              <a:defRPr/>
            </a:pPr>
            <a:r>
              <a:rPr lang="en-US" smtClean="0"/>
              <a:t>HCI+D2: User Interface Design Project  </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3</a:t>
            </a:fld>
            <a:endParaRPr lang="en-US" altLang="ko-KR"/>
          </a:p>
        </p:txBody>
      </p:sp>
      <p:sp>
        <p:nvSpPr>
          <p:cNvPr id="13" name="Content Placeholder 16"/>
          <p:cNvSpPr txBox="1">
            <a:spLocks/>
          </p:cNvSpPr>
          <p:nvPr/>
        </p:nvSpPr>
        <p:spPr>
          <a:xfrm>
            <a:off x="3810000" y="1600200"/>
            <a:ext cx="4572000" cy="4724400"/>
          </a:xfrm>
          <a:prstGeom prst="rect">
            <a:avLst/>
          </a:prstGeom>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smtClean="0"/>
              <a:t>Weight Watchers app</a:t>
            </a:r>
          </a:p>
          <a:p>
            <a:r>
              <a:rPr lang="en-US" dirty="0" smtClean="0"/>
              <a:t>What app am I in?</a:t>
            </a:r>
          </a:p>
          <a:p>
            <a:r>
              <a:rPr lang="en-US" dirty="0" smtClean="0"/>
              <a:t>Icon mappings?</a:t>
            </a:r>
          </a:p>
          <a:p>
            <a:r>
              <a:rPr lang="en-US" dirty="0" smtClean="0"/>
              <a:t>Menu non-standard</a:t>
            </a:r>
          </a:p>
          <a:p>
            <a:r>
              <a:rPr lang="en-US" dirty="0" smtClean="0"/>
              <a:t>No </a:t>
            </a:r>
            <a:r>
              <a:rPr lang="en-US" dirty="0" err="1" smtClean="0"/>
              <a:t>overview+detail</a:t>
            </a:r>
            <a:endParaRPr lang="en-US" dirty="0" smtClean="0"/>
          </a:p>
          <a:p>
            <a:r>
              <a:rPr lang="en-US" dirty="0" smtClean="0"/>
              <a:t>How do I do “My Friends” w/o Log In?</a:t>
            </a:r>
          </a:p>
          <a:p>
            <a:endParaRPr lang="en-US" dirty="0"/>
          </a:p>
        </p:txBody>
      </p:sp>
      <p:pic>
        <p:nvPicPr>
          <p:cNvPr id="14" name="Picture 13"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04606" y="313048"/>
            <a:ext cx="813836" cy="829952"/>
          </a:xfrm>
          <a:prstGeom prst="rect">
            <a:avLst/>
          </a:prstGeom>
        </p:spPr>
      </p:pic>
    </p:spTree>
    <p:extLst>
      <p:ext uri="{BB962C8B-B14F-4D97-AF65-F5344CB8AC3E}">
        <p14:creationId xmlns:p14="http://schemas.microsoft.com/office/powerpoint/2010/main" val="481584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0"/>
            <a:ext cx="9863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Arc 7"/>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1619" name="Arc 8"/>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1620" name="Arc 9"/>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30</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6" name="Picture 4" descr="544551282_b67bd16684_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42862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5140325"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descr="544672843_9e8eab0e34_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CS 194H - Winter 2016</a:t>
            </a:r>
            <a:endParaRPr lang="en-US" dirty="0"/>
          </a:p>
        </p:txBody>
      </p:sp>
      <p:sp>
        <p:nvSpPr>
          <p:cNvPr id="3" name="Footer Placeholder 2"/>
          <p:cNvSpPr>
            <a:spLocks noGrp="1"/>
          </p:cNvSpPr>
          <p:nvPr>
            <p:ph type="ftr" sz="quarter" idx="11"/>
          </p:nvPr>
        </p:nvSpPr>
        <p:spPr/>
        <p:txBody>
          <a:bodyPr/>
          <a:lstStyle/>
          <a:p>
            <a:pPr>
              <a:defRPr/>
            </a:pPr>
            <a:r>
              <a:rPr lang="en-US" smtClean="0"/>
              <a:t>HCI+D2: User Interface Design Project  </a:t>
            </a:r>
            <a:endParaRPr lang="en-US" dirty="0"/>
          </a:p>
        </p:txBody>
      </p:sp>
      <p:sp>
        <p:nvSpPr>
          <p:cNvPr id="7" name="Slide Number Placeholder 6"/>
          <p:cNvSpPr>
            <a:spLocks noGrp="1"/>
          </p:cNvSpPr>
          <p:nvPr>
            <p:ph type="sldNum" sz="quarter" idx="12"/>
          </p:nvPr>
        </p:nvSpPr>
        <p:spPr/>
        <p:txBody>
          <a:bodyPr/>
          <a:lstStyle/>
          <a:p>
            <a:pPr>
              <a:defRPr/>
            </a:pPr>
            <a:fld id="{02BCABCA-FA2A-4B2F-A5F1-BE19530A1D55}" type="slidenum">
              <a:rPr lang="en-US" smtClean="0"/>
              <a:pPr>
                <a:defRPr/>
              </a:pPr>
              <a:t>31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CS 194H - Winter 2016</a:t>
            </a:r>
            <a:endParaRPr lang="en-US"/>
          </a:p>
        </p:txBody>
      </p:sp>
      <p:sp>
        <p:nvSpPr>
          <p:cNvPr id="3" name="Footer Placeholder 2"/>
          <p:cNvSpPr>
            <a:spLocks noGrp="1"/>
          </p:cNvSpPr>
          <p:nvPr>
            <p:ph type="ftr" sz="quarter" idx="11"/>
          </p:nvPr>
        </p:nvSpPr>
        <p:spPr/>
        <p:txBody>
          <a:bodyPr/>
          <a:lstStyle/>
          <a:p>
            <a:pPr>
              <a:defRPr/>
            </a:pPr>
            <a:r>
              <a:rPr lang="en-US" smtClean="0"/>
              <a:t>HCI+D2: User Interface Design Project  </a:t>
            </a:r>
            <a:endParaRPr lang="en-US"/>
          </a:p>
        </p:txBody>
      </p:sp>
      <p:sp>
        <p:nvSpPr>
          <p:cNvPr id="4" name="Slide Number Placeholder 3"/>
          <p:cNvSpPr>
            <a:spLocks noGrp="1"/>
          </p:cNvSpPr>
          <p:nvPr>
            <p:ph type="sldNum" sz="quarter" idx="12"/>
          </p:nvPr>
        </p:nvSpPr>
        <p:spPr/>
        <p:txBody>
          <a:bodyPr/>
          <a:lstStyle/>
          <a:p>
            <a:fld id="{7CD15C81-D472-4345-B35D-FCFA035DB865}" type="slidenum">
              <a:rPr lang="ko-KR" altLang="en-US" smtClean="0"/>
              <a:pPr/>
              <a:t>32</a:t>
            </a:fld>
            <a:endParaRPr lang="en-US" altLang="ko-KR"/>
          </a:p>
        </p:txBody>
      </p:sp>
      <p:pic>
        <p:nvPicPr>
          <p:cNvPr id="5" name="Picture 4"/>
          <p:cNvPicPr>
            <a:picLocks noChangeAspect="1"/>
          </p:cNvPicPr>
          <p:nvPr/>
        </p:nvPicPr>
        <p:blipFill>
          <a:blip r:embed="rId3"/>
          <a:stretch>
            <a:fillRect/>
          </a:stretch>
        </p:blipFill>
        <p:spPr>
          <a:xfrm>
            <a:off x="0" y="19538"/>
            <a:ext cx="9144000" cy="5142523"/>
          </a:xfrm>
          <a:prstGeom prst="rect">
            <a:avLst/>
          </a:prstGeom>
        </p:spPr>
      </p:pic>
      <p:sp>
        <p:nvSpPr>
          <p:cNvPr id="12" name="Text Box 15"/>
          <p:cNvSpPr txBox="1">
            <a:spLocks noChangeArrowheads="1"/>
          </p:cNvSpPr>
          <p:nvPr/>
        </p:nvSpPr>
        <p:spPr bwMode="auto">
          <a:xfrm>
            <a:off x="2712067" y="5791200"/>
            <a:ext cx="3631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err="1" smtClean="0">
                <a:latin typeface="Helvetica Neue" charset="0"/>
                <a:ea typeface="Helvetica Neue" charset="0"/>
                <a:cs typeface="Helvetica Neue" charset="0"/>
              </a:rPr>
              <a:t>Tapan</a:t>
            </a:r>
            <a:r>
              <a:rPr lang="en-US" sz="1800" b="0" dirty="0" smtClean="0">
                <a:latin typeface="Helvetica Neue" charset="0"/>
                <a:ea typeface="Helvetica Neue" charset="0"/>
                <a:cs typeface="Helvetica Neue" charset="0"/>
              </a:rPr>
              <a:t> Parikh, UC Berkeley (2009)</a:t>
            </a:r>
            <a:endParaRPr lang="en-US" sz="1800" b="0" dirty="0">
              <a:latin typeface="Helvetica Neue" charset="0"/>
              <a:ea typeface="Helvetica Neue" charset="0"/>
              <a:cs typeface="Helvetica Neue"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Mobile First?</a:t>
            </a:r>
            <a:endParaRPr lang="en-US" dirty="0"/>
          </a:p>
        </p:txBody>
      </p:sp>
      <p:sp>
        <p:nvSpPr>
          <p:cNvPr id="6" name="Content Placeholder 5"/>
          <p:cNvSpPr>
            <a:spLocks noGrp="1"/>
          </p:cNvSpPr>
          <p:nvPr>
            <p:ph idx="1"/>
          </p:nvPr>
        </p:nvSpPr>
        <p:spPr/>
        <p:txBody>
          <a:bodyPr/>
          <a:lstStyle/>
          <a:p>
            <a:r>
              <a:rPr lang="en-US" dirty="0" smtClean="0"/>
              <a:t>Market size &amp; changing demographics!</a:t>
            </a:r>
          </a:p>
          <a:p>
            <a:r>
              <a:rPr lang="en-US" dirty="0" smtClean="0"/>
              <a:t>Constraints force focus on most important features/tasks of customers</a:t>
            </a:r>
          </a:p>
          <a:p>
            <a:endParaRPr lang="en-US" dirty="0"/>
          </a:p>
        </p:txBody>
      </p:sp>
      <p:sp>
        <p:nvSpPr>
          <p:cNvPr id="2" name="Date Placeholder 1"/>
          <p:cNvSpPr>
            <a:spLocks noGrp="1"/>
          </p:cNvSpPr>
          <p:nvPr>
            <p:ph type="dt" sz="half" idx="10"/>
          </p:nvPr>
        </p:nvSpPr>
        <p:spPr/>
        <p:txBody>
          <a:bodyPr/>
          <a:lstStyle/>
          <a:p>
            <a:pPr>
              <a:defRPr/>
            </a:pPr>
            <a:r>
              <a:rPr lang="en-US" smtClean="0"/>
              <a:t>CS 194H - Winter 2016</a:t>
            </a:r>
            <a:endParaRPr lang="en-US" dirty="0"/>
          </a:p>
        </p:txBody>
      </p:sp>
      <p:sp>
        <p:nvSpPr>
          <p:cNvPr id="3" name="Footer Placeholder 2"/>
          <p:cNvSpPr>
            <a:spLocks noGrp="1"/>
          </p:cNvSpPr>
          <p:nvPr>
            <p:ph type="ftr" sz="quarter" idx="11"/>
          </p:nvPr>
        </p:nvSpPr>
        <p:spPr/>
        <p:txBody>
          <a:bodyPr/>
          <a:lstStyle/>
          <a:p>
            <a:pPr>
              <a:defRPr/>
            </a:pPr>
            <a:r>
              <a:rPr lang="en-US" smtClean="0"/>
              <a:t>HCI+D2: User Interface Design Project  </a:t>
            </a:r>
            <a:endParaRPr lang="en-US" dirty="0"/>
          </a:p>
        </p:txBody>
      </p:sp>
      <p:sp>
        <p:nvSpPr>
          <p:cNvPr id="4" name="Slide Number Placeholder 3"/>
          <p:cNvSpPr>
            <a:spLocks noGrp="1"/>
          </p:cNvSpPr>
          <p:nvPr>
            <p:ph type="sldNum" sz="quarter" idx="12"/>
          </p:nvPr>
        </p:nvSpPr>
        <p:spPr/>
        <p:txBody>
          <a:bodyPr/>
          <a:lstStyle/>
          <a:p>
            <a:fld id="{88C5DCA4-72D8-1847-88AD-275DB8B668DD}" type="slidenum">
              <a:rPr lang="en-US" smtClean="0"/>
              <a:pPr/>
              <a:t>33</a:t>
            </a:fld>
            <a:endParaRPr lang="en-US"/>
          </a:p>
        </p:txBody>
      </p:sp>
    </p:spTree>
    <p:extLst>
      <p:ext uri="{BB962C8B-B14F-4D97-AF65-F5344CB8AC3E}">
        <p14:creationId xmlns:p14="http://schemas.microsoft.com/office/powerpoint/2010/main" val="105327633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rrowheads="1"/>
          </p:cNvSpPr>
          <p:nvPr>
            <p:ph type="title"/>
          </p:nvPr>
        </p:nvSpPr>
        <p:spPr/>
        <p:txBody>
          <a:bodyPr/>
          <a:lstStyle/>
          <a:p>
            <a:pPr eaLnBrk="1" hangingPunct="1"/>
            <a:r>
              <a:rPr lang="en-US" sz="3600" dirty="0" smtClean="0"/>
              <a:t>What Makes </a:t>
            </a:r>
            <a:r>
              <a:rPr lang="en-US" sz="3600" dirty="0"/>
              <a:t>M</a:t>
            </a:r>
            <a:r>
              <a:rPr lang="en-US" sz="3600" dirty="0" smtClean="0"/>
              <a:t>obile </a:t>
            </a:r>
            <a:r>
              <a:rPr lang="en-US" sz="3600" dirty="0"/>
              <a:t>D</a:t>
            </a:r>
            <a:r>
              <a:rPr lang="en-US" sz="3600" dirty="0" smtClean="0"/>
              <a:t>esign </a:t>
            </a:r>
            <a:r>
              <a:rPr lang="en-US" sz="3600" dirty="0"/>
              <a:t>E</a:t>
            </a:r>
            <a:r>
              <a:rPr lang="en-US" sz="3600" dirty="0" smtClean="0"/>
              <a:t>xciting?</a:t>
            </a:r>
          </a:p>
        </p:txBody>
      </p:sp>
      <p:sp>
        <p:nvSpPr>
          <p:cNvPr id="119810" name="Rectangle 3"/>
          <p:cNvSpPr>
            <a:spLocks noGrp="1" noRot="1" noChangeArrowheads="1"/>
          </p:cNvSpPr>
          <p:nvPr>
            <p:ph idx="1"/>
          </p:nvPr>
        </p:nvSpPr>
        <p:spPr>
          <a:xfrm>
            <a:off x="381000" y="1066800"/>
            <a:ext cx="8610600" cy="4724400"/>
          </a:xfrm>
        </p:spPr>
        <p:txBody>
          <a:bodyPr/>
          <a:lstStyle/>
          <a:p>
            <a:pPr eaLnBrk="1" hangingPunct="1">
              <a:buFont typeface="Wingdings" pitchFamily="2" charset="2"/>
              <a:buNone/>
            </a:pPr>
            <a:r>
              <a:rPr lang="en-US" dirty="0" smtClean="0"/>
              <a:t>Many Design Choices</a:t>
            </a:r>
          </a:p>
          <a:p>
            <a:pPr eaLnBrk="1" hangingPunct="1"/>
            <a:r>
              <a:rPr lang="en-US" dirty="0" smtClean="0"/>
              <a:t>Think different from GUI/Web</a:t>
            </a:r>
          </a:p>
          <a:p>
            <a:pPr eaLnBrk="1" hangingPunct="1"/>
            <a:r>
              <a:rPr lang="en-US" dirty="0" smtClean="0"/>
              <a:t>Swiss army vs. dedicated</a:t>
            </a:r>
          </a:p>
          <a:p>
            <a:pPr eaLnBrk="1" hangingPunct="1"/>
            <a:r>
              <a:rPr lang="en-US" dirty="0" smtClean="0"/>
              <a:t>Pen/speech/touch/gesture/vision modalities</a:t>
            </a:r>
          </a:p>
          <a:p>
            <a:pPr eaLnBrk="1" hangingPunct="1"/>
            <a:r>
              <a:rPr lang="en-US" dirty="0" smtClean="0"/>
              <a:t>Integrate with other real-world tasks</a:t>
            </a:r>
          </a:p>
          <a:p>
            <a:pPr eaLnBrk="1" hangingPunct="1"/>
            <a:r>
              <a:rPr lang="en-US" dirty="0" smtClean="0"/>
              <a:t>Social apps</a:t>
            </a:r>
          </a:p>
          <a:p>
            <a:pPr eaLnBrk="1" hangingPunct="1"/>
            <a:endParaRPr lang="en-US" sz="2000" dirty="0" smtClean="0"/>
          </a:p>
          <a:p>
            <a:pPr eaLnBrk="1" hangingPunct="1">
              <a:buFont typeface="Wingdings" pitchFamily="2" charset="2"/>
              <a:buNone/>
            </a:pPr>
            <a:r>
              <a:rPr lang="en-US" dirty="0" smtClean="0"/>
              <a:t>Always in your pocket</a:t>
            </a:r>
            <a:r>
              <a:rPr lang="en-US" baseline="30000" dirty="0" smtClean="0"/>
              <a:t>*</a:t>
            </a:r>
            <a:r>
              <a:rPr lang="en-US" dirty="0" smtClean="0"/>
              <a:t> or w/ you!</a:t>
            </a:r>
          </a:p>
          <a:p>
            <a:pPr eaLnBrk="1" hangingPunct="1">
              <a:buFont typeface="Wingdings" pitchFamily="2" charset="2"/>
              <a:buNone/>
            </a:pPr>
            <a:endParaRPr lang="en-US" sz="1800" dirty="0" smtClean="0"/>
          </a:p>
          <a:p>
            <a:pPr eaLnBrk="1" hangingPunct="1">
              <a:buFont typeface="Wingdings" pitchFamily="2" charset="2"/>
              <a:buNone/>
            </a:pPr>
            <a:r>
              <a:rPr lang="en-US" sz="2400" dirty="0" smtClean="0"/>
              <a:t>*often not true for women</a:t>
            </a:r>
          </a:p>
          <a:p>
            <a:pPr eaLnBrk="1" hangingPunct="1"/>
            <a:endParaRPr lang="en-US" dirty="0" smtClean="0"/>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34</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rrowheads="1"/>
          </p:cNvSpPr>
          <p:nvPr>
            <p:ph type="title"/>
          </p:nvPr>
        </p:nvSpPr>
        <p:spPr/>
        <p:txBody>
          <a:bodyPr/>
          <a:lstStyle/>
          <a:p>
            <a:pPr eaLnBrk="1" hangingPunct="1"/>
            <a:r>
              <a:rPr lang="en-US" sz="3600" dirty="0" smtClean="0"/>
              <a:t>What </a:t>
            </a:r>
            <a:r>
              <a:rPr lang="en-US" sz="3600" dirty="0"/>
              <a:t>M</a:t>
            </a:r>
            <a:r>
              <a:rPr lang="en-US" sz="3600" dirty="0" smtClean="0"/>
              <a:t>akes </a:t>
            </a:r>
            <a:r>
              <a:rPr lang="en-US" sz="3600" dirty="0"/>
              <a:t>M</a:t>
            </a:r>
            <a:r>
              <a:rPr lang="en-US" sz="3600" dirty="0" smtClean="0"/>
              <a:t>obile </a:t>
            </a:r>
            <a:r>
              <a:rPr lang="en-US" sz="3600" dirty="0"/>
              <a:t>D</a:t>
            </a:r>
            <a:r>
              <a:rPr lang="en-US" sz="3600" dirty="0" smtClean="0"/>
              <a:t>esign </a:t>
            </a:r>
            <a:r>
              <a:rPr lang="en-US" sz="3600" dirty="0"/>
              <a:t>D</a:t>
            </a:r>
            <a:r>
              <a:rPr lang="en-US" sz="3600" dirty="0" smtClean="0"/>
              <a:t>ifficult?</a:t>
            </a:r>
          </a:p>
        </p:txBody>
      </p:sp>
      <p:sp>
        <p:nvSpPr>
          <p:cNvPr id="121858" name="Rectangle 3"/>
          <p:cNvSpPr>
            <a:spLocks noGrp="1" noRot="1" noChangeArrowheads="1"/>
          </p:cNvSpPr>
          <p:nvPr>
            <p:ph idx="1"/>
          </p:nvPr>
        </p:nvSpPr>
        <p:spPr>
          <a:xfrm>
            <a:off x="685800" y="1143000"/>
            <a:ext cx="8077200" cy="4724400"/>
          </a:xfrm>
        </p:spPr>
        <p:txBody>
          <a:bodyPr/>
          <a:lstStyle/>
          <a:p>
            <a:pPr eaLnBrk="1" hangingPunct="1">
              <a:buFont typeface="Wingdings" pitchFamily="2" charset="2"/>
              <a:buNone/>
            </a:pPr>
            <a:r>
              <a:rPr lang="en-US" dirty="0" smtClean="0"/>
              <a:t>Design constraints</a:t>
            </a:r>
          </a:p>
          <a:p>
            <a:pPr eaLnBrk="1" hangingPunct="1"/>
            <a:r>
              <a:rPr lang="en-US" dirty="0" smtClean="0"/>
              <a:t>Limited attention/Interactions </a:t>
            </a:r>
            <a:r>
              <a:rPr lang="en-US" dirty="0" err="1" smtClean="0"/>
              <a:t>bursty</a:t>
            </a:r>
            <a:endParaRPr lang="en-US" dirty="0" smtClean="0"/>
          </a:p>
          <a:p>
            <a:pPr lvl="1" eaLnBrk="1" hangingPunct="1"/>
            <a:r>
              <a:rPr lang="en-US" dirty="0" smtClean="0"/>
              <a:t>sometimes not true (people increasingly use phones stationary sometimes for long times)</a:t>
            </a:r>
          </a:p>
          <a:p>
            <a:pPr eaLnBrk="1" hangingPunct="1"/>
            <a:r>
              <a:rPr lang="en-US" dirty="0" smtClean="0"/>
              <a:t>Screen size small (</a:t>
            </a:r>
            <a:r>
              <a:rPr lang="en-US" b="1" dirty="0" smtClean="0"/>
              <a:t>size</a:t>
            </a:r>
            <a:r>
              <a:rPr lang="en-US" dirty="0" smtClean="0"/>
              <a:t> not resolution)</a:t>
            </a:r>
          </a:p>
          <a:p>
            <a:pPr eaLnBrk="1" hangingPunct="1"/>
            <a:r>
              <a:rPr lang="en-US" dirty="0" smtClean="0"/>
              <a:t>Form factor / input devices</a:t>
            </a:r>
          </a:p>
          <a:p>
            <a:pPr eaLnBrk="1" hangingPunct="1"/>
            <a:r>
              <a:rPr lang="en-US" dirty="0" smtClean="0"/>
              <a:t>Limited network connectivity</a:t>
            </a:r>
          </a:p>
          <a:p>
            <a:pPr eaLnBrk="1" hangingPunct="1"/>
            <a:r>
              <a:rPr lang="en-US" dirty="0" smtClean="0"/>
              <a:t>Speech / pen / multimodal</a:t>
            </a:r>
          </a:p>
        </p:txBody>
      </p:sp>
      <p:sp>
        <p:nvSpPr>
          <p:cNvPr id="4" name="Date Placeholder 3"/>
          <p:cNvSpPr>
            <a:spLocks noGrp="1"/>
          </p:cNvSpPr>
          <p:nvPr>
            <p:ph type="dt" sz="half" idx="10"/>
          </p:nvPr>
        </p:nvSpPr>
        <p:spPr/>
        <p:txBody>
          <a:bodyPr/>
          <a:lstStyle/>
          <a:p>
            <a:pPr>
              <a:defRPr/>
            </a:pPr>
            <a:r>
              <a:rPr lang="en-US" smtClean="0"/>
              <a:t>CS 194H - Winter 2016</a:t>
            </a:r>
            <a:endParaRPr lang="en-US"/>
          </a:p>
        </p:txBody>
      </p:sp>
      <p:sp>
        <p:nvSpPr>
          <p:cNvPr id="5" name="Footer Placeholder 4"/>
          <p:cNvSpPr>
            <a:spLocks noGrp="1"/>
          </p:cNvSpPr>
          <p:nvPr>
            <p:ph type="ftr" sz="quarter" idx="11"/>
          </p:nvPr>
        </p:nvSpPr>
        <p:spPr/>
        <p:txBody>
          <a:bodyPr/>
          <a:lstStyle/>
          <a:p>
            <a:pPr>
              <a:defRPr/>
            </a:pPr>
            <a:r>
              <a:rPr lang="en-US" smtClean="0"/>
              <a:t>HCI+D2: User Interface Design Project  </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35</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p:cNvSpPr>
            <a:spLocks noGrp="1"/>
          </p:cNvSpPr>
          <p:nvPr>
            <p:ph type="title"/>
          </p:nvPr>
        </p:nvSpPr>
        <p:spPr/>
        <p:txBody>
          <a:bodyPr/>
          <a:lstStyle/>
          <a:p>
            <a:pPr eaLnBrk="1" hangingPunct="1"/>
            <a:r>
              <a:rPr lang="en-US" smtClean="0"/>
              <a:t>Mobile Usage Context</a:t>
            </a:r>
          </a:p>
        </p:txBody>
      </p:sp>
      <p:sp>
        <p:nvSpPr>
          <p:cNvPr id="6" name="Content Placeholder 5"/>
          <p:cNvSpPr>
            <a:spLocks noGrp="1"/>
          </p:cNvSpPr>
          <p:nvPr>
            <p:ph idx="1"/>
          </p:nvPr>
        </p:nvSpPr>
        <p:spPr>
          <a:xfrm>
            <a:off x="685800" y="1219200"/>
            <a:ext cx="8229600" cy="4724400"/>
          </a:xfrm>
        </p:spPr>
        <p:txBody>
          <a:bodyPr/>
          <a:lstStyle/>
          <a:p>
            <a:pPr eaLnBrk="1" hangingPunct="1"/>
            <a:r>
              <a:rPr lang="en-US" dirty="0" smtClean="0"/>
              <a:t>Mobile device always with user &amp; on</a:t>
            </a:r>
          </a:p>
          <a:p>
            <a:pPr eaLnBrk="1" hangingPunct="1"/>
            <a:r>
              <a:rPr lang="en-US" dirty="0" smtClean="0"/>
              <a:t>Use gives clues to context…</a:t>
            </a:r>
          </a:p>
          <a:p>
            <a:pPr lvl="1" eaLnBrk="1" hangingPunct="1"/>
            <a:r>
              <a:rPr lang="en-US" dirty="0" smtClean="0"/>
              <a:t>Calendar</a:t>
            </a:r>
          </a:p>
          <a:p>
            <a:pPr lvl="1" eaLnBrk="1" hangingPunct="1"/>
            <a:r>
              <a:rPr lang="en-US" dirty="0" smtClean="0"/>
              <a:t>Job schedule</a:t>
            </a:r>
          </a:p>
          <a:p>
            <a:pPr lvl="1" eaLnBrk="1" hangingPunct="1"/>
            <a:r>
              <a:rPr lang="en-US" dirty="0" smtClean="0"/>
              <a:t>Repair man example…</a:t>
            </a:r>
          </a:p>
          <a:p>
            <a:pPr eaLnBrk="1" hangingPunct="1"/>
            <a:r>
              <a:rPr lang="en-US" dirty="0" smtClean="0"/>
              <a:t>Location gives many contextual cues</a:t>
            </a:r>
          </a:p>
          <a:p>
            <a:pPr lvl="1" eaLnBrk="1" hangingPunct="1"/>
            <a:r>
              <a:rPr lang="en-US" dirty="0" smtClean="0"/>
              <a:t>..</a:t>
            </a:r>
          </a:p>
          <a:p>
            <a:pPr eaLnBrk="1" hangingPunct="1"/>
            <a:r>
              <a:rPr lang="en-US" dirty="0" smtClean="0"/>
              <a:t>Simple activity inference gives context</a:t>
            </a:r>
          </a:p>
          <a:p>
            <a:pPr lvl="1" eaLnBrk="1" hangingPunct="1"/>
            <a:r>
              <a:rPr lang="en-US" dirty="0" smtClean="0"/>
              <a:t>Driving? Adapt how?</a:t>
            </a:r>
          </a:p>
          <a:p>
            <a:pPr eaLnBrk="1" hangingPunct="1"/>
            <a:endParaRPr lang="en-US" dirty="0" smtClean="0"/>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7" name="Footer Placeholder 6"/>
          <p:cNvSpPr>
            <a:spLocks noGrp="1"/>
          </p:cNvSpPr>
          <p:nvPr>
            <p:ph type="ftr" sz="quarter" idx="11"/>
          </p:nvPr>
        </p:nvSpPr>
        <p:spPr/>
        <p:txBody>
          <a:bodyPr/>
          <a:lstStyle/>
          <a:p>
            <a:pPr>
              <a:defRPr/>
            </a:pPr>
            <a:r>
              <a:rPr lang="en-US" smtClean="0"/>
              <a:t>HCI+D2: User Interface Design Project  </a:t>
            </a:r>
            <a:endParaRPr lang="en-US"/>
          </a:p>
        </p:txBody>
      </p:sp>
      <p:sp>
        <p:nvSpPr>
          <p:cNvPr id="8" name="Slide Number Placeholder 7"/>
          <p:cNvSpPr>
            <a:spLocks noGrp="1"/>
          </p:cNvSpPr>
          <p:nvPr>
            <p:ph type="sldNum" sz="quarter" idx="12"/>
          </p:nvPr>
        </p:nvSpPr>
        <p:spPr/>
        <p:txBody>
          <a:bodyPr/>
          <a:lstStyle/>
          <a:p>
            <a:fld id="{1C359768-2716-4472-AE36-EE8E84E4D53C}" type="slidenum">
              <a:rPr lang="ko-KR" altLang="en-US" smtClean="0"/>
              <a:pPr/>
              <a:t>36</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rrowheads="1"/>
          </p:cNvSpPr>
          <p:nvPr>
            <p:ph type="title"/>
          </p:nvPr>
        </p:nvSpPr>
        <p:spPr/>
        <p:txBody>
          <a:bodyPr/>
          <a:lstStyle/>
          <a:p>
            <a:pPr eaLnBrk="1" hangingPunct="1"/>
            <a:r>
              <a:rPr lang="en-US" sz="3600" dirty="0" smtClean="0"/>
              <a:t>Limited Attention &amp; Input Interaction </a:t>
            </a:r>
          </a:p>
        </p:txBody>
      </p:sp>
      <p:sp>
        <p:nvSpPr>
          <p:cNvPr id="128002" name="Rectangle 3"/>
          <p:cNvSpPr>
            <a:spLocks noGrp="1" noRot="1" noChangeArrowheads="1"/>
          </p:cNvSpPr>
          <p:nvPr>
            <p:ph idx="1"/>
          </p:nvPr>
        </p:nvSpPr>
        <p:spPr>
          <a:xfrm>
            <a:off x="685800" y="1447800"/>
            <a:ext cx="7772400" cy="4724400"/>
          </a:xfrm>
        </p:spPr>
        <p:txBody>
          <a:bodyPr/>
          <a:lstStyle/>
          <a:p>
            <a:pPr eaLnBrk="1" hangingPunct="1">
              <a:lnSpc>
                <a:spcPct val="150000"/>
              </a:lnSpc>
            </a:pPr>
            <a:r>
              <a:rPr lang="en-US" dirty="0" smtClean="0"/>
              <a:t>Minimize keystrokes</a:t>
            </a:r>
          </a:p>
          <a:p>
            <a:pPr eaLnBrk="1" hangingPunct="1">
              <a:lnSpc>
                <a:spcPct val="150000"/>
              </a:lnSpc>
            </a:pPr>
            <a:r>
              <a:rPr lang="en-US" dirty="0" smtClean="0"/>
              <a:t>Provide overview + detail</a:t>
            </a:r>
          </a:p>
          <a:p>
            <a:pPr eaLnBrk="1" hangingPunct="1">
              <a:lnSpc>
                <a:spcPct val="150000"/>
              </a:lnSpc>
            </a:pPr>
            <a:r>
              <a:rPr lang="en-US" dirty="0" smtClean="0"/>
              <a:t>Understandable interface at a glance</a:t>
            </a:r>
          </a:p>
          <a:p>
            <a:pPr eaLnBrk="1" hangingPunct="1">
              <a:lnSpc>
                <a:spcPct val="150000"/>
              </a:lnSpc>
            </a:pPr>
            <a:r>
              <a:rPr lang="en-US" dirty="0" smtClean="0"/>
              <a:t>Design with tasks</a:t>
            </a:r>
          </a:p>
          <a:p>
            <a:pPr eaLnBrk="1" hangingPunct="1">
              <a:lnSpc>
                <a:spcPct val="150000"/>
              </a:lnSpc>
            </a:pPr>
            <a:r>
              <a:rPr lang="en-US" dirty="0" smtClean="0"/>
              <a:t>Minimum set of functions</a:t>
            </a: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1C359768-2716-4472-AE36-EE8E84E4D53C}" type="slidenum">
              <a:rPr lang="ko-KR" altLang="en-US" smtClean="0"/>
              <a:pPr/>
              <a:t>37</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64575" cy="1143000"/>
          </a:xfrm>
        </p:spPr>
        <p:txBody>
          <a:bodyPr/>
          <a:lstStyle/>
          <a:p>
            <a:r>
              <a:rPr lang="en-US" sz="3600" dirty="0" smtClean="0"/>
              <a:t>“Good Artists Borrow, Great Artists Steal” – Pablo Picasso(?)</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lnSpc>
                <a:spcPct val="200000"/>
              </a:lnSpc>
            </a:pPr>
            <a:r>
              <a:rPr lang="en-US" dirty="0" smtClean="0"/>
              <a:t>What apps do you like?</a:t>
            </a:r>
          </a:p>
          <a:p>
            <a:pPr>
              <a:lnSpc>
                <a:spcPct val="200000"/>
              </a:lnSpc>
            </a:pPr>
            <a:r>
              <a:rPr lang="en-US" dirty="0" smtClean="0"/>
              <a:t>Why?</a:t>
            </a:r>
          </a:p>
          <a:p>
            <a:pPr>
              <a:lnSpc>
                <a:spcPct val="200000"/>
              </a:lnSpc>
            </a:pPr>
            <a:r>
              <a:rPr lang="en-US" dirty="0" smtClean="0"/>
              <a:t>Borrow good features/styles</a:t>
            </a:r>
            <a:endParaRPr lang="en-US" dirty="0"/>
          </a:p>
        </p:txBody>
      </p:sp>
      <p:sp>
        <p:nvSpPr>
          <p:cNvPr id="7" name="Date Placeholder 6"/>
          <p:cNvSpPr>
            <a:spLocks noGrp="1"/>
          </p:cNvSpPr>
          <p:nvPr>
            <p:ph type="dt" sz="half" idx="10"/>
          </p:nvPr>
        </p:nvSpPr>
        <p:spPr/>
        <p:txBody>
          <a:bodyPr/>
          <a:lstStyle/>
          <a:p>
            <a:r>
              <a:rPr lang="en-US" smtClean="0"/>
              <a:t>CS 194H - Winter 2016</a:t>
            </a:r>
            <a:endParaRPr lang="en-US"/>
          </a:p>
        </p:txBody>
      </p:sp>
      <p:sp>
        <p:nvSpPr>
          <p:cNvPr id="8" name="Footer Placeholder 7"/>
          <p:cNvSpPr>
            <a:spLocks noGrp="1"/>
          </p:cNvSpPr>
          <p:nvPr>
            <p:ph type="ftr" sz="quarter" idx="11"/>
          </p:nvPr>
        </p:nvSpPr>
        <p:spPr/>
        <p:txBody>
          <a:bodyPr/>
          <a:lstStyle/>
          <a:p>
            <a:r>
              <a:rPr lang="en-US" smtClean="0"/>
              <a:t>HCI+D2: User Interface Design Project  </a:t>
            </a:r>
            <a:endParaRPr lang="en-US"/>
          </a:p>
        </p:txBody>
      </p:sp>
      <p:sp>
        <p:nvSpPr>
          <p:cNvPr id="9" name="Slide Number Placeholder 8"/>
          <p:cNvSpPr>
            <a:spLocks noGrp="1"/>
          </p:cNvSpPr>
          <p:nvPr>
            <p:ph type="sldNum" sz="quarter" idx="12"/>
          </p:nvPr>
        </p:nvSpPr>
        <p:spPr/>
        <p:txBody>
          <a:bodyPr/>
          <a:lstStyle/>
          <a:p>
            <a:fld id="{1C359768-2716-4472-AE36-EE8E84E4D53C}" type="slidenum">
              <a:rPr lang="ko-KR" altLang="en-US" smtClean="0"/>
              <a:pPr/>
              <a:t>38</a:t>
            </a:fld>
            <a:endParaRPr lang="en-US" altLang="ko-KR"/>
          </a:p>
        </p:txBody>
      </p:sp>
    </p:spTree>
    <p:extLst>
      <p:ext uri="{BB962C8B-B14F-4D97-AF65-F5344CB8AC3E}">
        <p14:creationId xmlns:p14="http://schemas.microsoft.com/office/powerpoint/2010/main" val="10552259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Phone_First_Generation_8GB_(3680455198).jpeg"/>
          <p:cNvPicPr>
            <a:picLocks noChangeAspect="1"/>
          </p:cNvPicPr>
          <p:nvPr/>
        </p:nvPicPr>
        <p:blipFill rotWithShape="1">
          <a:blip r:embed="rId3" cstate="print">
            <a:extLst>
              <a:ext uri="{28A0092B-C50C-407E-A947-70E740481C1C}">
                <a14:useLocalDpi xmlns:a14="http://schemas.microsoft.com/office/drawing/2010/main" val="0"/>
              </a:ext>
            </a:extLst>
          </a:blip>
          <a:srcRect l="11765" t="517"/>
          <a:stretch/>
        </p:blipFill>
        <p:spPr>
          <a:xfrm>
            <a:off x="0" y="0"/>
            <a:ext cx="9144000" cy="6876474"/>
          </a:xfrm>
          <a:prstGeom prst="rect">
            <a:avLst/>
          </a:prstGeom>
        </p:spPr>
      </p:pic>
      <p:sp>
        <p:nvSpPr>
          <p:cNvPr id="10" name="Rectangle 9"/>
          <p:cNvSpPr/>
          <p:nvPr/>
        </p:nvSpPr>
        <p:spPr bwMode="auto">
          <a:xfrm>
            <a:off x="0" y="0"/>
            <a:ext cx="9144000" cy="1219200"/>
          </a:xfrm>
          <a:prstGeom prst="rect">
            <a:avLst/>
          </a:prstGeom>
          <a:solidFill>
            <a:srgbClr val="000000">
              <a:alpha val="81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Helvetica"/>
              <a:cs typeface="Helvetica"/>
            </a:endParaRPr>
          </a:p>
        </p:txBody>
      </p:sp>
      <p:sp>
        <p:nvSpPr>
          <p:cNvPr id="6" name="Date Placeholder 5"/>
          <p:cNvSpPr>
            <a:spLocks noGrp="1"/>
          </p:cNvSpPr>
          <p:nvPr>
            <p:ph type="dt" sz="half" idx="10"/>
          </p:nvPr>
        </p:nvSpPr>
        <p:spPr/>
        <p:txBody>
          <a:bodyPr/>
          <a:lstStyle/>
          <a:p>
            <a:pPr>
              <a:defRPr/>
            </a:pPr>
            <a:r>
              <a:rPr lang="en-US" smtClean="0"/>
              <a:t>CS 194H - Winter 2016</a:t>
            </a:r>
            <a:endParaRPr lang="en-US"/>
          </a:p>
        </p:txBody>
      </p:sp>
      <p:sp>
        <p:nvSpPr>
          <p:cNvPr id="7" name="Footer Placeholder 6"/>
          <p:cNvSpPr>
            <a:spLocks noGrp="1"/>
          </p:cNvSpPr>
          <p:nvPr>
            <p:ph type="ftr" sz="quarter" idx="11"/>
          </p:nvPr>
        </p:nvSpPr>
        <p:spPr/>
        <p:txBody>
          <a:bodyPr/>
          <a:lstStyle/>
          <a:p>
            <a:pPr>
              <a:defRPr/>
            </a:pPr>
            <a:r>
              <a:rPr lang="en-US" smtClean="0"/>
              <a:t>HCI+D2: User Interface Design Project  </a:t>
            </a:r>
            <a:endParaRPr lang="en-US"/>
          </a:p>
        </p:txBody>
      </p:sp>
      <p:sp>
        <p:nvSpPr>
          <p:cNvPr id="8" name="Slide Number Placeholder 7"/>
          <p:cNvSpPr>
            <a:spLocks noGrp="1"/>
          </p:cNvSpPr>
          <p:nvPr>
            <p:ph type="sldNum" sz="quarter" idx="12"/>
          </p:nvPr>
        </p:nvSpPr>
        <p:spPr/>
        <p:txBody>
          <a:bodyPr/>
          <a:lstStyle/>
          <a:p>
            <a:fld id="{1C359768-2716-4472-AE36-EE8E84E4D53C}" type="slidenum">
              <a:rPr lang="ko-KR" altLang="en-US" smtClean="0"/>
              <a:pPr/>
              <a:t>39</a:t>
            </a:fld>
            <a:endParaRPr lang="en-US" altLang="ko-KR"/>
          </a:p>
        </p:txBody>
      </p:sp>
      <p:sp>
        <p:nvSpPr>
          <p:cNvPr id="76801" name="AutoShape 2"/>
          <p:cNvSpPr>
            <a:spLocks noGrp="1" noChangeAspect="1" noChangeArrowheads="1"/>
          </p:cNvSpPr>
          <p:nvPr>
            <p:ph type="title"/>
          </p:nvPr>
        </p:nvSpPr>
        <p:spPr/>
        <p:txBody>
          <a:bodyPr>
            <a:normAutofit/>
          </a:bodyPr>
          <a:lstStyle/>
          <a:p>
            <a:pPr eaLnBrk="1" hangingPunct="1"/>
            <a:r>
              <a:rPr lang="en-US" sz="3900" dirty="0" smtClean="0">
                <a:solidFill>
                  <a:srgbClr val="E87A40"/>
                </a:solidFill>
              </a:rPr>
              <a:t>Mobile Design’s Key Moment</a:t>
            </a:r>
          </a:p>
        </p:txBody>
      </p:sp>
      <p:sp>
        <p:nvSpPr>
          <p:cNvPr id="76812" name="Text Box 16"/>
          <p:cNvSpPr txBox="1">
            <a:spLocks noChangeArrowheads="1"/>
          </p:cNvSpPr>
          <p:nvPr/>
        </p:nvSpPr>
        <p:spPr bwMode="auto">
          <a:xfrm>
            <a:off x="1126873" y="2321400"/>
            <a:ext cx="1752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2000" b="0" dirty="0" smtClean="0">
                <a:solidFill>
                  <a:srgbClr val="000000"/>
                </a:solidFill>
                <a:latin typeface="Helvetica Neue" charset="0"/>
                <a:ea typeface="Helvetica Neue" charset="0"/>
                <a:cs typeface="Helvetica Neue" charset="0"/>
              </a:rPr>
              <a:t>iPhone (2007)</a:t>
            </a:r>
            <a:endParaRPr lang="en-US" sz="2000" b="0" dirty="0">
              <a:solidFill>
                <a:srgbClr val="000000"/>
              </a:solidFill>
              <a:latin typeface="Helvetica Neue" charset="0"/>
              <a:ea typeface="Helvetica Neue" charset="0"/>
              <a:cs typeface="Helvetica Neue" charset="0"/>
            </a:endParaRPr>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066800" y="2286000"/>
              <a:ext cx="1972080" cy="592200"/>
            </p14:xfrm>
          </p:contentPart>
        </mc:Choice>
        <mc:Fallback xmlns="">
          <p:pic>
            <p:nvPicPr>
              <p:cNvPr id="5" name="Ink 4"/>
              <p:cNvPicPr/>
              <p:nvPr/>
            </p:nvPicPr>
            <p:blipFill>
              <a:blip r:embed="rId5"/>
              <a:stretch>
                <a:fillRect/>
              </a:stretch>
            </p:blipFill>
            <p:spPr>
              <a:xfrm>
                <a:off x="1066800" y="2286000"/>
                <a:ext cx="1972080" cy="592200"/>
              </a:xfrm>
              <a:prstGeom prst="rect">
                <a:avLst/>
              </a:prstGeom>
            </p:spPr>
          </p:pic>
        </mc:Fallback>
      </mc:AlternateContent>
      <p:grpSp>
        <p:nvGrpSpPr>
          <p:cNvPr id="12" name="Group 11"/>
          <p:cNvGrpSpPr/>
          <p:nvPr/>
        </p:nvGrpSpPr>
        <p:grpSpPr>
          <a:xfrm>
            <a:off x="2015836" y="1306947"/>
            <a:ext cx="6149114" cy="4523572"/>
            <a:chOff x="2015836" y="1306947"/>
            <a:chExt cx="6149114" cy="4523572"/>
          </a:xfrm>
        </p:grpSpPr>
        <p:pic>
          <p:nvPicPr>
            <p:cNvPr id="11" name="Picture 10" descr="appstore.png"/>
            <p:cNvPicPr>
              <a:picLocks noChangeAspect="1"/>
            </p:cNvPicPr>
            <p:nvPr/>
          </p:nvPicPr>
          <p:blipFill rotWithShape="1">
            <a:blip r:embed="rId6" cstate="print">
              <a:extLst>
                <a:ext uri="{28A0092B-C50C-407E-A947-70E740481C1C}">
                  <a14:useLocalDpi xmlns:a14="http://schemas.microsoft.com/office/drawing/2010/main" val="0"/>
                </a:ext>
              </a:extLst>
            </a:blip>
            <a:srcRect l="31287" t="19721" r="10167" b="15144"/>
            <a:stretch/>
          </p:blipFill>
          <p:spPr>
            <a:xfrm>
              <a:off x="2015836" y="1306947"/>
              <a:ext cx="6096000" cy="4523572"/>
            </a:xfrm>
            <a:prstGeom prst="rect">
              <a:avLst/>
            </a:prstGeom>
          </p:spPr>
        </p:pic>
        <p:sp>
          <p:nvSpPr>
            <p:cNvPr id="15" name="Text Box 16"/>
            <p:cNvSpPr txBox="1">
              <a:spLocks noChangeArrowheads="1"/>
            </p:cNvSpPr>
            <p:nvPr/>
          </p:nvSpPr>
          <p:spPr bwMode="auto">
            <a:xfrm>
              <a:off x="6248400" y="4876800"/>
              <a:ext cx="1916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Neutra Text" charset="0"/>
                  <a:ea typeface="MS PGothic" pitchFamily="34" charset="-128"/>
                </a:defRPr>
              </a:lvl1pPr>
              <a:lvl2pPr marL="742950" indent="-285750" eaLnBrk="0" hangingPunct="0">
                <a:defRPr sz="2400" b="1">
                  <a:solidFill>
                    <a:schemeClr val="tx1"/>
                  </a:solidFill>
                  <a:latin typeface="Neutra Text" charset="0"/>
                  <a:ea typeface="MS PGothic" pitchFamily="34" charset="-128"/>
                </a:defRPr>
              </a:lvl2pPr>
              <a:lvl3pPr marL="1143000" indent="-228600" eaLnBrk="0" hangingPunct="0">
                <a:defRPr sz="2400" b="1">
                  <a:solidFill>
                    <a:schemeClr val="tx1"/>
                  </a:solidFill>
                  <a:latin typeface="Neutra Text" charset="0"/>
                  <a:ea typeface="MS PGothic" pitchFamily="34" charset="-128"/>
                </a:defRPr>
              </a:lvl3pPr>
              <a:lvl4pPr marL="1600200" indent="-228600" eaLnBrk="0" hangingPunct="0">
                <a:defRPr sz="2400" b="1">
                  <a:solidFill>
                    <a:schemeClr val="tx1"/>
                  </a:solidFill>
                  <a:latin typeface="Neutra Text" charset="0"/>
                  <a:ea typeface="MS PGothic" pitchFamily="34" charset="-128"/>
                </a:defRPr>
              </a:lvl4pPr>
              <a:lvl5pPr marL="2057400" indent="-228600" eaLnBrk="0" hangingPunct="0">
                <a:defRPr sz="2400" b="1">
                  <a:solidFill>
                    <a:schemeClr val="tx1"/>
                  </a:solidFill>
                  <a:latin typeface="Neutra Text" charset="0"/>
                  <a:ea typeface="MS PGothic" pitchFamily="34" charset="-128"/>
                </a:defRPr>
              </a:lvl5pPr>
              <a:lvl6pPr marL="2514600" indent="-228600" eaLnBrk="0" fontAlgn="base" hangingPunct="0">
                <a:spcBef>
                  <a:spcPct val="0"/>
                </a:spcBef>
                <a:spcAft>
                  <a:spcPct val="0"/>
                </a:spcAft>
                <a:defRPr sz="2400" b="1">
                  <a:solidFill>
                    <a:schemeClr val="tx1"/>
                  </a:solidFill>
                  <a:latin typeface="Neutra Text" charset="0"/>
                  <a:ea typeface="MS PGothic" pitchFamily="34" charset="-128"/>
                </a:defRPr>
              </a:lvl6pPr>
              <a:lvl7pPr marL="2971800" indent="-228600" eaLnBrk="0" fontAlgn="base" hangingPunct="0">
                <a:spcBef>
                  <a:spcPct val="0"/>
                </a:spcBef>
                <a:spcAft>
                  <a:spcPct val="0"/>
                </a:spcAft>
                <a:defRPr sz="2400" b="1">
                  <a:solidFill>
                    <a:schemeClr val="tx1"/>
                  </a:solidFill>
                  <a:latin typeface="Neutra Text" charset="0"/>
                  <a:ea typeface="MS PGothic" pitchFamily="34" charset="-128"/>
                </a:defRPr>
              </a:lvl7pPr>
              <a:lvl8pPr marL="3429000" indent="-228600" eaLnBrk="0" fontAlgn="base" hangingPunct="0">
                <a:spcBef>
                  <a:spcPct val="0"/>
                </a:spcBef>
                <a:spcAft>
                  <a:spcPct val="0"/>
                </a:spcAft>
                <a:defRPr sz="2400" b="1">
                  <a:solidFill>
                    <a:schemeClr val="tx1"/>
                  </a:solidFill>
                  <a:latin typeface="Neutra Text" charset="0"/>
                  <a:ea typeface="MS PGothic" pitchFamily="34" charset="-128"/>
                </a:defRPr>
              </a:lvl8pPr>
              <a:lvl9pPr marL="3886200" indent="-228600" eaLnBrk="0" fontAlgn="base" hangingPunct="0">
                <a:spcBef>
                  <a:spcPct val="0"/>
                </a:spcBef>
                <a:spcAft>
                  <a:spcPct val="0"/>
                </a:spcAft>
                <a:defRPr sz="2400" b="1">
                  <a:solidFill>
                    <a:schemeClr val="tx1"/>
                  </a:solidFill>
                  <a:latin typeface="Neutra Text" charset="0"/>
                  <a:ea typeface="MS PGothic" pitchFamily="34" charset="-128"/>
                </a:defRPr>
              </a:lvl9pPr>
            </a:lstStyle>
            <a:p>
              <a:r>
                <a:rPr lang="en-US" sz="1800" b="0" dirty="0" smtClean="0">
                  <a:solidFill>
                    <a:srgbClr val="282A2A"/>
                  </a:solidFill>
                  <a:latin typeface="Helvetica Neue" charset="0"/>
                  <a:ea typeface="Helvetica Neue" charset="0"/>
                  <a:cs typeface="Helvetica Neue" charset="0"/>
                </a:rPr>
                <a:t>App Store (2008)</a:t>
              </a:r>
              <a:endParaRPr lang="en-US" sz="1800" b="0" dirty="0">
                <a:solidFill>
                  <a:srgbClr val="282A2A"/>
                </a:solidFill>
                <a:latin typeface="Helvetica Neue" charset="0"/>
                <a:ea typeface="Helvetica Neue" charset="0"/>
                <a:cs typeface="Helvetica Neue" charset="0"/>
              </a:endParaRPr>
            </a:p>
          </p:txBody>
        </p:sp>
        <p:pic>
          <p:nvPicPr>
            <p:cNvPr id="9" name="Picture 8" descr="ceckmark.png"/>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798128" y="4895272"/>
              <a:ext cx="381000" cy="381000"/>
            </a:xfrm>
            <a:prstGeom prst="rect">
              <a:avLst/>
            </a:prstGeom>
          </p:spPr>
        </p:pic>
      </p:grpSp>
    </p:spTree>
    <p:extLst>
      <p:ext uri="{BB962C8B-B14F-4D97-AF65-F5344CB8AC3E}">
        <p14:creationId xmlns:p14="http://schemas.microsoft.com/office/powerpoint/2010/main" val="1127321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smtClean="0"/>
              <a:t>Outline</a:t>
            </a:r>
          </a:p>
        </p:txBody>
      </p:sp>
      <p:sp>
        <p:nvSpPr>
          <p:cNvPr id="62466" name="Rectangle 3"/>
          <p:cNvSpPr>
            <a:spLocks noGrp="1" noChangeArrowheads="1"/>
          </p:cNvSpPr>
          <p:nvPr>
            <p:ph idx="1"/>
          </p:nvPr>
        </p:nvSpPr>
        <p:spPr>
          <a:xfrm>
            <a:off x="685800" y="1295400"/>
            <a:ext cx="7772400" cy="4724400"/>
          </a:xfrm>
        </p:spPr>
        <p:txBody>
          <a:bodyPr/>
          <a:lstStyle/>
          <a:p>
            <a:pPr>
              <a:lnSpc>
                <a:spcPct val="200000"/>
              </a:lnSpc>
            </a:pPr>
            <a:r>
              <a:rPr lang="en-US" dirty="0" smtClean="0"/>
              <a:t>History of Miniaturization &amp; Mobility</a:t>
            </a:r>
          </a:p>
          <a:p>
            <a:pPr>
              <a:lnSpc>
                <a:spcPct val="200000"/>
              </a:lnSpc>
            </a:pPr>
            <a:r>
              <a:rPr lang="en-US" dirty="0" smtClean="0"/>
              <a:t>Palm Pilot</a:t>
            </a:r>
          </a:p>
          <a:p>
            <a:pPr>
              <a:lnSpc>
                <a:spcPct val="200000"/>
              </a:lnSpc>
            </a:pPr>
            <a:r>
              <a:rPr lang="en-US" dirty="0" smtClean="0"/>
              <a:t>iPhone</a:t>
            </a:r>
          </a:p>
          <a:p>
            <a:pPr>
              <a:lnSpc>
                <a:spcPct val="200000"/>
              </a:lnSpc>
            </a:pPr>
            <a:r>
              <a:rPr lang="en-US" dirty="0" smtClean="0"/>
              <a:t>Mobile UI Design</a:t>
            </a:r>
          </a:p>
        </p:txBody>
      </p:sp>
      <p:sp>
        <p:nvSpPr>
          <p:cNvPr id="4" name="Date Placeholder 3"/>
          <p:cNvSpPr>
            <a:spLocks noGrp="1"/>
          </p:cNvSpPr>
          <p:nvPr>
            <p:ph type="dt" sz="half" idx="10"/>
          </p:nvPr>
        </p:nvSpPr>
        <p:spPr/>
        <p:txBody>
          <a:bodyPr/>
          <a:lstStyle/>
          <a:p>
            <a:pPr>
              <a:defRPr/>
            </a:pPr>
            <a:r>
              <a:rPr lang="en-US" smtClean="0"/>
              <a:t>CS 194H - Winter 2016</a:t>
            </a:r>
            <a:endParaRPr lang="en-US"/>
          </a:p>
        </p:txBody>
      </p:sp>
      <p:sp>
        <p:nvSpPr>
          <p:cNvPr id="5" name="Footer Placeholder 4"/>
          <p:cNvSpPr>
            <a:spLocks noGrp="1"/>
          </p:cNvSpPr>
          <p:nvPr>
            <p:ph type="ftr" sz="quarter" idx="11"/>
          </p:nvPr>
        </p:nvSpPr>
        <p:spPr/>
        <p:txBody>
          <a:bodyPr/>
          <a:lstStyle/>
          <a:p>
            <a:pPr>
              <a:defRPr/>
            </a:pPr>
            <a:r>
              <a:rPr lang="en-US" smtClean="0"/>
              <a:t>HCI+D2: User Interface Design Project  </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4</a:t>
            </a:fld>
            <a:endParaRPr lang="en-US" altLang="ko-K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rrowheads="1"/>
          </p:cNvSpPr>
          <p:nvPr>
            <p:ph type="title"/>
          </p:nvPr>
        </p:nvSpPr>
        <p:spPr/>
        <p:txBody>
          <a:bodyPr/>
          <a:lstStyle/>
          <a:p>
            <a:pPr eaLnBrk="1" hangingPunct="1"/>
            <a:r>
              <a:rPr lang="en-US" sz="3600" dirty="0" smtClean="0"/>
              <a:t>Mobile Design Constraints &amp; Context</a:t>
            </a:r>
          </a:p>
        </p:txBody>
      </p:sp>
      <p:sp>
        <p:nvSpPr>
          <p:cNvPr id="121858" name="Rectangle 3"/>
          <p:cNvSpPr>
            <a:spLocks noGrp="1" noRot="1" noChangeArrowheads="1"/>
          </p:cNvSpPr>
          <p:nvPr>
            <p:ph idx="1"/>
          </p:nvPr>
        </p:nvSpPr>
        <p:spPr>
          <a:xfrm>
            <a:off x="457200" y="1143000"/>
            <a:ext cx="7772400" cy="4724400"/>
          </a:xfrm>
        </p:spPr>
        <p:txBody>
          <a:bodyPr>
            <a:normAutofit fontScale="70000" lnSpcReduction="20000"/>
          </a:bodyPr>
          <a:lstStyle/>
          <a:p>
            <a:pPr eaLnBrk="1" hangingPunct="1">
              <a:buFont typeface="Wingdings" pitchFamily="2" charset="2"/>
              <a:buNone/>
            </a:pPr>
            <a:r>
              <a:rPr lang="en-US" dirty="0" smtClean="0"/>
              <a:t>Design constraints</a:t>
            </a:r>
          </a:p>
          <a:p>
            <a:pPr eaLnBrk="1" hangingPunct="1"/>
            <a:r>
              <a:rPr lang="en-US" dirty="0" smtClean="0"/>
              <a:t>limited attention/interactions </a:t>
            </a:r>
            <a:r>
              <a:rPr lang="en-US" dirty="0" err="1" smtClean="0"/>
              <a:t>bursty</a:t>
            </a:r>
            <a:r>
              <a:rPr lang="en-US" dirty="0" smtClean="0"/>
              <a:t> (sometimes untrue)</a:t>
            </a:r>
          </a:p>
          <a:p>
            <a:pPr eaLnBrk="1" hangingPunct="1"/>
            <a:r>
              <a:rPr lang="en-US" dirty="0" smtClean="0"/>
              <a:t>form factor/screen size small (independent of resolution)</a:t>
            </a:r>
          </a:p>
          <a:p>
            <a:pPr eaLnBrk="1" hangingPunct="1"/>
            <a:r>
              <a:rPr lang="en-US" dirty="0" smtClean="0"/>
              <a:t>natural (ambiguous) input modalities</a:t>
            </a:r>
          </a:p>
          <a:p>
            <a:pPr marL="0" indent="0" eaLnBrk="1" hangingPunct="1">
              <a:buNone/>
            </a:pPr>
            <a:endParaRPr lang="en-US" sz="2600" dirty="0" smtClean="0"/>
          </a:p>
          <a:p>
            <a:pPr marL="0" indent="0" eaLnBrk="1" hangingPunct="1">
              <a:buNone/>
            </a:pPr>
            <a:endParaRPr lang="en-US" dirty="0" smtClean="0"/>
          </a:p>
          <a:p>
            <a:pPr eaLnBrk="1" hangingPunct="1"/>
            <a:endParaRPr lang="en-US" dirty="0" smtClean="0"/>
          </a:p>
          <a:p>
            <a:pPr eaLnBrk="1" hangingPunct="1"/>
            <a:endParaRPr lang="en-US" dirty="0" smtClean="0"/>
          </a:p>
          <a:p>
            <a:pPr lvl="1" eaLnBrk="1" hangingPunct="1"/>
            <a:endParaRPr lang="en-US" dirty="0" smtClean="0"/>
          </a:p>
          <a:p>
            <a:pPr lvl="1" eaLnBrk="1" hangingPunct="1"/>
            <a:endParaRPr lang="en-US" dirty="0" smtClean="0"/>
          </a:p>
          <a:p>
            <a:pPr lvl="1" eaLnBrk="1" hangingPunct="1"/>
            <a:endParaRPr lang="en-US" dirty="0" smtClean="0"/>
          </a:p>
          <a:p>
            <a:pPr eaLnBrk="1" hangingPunct="1"/>
            <a:endParaRPr lang="en-US" sz="2600" dirty="0"/>
          </a:p>
          <a:p>
            <a:pPr marL="0" indent="0" eaLnBrk="1" hangingPunct="1">
              <a:buNone/>
            </a:pPr>
            <a:endParaRPr lang="en-US" dirty="0" smtClean="0"/>
          </a:p>
          <a:p>
            <a:pPr marL="0" indent="0" eaLnBrk="1" hangingPunct="1">
              <a:buNone/>
            </a:pPr>
            <a:r>
              <a:rPr lang="en-US" dirty="0" smtClean="0"/>
              <a:t> </a:t>
            </a:r>
          </a:p>
          <a:p>
            <a:pPr eaLnBrk="1" hangingPunct="1"/>
            <a:endParaRPr lang="en-US" dirty="0" smtClean="0"/>
          </a:p>
          <a:p>
            <a:pPr eaLnBrk="1" hangingPunct="1"/>
            <a:endParaRPr lang="en-US" dirty="0" smtClean="0"/>
          </a:p>
        </p:txBody>
      </p:sp>
      <p:sp>
        <p:nvSpPr>
          <p:cNvPr id="4" name="Date Placeholder 3"/>
          <p:cNvSpPr>
            <a:spLocks noGrp="1"/>
          </p:cNvSpPr>
          <p:nvPr>
            <p:ph type="dt" sz="half" idx="10"/>
          </p:nvPr>
        </p:nvSpPr>
        <p:spPr/>
        <p:txBody>
          <a:bodyPr/>
          <a:lstStyle/>
          <a:p>
            <a:pPr>
              <a:defRPr/>
            </a:pPr>
            <a:r>
              <a:rPr lang="en-US" smtClean="0"/>
              <a:t>CS 194H - Winter 2016</a:t>
            </a:r>
            <a:endParaRPr lang="en-US"/>
          </a:p>
        </p:txBody>
      </p:sp>
      <p:sp>
        <p:nvSpPr>
          <p:cNvPr id="5" name="Footer Placeholder 4"/>
          <p:cNvSpPr>
            <a:spLocks noGrp="1"/>
          </p:cNvSpPr>
          <p:nvPr>
            <p:ph type="ftr" sz="quarter" idx="11"/>
          </p:nvPr>
        </p:nvSpPr>
        <p:spPr/>
        <p:txBody>
          <a:bodyPr/>
          <a:lstStyle/>
          <a:p>
            <a:pPr>
              <a:defRPr/>
            </a:pPr>
            <a:r>
              <a:rPr lang="en-US" smtClean="0"/>
              <a:t>HCI+D2: User Interface Design Project  </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40</a:t>
            </a:fld>
            <a:endParaRPr lang="en-US" altLang="ko-KR"/>
          </a:p>
        </p:txBody>
      </p:sp>
      <p:pic>
        <p:nvPicPr>
          <p:cNvPr id="1259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19400"/>
            <a:ext cx="5181599" cy="3457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176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724" r="11232" b="11930"/>
          <a:stretch/>
        </p:blipFill>
        <p:spPr bwMode="auto">
          <a:xfrm>
            <a:off x="6358397" y="1752600"/>
            <a:ext cx="2785603" cy="5104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57" name="Rectangle 2"/>
          <p:cNvSpPr>
            <a:spLocks noGrp="1" noRot="1" noChangeArrowheads="1"/>
          </p:cNvSpPr>
          <p:nvPr>
            <p:ph type="title"/>
          </p:nvPr>
        </p:nvSpPr>
        <p:spPr/>
        <p:txBody>
          <a:bodyPr/>
          <a:lstStyle/>
          <a:p>
            <a:pPr eaLnBrk="1" hangingPunct="1"/>
            <a:r>
              <a:rPr lang="en-US" sz="3300" dirty="0" smtClean="0"/>
              <a:t>Mobile Design Constraints &amp; Context</a:t>
            </a:r>
          </a:p>
        </p:txBody>
      </p:sp>
      <p:sp>
        <p:nvSpPr>
          <p:cNvPr id="121858" name="Rectangle 3"/>
          <p:cNvSpPr>
            <a:spLocks noGrp="1" noRot="1" noChangeArrowheads="1"/>
          </p:cNvSpPr>
          <p:nvPr>
            <p:ph idx="1"/>
          </p:nvPr>
        </p:nvSpPr>
        <p:spPr>
          <a:xfrm>
            <a:off x="457200" y="1219200"/>
            <a:ext cx="5791200" cy="4724400"/>
          </a:xfrm>
        </p:spPr>
        <p:txBody>
          <a:bodyPr>
            <a:noAutofit/>
          </a:bodyPr>
          <a:lstStyle/>
          <a:p>
            <a:pPr eaLnBrk="1" hangingPunct="1">
              <a:lnSpc>
                <a:spcPct val="110000"/>
              </a:lnSpc>
              <a:buFont typeface="Wingdings" pitchFamily="2" charset="2"/>
              <a:buNone/>
            </a:pPr>
            <a:r>
              <a:rPr lang="en-US" sz="2000" dirty="0" smtClean="0"/>
              <a:t>Design constraints</a:t>
            </a:r>
          </a:p>
          <a:p>
            <a:pPr eaLnBrk="1" hangingPunct="1">
              <a:lnSpc>
                <a:spcPct val="110000"/>
              </a:lnSpc>
            </a:pPr>
            <a:r>
              <a:rPr lang="en-US" sz="2000" dirty="0" smtClean="0"/>
              <a:t>limited attention/interactions </a:t>
            </a:r>
            <a:r>
              <a:rPr lang="en-US" sz="2000" dirty="0" err="1" smtClean="0"/>
              <a:t>bursty</a:t>
            </a:r>
            <a:r>
              <a:rPr lang="en-US" sz="2000" dirty="0" smtClean="0"/>
              <a:t> (sometimes untrue)</a:t>
            </a:r>
          </a:p>
          <a:p>
            <a:pPr eaLnBrk="1" hangingPunct="1">
              <a:lnSpc>
                <a:spcPct val="110000"/>
              </a:lnSpc>
            </a:pPr>
            <a:r>
              <a:rPr lang="en-US" sz="2000" dirty="0" smtClean="0"/>
              <a:t>form factor/screen size small (independent of resolution)</a:t>
            </a:r>
          </a:p>
          <a:p>
            <a:pPr eaLnBrk="1" hangingPunct="1">
              <a:lnSpc>
                <a:spcPct val="110000"/>
              </a:lnSpc>
            </a:pPr>
            <a:r>
              <a:rPr lang="en-US" sz="2000" dirty="0" smtClean="0"/>
              <a:t>natural (ambiguous) input modalities</a:t>
            </a:r>
          </a:p>
          <a:p>
            <a:pPr marL="0" indent="0" eaLnBrk="1" hangingPunct="1">
              <a:lnSpc>
                <a:spcPct val="110000"/>
              </a:lnSpc>
              <a:buNone/>
            </a:pPr>
            <a:endParaRPr lang="en-US" sz="1600" dirty="0" smtClean="0"/>
          </a:p>
          <a:p>
            <a:pPr marL="0" indent="0" eaLnBrk="1" hangingPunct="1">
              <a:lnSpc>
                <a:spcPct val="110000"/>
              </a:lnSpc>
              <a:buNone/>
            </a:pPr>
            <a:r>
              <a:rPr lang="en-US" sz="2000" dirty="0" smtClean="0"/>
              <a:t>Mobile usage context</a:t>
            </a:r>
          </a:p>
          <a:p>
            <a:pPr eaLnBrk="1" hangingPunct="1">
              <a:lnSpc>
                <a:spcPct val="110000"/>
              </a:lnSpc>
            </a:pPr>
            <a:r>
              <a:rPr lang="en-US" sz="2000" dirty="0"/>
              <a:t>m</a:t>
            </a:r>
            <a:r>
              <a:rPr lang="en-US" sz="2000" dirty="0" smtClean="0"/>
              <a:t>obile </a:t>
            </a:r>
            <a:r>
              <a:rPr lang="en-US" sz="2000" dirty="0"/>
              <a:t>device </a:t>
            </a:r>
            <a:r>
              <a:rPr lang="en-US" sz="2000" dirty="0" smtClean="0"/>
              <a:t>with </a:t>
            </a:r>
            <a:r>
              <a:rPr lang="en-US" sz="2000" dirty="0"/>
              <a:t>user &amp; on</a:t>
            </a:r>
          </a:p>
          <a:p>
            <a:pPr eaLnBrk="1" hangingPunct="1">
              <a:lnSpc>
                <a:spcPct val="110000"/>
              </a:lnSpc>
            </a:pPr>
            <a:r>
              <a:rPr lang="en-US" sz="2000" dirty="0" smtClean="0"/>
              <a:t>use </a:t>
            </a:r>
            <a:r>
              <a:rPr lang="en-US" sz="2000" dirty="0"/>
              <a:t>gives clues to context</a:t>
            </a:r>
            <a:r>
              <a:rPr lang="en-US" sz="2000" dirty="0" smtClean="0"/>
              <a:t>… </a:t>
            </a:r>
          </a:p>
          <a:p>
            <a:pPr lvl="1" eaLnBrk="1" hangingPunct="1">
              <a:lnSpc>
                <a:spcPct val="110000"/>
              </a:lnSpc>
            </a:pPr>
            <a:r>
              <a:rPr lang="en-US" sz="1800" dirty="0" smtClean="0"/>
              <a:t>apps give cues (e.g., calendar or job schedule)</a:t>
            </a:r>
            <a:endParaRPr lang="en-US" sz="1800" dirty="0"/>
          </a:p>
          <a:p>
            <a:pPr lvl="1" eaLnBrk="1" hangingPunct="1">
              <a:lnSpc>
                <a:spcPct val="110000"/>
              </a:lnSpc>
            </a:pPr>
            <a:r>
              <a:rPr lang="en-US" sz="1800" dirty="0"/>
              <a:t>l</a:t>
            </a:r>
            <a:r>
              <a:rPr lang="en-US" sz="1800" dirty="0" smtClean="0"/>
              <a:t>ocation </a:t>
            </a:r>
            <a:r>
              <a:rPr lang="en-US" sz="1800" dirty="0"/>
              <a:t>gives </a:t>
            </a:r>
            <a:r>
              <a:rPr lang="en-US" sz="1800" dirty="0" smtClean="0"/>
              <a:t>cues</a:t>
            </a:r>
            <a:endParaRPr lang="en-US" sz="1800" dirty="0"/>
          </a:p>
          <a:p>
            <a:pPr lvl="1" eaLnBrk="1" hangingPunct="1">
              <a:lnSpc>
                <a:spcPct val="110000"/>
              </a:lnSpc>
            </a:pPr>
            <a:r>
              <a:rPr lang="en-US" sz="1800" dirty="0" smtClean="0"/>
              <a:t>activity </a:t>
            </a:r>
            <a:r>
              <a:rPr lang="en-US" sz="1800" dirty="0"/>
              <a:t>inference </a:t>
            </a:r>
            <a:r>
              <a:rPr lang="en-US" sz="1800" dirty="0" smtClean="0"/>
              <a:t>(e.g., adapt to walking)</a:t>
            </a:r>
          </a:p>
          <a:p>
            <a:pPr eaLnBrk="1" hangingPunct="1">
              <a:lnSpc>
                <a:spcPct val="110000"/>
              </a:lnSpc>
            </a:pPr>
            <a:endParaRPr lang="en-US" sz="1600" dirty="0"/>
          </a:p>
          <a:p>
            <a:pPr marL="0" indent="0" eaLnBrk="1" hangingPunct="1">
              <a:lnSpc>
                <a:spcPct val="110000"/>
              </a:lnSpc>
              <a:buNone/>
            </a:pPr>
            <a:endParaRPr lang="en-US" sz="2000" dirty="0" smtClean="0"/>
          </a:p>
          <a:p>
            <a:pPr eaLnBrk="1" hangingPunct="1">
              <a:lnSpc>
                <a:spcPct val="110000"/>
              </a:lnSpc>
            </a:pPr>
            <a:endParaRPr lang="en-US" sz="2000" dirty="0" smtClean="0"/>
          </a:p>
          <a:p>
            <a:pPr eaLnBrk="1" hangingPunct="1">
              <a:lnSpc>
                <a:spcPct val="110000"/>
              </a:lnSpc>
            </a:pPr>
            <a:endParaRPr lang="en-US" sz="2000" dirty="0" smtClean="0"/>
          </a:p>
          <a:p>
            <a:pPr marL="0" indent="0" eaLnBrk="1" hangingPunct="1">
              <a:lnSpc>
                <a:spcPct val="110000"/>
              </a:lnSpc>
              <a:buNone/>
            </a:pPr>
            <a:r>
              <a:rPr lang="en-US" sz="2000" dirty="0" smtClean="0"/>
              <a:t> </a:t>
            </a:r>
            <a:endParaRPr lang="en-US" sz="2000" dirty="0"/>
          </a:p>
        </p:txBody>
      </p:sp>
      <p:sp>
        <p:nvSpPr>
          <p:cNvPr id="4" name="Date Placeholder 3"/>
          <p:cNvSpPr>
            <a:spLocks noGrp="1"/>
          </p:cNvSpPr>
          <p:nvPr>
            <p:ph type="dt" sz="half" idx="10"/>
          </p:nvPr>
        </p:nvSpPr>
        <p:spPr/>
        <p:txBody>
          <a:bodyPr/>
          <a:lstStyle/>
          <a:p>
            <a:pPr>
              <a:defRPr/>
            </a:pPr>
            <a:r>
              <a:rPr lang="en-US" smtClean="0"/>
              <a:t>CS 194H - Winter 2016</a:t>
            </a:r>
            <a:endParaRPr lang="en-US"/>
          </a:p>
        </p:txBody>
      </p:sp>
      <p:sp>
        <p:nvSpPr>
          <p:cNvPr id="5" name="Footer Placeholder 4"/>
          <p:cNvSpPr>
            <a:spLocks noGrp="1"/>
          </p:cNvSpPr>
          <p:nvPr>
            <p:ph type="ftr" sz="quarter" idx="11"/>
          </p:nvPr>
        </p:nvSpPr>
        <p:spPr/>
        <p:txBody>
          <a:bodyPr/>
          <a:lstStyle/>
          <a:p>
            <a:pPr>
              <a:defRPr/>
            </a:pPr>
            <a:r>
              <a:rPr lang="en-US" smtClean="0"/>
              <a:t>HCI+D2: User Interface Design Project  </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41</a:t>
            </a:fld>
            <a:endParaRPr lang="en-US" altLang="ko-KR"/>
          </a:p>
        </p:txBody>
      </p:sp>
    </p:spTree>
    <p:extLst>
      <p:ext uri="{BB962C8B-B14F-4D97-AF65-F5344CB8AC3E}">
        <p14:creationId xmlns:p14="http://schemas.microsoft.com/office/powerpoint/2010/main" val="3816918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rrowheads="1"/>
          </p:cNvSpPr>
          <p:nvPr>
            <p:ph type="title"/>
          </p:nvPr>
        </p:nvSpPr>
        <p:spPr/>
        <p:txBody>
          <a:bodyPr/>
          <a:lstStyle/>
          <a:p>
            <a:r>
              <a:rPr lang="en-US" smtClean="0"/>
              <a:t>Mobile Design Constraints &amp; Context</a:t>
            </a:r>
            <a:endParaRPr lang="en-US" dirty="0" smtClean="0"/>
          </a:p>
        </p:txBody>
      </p:sp>
      <p:sp>
        <p:nvSpPr>
          <p:cNvPr id="121858" name="Rectangle 3"/>
          <p:cNvSpPr>
            <a:spLocks noGrp="1" noRot="1" noChangeArrowheads="1"/>
          </p:cNvSpPr>
          <p:nvPr>
            <p:ph idx="1"/>
          </p:nvPr>
        </p:nvSpPr>
        <p:spPr>
          <a:xfrm>
            <a:off x="304800" y="990600"/>
            <a:ext cx="8153400" cy="5486400"/>
          </a:xfrm>
        </p:spPr>
        <p:txBody>
          <a:bodyPr>
            <a:normAutofit fontScale="70000" lnSpcReduction="20000"/>
          </a:bodyPr>
          <a:lstStyle/>
          <a:p>
            <a:pPr marL="0" indent="0">
              <a:buNone/>
            </a:pPr>
            <a:r>
              <a:rPr lang="en-US" dirty="0" smtClean="0"/>
              <a:t>Design constraints</a:t>
            </a:r>
          </a:p>
          <a:p>
            <a:r>
              <a:rPr lang="en-US" dirty="0" smtClean="0"/>
              <a:t>limited attention/interactions </a:t>
            </a:r>
            <a:r>
              <a:rPr lang="en-US" dirty="0" err="1" smtClean="0"/>
              <a:t>bursty</a:t>
            </a:r>
            <a:r>
              <a:rPr lang="en-US" dirty="0" smtClean="0"/>
              <a:t> (sometimes untrue)</a:t>
            </a:r>
          </a:p>
          <a:p>
            <a:r>
              <a:rPr lang="en-US" dirty="0" smtClean="0"/>
              <a:t>form factor/screen size small</a:t>
            </a:r>
          </a:p>
          <a:p>
            <a:r>
              <a:rPr lang="en-US" dirty="0" smtClean="0"/>
              <a:t>natural (ambiguous) input</a:t>
            </a:r>
          </a:p>
          <a:p>
            <a:endParaRPr lang="en-US" dirty="0" smtClean="0"/>
          </a:p>
          <a:p>
            <a:pPr marL="0" indent="0">
              <a:buNone/>
            </a:pPr>
            <a:r>
              <a:rPr lang="en-US" dirty="0" smtClean="0"/>
              <a:t>Mobile usage context</a:t>
            </a:r>
          </a:p>
          <a:p>
            <a:r>
              <a:rPr lang="en-US" dirty="0" smtClean="0"/>
              <a:t>mobile device with user &amp; on  </a:t>
            </a:r>
          </a:p>
          <a:p>
            <a:r>
              <a:rPr lang="en-US" dirty="0" smtClean="0"/>
              <a:t>use gives clues to context… </a:t>
            </a:r>
          </a:p>
          <a:p>
            <a:pPr lvl="1"/>
            <a:r>
              <a:rPr lang="en-US" dirty="0" smtClean="0"/>
              <a:t>apps give cues </a:t>
            </a:r>
          </a:p>
          <a:p>
            <a:pPr lvl="1"/>
            <a:r>
              <a:rPr lang="en-US" dirty="0" smtClean="0"/>
              <a:t>location gives cues</a:t>
            </a:r>
          </a:p>
          <a:p>
            <a:pPr lvl="1"/>
            <a:r>
              <a:rPr lang="en-US" dirty="0" smtClean="0"/>
              <a:t>activity inference </a:t>
            </a:r>
          </a:p>
          <a:p>
            <a:endParaRPr lang="en-US" dirty="0" smtClean="0"/>
          </a:p>
          <a:p>
            <a:pPr marL="0" indent="0">
              <a:buNone/>
            </a:pPr>
            <a:r>
              <a:rPr lang="en-US" dirty="0" smtClean="0"/>
              <a:t>Design for limited attention</a:t>
            </a:r>
          </a:p>
          <a:p>
            <a:r>
              <a:rPr lang="en-US" dirty="0" smtClean="0"/>
              <a:t>minimize keystrokes</a:t>
            </a:r>
          </a:p>
          <a:p>
            <a:r>
              <a:rPr lang="en-US" dirty="0" smtClean="0"/>
              <a:t>understandable at a glance (overview + detail)</a:t>
            </a:r>
          </a:p>
          <a:p>
            <a:r>
              <a:rPr lang="en-US" dirty="0" smtClean="0"/>
              <a:t>task-oriented w/ minimum set of functions</a:t>
            </a:r>
            <a:endParaRPr lang="en-US" dirty="0"/>
          </a:p>
        </p:txBody>
      </p:sp>
      <p:sp>
        <p:nvSpPr>
          <p:cNvPr id="4" name="Date Placeholder 3"/>
          <p:cNvSpPr>
            <a:spLocks noGrp="1"/>
          </p:cNvSpPr>
          <p:nvPr>
            <p:ph type="dt" sz="half" idx="10"/>
          </p:nvPr>
        </p:nvSpPr>
        <p:spPr/>
        <p:txBody>
          <a:bodyPr/>
          <a:lstStyle/>
          <a:p>
            <a:r>
              <a:rPr lang="en-US" smtClean="0"/>
              <a:t>CS 194H - Winter 2016</a:t>
            </a:r>
            <a:endParaRPr lang="en-US"/>
          </a:p>
        </p:txBody>
      </p:sp>
      <p:sp>
        <p:nvSpPr>
          <p:cNvPr id="5" name="Footer Placeholder 4"/>
          <p:cNvSpPr>
            <a:spLocks noGrp="1"/>
          </p:cNvSpPr>
          <p:nvPr>
            <p:ph type="ftr" sz="quarter" idx="11"/>
          </p:nvPr>
        </p:nvSpPr>
        <p:spPr/>
        <p:txBody>
          <a:bodyPr/>
          <a:lstStyle/>
          <a:p>
            <a:r>
              <a:rPr lang="en-US" smtClean="0"/>
              <a:t>HCI+D2: User Interface Design Project  </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42</a:t>
            </a:fld>
            <a:endParaRPr lang="en-US" altLang="ko-KR"/>
          </a:p>
        </p:txBody>
      </p:sp>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57400"/>
            <a:ext cx="450973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5766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3657600"/>
            <a:ext cx="9144000" cy="32004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Initial Impressions Matter</a:t>
            </a:r>
            <a:endParaRPr lang="en-US" dirty="0"/>
          </a:p>
        </p:txBody>
      </p:sp>
      <p:sp>
        <p:nvSpPr>
          <p:cNvPr id="3" name="Content Placeholder 2"/>
          <p:cNvSpPr>
            <a:spLocks noGrp="1"/>
          </p:cNvSpPr>
          <p:nvPr>
            <p:ph idx="1"/>
          </p:nvPr>
        </p:nvSpPr>
        <p:spPr>
          <a:xfrm>
            <a:off x="381000" y="1066800"/>
            <a:ext cx="8229600" cy="4724400"/>
          </a:xfrm>
        </p:spPr>
        <p:txBody>
          <a:bodyPr/>
          <a:lstStyle/>
          <a:p>
            <a:r>
              <a:rPr lang="en-US" dirty="0" smtClean="0"/>
              <a:t>If people don’t “get it”, they won’t download or they’ll quit after quick look</a:t>
            </a:r>
          </a:p>
          <a:p>
            <a:pPr lvl="1"/>
            <a:r>
              <a:rPr lang="en-US" dirty="0"/>
              <a:t>n</a:t>
            </a:r>
            <a:r>
              <a:rPr lang="en-US" dirty="0" smtClean="0"/>
              <a:t>eed to have clear “value proposition” in both app store title, blurb, &amp; app design</a:t>
            </a:r>
            <a:endParaRPr lang="en-US" dirty="0"/>
          </a:p>
        </p:txBody>
      </p:sp>
      <p:sp>
        <p:nvSpPr>
          <p:cNvPr id="4" name="Date Placeholder 3"/>
          <p:cNvSpPr>
            <a:spLocks noGrp="1"/>
          </p:cNvSpPr>
          <p:nvPr>
            <p:ph type="dt" sz="half" idx="10"/>
          </p:nvPr>
        </p:nvSpPr>
        <p:spPr/>
        <p:txBody>
          <a:bodyPr/>
          <a:lstStyle/>
          <a:p>
            <a:pPr>
              <a:defRPr/>
            </a:pPr>
            <a:r>
              <a:rPr lang="en-US" smtClean="0"/>
              <a:t>CS 194H - Winter 2016</a:t>
            </a:r>
            <a:endParaRPr lang="en-US"/>
          </a:p>
        </p:txBody>
      </p:sp>
      <p:sp>
        <p:nvSpPr>
          <p:cNvPr id="9" name="Footer Placeholder 8"/>
          <p:cNvSpPr>
            <a:spLocks noGrp="1"/>
          </p:cNvSpPr>
          <p:nvPr>
            <p:ph type="ftr" sz="quarter" idx="11"/>
          </p:nvPr>
        </p:nvSpPr>
        <p:spPr/>
        <p:txBody>
          <a:bodyPr/>
          <a:lstStyle/>
          <a:p>
            <a:pPr>
              <a:defRPr/>
            </a:pPr>
            <a:r>
              <a:rPr lang="en-US" smtClean="0"/>
              <a:t>HCI+D2: User Interface Design Project  </a:t>
            </a:r>
            <a:endParaRPr lang="en-US"/>
          </a:p>
        </p:txBody>
      </p:sp>
      <p:sp>
        <p:nvSpPr>
          <p:cNvPr id="5" name="Slide Number Placeholder 4"/>
          <p:cNvSpPr>
            <a:spLocks noGrp="1"/>
          </p:cNvSpPr>
          <p:nvPr>
            <p:ph type="sldNum" sz="quarter" idx="12"/>
          </p:nvPr>
        </p:nvSpPr>
        <p:spPr/>
        <p:txBody>
          <a:bodyPr/>
          <a:lstStyle/>
          <a:p>
            <a:fld id="{1C359768-2716-4472-AE36-EE8E84E4D53C}" type="slidenum">
              <a:rPr lang="ko-KR" altLang="en-US" smtClean="0"/>
              <a:pPr/>
              <a:t>43</a:t>
            </a:fld>
            <a:endParaRPr lang="en-US" altLang="ko-KR"/>
          </a:p>
        </p:txBody>
      </p:sp>
      <p:pic>
        <p:nvPicPr>
          <p:cNvPr id="129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72" y="3676650"/>
            <a:ext cx="88011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4176952" y="5429250"/>
              <a:ext cx="4672440" cy="73440"/>
            </p14:xfrm>
          </p:contentPart>
        </mc:Choice>
        <mc:Fallback xmlns="">
          <p:pic>
            <p:nvPicPr>
              <p:cNvPr id="7" name="Ink 6"/>
              <p:cNvPicPr/>
              <p:nvPr/>
            </p:nvPicPr>
            <p:blipFill>
              <a:blip r:embed="rId4"/>
              <a:stretch>
                <a:fillRect/>
              </a:stretch>
            </p:blipFill>
            <p:spPr>
              <a:xfrm>
                <a:off x="4176952" y="5429250"/>
                <a:ext cx="4672440" cy="73440"/>
              </a:xfrm>
              <a:prstGeom prst="rect">
                <a:avLst/>
              </a:prstGeom>
            </p:spPr>
          </p:pic>
        </mc:Fallback>
      </mc:AlternateContent>
    </p:spTree>
    <p:extLst>
      <p:ext uri="{BB962C8B-B14F-4D97-AF65-F5344CB8AC3E}">
        <p14:creationId xmlns:p14="http://schemas.microsoft.com/office/powerpoint/2010/main" val="3074711009"/>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4267200"/>
            <a:ext cx="9144000" cy="2590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US" dirty="0" smtClean="0"/>
              <a:t>Initial Impressions Matter</a:t>
            </a:r>
            <a:endParaRPr lang="en-US" dirty="0"/>
          </a:p>
        </p:txBody>
      </p:sp>
      <p:sp>
        <p:nvSpPr>
          <p:cNvPr id="3" name="Content Placeholder 2"/>
          <p:cNvSpPr>
            <a:spLocks noGrp="1"/>
          </p:cNvSpPr>
          <p:nvPr>
            <p:ph idx="1"/>
          </p:nvPr>
        </p:nvSpPr>
        <p:spPr>
          <a:xfrm>
            <a:off x="685800" y="1143000"/>
            <a:ext cx="7772400" cy="3352800"/>
          </a:xfrm>
        </p:spPr>
        <p:txBody>
          <a:bodyPr/>
          <a:lstStyle/>
          <a:p>
            <a:r>
              <a:rPr lang="en-US" dirty="0" smtClean="0"/>
              <a:t>If people don’t “get it”, they won’t download or they’ll quit after quick look</a:t>
            </a:r>
          </a:p>
          <a:p>
            <a:pPr lvl="1"/>
            <a:r>
              <a:rPr lang="en-US" dirty="0"/>
              <a:t>n</a:t>
            </a:r>
            <a:r>
              <a:rPr lang="en-US" dirty="0" smtClean="0"/>
              <a:t>eed to have clear “value proposition” in both app store title, blurb, &amp; app design</a:t>
            </a:r>
          </a:p>
          <a:p>
            <a:r>
              <a:rPr lang="en-US" dirty="0" smtClean="0"/>
              <a:t>Give “getting started info”, annotate the UI, or provide an </a:t>
            </a:r>
            <a:r>
              <a:rPr lang="en-US" i="1" dirty="0" smtClean="0"/>
              <a:t>optional</a:t>
            </a:r>
            <a:r>
              <a:rPr lang="en-US" dirty="0" smtClean="0"/>
              <a:t> demo</a:t>
            </a:r>
            <a:endParaRPr lang="en-US" dirty="0"/>
          </a:p>
        </p:txBody>
      </p:sp>
      <p:sp>
        <p:nvSpPr>
          <p:cNvPr id="4" name="Date Placeholder 3"/>
          <p:cNvSpPr>
            <a:spLocks noGrp="1"/>
          </p:cNvSpPr>
          <p:nvPr>
            <p:ph type="dt" sz="half" idx="10"/>
          </p:nvPr>
        </p:nvSpPr>
        <p:spPr/>
        <p:txBody>
          <a:bodyPr/>
          <a:lstStyle/>
          <a:p>
            <a:pPr>
              <a:defRPr/>
            </a:pPr>
            <a:r>
              <a:rPr lang="en-US" smtClean="0"/>
              <a:t>CS 194H - Winter 2016</a:t>
            </a:r>
            <a:endParaRPr lang="en-US"/>
          </a:p>
        </p:txBody>
      </p:sp>
      <p:sp>
        <p:nvSpPr>
          <p:cNvPr id="5" name="Footer Placeholder 4"/>
          <p:cNvSpPr>
            <a:spLocks noGrp="1"/>
          </p:cNvSpPr>
          <p:nvPr>
            <p:ph type="ftr" sz="quarter" idx="11"/>
          </p:nvPr>
        </p:nvSpPr>
        <p:spPr/>
        <p:txBody>
          <a:bodyPr/>
          <a:lstStyle/>
          <a:p>
            <a:pPr>
              <a:defRPr/>
            </a:pPr>
            <a:r>
              <a:rPr lang="en-US" smtClean="0"/>
              <a:t>HCI+D2: User Interface Design Project  </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44</a:t>
            </a:fld>
            <a:endParaRPr lang="en-US" altLang="ko-K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67200"/>
            <a:ext cx="1727200" cy="2590800"/>
          </a:xfrm>
          <a:prstGeom prst="rect">
            <a:avLst/>
          </a:prstGeom>
        </p:spPr>
      </p:pic>
      <p:pic>
        <p:nvPicPr>
          <p:cNvPr id="130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267200"/>
            <a:ext cx="3886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543800" y="6135469"/>
            <a:ext cx="1090363" cy="646331"/>
          </a:xfrm>
          <a:prstGeom prst="rect">
            <a:avLst/>
          </a:prstGeom>
          <a:noFill/>
        </p:spPr>
        <p:txBody>
          <a:bodyPr wrap="none" rtlCol="0">
            <a:spAutoFit/>
          </a:bodyPr>
          <a:lstStyle/>
          <a:p>
            <a:r>
              <a:rPr lang="en-US" b="0" dirty="0" err="1" smtClean="0">
                <a:solidFill>
                  <a:srgbClr val="282A2A"/>
                </a:solidFill>
                <a:latin typeface="Helvetica Neue" charset="0"/>
                <a:ea typeface="Helvetica Neue" charset="0"/>
                <a:cs typeface="Helvetica Neue" charset="0"/>
              </a:rPr>
              <a:t>taptivate</a:t>
            </a:r>
            <a:endParaRPr lang="en-US" b="0" dirty="0" smtClean="0">
              <a:solidFill>
                <a:srgbClr val="282A2A"/>
              </a:solidFill>
              <a:latin typeface="Helvetica Neue" charset="0"/>
              <a:ea typeface="Helvetica Neue" charset="0"/>
              <a:cs typeface="Helvetica Neue" charset="0"/>
            </a:endParaRPr>
          </a:p>
          <a:p>
            <a:r>
              <a:rPr lang="en-US" b="0" dirty="0" smtClean="0">
                <a:solidFill>
                  <a:srgbClr val="282A2A"/>
                </a:solidFill>
                <a:latin typeface="Helvetica Neue" charset="0"/>
                <a:ea typeface="Helvetica Neue" charset="0"/>
                <a:cs typeface="Helvetica Neue" charset="0"/>
              </a:rPr>
              <a:t>postman</a:t>
            </a:r>
            <a:endParaRPr lang="en-US" b="0" dirty="0">
              <a:solidFill>
                <a:srgbClr val="282A2A"/>
              </a:solidFill>
              <a:latin typeface="Helvetica Neue" charset="0"/>
              <a:ea typeface="Helvetica Neue" charset="0"/>
              <a:cs typeface="Helvetica Neue" charset="0"/>
            </a:endParaRPr>
          </a:p>
        </p:txBody>
      </p:sp>
      <p:sp>
        <p:nvSpPr>
          <p:cNvPr id="12" name="TextBox 11"/>
          <p:cNvSpPr txBox="1"/>
          <p:nvPr/>
        </p:nvSpPr>
        <p:spPr>
          <a:xfrm>
            <a:off x="1828800" y="6135469"/>
            <a:ext cx="1025281" cy="646331"/>
          </a:xfrm>
          <a:prstGeom prst="rect">
            <a:avLst/>
          </a:prstGeom>
          <a:noFill/>
        </p:spPr>
        <p:txBody>
          <a:bodyPr wrap="none" rtlCol="0">
            <a:spAutoFit/>
          </a:bodyPr>
          <a:lstStyle/>
          <a:p>
            <a:r>
              <a:rPr lang="en-US" b="0" dirty="0" smtClean="0">
                <a:solidFill>
                  <a:srgbClr val="282A2A"/>
                </a:solidFill>
                <a:latin typeface="Helvetica Neue" charset="0"/>
                <a:ea typeface="Helvetica Neue" charset="0"/>
                <a:cs typeface="Helvetica Neue" charset="0"/>
              </a:rPr>
              <a:t>Google</a:t>
            </a:r>
          </a:p>
          <a:p>
            <a:r>
              <a:rPr lang="en-US" b="0" dirty="0" smtClean="0">
                <a:solidFill>
                  <a:srgbClr val="282A2A"/>
                </a:solidFill>
                <a:latin typeface="Helvetica Neue" charset="0"/>
                <a:ea typeface="Helvetica Neue" charset="0"/>
                <a:cs typeface="Helvetica Neue" charset="0"/>
              </a:rPr>
              <a:t>currents</a:t>
            </a:r>
            <a:endParaRPr lang="en-US" b="0" dirty="0">
              <a:solidFill>
                <a:srgbClr val="282A2A"/>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1952052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 User Experience</a:t>
            </a:r>
            <a:endParaRPr lang="en-US" dirty="0"/>
          </a:p>
        </p:txBody>
      </p:sp>
      <p:sp>
        <p:nvSpPr>
          <p:cNvPr id="3" name="Content Placeholder 2"/>
          <p:cNvSpPr>
            <a:spLocks noGrp="1"/>
          </p:cNvSpPr>
          <p:nvPr>
            <p:ph idx="1"/>
          </p:nvPr>
        </p:nvSpPr>
        <p:spPr>
          <a:xfrm>
            <a:off x="381000" y="1143000"/>
            <a:ext cx="8763000" cy="5486400"/>
          </a:xfrm>
        </p:spPr>
        <p:txBody>
          <a:bodyPr>
            <a:normAutofit fontScale="92500" lnSpcReduction="20000"/>
          </a:bodyPr>
          <a:lstStyle/>
          <a:p>
            <a:r>
              <a:rPr lang="en-US" dirty="0" smtClean="0"/>
              <a:t>Name</a:t>
            </a:r>
          </a:p>
          <a:p>
            <a:pPr lvl="1"/>
            <a:r>
              <a:rPr lang="en-US" dirty="0"/>
              <a:t>u</a:t>
            </a:r>
            <a:r>
              <a:rPr lang="en-US" dirty="0" smtClean="0"/>
              <a:t>se it if known &amp; integral (e.g., social networking)</a:t>
            </a:r>
            <a:br>
              <a:rPr lang="en-US" dirty="0" smtClean="0"/>
            </a:br>
            <a:endParaRPr lang="en-US" dirty="0" smtClean="0"/>
          </a:p>
          <a:p>
            <a:r>
              <a:rPr lang="en-US" dirty="0" smtClean="0"/>
              <a:t>Settings</a:t>
            </a:r>
          </a:p>
          <a:p>
            <a:pPr lvl="1"/>
            <a:r>
              <a:rPr lang="en-US" dirty="0" smtClean="0"/>
              <a:t>common ones in app &amp; rest in settings</a:t>
            </a:r>
          </a:p>
          <a:p>
            <a:pPr lvl="2"/>
            <a:r>
              <a:rPr lang="en-US" dirty="0" smtClean="0"/>
              <a:t>don’t make dumping ground for extra features</a:t>
            </a:r>
          </a:p>
          <a:p>
            <a:pPr lvl="1"/>
            <a:r>
              <a:rPr lang="en-US" dirty="0" smtClean="0"/>
              <a:t>e.g., font size, sound, units, list view, screen orientation, tab content, history, etc.</a:t>
            </a:r>
            <a:br>
              <a:rPr lang="en-US" dirty="0" smtClean="0"/>
            </a:br>
            <a:endParaRPr lang="en-US" dirty="0" smtClean="0"/>
          </a:p>
          <a:p>
            <a:r>
              <a:rPr lang="en-US" dirty="0" smtClean="0"/>
              <a:t>Favorites/Bookmarks</a:t>
            </a:r>
          </a:p>
          <a:p>
            <a:pPr lvl="1"/>
            <a:r>
              <a:rPr lang="en-US" dirty="0" smtClean="0"/>
              <a:t>save item for viewing later (sync across platforms)</a:t>
            </a:r>
          </a:p>
          <a:p>
            <a:pPr lvl="1"/>
            <a:r>
              <a:rPr lang="en-US" dirty="0"/>
              <a:t>c</a:t>
            </a:r>
            <a:r>
              <a:rPr lang="en-US" dirty="0" smtClean="0"/>
              <a:t>ommon in content-rich apps (news, photos, recipes)</a:t>
            </a:r>
          </a:p>
          <a:p>
            <a:pPr marL="0" indent="0">
              <a:buNone/>
            </a:pPr>
            <a:r>
              <a:rPr lang="en-US" dirty="0" smtClean="0"/>
              <a:t> </a:t>
            </a:r>
            <a:endParaRPr lang="en-US" dirty="0"/>
          </a:p>
          <a:p>
            <a:pPr marL="0" indent="0">
              <a:buNone/>
            </a:pPr>
            <a:endParaRPr lang="en-US" dirty="0" smtClean="0"/>
          </a:p>
          <a:p>
            <a:pPr marL="0" indent="0">
              <a:buNone/>
            </a:pPr>
            <a:endParaRPr lang="en-US" dirty="0" smtClean="0"/>
          </a:p>
        </p:txBody>
      </p:sp>
      <p:sp>
        <p:nvSpPr>
          <p:cNvPr id="7" name="Date Placeholder 6"/>
          <p:cNvSpPr>
            <a:spLocks noGrp="1"/>
          </p:cNvSpPr>
          <p:nvPr>
            <p:ph type="dt" sz="half" idx="10"/>
          </p:nvPr>
        </p:nvSpPr>
        <p:spPr/>
        <p:txBody>
          <a:bodyPr/>
          <a:lstStyle/>
          <a:p>
            <a:pPr>
              <a:defRPr/>
            </a:pPr>
            <a:r>
              <a:rPr lang="en-US" smtClean="0"/>
              <a:t>CS 194H - Winter 2016</a:t>
            </a:r>
            <a:endParaRPr lang="en-US"/>
          </a:p>
        </p:txBody>
      </p:sp>
      <p:sp>
        <p:nvSpPr>
          <p:cNvPr id="8" name="Footer Placeholder 7"/>
          <p:cNvSpPr>
            <a:spLocks noGrp="1"/>
          </p:cNvSpPr>
          <p:nvPr>
            <p:ph type="ftr" sz="quarter" idx="11"/>
          </p:nvPr>
        </p:nvSpPr>
        <p:spPr/>
        <p:txBody>
          <a:bodyPr/>
          <a:lstStyle/>
          <a:p>
            <a:pPr>
              <a:defRPr/>
            </a:pPr>
            <a:r>
              <a:rPr lang="en-US" smtClean="0"/>
              <a:t>HCI+D2: User Interface Design Project  </a:t>
            </a:r>
            <a:endParaRPr lang="en-US"/>
          </a:p>
        </p:txBody>
      </p:sp>
      <p:sp>
        <p:nvSpPr>
          <p:cNvPr id="9" name="Slide Number Placeholder 8"/>
          <p:cNvSpPr>
            <a:spLocks noGrp="1"/>
          </p:cNvSpPr>
          <p:nvPr>
            <p:ph type="sldNum" sz="quarter" idx="12"/>
          </p:nvPr>
        </p:nvSpPr>
        <p:spPr/>
        <p:txBody>
          <a:bodyPr/>
          <a:lstStyle/>
          <a:p>
            <a:fld id="{1C359768-2716-4472-AE36-EE8E84E4D53C}" type="slidenum">
              <a:rPr lang="ko-KR" altLang="en-US" smtClean="0"/>
              <a:pPr/>
              <a:t>45</a:t>
            </a:fld>
            <a:endParaRPr lang="en-US" altLang="ko-KR"/>
          </a:p>
        </p:txBody>
      </p:sp>
    </p:spTree>
    <p:extLst>
      <p:ext uri="{BB962C8B-B14F-4D97-AF65-F5344CB8AC3E}">
        <p14:creationId xmlns:p14="http://schemas.microsoft.com/office/powerpoint/2010/main" val="32694015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 User Experience</a:t>
            </a:r>
            <a:endParaRPr lang="en-US" dirty="0"/>
          </a:p>
        </p:txBody>
      </p:sp>
      <p:sp>
        <p:nvSpPr>
          <p:cNvPr id="3" name="Content Placeholder 2"/>
          <p:cNvSpPr>
            <a:spLocks noGrp="1"/>
          </p:cNvSpPr>
          <p:nvPr>
            <p:ph idx="1"/>
          </p:nvPr>
        </p:nvSpPr>
        <p:spPr>
          <a:xfrm>
            <a:off x="381000" y="1143000"/>
            <a:ext cx="6248400" cy="5486400"/>
          </a:xfrm>
        </p:spPr>
        <p:txBody>
          <a:bodyPr>
            <a:normAutofit fontScale="92500" lnSpcReduction="20000"/>
          </a:bodyPr>
          <a:lstStyle/>
          <a:p>
            <a:r>
              <a:rPr lang="en-US" dirty="0" smtClean="0"/>
              <a:t>Name</a:t>
            </a:r>
          </a:p>
          <a:p>
            <a:pPr lvl="1"/>
            <a:r>
              <a:rPr lang="en-US" dirty="0" smtClean="0"/>
              <a:t>use it if known  </a:t>
            </a:r>
          </a:p>
          <a:p>
            <a:pPr lvl="1"/>
            <a:endParaRPr lang="en-US" dirty="0" smtClean="0"/>
          </a:p>
          <a:p>
            <a:r>
              <a:rPr lang="en-US" dirty="0" smtClean="0"/>
              <a:t>Settings</a:t>
            </a:r>
          </a:p>
          <a:p>
            <a:pPr lvl="1"/>
            <a:r>
              <a:rPr lang="en-US" dirty="0" smtClean="0"/>
              <a:t>common ones in app  </a:t>
            </a:r>
          </a:p>
          <a:p>
            <a:pPr marL="914400" lvl="2" indent="0">
              <a:buNone/>
            </a:pPr>
            <a:r>
              <a:rPr lang="en-US" dirty="0" smtClean="0"/>
              <a:t>  </a:t>
            </a:r>
          </a:p>
          <a:p>
            <a:r>
              <a:rPr lang="en-US" dirty="0" smtClean="0"/>
              <a:t>Favorites/Bookmarks</a:t>
            </a:r>
          </a:p>
          <a:p>
            <a:pPr lvl="1"/>
            <a:r>
              <a:rPr lang="en-US" dirty="0" smtClean="0"/>
              <a:t>save item for viewing later (sync across platforms)</a:t>
            </a:r>
          </a:p>
          <a:p>
            <a:pPr marL="457200" lvl="1" indent="0">
              <a:buNone/>
            </a:pPr>
            <a:r>
              <a:rPr lang="en-US" dirty="0" smtClean="0"/>
              <a:t> </a:t>
            </a:r>
          </a:p>
          <a:p>
            <a:r>
              <a:rPr lang="en-US" dirty="0" smtClean="0"/>
              <a:t>Behavior</a:t>
            </a:r>
          </a:p>
          <a:p>
            <a:pPr lvl="1"/>
            <a:r>
              <a:rPr lang="en-US" dirty="0" smtClean="0"/>
              <a:t>access based on app history (e.g., recent searches)</a:t>
            </a:r>
          </a:p>
          <a:p>
            <a:pPr lvl="1"/>
            <a:endParaRPr lang="en-US" dirty="0"/>
          </a:p>
        </p:txBody>
      </p:sp>
      <p:sp>
        <p:nvSpPr>
          <p:cNvPr id="8" name="Date Placeholder 7"/>
          <p:cNvSpPr>
            <a:spLocks noGrp="1"/>
          </p:cNvSpPr>
          <p:nvPr>
            <p:ph type="dt" sz="half" idx="10"/>
          </p:nvPr>
        </p:nvSpPr>
        <p:spPr/>
        <p:txBody>
          <a:bodyPr/>
          <a:lstStyle/>
          <a:p>
            <a:pPr>
              <a:defRPr/>
            </a:pPr>
            <a:r>
              <a:rPr lang="en-US" smtClean="0"/>
              <a:t>CS 194H - Winter 2016</a:t>
            </a:r>
            <a:endParaRPr lang="en-US"/>
          </a:p>
        </p:txBody>
      </p:sp>
      <p:sp>
        <p:nvSpPr>
          <p:cNvPr id="9" name="Footer Placeholder 8"/>
          <p:cNvSpPr>
            <a:spLocks noGrp="1"/>
          </p:cNvSpPr>
          <p:nvPr>
            <p:ph type="ftr" sz="quarter" idx="11"/>
          </p:nvPr>
        </p:nvSpPr>
        <p:spPr/>
        <p:txBody>
          <a:bodyPr/>
          <a:lstStyle/>
          <a:p>
            <a:pPr>
              <a:defRPr/>
            </a:pPr>
            <a:r>
              <a:rPr lang="en-US" smtClean="0"/>
              <a:t>HCI+D2: User Interface Design Project  </a:t>
            </a:r>
            <a:endParaRPr lang="en-US"/>
          </a:p>
        </p:txBody>
      </p:sp>
      <p:sp>
        <p:nvSpPr>
          <p:cNvPr id="10" name="Slide Number Placeholder 9"/>
          <p:cNvSpPr>
            <a:spLocks noGrp="1"/>
          </p:cNvSpPr>
          <p:nvPr>
            <p:ph type="sldNum" sz="quarter" idx="12"/>
          </p:nvPr>
        </p:nvSpPr>
        <p:spPr/>
        <p:txBody>
          <a:bodyPr/>
          <a:lstStyle/>
          <a:p>
            <a:fld id="{1C359768-2716-4472-AE36-EE8E84E4D53C}" type="slidenum">
              <a:rPr lang="ko-KR" altLang="en-US" smtClean="0"/>
              <a:pPr/>
              <a:t>46</a:t>
            </a:fld>
            <a:endParaRPr lang="en-US" altLang="ko-KR"/>
          </a:p>
        </p:txBody>
      </p:sp>
      <p:pic>
        <p:nvPicPr>
          <p:cNvPr id="131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61"/>
          <a:stretch/>
        </p:blipFill>
        <p:spPr bwMode="auto">
          <a:xfrm>
            <a:off x="7077364" y="3429000"/>
            <a:ext cx="2066636" cy="310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772349" y="-53109"/>
            <a:ext cx="1390124" cy="369332"/>
          </a:xfrm>
          <a:prstGeom prst="rect">
            <a:avLst/>
          </a:prstGeom>
          <a:noFill/>
        </p:spPr>
        <p:txBody>
          <a:bodyPr wrap="none" rtlCol="0">
            <a:spAutoFit/>
          </a:bodyPr>
          <a:lstStyle/>
          <a:p>
            <a:r>
              <a:rPr lang="en-US" dirty="0" smtClean="0"/>
              <a:t>foursquare</a:t>
            </a:r>
            <a:endParaRPr lang="en-US"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1138"/>
          <a:stretch/>
        </p:blipFill>
        <p:spPr bwMode="auto">
          <a:xfrm>
            <a:off x="7058656" y="304800"/>
            <a:ext cx="2076108" cy="310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5852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 the Content Shine</a:t>
            </a:r>
            <a:endParaRPr lang="en-US" dirty="0"/>
          </a:p>
        </p:txBody>
      </p:sp>
      <p:sp>
        <p:nvSpPr>
          <p:cNvPr id="3" name="Content Placeholder 2"/>
          <p:cNvSpPr>
            <a:spLocks noGrp="1"/>
          </p:cNvSpPr>
          <p:nvPr>
            <p:ph idx="1"/>
          </p:nvPr>
        </p:nvSpPr>
        <p:spPr>
          <a:xfrm>
            <a:off x="381000" y="1066800"/>
            <a:ext cx="8763000" cy="1981200"/>
          </a:xfrm>
        </p:spPr>
        <p:txBody>
          <a:bodyPr>
            <a:normAutofit fontScale="77500" lnSpcReduction="20000"/>
          </a:bodyPr>
          <a:lstStyle/>
          <a:p>
            <a:r>
              <a:rPr lang="en-US" dirty="0" smtClean="0"/>
              <a:t>Immersive applications focus on content</a:t>
            </a:r>
          </a:p>
          <a:p>
            <a:pPr lvl="1">
              <a:lnSpc>
                <a:spcPct val="105000"/>
              </a:lnSpc>
            </a:pPr>
            <a:r>
              <a:rPr lang="en-US" i="1" dirty="0" smtClean="0"/>
              <a:t>“The idea is that the content is the interface, the information is the interface — not computer administrative debris.” </a:t>
            </a:r>
            <a:r>
              <a:rPr lang="en-US" dirty="0" smtClean="0"/>
              <a:t>– Edward </a:t>
            </a:r>
            <a:r>
              <a:rPr lang="en-US" dirty="0" err="1" smtClean="0"/>
              <a:t>Tufte</a:t>
            </a:r>
            <a:endParaRPr lang="en-US" dirty="0" smtClean="0"/>
          </a:p>
          <a:p>
            <a:r>
              <a:rPr lang="en-US" dirty="0" smtClean="0"/>
              <a:t>Access controls via tap screen, tap button, &amp; scroll up</a:t>
            </a:r>
          </a:p>
          <a:p>
            <a:endParaRPr lang="en-US" dirty="0" smtClean="0"/>
          </a:p>
        </p:txBody>
      </p:sp>
      <p:sp>
        <p:nvSpPr>
          <p:cNvPr id="10" name="Date Placeholder 9"/>
          <p:cNvSpPr>
            <a:spLocks noGrp="1"/>
          </p:cNvSpPr>
          <p:nvPr>
            <p:ph type="dt" sz="half" idx="10"/>
          </p:nvPr>
        </p:nvSpPr>
        <p:spPr/>
        <p:txBody>
          <a:bodyPr/>
          <a:lstStyle/>
          <a:p>
            <a:pPr>
              <a:defRPr/>
            </a:pPr>
            <a:r>
              <a:rPr lang="en-US" smtClean="0"/>
              <a:t>CS 194H - Winter 2016</a:t>
            </a:r>
            <a:endParaRPr lang="en-US"/>
          </a:p>
        </p:txBody>
      </p:sp>
      <p:sp>
        <p:nvSpPr>
          <p:cNvPr id="11" name="Footer Placeholder 10"/>
          <p:cNvSpPr>
            <a:spLocks noGrp="1"/>
          </p:cNvSpPr>
          <p:nvPr>
            <p:ph type="ftr" sz="quarter" idx="11"/>
          </p:nvPr>
        </p:nvSpPr>
        <p:spPr/>
        <p:txBody>
          <a:bodyPr/>
          <a:lstStyle/>
          <a:p>
            <a:pPr>
              <a:defRPr/>
            </a:pPr>
            <a:r>
              <a:rPr lang="en-US" smtClean="0"/>
              <a:t>HCI+D2: User Interface Design Project  </a:t>
            </a:r>
            <a:endParaRPr lang="en-US"/>
          </a:p>
        </p:txBody>
      </p:sp>
      <p:sp>
        <p:nvSpPr>
          <p:cNvPr id="12" name="Slide Number Placeholder 11"/>
          <p:cNvSpPr>
            <a:spLocks noGrp="1"/>
          </p:cNvSpPr>
          <p:nvPr>
            <p:ph type="sldNum" sz="quarter" idx="12"/>
          </p:nvPr>
        </p:nvSpPr>
        <p:spPr/>
        <p:txBody>
          <a:bodyPr/>
          <a:lstStyle/>
          <a:p>
            <a:fld id="{1C359768-2716-4472-AE36-EE8E84E4D53C}" type="slidenum">
              <a:rPr lang="ko-KR" altLang="en-US" smtClean="0"/>
              <a:pPr/>
              <a:t>47</a:t>
            </a:fld>
            <a:endParaRPr lang="en-US" altLang="ko-K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3024169"/>
            <a:ext cx="2628899" cy="35051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024169"/>
            <a:ext cx="2628899" cy="3505199"/>
          </a:xfrm>
          <a:prstGeom prst="rect">
            <a:avLst/>
          </a:prstGeom>
        </p:spPr>
      </p:pic>
      <p:sp>
        <p:nvSpPr>
          <p:cNvPr id="8" name="TextBox 7"/>
          <p:cNvSpPr txBox="1"/>
          <p:nvPr/>
        </p:nvSpPr>
        <p:spPr>
          <a:xfrm>
            <a:off x="6096000" y="6019800"/>
            <a:ext cx="1549463" cy="369332"/>
          </a:xfrm>
          <a:prstGeom prst="rect">
            <a:avLst/>
          </a:prstGeom>
          <a:noFill/>
        </p:spPr>
        <p:txBody>
          <a:bodyPr wrap="none" rtlCol="0">
            <a:spAutoFit/>
          </a:bodyPr>
          <a:lstStyle/>
          <a:p>
            <a:r>
              <a:rPr lang="en-US" b="0" dirty="0" smtClean="0">
                <a:latin typeface="Helvetica Neue" charset="0"/>
                <a:ea typeface="Helvetica Neue" charset="0"/>
                <a:cs typeface="Helvetica Neue" charset="0"/>
              </a:rPr>
              <a:t>Kindle reader</a:t>
            </a:r>
            <a:endParaRPr lang="en-US" b="0" dirty="0">
              <a:latin typeface="Helvetica Neue" charset="0"/>
              <a:ea typeface="Helvetica Neue" charset="0"/>
              <a:cs typeface="Helvetica Neue" charset="0"/>
            </a:endParaRPr>
          </a:p>
        </p:txBody>
      </p:sp>
    </p:spTree>
    <p:extLst>
      <p:ext uri="{BB962C8B-B14F-4D97-AF65-F5344CB8AC3E}">
        <p14:creationId xmlns:p14="http://schemas.microsoft.com/office/powerpoint/2010/main" val="3595724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3276600"/>
            <a:ext cx="9144000" cy="3581400"/>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normAutofit/>
          </a:bodyPr>
          <a:lstStyle/>
          <a:p>
            <a:r>
              <a:rPr lang="en-US" dirty="0" smtClean="0"/>
              <a:t>Make Selections Fast &amp; Error Free</a:t>
            </a:r>
            <a:endParaRPr lang="en-US" dirty="0"/>
          </a:p>
        </p:txBody>
      </p:sp>
      <p:sp>
        <p:nvSpPr>
          <p:cNvPr id="3" name="Content Placeholder 2"/>
          <p:cNvSpPr>
            <a:spLocks noGrp="1"/>
          </p:cNvSpPr>
          <p:nvPr>
            <p:ph idx="1"/>
          </p:nvPr>
        </p:nvSpPr>
        <p:spPr>
          <a:xfrm>
            <a:off x="381000" y="1143000"/>
            <a:ext cx="8763000" cy="2057400"/>
          </a:xfrm>
        </p:spPr>
        <p:txBody>
          <a:bodyPr>
            <a:normAutofit/>
          </a:bodyPr>
          <a:lstStyle/>
          <a:p>
            <a:r>
              <a:rPr lang="en-US" dirty="0" smtClean="0"/>
              <a:t>Provide smart defaults</a:t>
            </a:r>
          </a:p>
          <a:p>
            <a:r>
              <a:rPr lang="en-US" dirty="0" smtClean="0"/>
              <a:t>Suggest matches during text entry</a:t>
            </a:r>
          </a:p>
          <a:p>
            <a:r>
              <a:rPr lang="en-US" dirty="0" smtClean="0"/>
              <a:t>Store recent activity / selections</a:t>
            </a:r>
          </a:p>
          <a:p>
            <a:endParaRPr lang="en-US" dirty="0" smtClean="0"/>
          </a:p>
        </p:txBody>
      </p:sp>
      <p:sp>
        <p:nvSpPr>
          <p:cNvPr id="4" name="Date Placeholder 3"/>
          <p:cNvSpPr>
            <a:spLocks noGrp="1"/>
          </p:cNvSpPr>
          <p:nvPr>
            <p:ph type="dt" sz="half" idx="10"/>
          </p:nvPr>
        </p:nvSpPr>
        <p:spPr/>
        <p:txBody>
          <a:bodyPr/>
          <a:lstStyle/>
          <a:p>
            <a:pPr>
              <a:defRPr/>
            </a:pPr>
            <a:r>
              <a:rPr lang="en-US" smtClean="0"/>
              <a:t>CS 194H - Winter 2016</a:t>
            </a:r>
            <a:endParaRPr lang="en-US"/>
          </a:p>
        </p:txBody>
      </p:sp>
      <p:sp>
        <p:nvSpPr>
          <p:cNvPr id="5" name="Footer Placeholder 4"/>
          <p:cNvSpPr>
            <a:spLocks noGrp="1"/>
          </p:cNvSpPr>
          <p:nvPr>
            <p:ph type="ftr" sz="quarter" idx="11"/>
          </p:nvPr>
        </p:nvSpPr>
        <p:spPr/>
        <p:txBody>
          <a:bodyPr/>
          <a:lstStyle/>
          <a:p>
            <a:pPr>
              <a:defRPr/>
            </a:pPr>
            <a:r>
              <a:rPr lang="en-US" smtClean="0"/>
              <a:t>HCI+D2: User Interface Design Project  </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48</a:t>
            </a:fld>
            <a:endParaRPr lang="en-US" altLang="ko-KR"/>
          </a:p>
        </p:txBody>
      </p:sp>
      <p:sp>
        <p:nvSpPr>
          <p:cNvPr id="8" name="TextBox 7"/>
          <p:cNvSpPr txBox="1"/>
          <p:nvPr/>
        </p:nvSpPr>
        <p:spPr>
          <a:xfrm>
            <a:off x="2971800" y="6400800"/>
            <a:ext cx="1388522" cy="338554"/>
          </a:xfrm>
          <a:prstGeom prst="rect">
            <a:avLst/>
          </a:prstGeom>
          <a:noFill/>
        </p:spPr>
        <p:txBody>
          <a:bodyPr wrap="none" rtlCol="0">
            <a:spAutoFit/>
          </a:bodyPr>
          <a:lstStyle/>
          <a:p>
            <a:r>
              <a:rPr lang="en-US" sz="1600" b="0" dirty="0" smtClean="0">
                <a:latin typeface="Helvetica Neue" charset="0"/>
                <a:ea typeface="Helvetica Neue" charset="0"/>
                <a:cs typeface="Helvetica Neue" charset="0"/>
              </a:rPr>
              <a:t>iPhone Maps</a:t>
            </a:r>
            <a:endParaRPr lang="en-US" sz="1600" b="0" dirty="0">
              <a:latin typeface="Helvetica Neue" charset="0"/>
              <a:ea typeface="Helvetica Neue" charset="0"/>
              <a:cs typeface="Helvetica Neue"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276600"/>
            <a:ext cx="2387600" cy="35814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276600"/>
            <a:ext cx="2387600" cy="3581400"/>
          </a:xfrm>
          <a:prstGeom prst="rect">
            <a:avLst/>
          </a:prstGeom>
        </p:spPr>
      </p:pic>
      <p:sp>
        <p:nvSpPr>
          <p:cNvPr id="11" name="TextBox 10"/>
          <p:cNvSpPr txBox="1"/>
          <p:nvPr/>
        </p:nvSpPr>
        <p:spPr>
          <a:xfrm>
            <a:off x="7239000" y="6400800"/>
            <a:ext cx="1517851" cy="338554"/>
          </a:xfrm>
          <a:prstGeom prst="rect">
            <a:avLst/>
          </a:prstGeom>
          <a:noFill/>
        </p:spPr>
        <p:txBody>
          <a:bodyPr wrap="none" rtlCol="0">
            <a:spAutoFit/>
          </a:bodyPr>
          <a:lstStyle/>
          <a:p>
            <a:r>
              <a:rPr lang="en-US" sz="1600" b="0" dirty="0" smtClean="0">
                <a:latin typeface="Helvetica Neue" charset="0"/>
                <a:ea typeface="Helvetica Neue" charset="0"/>
                <a:cs typeface="Helvetica Neue" charset="0"/>
              </a:rPr>
              <a:t>Google search</a:t>
            </a:r>
            <a:endParaRPr lang="en-US" sz="1600" b="0" dirty="0">
              <a:latin typeface="Helvetica Neue" charset="0"/>
              <a:ea typeface="Helvetica Neue" charset="0"/>
              <a:cs typeface="Helvetica Neue" charset="0"/>
            </a:endParaRPr>
          </a:p>
        </p:txBody>
      </p:sp>
    </p:spTree>
    <p:extLst>
      <p:ext uri="{BB962C8B-B14F-4D97-AF65-F5344CB8AC3E}">
        <p14:creationId xmlns:p14="http://schemas.microsoft.com/office/powerpoint/2010/main" val="30716840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Provide Appropriate Feedback</a:t>
            </a:r>
            <a:endParaRPr lang="en-US" dirty="0"/>
          </a:p>
        </p:txBody>
      </p:sp>
      <p:sp>
        <p:nvSpPr>
          <p:cNvPr id="3" name="Content Placeholder 2"/>
          <p:cNvSpPr>
            <a:spLocks noGrp="1"/>
          </p:cNvSpPr>
          <p:nvPr>
            <p:ph idx="1"/>
          </p:nvPr>
        </p:nvSpPr>
        <p:spPr>
          <a:xfrm>
            <a:off x="685800" y="990600"/>
            <a:ext cx="8229600" cy="5410200"/>
          </a:xfrm>
        </p:spPr>
        <p:txBody>
          <a:bodyPr>
            <a:normAutofit lnSpcReduction="10000"/>
          </a:bodyPr>
          <a:lstStyle/>
          <a:p>
            <a:r>
              <a:rPr lang="en-US" dirty="0" smtClean="0"/>
              <a:t>Animations</a:t>
            </a:r>
          </a:p>
          <a:p>
            <a:pPr lvl="1"/>
            <a:r>
              <a:rPr lang="en-US" dirty="0" smtClean="0"/>
              <a:t>Downloading, moving, end of content…</a:t>
            </a:r>
          </a:p>
          <a:p>
            <a:r>
              <a:rPr lang="en-US" dirty="0" smtClean="0"/>
              <a:t>Transitions</a:t>
            </a:r>
          </a:p>
          <a:p>
            <a:pPr lvl="1"/>
            <a:r>
              <a:rPr lang="en-US" dirty="0" smtClean="0"/>
              <a:t>when users move between related screens</a:t>
            </a:r>
          </a:p>
          <a:p>
            <a:pPr lvl="1"/>
            <a:r>
              <a:rPr lang="en-US" dirty="0" smtClean="0"/>
              <a:t>e.g., flip (settings/views), slide left/right (lists), slide up/down (secondary panel), fade in/out, curl (e.g., maps)</a:t>
            </a:r>
          </a:p>
          <a:p>
            <a:r>
              <a:rPr lang="en-US" dirty="0" smtClean="0"/>
              <a:t>Text alerts</a:t>
            </a:r>
          </a:p>
          <a:p>
            <a:pPr lvl="1"/>
            <a:r>
              <a:rPr lang="en-US" dirty="0" smtClean="0"/>
              <a:t>If visual not enough (inline or overlay-modal)</a:t>
            </a:r>
          </a:p>
          <a:p>
            <a:r>
              <a:rPr lang="en-US" dirty="0" smtClean="0"/>
              <a:t>Sound</a:t>
            </a:r>
          </a:p>
          <a:p>
            <a:pPr lvl="1"/>
            <a:r>
              <a:rPr lang="en-US" dirty="0" smtClean="0"/>
              <a:t>use sparingly as can be annoying</a:t>
            </a:r>
          </a:p>
        </p:txBody>
      </p:sp>
      <p:sp>
        <p:nvSpPr>
          <p:cNvPr id="7" name="Date Placeholder 6"/>
          <p:cNvSpPr>
            <a:spLocks noGrp="1"/>
          </p:cNvSpPr>
          <p:nvPr>
            <p:ph type="dt" sz="half" idx="10"/>
          </p:nvPr>
        </p:nvSpPr>
        <p:spPr/>
        <p:txBody>
          <a:bodyPr/>
          <a:lstStyle/>
          <a:p>
            <a:r>
              <a:rPr lang="en-US" smtClean="0"/>
              <a:t>CS 194H - Winter 2016</a:t>
            </a:r>
            <a:endParaRPr lang="en-US"/>
          </a:p>
        </p:txBody>
      </p:sp>
      <p:sp>
        <p:nvSpPr>
          <p:cNvPr id="8" name="Footer Placeholder 7"/>
          <p:cNvSpPr>
            <a:spLocks noGrp="1"/>
          </p:cNvSpPr>
          <p:nvPr>
            <p:ph type="ftr" sz="quarter" idx="11"/>
          </p:nvPr>
        </p:nvSpPr>
        <p:spPr/>
        <p:txBody>
          <a:bodyPr/>
          <a:lstStyle/>
          <a:p>
            <a:r>
              <a:rPr lang="en-US" smtClean="0"/>
              <a:t>HCI+D2: User Interface Design Project  </a:t>
            </a:r>
            <a:endParaRPr lang="en-US"/>
          </a:p>
        </p:txBody>
      </p:sp>
      <p:sp>
        <p:nvSpPr>
          <p:cNvPr id="9" name="Slide Number Placeholder 8"/>
          <p:cNvSpPr>
            <a:spLocks noGrp="1"/>
          </p:cNvSpPr>
          <p:nvPr>
            <p:ph type="sldNum" sz="quarter" idx="12"/>
          </p:nvPr>
        </p:nvSpPr>
        <p:spPr/>
        <p:txBody>
          <a:bodyPr/>
          <a:lstStyle/>
          <a:p>
            <a:fld id="{1C359768-2716-4472-AE36-EE8E84E4D53C}" type="slidenum">
              <a:rPr lang="ko-KR" altLang="en-US" smtClean="0"/>
              <a:pPr/>
              <a:t>49</a:t>
            </a:fld>
            <a:endParaRPr lang="en-US" altLang="ko-KR"/>
          </a:p>
        </p:txBody>
      </p:sp>
    </p:spTree>
    <p:extLst>
      <p:ext uri="{BB962C8B-B14F-4D97-AF65-F5344CB8AC3E}">
        <p14:creationId xmlns:p14="http://schemas.microsoft.com/office/powerpoint/2010/main" val="22276933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3" descr="IMG_33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9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4954680" y="4888320"/>
              <a:ext cx="1162080" cy="12960"/>
            </p14:xfrm>
          </p:contentPart>
        </mc:Choice>
        <mc:Fallback xmlns="">
          <p:pic>
            <p:nvPicPr>
              <p:cNvPr id="10" name="Ink 9"/>
              <p:cNvPicPr/>
              <p:nvPr/>
            </p:nvPicPr>
            <p:blipFill>
              <a:blip r:embed="rId18"/>
              <a:stretch>
                <a:fillRect/>
              </a:stretch>
            </p:blipFill>
            <p:spPr>
              <a:xfrm>
                <a:off x="4938840" y="4824600"/>
                <a:ext cx="11937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p14:cNvContentPartPr/>
              <p14:nvPr/>
            </p14:nvContentPartPr>
            <p14:xfrm>
              <a:off x="4942080" y="5025480"/>
              <a:ext cx="981720" cy="25920"/>
            </p14:xfrm>
          </p:contentPart>
        </mc:Choice>
        <mc:Fallback xmlns="">
          <p:pic>
            <p:nvPicPr>
              <p:cNvPr id="11" name="Ink 10"/>
              <p:cNvPicPr/>
              <p:nvPr/>
            </p:nvPicPr>
            <p:blipFill>
              <a:blip r:embed="rId20"/>
              <a:stretch>
                <a:fillRect/>
              </a:stretch>
            </p:blipFill>
            <p:spPr>
              <a:xfrm>
                <a:off x="4926240" y="4961760"/>
                <a:ext cx="10134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p14:cNvContentPartPr/>
              <p14:nvPr/>
            </p14:nvContentPartPr>
            <p14:xfrm>
              <a:off x="4933440" y="4639560"/>
              <a:ext cx="1131840" cy="17640"/>
            </p14:xfrm>
          </p:contentPart>
        </mc:Choice>
        <mc:Fallback xmlns="">
          <p:pic>
            <p:nvPicPr>
              <p:cNvPr id="12" name="Ink 11"/>
              <p:cNvPicPr/>
              <p:nvPr/>
            </p:nvPicPr>
            <p:blipFill>
              <a:blip r:embed="rId22"/>
              <a:stretch>
                <a:fillRect/>
              </a:stretch>
            </p:blipFill>
            <p:spPr>
              <a:xfrm>
                <a:off x="4917600" y="4576200"/>
                <a:ext cx="116352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 name="Ink 8"/>
              <p14:cNvContentPartPr/>
              <p14:nvPr/>
            </p14:nvContentPartPr>
            <p14:xfrm>
              <a:off x="4920480" y="4669800"/>
              <a:ext cx="1127520" cy="77400"/>
            </p14:xfrm>
          </p:contentPart>
        </mc:Choice>
        <mc:Fallback xmlns="">
          <p:pic>
            <p:nvPicPr>
              <p:cNvPr id="9" name="Ink 8"/>
              <p:cNvPicPr/>
              <p:nvPr/>
            </p:nvPicPr>
            <p:blipFill>
              <a:blip r:embed="rId16"/>
              <a:stretch>
                <a:fillRect/>
              </a:stretch>
            </p:blipFill>
            <p:spPr>
              <a:xfrm>
                <a:off x="4904640" y="4606080"/>
                <a:ext cx="11595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 name="Ink 7"/>
              <p14:cNvContentPartPr/>
              <p14:nvPr/>
            </p14:nvContentPartPr>
            <p14:xfrm>
              <a:off x="4406040" y="1197600"/>
              <a:ext cx="557640" cy="13320"/>
            </p14:xfrm>
          </p:contentPart>
        </mc:Choice>
        <mc:Fallback xmlns="">
          <p:pic>
            <p:nvPicPr>
              <p:cNvPr id="8" name="Ink 7"/>
              <p:cNvPicPr/>
              <p:nvPr/>
            </p:nvPicPr>
            <p:blipFill>
              <a:blip r:embed="rId14"/>
              <a:stretch>
                <a:fillRect/>
              </a:stretch>
            </p:blipFill>
            <p:spPr>
              <a:xfrm>
                <a:off x="4390200" y="1134240"/>
                <a:ext cx="58932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 name="Ink 6"/>
              <p14:cNvContentPartPr/>
              <p14:nvPr/>
            </p14:nvContentPartPr>
            <p14:xfrm>
              <a:off x="4419000" y="1064760"/>
              <a:ext cx="1599120" cy="56160"/>
            </p14:xfrm>
          </p:contentPart>
        </mc:Choice>
        <mc:Fallback xmlns="">
          <p:pic>
            <p:nvPicPr>
              <p:cNvPr id="7" name="Ink 6"/>
              <p:cNvPicPr/>
              <p:nvPr/>
            </p:nvPicPr>
            <p:blipFill>
              <a:blip r:embed="rId12"/>
              <a:stretch>
                <a:fillRect/>
              </a:stretch>
            </p:blipFill>
            <p:spPr>
              <a:xfrm>
                <a:off x="4403160" y="1001400"/>
                <a:ext cx="1630800" cy="183240"/>
              </a:xfrm>
              <a:prstGeom prst="rect">
                <a:avLst/>
              </a:prstGeom>
            </p:spPr>
          </p:pic>
        </mc:Fallback>
      </mc:AlternateContent>
      <p:pic>
        <p:nvPicPr>
          <p:cNvPr id="15365" name="Picture 4" descr="IMG_3376.jp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373813" y="0"/>
            <a:ext cx="554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27">
            <p14:nvContentPartPr>
              <p14:cNvPr id="4" name="Ink 3"/>
              <p14:cNvContentPartPr/>
              <p14:nvPr/>
            </p14:nvContentPartPr>
            <p14:xfrm>
              <a:off x="1662840" y="4691040"/>
              <a:ext cx="1419120" cy="47520"/>
            </p14:xfrm>
          </p:contentPart>
        </mc:Choice>
        <mc:Fallback xmlns="">
          <p:pic>
            <p:nvPicPr>
              <p:cNvPr id="4" name="Ink 3"/>
              <p:cNvPicPr/>
              <p:nvPr/>
            </p:nvPicPr>
            <p:blipFill>
              <a:blip r:embed="rId6"/>
              <a:stretch>
                <a:fillRect/>
              </a:stretch>
            </p:blipFill>
            <p:spPr>
              <a:xfrm>
                <a:off x="1647000" y="4627680"/>
                <a:ext cx="145080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 name="Ink 4"/>
              <p14:cNvContentPartPr/>
              <p14:nvPr/>
            </p14:nvContentPartPr>
            <p14:xfrm>
              <a:off x="1367280" y="4798320"/>
              <a:ext cx="737640" cy="12960"/>
            </p14:xfrm>
          </p:contentPart>
        </mc:Choice>
        <mc:Fallback xmlns="">
          <p:pic>
            <p:nvPicPr>
              <p:cNvPr id="5" name="Ink 4"/>
              <p:cNvPicPr/>
              <p:nvPr/>
            </p:nvPicPr>
            <p:blipFill>
              <a:blip r:embed="rId8"/>
              <a:stretch>
                <a:fillRect/>
              </a:stretch>
            </p:blipFill>
            <p:spPr>
              <a:xfrm>
                <a:off x="1351440" y="4734600"/>
                <a:ext cx="76932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 name="Ink 5"/>
              <p14:cNvContentPartPr/>
              <p14:nvPr/>
            </p14:nvContentPartPr>
            <p14:xfrm>
              <a:off x="1418760" y="4686720"/>
              <a:ext cx="248760" cy="4680"/>
            </p14:xfrm>
          </p:contentPart>
        </mc:Choice>
        <mc:Fallback xmlns="">
          <p:pic>
            <p:nvPicPr>
              <p:cNvPr id="6" name="Ink 5"/>
              <p:cNvPicPr/>
              <p:nvPr/>
            </p:nvPicPr>
            <p:blipFill>
              <a:blip r:embed="rId10"/>
              <a:stretch>
                <a:fillRect/>
              </a:stretch>
            </p:blipFill>
            <p:spPr>
              <a:xfrm>
                <a:off x="1402920" y="4623360"/>
                <a:ext cx="2804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Ink 22"/>
              <p14:cNvContentPartPr/>
              <p14:nvPr/>
            </p14:nvContentPartPr>
            <p14:xfrm>
              <a:off x="7653000" y="4773240"/>
              <a:ext cx="1397520" cy="47520"/>
            </p14:xfrm>
          </p:contentPart>
        </mc:Choice>
        <mc:Fallback xmlns="">
          <p:pic>
            <p:nvPicPr>
              <p:cNvPr id="23" name="Ink 22"/>
              <p:cNvPicPr/>
              <p:nvPr/>
            </p:nvPicPr>
            <p:blipFill>
              <a:blip r:embed="rId44"/>
              <a:stretch>
                <a:fillRect/>
              </a:stretch>
            </p:blipFill>
            <p:spPr>
              <a:xfrm>
                <a:off x="7637160" y="4709880"/>
                <a:ext cx="14292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4" name="Ink 23"/>
              <p14:cNvContentPartPr/>
              <p14:nvPr/>
            </p14:nvContentPartPr>
            <p14:xfrm>
              <a:off x="7648680" y="4683240"/>
              <a:ext cx="1419120" cy="21960"/>
            </p14:xfrm>
          </p:contentPart>
        </mc:Choice>
        <mc:Fallback xmlns="">
          <p:pic>
            <p:nvPicPr>
              <p:cNvPr id="24" name="Ink 23"/>
              <p:cNvPicPr/>
              <p:nvPr/>
            </p:nvPicPr>
            <p:blipFill>
              <a:blip r:embed="rId46"/>
              <a:stretch>
                <a:fillRect/>
              </a:stretch>
            </p:blipFill>
            <p:spPr>
              <a:xfrm>
                <a:off x="7632840" y="4619880"/>
                <a:ext cx="1450800" cy="148680"/>
              </a:xfrm>
              <a:prstGeom prst="rect">
                <a:avLst/>
              </a:prstGeom>
            </p:spPr>
          </p:pic>
        </mc:Fallback>
      </mc:AlternateContent>
      <p:sp>
        <p:nvSpPr>
          <p:cNvPr id="2" name="Date Placeholder 1"/>
          <p:cNvSpPr>
            <a:spLocks noGrp="1"/>
          </p:cNvSpPr>
          <p:nvPr>
            <p:ph type="dt" sz="half" idx="10"/>
          </p:nvPr>
        </p:nvSpPr>
        <p:spPr/>
        <p:txBody>
          <a:bodyPr/>
          <a:lstStyle/>
          <a:p>
            <a:pPr>
              <a:defRPr/>
            </a:pPr>
            <a:r>
              <a:rPr lang="en-US" smtClean="0"/>
              <a:t>CS 194H - Winter 2016</a:t>
            </a:r>
            <a:endParaRPr lang="en-US" dirty="0"/>
          </a:p>
        </p:txBody>
      </p:sp>
      <p:sp>
        <p:nvSpPr>
          <p:cNvPr id="3" name="Footer Placeholder 2"/>
          <p:cNvSpPr>
            <a:spLocks noGrp="1"/>
          </p:cNvSpPr>
          <p:nvPr>
            <p:ph type="ftr" sz="quarter" idx="11"/>
          </p:nvPr>
        </p:nvSpPr>
        <p:spPr/>
        <p:txBody>
          <a:bodyPr/>
          <a:lstStyle/>
          <a:p>
            <a:pPr>
              <a:defRPr/>
            </a:pPr>
            <a:r>
              <a:rPr lang="en-US" smtClean="0"/>
              <a:t>HCI+D2: User Interface Design Project  </a:t>
            </a:r>
            <a:endParaRPr lang="en-US" dirty="0"/>
          </a:p>
        </p:txBody>
      </p:sp>
      <p:sp>
        <p:nvSpPr>
          <p:cNvPr id="25" name="Slide Number Placeholder 24"/>
          <p:cNvSpPr>
            <a:spLocks noGrp="1"/>
          </p:cNvSpPr>
          <p:nvPr>
            <p:ph type="sldNum" sz="quarter" idx="12"/>
          </p:nvPr>
        </p:nvSpPr>
        <p:spPr/>
        <p:txBody>
          <a:bodyPr/>
          <a:lstStyle/>
          <a:p>
            <a:fld id="{88C5DCA4-72D8-1847-88AD-275DB8B668DD}" type="slidenum">
              <a:rPr lang="en-US" smtClean="0"/>
              <a:pPr/>
              <a:t>5</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 0 L -0.29167 0.00486 " pathEditMode="relative" rAng="0" ptsTypes="AA">
                                      <p:cBhvr>
                                        <p:cTn id="30" dur="2000" fill="hold"/>
                                        <p:tgtEl>
                                          <p:spTgt spid="15365"/>
                                        </p:tgtEl>
                                        <p:attrNameLst>
                                          <p:attrName>ppt_x</p:attrName>
                                          <p:attrName>ppt_y</p:attrName>
                                        </p:attrNameLst>
                                      </p:cBhvr>
                                      <p:rCtr x="-14583" y="231"/>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36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4" descr="IMG_337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06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5" descr="IMG_3374.jpg"/>
          <p:cNvPicPr>
            <a:picLocks noChangeAspect="1"/>
          </p:cNvPicPr>
          <p:nvPr/>
        </p:nvPicPr>
        <p:blipFill>
          <a:blip r:embed="rId4">
            <a:extLst>
              <a:ext uri="{28A0092B-C50C-407E-A947-70E740481C1C}">
                <a14:useLocalDpi xmlns:a14="http://schemas.microsoft.com/office/drawing/2010/main" val="0"/>
              </a:ext>
            </a:extLst>
          </a:blip>
          <a:srcRect t="3923"/>
          <a:stretch>
            <a:fillRect/>
          </a:stretch>
        </p:blipFill>
        <p:spPr bwMode="auto">
          <a:xfrm>
            <a:off x="6237288" y="3048000"/>
            <a:ext cx="290671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CS 194H - Winter 2016</a:t>
            </a:r>
            <a:endParaRPr lang="en-US" dirty="0"/>
          </a:p>
        </p:txBody>
      </p:sp>
      <p:sp>
        <p:nvSpPr>
          <p:cNvPr id="3" name="Footer Placeholder 2"/>
          <p:cNvSpPr>
            <a:spLocks noGrp="1"/>
          </p:cNvSpPr>
          <p:nvPr>
            <p:ph type="ftr" sz="quarter" idx="11"/>
          </p:nvPr>
        </p:nvSpPr>
        <p:spPr/>
        <p:txBody>
          <a:bodyPr/>
          <a:lstStyle/>
          <a:p>
            <a:pPr>
              <a:defRPr/>
            </a:pPr>
            <a:r>
              <a:rPr lang="en-US" smtClean="0"/>
              <a:t>HCI+D2: User Interface Design Project  </a:t>
            </a:r>
            <a:endParaRPr lang="en-US" dirty="0"/>
          </a:p>
        </p:txBody>
      </p:sp>
      <p:sp>
        <p:nvSpPr>
          <p:cNvPr id="4" name="Slide Number Placeholder 3"/>
          <p:cNvSpPr>
            <a:spLocks noGrp="1"/>
          </p:cNvSpPr>
          <p:nvPr>
            <p:ph type="sldNum" sz="quarter" idx="12"/>
          </p:nvPr>
        </p:nvSpPr>
        <p:spPr/>
        <p:txBody>
          <a:bodyPr/>
          <a:lstStyle/>
          <a:p>
            <a:fld id="{88C5DCA4-72D8-1847-88AD-275DB8B668DD}" type="slidenum">
              <a:rPr lang="en-US" smtClean="0"/>
              <a:pPr/>
              <a:t>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warlkmansdingel.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 y="-457200"/>
            <a:ext cx="10439400" cy="7829550"/>
          </a:xfrm>
          <a:prstGeom prst="rect">
            <a:avLst/>
          </a:prstGeom>
        </p:spPr>
      </p:pic>
      <p:sp>
        <p:nvSpPr>
          <p:cNvPr id="14" name="Rectangle 13"/>
          <p:cNvSpPr/>
          <p:nvPr/>
        </p:nvSpPr>
        <p:spPr bwMode="auto">
          <a:xfrm>
            <a:off x="0" y="152400"/>
            <a:ext cx="5334000" cy="91440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E4B10D4F-B332-46C7-90F5-3385543D3EE9}" type="slidenum">
              <a:rPr lang="ko-KR" altLang="en-US" smtClean="0"/>
              <a:pPr/>
              <a:t>7</a:t>
            </a:fld>
            <a:endParaRPr lang="en-US" altLang="ko-KR"/>
          </a:p>
        </p:txBody>
      </p:sp>
      <p:sp>
        <p:nvSpPr>
          <p:cNvPr id="68609" name="Title 1"/>
          <p:cNvSpPr>
            <a:spLocks noGrp="1"/>
          </p:cNvSpPr>
          <p:nvPr>
            <p:ph type="title"/>
          </p:nvPr>
        </p:nvSpPr>
        <p:spPr/>
        <p:txBody>
          <a:bodyPr/>
          <a:lstStyle/>
          <a:p>
            <a:pPr eaLnBrk="1" hangingPunct="1"/>
            <a:r>
              <a:rPr lang="en-US" dirty="0" smtClean="0"/>
              <a:t>Sony Walkman (1979)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smtClean="0"/>
              <a:t>CS 194H - Winter 2016</a:t>
            </a:r>
            <a:endParaRPr lang="en-US"/>
          </a:p>
        </p:txBody>
      </p:sp>
      <p:sp>
        <p:nvSpPr>
          <p:cNvPr id="6" name="Footer Placeholder 5"/>
          <p:cNvSpPr>
            <a:spLocks noGrp="1"/>
          </p:cNvSpPr>
          <p:nvPr>
            <p:ph type="ftr" sz="quarter" idx="11"/>
          </p:nvPr>
        </p:nvSpPr>
        <p:spPr/>
        <p:txBody>
          <a:bodyPr/>
          <a:lstStyle/>
          <a:p>
            <a:pPr>
              <a:defRPr/>
            </a:pPr>
            <a:r>
              <a:rPr lang="en-US" smtClean="0"/>
              <a:t>HCI+D2: User Interface Design Project  </a:t>
            </a:r>
            <a:endParaRPr lang="en-US"/>
          </a:p>
        </p:txBody>
      </p:sp>
      <p:sp>
        <p:nvSpPr>
          <p:cNvPr id="7" name="Slide Number Placeholder 6"/>
          <p:cNvSpPr>
            <a:spLocks noGrp="1"/>
          </p:cNvSpPr>
          <p:nvPr>
            <p:ph type="sldNum" sz="quarter" idx="12"/>
          </p:nvPr>
        </p:nvSpPr>
        <p:spPr/>
        <p:txBody>
          <a:bodyPr/>
          <a:lstStyle/>
          <a:p>
            <a:fld id="{E4B10D4F-B332-46C7-90F5-3385543D3EE9}" type="slidenum">
              <a:rPr lang="ko-KR" altLang="en-US" smtClean="0"/>
              <a:pPr/>
              <a:t>8</a:t>
            </a:fld>
            <a:endParaRPr lang="en-US" altLang="ko-KR"/>
          </a:p>
        </p:txBody>
      </p:sp>
      <p:pic>
        <p:nvPicPr>
          <p:cNvPr id="2" name="Picture 1"/>
          <p:cNvPicPr>
            <a:picLocks noChangeAspect="1"/>
          </p:cNvPicPr>
          <p:nvPr/>
        </p:nvPicPr>
        <p:blipFill>
          <a:blip r:embed="rId3"/>
          <a:stretch>
            <a:fillRect/>
          </a:stretch>
        </p:blipFill>
        <p:spPr>
          <a:xfrm>
            <a:off x="3886200" y="-34637"/>
            <a:ext cx="5259997" cy="7013329"/>
          </a:xfrm>
          <a:prstGeom prst="rect">
            <a:avLst/>
          </a:prstGeom>
        </p:spPr>
      </p:pic>
      <p:sp>
        <p:nvSpPr>
          <p:cNvPr id="14" name="Rectangle 13"/>
          <p:cNvSpPr/>
          <p:nvPr/>
        </p:nvSpPr>
        <p:spPr bwMode="auto">
          <a:xfrm>
            <a:off x="0" y="152400"/>
            <a:ext cx="5562600" cy="91440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8609" name="Title 1"/>
          <p:cNvSpPr>
            <a:spLocks noGrp="1"/>
          </p:cNvSpPr>
          <p:nvPr>
            <p:ph type="title"/>
          </p:nvPr>
        </p:nvSpPr>
        <p:spPr/>
        <p:txBody>
          <a:bodyPr/>
          <a:lstStyle/>
          <a:p>
            <a:pPr eaLnBrk="1" hangingPunct="1"/>
            <a:r>
              <a:rPr lang="en-US" dirty="0" smtClean="0"/>
              <a:t>Sanyo MG30 (1982-83)</a:t>
            </a:r>
          </a:p>
        </p:txBody>
      </p:sp>
    </p:spTree>
    <p:extLst>
      <p:ext uri="{BB962C8B-B14F-4D97-AF65-F5344CB8AC3E}">
        <p14:creationId xmlns:p14="http://schemas.microsoft.com/office/powerpoint/2010/main" val="213697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CS 194H - Winter 2016</a:t>
            </a:r>
            <a:endParaRPr lang="en-US"/>
          </a:p>
        </p:txBody>
      </p:sp>
      <p:sp>
        <p:nvSpPr>
          <p:cNvPr id="3" name="Footer Placeholder 2"/>
          <p:cNvSpPr>
            <a:spLocks noGrp="1"/>
          </p:cNvSpPr>
          <p:nvPr>
            <p:ph type="ftr" sz="quarter" idx="11"/>
          </p:nvPr>
        </p:nvSpPr>
        <p:spPr/>
        <p:txBody>
          <a:bodyPr/>
          <a:lstStyle/>
          <a:p>
            <a:pPr>
              <a:defRPr/>
            </a:pPr>
            <a:r>
              <a:rPr lang="en-US" dirty="0" smtClean="0"/>
              <a:t>HCI+D2: User Interface Design Project  </a:t>
            </a:r>
            <a:endParaRPr lang="en-US" dirty="0"/>
          </a:p>
        </p:txBody>
      </p:sp>
      <p:sp>
        <p:nvSpPr>
          <p:cNvPr id="4" name="Slide Number Placeholder 3"/>
          <p:cNvSpPr>
            <a:spLocks noGrp="1"/>
          </p:cNvSpPr>
          <p:nvPr>
            <p:ph type="sldNum" sz="quarter" idx="12"/>
          </p:nvPr>
        </p:nvSpPr>
        <p:spPr/>
        <p:txBody>
          <a:bodyPr/>
          <a:lstStyle/>
          <a:p>
            <a:fld id="{E4B10D4F-B332-46C7-90F5-3385543D3EE9}" type="slidenum">
              <a:rPr lang="ko-KR" altLang="en-US" smtClean="0"/>
              <a:pPr/>
              <a:t>9</a:t>
            </a:fld>
            <a:endParaRPr lang="en-US" altLang="ko-KR"/>
          </a:p>
        </p:txBody>
      </p:sp>
      <p:sp>
        <p:nvSpPr>
          <p:cNvPr id="70657" name="Title 1"/>
          <p:cNvSpPr>
            <a:spLocks noGrp="1"/>
          </p:cNvSpPr>
          <p:nvPr>
            <p:ph type="title"/>
          </p:nvPr>
        </p:nvSpPr>
        <p:spPr/>
        <p:txBody>
          <a:bodyPr/>
          <a:lstStyle/>
          <a:p>
            <a:pPr eaLnBrk="1" hangingPunct="1"/>
            <a:r>
              <a:rPr lang="en-US" dirty="0" smtClean="0"/>
              <a:t>Car Phone </a:t>
            </a:r>
            <a:br>
              <a:rPr lang="en-US" dirty="0" smtClean="0"/>
            </a:br>
            <a:r>
              <a:rPr lang="en-US" sz="2400" dirty="0" smtClean="0"/>
              <a:t>(1980s-90s)</a:t>
            </a:r>
          </a:p>
        </p:txBody>
      </p:sp>
      <p:pic>
        <p:nvPicPr>
          <p:cNvPr id="7066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3883" r="12971" b="25141"/>
          <a:stretch/>
        </p:blipFill>
        <p:spPr bwMode="auto">
          <a:xfrm>
            <a:off x="2859652" y="0"/>
            <a:ext cx="63068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858147" y="18015"/>
            <a:ext cx="1332853" cy="6839985"/>
          </a:xfrm>
          <a:prstGeom prst="rect">
            <a:avLst/>
          </a:prstGeom>
          <a:gradFill flip="none" rotWithShape="1">
            <a:gsLst>
              <a:gs pos="0">
                <a:srgbClr val="000000">
                  <a:alpha val="38000"/>
                </a:srgbClr>
              </a:gs>
              <a:gs pos="9000">
                <a:srgbClr val="000000">
                  <a:alpha val="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2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ummer HCI">
  <a:themeElements>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nday">
  <a:themeElements>
    <a:clrScheme name="Custom 4">
      <a:dk1>
        <a:srgbClr val="414141"/>
      </a:dk1>
      <a:lt1>
        <a:srgbClr val="FFFFFF"/>
      </a:lt1>
      <a:dk2>
        <a:srgbClr val="282A2A"/>
      </a:dk2>
      <a:lt2>
        <a:srgbClr val="D0D0D0"/>
      </a:lt2>
      <a:accent1>
        <a:srgbClr val="E87A40"/>
      </a:accent1>
      <a:accent2>
        <a:srgbClr val="EAC632"/>
      </a:accent2>
      <a:accent3>
        <a:srgbClr val="D1B2AD"/>
      </a:accent3>
      <a:accent4>
        <a:srgbClr val="DADADA"/>
      </a:accent4>
      <a:accent5>
        <a:srgbClr val="E8B887"/>
      </a:accent5>
      <a:accent6>
        <a:srgbClr val="8E8E8E"/>
      </a:accent6>
      <a:hlink>
        <a:srgbClr val="FFFFFF"/>
      </a:hlink>
      <a:folHlink>
        <a:srgbClr val="FFFFFF"/>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02-action-analysis-automated-tools</Template>
  <TotalTime>45470</TotalTime>
  <Words>2885</Words>
  <Application>Microsoft Macintosh PowerPoint</Application>
  <PresentationFormat>On-screen Show (4:3)</PresentationFormat>
  <Paragraphs>478</Paragraphs>
  <Slides>49</Slides>
  <Notes>47</Notes>
  <HiddenSlides>0</HiddenSlides>
  <MMClips>1</MMClips>
  <ScaleCrop>false</ScaleCrop>
  <HeadingPairs>
    <vt:vector size="4" baseType="variant">
      <vt:variant>
        <vt:lpstr>Theme</vt:lpstr>
      </vt:variant>
      <vt:variant>
        <vt:i4>3</vt:i4>
      </vt:variant>
      <vt:variant>
        <vt:lpstr>Slide Titles</vt:lpstr>
      </vt:variant>
      <vt:variant>
        <vt:i4>49</vt:i4>
      </vt:variant>
    </vt:vector>
  </HeadingPairs>
  <TitlesOfParts>
    <vt:vector size="52" baseType="lpstr">
      <vt:lpstr>2_Summer HCI</vt:lpstr>
      <vt:lpstr>3_Summer HCI</vt:lpstr>
      <vt:lpstr>Landay</vt:lpstr>
      <vt:lpstr>Mobile Computing &amp;  Mobile UI Design</vt:lpstr>
      <vt:lpstr>Hall of Fame or Hall of Shame?</vt:lpstr>
      <vt:lpstr>Hall of Shame!</vt:lpstr>
      <vt:lpstr>Outline</vt:lpstr>
      <vt:lpstr>PowerPoint Presentation</vt:lpstr>
      <vt:lpstr>PowerPoint Presentation</vt:lpstr>
      <vt:lpstr>Sony Walkman (1979)</vt:lpstr>
      <vt:lpstr>Sanyo MG30 (1982-83)</vt:lpstr>
      <vt:lpstr>Car Phone  (1980s-90s)</vt:lpstr>
      <vt:lpstr>7 billion Mobile Phones Worldwide (2015)</vt:lpstr>
      <vt:lpstr>Mobile Design Evolving Rapidly!</vt:lpstr>
      <vt:lpstr>Mobile Design Evolving Rapidly!</vt:lpstr>
      <vt:lpstr>“You Will” – the future comes slower than we’d like</vt:lpstr>
      <vt:lpstr>There was the Newton …</vt:lpstr>
      <vt:lpstr>The Newton Had Problems…</vt:lpstr>
      <vt:lpstr>The Palm Pilot Improved…</vt:lpstr>
      <vt:lpstr>Prototyping the Palm hardware, form factor, software</vt:lpstr>
      <vt:lpstr>Palm Pilot Prototypes</vt:lpstr>
      <vt:lpstr>PowerPoint Presentation</vt:lpstr>
      <vt:lpstr>Technology Trends</vt:lpstr>
      <vt:lpstr>Technology Trends</vt:lpstr>
      <vt:lpstr>Technology Trends</vt:lpstr>
      <vt:lpstr>Technology Trends</vt:lpstr>
      <vt:lpstr>Technology Trends</vt:lpstr>
      <vt:lpstr>Technology Trends</vt:lpstr>
      <vt:lpstr>Technology Trends</vt:lpstr>
      <vt:lpstr>Technology Trends</vt:lpstr>
      <vt:lpstr>Technology Trends</vt:lpstr>
      <vt:lpstr>What will we do with Mobile?</vt:lpstr>
      <vt:lpstr>PowerPoint Presentation</vt:lpstr>
      <vt:lpstr>PowerPoint Presentation</vt:lpstr>
      <vt:lpstr>PowerPoint Presentation</vt:lpstr>
      <vt:lpstr>Why Mobile First?</vt:lpstr>
      <vt:lpstr>What Makes Mobile Design Exciting?</vt:lpstr>
      <vt:lpstr>What Makes Mobile Design Difficult?</vt:lpstr>
      <vt:lpstr>Mobile Usage Context</vt:lpstr>
      <vt:lpstr>Limited Attention &amp; Input Interaction </vt:lpstr>
      <vt:lpstr>“Good Artists Borrow, Great Artists Steal” – Pablo Picasso(?) </vt:lpstr>
      <vt:lpstr>Mobile Design’s Key Moment</vt:lpstr>
      <vt:lpstr>Mobile Design Constraints &amp; Context</vt:lpstr>
      <vt:lpstr>Mobile Design Constraints &amp; Context</vt:lpstr>
      <vt:lpstr>Mobile Design Constraints &amp; Context</vt:lpstr>
      <vt:lpstr>Initial Impressions Matter</vt:lpstr>
      <vt:lpstr>Initial Impressions Matter</vt:lpstr>
      <vt:lpstr>Personalize User Experience</vt:lpstr>
      <vt:lpstr>Personalize User Experience</vt:lpstr>
      <vt:lpstr>Let the Content Shine</vt:lpstr>
      <vt:lpstr>Make Selections Fast &amp; Error Free</vt:lpstr>
      <vt:lpstr>Provide Appropriate Feedback</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UI Design</dc:title>
  <dc:creator>Scott Klemmer;James Landay</dc:creator>
  <cp:lastModifiedBy>James Landay</cp:lastModifiedBy>
  <cp:revision>612</cp:revision>
  <cp:lastPrinted>2016-01-26T18:25:52Z</cp:lastPrinted>
  <dcterms:created xsi:type="dcterms:W3CDTF">2008-10-02T18:13:49Z</dcterms:created>
  <dcterms:modified xsi:type="dcterms:W3CDTF">2016-01-26T18:27:33Z</dcterms:modified>
</cp:coreProperties>
</file>