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ink/ink1.xml" ContentType="application/inkml+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61" r:id="rId1"/>
  </p:sldMasterIdLst>
  <p:notesMasterIdLst>
    <p:notesMasterId r:id="rId75"/>
  </p:notesMasterIdLst>
  <p:handoutMasterIdLst>
    <p:handoutMasterId r:id="rId76"/>
  </p:handoutMasterIdLst>
  <p:sldIdLst>
    <p:sldId id="715" r:id="rId2"/>
    <p:sldId id="758" r:id="rId3"/>
    <p:sldId id="759" r:id="rId4"/>
    <p:sldId id="775" r:id="rId5"/>
    <p:sldId id="779" r:id="rId6"/>
    <p:sldId id="827" r:id="rId7"/>
    <p:sldId id="701" r:id="rId8"/>
    <p:sldId id="702" r:id="rId9"/>
    <p:sldId id="703" r:id="rId10"/>
    <p:sldId id="719" r:id="rId11"/>
    <p:sldId id="796" r:id="rId12"/>
    <p:sldId id="794" r:id="rId13"/>
    <p:sldId id="578" r:id="rId14"/>
    <p:sldId id="654" r:id="rId15"/>
    <p:sldId id="655" r:id="rId16"/>
    <p:sldId id="824" r:id="rId17"/>
    <p:sldId id="658" r:id="rId18"/>
    <p:sldId id="691" r:id="rId19"/>
    <p:sldId id="709" r:id="rId20"/>
    <p:sldId id="692" r:id="rId21"/>
    <p:sldId id="657" r:id="rId22"/>
    <p:sldId id="613" r:id="rId23"/>
    <p:sldId id="611" r:id="rId24"/>
    <p:sldId id="721" r:id="rId25"/>
    <p:sldId id="465" r:id="rId26"/>
    <p:sldId id="256" r:id="rId27"/>
    <p:sldId id="795" r:id="rId28"/>
    <p:sldId id="258" r:id="rId29"/>
    <p:sldId id="472" r:id="rId30"/>
    <p:sldId id="470" r:id="rId31"/>
    <p:sldId id="478" r:id="rId32"/>
    <p:sldId id="576" r:id="rId33"/>
    <p:sldId id="633" r:id="rId34"/>
    <p:sldId id="639" r:id="rId35"/>
    <p:sldId id="640" r:id="rId36"/>
    <p:sldId id="641" r:id="rId37"/>
    <p:sldId id="642" r:id="rId38"/>
    <p:sldId id="682" r:id="rId39"/>
    <p:sldId id="1002" r:id="rId40"/>
    <p:sldId id="799" r:id="rId41"/>
    <p:sldId id="1005" r:id="rId42"/>
    <p:sldId id="1007" r:id="rId43"/>
    <p:sldId id="1004" r:id="rId44"/>
    <p:sldId id="1006" r:id="rId45"/>
    <p:sldId id="828" r:id="rId46"/>
    <p:sldId id="783" r:id="rId47"/>
    <p:sldId id="705" r:id="rId48"/>
    <p:sldId id="823" r:id="rId49"/>
    <p:sldId id="786" r:id="rId50"/>
    <p:sldId id="780" r:id="rId51"/>
    <p:sldId id="781" r:id="rId52"/>
    <p:sldId id="474" r:id="rId53"/>
    <p:sldId id="784" r:id="rId54"/>
    <p:sldId id="542" r:id="rId55"/>
    <p:sldId id="716" r:id="rId56"/>
    <p:sldId id="693" r:id="rId57"/>
    <p:sldId id="261" r:id="rId58"/>
    <p:sldId id="262" r:id="rId59"/>
    <p:sldId id="826" r:id="rId60"/>
    <p:sldId id="257" r:id="rId61"/>
    <p:sldId id="259" r:id="rId62"/>
    <p:sldId id="260" r:id="rId63"/>
    <p:sldId id="477" r:id="rId64"/>
    <p:sldId id="466" r:id="rId65"/>
    <p:sldId id="662" r:id="rId66"/>
    <p:sldId id="690" r:id="rId67"/>
    <p:sldId id="793" r:id="rId68"/>
    <p:sldId id="713" r:id="rId69"/>
    <p:sldId id="714" r:id="rId70"/>
    <p:sldId id="520" r:id="rId71"/>
    <p:sldId id="527" r:id="rId72"/>
    <p:sldId id="695" r:id="rId73"/>
    <p:sldId id="825" r:id="rId74"/>
  </p:sldIdLst>
  <p:sldSz cx="12192000" cy="6858000"/>
  <p:notesSz cx="7315200" cy="9601200"/>
  <p:defaultTextStyle>
    <a:defPPr>
      <a:defRPr lang="en-US"/>
    </a:defPPr>
    <a:lvl1pPr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Times New Roman" pitchFamily="18" charset="0"/>
        <a:ea typeface="ＭＳ Ｐゴシック" pitchFamily="34" charset="-128"/>
        <a:cs typeface="+mn-cs"/>
      </a:defRPr>
    </a:lvl5pPr>
    <a:lvl6pPr marL="2286000" algn="l" defTabSz="914400" rtl="0" eaLnBrk="1" latinLnBrk="0" hangingPunct="1">
      <a:defRPr sz="2400" kern="1200">
        <a:solidFill>
          <a:schemeClr val="tx1"/>
        </a:solidFill>
        <a:latin typeface="Times New Roman" pitchFamily="18" charset="0"/>
        <a:ea typeface="ＭＳ Ｐゴシック" pitchFamily="34" charset="-128"/>
        <a:cs typeface="+mn-cs"/>
      </a:defRPr>
    </a:lvl6pPr>
    <a:lvl7pPr marL="2743200" algn="l" defTabSz="914400" rtl="0" eaLnBrk="1" latinLnBrk="0" hangingPunct="1">
      <a:defRPr sz="2400" kern="1200">
        <a:solidFill>
          <a:schemeClr val="tx1"/>
        </a:solidFill>
        <a:latin typeface="Times New Roman" pitchFamily="18" charset="0"/>
        <a:ea typeface="ＭＳ Ｐゴシック" pitchFamily="34" charset="-128"/>
        <a:cs typeface="+mn-cs"/>
      </a:defRPr>
    </a:lvl7pPr>
    <a:lvl8pPr marL="3200400" algn="l" defTabSz="914400" rtl="0" eaLnBrk="1" latinLnBrk="0" hangingPunct="1">
      <a:defRPr sz="2400" kern="1200">
        <a:solidFill>
          <a:schemeClr val="tx1"/>
        </a:solidFill>
        <a:latin typeface="Times New Roman" pitchFamily="18" charset="0"/>
        <a:ea typeface="ＭＳ Ｐゴシック" pitchFamily="34" charset="-128"/>
        <a:cs typeface="+mn-cs"/>
      </a:defRPr>
    </a:lvl8pPr>
    <a:lvl9pPr marL="3657600" algn="l" defTabSz="914400" rtl="0" eaLnBrk="1" latinLnBrk="0" hangingPunct="1">
      <a:defRPr sz="2400" kern="1200">
        <a:solidFill>
          <a:schemeClr val="tx1"/>
        </a:solidFill>
        <a:latin typeface="Times New Roman" pitchFamily="18" charset="0"/>
        <a:ea typeface="ＭＳ Ｐゴシック" pitchFamily="34" charset="-128"/>
        <a:cs typeface="+mn-cs"/>
      </a:defRPr>
    </a:lvl9pPr>
  </p:defaultTextStyle>
  <p:extLst>
    <p:ext uri="{EFAFB233-063F-42B5-8137-9DF3F51BA10A}">
      <p15:sldGuideLst xmlns:p15="http://schemas.microsoft.com/office/powerpoint/2012/main">
        <p15:guide id="1" orient="horz" pos="196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242" userDrawn="1">
          <p15:clr>
            <a:srgbClr val="A4A3A4"/>
          </p15:clr>
        </p15:guide>
        <p15:guide id="2" pos="302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69AACC-E268-74C5-F0C2-71A587B08294}" name="James A Landay" initials="JAL" userId="S::landay@stanford.edu::828bcf6d-50f9-49c5-b143-27e0e8f353c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ames Landay" initials="JAL" lastIdx="2" clrIdx="0"/>
  <p:cmAuthor id="1" name="James Landay" initials="A" lastIdx="0" clrIdx="1"/>
  <p:cmAuthor id="2" name="James Landay" initial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D92D4"/>
    <a:srgbClr val="FFFFFF"/>
    <a:srgbClr val="73A4D5"/>
    <a:srgbClr val="0D0D0D"/>
    <a:srgbClr val="C5C5C5"/>
    <a:srgbClr val="000000"/>
    <a:srgbClr val="FBFBFB"/>
    <a:srgbClr val="F5F5F5"/>
    <a:srgbClr val="E7E7E7"/>
    <a:srgbClr val="C4C4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62" autoAdjust="0"/>
    <p:restoredTop sz="49635" autoAdjust="0"/>
  </p:normalViewPr>
  <p:slideViewPr>
    <p:cSldViewPr snapToGrid="0">
      <p:cViewPr>
        <p:scale>
          <a:sx n="169" d="100"/>
          <a:sy n="169" d="100"/>
        </p:scale>
        <p:origin x="-40" y="-16"/>
      </p:cViewPr>
      <p:guideLst>
        <p:guide orient="horz" pos="1968"/>
        <p:guide pos="3840"/>
      </p:guideLst>
    </p:cSldViewPr>
  </p:slideViewPr>
  <p:outlineViewPr>
    <p:cViewPr>
      <p:scale>
        <a:sx n="33" d="100"/>
        <a:sy n="33" d="100"/>
      </p:scale>
      <p:origin x="0" y="0"/>
    </p:cViewPr>
  </p:outlineViewPr>
  <p:notesTextViewPr>
    <p:cViewPr>
      <p:scale>
        <a:sx n="200" d="100"/>
        <a:sy n="200" d="100"/>
      </p:scale>
      <p:origin x="0" y="0"/>
    </p:cViewPr>
  </p:notesTextViewPr>
  <p:sorterViewPr>
    <p:cViewPr varScale="1">
      <p:scale>
        <a:sx n="1" d="1"/>
        <a:sy n="1" d="1"/>
      </p:scale>
      <p:origin x="0" y="-5568"/>
    </p:cViewPr>
  </p:sorterViewPr>
  <p:notesViewPr>
    <p:cSldViewPr snapToGrid="0">
      <p:cViewPr>
        <p:scale>
          <a:sx n="160" d="100"/>
          <a:sy n="160" d="100"/>
        </p:scale>
        <p:origin x="2200" y="0"/>
      </p:cViewPr>
      <p:guideLst>
        <p:guide orient="horz" pos="2242"/>
        <p:guide pos="302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1" name="Rectangle 5"/>
          <p:cNvSpPr>
            <a:spLocks noGrp="1" noChangeArrowheads="1"/>
          </p:cNvSpPr>
          <p:nvPr>
            <p:ph type="sldNum" sz="quarter" idx="3"/>
          </p:nvPr>
        </p:nvSpPr>
        <p:spPr bwMode="auto">
          <a:xfrm>
            <a:off x="4144635" y="9122102"/>
            <a:ext cx="2583935" cy="479098"/>
          </a:xfrm>
          <a:prstGeom prst="rect">
            <a:avLst/>
          </a:prstGeom>
          <a:noFill/>
          <a:ln w="9525">
            <a:noFill/>
            <a:miter lim="800000"/>
            <a:headEnd/>
            <a:tailEnd/>
          </a:ln>
          <a:effectLst/>
        </p:spPr>
        <p:txBody>
          <a:bodyPr vert="horz" wrap="square" lIns="19897" tIns="0" rIns="19897" bIns="0" numCol="1" anchor="b" anchorCtr="0" compatLnSpc="1">
            <a:prstTxWarp prst="textNoShape">
              <a:avLst/>
            </a:prstTxWarp>
          </a:bodyPr>
          <a:lstStyle>
            <a:lvl1pPr algn="r" defTabSz="989733" eaLnBrk="0" hangingPunct="0">
              <a:defRPr sz="1000" i="1"/>
            </a:lvl1pPr>
          </a:lstStyle>
          <a:p>
            <a:fld id="{458BF5A3-2350-4A06-91F7-52EF13FDD7C3}" type="slidenum">
              <a:rPr lang="en-US"/>
              <a:pPr/>
              <a:t>‹#›</a:t>
            </a:fld>
            <a:endParaRPr lang="en-US"/>
          </a:p>
        </p:txBody>
      </p:sp>
      <p:sp>
        <p:nvSpPr>
          <p:cNvPr id="4104" name="Rectangle 8"/>
          <p:cNvSpPr>
            <a:spLocks noGrp="1" noChangeArrowheads="1"/>
          </p:cNvSpPr>
          <p:nvPr>
            <p:ph type="hdr" sz="quarter"/>
          </p:nvPr>
        </p:nvSpPr>
        <p:spPr bwMode="auto">
          <a:xfrm>
            <a:off x="613890" y="203341"/>
            <a:ext cx="5032293" cy="663426"/>
          </a:xfrm>
          <a:prstGeom prst="rect">
            <a:avLst/>
          </a:prstGeom>
          <a:noFill/>
          <a:ln w="9525">
            <a:noFill/>
            <a:miter lim="800000"/>
            <a:headEnd/>
            <a:tailEnd/>
          </a:ln>
          <a:effectLst/>
        </p:spPr>
        <p:txBody>
          <a:bodyPr vert="horz" wrap="square" lIns="19191" tIns="0" rIns="19191" bIns="0" numCol="1" anchor="t" anchorCtr="0" compatLnSpc="1">
            <a:prstTxWarp prst="textNoShape">
              <a:avLst/>
            </a:prstTxWarp>
          </a:bodyPr>
          <a:lstStyle>
            <a:lvl1pPr defTabSz="955992" eaLnBrk="0" hangingPunct="0">
              <a:defRPr sz="1000" i="1"/>
            </a:lvl1pPr>
          </a:lstStyle>
          <a:p>
            <a:r>
              <a:rPr lang="en-US" dirty="0" err="1"/>
              <a:t>dt+UX</a:t>
            </a:r>
            <a:r>
              <a:rPr lang="en-US" dirty="0"/>
              <a:t> – Design Thinking for User Experience Design, Prototyping &amp; Evaluation</a:t>
            </a:r>
            <a:br>
              <a:rPr lang="en-US" dirty="0"/>
            </a:br>
            <a:r>
              <a:rPr lang="en-US" i="0" dirty="0"/>
              <a:t>Autumn 2024</a:t>
            </a:r>
          </a:p>
          <a:p>
            <a:r>
              <a:rPr lang="en-US" i="0" dirty="0"/>
              <a:t>Prof. James A. Landay</a:t>
            </a:r>
          </a:p>
          <a:p>
            <a:r>
              <a:rPr lang="en-US" i="0" dirty="0"/>
              <a:t>Stanford University</a:t>
            </a:r>
          </a:p>
          <a:p>
            <a:endParaRPr lang="en-US" i="0" dirty="0"/>
          </a:p>
        </p:txBody>
      </p:sp>
      <p:sp>
        <p:nvSpPr>
          <p:cNvPr id="2" name="Date Placeholder 1">
            <a:extLst>
              <a:ext uri="{FF2B5EF4-FFF2-40B4-BE49-F238E27FC236}">
                <a16:creationId xmlns:a16="http://schemas.microsoft.com/office/drawing/2014/main" id="{C87ACD57-6902-C34D-8526-2B9EB71AE27C}"/>
              </a:ext>
            </a:extLst>
          </p:cNvPr>
          <p:cNvSpPr>
            <a:spLocks noGrp="1"/>
          </p:cNvSpPr>
          <p:nvPr>
            <p:ph type="dt" sz="quarter" idx="1"/>
          </p:nvPr>
        </p:nvSpPr>
        <p:spPr>
          <a:xfrm>
            <a:off x="4143375" y="203341"/>
            <a:ext cx="3170238" cy="481013"/>
          </a:xfrm>
          <a:prstGeom prst="rect">
            <a:avLst/>
          </a:prstGeom>
        </p:spPr>
        <p:txBody>
          <a:bodyPr vert="horz" lIns="91440" tIns="45720" rIns="91440" bIns="45720" rtlCol="0"/>
          <a:lstStyle>
            <a:lvl1pPr algn="r">
              <a:defRPr sz="1200"/>
            </a:lvl1pPr>
          </a:lstStyle>
          <a:p>
            <a:r>
              <a:rPr lang="en-US" sz="1000" dirty="0"/>
              <a:t>2024/10/16</a:t>
            </a:r>
          </a:p>
        </p:txBody>
      </p:sp>
    </p:spTree>
    <p:extLst>
      <p:ext uri="{BB962C8B-B14F-4D97-AF65-F5344CB8AC3E}">
        <p14:creationId xmlns:p14="http://schemas.microsoft.com/office/powerpoint/2010/main" val="347026534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1-26T07:42:39.411"/>
    </inkml:context>
    <inkml:brush xml:id="br0">
      <inkml:brushProperty name="width" value="0.23813" units="cm"/>
      <inkml:brushProperty name="height" value="0.47625" units="cm"/>
      <inkml:brushProperty name="color" value="#FF0000"/>
      <inkml:brushProperty name="transparency" value="76"/>
      <inkml:brushProperty name="tip" value="rectangle"/>
      <inkml:brushProperty name="rasterOp" value="maskPen"/>
    </inkml:brush>
  </inkml:definitions>
  <inkml:trace contextRef="#ctx0" brushRef="#br0">7713 1089 16383,'-35'-24'0,"2"1"0,9 10 0,-5-1 0,-8-3 0,-6-2 0,-4 0 0,-8-2 0,-6 0 0,-8-1 0,-5-1 0,-4-3 0,-3 0 0,-3-1 0,-1 3 0,1 1 0,2 3 0,-2 0 0,-3 1 0,-3 1 0,1 1 0,6 4 0,3 1 0,1 0 0,-3 0 0,-6-2 0,-2 0 0,-3 2 0,-5 0 0,48 6 0,-2 1 0,-2 0 0,0 1 0,-4-1 0,-1 1 0,-3 0 0,0-1 0,0 1 0,0-1 0,3 0 0,2-1 0,3 1 0,2 0 0,-46-2 0,4 2 0,0 1 0,4 2 0,2 1 0,5 1 0,4 2 0,0-1 0,3 2 0,0 0 0,2 1 0,0 1 0,-2 2 0,-10 1 0,-10 2 0,45-6 0,0 1 0,0-1 0,-1 1 0,-1-2 0,0 1 0,0-1 0,0 1 0,-2 0 0,0 0 0,0 1 0,0 2 0,1 1 0,0 1 0,2 1 0,1 2 0,2 0 0,1 1 0,-46 17 0,48-13 0,-2 1 0,-4 4 0,-2 1 0,-1 1 0,-1 1 0,-1 1 0,0 0 0,0 2 0,0 0 0,0 1 0,-1 1 0,-5 3 0,-1 2 0,-2 0 0,-1 2 0,2-1 0,0 0 0,3-1 0,1 0 0,6-2 0,1 1 0,5-2 0,1 1 0,2-1 0,2 1 0,1-1 0,0 2 0,-1 1 0,-1 1 0,0 2 0,-1 2 0,0 1 0,0 1 0,-2 2 0,1 0 0,0 2 0,0 1 0,0 1 0,1 1 0,0 1 0,1 2 0,3 1 0,1 1 0,3 1 0,2 1 0,3 1 0,2 0 0,4-1 0,2 0 0,3-2 0,3 0 0,3-1 0,2 0 0,3-3 0,3 1 0,2 0 0,2-1 0,2 1 0,1 0 0,3-1 0,2 1 0,2 1 0,2-1 0,4 2 0,2-1 0,6 4 0,4 0 0,6 4 0,4 1 0,8 5 0,4 0 0,8 4 0,5-1 0,4 0 0,4-3 0,3-4 0,1-3 0,2-6 0,1-5 0,1-4 0,0-4 0,-6-6 0,2-1 0,6-1 0,2 0 0,1-2 0,2-1 0,1-1 0,3-3 0,5-1 0,2-3 0,-2-4 0,0-4 0,6-1 0,2-3 0,-29-3 0,1 0 0,0-2 0,3 0 0,0 0 0,0-1 0,3-1 0,0 0 0,1 0 0,1 0 0,2-1 0,0 0 0,2-1 0,0 1 0,1-1 0,2 0 0,0 1 0,0-1 0,0-1 0,0 1 0,0-1 0,-1-1 0,0-1 0,0 0 0,0 0 0,0-2 0,-1 1 0,-10 0 0,0 0 0,1-1 0,9-1 0,2-1 0,1 0 0,5 1 0,2-1 0,0 0 0,-18 2 0,0-1 0,1 1 0,2 0 0,9 0 0,3-1 0,0 1 0,0-1 0,-4 1 0,0 0 0,0 0 0,1-1 0,0-1 0,1 0 0,-1-1 0,1-1 0,-2 0 0,0-2 0,0-1 0,-1-2 0,-2-1 0,-1-2 0,-1-1 0,0-2 0,-3 0 0,-1-2 0,-1-1 0,-1-1 0,-4-2 0,-1 0 0,-1-2 0,-2-1 0,16-9 0,-2-2 0,-5-1 0,-9 2 0,-2-2 0,-4 0 0,17-18 0,-5-1 0,-9 3 0,-4-1 0,-7 3 0,-3-1 0,-7 6 0,-1 0 0,-1-2 0,1-1 0,1-4 0,0 0 0,3-4 0,0 0 0,7-6 0,0-1 0,1 2 0,-1 1 0,0 2 0,-1 1 0,-1 2 0,0-1 0,-2 3 0,-2 0 0,-1 1 0,-1-1 0,0 0 0,0-2 0,0-4 0,0-1 0,0-5 0,-1 0 0,-2-4 0,0 0 0,-3 0 0,-1-1 0,-3 3 0,-2-2 0,-1-5 0,-3 3 0,-10 26 0,-2 1 0,1-16 0,-3 2 0,-4-16 0,-4-15 0,-14 4 0,-18 14 0,-17-2 0,-16 0 0,23 39 0,-3 3 0,-3-1 0,-2 2 0,-4 0 0,-2 2 0,-5-2 0,-4 2 0,-6-2 0,-3 2 0,-6-1 0,-1 2 0,-3 1 0,-1 2 0,2 1 0,0 1 0,1 2 0,0 1 0,2 0 0,1 1 0,2 1 0,0 2 0,4 3 0,1 1 0,6 4 0,0 2 0,6 3 0,0 3 0,-45-1 0,3 5 0,-2 2 0,2 3 0,4 2 0,6 2 0,7 2 0,6 2 0,3 1 0,1 2 0,1 4 0,-4 3 0,-3 5 0,-3 8 0,-9 7 0,39-17 0,-3 0 0,-5 3 0,-3 1 0,-5 2 0,-2-1 0,-2 0 0,-1-1 0,1-2 0,1-1 0,7-5 0,1-1 0,8-3 0,2-2 0,-32 9 0,18-5 0,13-4 0,13-4 0,10-2 0,5-1 0,4 0 0,3-2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 y="-1602"/>
            <a:ext cx="3170565" cy="480702"/>
          </a:xfrm>
          <a:prstGeom prst="rect">
            <a:avLst/>
          </a:prstGeom>
          <a:noFill/>
          <a:ln w="9525">
            <a:noFill/>
            <a:miter lim="800000"/>
            <a:headEnd/>
            <a:tailEnd/>
          </a:ln>
          <a:effectLst/>
        </p:spPr>
        <p:txBody>
          <a:bodyPr vert="horz" wrap="square" lIns="19897" tIns="0" rIns="19897" bIns="0" numCol="1" anchor="t" anchorCtr="0" compatLnSpc="1">
            <a:prstTxWarp prst="textNoShape">
              <a:avLst/>
            </a:prstTxWarp>
          </a:bodyPr>
          <a:lstStyle>
            <a:lvl1pPr defTabSz="989733" eaLnBrk="0" hangingPunct="0">
              <a:defRPr sz="1000" i="1">
                <a:latin typeface="Times New Roman" pitchFamily="18" charset="0"/>
                <a:ea typeface="+mn-ea"/>
                <a:cs typeface="+mn-cs"/>
              </a:defRPr>
            </a:lvl1pPr>
          </a:lstStyle>
          <a:p>
            <a:pPr>
              <a:defRPr/>
            </a:pPr>
            <a:endParaRPr lang="en-US"/>
          </a:p>
        </p:txBody>
      </p:sp>
      <p:sp>
        <p:nvSpPr>
          <p:cNvPr id="2051" name="Rectangle 3"/>
          <p:cNvSpPr>
            <a:spLocks noGrp="1" noChangeArrowheads="1"/>
          </p:cNvSpPr>
          <p:nvPr>
            <p:ph type="dt" idx="1"/>
          </p:nvPr>
        </p:nvSpPr>
        <p:spPr bwMode="auto">
          <a:xfrm>
            <a:off x="4144635" y="-1602"/>
            <a:ext cx="3170565" cy="480702"/>
          </a:xfrm>
          <a:prstGeom prst="rect">
            <a:avLst/>
          </a:prstGeom>
          <a:noFill/>
          <a:ln w="9525">
            <a:noFill/>
            <a:miter lim="800000"/>
            <a:headEnd/>
            <a:tailEnd/>
          </a:ln>
          <a:effectLst/>
        </p:spPr>
        <p:txBody>
          <a:bodyPr vert="horz" wrap="square" lIns="19897" tIns="0" rIns="19897" bIns="0" numCol="1" anchor="t" anchorCtr="0" compatLnSpc="1">
            <a:prstTxWarp prst="textNoShape">
              <a:avLst/>
            </a:prstTxWarp>
          </a:bodyPr>
          <a:lstStyle>
            <a:lvl1pPr algn="r" defTabSz="989733" eaLnBrk="0" hangingPunct="0">
              <a:defRPr sz="1000" i="1">
                <a:latin typeface="Times New Roman" pitchFamily="18" charset="0"/>
                <a:ea typeface="+mn-ea"/>
                <a:cs typeface="+mn-cs"/>
              </a:defRPr>
            </a:lvl1pPr>
          </a:lstStyle>
          <a:p>
            <a:pPr>
              <a:defRPr/>
            </a:pPr>
            <a:endParaRPr lang="en-US"/>
          </a:p>
        </p:txBody>
      </p:sp>
      <p:sp>
        <p:nvSpPr>
          <p:cNvPr id="36868" name="Rectangle 4"/>
          <p:cNvSpPr>
            <a:spLocks noGrp="1" noRot="1" noChangeAspect="1" noChangeArrowheads="1" noTextEdit="1"/>
          </p:cNvSpPr>
          <p:nvPr>
            <p:ph type="sldImg" idx="2"/>
          </p:nvPr>
        </p:nvSpPr>
        <p:spPr bwMode="auto">
          <a:xfrm>
            <a:off x="471488" y="727075"/>
            <a:ext cx="6376987" cy="35877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
        <p:nvSpPr>
          <p:cNvPr id="2053" name="Rectangle 5"/>
          <p:cNvSpPr>
            <a:spLocks noGrp="1" noChangeArrowheads="1"/>
          </p:cNvSpPr>
          <p:nvPr>
            <p:ph type="body" sz="quarter" idx="3"/>
          </p:nvPr>
        </p:nvSpPr>
        <p:spPr bwMode="auto">
          <a:xfrm>
            <a:off x="974070" y="4558648"/>
            <a:ext cx="5367060" cy="4319899"/>
          </a:xfrm>
          <a:prstGeom prst="rect">
            <a:avLst/>
          </a:prstGeom>
          <a:noFill/>
          <a:ln w="9525">
            <a:noFill/>
            <a:miter lim="800000"/>
            <a:headEnd/>
            <a:tailEnd/>
          </a:ln>
          <a:effectLst/>
        </p:spPr>
        <p:txBody>
          <a:bodyPr vert="horz" wrap="square" lIns="97827" tIns="49743" rIns="97827" bIns="49743" numCol="1" anchor="t"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2054" name="Rectangle 6"/>
          <p:cNvSpPr>
            <a:spLocks noGrp="1" noChangeArrowheads="1"/>
          </p:cNvSpPr>
          <p:nvPr>
            <p:ph type="ftr" sz="quarter" idx="4"/>
          </p:nvPr>
        </p:nvSpPr>
        <p:spPr bwMode="auto">
          <a:xfrm>
            <a:off x="1" y="9122102"/>
            <a:ext cx="3170565" cy="479098"/>
          </a:xfrm>
          <a:prstGeom prst="rect">
            <a:avLst/>
          </a:prstGeom>
          <a:noFill/>
          <a:ln w="9525">
            <a:noFill/>
            <a:miter lim="800000"/>
            <a:headEnd/>
            <a:tailEnd/>
          </a:ln>
          <a:effectLst/>
        </p:spPr>
        <p:txBody>
          <a:bodyPr vert="horz" wrap="square" lIns="19897" tIns="0" rIns="19897" bIns="0" numCol="1" anchor="b" anchorCtr="0" compatLnSpc="1">
            <a:prstTxWarp prst="textNoShape">
              <a:avLst/>
            </a:prstTxWarp>
          </a:bodyPr>
          <a:lstStyle>
            <a:lvl1pPr defTabSz="989733" eaLnBrk="0" hangingPunct="0">
              <a:defRPr sz="1000" i="1">
                <a:latin typeface="Times New Roman" pitchFamily="18" charset="0"/>
                <a:ea typeface="+mn-ea"/>
                <a:cs typeface="+mn-cs"/>
              </a:defRPr>
            </a:lvl1pPr>
          </a:lstStyle>
          <a:p>
            <a:pPr>
              <a:defRPr/>
            </a:pPr>
            <a:endParaRPr lang="en-US"/>
          </a:p>
        </p:txBody>
      </p:sp>
      <p:sp>
        <p:nvSpPr>
          <p:cNvPr id="2055" name="Rectangle 7"/>
          <p:cNvSpPr>
            <a:spLocks noGrp="1" noChangeArrowheads="1"/>
          </p:cNvSpPr>
          <p:nvPr>
            <p:ph type="sldNum" sz="quarter" idx="5"/>
          </p:nvPr>
        </p:nvSpPr>
        <p:spPr bwMode="auto">
          <a:xfrm>
            <a:off x="4144635" y="9122102"/>
            <a:ext cx="3170565" cy="479098"/>
          </a:xfrm>
          <a:prstGeom prst="rect">
            <a:avLst/>
          </a:prstGeom>
          <a:noFill/>
          <a:ln w="9525">
            <a:noFill/>
            <a:miter lim="800000"/>
            <a:headEnd/>
            <a:tailEnd/>
          </a:ln>
          <a:effectLst/>
        </p:spPr>
        <p:txBody>
          <a:bodyPr vert="horz" wrap="square" lIns="19897" tIns="0" rIns="19897" bIns="0" numCol="1" anchor="b" anchorCtr="0" compatLnSpc="1">
            <a:prstTxWarp prst="textNoShape">
              <a:avLst/>
            </a:prstTxWarp>
          </a:bodyPr>
          <a:lstStyle>
            <a:lvl1pPr algn="r" defTabSz="989733" eaLnBrk="0" hangingPunct="0">
              <a:defRPr sz="1000" i="1"/>
            </a:lvl1pPr>
          </a:lstStyle>
          <a:p>
            <a:fld id="{F15B023B-A5DD-4615-B2B5-95B18B13BE21}" type="slidenum">
              <a:rPr lang="en-US"/>
              <a:pPr/>
              <a:t>‹#›</a:t>
            </a:fld>
            <a:endParaRPr lang="en-US"/>
          </a:p>
        </p:txBody>
      </p:sp>
    </p:spTree>
    <p:extLst>
      <p:ext uri="{BB962C8B-B14F-4D97-AF65-F5344CB8AC3E}">
        <p14:creationId xmlns:p14="http://schemas.microsoft.com/office/powerpoint/2010/main" val="369376126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ＭＳ Ｐゴシック" charset="0"/>
      </a:defRPr>
    </a:lvl1pPr>
    <a:lvl2pPr marL="742950" indent="-28575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2pPr>
    <a:lvl3pPr marL="1143000" indent="-228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3pPr>
    <a:lvl4pPr marL="1600200" indent="-228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4pPr>
    <a:lvl5pPr marL="2057400" indent="-228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024" userDrawn="1">
          <p15:clr>
            <a:srgbClr val="F26B43"/>
          </p15:clr>
        </p15:guide>
        <p15:guide id="2" pos="2304"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tinyurl.com/dishcovery-prototype"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marvelapp.com/" TargetMode="External"/><Relationship Id="rId2" Type="http://schemas.openxmlformats.org/officeDocument/2006/relationships/slide" Target="../slides/slide66.xml"/><Relationship Id="rId1" Type="http://schemas.openxmlformats.org/officeDocument/2006/relationships/notesMaster" Target="../notesMasters/notesMaster1.xml"/><Relationship Id="rId4" Type="http://schemas.openxmlformats.org/officeDocument/2006/relationships/hyperlink" Target="https://marvelapp.com/pop/"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900" eaLnBrk="0" hangingPunct="0">
              <a:defRPr sz="2400">
                <a:solidFill>
                  <a:schemeClr val="tx1"/>
                </a:solidFill>
                <a:latin typeface="Times New Roman" pitchFamily="18" charset="0"/>
                <a:ea typeface="ＭＳ Ｐゴシック" pitchFamily="34" charset="-128"/>
              </a:defRPr>
            </a:lvl1pPr>
            <a:lvl2pPr marL="742950" indent="-285750" defTabSz="977900" eaLnBrk="0" hangingPunct="0">
              <a:defRPr sz="2400">
                <a:solidFill>
                  <a:schemeClr val="tx1"/>
                </a:solidFill>
                <a:latin typeface="Times New Roman" pitchFamily="18" charset="0"/>
                <a:ea typeface="ＭＳ Ｐゴシック" pitchFamily="34" charset="-128"/>
              </a:defRPr>
            </a:lvl2pPr>
            <a:lvl3pPr marL="1143000" indent="-228600" defTabSz="977900" eaLnBrk="0" hangingPunct="0">
              <a:defRPr sz="2400">
                <a:solidFill>
                  <a:schemeClr val="tx1"/>
                </a:solidFill>
                <a:latin typeface="Times New Roman" pitchFamily="18" charset="0"/>
                <a:ea typeface="ＭＳ Ｐゴシック" pitchFamily="34" charset="-128"/>
              </a:defRPr>
            </a:lvl3pPr>
            <a:lvl4pPr marL="1600200" indent="-228600" defTabSz="977900" eaLnBrk="0" hangingPunct="0">
              <a:defRPr sz="2400">
                <a:solidFill>
                  <a:schemeClr val="tx1"/>
                </a:solidFill>
                <a:latin typeface="Times New Roman" pitchFamily="18" charset="0"/>
                <a:ea typeface="ＭＳ Ｐゴシック" pitchFamily="34" charset="-128"/>
              </a:defRPr>
            </a:lvl4pPr>
            <a:lvl5pPr marL="2057400" indent="-228600" defTabSz="977900" eaLnBrk="0" hangingPunct="0">
              <a:defRPr sz="2400">
                <a:solidFill>
                  <a:schemeClr val="tx1"/>
                </a:solidFill>
                <a:latin typeface="Times New Roman" pitchFamily="18" charset="0"/>
                <a:ea typeface="ＭＳ Ｐゴシック" pitchFamily="34" charset="-128"/>
              </a:defRPr>
            </a:lvl5pPr>
            <a:lvl6pPr marL="25146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0B7606B1-5F71-48BA-BE55-049CC0F2DE87}" type="slidenum">
              <a:rPr lang="en-US" sz="1000"/>
              <a:pPr/>
              <a:t>1</a:t>
            </a:fld>
            <a:endParaRPr lang="en-US" sz="1000"/>
          </a:p>
        </p:txBody>
      </p:sp>
      <p:sp>
        <p:nvSpPr>
          <p:cNvPr id="38914" name="Rectangle 2"/>
          <p:cNvSpPr>
            <a:spLocks noGrp="1" noRot="1" noChangeAspect="1" noChangeArrowheads="1" noTextEdit="1"/>
          </p:cNvSpPr>
          <p:nvPr>
            <p:ph type="sldImg"/>
          </p:nvPr>
        </p:nvSpPr>
        <p:spPr>
          <a:xfrm>
            <a:off x="441325" y="719138"/>
            <a:ext cx="6319838" cy="3556000"/>
          </a:xfrm>
          <a:ln cap="flat"/>
        </p:spPr>
      </p:sp>
      <p:sp>
        <p:nvSpPr>
          <p:cNvPr id="38915" name="Rectangle 3"/>
          <p:cNvSpPr>
            <a:spLocks noGrp="1" noChangeArrowheads="1"/>
          </p:cNvSpPr>
          <p:nvPr>
            <p:ph type="body" idx="1"/>
          </p:nvPr>
        </p:nvSpPr>
        <p:spPr>
          <a:xfrm>
            <a:off x="958850" y="4516438"/>
            <a:ext cx="5283200" cy="42814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493" tIns="49064" rIns="96493" bIns="49064"/>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Goal to be at 50 min when hit break to have 30 min break (need at least 35 min for second part of lecture)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a typeface="ＭＳ Ｐゴシック"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--- 0 years ago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Went 5 min over. Way too long to the break so need to cut more in </a:t>
            </a:r>
            <a:r>
              <a:rPr lang="en-US">
                <a:ea typeface="ＭＳ Ｐゴシック" pitchFamily="34" charset="-128"/>
              </a:rPr>
              <a:t>first half.</a:t>
            </a:r>
            <a:endParaRPr lang="en-US" dirty="0">
              <a:ea typeface="ＭＳ Ｐゴシック"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ea typeface="ＭＳ Ｐゴシック"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--- 1 years ago  ---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4 min over. 8 min too long on part one so had to cut break to 21 min. need at least 5 min more for the end.</a:t>
            </a:r>
          </a:p>
          <a:p>
            <a:endParaRPr lang="en-US" dirty="0">
              <a:ea typeface="ＭＳ Ｐゴシック" pitchFamily="34" charset="-128"/>
            </a:endParaRPr>
          </a:p>
          <a:p>
            <a:r>
              <a:rPr lang="en-US" dirty="0">
                <a:ea typeface="ＭＳ Ｐゴシック" pitchFamily="34" charset="-128"/>
              </a:rPr>
              <a:t>---- 2 years ago ----</a:t>
            </a:r>
          </a:p>
          <a:p>
            <a:r>
              <a:rPr lang="en-US" dirty="0">
                <a:ea typeface="ＭＳ Ｐゴシック" pitchFamily="34" charset="-128"/>
              </a:rPr>
              <a:t>Went 2 minutes over and jammed through last slides with no showing the two tool videos</a:t>
            </a:r>
          </a:p>
          <a:p>
            <a:r>
              <a:rPr lang="en-US" dirty="0">
                <a:ea typeface="ＭＳ Ｐゴシック" pitchFamily="34" charset="-128"/>
              </a:rPr>
              <a:t>Did exercise in 5 rather than intended 8 min</a:t>
            </a:r>
          </a:p>
          <a:p>
            <a:r>
              <a:rPr lang="en-US" dirty="0">
                <a:ea typeface="ＭＳ Ｐゴシック" pitchFamily="34" charset="-128"/>
              </a:rPr>
              <a:t>Need to cut at least 5 min in first half of lecture (and that would be only allow the 20 min break I did)</a:t>
            </a:r>
          </a:p>
          <a:p>
            <a:endParaRPr lang="en-US" dirty="0">
              <a:ea typeface="ＭＳ Ｐゴシック" pitchFamily="34" charset="-128"/>
            </a:endParaRPr>
          </a:p>
          <a:p>
            <a:r>
              <a:rPr lang="en-US" dirty="0">
                <a:ea typeface="ＭＳ Ｐゴシック" pitchFamily="34" charset="-128"/>
              </a:rPr>
              <a:t>--- 3 years ago ----</a:t>
            </a:r>
          </a:p>
          <a:p>
            <a:r>
              <a:rPr lang="en-US" dirty="0">
                <a:ea typeface="ＭＳ Ｐゴシック" pitchFamily="34" charset="-128"/>
              </a:rPr>
              <a:t>Goal is 25 min team break at 60 min in </a:t>
            </a:r>
          </a:p>
          <a:p>
            <a:r>
              <a:rPr lang="en-US" dirty="0">
                <a:ea typeface="ＭＳ Ｐゴシック" pitchFamily="34" charset="-128"/>
              </a:rPr>
              <a:t>Cut break by 5 min increments for each 5 min past 60 at break</a:t>
            </a:r>
          </a:p>
          <a:p>
            <a:endParaRPr lang="en-US" dirty="0">
              <a:ea typeface="ＭＳ Ｐゴシック" pitchFamily="34" charset="-128"/>
            </a:endParaRPr>
          </a:p>
          <a:p>
            <a:r>
              <a:rPr lang="en-US" dirty="0">
                <a:ea typeface="ＭＳ Ｐゴシック" pitchFamily="34" charset="-128"/>
              </a:rPr>
              <a:t>This year we were at 65 min at break so made the team exercise 20 min.</a:t>
            </a:r>
          </a:p>
          <a:p>
            <a:r>
              <a:rPr lang="en-US" dirty="0">
                <a:ea typeface="ＭＳ Ｐゴシック" pitchFamily="34" charset="-128"/>
              </a:rPr>
              <a:t>But the low-fi exercise was only set for 5 min and gave them 3 more min when I saw I had time.</a:t>
            </a:r>
          </a:p>
          <a:p>
            <a:r>
              <a:rPr lang="en-US" dirty="0">
                <a:ea typeface="ＭＳ Ｐゴシック" pitchFamily="34" charset="-128"/>
              </a:rPr>
              <a:t>Finished exactly on time at 2 hours (may have to cut some for a 1:50 min lecture)</a:t>
            </a:r>
          </a:p>
          <a:p>
            <a:endParaRPr lang="en-US" dirty="0">
              <a:ea typeface="ＭＳ Ｐゴシック" pitchFamily="34" charset="-128"/>
            </a:endParaRPr>
          </a:p>
        </p:txBody>
      </p:sp>
    </p:spTree>
    <p:extLst>
      <p:ext uri="{BB962C8B-B14F-4D97-AF65-F5344CB8AC3E}">
        <p14:creationId xmlns:p14="http://schemas.microsoft.com/office/powerpoint/2010/main" val="925555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046" eaLnBrk="0" hangingPunct="0">
              <a:defRPr sz="2400">
                <a:solidFill>
                  <a:schemeClr val="tx1"/>
                </a:solidFill>
                <a:latin typeface="Times New Roman" charset="0"/>
                <a:ea typeface="ＭＳ Ｐゴシック" charset="0"/>
                <a:cs typeface="ＭＳ Ｐゴシック" charset="0"/>
              </a:defRPr>
            </a:lvl1pPr>
            <a:lvl2pPr marL="733960" indent="-282292" defTabSz="977046" eaLnBrk="0" hangingPunct="0">
              <a:defRPr sz="2400">
                <a:solidFill>
                  <a:schemeClr val="tx1"/>
                </a:solidFill>
                <a:latin typeface="Times New Roman" charset="0"/>
                <a:ea typeface="ＭＳ Ｐゴシック" charset="0"/>
              </a:defRPr>
            </a:lvl2pPr>
            <a:lvl3pPr marL="1129170" indent="-225834" defTabSz="977046" eaLnBrk="0" hangingPunct="0">
              <a:defRPr sz="2400">
                <a:solidFill>
                  <a:schemeClr val="tx1"/>
                </a:solidFill>
                <a:latin typeface="Times New Roman" charset="0"/>
                <a:ea typeface="ＭＳ Ｐゴシック" charset="0"/>
              </a:defRPr>
            </a:lvl3pPr>
            <a:lvl4pPr marL="1580838" indent="-225834" defTabSz="977046" eaLnBrk="0" hangingPunct="0">
              <a:defRPr sz="2400">
                <a:solidFill>
                  <a:schemeClr val="tx1"/>
                </a:solidFill>
                <a:latin typeface="Times New Roman" charset="0"/>
                <a:ea typeface="ＭＳ Ｐゴシック" charset="0"/>
              </a:defRPr>
            </a:lvl4pPr>
            <a:lvl5pPr marL="2032505" indent="-225834" defTabSz="977046" eaLnBrk="0" hangingPunct="0">
              <a:defRPr sz="2400">
                <a:solidFill>
                  <a:schemeClr val="tx1"/>
                </a:solidFill>
                <a:latin typeface="Times New Roman" charset="0"/>
                <a:ea typeface="ＭＳ Ｐゴシック" charset="0"/>
              </a:defRPr>
            </a:lvl5pPr>
            <a:lvl6pPr marL="2484173" indent="-225834" defTabSz="977046" eaLnBrk="0" fontAlgn="base" hangingPunct="0">
              <a:spcBef>
                <a:spcPct val="0"/>
              </a:spcBef>
              <a:spcAft>
                <a:spcPct val="0"/>
              </a:spcAft>
              <a:defRPr sz="2400">
                <a:solidFill>
                  <a:schemeClr val="tx1"/>
                </a:solidFill>
                <a:latin typeface="Times New Roman" charset="0"/>
                <a:ea typeface="ＭＳ Ｐゴシック" charset="0"/>
              </a:defRPr>
            </a:lvl6pPr>
            <a:lvl7pPr marL="2935841" indent="-225834" defTabSz="977046" eaLnBrk="0" fontAlgn="base" hangingPunct="0">
              <a:spcBef>
                <a:spcPct val="0"/>
              </a:spcBef>
              <a:spcAft>
                <a:spcPct val="0"/>
              </a:spcAft>
              <a:defRPr sz="2400">
                <a:solidFill>
                  <a:schemeClr val="tx1"/>
                </a:solidFill>
                <a:latin typeface="Times New Roman" charset="0"/>
                <a:ea typeface="ＭＳ Ｐゴシック" charset="0"/>
              </a:defRPr>
            </a:lvl7pPr>
            <a:lvl8pPr marL="3387509" indent="-225834" defTabSz="977046" eaLnBrk="0" fontAlgn="base" hangingPunct="0">
              <a:spcBef>
                <a:spcPct val="0"/>
              </a:spcBef>
              <a:spcAft>
                <a:spcPct val="0"/>
              </a:spcAft>
              <a:defRPr sz="2400">
                <a:solidFill>
                  <a:schemeClr val="tx1"/>
                </a:solidFill>
                <a:latin typeface="Times New Roman" charset="0"/>
                <a:ea typeface="ＭＳ Ｐゴシック" charset="0"/>
              </a:defRPr>
            </a:lvl8pPr>
            <a:lvl9pPr marL="3839177" indent="-225834" defTabSz="977046" eaLnBrk="0" fontAlgn="base" hangingPunct="0">
              <a:spcBef>
                <a:spcPct val="0"/>
              </a:spcBef>
              <a:spcAft>
                <a:spcPct val="0"/>
              </a:spcAft>
              <a:defRPr sz="2400">
                <a:solidFill>
                  <a:schemeClr val="tx1"/>
                </a:solidFill>
                <a:latin typeface="Times New Roman" charset="0"/>
                <a:ea typeface="ＭＳ Ｐゴシック" charset="0"/>
              </a:defRPr>
            </a:lvl9pPr>
          </a:lstStyle>
          <a:p>
            <a:fld id="{9DE9223F-138F-7049-A3BF-36E4DDC43DB5}" type="slidenum">
              <a:rPr lang="en-US" sz="1000"/>
              <a:pPr/>
              <a:t>2</a:t>
            </a:fld>
            <a:endParaRPr lang="en-US" sz="10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72692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046" eaLnBrk="0" hangingPunct="0">
              <a:defRPr sz="2400">
                <a:solidFill>
                  <a:schemeClr val="tx1"/>
                </a:solidFill>
                <a:latin typeface="Times New Roman" charset="0"/>
                <a:ea typeface="ＭＳ Ｐゴシック" charset="0"/>
                <a:cs typeface="ＭＳ Ｐゴシック" charset="0"/>
              </a:defRPr>
            </a:lvl1pPr>
            <a:lvl2pPr marL="733960" indent="-282292" defTabSz="977046" eaLnBrk="0" hangingPunct="0">
              <a:defRPr sz="2400">
                <a:solidFill>
                  <a:schemeClr val="tx1"/>
                </a:solidFill>
                <a:latin typeface="Times New Roman" charset="0"/>
                <a:ea typeface="ＭＳ Ｐゴシック" charset="0"/>
              </a:defRPr>
            </a:lvl2pPr>
            <a:lvl3pPr marL="1129170" indent="-225834" defTabSz="977046" eaLnBrk="0" hangingPunct="0">
              <a:defRPr sz="2400">
                <a:solidFill>
                  <a:schemeClr val="tx1"/>
                </a:solidFill>
                <a:latin typeface="Times New Roman" charset="0"/>
                <a:ea typeface="ＭＳ Ｐゴシック" charset="0"/>
              </a:defRPr>
            </a:lvl3pPr>
            <a:lvl4pPr marL="1580838" indent="-225834" defTabSz="977046" eaLnBrk="0" hangingPunct="0">
              <a:defRPr sz="2400">
                <a:solidFill>
                  <a:schemeClr val="tx1"/>
                </a:solidFill>
                <a:latin typeface="Times New Roman" charset="0"/>
                <a:ea typeface="ＭＳ Ｐゴシック" charset="0"/>
              </a:defRPr>
            </a:lvl4pPr>
            <a:lvl5pPr marL="2032505" indent="-225834" defTabSz="977046" eaLnBrk="0" hangingPunct="0">
              <a:defRPr sz="2400">
                <a:solidFill>
                  <a:schemeClr val="tx1"/>
                </a:solidFill>
                <a:latin typeface="Times New Roman" charset="0"/>
                <a:ea typeface="ＭＳ Ｐゴシック" charset="0"/>
              </a:defRPr>
            </a:lvl5pPr>
            <a:lvl6pPr marL="2484173" indent="-225834" defTabSz="977046" eaLnBrk="0" fontAlgn="base" hangingPunct="0">
              <a:spcBef>
                <a:spcPct val="0"/>
              </a:spcBef>
              <a:spcAft>
                <a:spcPct val="0"/>
              </a:spcAft>
              <a:defRPr sz="2400">
                <a:solidFill>
                  <a:schemeClr val="tx1"/>
                </a:solidFill>
                <a:latin typeface="Times New Roman" charset="0"/>
                <a:ea typeface="ＭＳ Ｐゴシック" charset="0"/>
              </a:defRPr>
            </a:lvl6pPr>
            <a:lvl7pPr marL="2935841" indent="-225834" defTabSz="977046" eaLnBrk="0" fontAlgn="base" hangingPunct="0">
              <a:spcBef>
                <a:spcPct val="0"/>
              </a:spcBef>
              <a:spcAft>
                <a:spcPct val="0"/>
              </a:spcAft>
              <a:defRPr sz="2400">
                <a:solidFill>
                  <a:schemeClr val="tx1"/>
                </a:solidFill>
                <a:latin typeface="Times New Roman" charset="0"/>
                <a:ea typeface="ＭＳ Ｐゴシック" charset="0"/>
              </a:defRPr>
            </a:lvl7pPr>
            <a:lvl8pPr marL="3387509" indent="-225834" defTabSz="977046" eaLnBrk="0" fontAlgn="base" hangingPunct="0">
              <a:spcBef>
                <a:spcPct val="0"/>
              </a:spcBef>
              <a:spcAft>
                <a:spcPct val="0"/>
              </a:spcAft>
              <a:defRPr sz="2400">
                <a:solidFill>
                  <a:schemeClr val="tx1"/>
                </a:solidFill>
                <a:latin typeface="Times New Roman" charset="0"/>
                <a:ea typeface="ＭＳ Ｐゴシック" charset="0"/>
              </a:defRPr>
            </a:lvl8pPr>
            <a:lvl9pPr marL="3839177" indent="-225834" defTabSz="977046" eaLnBrk="0" fontAlgn="base" hangingPunct="0">
              <a:spcBef>
                <a:spcPct val="0"/>
              </a:spcBef>
              <a:spcAft>
                <a:spcPct val="0"/>
              </a:spcAft>
              <a:defRPr sz="2400">
                <a:solidFill>
                  <a:schemeClr val="tx1"/>
                </a:solidFill>
                <a:latin typeface="Times New Roman" charset="0"/>
                <a:ea typeface="ＭＳ Ｐゴシック" charset="0"/>
              </a:defRPr>
            </a:lvl9pPr>
          </a:lstStyle>
          <a:p>
            <a:fld id="{9DE9223F-138F-7049-A3BF-36E4DDC43DB5}" type="slidenum">
              <a:rPr lang="en-US" sz="1000"/>
              <a:pPr/>
              <a:t>3</a:t>
            </a:fld>
            <a:endParaRPr lang="en-US" sz="10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2899598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046" eaLnBrk="0" hangingPunct="0">
              <a:defRPr sz="2400">
                <a:solidFill>
                  <a:schemeClr val="tx1"/>
                </a:solidFill>
                <a:latin typeface="Times New Roman" charset="0"/>
                <a:ea typeface="ＭＳ Ｐゴシック" charset="0"/>
                <a:cs typeface="ＭＳ Ｐゴシック" charset="0"/>
              </a:defRPr>
            </a:lvl1pPr>
            <a:lvl2pPr marL="733960" indent="-282292" defTabSz="977046" eaLnBrk="0" hangingPunct="0">
              <a:defRPr sz="2400">
                <a:solidFill>
                  <a:schemeClr val="tx1"/>
                </a:solidFill>
                <a:latin typeface="Times New Roman" charset="0"/>
                <a:ea typeface="ＭＳ Ｐゴシック" charset="0"/>
              </a:defRPr>
            </a:lvl2pPr>
            <a:lvl3pPr marL="1129170" indent="-225834" defTabSz="977046" eaLnBrk="0" hangingPunct="0">
              <a:defRPr sz="2400">
                <a:solidFill>
                  <a:schemeClr val="tx1"/>
                </a:solidFill>
                <a:latin typeface="Times New Roman" charset="0"/>
                <a:ea typeface="ＭＳ Ｐゴシック" charset="0"/>
              </a:defRPr>
            </a:lvl3pPr>
            <a:lvl4pPr marL="1580838" indent="-225834" defTabSz="977046" eaLnBrk="0" hangingPunct="0">
              <a:defRPr sz="2400">
                <a:solidFill>
                  <a:schemeClr val="tx1"/>
                </a:solidFill>
                <a:latin typeface="Times New Roman" charset="0"/>
                <a:ea typeface="ＭＳ Ｐゴシック" charset="0"/>
              </a:defRPr>
            </a:lvl4pPr>
            <a:lvl5pPr marL="2032505" indent="-225834" defTabSz="977046" eaLnBrk="0" hangingPunct="0">
              <a:defRPr sz="2400">
                <a:solidFill>
                  <a:schemeClr val="tx1"/>
                </a:solidFill>
                <a:latin typeface="Times New Roman" charset="0"/>
                <a:ea typeface="ＭＳ Ｐゴシック" charset="0"/>
              </a:defRPr>
            </a:lvl5pPr>
            <a:lvl6pPr marL="2484173" indent="-225834" defTabSz="977046" eaLnBrk="0" fontAlgn="base" hangingPunct="0">
              <a:spcBef>
                <a:spcPct val="0"/>
              </a:spcBef>
              <a:spcAft>
                <a:spcPct val="0"/>
              </a:spcAft>
              <a:defRPr sz="2400">
                <a:solidFill>
                  <a:schemeClr val="tx1"/>
                </a:solidFill>
                <a:latin typeface="Times New Roman" charset="0"/>
                <a:ea typeface="ＭＳ Ｐゴシック" charset="0"/>
              </a:defRPr>
            </a:lvl6pPr>
            <a:lvl7pPr marL="2935841" indent="-225834" defTabSz="977046" eaLnBrk="0" fontAlgn="base" hangingPunct="0">
              <a:spcBef>
                <a:spcPct val="0"/>
              </a:spcBef>
              <a:spcAft>
                <a:spcPct val="0"/>
              </a:spcAft>
              <a:defRPr sz="2400">
                <a:solidFill>
                  <a:schemeClr val="tx1"/>
                </a:solidFill>
                <a:latin typeface="Times New Roman" charset="0"/>
                <a:ea typeface="ＭＳ Ｐゴシック" charset="0"/>
              </a:defRPr>
            </a:lvl7pPr>
            <a:lvl8pPr marL="3387509" indent="-225834" defTabSz="977046" eaLnBrk="0" fontAlgn="base" hangingPunct="0">
              <a:spcBef>
                <a:spcPct val="0"/>
              </a:spcBef>
              <a:spcAft>
                <a:spcPct val="0"/>
              </a:spcAft>
              <a:defRPr sz="2400">
                <a:solidFill>
                  <a:schemeClr val="tx1"/>
                </a:solidFill>
                <a:latin typeface="Times New Roman" charset="0"/>
                <a:ea typeface="ＭＳ Ｐゴシック" charset="0"/>
              </a:defRPr>
            </a:lvl8pPr>
            <a:lvl9pPr marL="3839177" indent="-225834" defTabSz="977046" eaLnBrk="0" fontAlgn="base" hangingPunct="0">
              <a:spcBef>
                <a:spcPct val="0"/>
              </a:spcBef>
              <a:spcAft>
                <a:spcPct val="0"/>
              </a:spcAft>
              <a:defRPr sz="2400">
                <a:solidFill>
                  <a:schemeClr val="tx1"/>
                </a:solidFill>
                <a:latin typeface="Times New Roman" charset="0"/>
                <a:ea typeface="ＭＳ Ｐゴシック" charset="0"/>
              </a:defRPr>
            </a:lvl9pPr>
          </a:lstStyle>
          <a:p>
            <a:fld id="{9DE9223F-138F-7049-A3BF-36E4DDC43DB5}" type="slidenum">
              <a:rPr lang="en-US" sz="1000"/>
              <a:pPr/>
              <a:t>4</a:t>
            </a:fld>
            <a:endParaRPr lang="en-US" sz="10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Can we do better?</a:t>
            </a:r>
          </a:p>
        </p:txBody>
      </p:sp>
    </p:spTree>
    <p:extLst>
      <p:ext uri="{BB962C8B-B14F-4D97-AF65-F5344CB8AC3E}">
        <p14:creationId xmlns:p14="http://schemas.microsoft.com/office/powerpoint/2010/main" val="662327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046" eaLnBrk="0" hangingPunct="0">
              <a:defRPr sz="2400">
                <a:solidFill>
                  <a:schemeClr val="tx1"/>
                </a:solidFill>
                <a:latin typeface="Times New Roman" charset="0"/>
                <a:ea typeface="ＭＳ Ｐゴシック" charset="0"/>
                <a:cs typeface="ＭＳ Ｐゴシック" charset="0"/>
              </a:defRPr>
            </a:lvl1pPr>
            <a:lvl2pPr marL="733960" indent="-282292" defTabSz="977046" eaLnBrk="0" hangingPunct="0">
              <a:defRPr sz="2400">
                <a:solidFill>
                  <a:schemeClr val="tx1"/>
                </a:solidFill>
                <a:latin typeface="Times New Roman" charset="0"/>
                <a:ea typeface="ＭＳ Ｐゴシック" charset="0"/>
              </a:defRPr>
            </a:lvl2pPr>
            <a:lvl3pPr marL="1129170" indent="-225834" defTabSz="977046" eaLnBrk="0" hangingPunct="0">
              <a:defRPr sz="2400">
                <a:solidFill>
                  <a:schemeClr val="tx1"/>
                </a:solidFill>
                <a:latin typeface="Times New Roman" charset="0"/>
                <a:ea typeface="ＭＳ Ｐゴシック" charset="0"/>
              </a:defRPr>
            </a:lvl3pPr>
            <a:lvl4pPr marL="1580838" indent="-225834" defTabSz="977046" eaLnBrk="0" hangingPunct="0">
              <a:defRPr sz="2400">
                <a:solidFill>
                  <a:schemeClr val="tx1"/>
                </a:solidFill>
                <a:latin typeface="Times New Roman" charset="0"/>
                <a:ea typeface="ＭＳ Ｐゴシック" charset="0"/>
              </a:defRPr>
            </a:lvl4pPr>
            <a:lvl5pPr marL="2032505" indent="-225834" defTabSz="977046" eaLnBrk="0" hangingPunct="0">
              <a:defRPr sz="2400">
                <a:solidFill>
                  <a:schemeClr val="tx1"/>
                </a:solidFill>
                <a:latin typeface="Times New Roman" charset="0"/>
                <a:ea typeface="ＭＳ Ｐゴシック" charset="0"/>
              </a:defRPr>
            </a:lvl5pPr>
            <a:lvl6pPr marL="2484173" indent="-225834" defTabSz="977046" eaLnBrk="0" fontAlgn="base" hangingPunct="0">
              <a:spcBef>
                <a:spcPct val="0"/>
              </a:spcBef>
              <a:spcAft>
                <a:spcPct val="0"/>
              </a:spcAft>
              <a:defRPr sz="2400">
                <a:solidFill>
                  <a:schemeClr val="tx1"/>
                </a:solidFill>
                <a:latin typeface="Times New Roman" charset="0"/>
                <a:ea typeface="ＭＳ Ｐゴシック" charset="0"/>
              </a:defRPr>
            </a:lvl6pPr>
            <a:lvl7pPr marL="2935841" indent="-225834" defTabSz="977046" eaLnBrk="0" fontAlgn="base" hangingPunct="0">
              <a:spcBef>
                <a:spcPct val="0"/>
              </a:spcBef>
              <a:spcAft>
                <a:spcPct val="0"/>
              </a:spcAft>
              <a:defRPr sz="2400">
                <a:solidFill>
                  <a:schemeClr val="tx1"/>
                </a:solidFill>
                <a:latin typeface="Times New Roman" charset="0"/>
                <a:ea typeface="ＭＳ Ｐゴシック" charset="0"/>
              </a:defRPr>
            </a:lvl7pPr>
            <a:lvl8pPr marL="3387509" indent="-225834" defTabSz="977046" eaLnBrk="0" fontAlgn="base" hangingPunct="0">
              <a:spcBef>
                <a:spcPct val="0"/>
              </a:spcBef>
              <a:spcAft>
                <a:spcPct val="0"/>
              </a:spcAft>
              <a:defRPr sz="2400">
                <a:solidFill>
                  <a:schemeClr val="tx1"/>
                </a:solidFill>
                <a:latin typeface="Times New Roman" charset="0"/>
                <a:ea typeface="ＭＳ Ｐゴシック" charset="0"/>
              </a:defRPr>
            </a:lvl8pPr>
            <a:lvl9pPr marL="3839177" indent="-225834" defTabSz="977046" eaLnBrk="0" fontAlgn="base" hangingPunct="0">
              <a:spcBef>
                <a:spcPct val="0"/>
              </a:spcBef>
              <a:spcAft>
                <a:spcPct val="0"/>
              </a:spcAft>
              <a:defRPr sz="2400">
                <a:solidFill>
                  <a:schemeClr val="tx1"/>
                </a:solidFill>
                <a:latin typeface="Times New Roman" charset="0"/>
                <a:ea typeface="ＭＳ Ｐゴシック" charset="0"/>
              </a:defRPr>
            </a:lvl9pPr>
          </a:lstStyle>
          <a:p>
            <a:fld id="{9DE9223F-138F-7049-A3BF-36E4DDC43DB5}" type="slidenum">
              <a:rPr lang="en-US" sz="1000"/>
              <a:pPr/>
              <a:t>5</a:t>
            </a:fld>
            <a:endParaRPr lang="en-US" sz="10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There are other solutions. </a:t>
            </a:r>
          </a:p>
          <a:p>
            <a:pPr eaLnBrk="1" hangingPunct="1"/>
            <a:r>
              <a:rPr lang="en-US" dirty="0"/>
              <a:t>Let the water drip on the ground…</a:t>
            </a:r>
          </a:p>
          <a:p>
            <a:pPr eaLnBrk="1" hangingPunct="1"/>
            <a:r>
              <a:rPr lang="en-US" dirty="0"/>
              <a:t>Or…</a:t>
            </a:r>
          </a:p>
        </p:txBody>
      </p:sp>
    </p:spTree>
    <p:extLst>
      <p:ext uri="{BB962C8B-B14F-4D97-AF65-F5344CB8AC3E}">
        <p14:creationId xmlns:p14="http://schemas.microsoft.com/office/powerpoint/2010/main" val="1370235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30B06-70C2-988A-41E2-F4F7841D5714}"/>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6AB0A8DE-054B-95CC-2D25-C69BBD4B66DA}"/>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77046" eaLnBrk="0" hangingPunct="0">
              <a:defRPr sz="2400">
                <a:solidFill>
                  <a:schemeClr val="tx1"/>
                </a:solidFill>
                <a:latin typeface="Times New Roman" charset="0"/>
                <a:ea typeface="ＭＳ Ｐゴシック" charset="0"/>
                <a:cs typeface="ＭＳ Ｐゴシック" charset="0"/>
              </a:defRPr>
            </a:lvl1pPr>
            <a:lvl2pPr marL="733960" indent="-282292" defTabSz="977046" eaLnBrk="0" hangingPunct="0">
              <a:defRPr sz="2400">
                <a:solidFill>
                  <a:schemeClr val="tx1"/>
                </a:solidFill>
                <a:latin typeface="Times New Roman" charset="0"/>
                <a:ea typeface="ＭＳ Ｐゴシック" charset="0"/>
              </a:defRPr>
            </a:lvl2pPr>
            <a:lvl3pPr marL="1129170" indent="-225834" defTabSz="977046" eaLnBrk="0" hangingPunct="0">
              <a:defRPr sz="2400">
                <a:solidFill>
                  <a:schemeClr val="tx1"/>
                </a:solidFill>
                <a:latin typeface="Times New Roman" charset="0"/>
                <a:ea typeface="ＭＳ Ｐゴシック" charset="0"/>
              </a:defRPr>
            </a:lvl3pPr>
            <a:lvl4pPr marL="1580838" indent="-225834" defTabSz="977046" eaLnBrk="0" hangingPunct="0">
              <a:defRPr sz="2400">
                <a:solidFill>
                  <a:schemeClr val="tx1"/>
                </a:solidFill>
                <a:latin typeface="Times New Roman" charset="0"/>
                <a:ea typeface="ＭＳ Ｐゴシック" charset="0"/>
              </a:defRPr>
            </a:lvl4pPr>
            <a:lvl5pPr marL="2032505" indent="-225834" defTabSz="977046" eaLnBrk="0" hangingPunct="0">
              <a:defRPr sz="2400">
                <a:solidFill>
                  <a:schemeClr val="tx1"/>
                </a:solidFill>
                <a:latin typeface="Times New Roman" charset="0"/>
                <a:ea typeface="ＭＳ Ｐゴシック" charset="0"/>
              </a:defRPr>
            </a:lvl5pPr>
            <a:lvl6pPr marL="2484173" indent="-225834" defTabSz="977046" eaLnBrk="0" fontAlgn="base" hangingPunct="0">
              <a:spcBef>
                <a:spcPct val="0"/>
              </a:spcBef>
              <a:spcAft>
                <a:spcPct val="0"/>
              </a:spcAft>
              <a:defRPr sz="2400">
                <a:solidFill>
                  <a:schemeClr val="tx1"/>
                </a:solidFill>
                <a:latin typeface="Times New Roman" charset="0"/>
                <a:ea typeface="ＭＳ Ｐゴシック" charset="0"/>
              </a:defRPr>
            </a:lvl6pPr>
            <a:lvl7pPr marL="2935841" indent="-225834" defTabSz="977046" eaLnBrk="0" fontAlgn="base" hangingPunct="0">
              <a:spcBef>
                <a:spcPct val="0"/>
              </a:spcBef>
              <a:spcAft>
                <a:spcPct val="0"/>
              </a:spcAft>
              <a:defRPr sz="2400">
                <a:solidFill>
                  <a:schemeClr val="tx1"/>
                </a:solidFill>
                <a:latin typeface="Times New Roman" charset="0"/>
                <a:ea typeface="ＭＳ Ｐゴシック" charset="0"/>
              </a:defRPr>
            </a:lvl7pPr>
            <a:lvl8pPr marL="3387509" indent="-225834" defTabSz="977046" eaLnBrk="0" fontAlgn="base" hangingPunct="0">
              <a:spcBef>
                <a:spcPct val="0"/>
              </a:spcBef>
              <a:spcAft>
                <a:spcPct val="0"/>
              </a:spcAft>
              <a:defRPr sz="2400">
                <a:solidFill>
                  <a:schemeClr val="tx1"/>
                </a:solidFill>
                <a:latin typeface="Times New Roman" charset="0"/>
                <a:ea typeface="ＭＳ Ｐゴシック" charset="0"/>
              </a:defRPr>
            </a:lvl8pPr>
            <a:lvl9pPr marL="3839177" indent="-225834" defTabSz="977046" eaLnBrk="0" fontAlgn="base" hangingPunct="0">
              <a:spcBef>
                <a:spcPct val="0"/>
              </a:spcBef>
              <a:spcAft>
                <a:spcPct val="0"/>
              </a:spcAft>
              <a:defRPr sz="2400">
                <a:solidFill>
                  <a:schemeClr val="tx1"/>
                </a:solidFill>
                <a:latin typeface="Times New Roman" charset="0"/>
                <a:ea typeface="ＭＳ Ｐゴシック" charset="0"/>
              </a:defRPr>
            </a:lvl9pPr>
          </a:lstStyle>
          <a:p>
            <a:fld id="{9DE9223F-138F-7049-A3BF-36E4DDC43DB5}" type="slidenum">
              <a:rPr lang="en-US" sz="1000"/>
              <a:pPr/>
              <a:t>6</a:t>
            </a:fld>
            <a:endParaRPr lang="en-US" sz="1000"/>
          </a:p>
        </p:txBody>
      </p:sp>
      <p:sp>
        <p:nvSpPr>
          <p:cNvPr id="74754" name="Rectangle 2">
            <a:extLst>
              <a:ext uri="{FF2B5EF4-FFF2-40B4-BE49-F238E27FC236}">
                <a16:creationId xmlns:a16="http://schemas.microsoft.com/office/drawing/2014/main" id="{98A65A09-2BC3-7FEA-AC0C-164160C6AF57}"/>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C3EFA35F-F6F3-CBE1-0F32-40579ECF9836}"/>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a:t>[ADVANCE]</a:t>
            </a:r>
          </a:p>
        </p:txBody>
      </p:sp>
    </p:spTree>
    <p:extLst>
      <p:ext uri="{BB962C8B-B14F-4D97-AF65-F5344CB8AC3E}">
        <p14:creationId xmlns:p14="http://schemas.microsoft.com/office/powerpoint/2010/main" val="3604789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7075"/>
            <a:ext cx="6376987" cy="3587750"/>
          </a:xfrm>
        </p:spPr>
      </p:sp>
      <p:sp>
        <p:nvSpPr>
          <p:cNvPr id="3" name="Notes Placeholder 2"/>
          <p:cNvSpPr>
            <a:spLocks noGrp="1"/>
          </p:cNvSpPr>
          <p:nvPr>
            <p:ph type="body" idx="1"/>
          </p:nvPr>
        </p:nvSpPr>
        <p:spPr/>
        <p:txBody>
          <a:bodyPr/>
          <a:lstStyle/>
          <a:p>
            <a:r>
              <a:rPr lang="en-US" dirty="0"/>
              <a:t>Beautiful presentation of maps and driving directions</a:t>
            </a:r>
          </a:p>
          <a:p>
            <a:endParaRPr lang="en-US" dirty="0"/>
          </a:p>
          <a:p>
            <a:r>
              <a:rPr lang="en-US" dirty="0"/>
              <a:t>Launched in September of 2012  (now 11 years ago we are on iOS 17 now)</a:t>
            </a:r>
          </a:p>
          <a:p>
            <a:r>
              <a:rPr lang="en-US" dirty="0"/>
              <a:t>[ADVANCE] to see driving directions</a:t>
            </a:r>
          </a:p>
          <a:p>
            <a:r>
              <a:rPr lang="en-US" dirty="0"/>
              <a:t>Thumbs up to Apple maps in the slack channel if you primarily use it and</a:t>
            </a:r>
          </a:p>
          <a:p>
            <a:r>
              <a:rPr lang="en-US" dirty="0"/>
              <a:t>Thumbs up to Google maps if you primarily use that.</a:t>
            </a:r>
          </a:p>
          <a:p>
            <a:endParaRPr lang="en-US" dirty="0"/>
          </a:p>
          <a:p>
            <a:r>
              <a:rPr lang="en-US" dirty="0"/>
              <a:t>What is Good?</a:t>
            </a:r>
          </a:p>
          <a:p>
            <a:r>
              <a:rPr lang="en-US" dirty="0"/>
              <a:t>What can be improved?</a:t>
            </a:r>
          </a:p>
          <a:p>
            <a:r>
              <a:rPr lang="en-US" dirty="0"/>
              <a:t>Anyone know what was wrong with it? [changed the future leadership of the company]</a:t>
            </a:r>
          </a:p>
        </p:txBody>
      </p:sp>
      <p:sp>
        <p:nvSpPr>
          <p:cNvPr id="4" name="Slide Number Placeholder 3"/>
          <p:cNvSpPr>
            <a:spLocks noGrp="1"/>
          </p:cNvSpPr>
          <p:nvPr>
            <p:ph type="sldNum" sz="quarter" idx="10"/>
          </p:nvPr>
        </p:nvSpPr>
        <p:spPr/>
        <p:txBody>
          <a:bodyPr/>
          <a:lstStyle/>
          <a:p>
            <a:fld id="{F15B023B-A5DD-4615-B2B5-95B18B13BE21}" type="slidenum">
              <a:rPr lang="en-US" smtClean="0"/>
              <a:pPr/>
              <a:t>7</a:t>
            </a:fld>
            <a:endParaRPr lang="en-US" dirty="0"/>
          </a:p>
        </p:txBody>
      </p:sp>
    </p:spTree>
    <p:extLst>
      <p:ext uri="{BB962C8B-B14F-4D97-AF65-F5344CB8AC3E}">
        <p14:creationId xmlns:p14="http://schemas.microsoft.com/office/powerpoint/2010/main" val="3964414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7075"/>
            <a:ext cx="6376987" cy="3587750"/>
          </a:xfrm>
        </p:spPr>
      </p:sp>
      <p:sp>
        <p:nvSpPr>
          <p:cNvPr id="3" name="Notes Placeholder 2"/>
          <p:cNvSpPr>
            <a:spLocks noGrp="1"/>
          </p:cNvSpPr>
          <p:nvPr>
            <p:ph type="body" idx="1"/>
          </p:nvPr>
        </p:nvSpPr>
        <p:spPr/>
        <p:txBody>
          <a:bodyPr/>
          <a:lstStyle/>
          <a:p>
            <a:r>
              <a:rPr lang="en-US" dirty="0"/>
              <a:t>Unfortunately, when it came out it was a major hall of shame.</a:t>
            </a:r>
          </a:p>
          <a:p>
            <a:endParaRPr lang="en-US" dirty="0"/>
          </a:p>
          <a:p>
            <a:r>
              <a:rPr lang="en-US" dirty="0"/>
              <a:t>There was some good.</a:t>
            </a:r>
          </a:p>
          <a:p>
            <a:r>
              <a:rPr lang="en-US" dirty="0"/>
              <a:t>[ADVANCE]</a:t>
            </a:r>
          </a:p>
          <a:p>
            <a:r>
              <a:rPr lang="en-US" dirty="0"/>
              <a:t>But there was a lot of bad.</a:t>
            </a:r>
          </a:p>
          <a:p>
            <a:r>
              <a:rPr lang="en-US" dirty="0"/>
              <a:t>[ADVANCE]</a:t>
            </a:r>
          </a:p>
        </p:txBody>
      </p:sp>
      <p:sp>
        <p:nvSpPr>
          <p:cNvPr id="4" name="Slide Number Placeholder 3"/>
          <p:cNvSpPr>
            <a:spLocks noGrp="1"/>
          </p:cNvSpPr>
          <p:nvPr>
            <p:ph type="sldNum" sz="quarter" idx="10"/>
          </p:nvPr>
        </p:nvSpPr>
        <p:spPr/>
        <p:txBody>
          <a:bodyPr/>
          <a:lstStyle/>
          <a:p>
            <a:fld id="{F15B023B-A5DD-4615-B2B5-95B18B13BE21}" type="slidenum">
              <a:rPr lang="en-US" smtClean="0"/>
              <a:pPr/>
              <a:t>8</a:t>
            </a:fld>
            <a:endParaRPr lang="en-US"/>
          </a:p>
        </p:txBody>
      </p:sp>
    </p:spTree>
    <p:extLst>
      <p:ext uri="{BB962C8B-B14F-4D97-AF65-F5344CB8AC3E}">
        <p14:creationId xmlns:p14="http://schemas.microsoft.com/office/powerpoint/2010/main" val="2854092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7075"/>
            <a:ext cx="6376987" cy="3587750"/>
          </a:xfrm>
        </p:spPr>
      </p:sp>
      <p:sp>
        <p:nvSpPr>
          <p:cNvPr id="3" name="Notes Placeholder 2"/>
          <p:cNvSpPr>
            <a:spLocks noGrp="1"/>
          </p:cNvSpPr>
          <p:nvPr>
            <p:ph type="body" idx="1"/>
          </p:nvPr>
        </p:nvSpPr>
        <p:spPr/>
        <p:txBody>
          <a:bodyPr/>
          <a:lstStyle/>
          <a:p>
            <a:r>
              <a:rPr lang="en-US" dirty="0"/>
              <a:t>Penn State campus area</a:t>
            </a:r>
            <a:r>
              <a:rPr lang="mr-IN" dirty="0"/>
              <a:t>…</a:t>
            </a:r>
            <a:endParaRPr lang="en-US" dirty="0"/>
          </a:p>
        </p:txBody>
      </p:sp>
      <p:sp>
        <p:nvSpPr>
          <p:cNvPr id="4" name="Slide Number Placeholder 3"/>
          <p:cNvSpPr>
            <a:spLocks noGrp="1"/>
          </p:cNvSpPr>
          <p:nvPr>
            <p:ph type="sldNum" sz="quarter" idx="10"/>
          </p:nvPr>
        </p:nvSpPr>
        <p:spPr/>
        <p:txBody>
          <a:bodyPr/>
          <a:lstStyle/>
          <a:p>
            <a:fld id="{F15B023B-A5DD-4615-B2B5-95B18B13BE21}" type="slidenum">
              <a:rPr lang="en-US" smtClean="0"/>
              <a:pPr/>
              <a:t>9</a:t>
            </a:fld>
            <a:endParaRPr lang="en-US"/>
          </a:p>
        </p:txBody>
      </p:sp>
    </p:spTree>
    <p:extLst>
      <p:ext uri="{BB962C8B-B14F-4D97-AF65-F5344CB8AC3E}">
        <p14:creationId xmlns:p14="http://schemas.microsoft.com/office/powerpoint/2010/main" val="1132174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7075"/>
            <a:ext cx="6376987" cy="3587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5B023B-A5DD-4615-B2B5-95B18B13BE21}" type="slidenum">
              <a:rPr lang="en-US" smtClean="0"/>
              <a:pPr/>
              <a:t>10</a:t>
            </a:fld>
            <a:endParaRPr lang="en-US"/>
          </a:p>
        </p:txBody>
      </p:sp>
    </p:spTree>
    <p:extLst>
      <p:ext uri="{BB962C8B-B14F-4D97-AF65-F5344CB8AC3E}">
        <p14:creationId xmlns:p14="http://schemas.microsoft.com/office/powerpoint/2010/main" val="3938602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7075"/>
            <a:ext cx="6376987" cy="3587750"/>
          </a:xfrm>
        </p:spPr>
      </p:sp>
      <p:sp>
        <p:nvSpPr>
          <p:cNvPr id="3" name="Notes Placeholder 2"/>
          <p:cNvSpPr>
            <a:spLocks noGrp="1"/>
          </p:cNvSpPr>
          <p:nvPr>
            <p:ph type="body" idx="1"/>
          </p:nvPr>
        </p:nvSpPr>
        <p:spPr/>
        <p:txBody>
          <a:bodyPr/>
          <a:lstStyle/>
          <a:p>
            <a:r>
              <a:rPr lang="en-US" dirty="0"/>
              <a:t>Penn State campus area</a:t>
            </a:r>
            <a:r>
              <a:rPr lang="mr-IN" dirty="0"/>
              <a:t>…</a:t>
            </a:r>
            <a:endParaRPr lang="en-US" dirty="0"/>
          </a:p>
        </p:txBody>
      </p:sp>
      <p:sp>
        <p:nvSpPr>
          <p:cNvPr id="4" name="Slide Number Placeholder 3"/>
          <p:cNvSpPr>
            <a:spLocks noGrp="1"/>
          </p:cNvSpPr>
          <p:nvPr>
            <p:ph type="sldNum" sz="quarter" idx="10"/>
          </p:nvPr>
        </p:nvSpPr>
        <p:spPr/>
        <p:txBody>
          <a:bodyPr/>
          <a:lstStyle/>
          <a:p>
            <a:fld id="{F15B023B-A5DD-4615-B2B5-95B18B13BE21}" type="slidenum">
              <a:rPr lang="en-US" smtClean="0"/>
              <a:pPr/>
              <a:t>11</a:t>
            </a:fld>
            <a:endParaRPr lang="en-US"/>
          </a:p>
        </p:txBody>
      </p:sp>
    </p:spTree>
    <p:extLst>
      <p:ext uri="{BB962C8B-B14F-4D97-AF65-F5344CB8AC3E}">
        <p14:creationId xmlns:p14="http://schemas.microsoft.com/office/powerpoint/2010/main" val="4135706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7900" eaLnBrk="0" hangingPunct="0">
              <a:defRPr sz="2400">
                <a:solidFill>
                  <a:schemeClr val="tx1"/>
                </a:solidFill>
                <a:latin typeface="Times New Roman" pitchFamily="18" charset="0"/>
                <a:ea typeface="ＭＳ Ｐゴシック" pitchFamily="34" charset="-128"/>
              </a:defRPr>
            </a:lvl1pPr>
            <a:lvl2pPr marL="742950" indent="-285750" defTabSz="977900" eaLnBrk="0" hangingPunct="0">
              <a:defRPr sz="2400">
                <a:solidFill>
                  <a:schemeClr val="tx1"/>
                </a:solidFill>
                <a:latin typeface="Times New Roman" pitchFamily="18" charset="0"/>
                <a:ea typeface="ＭＳ Ｐゴシック" pitchFamily="34" charset="-128"/>
              </a:defRPr>
            </a:lvl2pPr>
            <a:lvl3pPr marL="1143000" indent="-228600" defTabSz="977900" eaLnBrk="0" hangingPunct="0">
              <a:defRPr sz="2400">
                <a:solidFill>
                  <a:schemeClr val="tx1"/>
                </a:solidFill>
                <a:latin typeface="Times New Roman" pitchFamily="18" charset="0"/>
                <a:ea typeface="ＭＳ Ｐゴシック" pitchFamily="34" charset="-128"/>
              </a:defRPr>
            </a:lvl3pPr>
            <a:lvl4pPr marL="1600200" indent="-228600" defTabSz="977900" eaLnBrk="0" hangingPunct="0">
              <a:defRPr sz="2400">
                <a:solidFill>
                  <a:schemeClr val="tx1"/>
                </a:solidFill>
                <a:latin typeface="Times New Roman" pitchFamily="18" charset="0"/>
                <a:ea typeface="ＭＳ Ｐゴシック" pitchFamily="34" charset="-128"/>
              </a:defRPr>
            </a:lvl4pPr>
            <a:lvl5pPr marL="2057400" indent="-228600" defTabSz="977900" eaLnBrk="0" hangingPunct="0">
              <a:defRPr sz="2400">
                <a:solidFill>
                  <a:schemeClr val="tx1"/>
                </a:solidFill>
                <a:latin typeface="Times New Roman" pitchFamily="18" charset="0"/>
                <a:ea typeface="ＭＳ Ｐゴシック" pitchFamily="34" charset="-128"/>
              </a:defRPr>
            </a:lvl5pPr>
            <a:lvl6pPr marL="25146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defTabSz="9779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0B7606B1-5F71-48BA-BE55-049CC0F2DE87}" type="slidenum">
              <a:rPr lang="en-US" sz="1000"/>
              <a:pPr/>
              <a:t>12</a:t>
            </a:fld>
            <a:endParaRPr lang="en-US" sz="1000"/>
          </a:p>
        </p:txBody>
      </p:sp>
      <p:sp>
        <p:nvSpPr>
          <p:cNvPr id="38914" name="Rectangle 2"/>
          <p:cNvSpPr>
            <a:spLocks noGrp="1" noRot="1" noChangeAspect="1" noChangeArrowheads="1" noTextEdit="1"/>
          </p:cNvSpPr>
          <p:nvPr>
            <p:ph type="sldImg"/>
          </p:nvPr>
        </p:nvSpPr>
        <p:spPr>
          <a:xfrm>
            <a:off x="441325" y="719138"/>
            <a:ext cx="6319838" cy="3556000"/>
          </a:xfrm>
          <a:ln cap="flat"/>
        </p:spPr>
      </p:sp>
      <p:sp>
        <p:nvSpPr>
          <p:cNvPr id="38915" name="Rectangle 3"/>
          <p:cNvSpPr>
            <a:spLocks noGrp="1" noChangeArrowheads="1"/>
          </p:cNvSpPr>
          <p:nvPr>
            <p:ph type="body" idx="1"/>
          </p:nvPr>
        </p:nvSpPr>
        <p:spPr>
          <a:xfrm>
            <a:off x="958850" y="4516438"/>
            <a:ext cx="5283200" cy="42814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493" tIns="49064" rIns="96493" bIns="49064"/>
          <a:lstStyle/>
          <a:p>
            <a:r>
              <a:rPr lang="en-US" dirty="0">
                <a:ea typeface="ＭＳ Ｐゴシック" pitchFamily="34" charset="-128"/>
              </a:rPr>
              <a:t>LAPTOP POLICY – reminder</a:t>
            </a:r>
          </a:p>
          <a:p>
            <a:endParaRPr lang="en-US" dirty="0">
              <a:ea typeface="ＭＳ Ｐゴシック" pitchFamily="34" charset="-128"/>
            </a:endParaRPr>
          </a:p>
          <a:p>
            <a:r>
              <a:rPr lang="en-US" dirty="0">
                <a:ea typeface="ＭＳ Ｐゴシック" pitchFamily="34" charset="-128"/>
              </a:rPr>
              <a:t>Today we are going to talk about how you start prototyping an interface in the early stages of design. You will do this for your assignment next week.</a:t>
            </a:r>
          </a:p>
          <a:p>
            <a:endParaRPr lang="en-US" dirty="0">
              <a:ea typeface="ＭＳ Ｐゴシック" pitchFamily="34" charset="-128"/>
            </a:endParaRPr>
          </a:p>
          <a:p>
            <a:r>
              <a:rPr lang="en-US" dirty="0">
                <a:ea typeface="ＭＳ Ｐゴシック" pitchFamily="34" charset="-128"/>
              </a:rPr>
              <a:t>Goal to be at 50 min when hit break to have 30 min break (need at least 35 min for second part of lecture)</a:t>
            </a:r>
          </a:p>
          <a:p>
            <a:endParaRPr lang="en-US" dirty="0">
              <a:ea typeface="ＭＳ Ｐゴシック" pitchFamily="34" charset="-128"/>
            </a:endParaRPr>
          </a:p>
          <a:p>
            <a:r>
              <a:rPr lang="en-US" dirty="0">
                <a:ea typeface="ＭＳ Ｐゴシック" pitchFamily="34" charset="-128"/>
              </a:rPr>
              <a:t>--- two years ago ---</a:t>
            </a:r>
          </a:p>
          <a:p>
            <a:r>
              <a:rPr lang="en-US" dirty="0">
                <a:ea typeface="ＭＳ Ｐゴシック" pitchFamily="34" charset="-128"/>
              </a:rPr>
              <a:t>Ended exactly on time (with 30 min break at 55 min in – started 5 min late), so PERFECT number of slides for a 2:00 lecture (may need to cut for 1:50)</a:t>
            </a:r>
          </a:p>
          <a:p>
            <a:endParaRPr lang="en-US" dirty="0">
              <a:ea typeface="ＭＳ Ｐゴシック" pitchFamily="34" charset="-128"/>
            </a:endParaRPr>
          </a:p>
        </p:txBody>
      </p:sp>
    </p:spTree>
    <p:extLst>
      <p:ext uri="{BB962C8B-B14F-4D97-AF65-F5344CB8AC3E}">
        <p14:creationId xmlns:p14="http://schemas.microsoft.com/office/powerpoint/2010/main" val="3662491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5693" eaLnBrk="0" hangingPunct="0">
              <a:defRPr sz="2400">
                <a:solidFill>
                  <a:schemeClr val="tx1"/>
                </a:solidFill>
                <a:latin typeface="Times New Roman" charset="0"/>
                <a:ea typeface="ＭＳ Ｐゴシック" charset="0"/>
              </a:defRPr>
            </a:lvl1pPr>
            <a:lvl2pPr marL="742841" indent="-285708" defTabSz="985693" eaLnBrk="0" hangingPunct="0">
              <a:defRPr sz="2400">
                <a:solidFill>
                  <a:schemeClr val="tx1"/>
                </a:solidFill>
                <a:latin typeface="Times New Roman" charset="0"/>
                <a:ea typeface="ＭＳ Ｐゴシック" charset="0"/>
              </a:defRPr>
            </a:lvl2pPr>
            <a:lvl3pPr marL="1142833" indent="-228567" defTabSz="985693" eaLnBrk="0" hangingPunct="0">
              <a:defRPr sz="2400">
                <a:solidFill>
                  <a:schemeClr val="tx1"/>
                </a:solidFill>
                <a:latin typeface="Times New Roman" charset="0"/>
                <a:ea typeface="ＭＳ Ｐゴシック" charset="0"/>
              </a:defRPr>
            </a:lvl3pPr>
            <a:lvl4pPr marL="1599966" indent="-228567" defTabSz="985693" eaLnBrk="0" hangingPunct="0">
              <a:defRPr sz="2400">
                <a:solidFill>
                  <a:schemeClr val="tx1"/>
                </a:solidFill>
                <a:latin typeface="Times New Roman" charset="0"/>
                <a:ea typeface="ＭＳ Ｐゴシック" charset="0"/>
              </a:defRPr>
            </a:lvl4pPr>
            <a:lvl5pPr marL="2057098" indent="-228567" defTabSz="985693" eaLnBrk="0" hangingPunct="0">
              <a:defRPr sz="2400">
                <a:solidFill>
                  <a:schemeClr val="tx1"/>
                </a:solidFill>
                <a:latin typeface="Times New Roman" charset="0"/>
                <a:ea typeface="ＭＳ Ｐゴシック" charset="0"/>
              </a:defRPr>
            </a:lvl5pPr>
            <a:lvl6pPr marL="2514231" indent="-228567" defTabSz="985693" eaLnBrk="0" fontAlgn="base" hangingPunct="0">
              <a:spcBef>
                <a:spcPct val="0"/>
              </a:spcBef>
              <a:spcAft>
                <a:spcPct val="0"/>
              </a:spcAft>
              <a:defRPr sz="2400">
                <a:solidFill>
                  <a:schemeClr val="tx1"/>
                </a:solidFill>
                <a:latin typeface="Times New Roman" charset="0"/>
                <a:ea typeface="ＭＳ Ｐゴシック" charset="0"/>
              </a:defRPr>
            </a:lvl6pPr>
            <a:lvl7pPr marL="2971365" indent="-228567" defTabSz="985693" eaLnBrk="0" fontAlgn="base" hangingPunct="0">
              <a:spcBef>
                <a:spcPct val="0"/>
              </a:spcBef>
              <a:spcAft>
                <a:spcPct val="0"/>
              </a:spcAft>
              <a:defRPr sz="2400">
                <a:solidFill>
                  <a:schemeClr val="tx1"/>
                </a:solidFill>
                <a:latin typeface="Times New Roman" charset="0"/>
                <a:ea typeface="ＭＳ Ｐゴシック" charset="0"/>
              </a:defRPr>
            </a:lvl7pPr>
            <a:lvl8pPr marL="3428498" indent="-228567" defTabSz="985693" eaLnBrk="0" fontAlgn="base" hangingPunct="0">
              <a:spcBef>
                <a:spcPct val="0"/>
              </a:spcBef>
              <a:spcAft>
                <a:spcPct val="0"/>
              </a:spcAft>
              <a:defRPr sz="2400">
                <a:solidFill>
                  <a:schemeClr val="tx1"/>
                </a:solidFill>
                <a:latin typeface="Times New Roman" charset="0"/>
                <a:ea typeface="ＭＳ Ｐゴシック" charset="0"/>
              </a:defRPr>
            </a:lvl8pPr>
            <a:lvl9pPr marL="3885631" indent="-228567" defTabSz="985693" eaLnBrk="0" fontAlgn="base" hangingPunct="0">
              <a:spcBef>
                <a:spcPct val="0"/>
              </a:spcBef>
              <a:spcAft>
                <a:spcPct val="0"/>
              </a:spcAft>
              <a:defRPr sz="2400">
                <a:solidFill>
                  <a:schemeClr val="tx1"/>
                </a:solidFill>
                <a:latin typeface="Times New Roman" charset="0"/>
                <a:ea typeface="ＭＳ Ｐゴシック" charset="0"/>
              </a:defRPr>
            </a:lvl9pPr>
          </a:lstStyle>
          <a:p>
            <a:fld id="{29A8F17A-F7A2-F74D-BA8D-172A92E38FB7}" type="slidenum">
              <a:rPr lang="en-US" sz="1100"/>
              <a:pPr/>
              <a:t>13</a:t>
            </a:fld>
            <a:endParaRPr lang="en-US" sz="1100"/>
          </a:p>
        </p:txBody>
      </p:sp>
      <p:sp>
        <p:nvSpPr>
          <p:cNvPr id="26627" name="Rectangle 2"/>
          <p:cNvSpPr>
            <a:spLocks noGrp="1" noRot="1" noChangeAspect="1" noChangeArrowheads="1" noTextEdit="1"/>
          </p:cNvSpPr>
          <p:nvPr>
            <p:ph type="sldImg"/>
          </p:nvPr>
        </p:nvSpPr>
        <p:spPr>
          <a:xfrm>
            <a:off x="471488" y="727075"/>
            <a:ext cx="6376987" cy="3587750"/>
          </a:xfrm>
          <a:ln/>
        </p:spPr>
      </p:sp>
      <p:sp>
        <p:nvSpPr>
          <p:cNvPr id="26628"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49186">
              <a:spcBef>
                <a:spcPct val="0"/>
              </a:spcBef>
            </a:pPr>
            <a:r>
              <a:rPr kumimoji="0" lang="en-US" sz="2500" dirty="0">
                <a:latin typeface="Times New Roman" charset="0"/>
              </a:rPr>
              <a:t>Today we will discuss</a:t>
            </a:r>
          </a:p>
          <a:p>
            <a:pPr defTabSz="949186">
              <a:spcBef>
                <a:spcPct val="0"/>
              </a:spcBef>
            </a:pPr>
            <a:r>
              <a:rPr kumimoji="0" lang="en-US" sz="2500" dirty="0">
                <a:latin typeface="Times New Roman" charset="0"/>
              </a:rPr>
              <a:t>- sketching vs. storyboarding</a:t>
            </a:r>
          </a:p>
          <a:p>
            <a:pPr defTabSz="949186">
              <a:spcBef>
                <a:spcPct val="0"/>
              </a:spcBef>
            </a:pPr>
            <a:r>
              <a:rPr kumimoji="0" lang="en-US" sz="2500" dirty="0">
                <a:latin typeface="Times New Roman" charset="0"/>
              </a:rPr>
              <a:t>....</a:t>
            </a:r>
          </a:p>
          <a:p>
            <a:pPr defTabSz="949186">
              <a:spcBef>
                <a:spcPct val="0"/>
              </a:spcBef>
            </a:pPr>
            <a:endParaRPr kumimoji="0" lang="en-US" sz="2500" dirty="0">
              <a:latin typeface="Times New Roman" charset="0"/>
            </a:endParaRPr>
          </a:p>
          <a:p>
            <a:pPr defTabSz="949186">
              <a:spcBef>
                <a:spcPct val="0"/>
              </a:spcBef>
            </a:pPr>
            <a:r>
              <a:rPr kumimoji="0" lang="en-US" sz="2500" dirty="0">
                <a:latin typeface="Times New Roman" charset="0"/>
              </a:rPr>
              <a:t>Why are we learning this.</a:t>
            </a:r>
          </a:p>
          <a:p>
            <a:pPr defTabSz="949186">
              <a:spcBef>
                <a:spcPct val="0"/>
              </a:spcBef>
            </a:pPr>
            <a:r>
              <a:rPr kumimoji="0" lang="en-US" sz="2500" dirty="0">
                <a:latin typeface="Times New Roman" charset="0"/>
              </a:rPr>
              <a:t>The costs to fix problems in a design go up by a factor of 10 at each stage in the process. Finding problems early and fixing them is far cheaper. These low-fi prototyping and testing methods let you find problems quickly and cheapy and iterate fast.</a:t>
            </a:r>
          </a:p>
        </p:txBody>
      </p:sp>
    </p:spTree>
    <p:extLst>
      <p:ext uri="{BB962C8B-B14F-4D97-AF65-F5344CB8AC3E}">
        <p14:creationId xmlns:p14="http://schemas.microsoft.com/office/powerpoint/2010/main" val="3659860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CAEE7C4A-115B-4D4A-A7E9-14A95868ADD8}" type="slidenum">
              <a:rPr lang="en-US" sz="1000"/>
              <a:pPr/>
              <a:t>14</a:t>
            </a:fld>
            <a:endParaRPr lang="en-US" sz="1000"/>
          </a:p>
        </p:txBody>
      </p:sp>
      <p:sp>
        <p:nvSpPr>
          <p:cNvPr id="84995" name="Rectangle 2"/>
          <p:cNvSpPr>
            <a:spLocks noGrp="1" noRot="1" noChangeAspect="1" noChangeArrowheads="1" noTextEdit="1"/>
          </p:cNvSpPr>
          <p:nvPr>
            <p:ph type="sldImg"/>
          </p:nvPr>
        </p:nvSpPr>
        <p:spPr>
          <a:xfrm>
            <a:off x="471488" y="727075"/>
            <a:ext cx="6376987" cy="3587750"/>
          </a:xfrm>
          <a:ln/>
        </p:spPr>
      </p:sp>
      <p:sp>
        <p:nvSpPr>
          <p:cNvPr id="8499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Let’s first talk about sketches &amp; storyboards. Where do storyboards come from?</a:t>
            </a:r>
          </a:p>
          <a:p>
            <a:r>
              <a:rPr lang="en-US" dirty="0">
                <a:latin typeface="Times New Roman" charset="0"/>
              </a:rPr>
              <a:t>[ADVANCE]</a:t>
            </a:r>
          </a:p>
          <a:p>
            <a:r>
              <a:rPr lang="en-US" dirty="0">
                <a:latin typeface="Times New Roman" charset="0"/>
              </a:rPr>
              <a:t>That’s why we asked you to storyboard your concept videos</a:t>
            </a:r>
          </a:p>
          <a:p>
            <a:r>
              <a:rPr lang="en-US" dirty="0">
                <a:latin typeface="Times New Roman" charset="0"/>
              </a:rPr>
              <a:t>[ADVANCE]</a:t>
            </a:r>
          </a:p>
          <a:p>
            <a:r>
              <a:rPr lang="en-US" dirty="0">
                <a:latin typeface="Times New Roman" charset="0"/>
              </a:rPr>
              <a:t>Give you a script of key events  </a:t>
            </a:r>
          </a:p>
        </p:txBody>
      </p:sp>
    </p:spTree>
    <p:extLst>
      <p:ext uri="{BB962C8B-B14F-4D97-AF65-F5344CB8AC3E}">
        <p14:creationId xmlns:p14="http://schemas.microsoft.com/office/powerpoint/2010/main" val="1748443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471488" y="727075"/>
            <a:ext cx="6376987" cy="3587750"/>
          </a:xfrm>
          <a:ln/>
        </p:spPr>
      </p:sp>
      <p:sp>
        <p:nvSpPr>
          <p:cNvPr id="8601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Here are some storyboards from a TV show</a:t>
            </a:r>
          </a:p>
          <a:p>
            <a:r>
              <a:rPr lang="en-US" dirty="0">
                <a:latin typeface="Times New Roman" charset="0"/>
              </a:rPr>
              <a:t>"zoom back with ben"</a:t>
            </a:r>
          </a:p>
          <a:p>
            <a:r>
              <a:rPr lang="en-US" dirty="0">
                <a:latin typeface="Times New Roman" charset="0"/>
              </a:rPr>
              <a:t>"right to camera and fast pan left"</a:t>
            </a:r>
          </a:p>
          <a:p>
            <a:r>
              <a:rPr lang="en-US" dirty="0">
                <a:latin typeface="Times New Roman" charset="0"/>
              </a:rPr>
              <a:t>"as ben starts up" -- see the arrow also</a:t>
            </a:r>
          </a:p>
          <a:p>
            <a:r>
              <a:rPr lang="en-US" dirty="0">
                <a:latin typeface="Times New Roman" charset="0"/>
              </a:rPr>
              <a:t>[ADVANCE]</a:t>
            </a:r>
          </a:p>
          <a:p>
            <a:r>
              <a:rPr lang="en-US" dirty="0">
                <a:latin typeface="Times New Roman" charset="0"/>
              </a:rPr>
              <a:t>or you see this on the plane whenever you travel. Only the key steps are depicted.</a:t>
            </a: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610D201B-5AC3-ED44-B158-C47FB82D9DF8}" type="slidenum">
              <a:rPr lang="en-US" sz="1000"/>
              <a:pPr/>
              <a:t>15</a:t>
            </a:fld>
            <a:endParaRPr lang="en-US" sz="1000"/>
          </a:p>
        </p:txBody>
      </p:sp>
    </p:spTree>
    <p:extLst>
      <p:ext uri="{BB962C8B-B14F-4D97-AF65-F5344CB8AC3E}">
        <p14:creationId xmlns:p14="http://schemas.microsoft.com/office/powerpoint/2010/main" val="2638239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E0F4B45C-598E-1844-883B-BF7D03C22728}" type="slidenum">
              <a:rPr lang="en-US" sz="1000"/>
              <a:pPr/>
              <a:t>16</a:t>
            </a:fld>
            <a:endParaRPr lang="en-US" sz="1000"/>
          </a:p>
        </p:txBody>
      </p:sp>
      <p:sp>
        <p:nvSpPr>
          <p:cNvPr id="87043" name="Rectangle 2"/>
          <p:cNvSpPr>
            <a:spLocks noGrp="1" noRot="1" noChangeAspect="1" noChangeArrowheads="1" noTextEdit="1"/>
          </p:cNvSpPr>
          <p:nvPr>
            <p:ph type="sldImg"/>
          </p:nvPr>
        </p:nvSpPr>
        <p:spPr>
          <a:xfrm>
            <a:off x="471488" y="727075"/>
            <a:ext cx="6376987" cy="3587750"/>
          </a:xfrm>
          <a:ln/>
        </p:spPr>
      </p:sp>
      <p:sp>
        <p:nvSpPr>
          <p:cNvPr id="8704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Here is one from the Star Wars Film episode VI: Return of the Jedi as troopers on speeder bikes chase Luke and Leia.</a:t>
            </a:r>
          </a:p>
          <a:p>
            <a:r>
              <a:rPr lang="en-US" dirty="0">
                <a:latin typeface="Times New Roman" charset="0"/>
              </a:rPr>
              <a:t>The team, especially the director, can see what they expect to do and what to shoot. By planning in advance, they get the right things there at the right time,</a:t>
            </a:r>
          </a:p>
          <a:p>
            <a:r>
              <a:rPr lang="en-US" dirty="0">
                <a:latin typeface="Times New Roman" charset="0"/>
              </a:rPr>
              <a:t>[ADVANCE]</a:t>
            </a:r>
          </a:p>
          <a:p>
            <a:endParaRPr lang="en-US" dirty="0">
              <a:latin typeface="Times New Roman" charset="0"/>
            </a:endParaRPr>
          </a:p>
          <a:p>
            <a:endParaRPr lang="en-US" dirty="0">
              <a:latin typeface="Times New Roman" charset="0"/>
            </a:endParaRPr>
          </a:p>
        </p:txBody>
      </p:sp>
    </p:spTree>
    <p:extLst>
      <p:ext uri="{BB962C8B-B14F-4D97-AF65-F5344CB8AC3E}">
        <p14:creationId xmlns:p14="http://schemas.microsoft.com/office/powerpoint/2010/main" val="1345230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E0F4B45C-598E-1844-883B-BF7D03C22728}" type="slidenum">
              <a:rPr lang="en-US" sz="1000"/>
              <a:pPr/>
              <a:t>17</a:t>
            </a:fld>
            <a:endParaRPr lang="en-US" sz="1000"/>
          </a:p>
        </p:txBody>
      </p:sp>
      <p:sp>
        <p:nvSpPr>
          <p:cNvPr id="87043" name="Rectangle 2"/>
          <p:cNvSpPr>
            <a:spLocks noGrp="1" noRot="1" noChangeAspect="1" noChangeArrowheads="1" noTextEdit="1"/>
          </p:cNvSpPr>
          <p:nvPr>
            <p:ph type="sldImg"/>
          </p:nvPr>
        </p:nvSpPr>
        <p:spPr>
          <a:xfrm>
            <a:off x="471488" y="727075"/>
            <a:ext cx="6376987" cy="3587750"/>
          </a:xfrm>
          <a:ln/>
        </p:spPr>
      </p:sp>
      <p:sp>
        <p:nvSpPr>
          <p:cNvPr id="8704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[ADVANCE]</a:t>
            </a:r>
          </a:p>
          <a:p>
            <a:r>
              <a:rPr lang="en-US" dirty="0">
                <a:latin typeface="Times New Roman" charset="0"/>
              </a:rPr>
              <a:t>…., but they could also change it. Maybe we don’t want to be in the trees. And they can make that decision earlier rather than when filming already.</a:t>
            </a:r>
          </a:p>
          <a:p>
            <a:endParaRPr lang="en-US" dirty="0">
              <a:latin typeface="Times New Roman" charset="0"/>
            </a:endParaRPr>
          </a:p>
          <a:p>
            <a:r>
              <a:rPr lang="en-US" dirty="0">
                <a:latin typeface="Times New Roman" charset="0"/>
              </a:rPr>
              <a:t>[watch for only 30 sec or so when they start bumping the other speeder]</a:t>
            </a:r>
          </a:p>
          <a:p>
            <a:endParaRPr lang="en-US" dirty="0">
              <a:latin typeface="Times New Roman" charset="0"/>
            </a:endParaRPr>
          </a:p>
        </p:txBody>
      </p:sp>
    </p:spTree>
    <p:extLst>
      <p:ext uri="{BB962C8B-B14F-4D97-AF65-F5344CB8AC3E}">
        <p14:creationId xmlns:p14="http://schemas.microsoft.com/office/powerpoint/2010/main" val="659891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F660D752-B4A0-2442-8FC5-09163C83399A}" type="slidenum">
              <a:rPr lang="en-US" sz="1000"/>
              <a:pPr/>
              <a:t>18</a:t>
            </a:fld>
            <a:endParaRPr lang="en-US" sz="1000"/>
          </a:p>
        </p:txBody>
      </p:sp>
      <p:sp>
        <p:nvSpPr>
          <p:cNvPr id="83971" name="Rectangle 2"/>
          <p:cNvSpPr>
            <a:spLocks noGrp="1" noRot="1" noChangeAspect="1" noChangeArrowheads="1" noTextEdit="1"/>
          </p:cNvSpPr>
          <p:nvPr>
            <p:ph type="sldImg"/>
          </p:nvPr>
        </p:nvSpPr>
        <p:spPr>
          <a:xfrm>
            <a:off x="471488" y="727075"/>
            <a:ext cx="6376987" cy="3587750"/>
          </a:xfrm>
          <a:ln/>
        </p:spPr>
      </p:sp>
      <p:sp>
        <p:nvSpPr>
          <p:cNvPr id="8397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This is the level of detail and fidelity you should be sketching in studio this week. Purposely rough. Remember a sketch. Not straight lines. Alignment not perfect. No more detail or resolution than you need. Leave things out.</a:t>
            </a:r>
          </a:p>
          <a:p>
            <a:r>
              <a:rPr lang="en-US" dirty="0">
                <a:latin typeface="Times New Roman" charset="0"/>
              </a:rPr>
              <a:t>[ADVANCE]</a:t>
            </a:r>
          </a:p>
          <a:p>
            <a:r>
              <a:rPr lang="en-US" dirty="0">
                <a:latin typeface="Times New Roman" charset="0"/>
              </a:rPr>
              <a:t>Notice the "</a:t>
            </a:r>
            <a:r>
              <a:rPr lang="en-US" dirty="0" err="1">
                <a:latin typeface="Times New Roman" charset="0"/>
              </a:rPr>
              <a:t>greeking</a:t>
            </a:r>
            <a:r>
              <a:rPr lang="en-US" dirty="0">
                <a:latin typeface="Times New Roman" charset="0"/>
              </a:rPr>
              <a:t>"</a:t>
            </a:r>
          </a:p>
          <a:p>
            <a:r>
              <a:rPr lang="en-US" dirty="0">
                <a:latin typeface="Times New Roman" charset="0"/>
              </a:rPr>
              <a:t>[ADVANCE]</a:t>
            </a:r>
          </a:p>
          <a:p>
            <a:r>
              <a:rPr lang="en-US" dirty="0">
                <a:latin typeface="Times New Roman" charset="0"/>
              </a:rPr>
              <a:t>See how in this e-reader the interface controls are clearly sketched but they made the text look real to give a sense of that isn't what you are interacting with. you are interacting on top of it.</a:t>
            </a:r>
          </a:p>
        </p:txBody>
      </p:sp>
    </p:spTree>
    <p:extLst>
      <p:ext uri="{BB962C8B-B14F-4D97-AF65-F5344CB8AC3E}">
        <p14:creationId xmlns:p14="http://schemas.microsoft.com/office/powerpoint/2010/main" val="315599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F660D752-B4A0-2442-8FC5-09163C83399A}" type="slidenum">
              <a:rPr lang="en-US" sz="1000"/>
              <a:pPr/>
              <a:t>19</a:t>
            </a:fld>
            <a:endParaRPr lang="en-US" sz="1000"/>
          </a:p>
        </p:txBody>
      </p:sp>
      <p:sp>
        <p:nvSpPr>
          <p:cNvPr id="83971" name="Rectangle 2"/>
          <p:cNvSpPr>
            <a:spLocks noGrp="1" noRot="1" noChangeAspect="1" noChangeArrowheads="1" noTextEdit="1"/>
          </p:cNvSpPr>
          <p:nvPr>
            <p:ph type="sldImg"/>
          </p:nvPr>
        </p:nvSpPr>
        <p:spPr>
          <a:xfrm>
            <a:off x="471488" y="727075"/>
            <a:ext cx="6376987" cy="3587750"/>
          </a:xfrm>
          <a:ln/>
        </p:spPr>
      </p:sp>
      <p:sp>
        <p:nvSpPr>
          <p:cNvPr id="8397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You are just quickly exploring the space of possible modalities for your interactions…</a:t>
            </a:r>
          </a:p>
          <a:p>
            <a:r>
              <a:rPr lang="en-US" dirty="0">
                <a:latin typeface="Times New Roman" charset="0"/>
              </a:rPr>
              <a:t>web site version for a medical application. </a:t>
            </a:r>
            <a:r>
              <a:rPr lang="en-US" dirty="0" err="1">
                <a:latin typeface="Times New Roman" charset="0"/>
              </a:rPr>
              <a:t>ChemoSync</a:t>
            </a:r>
            <a:endParaRPr lang="en-US" dirty="0">
              <a:latin typeface="Times New Roman" charset="0"/>
            </a:endParaRPr>
          </a:p>
          <a:p>
            <a:r>
              <a:rPr lang="en-US" dirty="0">
                <a:latin typeface="Times New Roman" charset="0"/>
              </a:rPr>
              <a:t>[ADVANCE]</a:t>
            </a:r>
          </a:p>
          <a:p>
            <a:r>
              <a:rPr lang="en-US" dirty="0">
                <a:latin typeface="Times New Roman" charset="0"/>
              </a:rPr>
              <a:t>Here a watch or voice control version.</a:t>
            </a:r>
          </a:p>
          <a:p>
            <a:r>
              <a:rPr lang="en-US" dirty="0">
                <a:latin typeface="Times New Roman" charset="0"/>
              </a:rPr>
              <a:t>Again, really rough and basic.</a:t>
            </a:r>
          </a:p>
        </p:txBody>
      </p:sp>
    </p:spTree>
    <p:extLst>
      <p:ext uri="{BB962C8B-B14F-4D97-AF65-F5344CB8AC3E}">
        <p14:creationId xmlns:p14="http://schemas.microsoft.com/office/powerpoint/2010/main" val="1527479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E0F4B45C-598E-1844-883B-BF7D03C22728}" type="slidenum">
              <a:rPr lang="en-US" sz="1000"/>
              <a:pPr/>
              <a:t>20</a:t>
            </a:fld>
            <a:endParaRPr lang="en-US" sz="1000"/>
          </a:p>
        </p:txBody>
      </p:sp>
      <p:sp>
        <p:nvSpPr>
          <p:cNvPr id="87043" name="Rectangle 2"/>
          <p:cNvSpPr>
            <a:spLocks noGrp="1" noRot="1" noChangeAspect="1" noChangeArrowheads="1" noTextEdit="1"/>
          </p:cNvSpPr>
          <p:nvPr>
            <p:ph type="sldImg"/>
          </p:nvPr>
        </p:nvSpPr>
        <p:spPr>
          <a:xfrm>
            <a:off x="471488" y="727075"/>
            <a:ext cx="6376987" cy="3587750"/>
          </a:xfrm>
          <a:ln/>
        </p:spPr>
      </p:sp>
      <p:sp>
        <p:nvSpPr>
          <p:cNvPr id="87044"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combination of the two (a sketch AND a storyboard)</a:t>
            </a:r>
          </a:p>
          <a:p>
            <a:r>
              <a:rPr lang="en-US" dirty="0">
                <a:latin typeface="Times New Roman" charset="0"/>
              </a:rPr>
              <a:t>[ADVANCE to zoom in]</a:t>
            </a:r>
          </a:p>
          <a:p>
            <a:r>
              <a:rPr lang="en-US" dirty="0">
                <a:latin typeface="Times New Roman" charset="0"/>
              </a:rPr>
              <a:t>[ADVANCE]</a:t>
            </a:r>
          </a:p>
          <a:p>
            <a:r>
              <a:rPr lang="en-US" dirty="0">
                <a:latin typeface="Times New Roman" charset="0"/>
              </a:rPr>
              <a:t>It starts to tell a </a:t>
            </a:r>
            <a:r>
              <a:rPr lang="en-US" b="1" dirty="0">
                <a:latin typeface="Times New Roman" charset="0"/>
              </a:rPr>
              <a:t>story</a:t>
            </a:r>
            <a:r>
              <a:rPr lang="en-US" dirty="0">
                <a:latin typeface="Times New Roman" charset="0"/>
              </a:rPr>
              <a:t>, but still </a:t>
            </a:r>
            <a:r>
              <a:rPr lang="en-US" b="1" dirty="0">
                <a:latin typeface="Times New Roman" charset="0"/>
              </a:rPr>
              <a:t>describes</a:t>
            </a:r>
            <a:r>
              <a:rPr lang="en-US" dirty="0">
                <a:latin typeface="Times New Roman" charset="0"/>
              </a:rPr>
              <a:t> the design. See some </a:t>
            </a:r>
            <a:r>
              <a:rPr lang="en-US" b="1" dirty="0">
                <a:latin typeface="Times New Roman" charset="0"/>
              </a:rPr>
              <a:t>annotations</a:t>
            </a:r>
            <a:r>
              <a:rPr lang="en-US" dirty="0">
                <a:latin typeface="Times New Roman" charset="0"/>
              </a:rPr>
              <a:t> are about what the functionality is (in red &amp; green), and some are about showing the transitions from screen to screen (in blue)</a:t>
            </a:r>
          </a:p>
        </p:txBody>
      </p:sp>
    </p:spTree>
    <p:extLst>
      <p:ext uri="{BB962C8B-B14F-4D97-AF65-F5344CB8AC3E}">
        <p14:creationId xmlns:p14="http://schemas.microsoft.com/office/powerpoint/2010/main" val="2113871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charset="0"/>
                <a:ea typeface="ＭＳ Ｐゴシック" charset="0"/>
              </a:defRPr>
            </a:lvl1pPr>
            <a:lvl2pPr marL="751940" indent="-289208" defTabSz="989733" eaLnBrk="0" hangingPunct="0">
              <a:defRPr sz="2400">
                <a:solidFill>
                  <a:schemeClr val="tx1"/>
                </a:solidFill>
                <a:latin typeface="Times New Roman" charset="0"/>
                <a:ea typeface="ＭＳ Ｐゴシック" charset="0"/>
              </a:defRPr>
            </a:lvl2pPr>
            <a:lvl3pPr marL="1156830" indent="-231366" defTabSz="989733" eaLnBrk="0" hangingPunct="0">
              <a:defRPr sz="2400">
                <a:solidFill>
                  <a:schemeClr val="tx1"/>
                </a:solidFill>
                <a:latin typeface="Times New Roman" charset="0"/>
                <a:ea typeface="ＭＳ Ｐゴシック" charset="0"/>
              </a:defRPr>
            </a:lvl3pPr>
            <a:lvl4pPr marL="1619562" indent="-231366" defTabSz="989733" eaLnBrk="0" hangingPunct="0">
              <a:defRPr sz="2400">
                <a:solidFill>
                  <a:schemeClr val="tx1"/>
                </a:solidFill>
                <a:latin typeface="Times New Roman" charset="0"/>
                <a:ea typeface="ＭＳ Ｐゴシック" charset="0"/>
              </a:defRPr>
            </a:lvl4pPr>
            <a:lvl5pPr marL="2082295" indent="-231366" defTabSz="989733" eaLnBrk="0" hangingPunct="0">
              <a:defRPr sz="2400">
                <a:solidFill>
                  <a:schemeClr val="tx1"/>
                </a:solidFill>
                <a:latin typeface="Times New Roman" charset="0"/>
                <a:ea typeface="ＭＳ Ｐゴシック" charset="0"/>
              </a:defRPr>
            </a:lvl5pPr>
            <a:lvl6pPr marL="2545027" indent="-231366" defTabSz="989733" eaLnBrk="0" fontAlgn="base" hangingPunct="0">
              <a:spcBef>
                <a:spcPct val="0"/>
              </a:spcBef>
              <a:spcAft>
                <a:spcPct val="0"/>
              </a:spcAft>
              <a:defRPr sz="2400">
                <a:solidFill>
                  <a:schemeClr val="tx1"/>
                </a:solidFill>
                <a:latin typeface="Times New Roman" charset="0"/>
                <a:ea typeface="ＭＳ Ｐゴシック" charset="0"/>
              </a:defRPr>
            </a:lvl6pPr>
            <a:lvl7pPr marL="3007759" indent="-231366" defTabSz="989733" eaLnBrk="0" fontAlgn="base" hangingPunct="0">
              <a:spcBef>
                <a:spcPct val="0"/>
              </a:spcBef>
              <a:spcAft>
                <a:spcPct val="0"/>
              </a:spcAft>
              <a:defRPr sz="2400">
                <a:solidFill>
                  <a:schemeClr val="tx1"/>
                </a:solidFill>
                <a:latin typeface="Times New Roman" charset="0"/>
                <a:ea typeface="ＭＳ Ｐゴシック" charset="0"/>
              </a:defRPr>
            </a:lvl7pPr>
            <a:lvl8pPr marL="3470491" indent="-231366" defTabSz="989733" eaLnBrk="0" fontAlgn="base" hangingPunct="0">
              <a:spcBef>
                <a:spcPct val="0"/>
              </a:spcBef>
              <a:spcAft>
                <a:spcPct val="0"/>
              </a:spcAft>
              <a:defRPr sz="2400">
                <a:solidFill>
                  <a:schemeClr val="tx1"/>
                </a:solidFill>
                <a:latin typeface="Times New Roman" charset="0"/>
                <a:ea typeface="ＭＳ Ｐゴシック" charset="0"/>
              </a:defRPr>
            </a:lvl8pPr>
            <a:lvl9pPr marL="3933223" indent="-231366" defTabSz="989733" eaLnBrk="0" fontAlgn="base" hangingPunct="0">
              <a:spcBef>
                <a:spcPct val="0"/>
              </a:spcBef>
              <a:spcAft>
                <a:spcPct val="0"/>
              </a:spcAft>
              <a:defRPr sz="2400">
                <a:solidFill>
                  <a:schemeClr val="tx1"/>
                </a:solidFill>
                <a:latin typeface="Times New Roman" charset="0"/>
                <a:ea typeface="ＭＳ Ｐゴシック" charset="0"/>
              </a:defRPr>
            </a:lvl9pPr>
          </a:lstStyle>
          <a:p>
            <a:fld id="{F660D752-B4A0-2442-8FC5-09163C83399A}" type="slidenum">
              <a:rPr lang="en-US" sz="1000"/>
              <a:pPr/>
              <a:t>21</a:t>
            </a:fld>
            <a:endParaRPr lang="en-US" sz="1000"/>
          </a:p>
        </p:txBody>
      </p:sp>
      <p:sp>
        <p:nvSpPr>
          <p:cNvPr id="83971" name="Rectangle 2"/>
          <p:cNvSpPr>
            <a:spLocks noGrp="1" noRot="1" noChangeAspect="1" noChangeArrowheads="1" noTextEdit="1"/>
          </p:cNvSpPr>
          <p:nvPr>
            <p:ph type="sldImg"/>
          </p:nvPr>
        </p:nvSpPr>
        <p:spPr>
          <a:xfrm>
            <a:off x="471488" y="727075"/>
            <a:ext cx="6376987" cy="3587750"/>
          </a:xfrm>
          <a:ln/>
        </p:spPr>
      </p:sp>
      <p:sp>
        <p:nvSpPr>
          <p:cNvPr id="8397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imes New Roman" charset="0"/>
              </a:rPr>
              <a:t>Now these are </a:t>
            </a:r>
            <a:r>
              <a:rPr lang="en-US" b="1" dirty="0">
                <a:latin typeface="Times New Roman" charset="0"/>
              </a:rPr>
              <a:t>storyboards or task flows.</a:t>
            </a:r>
          </a:p>
          <a:p>
            <a:r>
              <a:rPr lang="en-US" dirty="0">
                <a:latin typeface="Times New Roman" charset="0"/>
              </a:rPr>
              <a:t>They</a:t>
            </a:r>
            <a:r>
              <a:rPr lang="en-US" baseline="0" dirty="0">
                <a:latin typeface="Times New Roman" charset="0"/>
              </a:rPr>
              <a:t> allow us to show </a:t>
            </a:r>
            <a:r>
              <a:rPr lang="en-US" b="1" baseline="0" dirty="0">
                <a:latin typeface="Times New Roman" charset="0"/>
              </a:rPr>
              <a:t>interaction</a:t>
            </a:r>
            <a:r>
              <a:rPr lang="en-US" baseline="0" dirty="0">
                <a:latin typeface="Times New Roman" charset="0"/>
              </a:rPr>
              <a:t> and </a:t>
            </a:r>
            <a:r>
              <a:rPr lang="en-US" b="1" baseline="0" dirty="0">
                <a:latin typeface="Times New Roman" charset="0"/>
              </a:rPr>
              <a:t>time.</a:t>
            </a:r>
          </a:p>
          <a:p>
            <a:r>
              <a:rPr lang="en-US" baseline="0" dirty="0">
                <a:latin typeface="Times New Roman" charset="0"/>
              </a:rPr>
              <a:t>[ADVANCE]</a:t>
            </a:r>
          </a:p>
          <a:p>
            <a:r>
              <a:rPr lang="en-US" baseline="0" dirty="0">
                <a:latin typeface="Times New Roman" charset="0"/>
              </a:rPr>
              <a:t>This is a </a:t>
            </a:r>
            <a:r>
              <a:rPr lang="en-US" b="1" baseline="0" dirty="0">
                <a:latin typeface="Times New Roman" charset="0"/>
              </a:rPr>
              <a:t>task flow </a:t>
            </a:r>
            <a:r>
              <a:rPr lang="en-US" baseline="0" dirty="0">
                <a:latin typeface="Times New Roman" charset="0"/>
              </a:rPr>
              <a:t>(also called a wireframe)</a:t>
            </a:r>
          </a:p>
          <a:p>
            <a:endParaRPr lang="en-US" baseline="0" dirty="0">
              <a:latin typeface="Times New Roman" charset="0"/>
            </a:endParaRPr>
          </a:p>
          <a:p>
            <a:r>
              <a:rPr lang="en-US" baseline="0" dirty="0">
                <a:latin typeface="Times New Roman" charset="0"/>
              </a:rPr>
              <a:t>is this a form of </a:t>
            </a:r>
            <a:r>
              <a:rPr lang="en-US" b="1" baseline="0" dirty="0">
                <a:latin typeface="Times New Roman" charset="0"/>
              </a:rPr>
              <a:t>prototype</a:t>
            </a:r>
            <a:r>
              <a:rPr lang="en-US" baseline="0" dirty="0">
                <a:latin typeface="Times New Roman" charset="0"/>
              </a:rPr>
              <a:t>? Let’s </a:t>
            </a:r>
            <a:r>
              <a:rPr lang="en-US" b="1" baseline="0" dirty="0">
                <a:latin typeface="Times New Roman" charset="0"/>
              </a:rPr>
              <a:t>define</a:t>
            </a:r>
            <a:r>
              <a:rPr lang="en-US" baseline="0" dirty="0">
                <a:latin typeface="Times New Roman" charset="0"/>
              </a:rPr>
              <a:t> a prototype more carefully</a:t>
            </a:r>
            <a:endParaRPr lang="en-US" dirty="0">
              <a:latin typeface="Times New Roman" charset="0"/>
            </a:endParaRPr>
          </a:p>
        </p:txBody>
      </p:sp>
    </p:spTree>
    <p:extLst>
      <p:ext uri="{BB962C8B-B14F-4D97-AF65-F5344CB8AC3E}">
        <p14:creationId xmlns:p14="http://schemas.microsoft.com/office/powerpoint/2010/main" val="3899292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588" eaLnBrk="0" hangingPunct="0">
              <a:defRPr sz="2400">
                <a:solidFill>
                  <a:schemeClr val="tx1"/>
                </a:solidFill>
                <a:latin typeface="Times New Roman" pitchFamily="18" charset="0"/>
                <a:ea typeface="ＭＳ Ｐゴシック" pitchFamily="34" charset="-128"/>
              </a:defRPr>
            </a:lvl1pPr>
            <a:lvl2pPr marL="751830" indent="-289166" defTabSz="989588" eaLnBrk="0" hangingPunct="0">
              <a:defRPr sz="2400">
                <a:solidFill>
                  <a:schemeClr val="tx1"/>
                </a:solidFill>
                <a:latin typeface="Times New Roman" pitchFamily="18" charset="0"/>
                <a:ea typeface="ＭＳ Ｐゴシック" pitchFamily="34" charset="-128"/>
              </a:defRPr>
            </a:lvl2pPr>
            <a:lvl3pPr marL="1156660" indent="-231332" defTabSz="989588" eaLnBrk="0" hangingPunct="0">
              <a:defRPr sz="2400">
                <a:solidFill>
                  <a:schemeClr val="tx1"/>
                </a:solidFill>
                <a:latin typeface="Times New Roman" pitchFamily="18" charset="0"/>
                <a:ea typeface="ＭＳ Ｐゴシック" pitchFamily="34" charset="-128"/>
              </a:defRPr>
            </a:lvl3pPr>
            <a:lvl4pPr marL="1619325" indent="-231332" defTabSz="989588" eaLnBrk="0" hangingPunct="0">
              <a:defRPr sz="2400">
                <a:solidFill>
                  <a:schemeClr val="tx1"/>
                </a:solidFill>
                <a:latin typeface="Times New Roman" pitchFamily="18" charset="0"/>
                <a:ea typeface="ＭＳ Ｐゴシック" pitchFamily="34" charset="-128"/>
              </a:defRPr>
            </a:lvl4pPr>
            <a:lvl5pPr marL="2081990" indent="-231332" defTabSz="989588" eaLnBrk="0" hangingPunct="0">
              <a:defRPr sz="2400">
                <a:solidFill>
                  <a:schemeClr val="tx1"/>
                </a:solidFill>
                <a:latin typeface="Times New Roman" pitchFamily="18" charset="0"/>
                <a:ea typeface="ＭＳ Ｐゴシック" pitchFamily="34" charset="-128"/>
              </a:defRPr>
            </a:lvl5pPr>
            <a:lvl6pPr marL="2544654" indent="-231332" defTabSz="989588"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319" indent="-231332" defTabSz="989588"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69983" indent="-231332" defTabSz="989588"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2647" indent="-231332" defTabSz="989588"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9FA2A213-8A72-4BF2-BA15-2513CB5CB2D3}" type="slidenum">
              <a:rPr lang="en-US" sz="1000"/>
              <a:pPr/>
              <a:t>22</a:t>
            </a:fld>
            <a:endParaRPr lang="en-US" sz="1000"/>
          </a:p>
        </p:txBody>
      </p:sp>
      <p:sp>
        <p:nvSpPr>
          <p:cNvPr id="94210" name="Rectangle 2"/>
          <p:cNvSpPr>
            <a:spLocks noGrp="1" noRot="1" noChangeAspect="1" noChangeArrowheads="1" noTextEdit="1"/>
          </p:cNvSpPr>
          <p:nvPr>
            <p:ph type="sldImg"/>
          </p:nvPr>
        </p:nvSpPr>
        <p:spPr>
          <a:xfrm>
            <a:off x="469900" y="727075"/>
            <a:ext cx="6376988" cy="3587750"/>
          </a:xfrm>
          <a:ln cap="flat"/>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9367" tIns="50525" rIns="99367" bIns="50525"/>
          <a:lstStyle/>
          <a:p>
            <a:pPr defTabSz="970310">
              <a:spcBef>
                <a:spcPct val="0"/>
              </a:spcBef>
            </a:pPr>
            <a:r>
              <a:rPr lang="en-US" dirty="0">
                <a:ea typeface="ＭＳ Ｐゴシック" pitchFamily="34" charset="-128"/>
              </a:rPr>
              <a:t>What is a prototype? [ask class]</a:t>
            </a:r>
          </a:p>
          <a:p>
            <a:pPr defTabSz="970310">
              <a:spcBef>
                <a:spcPct val="0"/>
              </a:spcBef>
            </a:pPr>
            <a:r>
              <a:rPr lang="en-US" dirty="0">
                <a:ea typeface="ＭＳ Ｐゴシック" pitchFamily="34" charset="-128"/>
              </a:rPr>
              <a:t>[ADVANCE]</a:t>
            </a:r>
          </a:p>
          <a:p>
            <a:pPr defTabSz="970310">
              <a:spcBef>
                <a:spcPct val="0"/>
              </a:spcBef>
            </a:pPr>
            <a:r>
              <a:rPr lang="en-US" dirty="0">
                <a:ea typeface="ＭＳ Ｐゴシック" pitchFamily="34" charset="-128"/>
              </a:rPr>
              <a:t>Definition</a:t>
            </a:r>
          </a:p>
          <a:p>
            <a:pPr defTabSz="970310">
              <a:spcBef>
                <a:spcPct val="0"/>
              </a:spcBef>
            </a:pPr>
            <a:r>
              <a:rPr lang="en-US" dirty="0">
                <a:ea typeface="ＭＳ Ｐゴシック" pitchFamily="34" charset="-128"/>
              </a:rPr>
              <a:t>[ADVANCE]</a:t>
            </a:r>
          </a:p>
          <a:p>
            <a:pPr defTabSz="970310">
              <a:spcBef>
                <a:spcPct val="0"/>
              </a:spcBef>
            </a:pPr>
            <a:r>
              <a:rPr lang="en-US" dirty="0">
                <a:ea typeface="ＭＳ Ｐゴシック" pitchFamily="34" charset="-128"/>
              </a:rPr>
              <a:t>CS147 definition: “a working representation of a final artifact”</a:t>
            </a:r>
          </a:p>
          <a:p>
            <a:pPr defTabSz="970310">
              <a:spcBef>
                <a:spcPct val="0"/>
              </a:spcBef>
            </a:pPr>
            <a:r>
              <a:rPr lang="en-US" dirty="0">
                <a:ea typeface="ＭＳ Ｐゴシック" pitchFamily="34" charset="-128"/>
              </a:rPr>
              <a:t>[ADVANCE]</a:t>
            </a:r>
          </a:p>
          <a:p>
            <a:pPr defTabSz="970310">
              <a:spcBef>
                <a:spcPct val="0"/>
              </a:spcBef>
            </a:pPr>
            <a:r>
              <a:rPr lang="en-US" dirty="0">
                <a:ea typeface="ＭＳ Ｐゴシック" pitchFamily="34" charset="-128"/>
              </a:rPr>
              <a:t>Jeff Hawkins carried around a block of wood like this in his pocket &amp; pulled it out when meeting people and used a pen to act like he was adding things to his device.</a:t>
            </a:r>
          </a:p>
          <a:p>
            <a:pPr defTabSz="970310">
              <a:spcBef>
                <a:spcPct val="0"/>
              </a:spcBef>
            </a:pPr>
            <a:r>
              <a:rPr lang="en-US" dirty="0">
                <a:ea typeface="ＭＳ Ｐゴシック" pitchFamily="34" charset="-128"/>
              </a:rPr>
              <a:t>This led to the prototype in the middle &amp; the final product: PalmPilot (right).</a:t>
            </a:r>
          </a:p>
          <a:p>
            <a:pPr defTabSz="970310">
              <a:spcBef>
                <a:spcPct val="0"/>
              </a:spcBef>
            </a:pPr>
            <a:r>
              <a:rPr lang="en-US" dirty="0">
                <a:ea typeface="ＭＳ Ｐゴシック" pitchFamily="34" charset="-128"/>
              </a:rPr>
              <a:t>This is one of the most important prototypes ever made as it is considered the pre-cursor of today’s smartphone.</a:t>
            </a:r>
          </a:p>
        </p:txBody>
      </p:sp>
    </p:spTree>
    <p:extLst>
      <p:ext uri="{BB962C8B-B14F-4D97-AF65-F5344CB8AC3E}">
        <p14:creationId xmlns:p14="http://schemas.microsoft.com/office/powerpoint/2010/main" val="3165895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5693" eaLnBrk="0" hangingPunct="0">
              <a:defRPr sz="2400">
                <a:solidFill>
                  <a:schemeClr val="tx1"/>
                </a:solidFill>
                <a:latin typeface="Times New Roman" charset="0"/>
                <a:ea typeface="ＭＳ Ｐゴシック" charset="0"/>
              </a:defRPr>
            </a:lvl1pPr>
            <a:lvl2pPr marL="742841" indent="-285708" defTabSz="985693" eaLnBrk="0" hangingPunct="0">
              <a:defRPr sz="2400">
                <a:solidFill>
                  <a:schemeClr val="tx1"/>
                </a:solidFill>
                <a:latin typeface="Times New Roman" charset="0"/>
                <a:ea typeface="ＭＳ Ｐゴシック" charset="0"/>
              </a:defRPr>
            </a:lvl2pPr>
            <a:lvl3pPr marL="1142833" indent="-228567" defTabSz="985693" eaLnBrk="0" hangingPunct="0">
              <a:defRPr sz="2400">
                <a:solidFill>
                  <a:schemeClr val="tx1"/>
                </a:solidFill>
                <a:latin typeface="Times New Roman" charset="0"/>
                <a:ea typeface="ＭＳ Ｐゴシック" charset="0"/>
              </a:defRPr>
            </a:lvl3pPr>
            <a:lvl4pPr marL="1599966" indent="-228567" defTabSz="985693" eaLnBrk="0" hangingPunct="0">
              <a:defRPr sz="2400">
                <a:solidFill>
                  <a:schemeClr val="tx1"/>
                </a:solidFill>
                <a:latin typeface="Times New Roman" charset="0"/>
                <a:ea typeface="ＭＳ Ｐゴシック" charset="0"/>
              </a:defRPr>
            </a:lvl4pPr>
            <a:lvl5pPr marL="2057098" indent="-228567" defTabSz="985693" eaLnBrk="0" hangingPunct="0">
              <a:defRPr sz="2400">
                <a:solidFill>
                  <a:schemeClr val="tx1"/>
                </a:solidFill>
                <a:latin typeface="Times New Roman" charset="0"/>
                <a:ea typeface="ＭＳ Ｐゴシック" charset="0"/>
              </a:defRPr>
            </a:lvl5pPr>
            <a:lvl6pPr marL="2514231" indent="-228567" defTabSz="985693" eaLnBrk="0" fontAlgn="base" hangingPunct="0">
              <a:spcBef>
                <a:spcPct val="0"/>
              </a:spcBef>
              <a:spcAft>
                <a:spcPct val="0"/>
              </a:spcAft>
              <a:defRPr sz="2400">
                <a:solidFill>
                  <a:schemeClr val="tx1"/>
                </a:solidFill>
                <a:latin typeface="Times New Roman" charset="0"/>
                <a:ea typeface="ＭＳ Ｐゴシック" charset="0"/>
              </a:defRPr>
            </a:lvl6pPr>
            <a:lvl7pPr marL="2971365" indent="-228567" defTabSz="985693" eaLnBrk="0" fontAlgn="base" hangingPunct="0">
              <a:spcBef>
                <a:spcPct val="0"/>
              </a:spcBef>
              <a:spcAft>
                <a:spcPct val="0"/>
              </a:spcAft>
              <a:defRPr sz="2400">
                <a:solidFill>
                  <a:schemeClr val="tx1"/>
                </a:solidFill>
                <a:latin typeface="Times New Roman" charset="0"/>
                <a:ea typeface="ＭＳ Ｐゴシック" charset="0"/>
              </a:defRPr>
            </a:lvl7pPr>
            <a:lvl8pPr marL="3428498" indent="-228567" defTabSz="985693" eaLnBrk="0" fontAlgn="base" hangingPunct="0">
              <a:spcBef>
                <a:spcPct val="0"/>
              </a:spcBef>
              <a:spcAft>
                <a:spcPct val="0"/>
              </a:spcAft>
              <a:defRPr sz="2400">
                <a:solidFill>
                  <a:schemeClr val="tx1"/>
                </a:solidFill>
                <a:latin typeface="Times New Roman" charset="0"/>
                <a:ea typeface="ＭＳ Ｐゴシック" charset="0"/>
              </a:defRPr>
            </a:lvl8pPr>
            <a:lvl9pPr marL="3885631" indent="-228567" defTabSz="985693" eaLnBrk="0" fontAlgn="base" hangingPunct="0">
              <a:spcBef>
                <a:spcPct val="0"/>
              </a:spcBef>
              <a:spcAft>
                <a:spcPct val="0"/>
              </a:spcAft>
              <a:defRPr sz="2400">
                <a:solidFill>
                  <a:schemeClr val="tx1"/>
                </a:solidFill>
                <a:latin typeface="Times New Roman" charset="0"/>
                <a:ea typeface="ＭＳ Ｐゴシック" charset="0"/>
              </a:defRPr>
            </a:lvl9pPr>
          </a:lstStyle>
          <a:p>
            <a:fld id="{B713630A-0688-9448-8627-CC3DB939A923}" type="slidenum">
              <a:rPr lang="en-US" sz="1100">
                <a:latin typeface="Helvetica"/>
              </a:rPr>
              <a:pPr/>
              <a:t>23</a:t>
            </a:fld>
            <a:endParaRPr lang="en-US" sz="1100" dirty="0">
              <a:latin typeface="Helvetica"/>
            </a:endParaRPr>
          </a:p>
        </p:txBody>
      </p:sp>
      <p:sp>
        <p:nvSpPr>
          <p:cNvPr id="27651" name="Rectangle 2"/>
          <p:cNvSpPr>
            <a:spLocks noGrp="1" noRot="1" noChangeAspect="1" noChangeArrowheads="1" noTextEdit="1"/>
          </p:cNvSpPr>
          <p:nvPr>
            <p:ph type="sldImg"/>
          </p:nvPr>
        </p:nvSpPr>
        <p:spPr>
          <a:xfrm>
            <a:off x="471488" y="727075"/>
            <a:ext cx="6376987" cy="3587750"/>
          </a:xfrm>
          <a:ln/>
        </p:spPr>
      </p:sp>
      <p:sp>
        <p:nvSpPr>
          <p:cNvPr id="2765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b="0" dirty="0">
                <a:latin typeface="Helvetica"/>
              </a:rPr>
              <a:t>Prototypes are concrete representations of a design.</a:t>
            </a:r>
          </a:p>
          <a:p>
            <a:r>
              <a:rPr lang="en-US" b="0" dirty="0">
                <a:latin typeface="Helvetica"/>
              </a:rPr>
              <a:t>[ADVANCE]</a:t>
            </a:r>
          </a:p>
          <a:p>
            <a:r>
              <a:rPr lang="en-US" b="0" dirty="0">
                <a:latin typeface="Helvetica"/>
              </a:rPr>
              <a:t>Dimensions...</a:t>
            </a:r>
          </a:p>
          <a:p>
            <a:r>
              <a:rPr lang="en-US" b="0" dirty="0">
                <a:latin typeface="Helvetica"/>
              </a:rPr>
              <a:t>Representation</a:t>
            </a:r>
          </a:p>
          <a:p>
            <a:r>
              <a:rPr lang="en-US" b="0" dirty="0">
                <a:latin typeface="Helvetica"/>
              </a:rPr>
              <a:t>[ADVANCE]</a:t>
            </a:r>
          </a:p>
          <a:p>
            <a:r>
              <a:rPr lang="en-US" b="0" dirty="0">
                <a:latin typeface="Helvetica"/>
              </a:rPr>
              <a:t>Precision</a:t>
            </a:r>
          </a:p>
          <a:p>
            <a:r>
              <a:rPr lang="en-US" b="0" dirty="0">
                <a:latin typeface="Helvetica"/>
              </a:rPr>
              <a:t>[ADVANCE]</a:t>
            </a:r>
          </a:p>
          <a:p>
            <a:r>
              <a:rPr lang="en-US" b="0" dirty="0">
                <a:latin typeface="Helvetica"/>
              </a:rPr>
              <a:t>Both of these are represented in the form of paper</a:t>
            </a:r>
          </a:p>
          <a:p>
            <a:r>
              <a:rPr lang="en-US" b="0" dirty="0">
                <a:latin typeface="Helvetica"/>
              </a:rPr>
              <a:t>But the left is informal and the right is polished</a:t>
            </a:r>
          </a:p>
          <a:p>
            <a:endParaRPr lang="en-US" b="0" dirty="0"/>
          </a:p>
        </p:txBody>
      </p:sp>
    </p:spTree>
    <p:extLst>
      <p:ext uri="{BB962C8B-B14F-4D97-AF65-F5344CB8AC3E}">
        <p14:creationId xmlns:p14="http://schemas.microsoft.com/office/powerpoint/2010/main" val="40893962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5693" eaLnBrk="0" hangingPunct="0">
              <a:defRPr sz="2400">
                <a:solidFill>
                  <a:schemeClr val="tx1"/>
                </a:solidFill>
                <a:latin typeface="Times New Roman" charset="0"/>
                <a:ea typeface="ＭＳ Ｐゴシック" charset="0"/>
              </a:defRPr>
            </a:lvl1pPr>
            <a:lvl2pPr marL="742841" indent="-285708" defTabSz="985693" eaLnBrk="0" hangingPunct="0">
              <a:defRPr sz="2400">
                <a:solidFill>
                  <a:schemeClr val="tx1"/>
                </a:solidFill>
                <a:latin typeface="Times New Roman" charset="0"/>
                <a:ea typeface="ＭＳ Ｐゴシック" charset="0"/>
              </a:defRPr>
            </a:lvl2pPr>
            <a:lvl3pPr marL="1142833" indent="-228567" defTabSz="985693" eaLnBrk="0" hangingPunct="0">
              <a:defRPr sz="2400">
                <a:solidFill>
                  <a:schemeClr val="tx1"/>
                </a:solidFill>
                <a:latin typeface="Times New Roman" charset="0"/>
                <a:ea typeface="ＭＳ Ｐゴシック" charset="0"/>
              </a:defRPr>
            </a:lvl3pPr>
            <a:lvl4pPr marL="1599966" indent="-228567" defTabSz="985693" eaLnBrk="0" hangingPunct="0">
              <a:defRPr sz="2400">
                <a:solidFill>
                  <a:schemeClr val="tx1"/>
                </a:solidFill>
                <a:latin typeface="Times New Roman" charset="0"/>
                <a:ea typeface="ＭＳ Ｐゴシック" charset="0"/>
              </a:defRPr>
            </a:lvl4pPr>
            <a:lvl5pPr marL="2057098" indent="-228567" defTabSz="985693" eaLnBrk="0" hangingPunct="0">
              <a:defRPr sz="2400">
                <a:solidFill>
                  <a:schemeClr val="tx1"/>
                </a:solidFill>
                <a:latin typeface="Times New Roman" charset="0"/>
                <a:ea typeface="ＭＳ Ｐゴシック" charset="0"/>
              </a:defRPr>
            </a:lvl5pPr>
            <a:lvl6pPr marL="2514231" indent="-228567" defTabSz="985693" eaLnBrk="0" fontAlgn="base" hangingPunct="0">
              <a:spcBef>
                <a:spcPct val="0"/>
              </a:spcBef>
              <a:spcAft>
                <a:spcPct val="0"/>
              </a:spcAft>
              <a:defRPr sz="2400">
                <a:solidFill>
                  <a:schemeClr val="tx1"/>
                </a:solidFill>
                <a:latin typeface="Times New Roman" charset="0"/>
                <a:ea typeface="ＭＳ Ｐゴシック" charset="0"/>
              </a:defRPr>
            </a:lvl6pPr>
            <a:lvl7pPr marL="2971365" indent="-228567" defTabSz="985693" eaLnBrk="0" fontAlgn="base" hangingPunct="0">
              <a:spcBef>
                <a:spcPct val="0"/>
              </a:spcBef>
              <a:spcAft>
                <a:spcPct val="0"/>
              </a:spcAft>
              <a:defRPr sz="2400">
                <a:solidFill>
                  <a:schemeClr val="tx1"/>
                </a:solidFill>
                <a:latin typeface="Times New Roman" charset="0"/>
                <a:ea typeface="ＭＳ Ｐゴシック" charset="0"/>
              </a:defRPr>
            </a:lvl7pPr>
            <a:lvl8pPr marL="3428498" indent="-228567" defTabSz="985693" eaLnBrk="0" fontAlgn="base" hangingPunct="0">
              <a:spcBef>
                <a:spcPct val="0"/>
              </a:spcBef>
              <a:spcAft>
                <a:spcPct val="0"/>
              </a:spcAft>
              <a:defRPr sz="2400">
                <a:solidFill>
                  <a:schemeClr val="tx1"/>
                </a:solidFill>
                <a:latin typeface="Times New Roman" charset="0"/>
                <a:ea typeface="ＭＳ Ｐゴシック" charset="0"/>
              </a:defRPr>
            </a:lvl8pPr>
            <a:lvl9pPr marL="3885631" indent="-228567" defTabSz="985693" eaLnBrk="0" fontAlgn="base" hangingPunct="0">
              <a:spcBef>
                <a:spcPct val="0"/>
              </a:spcBef>
              <a:spcAft>
                <a:spcPct val="0"/>
              </a:spcAft>
              <a:defRPr sz="2400">
                <a:solidFill>
                  <a:schemeClr val="tx1"/>
                </a:solidFill>
                <a:latin typeface="Times New Roman" charset="0"/>
                <a:ea typeface="ＭＳ Ｐゴシック" charset="0"/>
              </a:defRPr>
            </a:lvl9pPr>
          </a:lstStyle>
          <a:p>
            <a:fld id="{B713630A-0688-9448-8627-CC3DB939A923}" type="slidenum">
              <a:rPr lang="en-US" sz="1100">
                <a:latin typeface="Helvetica"/>
              </a:rPr>
              <a:pPr/>
              <a:t>24</a:t>
            </a:fld>
            <a:endParaRPr lang="en-US" sz="1100" dirty="0">
              <a:latin typeface="Helvetica"/>
            </a:endParaRPr>
          </a:p>
        </p:txBody>
      </p:sp>
      <p:sp>
        <p:nvSpPr>
          <p:cNvPr id="27651" name="Rectangle 2"/>
          <p:cNvSpPr>
            <a:spLocks noGrp="1" noRot="1" noChangeAspect="1" noChangeArrowheads="1" noTextEdit="1"/>
          </p:cNvSpPr>
          <p:nvPr>
            <p:ph type="sldImg"/>
          </p:nvPr>
        </p:nvSpPr>
        <p:spPr>
          <a:xfrm>
            <a:off x="471488" y="727075"/>
            <a:ext cx="6376987" cy="3587750"/>
          </a:xfrm>
          <a:ln/>
        </p:spPr>
      </p:sp>
      <p:sp>
        <p:nvSpPr>
          <p:cNvPr id="2765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Interactivity</a:t>
            </a:r>
          </a:p>
          <a:p>
            <a:r>
              <a:rPr lang="en-US" dirty="0"/>
              <a:t>[ADVANCE]</a:t>
            </a:r>
          </a:p>
          <a:p>
            <a:r>
              <a:rPr lang="en-US" dirty="0"/>
              <a:t>Evolution</a:t>
            </a:r>
          </a:p>
          <a:p>
            <a:endParaRPr lang="en-US" dirty="0"/>
          </a:p>
        </p:txBody>
      </p:sp>
    </p:spTree>
    <p:extLst>
      <p:ext uri="{BB962C8B-B14F-4D97-AF65-F5344CB8AC3E}">
        <p14:creationId xmlns:p14="http://schemas.microsoft.com/office/powerpoint/2010/main" val="2716690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D5109659-F5D0-4D37-8AF6-F42F9EA4E7A9}" type="slidenum">
              <a:rPr lang="en-US" sz="1000"/>
              <a:pPr/>
              <a:t>25</a:t>
            </a:fld>
            <a:endParaRPr lang="en-US" sz="1000"/>
          </a:p>
        </p:txBody>
      </p:sp>
      <p:sp>
        <p:nvSpPr>
          <p:cNvPr id="49154" name="Rectangle 1026"/>
          <p:cNvSpPr>
            <a:spLocks noGrp="1" noRot="1" noChangeAspect="1" noChangeArrowheads="1" noTextEdit="1"/>
          </p:cNvSpPr>
          <p:nvPr>
            <p:ph type="sldImg"/>
          </p:nvPr>
        </p:nvSpPr>
        <p:spPr>
          <a:xfrm>
            <a:off x="471488" y="727075"/>
            <a:ext cx="6376987" cy="3587750"/>
          </a:xfrm>
          <a:ln/>
        </p:spPr>
      </p:sp>
      <p:sp>
        <p:nvSpPr>
          <p:cNvPr id="4915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0" indent="-280218"/>
            <a:r>
              <a:rPr lang="en-US" dirty="0">
                <a:ea typeface="ＭＳ Ｐゴシック" pitchFamily="34" charset="-128"/>
              </a:rPr>
              <a:t>[ADVANCE]</a:t>
            </a:r>
          </a:p>
          <a:p>
            <a:pPr marL="0" lvl="0" indent="-280218"/>
            <a:r>
              <a:rPr lang="en-US" dirty="0">
                <a:ea typeface="ＭＳ Ｐゴシック" pitchFamily="34" charset="-128"/>
              </a:rPr>
              <a:t>What is high fidelity? </a:t>
            </a:r>
          </a:p>
          <a:p>
            <a:pPr marL="0" lvl="0" indent="-280218"/>
            <a:r>
              <a:rPr lang="en-US" dirty="0">
                <a:ea typeface="ＭＳ Ｐゴシック" pitchFamily="34" charset="-128"/>
              </a:rPr>
              <a:t>Do you know where it comes from [Hi-fi stereos in the 60s and 70s]</a:t>
            </a:r>
          </a:p>
          <a:p>
            <a:r>
              <a:rPr lang="en-US" dirty="0">
                <a:ea typeface="ＭＳ Ｐゴシック" pitchFamily="34" charset="-128"/>
              </a:rPr>
              <a:t>[ADVANCE]</a:t>
            </a:r>
          </a:p>
          <a:p>
            <a:r>
              <a:rPr lang="en-US" dirty="0">
                <a:ea typeface="ＭＳ Ｐゴシック" pitchFamily="34" charset="-128"/>
              </a:rPr>
              <a:t>Looks like the final product (pixel for pixel)</a:t>
            </a:r>
          </a:p>
          <a:p>
            <a:r>
              <a:rPr lang="en-US" dirty="0">
                <a:ea typeface="ＭＳ Ｐゴシック" pitchFamily="34" charset="-128"/>
              </a:rPr>
              <a:t>Like this web site</a:t>
            </a:r>
          </a:p>
          <a:p>
            <a:r>
              <a:rPr lang="en-US" dirty="0">
                <a:ea typeface="ＭＳ Ｐゴシック" pitchFamily="34" charset="-128"/>
              </a:rPr>
              <a:t>[ADVANCE]</a:t>
            </a:r>
          </a:p>
          <a:p>
            <a:r>
              <a:rPr lang="en-US" dirty="0">
                <a:ea typeface="ＭＳ Ｐゴシック" pitchFamily="34" charset="-128"/>
              </a:rPr>
              <a:t>Or this CS147 prototype</a:t>
            </a:r>
          </a:p>
          <a:p>
            <a:r>
              <a:rPr lang="en-US" dirty="0">
                <a:ea typeface="ＭＳ Ｐゴシック" pitchFamily="34" charset="-128"/>
              </a:rPr>
              <a:t>[ADVANCE]</a:t>
            </a:r>
          </a:p>
          <a:p>
            <a:r>
              <a:rPr lang="en-US" dirty="0">
                <a:ea typeface="ＭＳ Ｐゴシック" pitchFamily="34" charset="-128"/>
              </a:rPr>
              <a:t>Low fidelity?</a:t>
            </a:r>
          </a:p>
          <a:p>
            <a:r>
              <a:rPr lang="en-US" dirty="0">
                <a:ea typeface="ＭＳ Ｐゴシック" pitchFamily="34" charset="-128"/>
              </a:rPr>
              <a:t>[ADVANCE]</a:t>
            </a:r>
          </a:p>
          <a:p>
            <a:r>
              <a:rPr lang="en-US" dirty="0">
                <a:ea typeface="ＭＳ Ｐゴシック" pitchFamily="34" charset="-128"/>
              </a:rPr>
              <a:t>sketched rendition with many details missing</a:t>
            </a:r>
          </a:p>
        </p:txBody>
      </p:sp>
    </p:spTree>
    <p:extLst>
      <p:ext uri="{BB962C8B-B14F-4D97-AF65-F5344CB8AC3E}">
        <p14:creationId xmlns:p14="http://schemas.microsoft.com/office/powerpoint/2010/main" val="2832059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b5e40cf6d3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00"/>
            <a:headEnd type="none" w="sm" len="sm"/>
            <a:tailEnd type="none" w="sm" len="sm"/>
          </a:ln>
        </p:spPr>
      </p:sp>
      <p:sp>
        <p:nvSpPr>
          <p:cNvPr id="168" name="Google Shape;168;gb5e40cf6d3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r>
              <a:rPr lang="en-US" dirty="0"/>
              <a:t>Here is Instigator, a CS147 app to let friends plan shared vacations</a:t>
            </a:r>
          </a:p>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r>
              <a:rPr lang="en-US" dirty="0"/>
              <a:t>What do we like about it?</a:t>
            </a:r>
          </a:p>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r>
              <a:rPr lang="en-US" dirty="0"/>
              <a:t>Only shows what it needs to show. </a:t>
            </a:r>
          </a:p>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r>
              <a:rPr lang="en-US" dirty="0"/>
              <a:t>Greeks some of the text below each of the friends. Friends images are rough</a:t>
            </a:r>
          </a:p>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r>
              <a:rPr lang="en-US" dirty="0"/>
              <a:t>[ADVANCE]</a:t>
            </a:r>
          </a:p>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r>
              <a:rPr lang="en-US" dirty="0"/>
              <a:t>What could be improved?</a:t>
            </a:r>
          </a:p>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r>
              <a:rPr lang="en-US" dirty="0"/>
              <a:t>Maybe shouldn’t highlight the things user needs to tap</a:t>
            </a:r>
          </a:p>
          <a:p>
            <a:pPr marL="0" marR="0" lvl="0" indent="0" algn="l" defTabSz="914400" rtl="0" eaLnBrk="0" fontAlgn="base" latinLnBrk="0" hangingPunct="0">
              <a:lnSpc>
                <a:spcPct val="100000"/>
              </a:lnSpc>
              <a:spcBef>
                <a:spcPts val="0"/>
              </a:spcBef>
              <a:spcAft>
                <a:spcPts val="0"/>
              </a:spcAft>
              <a:buClr>
                <a:schemeClr val="dk1"/>
              </a:buClr>
              <a:buSzPts val="1200"/>
              <a:buFont typeface="Arial"/>
              <a:buNone/>
              <a:tabLst/>
              <a:defRPr/>
            </a:pPr>
            <a:endParaRPr lang="en-US" dirty="0"/>
          </a:p>
          <a:p>
            <a:pPr marL="0" lvl="0" indent="0" algn="l" rtl="0">
              <a:lnSpc>
                <a:spcPct val="100000"/>
              </a:lnSpc>
              <a:spcBef>
                <a:spcPts val="0"/>
              </a:spcBef>
              <a:spcAft>
                <a:spcPts val="0"/>
              </a:spcAft>
              <a:buClr>
                <a:schemeClr val="dk1"/>
              </a:buClr>
              <a:buSzPts val="1200"/>
              <a:buFont typeface="Arial"/>
              <a:buNone/>
            </a:pPr>
            <a:endParaRPr dirty="0"/>
          </a:p>
        </p:txBody>
      </p:sp>
    </p:spTree>
    <p:extLst>
      <p:ext uri="{BB962C8B-B14F-4D97-AF65-F5344CB8AC3E}">
        <p14:creationId xmlns:p14="http://schemas.microsoft.com/office/powerpoint/2010/main" val="3731891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b5e40cf6d3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miter lim="800000"/>
            <a:headEnd type="none" w="sm" len="sm"/>
            <a:tailEnd type="none" w="sm" len="sm"/>
          </a:ln>
        </p:spPr>
      </p:sp>
      <p:sp>
        <p:nvSpPr>
          <p:cNvPr id="168" name="Google Shape;168;gb5e40cf6d3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r>
              <a:rPr lang="en-US" dirty="0"/>
              <a:t>What do we like about this version of the </a:t>
            </a:r>
            <a:r>
              <a:rPr lang="en-US" dirty="0" err="1"/>
              <a:t>Instagator</a:t>
            </a:r>
            <a:r>
              <a:rPr lang="en-US" dirty="0"/>
              <a:t> prototype?</a:t>
            </a:r>
          </a:p>
          <a:p>
            <a:pPr marL="171450" lvl="0" indent="-171450" algn="l" rtl="0">
              <a:lnSpc>
                <a:spcPct val="100000"/>
              </a:lnSpc>
              <a:spcBef>
                <a:spcPts val="0"/>
              </a:spcBef>
              <a:spcAft>
                <a:spcPts val="0"/>
              </a:spcAft>
              <a:buClr>
                <a:schemeClr val="dk1"/>
              </a:buClr>
              <a:buSzPts val="1200"/>
              <a:buFontTx/>
              <a:buChar char="-"/>
            </a:pPr>
            <a:r>
              <a:rPr lang="en-US" dirty="0"/>
              <a:t>looks More like the real app, with pictures, and colors, and fonts</a:t>
            </a:r>
          </a:p>
          <a:p>
            <a:pPr marL="0" lvl="0" indent="0" algn="l" rtl="0">
              <a:lnSpc>
                <a:spcPct val="100000"/>
              </a:lnSpc>
              <a:spcBef>
                <a:spcPts val="0"/>
              </a:spcBef>
              <a:spcAft>
                <a:spcPts val="0"/>
              </a:spcAft>
              <a:buClr>
                <a:schemeClr val="dk1"/>
              </a:buClr>
              <a:buSzPts val="1200"/>
              <a:buFontTx/>
              <a:buNone/>
            </a:pPr>
            <a:r>
              <a:rPr lang="en-US" dirty="0"/>
              <a:t>[ADVANCE]</a:t>
            </a:r>
          </a:p>
          <a:p>
            <a:pPr marL="0" lvl="0" indent="0" algn="l" rtl="0">
              <a:lnSpc>
                <a:spcPct val="100000"/>
              </a:lnSpc>
              <a:spcBef>
                <a:spcPts val="0"/>
              </a:spcBef>
              <a:spcAft>
                <a:spcPts val="0"/>
              </a:spcAft>
              <a:buClr>
                <a:schemeClr val="dk1"/>
              </a:buClr>
              <a:buSzPts val="1200"/>
              <a:buFontTx/>
              <a:buNone/>
            </a:pPr>
            <a:r>
              <a:rPr lang="en-US" dirty="0"/>
              <a:t>What do we think could be improved?</a:t>
            </a:r>
          </a:p>
          <a:p>
            <a:pPr marL="171450" lvl="0" indent="-171450" algn="l" rtl="0">
              <a:lnSpc>
                <a:spcPct val="100000"/>
              </a:lnSpc>
              <a:spcBef>
                <a:spcPts val="0"/>
              </a:spcBef>
              <a:spcAft>
                <a:spcPts val="0"/>
              </a:spcAft>
              <a:buClr>
                <a:schemeClr val="dk1"/>
              </a:buClr>
              <a:buSzPts val="1200"/>
              <a:buFontTx/>
              <a:buChar char="-"/>
            </a:pPr>
            <a:r>
              <a:rPr lang="en-US" dirty="0"/>
              <a:t>Better fonts, colors, etc.</a:t>
            </a:r>
          </a:p>
          <a:p>
            <a:pPr marL="171450" lvl="0" indent="-171450" algn="l" rtl="0">
              <a:lnSpc>
                <a:spcPct val="100000"/>
              </a:lnSpc>
              <a:spcBef>
                <a:spcPts val="0"/>
              </a:spcBef>
              <a:spcAft>
                <a:spcPts val="0"/>
              </a:spcAft>
              <a:buClr>
                <a:schemeClr val="dk1"/>
              </a:buClr>
              <a:buSzPts val="1200"/>
              <a:buFontTx/>
              <a:buChar char="-"/>
            </a:pPr>
            <a:r>
              <a:rPr lang="en-US" dirty="0"/>
              <a:t>Notice it draws my attention to those things?</a:t>
            </a:r>
          </a:p>
        </p:txBody>
      </p:sp>
    </p:spTree>
    <p:extLst>
      <p:ext uri="{BB962C8B-B14F-4D97-AF65-F5344CB8AC3E}">
        <p14:creationId xmlns:p14="http://schemas.microsoft.com/office/powerpoint/2010/main" val="3699060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b5e40cf6d3_0_42:notes"/>
          <p:cNvSpPr>
            <a:spLocks noGrp="1" noRot="1" noChangeAspect="1"/>
          </p:cNvSpPr>
          <p:nvPr>
            <p:ph type="sldImg" idx="2"/>
          </p:nvPr>
        </p:nvSpPr>
        <p:spPr>
          <a:xfrm>
            <a:off x="469900" y="725488"/>
            <a:ext cx="6376988" cy="3587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b5e40cf6d3_0_42:notes"/>
          <p:cNvSpPr txBox="1">
            <a:spLocks noGrp="1"/>
          </p:cNvSpPr>
          <p:nvPr>
            <p:ph type="body" idx="1"/>
          </p:nvPr>
        </p:nvSpPr>
        <p:spPr>
          <a:xfrm>
            <a:off x="976313" y="4557713"/>
            <a:ext cx="5362500" cy="4322700"/>
          </a:xfrm>
          <a:prstGeom prst="rect">
            <a:avLst/>
          </a:prstGeom>
        </p:spPr>
        <p:txBody>
          <a:bodyPr spcFirstLastPara="1" wrap="square" lIns="96975" tIns="49300" rIns="96975" bIns="49300" anchor="t" anchorCtr="0">
            <a:noAutofit/>
          </a:bodyPr>
          <a:lstStyle/>
          <a:p>
            <a:pPr marL="0" lvl="0" indent="0" algn="l" rtl="0">
              <a:spcBef>
                <a:spcPts val="360"/>
              </a:spcBef>
              <a:spcAft>
                <a:spcPts val="0"/>
              </a:spcAft>
              <a:buNone/>
            </a:pPr>
            <a:r>
              <a:rPr lang="en-US" dirty="0"/>
              <a:t>The prototype at left is low-fidelity and the one at right is medium-fi.</a:t>
            </a:r>
          </a:p>
          <a:p>
            <a:pPr marL="0" lvl="0" indent="0" algn="l" rtl="0">
              <a:spcBef>
                <a:spcPts val="360"/>
              </a:spcBef>
              <a:spcAft>
                <a:spcPts val="0"/>
              </a:spcAft>
              <a:buNone/>
            </a:pPr>
            <a:endParaRPr lang="en-US" dirty="0"/>
          </a:p>
          <a:p>
            <a:pPr marL="0" lvl="0" indent="0" algn="l" rtl="0">
              <a:spcBef>
                <a:spcPts val="360"/>
              </a:spcBef>
              <a:spcAft>
                <a:spcPts val="0"/>
              </a:spcAft>
              <a:buNone/>
            </a:pPr>
            <a:r>
              <a:rPr lang="en-US" dirty="0"/>
              <a:t>The type of feedback you will get from each is different.</a:t>
            </a:r>
          </a:p>
          <a:p>
            <a:pPr marL="0" lvl="0" indent="0" algn="l" rtl="0">
              <a:spcBef>
                <a:spcPts val="360"/>
              </a:spcBef>
              <a:spcAft>
                <a:spcPts val="0"/>
              </a:spcAft>
              <a:buNone/>
            </a:pPr>
            <a:endParaRPr dirty="0"/>
          </a:p>
        </p:txBody>
      </p:sp>
      <p:sp>
        <p:nvSpPr>
          <p:cNvPr id="189" name="Google Shape;189;gb5e40cf6d3_0_42:notes"/>
          <p:cNvSpPr txBox="1">
            <a:spLocks noGrp="1"/>
          </p:cNvSpPr>
          <p:nvPr>
            <p:ph type="sldNum" idx="12"/>
          </p:nvPr>
        </p:nvSpPr>
        <p:spPr>
          <a:xfrm>
            <a:off x="4146550" y="9120188"/>
            <a:ext cx="3168600" cy="480900"/>
          </a:xfrm>
          <a:prstGeom prst="rect">
            <a:avLst/>
          </a:prstGeom>
        </p:spPr>
        <p:txBody>
          <a:bodyPr spcFirstLastPara="1" wrap="square" lIns="19725" tIns="0" rIns="19725" bIns="0" anchor="b"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28</a:t>
            </a:fld>
            <a:endParaRPr/>
          </a:p>
        </p:txBody>
      </p:sp>
    </p:spTree>
    <p:extLst>
      <p:ext uri="{BB962C8B-B14F-4D97-AF65-F5344CB8AC3E}">
        <p14:creationId xmlns:p14="http://schemas.microsoft.com/office/powerpoint/2010/main" val="8015629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47FACDFD-F04B-44C1-8C1C-23657F07ED4D}" type="slidenum">
              <a:rPr lang="en-US" sz="1000"/>
              <a:pPr/>
              <a:t>29</a:t>
            </a:fld>
            <a:endParaRPr lang="en-US" sz="1000"/>
          </a:p>
        </p:txBody>
      </p:sp>
      <p:sp>
        <p:nvSpPr>
          <p:cNvPr id="53250" name="Rectangle 2"/>
          <p:cNvSpPr>
            <a:spLocks noGrp="1" noRot="1" noChangeAspect="1" noChangeArrowheads="1" noTextEdit="1"/>
          </p:cNvSpPr>
          <p:nvPr>
            <p:ph type="sldImg"/>
          </p:nvPr>
        </p:nvSpPr>
        <p:spPr>
          <a:xfrm>
            <a:off x="471488" y="727075"/>
            <a:ext cx="6376987" cy="3587750"/>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You might wonder. Why not just start with Figma. You might think: "I’m fast with it." </a:t>
            </a:r>
          </a:p>
          <a:p>
            <a:endParaRPr lang="en-US" dirty="0">
              <a:ea typeface="ＭＳ Ｐゴシック" pitchFamily="34" charset="-128"/>
            </a:endParaRPr>
          </a:p>
          <a:p>
            <a:r>
              <a:rPr lang="en-US" dirty="0">
                <a:ea typeface="ＭＳ Ｐゴシック" pitchFamily="34" charset="-128"/>
              </a:rPr>
              <a:t>The problem is that tools like this encourage hi-fidelity. </a:t>
            </a:r>
          </a:p>
          <a:p>
            <a:r>
              <a:rPr lang="en-US" dirty="0">
                <a:ea typeface="ＭＳ Ｐゴシック" pitchFamily="34" charset="-128"/>
              </a:rPr>
              <a:t>Hi-fi prototypes warp the perceptions of the tester or reviewer (even another team member)</a:t>
            </a:r>
          </a:p>
          <a:p>
            <a:r>
              <a:rPr lang="en-US" dirty="0">
                <a:ea typeface="ＭＳ Ｐゴシック" pitchFamily="34" charset="-128"/>
              </a:rPr>
              <a:t>[ADVANCE]</a:t>
            </a:r>
          </a:p>
          <a:p>
            <a:r>
              <a:rPr lang="en-US" dirty="0">
                <a:ea typeface="ＭＳ Ｐゴシック" pitchFamily="34" charset="-128"/>
              </a:rPr>
              <a:t>warp the time of the designer</a:t>
            </a:r>
          </a:p>
          <a:p>
            <a:r>
              <a:rPr lang="en-US" dirty="0">
                <a:ea typeface="ＭＳ Ｐゴシック" pitchFamily="34" charset="-128"/>
              </a:rPr>
              <a:t>[ADVANCE]</a:t>
            </a:r>
          </a:p>
          <a:p>
            <a:r>
              <a:rPr lang="en-US" dirty="0">
                <a:ea typeface="ＭＳ Ｐゴシック" pitchFamily="34" charset="-128"/>
              </a:rPr>
              <a:t>warp the Creativity of the designer</a:t>
            </a:r>
          </a:p>
          <a:p>
            <a:r>
              <a:rPr lang="en-US" dirty="0">
                <a:ea typeface="ＭＳ Ｐゴシック" pitchFamily="34" charset="-128"/>
              </a:rPr>
              <a:t>You lose track of the big picture. You need the holes in the cheese to come up with new ideas.</a:t>
            </a:r>
          </a:p>
        </p:txBody>
      </p:sp>
    </p:spTree>
    <p:extLst>
      <p:ext uri="{BB962C8B-B14F-4D97-AF65-F5344CB8AC3E}">
        <p14:creationId xmlns:p14="http://schemas.microsoft.com/office/powerpoint/2010/main" val="1247877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824B5FDA-F6D8-418A-A0ED-9E0EAC580EAA}" type="slidenum">
              <a:rPr lang="en-US" sz="1000"/>
              <a:pPr/>
              <a:t>30</a:t>
            </a:fld>
            <a:endParaRPr lang="en-US" sz="1000"/>
          </a:p>
        </p:txBody>
      </p:sp>
      <p:sp>
        <p:nvSpPr>
          <p:cNvPr id="51202" name="Rectangle 2"/>
          <p:cNvSpPr>
            <a:spLocks noGrp="1" noRot="1" noChangeAspect="1" noChangeArrowheads="1" noTextEdit="1"/>
          </p:cNvSpPr>
          <p:nvPr>
            <p:ph type="sldImg"/>
          </p:nvPr>
        </p:nvSpPr>
        <p:spPr>
          <a:xfrm>
            <a:off x="471488" y="727075"/>
            <a:ext cx="6376987" cy="3587750"/>
          </a:xfrm>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This is where low-fi prototyping comes in and why it is one of the most important techniques you will learn in this class.</a:t>
            </a:r>
          </a:p>
          <a:p>
            <a:r>
              <a:rPr lang="en-US" dirty="0">
                <a:ea typeface="ＭＳ Ｐゴシック" pitchFamily="34" charset="-128"/>
              </a:rPr>
              <a:t>Why do we use low-fi?</a:t>
            </a:r>
          </a:p>
          <a:p>
            <a:r>
              <a:rPr lang="en-US" dirty="0">
                <a:ea typeface="ＭＳ Ｐゴシック" pitchFamily="34" charset="-128"/>
              </a:rPr>
              <a:t>[ADVANCE]….</a:t>
            </a:r>
          </a:p>
        </p:txBody>
      </p:sp>
    </p:spTree>
    <p:extLst>
      <p:ext uri="{BB962C8B-B14F-4D97-AF65-F5344CB8AC3E}">
        <p14:creationId xmlns:p14="http://schemas.microsoft.com/office/powerpoint/2010/main" val="14924205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70E174B7-EF9C-4697-8F53-07F7ED315A1D}" type="slidenum">
              <a:rPr lang="en-US" sz="1000"/>
              <a:pPr/>
              <a:t>31</a:t>
            </a:fld>
            <a:endParaRPr lang="en-US" sz="1000"/>
          </a:p>
        </p:txBody>
      </p:sp>
      <p:sp>
        <p:nvSpPr>
          <p:cNvPr id="57346" name="Rectangle 2"/>
          <p:cNvSpPr>
            <a:spLocks noGrp="1" noRot="1" noChangeAspect="1" noChangeArrowheads="1" noTextEdit="1"/>
          </p:cNvSpPr>
          <p:nvPr>
            <p:ph type="sldImg"/>
          </p:nvPr>
        </p:nvSpPr>
        <p:spPr>
          <a:xfrm>
            <a:off x="471488" y="727075"/>
            <a:ext cx="6376987" cy="3587750"/>
          </a:xfrm>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Here is the image from Rettig's groundbreaking paper describing the technique</a:t>
            </a:r>
          </a:p>
          <a:p>
            <a:r>
              <a:rPr lang="en-US" dirty="0">
                <a:ea typeface="ＭＳ Ｐゴシック" pitchFamily="34" charset="-128"/>
              </a:rPr>
              <a:t>It is showing a windows desktop application broken down into all the pieces needed on paper cards... </a:t>
            </a:r>
          </a:p>
          <a:p>
            <a:r>
              <a:rPr lang="en-US" dirty="0">
                <a:ea typeface="ＭＳ Ｐゴシック" pitchFamily="34" charset="-128"/>
              </a:rPr>
              <a:t>main windows, dialog boxes, pull down menus, etc.</a:t>
            </a:r>
          </a:p>
        </p:txBody>
      </p:sp>
    </p:spTree>
    <p:extLst>
      <p:ext uri="{BB962C8B-B14F-4D97-AF65-F5344CB8AC3E}">
        <p14:creationId xmlns:p14="http://schemas.microsoft.com/office/powerpoint/2010/main" val="12675367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3E58AD42-B29E-4286-B597-46463CFA985E}" type="slidenum">
              <a:rPr lang="en-US" sz="1000"/>
              <a:pPr/>
              <a:t>32</a:t>
            </a:fld>
            <a:endParaRPr lang="en-US" sz="1000"/>
          </a:p>
        </p:txBody>
      </p:sp>
      <p:sp>
        <p:nvSpPr>
          <p:cNvPr id="63490" name="Rectangle 2"/>
          <p:cNvSpPr>
            <a:spLocks noGrp="1" noRot="1" noChangeAspect="1" noChangeArrowheads="1" noTextEdit="1"/>
          </p:cNvSpPr>
          <p:nvPr>
            <p:ph type="sldImg"/>
          </p:nvPr>
        </p:nvSpPr>
        <p:spPr>
          <a:xfrm>
            <a:off x="471488" y="727075"/>
            <a:ext cx="6376987" cy="3587750"/>
          </a:xfrm>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This is from when I taught the class at Berkeley and is a shopping cart for an e-commerce web site. See how they use overhead transparency pieces (cellophane) to add things on top (e.g., the items in the cart or the prices, tax and total)</a:t>
            </a:r>
          </a:p>
        </p:txBody>
      </p:sp>
    </p:spTree>
    <p:extLst>
      <p:ext uri="{BB962C8B-B14F-4D97-AF65-F5344CB8AC3E}">
        <p14:creationId xmlns:p14="http://schemas.microsoft.com/office/powerpoint/2010/main" val="31715961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212" eaLnBrk="0" hangingPunct="0">
              <a:defRPr sz="2500">
                <a:solidFill>
                  <a:schemeClr val="tx1"/>
                </a:solidFill>
                <a:latin typeface="Times New Roman" pitchFamily="18" charset="0"/>
                <a:ea typeface="MS PGothic" pitchFamily="34" charset="-128"/>
              </a:defRPr>
            </a:lvl1pPr>
            <a:lvl2pPr marL="774949" indent="-298057" defTabSz="990212" eaLnBrk="0" hangingPunct="0">
              <a:defRPr sz="2500">
                <a:solidFill>
                  <a:schemeClr val="tx1"/>
                </a:solidFill>
                <a:latin typeface="Times New Roman" pitchFamily="18" charset="0"/>
                <a:ea typeface="MS PGothic" pitchFamily="34" charset="-128"/>
              </a:defRPr>
            </a:lvl2pPr>
            <a:lvl3pPr marL="1192230" indent="-238446" defTabSz="990212" eaLnBrk="0" hangingPunct="0">
              <a:defRPr sz="2500">
                <a:solidFill>
                  <a:schemeClr val="tx1"/>
                </a:solidFill>
                <a:latin typeface="Times New Roman" pitchFamily="18" charset="0"/>
                <a:ea typeface="MS PGothic" pitchFamily="34" charset="-128"/>
              </a:defRPr>
            </a:lvl3pPr>
            <a:lvl4pPr marL="1669121" indent="-238446" defTabSz="990212" eaLnBrk="0" hangingPunct="0">
              <a:defRPr sz="2500">
                <a:solidFill>
                  <a:schemeClr val="tx1"/>
                </a:solidFill>
                <a:latin typeface="Times New Roman" pitchFamily="18" charset="0"/>
                <a:ea typeface="MS PGothic" pitchFamily="34" charset="-128"/>
              </a:defRPr>
            </a:lvl4pPr>
            <a:lvl5pPr marL="2146012" indent="-238446" defTabSz="990212" eaLnBrk="0" hangingPunct="0">
              <a:defRPr sz="2500">
                <a:solidFill>
                  <a:schemeClr val="tx1"/>
                </a:solidFill>
                <a:latin typeface="Times New Roman" pitchFamily="18" charset="0"/>
                <a:ea typeface="MS PGothic" pitchFamily="34" charset="-128"/>
              </a:defRPr>
            </a:lvl5pPr>
            <a:lvl6pPr marL="2622905"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99796"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76688"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53580"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33</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Here are all the screens for the Cookable prototype (which in in the video lecture, though we skipped it in class -- the video is in the slides and on the web site).</a:t>
            </a:r>
          </a:p>
          <a:p>
            <a:endParaRPr lang="en-US" dirty="0"/>
          </a:p>
          <a:p>
            <a:r>
              <a:rPr lang="en-US" dirty="0"/>
              <a:t>You should take an image of your paper prototype like this showing all the pieces and include it in your slides.</a:t>
            </a:r>
          </a:p>
          <a:p>
            <a:endParaRPr lang="en-US" dirty="0"/>
          </a:p>
        </p:txBody>
      </p:sp>
    </p:spTree>
    <p:extLst>
      <p:ext uri="{BB962C8B-B14F-4D97-AF65-F5344CB8AC3E}">
        <p14:creationId xmlns:p14="http://schemas.microsoft.com/office/powerpoint/2010/main" val="2899799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212" eaLnBrk="0" hangingPunct="0">
              <a:defRPr sz="2500">
                <a:solidFill>
                  <a:schemeClr val="tx1"/>
                </a:solidFill>
                <a:latin typeface="Times New Roman" pitchFamily="18" charset="0"/>
                <a:ea typeface="MS PGothic" pitchFamily="34" charset="-128"/>
              </a:defRPr>
            </a:lvl1pPr>
            <a:lvl2pPr marL="774949" indent="-298057" defTabSz="990212" eaLnBrk="0" hangingPunct="0">
              <a:defRPr sz="2500">
                <a:solidFill>
                  <a:schemeClr val="tx1"/>
                </a:solidFill>
                <a:latin typeface="Times New Roman" pitchFamily="18" charset="0"/>
                <a:ea typeface="MS PGothic" pitchFamily="34" charset="-128"/>
              </a:defRPr>
            </a:lvl2pPr>
            <a:lvl3pPr marL="1192230" indent="-238446" defTabSz="990212" eaLnBrk="0" hangingPunct="0">
              <a:defRPr sz="2500">
                <a:solidFill>
                  <a:schemeClr val="tx1"/>
                </a:solidFill>
                <a:latin typeface="Times New Roman" pitchFamily="18" charset="0"/>
                <a:ea typeface="MS PGothic" pitchFamily="34" charset="-128"/>
              </a:defRPr>
            </a:lvl3pPr>
            <a:lvl4pPr marL="1669121" indent="-238446" defTabSz="990212" eaLnBrk="0" hangingPunct="0">
              <a:defRPr sz="2500">
                <a:solidFill>
                  <a:schemeClr val="tx1"/>
                </a:solidFill>
                <a:latin typeface="Times New Roman" pitchFamily="18" charset="0"/>
                <a:ea typeface="MS PGothic" pitchFamily="34" charset="-128"/>
              </a:defRPr>
            </a:lvl4pPr>
            <a:lvl5pPr marL="2146012" indent="-238446" defTabSz="990212" eaLnBrk="0" hangingPunct="0">
              <a:defRPr sz="2500">
                <a:solidFill>
                  <a:schemeClr val="tx1"/>
                </a:solidFill>
                <a:latin typeface="Times New Roman" pitchFamily="18" charset="0"/>
                <a:ea typeface="MS PGothic" pitchFamily="34" charset="-128"/>
              </a:defRPr>
            </a:lvl5pPr>
            <a:lvl6pPr marL="2622905"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99796"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76688"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53580"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34</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You can see a main menu and after a search</a:t>
            </a:r>
          </a:p>
          <a:p>
            <a:r>
              <a:rPr lang="en-US" dirty="0"/>
              <a:t>[ADVANCE]</a:t>
            </a:r>
          </a:p>
          <a:p>
            <a:endParaRPr lang="en-US" dirty="0"/>
          </a:p>
        </p:txBody>
      </p:sp>
    </p:spTree>
    <p:extLst>
      <p:ext uri="{BB962C8B-B14F-4D97-AF65-F5344CB8AC3E}">
        <p14:creationId xmlns:p14="http://schemas.microsoft.com/office/powerpoint/2010/main" val="4016154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212" eaLnBrk="0" hangingPunct="0">
              <a:defRPr sz="2500">
                <a:solidFill>
                  <a:schemeClr val="tx1"/>
                </a:solidFill>
                <a:latin typeface="Times New Roman" pitchFamily="18" charset="0"/>
                <a:ea typeface="MS PGothic" pitchFamily="34" charset="-128"/>
              </a:defRPr>
            </a:lvl1pPr>
            <a:lvl2pPr marL="774949" indent="-298057" defTabSz="990212" eaLnBrk="0" hangingPunct="0">
              <a:defRPr sz="2500">
                <a:solidFill>
                  <a:schemeClr val="tx1"/>
                </a:solidFill>
                <a:latin typeface="Times New Roman" pitchFamily="18" charset="0"/>
                <a:ea typeface="MS PGothic" pitchFamily="34" charset="-128"/>
              </a:defRPr>
            </a:lvl2pPr>
            <a:lvl3pPr marL="1192230" indent="-238446" defTabSz="990212" eaLnBrk="0" hangingPunct="0">
              <a:defRPr sz="2500">
                <a:solidFill>
                  <a:schemeClr val="tx1"/>
                </a:solidFill>
                <a:latin typeface="Times New Roman" pitchFamily="18" charset="0"/>
                <a:ea typeface="MS PGothic" pitchFamily="34" charset="-128"/>
              </a:defRPr>
            </a:lvl3pPr>
            <a:lvl4pPr marL="1669121" indent="-238446" defTabSz="990212" eaLnBrk="0" hangingPunct="0">
              <a:defRPr sz="2500">
                <a:solidFill>
                  <a:schemeClr val="tx1"/>
                </a:solidFill>
                <a:latin typeface="Times New Roman" pitchFamily="18" charset="0"/>
                <a:ea typeface="MS PGothic" pitchFamily="34" charset="-128"/>
              </a:defRPr>
            </a:lvl4pPr>
            <a:lvl5pPr marL="2146012" indent="-238446" defTabSz="990212" eaLnBrk="0" hangingPunct="0">
              <a:defRPr sz="2500">
                <a:solidFill>
                  <a:schemeClr val="tx1"/>
                </a:solidFill>
                <a:latin typeface="Times New Roman" pitchFamily="18" charset="0"/>
                <a:ea typeface="MS PGothic" pitchFamily="34" charset="-128"/>
              </a:defRPr>
            </a:lvl5pPr>
            <a:lvl6pPr marL="2622905"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99796"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76688"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53580"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35</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The salads that come up</a:t>
            </a:r>
          </a:p>
        </p:txBody>
      </p:sp>
    </p:spTree>
    <p:extLst>
      <p:ext uri="{BB962C8B-B14F-4D97-AF65-F5344CB8AC3E}">
        <p14:creationId xmlns:p14="http://schemas.microsoft.com/office/powerpoint/2010/main" val="3104857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212" eaLnBrk="0" hangingPunct="0">
              <a:defRPr sz="2500">
                <a:solidFill>
                  <a:schemeClr val="tx1"/>
                </a:solidFill>
                <a:latin typeface="Times New Roman" pitchFamily="18" charset="0"/>
                <a:ea typeface="MS PGothic" pitchFamily="34" charset="-128"/>
              </a:defRPr>
            </a:lvl1pPr>
            <a:lvl2pPr marL="774949" indent="-298057" defTabSz="990212" eaLnBrk="0" hangingPunct="0">
              <a:defRPr sz="2500">
                <a:solidFill>
                  <a:schemeClr val="tx1"/>
                </a:solidFill>
                <a:latin typeface="Times New Roman" pitchFamily="18" charset="0"/>
                <a:ea typeface="MS PGothic" pitchFamily="34" charset="-128"/>
              </a:defRPr>
            </a:lvl2pPr>
            <a:lvl3pPr marL="1192230" indent="-238446" defTabSz="990212" eaLnBrk="0" hangingPunct="0">
              <a:defRPr sz="2500">
                <a:solidFill>
                  <a:schemeClr val="tx1"/>
                </a:solidFill>
                <a:latin typeface="Times New Roman" pitchFamily="18" charset="0"/>
                <a:ea typeface="MS PGothic" pitchFamily="34" charset="-128"/>
              </a:defRPr>
            </a:lvl3pPr>
            <a:lvl4pPr marL="1669121" indent="-238446" defTabSz="990212" eaLnBrk="0" hangingPunct="0">
              <a:defRPr sz="2500">
                <a:solidFill>
                  <a:schemeClr val="tx1"/>
                </a:solidFill>
                <a:latin typeface="Times New Roman" pitchFamily="18" charset="0"/>
                <a:ea typeface="MS PGothic" pitchFamily="34" charset="-128"/>
              </a:defRPr>
            </a:lvl4pPr>
            <a:lvl5pPr marL="2146012" indent="-238446" defTabSz="990212" eaLnBrk="0" hangingPunct="0">
              <a:defRPr sz="2500">
                <a:solidFill>
                  <a:schemeClr val="tx1"/>
                </a:solidFill>
                <a:latin typeface="Times New Roman" pitchFamily="18" charset="0"/>
                <a:ea typeface="MS PGothic" pitchFamily="34" charset="-128"/>
              </a:defRPr>
            </a:lvl5pPr>
            <a:lvl6pPr marL="2622905"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99796"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76688"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53580"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36</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And the ingredients for a Caesar Salad</a:t>
            </a:r>
          </a:p>
        </p:txBody>
      </p:sp>
    </p:spTree>
    <p:extLst>
      <p:ext uri="{BB962C8B-B14F-4D97-AF65-F5344CB8AC3E}">
        <p14:creationId xmlns:p14="http://schemas.microsoft.com/office/powerpoint/2010/main" val="3583585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212" eaLnBrk="0" hangingPunct="0">
              <a:defRPr sz="2500">
                <a:solidFill>
                  <a:schemeClr val="tx1"/>
                </a:solidFill>
                <a:latin typeface="Times New Roman" pitchFamily="18" charset="0"/>
                <a:ea typeface="MS PGothic" pitchFamily="34" charset="-128"/>
              </a:defRPr>
            </a:lvl1pPr>
            <a:lvl2pPr marL="774949" indent="-298057" defTabSz="990212" eaLnBrk="0" hangingPunct="0">
              <a:defRPr sz="2500">
                <a:solidFill>
                  <a:schemeClr val="tx1"/>
                </a:solidFill>
                <a:latin typeface="Times New Roman" pitchFamily="18" charset="0"/>
                <a:ea typeface="MS PGothic" pitchFamily="34" charset="-128"/>
              </a:defRPr>
            </a:lvl2pPr>
            <a:lvl3pPr marL="1192230" indent="-238446" defTabSz="990212" eaLnBrk="0" hangingPunct="0">
              <a:defRPr sz="2500">
                <a:solidFill>
                  <a:schemeClr val="tx1"/>
                </a:solidFill>
                <a:latin typeface="Times New Roman" pitchFamily="18" charset="0"/>
                <a:ea typeface="MS PGothic" pitchFamily="34" charset="-128"/>
              </a:defRPr>
            </a:lvl3pPr>
            <a:lvl4pPr marL="1669121" indent="-238446" defTabSz="990212" eaLnBrk="0" hangingPunct="0">
              <a:defRPr sz="2500">
                <a:solidFill>
                  <a:schemeClr val="tx1"/>
                </a:solidFill>
                <a:latin typeface="Times New Roman" pitchFamily="18" charset="0"/>
                <a:ea typeface="MS PGothic" pitchFamily="34" charset="-128"/>
              </a:defRPr>
            </a:lvl4pPr>
            <a:lvl5pPr marL="2146012" indent="-238446" defTabSz="990212" eaLnBrk="0" hangingPunct="0">
              <a:defRPr sz="2500">
                <a:solidFill>
                  <a:schemeClr val="tx1"/>
                </a:solidFill>
                <a:latin typeface="Times New Roman" pitchFamily="18" charset="0"/>
                <a:ea typeface="MS PGothic" pitchFamily="34" charset="-128"/>
              </a:defRPr>
            </a:lvl5pPr>
            <a:lvl6pPr marL="2622905"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99796"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76688"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53580"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37</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And they add little strips when you flick across an ingredient to replace it with a substitution</a:t>
            </a:r>
          </a:p>
        </p:txBody>
      </p:sp>
    </p:spTree>
    <p:extLst>
      <p:ext uri="{BB962C8B-B14F-4D97-AF65-F5344CB8AC3E}">
        <p14:creationId xmlns:p14="http://schemas.microsoft.com/office/powerpoint/2010/main" val="1135588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212" eaLnBrk="0" hangingPunct="0">
              <a:defRPr sz="2500">
                <a:solidFill>
                  <a:schemeClr val="tx1"/>
                </a:solidFill>
                <a:latin typeface="Times New Roman" pitchFamily="18" charset="0"/>
                <a:ea typeface="MS PGothic" pitchFamily="34" charset="-128"/>
              </a:defRPr>
            </a:lvl1pPr>
            <a:lvl2pPr marL="774949" indent="-298057" defTabSz="990212" eaLnBrk="0" hangingPunct="0">
              <a:defRPr sz="2500">
                <a:solidFill>
                  <a:schemeClr val="tx1"/>
                </a:solidFill>
                <a:latin typeface="Times New Roman" pitchFamily="18" charset="0"/>
                <a:ea typeface="MS PGothic" pitchFamily="34" charset="-128"/>
              </a:defRPr>
            </a:lvl2pPr>
            <a:lvl3pPr marL="1192230" indent="-238446" defTabSz="990212" eaLnBrk="0" hangingPunct="0">
              <a:defRPr sz="2500">
                <a:solidFill>
                  <a:schemeClr val="tx1"/>
                </a:solidFill>
                <a:latin typeface="Times New Roman" pitchFamily="18" charset="0"/>
                <a:ea typeface="MS PGothic" pitchFamily="34" charset="-128"/>
              </a:defRPr>
            </a:lvl3pPr>
            <a:lvl4pPr marL="1669121" indent="-238446" defTabSz="990212" eaLnBrk="0" hangingPunct="0">
              <a:defRPr sz="2500">
                <a:solidFill>
                  <a:schemeClr val="tx1"/>
                </a:solidFill>
                <a:latin typeface="Times New Roman" pitchFamily="18" charset="0"/>
                <a:ea typeface="MS PGothic" pitchFamily="34" charset="-128"/>
              </a:defRPr>
            </a:lvl4pPr>
            <a:lvl5pPr marL="2146012" indent="-238446" defTabSz="990212" eaLnBrk="0" hangingPunct="0">
              <a:defRPr sz="2500">
                <a:solidFill>
                  <a:schemeClr val="tx1"/>
                </a:solidFill>
                <a:latin typeface="Times New Roman" pitchFamily="18" charset="0"/>
                <a:ea typeface="MS PGothic" pitchFamily="34" charset="-128"/>
              </a:defRPr>
            </a:lvl5pPr>
            <a:lvl6pPr marL="2622905"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99796"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76688"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53580"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38</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Here are the sketches for the who is </a:t>
            </a:r>
            <a:r>
              <a:rPr lang="en-US" dirty="0" err="1"/>
              <a:t>zuki</a:t>
            </a:r>
            <a:r>
              <a:rPr lang="en-US" dirty="0"/>
              <a:t> video (also in the concept video lecture). My project, but again didn’t have time to show it in class. In the slides and linked on the web site.</a:t>
            </a:r>
          </a:p>
          <a:p>
            <a:r>
              <a:rPr lang="en-US" dirty="0"/>
              <a:t>Note the level of detail. It is rough but comprehensive. The designer used color to make a few things pop. The bees and flowers, for example.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[ADVANCE]1</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[ADVANCE]2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[ADVANCE]3</a:t>
            </a:r>
          </a:p>
          <a:p>
            <a:r>
              <a:rPr lang="en-US" dirty="0"/>
              <a:t>[ADVANCE]4</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[ADVANCE]5</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[ADVANCE]6</a:t>
            </a:r>
          </a:p>
          <a:p>
            <a:endParaRPr lang="en-US" dirty="0"/>
          </a:p>
        </p:txBody>
      </p:sp>
    </p:spTree>
    <p:extLst>
      <p:ext uri="{BB962C8B-B14F-4D97-AF65-F5344CB8AC3E}">
        <p14:creationId xmlns:p14="http://schemas.microsoft.com/office/powerpoint/2010/main" val="2441994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7E6AB-3CA8-AAD7-2862-818506BC2B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B358F-62DA-2954-D38F-855356F4B7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395F14-3863-641F-CC9A-D2E9DF2ADD88}"/>
              </a:ext>
            </a:extLst>
          </p:cNvPr>
          <p:cNvSpPr>
            <a:spLocks noGrp="1"/>
          </p:cNvSpPr>
          <p:nvPr>
            <p:ph type="body" idx="1"/>
          </p:nvPr>
        </p:nvSpPr>
        <p:spPr/>
        <p:txBody>
          <a:bodyPr lIns="86493" tIns="43247" rIns="86493" bIns="43247"/>
          <a:lstStyle/>
          <a:p>
            <a:r>
              <a:rPr lang="en-US" dirty="0"/>
              <a:t>Bullet point #4 for ‘we wished’: many teams merely mentioned which communities are excluded by their solution without acknowledging </a:t>
            </a:r>
            <a:r>
              <a:rPr lang="en-US" b="0" dirty="0"/>
              <a:t>the potential design choices that they can make moving forward to make their solution more inclusive &amp; accessible</a:t>
            </a:r>
            <a:endParaRPr lang="en-US" dirty="0"/>
          </a:p>
        </p:txBody>
      </p:sp>
    </p:spTree>
    <p:extLst>
      <p:ext uri="{BB962C8B-B14F-4D97-AF65-F5344CB8AC3E}">
        <p14:creationId xmlns:p14="http://schemas.microsoft.com/office/powerpoint/2010/main" val="20454774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7075"/>
            <a:ext cx="6376987" cy="3587750"/>
          </a:xfrm>
        </p:spPr>
      </p:sp>
      <p:sp>
        <p:nvSpPr>
          <p:cNvPr id="3" name="Notes Placeholder 2"/>
          <p:cNvSpPr>
            <a:spLocks noGrp="1"/>
          </p:cNvSpPr>
          <p:nvPr>
            <p:ph type="body" idx="1"/>
          </p:nvPr>
        </p:nvSpPr>
        <p:spPr/>
        <p:txBody>
          <a:bodyPr/>
          <a:lstStyle/>
          <a:p>
            <a:r>
              <a:rPr lang="en-US" dirty="0"/>
              <a:t>Concept video – deck – not a presentation</a:t>
            </a:r>
          </a:p>
          <a:p>
            <a:endParaRPr lang="en-US" dirty="0"/>
          </a:p>
          <a:p>
            <a:r>
              <a:rPr lang="en-US" dirty="0"/>
              <a:t>Team form was due Monday night. As of last night only 11 of 18 teams filled it out. GET IT DONE NOW!</a:t>
            </a:r>
          </a:p>
        </p:txBody>
      </p:sp>
      <p:sp>
        <p:nvSpPr>
          <p:cNvPr id="4" name="Slide Number Placeholder 3"/>
          <p:cNvSpPr>
            <a:spLocks noGrp="1"/>
          </p:cNvSpPr>
          <p:nvPr>
            <p:ph type="sldNum" sz="quarter" idx="10"/>
          </p:nvPr>
        </p:nvSpPr>
        <p:spPr/>
        <p:txBody>
          <a:bodyPr/>
          <a:lstStyle/>
          <a:p>
            <a:fld id="{F15B023B-A5DD-4615-B2B5-95B18B13BE21}" type="slidenum">
              <a:rPr lang="en-US" smtClean="0"/>
              <a:pPr/>
              <a:t>40</a:t>
            </a:fld>
            <a:endParaRPr lang="en-US"/>
          </a:p>
        </p:txBody>
      </p:sp>
    </p:spTree>
    <p:extLst>
      <p:ext uri="{BB962C8B-B14F-4D97-AF65-F5344CB8AC3E}">
        <p14:creationId xmlns:p14="http://schemas.microsoft.com/office/powerpoint/2010/main" val="2458133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C9393-E856-2D7C-1BA8-7016416AB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86D834-87CD-5FA4-DD05-8C2FDBEC4203}"/>
              </a:ext>
            </a:extLst>
          </p:cNvPr>
          <p:cNvSpPr>
            <a:spLocks noGrp="1" noRot="1" noChangeAspect="1"/>
          </p:cNvSpPr>
          <p:nvPr>
            <p:ph type="sldImg"/>
          </p:nvPr>
        </p:nvSpPr>
        <p:spPr>
          <a:xfrm>
            <a:off x="471488" y="727075"/>
            <a:ext cx="6376987" cy="3587750"/>
          </a:xfrm>
        </p:spPr>
      </p:sp>
      <p:sp>
        <p:nvSpPr>
          <p:cNvPr id="3" name="Notes Placeholder 2">
            <a:extLst>
              <a:ext uri="{FF2B5EF4-FFF2-40B4-BE49-F238E27FC236}">
                <a16:creationId xmlns:a16="http://schemas.microsoft.com/office/drawing/2014/main" id="{31418CB4-7A43-AAC1-A2CA-EEFA1E68835C}"/>
              </a:ext>
            </a:extLst>
          </p:cNvPr>
          <p:cNvSpPr>
            <a:spLocks noGrp="1"/>
          </p:cNvSpPr>
          <p:nvPr>
            <p:ph type="body" idx="1"/>
          </p:nvPr>
        </p:nvSpPr>
        <p:spPr/>
        <p:txBody>
          <a:bodyPr/>
          <a:lstStyle/>
          <a:p>
            <a:r>
              <a:rPr kumimoji="1" lang="en-US" sz="1200" b="0" i="0" kern="1200" dirty="0">
                <a:solidFill>
                  <a:schemeClr val="tx1"/>
                </a:solidFill>
                <a:effectLst/>
                <a:latin typeface="Times New Roman" pitchFamily="18" charset="0"/>
                <a:ea typeface="ＭＳ Ｐゴシック" charset="0"/>
                <a:cs typeface="ＭＳ Ｐゴシック" charset="0"/>
              </a:rPr>
              <a:t>Team 1 from Renn’s studio on Design for Meaningful Work </a:t>
            </a:r>
            <a:r>
              <a:rPr lang="en-US" dirty="0"/>
              <a:t>had strong POVs. They did each step properly, yielding surprising realizations, and had gamechangers that were quite generative.</a:t>
            </a:r>
          </a:p>
        </p:txBody>
      </p:sp>
      <p:sp>
        <p:nvSpPr>
          <p:cNvPr id="4" name="Slide Number Placeholder 3">
            <a:extLst>
              <a:ext uri="{FF2B5EF4-FFF2-40B4-BE49-F238E27FC236}">
                <a16:creationId xmlns:a16="http://schemas.microsoft.com/office/drawing/2014/main" id="{C26C9733-E4B1-3285-3FC5-FDF129742A23}"/>
              </a:ext>
            </a:extLst>
          </p:cNvPr>
          <p:cNvSpPr>
            <a:spLocks noGrp="1"/>
          </p:cNvSpPr>
          <p:nvPr>
            <p:ph type="sldNum" sz="quarter" idx="10"/>
          </p:nvPr>
        </p:nvSpPr>
        <p:spPr/>
        <p:txBody>
          <a:bodyPr/>
          <a:lstStyle/>
          <a:p>
            <a:fld id="{F15B023B-A5DD-4615-B2B5-95B18B13BE21}" type="slidenum">
              <a:rPr lang="en-US" smtClean="0"/>
              <a:pPr/>
              <a:t>41</a:t>
            </a:fld>
            <a:endParaRPr lang="en-US"/>
          </a:p>
        </p:txBody>
      </p:sp>
    </p:spTree>
    <p:extLst>
      <p:ext uri="{BB962C8B-B14F-4D97-AF65-F5344CB8AC3E}">
        <p14:creationId xmlns:p14="http://schemas.microsoft.com/office/powerpoint/2010/main" val="11717941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0849B-2968-7C24-3D18-9272681D36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57AAD-91FF-C875-9D07-A50A2AA042C6}"/>
              </a:ext>
            </a:extLst>
          </p:cNvPr>
          <p:cNvSpPr>
            <a:spLocks noGrp="1" noRot="1" noChangeAspect="1"/>
          </p:cNvSpPr>
          <p:nvPr>
            <p:ph type="sldImg"/>
          </p:nvPr>
        </p:nvSpPr>
        <p:spPr>
          <a:xfrm>
            <a:off x="471488" y="727075"/>
            <a:ext cx="6376987" cy="3587750"/>
          </a:xfrm>
        </p:spPr>
      </p:sp>
      <p:sp>
        <p:nvSpPr>
          <p:cNvPr id="3" name="Notes Placeholder 2">
            <a:extLst>
              <a:ext uri="{FF2B5EF4-FFF2-40B4-BE49-F238E27FC236}">
                <a16:creationId xmlns:a16="http://schemas.microsoft.com/office/drawing/2014/main" id="{AE1F65B1-8C98-ED64-C1C9-1A773AA4CBEC}"/>
              </a:ext>
            </a:extLst>
          </p:cNvPr>
          <p:cNvSpPr>
            <a:spLocks noGrp="1"/>
          </p:cNvSpPr>
          <p:nvPr>
            <p:ph type="body" idx="1"/>
          </p:nvPr>
        </p:nvSpPr>
        <p:spPr/>
        <p:txBody>
          <a:bodyPr/>
          <a:lstStyle/>
          <a:p>
            <a:r>
              <a:rPr kumimoji="1" lang="en-US" sz="1200" b="0" i="0" kern="1200" dirty="0">
                <a:solidFill>
                  <a:schemeClr val="tx1"/>
                </a:solidFill>
                <a:effectLst/>
                <a:latin typeface="Times New Roman" pitchFamily="18" charset="0"/>
                <a:ea typeface="ＭＳ Ｐゴシック" charset="0"/>
                <a:cs typeface="ＭＳ Ｐゴシック" charset="0"/>
              </a:rPr>
              <a:t>Team 5 from Lindsay’s studio on Self Improvement </a:t>
            </a:r>
            <a:r>
              <a:rPr lang="en-US" dirty="0"/>
              <a:t>had insights that really home in on the specific pain point and required the interviews to find (not easily guessable).</a:t>
            </a:r>
          </a:p>
        </p:txBody>
      </p:sp>
      <p:sp>
        <p:nvSpPr>
          <p:cNvPr id="4" name="Slide Number Placeholder 3">
            <a:extLst>
              <a:ext uri="{FF2B5EF4-FFF2-40B4-BE49-F238E27FC236}">
                <a16:creationId xmlns:a16="http://schemas.microsoft.com/office/drawing/2014/main" id="{9989A596-1508-4F36-39B7-C2E8DA0FD012}"/>
              </a:ext>
            </a:extLst>
          </p:cNvPr>
          <p:cNvSpPr>
            <a:spLocks noGrp="1"/>
          </p:cNvSpPr>
          <p:nvPr>
            <p:ph type="sldNum" sz="quarter" idx="10"/>
          </p:nvPr>
        </p:nvSpPr>
        <p:spPr/>
        <p:txBody>
          <a:bodyPr/>
          <a:lstStyle/>
          <a:p>
            <a:fld id="{F15B023B-A5DD-4615-B2B5-95B18B13BE21}" type="slidenum">
              <a:rPr lang="en-US" smtClean="0"/>
              <a:pPr/>
              <a:t>42</a:t>
            </a:fld>
            <a:endParaRPr lang="en-US"/>
          </a:p>
        </p:txBody>
      </p:sp>
    </p:spTree>
    <p:extLst>
      <p:ext uri="{BB962C8B-B14F-4D97-AF65-F5344CB8AC3E}">
        <p14:creationId xmlns:p14="http://schemas.microsoft.com/office/powerpoint/2010/main" val="32288227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0C6D6-930A-1D2D-AB42-2ADED0A62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2870F-B041-2448-C259-1C716BDAC6CB}"/>
              </a:ext>
            </a:extLst>
          </p:cNvPr>
          <p:cNvSpPr>
            <a:spLocks noGrp="1" noRot="1" noChangeAspect="1"/>
          </p:cNvSpPr>
          <p:nvPr>
            <p:ph type="sldImg"/>
          </p:nvPr>
        </p:nvSpPr>
        <p:spPr>
          <a:xfrm>
            <a:off x="471488" y="727075"/>
            <a:ext cx="6376987" cy="3587750"/>
          </a:xfrm>
        </p:spPr>
      </p:sp>
      <p:sp>
        <p:nvSpPr>
          <p:cNvPr id="3" name="Notes Placeholder 2">
            <a:extLst>
              <a:ext uri="{FF2B5EF4-FFF2-40B4-BE49-F238E27FC236}">
                <a16:creationId xmlns:a16="http://schemas.microsoft.com/office/drawing/2014/main" id="{8DCA8256-150F-4456-C6E1-B609F7146CDB}"/>
              </a:ext>
            </a:extLst>
          </p:cNvPr>
          <p:cNvSpPr>
            <a:spLocks noGrp="1"/>
          </p:cNvSpPr>
          <p:nvPr>
            <p:ph type="body" idx="1"/>
          </p:nvPr>
        </p:nvSpPr>
        <p:spPr/>
        <p:txBody>
          <a:bodyPr/>
          <a:lstStyle/>
          <a:p>
            <a:r>
              <a:rPr kumimoji="1" lang="en-US" sz="1200" b="0" i="0" kern="1200" dirty="0">
                <a:solidFill>
                  <a:schemeClr val="tx1"/>
                </a:solidFill>
                <a:effectLst/>
                <a:latin typeface="Times New Roman" pitchFamily="18" charset="0"/>
                <a:ea typeface="ＭＳ Ｐゴシック" charset="0"/>
                <a:cs typeface="ＭＳ Ｐゴシック" charset="0"/>
              </a:rPr>
              <a:t>Team 1 from Renn’s studio on Design for Meaningful Work </a:t>
            </a:r>
            <a:r>
              <a:rPr lang="en-US" dirty="0"/>
              <a:t>did a great job at documentation. Very clear combination of photos and brief written information that showed their process clearly.</a:t>
            </a:r>
          </a:p>
        </p:txBody>
      </p:sp>
      <p:sp>
        <p:nvSpPr>
          <p:cNvPr id="4" name="Slide Number Placeholder 3">
            <a:extLst>
              <a:ext uri="{FF2B5EF4-FFF2-40B4-BE49-F238E27FC236}">
                <a16:creationId xmlns:a16="http://schemas.microsoft.com/office/drawing/2014/main" id="{A1A0CCDF-7A1F-44E6-D28B-379ED6FB3D6B}"/>
              </a:ext>
            </a:extLst>
          </p:cNvPr>
          <p:cNvSpPr>
            <a:spLocks noGrp="1"/>
          </p:cNvSpPr>
          <p:nvPr>
            <p:ph type="sldNum" sz="quarter" idx="10"/>
          </p:nvPr>
        </p:nvSpPr>
        <p:spPr/>
        <p:txBody>
          <a:bodyPr/>
          <a:lstStyle/>
          <a:p>
            <a:fld id="{F15B023B-A5DD-4615-B2B5-95B18B13BE21}" type="slidenum">
              <a:rPr lang="en-US" smtClean="0"/>
              <a:pPr/>
              <a:t>43</a:t>
            </a:fld>
            <a:endParaRPr lang="en-US"/>
          </a:p>
        </p:txBody>
      </p:sp>
    </p:spTree>
    <p:extLst>
      <p:ext uri="{BB962C8B-B14F-4D97-AF65-F5344CB8AC3E}">
        <p14:creationId xmlns:p14="http://schemas.microsoft.com/office/powerpoint/2010/main" val="20123414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B2B13-B1E4-16CE-F425-EDBEE1596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A9544-D1CE-BAF6-CF10-A94BA45D140E}"/>
              </a:ext>
            </a:extLst>
          </p:cNvPr>
          <p:cNvSpPr>
            <a:spLocks noGrp="1" noRot="1" noChangeAspect="1"/>
          </p:cNvSpPr>
          <p:nvPr>
            <p:ph type="sldImg"/>
          </p:nvPr>
        </p:nvSpPr>
        <p:spPr>
          <a:xfrm>
            <a:off x="471488" y="727075"/>
            <a:ext cx="6376987" cy="3587750"/>
          </a:xfrm>
        </p:spPr>
      </p:sp>
      <p:sp>
        <p:nvSpPr>
          <p:cNvPr id="3" name="Notes Placeholder 2">
            <a:extLst>
              <a:ext uri="{FF2B5EF4-FFF2-40B4-BE49-F238E27FC236}">
                <a16:creationId xmlns:a16="http://schemas.microsoft.com/office/drawing/2014/main" id="{8EEC141A-B969-04F6-4F31-053F69491055}"/>
              </a:ext>
            </a:extLst>
          </p:cNvPr>
          <p:cNvSpPr>
            <a:spLocks noGrp="1"/>
          </p:cNvSpPr>
          <p:nvPr>
            <p:ph type="body" idx="1"/>
          </p:nvPr>
        </p:nvSpPr>
        <p:spPr/>
        <p:txBody>
          <a:bodyPr/>
          <a:lstStyle/>
          <a:p>
            <a:r>
              <a:rPr kumimoji="1" lang="en-US" sz="1200" b="0" i="0" kern="1200" dirty="0">
                <a:solidFill>
                  <a:schemeClr val="tx1"/>
                </a:solidFill>
                <a:effectLst/>
                <a:latin typeface="Times New Roman" pitchFamily="18" charset="0"/>
                <a:ea typeface="ＭＳ Ｐゴシック" charset="0"/>
                <a:cs typeface="ＭＳ Ｐゴシック" charset="0"/>
              </a:rPr>
              <a:t>Team 12 from Lindsay’s studio on Offline Experiences </a:t>
            </a:r>
            <a:r>
              <a:rPr lang="en-US" dirty="0"/>
              <a:t>had a really creative experience prototype to test if people had things to share with their friends grounded in different locations.</a:t>
            </a:r>
          </a:p>
        </p:txBody>
      </p:sp>
      <p:sp>
        <p:nvSpPr>
          <p:cNvPr id="4" name="Slide Number Placeholder 3">
            <a:extLst>
              <a:ext uri="{FF2B5EF4-FFF2-40B4-BE49-F238E27FC236}">
                <a16:creationId xmlns:a16="http://schemas.microsoft.com/office/drawing/2014/main" id="{53F40DF2-5FE3-D858-ECBA-45ED5C9DEC18}"/>
              </a:ext>
            </a:extLst>
          </p:cNvPr>
          <p:cNvSpPr>
            <a:spLocks noGrp="1"/>
          </p:cNvSpPr>
          <p:nvPr>
            <p:ph type="sldNum" sz="quarter" idx="10"/>
          </p:nvPr>
        </p:nvSpPr>
        <p:spPr/>
        <p:txBody>
          <a:bodyPr/>
          <a:lstStyle/>
          <a:p>
            <a:fld id="{F15B023B-A5DD-4615-B2B5-95B18B13BE21}" type="slidenum">
              <a:rPr lang="en-US" smtClean="0"/>
              <a:pPr/>
              <a:t>44</a:t>
            </a:fld>
            <a:endParaRPr lang="en-US"/>
          </a:p>
        </p:txBody>
      </p:sp>
    </p:spTree>
    <p:extLst>
      <p:ext uri="{BB962C8B-B14F-4D97-AF65-F5344CB8AC3E}">
        <p14:creationId xmlns:p14="http://schemas.microsoft.com/office/powerpoint/2010/main" val="38528077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22B46-0831-01D2-1AAE-DFEE26026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CDBF2-DFC6-36E5-9ADC-11070531FF0B}"/>
              </a:ext>
            </a:extLst>
          </p:cNvPr>
          <p:cNvSpPr>
            <a:spLocks noGrp="1" noRot="1" noChangeAspect="1"/>
          </p:cNvSpPr>
          <p:nvPr>
            <p:ph type="sldImg"/>
          </p:nvPr>
        </p:nvSpPr>
        <p:spPr>
          <a:xfrm>
            <a:off x="471488" y="727075"/>
            <a:ext cx="6376987" cy="3587750"/>
          </a:xfrm>
        </p:spPr>
      </p:sp>
      <p:sp>
        <p:nvSpPr>
          <p:cNvPr id="3" name="Notes Placeholder 2">
            <a:extLst>
              <a:ext uri="{FF2B5EF4-FFF2-40B4-BE49-F238E27FC236}">
                <a16:creationId xmlns:a16="http://schemas.microsoft.com/office/drawing/2014/main" id="{AC214B58-97F1-C885-2B2B-0522351E174C}"/>
              </a:ext>
            </a:extLst>
          </p:cNvPr>
          <p:cNvSpPr>
            <a:spLocks noGrp="1"/>
          </p:cNvSpPr>
          <p:nvPr>
            <p:ph type="body" idx="1"/>
          </p:nvPr>
        </p:nvSpPr>
        <p:spPr/>
        <p:txBody>
          <a:bodyPr/>
          <a:lstStyle/>
          <a:p>
            <a:r>
              <a:rPr kumimoji="1" lang="en-US" sz="1200" b="0" i="0" kern="1200" dirty="0">
                <a:solidFill>
                  <a:schemeClr val="tx1"/>
                </a:solidFill>
                <a:effectLst/>
                <a:latin typeface="Times New Roman" pitchFamily="18" charset="0"/>
                <a:ea typeface="ＭＳ Ｐゴシック" charset="0"/>
                <a:cs typeface="ＭＳ Ｐゴシック" charset="0"/>
              </a:rPr>
              <a:t>Team 4 from Renn’s studio on Design for Meaningful Work </a:t>
            </a:r>
            <a:r>
              <a:rPr lang="en-US" dirty="0"/>
              <a:t>was especially clear in reflecting and outlining the underlying assumptions of their experience prototypes -- in particular on what worked/what didn't and that an assumption was partially held.</a:t>
            </a:r>
          </a:p>
        </p:txBody>
      </p:sp>
      <p:sp>
        <p:nvSpPr>
          <p:cNvPr id="4" name="Slide Number Placeholder 3">
            <a:extLst>
              <a:ext uri="{FF2B5EF4-FFF2-40B4-BE49-F238E27FC236}">
                <a16:creationId xmlns:a16="http://schemas.microsoft.com/office/drawing/2014/main" id="{80FE6047-73FC-0720-2382-498502D9F5F3}"/>
              </a:ext>
            </a:extLst>
          </p:cNvPr>
          <p:cNvSpPr>
            <a:spLocks noGrp="1"/>
          </p:cNvSpPr>
          <p:nvPr>
            <p:ph type="sldNum" sz="quarter" idx="10"/>
          </p:nvPr>
        </p:nvSpPr>
        <p:spPr/>
        <p:txBody>
          <a:bodyPr/>
          <a:lstStyle/>
          <a:p>
            <a:fld id="{F15B023B-A5DD-4615-B2B5-95B18B13BE21}" type="slidenum">
              <a:rPr lang="en-US" smtClean="0"/>
              <a:pPr/>
              <a:t>45</a:t>
            </a:fld>
            <a:endParaRPr lang="en-US"/>
          </a:p>
        </p:txBody>
      </p:sp>
    </p:spTree>
    <p:extLst>
      <p:ext uri="{BB962C8B-B14F-4D97-AF65-F5344CB8AC3E}">
        <p14:creationId xmlns:p14="http://schemas.microsoft.com/office/powerpoint/2010/main" val="39523827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7075"/>
            <a:ext cx="6376987" cy="35877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5B023B-A5DD-4615-B2B5-95B18B13BE21}" type="slidenum">
              <a:rPr lang="en-US" smtClean="0"/>
              <a:pPr/>
              <a:t>46</a:t>
            </a:fld>
            <a:endParaRPr lang="en-US"/>
          </a:p>
        </p:txBody>
      </p:sp>
    </p:spTree>
    <p:extLst>
      <p:ext uri="{BB962C8B-B14F-4D97-AF65-F5344CB8AC3E}">
        <p14:creationId xmlns:p14="http://schemas.microsoft.com/office/powerpoint/2010/main" val="2697323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720725"/>
            <a:ext cx="6316663" cy="3554413"/>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r>
              <a:rPr lang="en-US"/>
              <a:t>October 22, 2015</a:t>
            </a:r>
          </a:p>
        </p:txBody>
      </p:sp>
      <p:sp>
        <p:nvSpPr>
          <p:cNvPr id="5" name="Slide Number Placeholder 4"/>
          <p:cNvSpPr>
            <a:spLocks noGrp="1"/>
          </p:cNvSpPr>
          <p:nvPr>
            <p:ph type="sldNum" sz="quarter" idx="11"/>
          </p:nvPr>
        </p:nvSpPr>
        <p:spPr/>
        <p:txBody>
          <a:bodyPr/>
          <a:lstStyle/>
          <a:p>
            <a:fld id="{F15B023B-A5DD-4615-B2B5-95B18B13BE21}" type="slidenum">
              <a:rPr lang="en-US" smtClean="0"/>
              <a:pPr/>
              <a:t>47</a:t>
            </a:fld>
            <a:endParaRPr lang="en-US"/>
          </a:p>
        </p:txBody>
      </p:sp>
    </p:spTree>
    <p:extLst>
      <p:ext uri="{BB962C8B-B14F-4D97-AF65-F5344CB8AC3E}">
        <p14:creationId xmlns:p14="http://schemas.microsoft.com/office/powerpoint/2010/main" val="15723089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65 min again</a:t>
            </a:r>
          </a:p>
          <a:p>
            <a:endParaRPr lang="en-US" dirty="0"/>
          </a:p>
          <a:p>
            <a:r>
              <a:rPr lang="en-US" dirty="0"/>
              <a:t>Need to be here by 50 min to take a 30 min break (need 35 min for lecture after break – for every 5 min over, take 5 min off break)</a:t>
            </a:r>
          </a:p>
          <a:p>
            <a:endParaRPr lang="en-US" dirty="0"/>
          </a:p>
          <a:p>
            <a:r>
              <a:rPr lang="en-US" dirty="0"/>
              <a:t>--- 0 years ago ---</a:t>
            </a:r>
          </a:p>
          <a:p>
            <a:r>
              <a:rPr lang="en-US" dirty="0"/>
              <a:t>65 min in (2:37) so took 15 min break to restart at 2:50 PM and have only 30 min for last part.</a:t>
            </a:r>
          </a:p>
          <a:p>
            <a:endParaRPr lang="en-US" dirty="0"/>
          </a:p>
          <a:p>
            <a:r>
              <a:rPr lang="en-US" dirty="0"/>
              <a:t>--- 1 years ago ---</a:t>
            </a:r>
          </a:p>
          <a:p>
            <a:r>
              <a:rPr lang="en-US" dirty="0"/>
              <a:t>got here at 59 min so took a 21 min break to leave 30 min for second half (restart at 2:50)</a:t>
            </a:r>
          </a:p>
          <a:p>
            <a:endParaRPr lang="en-US" dirty="0"/>
          </a:p>
          <a:p>
            <a:r>
              <a:rPr lang="en-US" dirty="0"/>
              <a:t>--- 2 years ago --</a:t>
            </a:r>
          </a:p>
          <a:p>
            <a:r>
              <a:rPr lang="en-US" dirty="0"/>
              <a:t>got here at 57 min, so took a 23 min break and that should leave 30 min for second half (restart at 2:50 pm)</a:t>
            </a:r>
          </a:p>
          <a:p>
            <a:endParaRPr lang="en-US" dirty="0"/>
          </a:p>
          <a:p>
            <a:r>
              <a:rPr lang="en-US" dirty="0"/>
              <a:t>--- 3 years ago ---</a:t>
            </a:r>
          </a:p>
          <a:p>
            <a:r>
              <a:rPr lang="en-US" dirty="0"/>
              <a:t>got here at 1:02 min in. Took 23 min break so had 25 min for second half (restart 2:55 PM)</a:t>
            </a:r>
          </a:p>
          <a:p>
            <a:endParaRPr lang="en-US" dirty="0"/>
          </a:p>
          <a:p>
            <a:r>
              <a:rPr lang="en-US" dirty="0"/>
              <a:t>--- 4 years ago --- </a:t>
            </a:r>
          </a:p>
          <a:p>
            <a:r>
              <a:rPr lang="en-US" dirty="0"/>
              <a:t>Finished the announcements at 67 min in and took ~20 min break to come back at 3 PM (need to go fast to finish in 20 min so I hid 3 slides)</a:t>
            </a:r>
          </a:p>
          <a:p>
            <a:endParaRPr lang="en-US" dirty="0"/>
          </a:p>
          <a:p>
            <a:r>
              <a:rPr lang="en-US" dirty="0"/>
              <a:t>--- 5 years ago ---</a:t>
            </a:r>
          </a:p>
          <a:p>
            <a:r>
              <a:rPr lang="en-US" dirty="0"/>
              <a:t>Planned 20-minute break at 1:08 minutes</a:t>
            </a:r>
          </a:p>
          <a:p>
            <a:endParaRPr lang="en-US" dirty="0"/>
          </a:p>
          <a:p>
            <a:r>
              <a:rPr lang="en-US" dirty="0"/>
              <a:t>If (so I did a 20 min breakout)</a:t>
            </a:r>
          </a:p>
        </p:txBody>
      </p:sp>
      <p:sp>
        <p:nvSpPr>
          <p:cNvPr id="4" name="Slide Number Placeholder 3"/>
          <p:cNvSpPr>
            <a:spLocks noGrp="1"/>
          </p:cNvSpPr>
          <p:nvPr>
            <p:ph type="sldNum" sz="quarter" idx="10"/>
          </p:nvPr>
        </p:nvSpPr>
        <p:spPr/>
        <p:txBody>
          <a:bodyPr/>
          <a:lstStyle/>
          <a:p>
            <a:fld id="{A300C090-F137-A747-947F-59586F962920}" type="slidenum">
              <a:rPr lang="en-US" smtClean="0"/>
              <a:pPr/>
              <a:t>48</a:t>
            </a:fld>
            <a:endParaRPr lang="en-US"/>
          </a:p>
        </p:txBody>
      </p:sp>
    </p:spTree>
    <p:extLst>
      <p:ext uri="{BB962C8B-B14F-4D97-AF65-F5344CB8AC3E}">
        <p14:creationId xmlns:p14="http://schemas.microsoft.com/office/powerpoint/2010/main" val="40691308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74203A54-5467-4FB9-9601-81B306146844}" type="slidenum">
              <a:rPr lang="en-US" sz="1000"/>
              <a:pPr/>
              <a:t>49</a:t>
            </a:fld>
            <a:endParaRPr lang="en-US" sz="1000"/>
          </a:p>
        </p:txBody>
      </p:sp>
      <p:sp>
        <p:nvSpPr>
          <p:cNvPr id="65538" name="Rectangle 2"/>
          <p:cNvSpPr>
            <a:spLocks noGrp="1" noRot="1" noChangeAspect="1" noChangeArrowheads="1" noTextEdit="1"/>
          </p:cNvSpPr>
          <p:nvPr>
            <p:ph type="sldImg"/>
          </p:nvPr>
        </p:nvSpPr>
        <p:spPr>
          <a:xfrm>
            <a:off x="471488" y="727075"/>
            <a:ext cx="6376987" cy="3587750"/>
          </a:xfrm>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How do you make a</a:t>
            </a:r>
            <a:r>
              <a:rPr lang="en-US" b="1" dirty="0">
                <a:ea typeface="ＭＳ Ｐゴシック" pitchFamily="34" charset="-128"/>
              </a:rPr>
              <a:t> low-fi </a:t>
            </a:r>
            <a:r>
              <a:rPr lang="en-US" dirty="0">
                <a:ea typeface="ＭＳ Ｐゴシック" pitchFamily="34" charset="-128"/>
              </a:rPr>
              <a:t>prototype?</a:t>
            </a:r>
          </a:p>
        </p:txBody>
      </p:sp>
    </p:spTree>
    <p:extLst>
      <p:ext uri="{BB962C8B-B14F-4D97-AF65-F5344CB8AC3E}">
        <p14:creationId xmlns:p14="http://schemas.microsoft.com/office/powerpoint/2010/main" val="4011568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B7848348-E898-4379-93B2-D78DC0129165}" type="slidenum">
              <a:rPr lang="en-US" sz="1000"/>
              <a:pPr/>
              <a:t>50</a:t>
            </a:fld>
            <a:endParaRPr lang="en-US" sz="1000"/>
          </a:p>
        </p:txBody>
      </p:sp>
      <p:sp>
        <p:nvSpPr>
          <p:cNvPr id="69634" name="Rectangle 2"/>
          <p:cNvSpPr>
            <a:spLocks noGrp="1" noRot="1" noChangeAspect="1" noChangeArrowheads="1" noTextEdit="1"/>
          </p:cNvSpPr>
          <p:nvPr>
            <p:ph type="sldImg"/>
          </p:nvPr>
        </p:nvSpPr>
        <p:spPr>
          <a:xfrm>
            <a:off x="471488" y="727075"/>
            <a:ext cx="6376987" cy="3587750"/>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Note that sometimes people find it easier to make a phone at 2x scale – easier to read handwritten text and to tap on buttons.</a:t>
            </a:r>
          </a:p>
        </p:txBody>
      </p:sp>
    </p:spTree>
    <p:extLst>
      <p:ext uri="{BB962C8B-B14F-4D97-AF65-F5344CB8AC3E}">
        <p14:creationId xmlns:p14="http://schemas.microsoft.com/office/powerpoint/2010/main" val="42314554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B7848348-E898-4379-93B2-D78DC0129165}" type="slidenum">
              <a:rPr lang="en-US" sz="1000"/>
              <a:pPr/>
              <a:t>51</a:t>
            </a:fld>
            <a:endParaRPr lang="en-US" sz="1000"/>
          </a:p>
        </p:txBody>
      </p:sp>
      <p:sp>
        <p:nvSpPr>
          <p:cNvPr id="69634" name="Rectangle 2"/>
          <p:cNvSpPr>
            <a:spLocks noGrp="1" noRot="1" noChangeAspect="1" noChangeArrowheads="1" noTextEdit="1"/>
          </p:cNvSpPr>
          <p:nvPr>
            <p:ph type="sldImg"/>
          </p:nvPr>
        </p:nvSpPr>
        <p:spPr>
          <a:xfrm>
            <a:off x="471488" y="727075"/>
            <a:ext cx="6376987" cy="3587750"/>
          </a:xfrm>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Here is one at scale. Puling on the tabs will pull a sheet out to reveal the appropriate screen.</a:t>
            </a:r>
          </a:p>
        </p:txBody>
      </p:sp>
    </p:spTree>
    <p:extLst>
      <p:ext uri="{BB962C8B-B14F-4D97-AF65-F5344CB8AC3E}">
        <p14:creationId xmlns:p14="http://schemas.microsoft.com/office/powerpoint/2010/main" val="40858199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C770F59F-D213-420E-8862-852B2FEFD6E9}" type="slidenum">
              <a:rPr lang="en-US" sz="1000"/>
              <a:pPr/>
              <a:t>52</a:t>
            </a:fld>
            <a:endParaRPr lang="en-US" sz="1000"/>
          </a:p>
        </p:txBody>
      </p:sp>
      <p:sp>
        <p:nvSpPr>
          <p:cNvPr id="77826" name="Rectangle 2"/>
          <p:cNvSpPr>
            <a:spLocks noGrp="1" noRot="1" noChangeAspect="1" noChangeArrowheads="1" noTextEdit="1"/>
          </p:cNvSpPr>
          <p:nvPr>
            <p:ph type="sldImg"/>
          </p:nvPr>
        </p:nvSpPr>
        <p:spPr>
          <a:xfrm>
            <a:off x="471488" y="727075"/>
            <a:ext cx="6376987" cy="3587750"/>
          </a:xfrm>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At most 1 Stanford student</a:t>
            </a:r>
          </a:p>
        </p:txBody>
      </p:sp>
    </p:spTree>
    <p:extLst>
      <p:ext uri="{BB962C8B-B14F-4D97-AF65-F5344CB8AC3E}">
        <p14:creationId xmlns:p14="http://schemas.microsoft.com/office/powerpoint/2010/main" val="32731659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011207CD-73CC-42AB-8B3B-D7B0E21F8920}" type="slidenum">
              <a:rPr lang="en-US" sz="1000"/>
              <a:pPr/>
              <a:t>53</a:t>
            </a:fld>
            <a:endParaRPr lang="en-US" sz="1000"/>
          </a:p>
        </p:txBody>
      </p:sp>
      <p:sp>
        <p:nvSpPr>
          <p:cNvPr id="79874" name="Rectangle 2"/>
          <p:cNvSpPr>
            <a:spLocks noGrp="1" noRot="1" noChangeAspect="1" noChangeArrowheads="1" noTextEdit="1"/>
          </p:cNvSpPr>
          <p:nvPr>
            <p:ph type="sldImg"/>
          </p:nvPr>
        </p:nvSpPr>
        <p:spPr>
          <a:xfrm>
            <a:off x="471488" y="727075"/>
            <a:ext cx="6376987" cy="3587750"/>
          </a:xfrm>
          <a:ln/>
        </p:spPr>
      </p:sp>
      <p:sp>
        <p:nvSpPr>
          <p:cNvPr id="798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ea typeface="ＭＳ Ｐゴシック" pitchFamily="34" charset="-128"/>
              </a:rPr>
              <a:t>Gretter….</a:t>
            </a:r>
          </a:p>
          <a:p>
            <a:r>
              <a:rPr lang="en-US" dirty="0">
                <a:ea typeface="ＭＳ Ｐゴシック" pitchFamily="34" charset="-128"/>
              </a:rPr>
              <a:t>Facilitator….</a:t>
            </a:r>
          </a:p>
          <a:p>
            <a:r>
              <a:rPr lang="en-US" dirty="0">
                <a:ea typeface="ＭＳ Ｐゴシック" pitchFamily="34" charset="-128"/>
              </a:rPr>
              <a:t>[ADVANCE]</a:t>
            </a:r>
          </a:p>
          <a:p>
            <a:r>
              <a:rPr lang="en-US" dirty="0">
                <a:ea typeface="ＭＳ Ｐゴシック" pitchFamily="34" charset="-128"/>
              </a:rPr>
              <a:t>You can combine these two roles</a:t>
            </a:r>
          </a:p>
          <a:p>
            <a:r>
              <a:rPr lang="en-US" dirty="0">
                <a:ea typeface="ＭＳ Ｐゴシック" pitchFamily="34" charset="-128"/>
              </a:rPr>
              <a:t>Computer…</a:t>
            </a:r>
          </a:p>
          <a:p>
            <a:r>
              <a:rPr lang="en-US" dirty="0">
                <a:ea typeface="ＭＳ Ｐゴシック" pitchFamily="34" charset="-128"/>
              </a:rPr>
              <a:t>Observers…</a:t>
            </a:r>
          </a:p>
          <a:p>
            <a:r>
              <a:rPr lang="en-US" dirty="0">
                <a:ea typeface="ＭＳ Ｐゴシック" pitchFamily="34" charset="-128"/>
              </a:rPr>
              <a:t>[ADVANCE]</a:t>
            </a:r>
          </a:p>
          <a:p>
            <a:r>
              <a:rPr lang="en-US" dirty="0">
                <a:ea typeface="ＭＳ Ｐゴシック" pitchFamily="34" charset="-128"/>
              </a:rPr>
              <a:t>Don’t do this. Definitely don’t try to give hints. You are there to test the interface and improve it. Not for people to validate you are right in your design ideas.</a:t>
            </a:r>
          </a:p>
        </p:txBody>
      </p:sp>
    </p:spTree>
    <p:extLst>
      <p:ext uri="{BB962C8B-B14F-4D97-AF65-F5344CB8AC3E}">
        <p14:creationId xmlns:p14="http://schemas.microsoft.com/office/powerpoint/2010/main" val="36207252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51950A6B-3CF6-440B-85BF-0E401AF1354D}" type="slidenum">
              <a:rPr lang="en-US" sz="1000"/>
              <a:pPr/>
              <a:t>54</a:t>
            </a:fld>
            <a:endParaRPr lang="en-US" sz="1000"/>
          </a:p>
        </p:txBody>
      </p:sp>
      <p:sp>
        <p:nvSpPr>
          <p:cNvPr id="81922" name="Rectangle 2"/>
          <p:cNvSpPr>
            <a:spLocks noGrp="1" noRot="1" noChangeAspect="1" noChangeArrowheads="1" noTextEdit="1"/>
          </p:cNvSpPr>
          <p:nvPr>
            <p:ph type="sldImg"/>
          </p:nvPr>
        </p:nvSpPr>
        <p:spPr>
          <a:xfrm>
            <a:off x="471488" y="727075"/>
            <a:ext cx="6376987" cy="3587750"/>
          </a:xfrm>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ＭＳ Ｐゴシック" pitchFamily="34" charset="-128"/>
              </a:rPr>
              <a:t>Note USE REAL IMAGES in your reports (blur faces if you need to)</a:t>
            </a:r>
          </a:p>
          <a:p>
            <a:r>
              <a:rPr lang="en-US" dirty="0">
                <a:ea typeface="ＭＳ Ｐゴシック" pitchFamily="34" charset="-128"/>
              </a:rPr>
              <a:t>Leila Takayama, formerly PhD from Stanford Comm and then a professor at UC Santa Cruz doing a low-fi test with fire-fighters in Berkeley as an undergrad over 20 years ago</a:t>
            </a:r>
          </a:p>
          <a:p>
            <a:r>
              <a:rPr lang="en-US" dirty="0">
                <a:ea typeface="ＭＳ Ｐゴシック" pitchFamily="34" charset="-128"/>
              </a:rPr>
              <a:t>[ADVANCE]</a:t>
            </a:r>
          </a:p>
          <a:p>
            <a:r>
              <a:rPr lang="en-US" dirty="0">
                <a:ea typeface="ＭＳ Ｐゴシック" pitchFamily="34" charset="-128"/>
              </a:rPr>
              <a:t>Note a key to recruiting sometimes</a:t>
            </a:r>
          </a:p>
          <a:p>
            <a:endParaRPr lang="en-US" dirty="0">
              <a:ea typeface="ＭＳ Ｐゴシック" pitchFamily="34" charset="-128"/>
            </a:endParaRPr>
          </a:p>
        </p:txBody>
      </p:sp>
    </p:spTree>
    <p:extLst>
      <p:ext uri="{BB962C8B-B14F-4D97-AF65-F5344CB8AC3E}">
        <p14:creationId xmlns:p14="http://schemas.microsoft.com/office/powerpoint/2010/main" val="42362152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78374" eaLnBrk="0" hangingPunct="0">
              <a:defRPr sz="2500">
                <a:solidFill>
                  <a:schemeClr val="tx1"/>
                </a:solidFill>
                <a:latin typeface="Times New Roman" pitchFamily="18" charset="0"/>
                <a:ea typeface="MS PGothic" pitchFamily="34" charset="-128"/>
              </a:defRPr>
            </a:lvl1pPr>
            <a:lvl2pPr marL="765684" indent="-294494" defTabSz="978374" eaLnBrk="0" hangingPunct="0">
              <a:defRPr sz="2500">
                <a:solidFill>
                  <a:schemeClr val="tx1"/>
                </a:solidFill>
                <a:latin typeface="Times New Roman" pitchFamily="18" charset="0"/>
                <a:ea typeface="MS PGothic" pitchFamily="34" charset="-128"/>
              </a:defRPr>
            </a:lvl2pPr>
            <a:lvl3pPr marL="1177976" indent="-235595" defTabSz="978374" eaLnBrk="0" hangingPunct="0">
              <a:defRPr sz="2500">
                <a:solidFill>
                  <a:schemeClr val="tx1"/>
                </a:solidFill>
                <a:latin typeface="Times New Roman" pitchFamily="18" charset="0"/>
                <a:ea typeface="MS PGothic" pitchFamily="34" charset="-128"/>
              </a:defRPr>
            </a:lvl3pPr>
            <a:lvl4pPr marL="1649166" indent="-235595" defTabSz="978374" eaLnBrk="0" hangingPunct="0">
              <a:defRPr sz="2500">
                <a:solidFill>
                  <a:schemeClr val="tx1"/>
                </a:solidFill>
                <a:latin typeface="Times New Roman" pitchFamily="18" charset="0"/>
                <a:ea typeface="MS PGothic" pitchFamily="34" charset="-128"/>
              </a:defRPr>
            </a:lvl4pPr>
            <a:lvl5pPr marL="2120356" indent="-235595" defTabSz="978374" eaLnBrk="0" hangingPunct="0">
              <a:defRPr sz="2500">
                <a:solidFill>
                  <a:schemeClr val="tx1"/>
                </a:solidFill>
                <a:latin typeface="Times New Roman" pitchFamily="18" charset="0"/>
                <a:ea typeface="MS PGothic" pitchFamily="34" charset="-128"/>
              </a:defRPr>
            </a:lvl5pPr>
            <a:lvl6pPr marL="2591547" indent="-235595" defTabSz="978374"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62737" indent="-235595" defTabSz="978374"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33927" indent="-235595" defTabSz="978374"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05118" indent="-235595" defTabSz="978374"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55</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err="1"/>
              <a:t>Wonderlust</a:t>
            </a:r>
            <a:r>
              <a:rPr lang="en-US" dirty="0"/>
              <a:t>, CS147, 2014au</a:t>
            </a:r>
          </a:p>
        </p:txBody>
      </p:sp>
    </p:spTree>
    <p:extLst>
      <p:ext uri="{BB962C8B-B14F-4D97-AF65-F5344CB8AC3E}">
        <p14:creationId xmlns:p14="http://schemas.microsoft.com/office/powerpoint/2010/main" val="16089087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212" eaLnBrk="0" hangingPunct="0">
              <a:defRPr sz="2500">
                <a:solidFill>
                  <a:schemeClr val="tx1"/>
                </a:solidFill>
                <a:latin typeface="Times New Roman" pitchFamily="18" charset="0"/>
                <a:ea typeface="MS PGothic" pitchFamily="34" charset="-128"/>
              </a:defRPr>
            </a:lvl1pPr>
            <a:lvl2pPr marL="774949" indent="-298057" defTabSz="990212" eaLnBrk="0" hangingPunct="0">
              <a:defRPr sz="2500">
                <a:solidFill>
                  <a:schemeClr val="tx1"/>
                </a:solidFill>
                <a:latin typeface="Times New Roman" pitchFamily="18" charset="0"/>
                <a:ea typeface="MS PGothic" pitchFamily="34" charset="-128"/>
              </a:defRPr>
            </a:lvl2pPr>
            <a:lvl3pPr marL="1192230" indent="-238446" defTabSz="990212" eaLnBrk="0" hangingPunct="0">
              <a:defRPr sz="2500">
                <a:solidFill>
                  <a:schemeClr val="tx1"/>
                </a:solidFill>
                <a:latin typeface="Times New Roman" pitchFamily="18" charset="0"/>
                <a:ea typeface="MS PGothic" pitchFamily="34" charset="-128"/>
              </a:defRPr>
            </a:lvl3pPr>
            <a:lvl4pPr marL="1669121" indent="-238446" defTabSz="990212" eaLnBrk="0" hangingPunct="0">
              <a:defRPr sz="2500">
                <a:solidFill>
                  <a:schemeClr val="tx1"/>
                </a:solidFill>
                <a:latin typeface="Times New Roman" pitchFamily="18" charset="0"/>
                <a:ea typeface="MS PGothic" pitchFamily="34" charset="-128"/>
              </a:defRPr>
            </a:lvl4pPr>
            <a:lvl5pPr marL="2146012" indent="-238446" defTabSz="990212" eaLnBrk="0" hangingPunct="0">
              <a:defRPr sz="2500">
                <a:solidFill>
                  <a:schemeClr val="tx1"/>
                </a:solidFill>
                <a:latin typeface="Times New Roman" pitchFamily="18" charset="0"/>
                <a:ea typeface="MS PGothic" pitchFamily="34" charset="-128"/>
              </a:defRPr>
            </a:lvl5pPr>
            <a:lvl6pPr marL="2622905"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6pPr>
            <a:lvl7pPr marL="3099796"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7pPr>
            <a:lvl8pPr marL="3576688"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8pPr>
            <a:lvl9pPr marL="4053580" indent="-238446" defTabSz="990212" eaLnBrk="0" fontAlgn="base" hangingPunct="0">
              <a:spcBef>
                <a:spcPct val="0"/>
              </a:spcBef>
              <a:spcAft>
                <a:spcPct val="0"/>
              </a:spcAft>
              <a:defRPr sz="2500">
                <a:solidFill>
                  <a:schemeClr val="tx1"/>
                </a:solidFill>
                <a:latin typeface="Times New Roman" pitchFamily="18" charset="0"/>
                <a:ea typeface="MS PGothic" pitchFamily="34" charset="-128"/>
              </a:defRPr>
            </a:lvl9pPr>
          </a:lstStyle>
          <a:p>
            <a:fld id="{EAFF9021-5BB0-41CE-89BF-046FC9B769B0}" type="slidenum">
              <a:rPr lang="en-US" sz="1000"/>
              <a:pPr/>
              <a:t>56</a:t>
            </a:fld>
            <a:endParaRPr lang="en-US" sz="1000"/>
          </a:p>
        </p:txBody>
      </p:sp>
      <p:sp>
        <p:nvSpPr>
          <p:cNvPr id="41987" name="Rectangle 2"/>
          <p:cNvSpPr>
            <a:spLocks noGrp="1" noRot="1" noChangeAspect="1" noChangeArrowheads="1" noTextEdit="1"/>
          </p:cNvSpPr>
          <p:nvPr>
            <p:ph type="sldImg"/>
          </p:nvPr>
        </p:nvSpPr>
        <p:spPr>
          <a:xfrm>
            <a:off x="471488" y="727075"/>
            <a:ext cx="6376987" cy="3587750"/>
          </a:xfrm>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1:46</a:t>
            </a:r>
            <a:r>
              <a:rPr lang="en-US" baseline="0" dirty="0"/>
              <a:t> video</a:t>
            </a:r>
          </a:p>
          <a:p>
            <a:r>
              <a:rPr lang="en-US" baseline="0" dirty="0"/>
              <a:t>Watch this session on testing </a:t>
            </a:r>
            <a:r>
              <a:rPr lang="en-US" baseline="0" dirty="0" err="1"/>
              <a:t>WhoIsZuki</a:t>
            </a:r>
            <a:r>
              <a:rPr lang="en-US" baseline="0" dirty="0"/>
              <a:t>.</a:t>
            </a:r>
          </a:p>
          <a:p>
            <a:r>
              <a:rPr lang="en-US" baseline="0" dirty="0"/>
              <a:t>It is not perfect, but note the test was a high school kid who simply watched this lecture to learn how to do it (he graduated a few years ago from Cal Tech)</a:t>
            </a:r>
          </a:p>
          <a:p>
            <a:endParaRPr lang="en-US" dirty="0"/>
          </a:p>
        </p:txBody>
      </p:sp>
    </p:spTree>
    <p:extLst>
      <p:ext uri="{BB962C8B-B14F-4D97-AF65-F5344CB8AC3E}">
        <p14:creationId xmlns:p14="http://schemas.microsoft.com/office/powerpoint/2010/main" val="40385475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altLang="zh-CN" sz="800" b="0" i="0" u="none" strike="noStrike" dirty="0">
                <a:solidFill>
                  <a:srgbClr val="000000"/>
                </a:solidFill>
                <a:effectLst/>
                <a:latin typeface="Arial" panose="020B0604020202020204" pitchFamily="34" charset="0"/>
              </a:rPr>
              <a:t>Groups of 3-4</a:t>
            </a: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Roles: user, facilitator, observers</a:t>
            </a: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Share critical incidents on slack (we’ll create </a:t>
            </a:r>
            <a:r>
              <a:rPr lang="en-US" altLang="zh-CN" sz="800" b="0" i="0" u="none" strike="noStrike" dirty="0" err="1">
                <a:solidFill>
                  <a:srgbClr val="000000"/>
                </a:solidFill>
                <a:effectLst/>
                <a:latin typeface="Arial" panose="020B0604020202020204" pitchFamily="34" charset="0"/>
              </a:rPr>
              <a:t>promps</a:t>
            </a:r>
            <a:r>
              <a:rPr lang="en-US" altLang="zh-CN" sz="800" b="0" i="0" u="none" strike="noStrike" dirty="0">
                <a:solidFill>
                  <a:srgbClr val="000000"/>
                </a:solidFill>
                <a:effectLst/>
                <a:latin typeface="Arial" panose="020B0604020202020204" pitchFamily="34" charset="0"/>
              </a:rPr>
              <a:t>)</a:t>
            </a:r>
            <a:endParaRPr lang="en-US" altLang="zh-CN" sz="1200" b="0" dirty="0">
              <a:effectLst/>
            </a:endParaRPr>
          </a:p>
          <a:p>
            <a:br>
              <a:rPr lang="en-US" altLang="zh-CN" sz="1200" dirty="0"/>
            </a:br>
            <a:r>
              <a:rPr lang="en-US" altLang="zh-CN" sz="1200" dirty="0"/>
              <a:t>If you are the user, remember to talk-aloud everything you are thinking as you navigate the prototype!</a:t>
            </a:r>
          </a:p>
          <a:p>
            <a:endParaRPr lang="en-US" dirty="0"/>
          </a:p>
        </p:txBody>
      </p:sp>
      <p:sp>
        <p:nvSpPr>
          <p:cNvPr id="4" name="Slide Number Placeholder 3"/>
          <p:cNvSpPr>
            <a:spLocks noGrp="1"/>
          </p:cNvSpPr>
          <p:nvPr>
            <p:ph type="sldNum" sz="quarter" idx="5"/>
          </p:nvPr>
        </p:nvSpPr>
        <p:spPr/>
        <p:txBody>
          <a:bodyPr/>
          <a:lstStyle/>
          <a:p>
            <a:fld id="{F15B023B-A5DD-4615-B2B5-95B18B13BE21}" type="slidenum">
              <a:rPr lang="en-US" smtClean="0"/>
              <a:pPr/>
              <a:t>57</a:t>
            </a:fld>
            <a:endParaRPr lang="en-US"/>
          </a:p>
        </p:txBody>
      </p:sp>
    </p:spTree>
    <p:extLst>
      <p:ext uri="{BB962C8B-B14F-4D97-AF65-F5344CB8AC3E}">
        <p14:creationId xmlns:p14="http://schemas.microsoft.com/office/powerpoint/2010/main" val="6318083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altLang="zh-CN" sz="800" b="0" i="0" u="none" strike="noStrike" dirty="0">
                <a:solidFill>
                  <a:srgbClr val="000000"/>
                </a:solidFill>
                <a:effectLst/>
                <a:latin typeface="Arial" panose="020B0604020202020204" pitchFamily="34" charset="0"/>
              </a:rPr>
              <a:t>Need to be here by 3 PM to finish lecture. </a:t>
            </a:r>
          </a:p>
          <a:p>
            <a:pPr rtl="0">
              <a:spcBef>
                <a:spcPts val="0"/>
              </a:spcBef>
              <a:spcAft>
                <a:spcPts val="0"/>
              </a:spcAft>
            </a:pPr>
            <a:endParaRPr lang="en-US" altLang="zh-CN" sz="800" b="0" i="0" u="none" strike="noStrike" dirty="0">
              <a:solidFill>
                <a:srgbClr val="000000"/>
              </a:solidFill>
              <a:effectLst/>
              <a:latin typeface="Arial" panose="020B0604020202020204" pitchFamily="34" charset="0"/>
            </a:endParaRP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--- 0 years ago ---</a:t>
            </a: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got here at 3:13 so only gave 5 min</a:t>
            </a:r>
          </a:p>
          <a:p>
            <a:pPr rtl="0">
              <a:spcBef>
                <a:spcPts val="0"/>
              </a:spcBef>
              <a:spcAft>
                <a:spcPts val="0"/>
              </a:spcAft>
            </a:pPr>
            <a:endParaRPr lang="en-US" altLang="zh-CN" sz="800" b="0" i="0" u="none" strike="noStrike" dirty="0">
              <a:solidFill>
                <a:srgbClr val="000000"/>
              </a:solidFill>
              <a:effectLst/>
              <a:latin typeface="Arial" panose="020B0604020202020204" pitchFamily="34" charset="0"/>
            </a:endParaRP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--- 1 year ago ---</a:t>
            </a:r>
            <a:br>
              <a:rPr lang="en-US" altLang="zh-CN" sz="800" b="0" i="0" u="none" strike="noStrike" dirty="0">
                <a:solidFill>
                  <a:srgbClr val="000000"/>
                </a:solidFill>
                <a:effectLst/>
                <a:latin typeface="Arial" panose="020B0604020202020204" pitchFamily="34" charset="0"/>
              </a:rPr>
            </a:br>
            <a:r>
              <a:rPr lang="en-US" altLang="zh-CN" sz="800" b="0" i="0" u="none" strike="noStrike" dirty="0">
                <a:solidFill>
                  <a:srgbClr val="000000"/>
                </a:solidFill>
                <a:effectLst/>
                <a:latin typeface="Arial" panose="020B0604020202020204" pitchFamily="34" charset="0"/>
              </a:rPr>
              <a:t>Got here at 3:11 after all instructions so only gave 7 minutes to do it</a:t>
            </a:r>
          </a:p>
          <a:p>
            <a:pPr rtl="0">
              <a:spcBef>
                <a:spcPts val="0"/>
              </a:spcBef>
              <a:spcAft>
                <a:spcPts val="0"/>
              </a:spcAft>
            </a:pPr>
            <a:endParaRPr lang="en-US" altLang="zh-CN" sz="800" b="0" i="0" u="none" strike="noStrike" dirty="0">
              <a:solidFill>
                <a:srgbClr val="000000"/>
              </a:solidFill>
              <a:effectLst/>
              <a:latin typeface="Arial" panose="020B0604020202020204" pitchFamily="34" charset="0"/>
            </a:endParaRP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[change this to 8 min]-got here at 3:07 so gave 8 min to leave 5 min to finish lecture [could use 10 so hope to be here at 3pm]</a:t>
            </a:r>
          </a:p>
          <a:p>
            <a:pPr rtl="0">
              <a:spcBef>
                <a:spcPts val="0"/>
              </a:spcBef>
              <a:spcAft>
                <a:spcPts val="0"/>
              </a:spcAft>
            </a:pPr>
            <a:endParaRPr lang="en-US" altLang="zh-CN" sz="800" b="0" i="0" u="none" strike="noStrike" dirty="0">
              <a:solidFill>
                <a:srgbClr val="000000"/>
              </a:solidFill>
              <a:effectLst/>
              <a:latin typeface="Arial" panose="020B0604020202020204" pitchFamily="34" charset="0"/>
            </a:endParaRPr>
          </a:p>
          <a:p>
            <a:r>
              <a:rPr lang="en-US" altLang="zh-CN" sz="800" b="0" i="0" u="none" strike="noStrike" dirty="0">
                <a:solidFill>
                  <a:srgbClr val="000000"/>
                </a:solidFill>
                <a:effectLst/>
                <a:latin typeface="Arial" panose="020B0604020202020204" pitchFamily="34" charset="0"/>
              </a:rPr>
              <a:t>FIGMA: </a:t>
            </a:r>
            <a:r>
              <a:rPr lang="en-US" sz="800" dirty="0">
                <a:solidFill>
                  <a:srgbClr val="FFC000"/>
                </a:solidFill>
                <a:latin typeface="Helvetica" pitchFamily="2" charset="0"/>
                <a:hlinkClick r:id="rId3">
                  <a:extLst>
                    <a:ext uri="{A12FA001-AC4F-418D-AE19-62706E023703}">
                      <ahyp:hlinkClr xmlns:ahyp="http://schemas.microsoft.com/office/drawing/2018/hyperlinkcolor" val="tx"/>
                    </a:ext>
                  </a:extLst>
                </a:hlinkClick>
              </a:rPr>
              <a:t>https://tinyurl.com/</a:t>
            </a:r>
            <a:r>
              <a:rPr lang="en-US" sz="800" dirty="0" err="1">
                <a:solidFill>
                  <a:srgbClr val="FFC000"/>
                </a:solidFill>
                <a:latin typeface="Helvetica" pitchFamily="2" charset="0"/>
              </a:rPr>
              <a:t>dishcovery-lofi</a:t>
            </a:r>
            <a:endParaRPr lang="en-US" sz="800" dirty="0">
              <a:solidFill>
                <a:srgbClr val="FFC000"/>
              </a:solidFill>
              <a:latin typeface="Helvetica" pitchFamily="2" charset="0"/>
            </a:endParaRPr>
          </a:p>
          <a:p>
            <a:pPr rtl="0">
              <a:spcBef>
                <a:spcPts val="0"/>
              </a:spcBef>
              <a:spcAft>
                <a:spcPts val="0"/>
              </a:spcAft>
            </a:pPr>
            <a:endParaRPr lang="en-US" altLang="zh-CN" sz="1200" b="0" dirty="0">
              <a:effectLst/>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altLang="zh-CN" sz="1200" dirty="0">
                <a:ea typeface="ＭＳ Ｐゴシック" pitchFamily="34" charset="-128"/>
              </a:rPr>
              <a:t>Create a thread on slack and post the task flows for the facilitators to reference.</a:t>
            </a:r>
            <a:endParaRPr kumimoji="0" lang="en-US" altLang="zh-CN" sz="1000" dirty="0">
              <a:ea typeface="ＭＳ Ｐゴシック" pitchFamily="34" charset="-128"/>
            </a:endParaRPr>
          </a:p>
          <a:p>
            <a:pPr rtl="0">
              <a:spcBef>
                <a:spcPts val="0"/>
              </a:spcBef>
              <a:spcAft>
                <a:spcPts val="0"/>
              </a:spcAft>
            </a:pPr>
            <a:br>
              <a:rPr lang="en-US" altLang="zh-CN" sz="1200" b="0" dirty="0">
                <a:effectLst/>
              </a:rPr>
            </a:br>
            <a:r>
              <a:rPr lang="en-US" altLang="zh-CN" sz="1200" b="0" dirty="0">
                <a:effectLst/>
              </a:rPr>
              <a:t>Post </a:t>
            </a:r>
            <a:r>
              <a:rPr lang="en-US" altLang="zh-CN" sz="800" b="0" i="0" u="none" strike="noStrike" dirty="0">
                <a:solidFill>
                  <a:srgbClr val="000000"/>
                </a:solidFill>
                <a:effectLst/>
                <a:latin typeface="Arial" panose="020B0604020202020204" pitchFamily="34" charset="0"/>
              </a:rPr>
              <a:t>Question: </a:t>
            </a:r>
            <a:endParaRPr lang="en-US" altLang="zh-CN" sz="1200" b="0" dirty="0">
              <a:effectLst/>
            </a:endParaRP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What are positive events during your test?</a:t>
            </a:r>
            <a:endParaRPr lang="en-US" altLang="zh-CN" sz="1200" b="0" dirty="0">
              <a:effectLst/>
            </a:endParaRPr>
          </a:p>
          <a:p>
            <a:pPr rtl="0">
              <a:spcBef>
                <a:spcPts val="0"/>
              </a:spcBef>
              <a:spcAft>
                <a:spcPts val="0"/>
              </a:spcAft>
            </a:pPr>
            <a:r>
              <a:rPr lang="en-US" altLang="zh-CN" sz="800" b="0" i="0" u="none" strike="noStrike" dirty="0">
                <a:solidFill>
                  <a:srgbClr val="000000"/>
                </a:solidFill>
                <a:effectLst/>
                <a:latin typeface="Arial" panose="020B0604020202020204" pitchFamily="34" charset="0"/>
              </a:rPr>
              <a:t>What are negative events during your test?</a:t>
            </a:r>
            <a:endParaRPr lang="en-US" altLang="zh-CN" sz="1200" b="0" dirty="0">
              <a:effectLst/>
            </a:endParaRPr>
          </a:p>
          <a:p>
            <a:br>
              <a:rPr lang="en-US" altLang="zh-CN" sz="1200" dirty="0"/>
            </a:br>
            <a:r>
              <a:rPr lang="en-US" altLang="zh-CN" sz="1200" dirty="0"/>
              <a:t>If you are the user, remember to talk-aloud everything you are thinking as you navigate the prototype!</a:t>
            </a:r>
          </a:p>
        </p:txBody>
      </p:sp>
      <p:sp>
        <p:nvSpPr>
          <p:cNvPr id="4" name="Slide Number Placeholder 3"/>
          <p:cNvSpPr>
            <a:spLocks noGrp="1"/>
          </p:cNvSpPr>
          <p:nvPr>
            <p:ph type="sldNum" sz="quarter" idx="5"/>
          </p:nvPr>
        </p:nvSpPr>
        <p:spPr/>
        <p:txBody>
          <a:bodyPr/>
          <a:lstStyle/>
          <a:p>
            <a:fld id="{F15B023B-A5DD-4615-B2B5-95B18B13BE21}" type="slidenum">
              <a:rPr lang="en-US" smtClean="0"/>
              <a:pPr/>
              <a:t>58</a:t>
            </a:fld>
            <a:endParaRPr lang="en-US"/>
          </a:p>
        </p:txBody>
      </p:sp>
    </p:spTree>
    <p:extLst>
      <p:ext uri="{BB962C8B-B14F-4D97-AF65-F5344CB8AC3E}">
        <p14:creationId xmlns:p14="http://schemas.microsoft.com/office/powerpoint/2010/main" val="3235681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96F91B03-89EE-45BB-B645-E391363A890F}" type="slidenum">
              <a:rPr lang="en-US" sz="1000"/>
              <a:pPr/>
              <a:t>63</a:t>
            </a:fld>
            <a:endParaRPr lang="en-US" sz="1000"/>
          </a:p>
        </p:txBody>
      </p:sp>
      <p:sp>
        <p:nvSpPr>
          <p:cNvPr id="83970" name="Rectangle 2"/>
          <p:cNvSpPr>
            <a:spLocks noGrp="1" noRot="1" noChangeAspect="1" noChangeArrowheads="1" noTextEdit="1"/>
          </p:cNvSpPr>
          <p:nvPr>
            <p:ph type="sldImg"/>
          </p:nvPr>
        </p:nvSpPr>
        <p:spPr>
          <a:xfrm>
            <a:off x="471488" y="727075"/>
            <a:ext cx="6376987" cy="3587750"/>
          </a:xfrm>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ea typeface="ＭＳ Ｐゴシック" pitchFamily="34" charset="-128"/>
            </a:endParaRPr>
          </a:p>
        </p:txBody>
      </p:sp>
    </p:spTree>
    <p:extLst>
      <p:ext uri="{BB962C8B-B14F-4D97-AF65-F5344CB8AC3E}">
        <p14:creationId xmlns:p14="http://schemas.microsoft.com/office/powerpoint/2010/main" val="21219171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0596E69F-DBED-4A2B-9D01-170621D23B46}" type="slidenum">
              <a:rPr lang="en-US" sz="1000"/>
              <a:pPr/>
              <a:t>64</a:t>
            </a:fld>
            <a:endParaRPr lang="en-US" sz="1000"/>
          </a:p>
        </p:txBody>
      </p:sp>
      <p:sp>
        <p:nvSpPr>
          <p:cNvPr id="86018" name="Rectangle 2"/>
          <p:cNvSpPr>
            <a:spLocks noGrp="1" noRot="1" noChangeAspect="1" noChangeArrowheads="1" noTextEdit="1"/>
          </p:cNvSpPr>
          <p:nvPr>
            <p:ph type="sldImg"/>
          </p:nvPr>
        </p:nvSpPr>
        <p:spPr>
          <a:xfrm>
            <a:off x="471488" y="727075"/>
            <a:ext cx="6376987" cy="3587750"/>
          </a:xfrm>
          <a:ln/>
        </p:spPr>
      </p:sp>
      <p:sp>
        <p:nvSpPr>
          <p:cNvPr id="860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ea typeface="ＭＳ Ｐゴシック" pitchFamily="34" charset="-128"/>
            </a:endParaRPr>
          </a:p>
        </p:txBody>
      </p:sp>
    </p:spTree>
    <p:extLst>
      <p:ext uri="{BB962C8B-B14F-4D97-AF65-F5344CB8AC3E}">
        <p14:creationId xmlns:p14="http://schemas.microsoft.com/office/powerpoint/2010/main" val="32305801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39D59E03-F6D3-4001-B482-479FA8265EA5}" type="slidenum">
              <a:rPr lang="en-US" sz="1000"/>
              <a:pPr/>
              <a:t>65</a:t>
            </a:fld>
            <a:endParaRPr lang="en-US" sz="1000"/>
          </a:p>
        </p:txBody>
      </p:sp>
      <p:sp>
        <p:nvSpPr>
          <p:cNvPr id="90114" name="Rectangle 2"/>
          <p:cNvSpPr>
            <a:spLocks noGrp="1" noRot="1" noChangeAspect="1" noChangeArrowheads="1" noTextEdit="1"/>
          </p:cNvSpPr>
          <p:nvPr>
            <p:ph type="sldImg"/>
          </p:nvPr>
        </p:nvSpPr>
        <p:spPr>
          <a:xfrm>
            <a:off x="469900" y="727075"/>
            <a:ext cx="6376988" cy="3587750"/>
          </a:xfrm>
          <a:solidFill>
            <a:srgbClr val="FFFFFF"/>
          </a:solidFill>
          <a:ln/>
        </p:spPr>
      </p:sp>
      <p:sp>
        <p:nvSpPr>
          <p:cNvPr id="90115" name="Rectangle 3"/>
          <p:cNvSpPr>
            <a:spLocks noGrp="1" noChangeArrowheads="1"/>
          </p:cNvSpPr>
          <p:nvPr>
            <p:ph type="body" idx="1"/>
          </p:nvPr>
        </p:nvSpPr>
        <p:spPr>
          <a:solidFill>
            <a:srgbClr val="FFFFFF"/>
          </a:solidFill>
          <a:ln>
            <a:solidFill>
              <a:srgbClr val="000000"/>
            </a:solidFill>
          </a:ln>
        </p:spPr>
        <p:txBody>
          <a:bodyPr lIns="97025" tIns="48512" rIns="97025" bIns="48512"/>
          <a:lstStyle/>
          <a:p>
            <a:endParaRPr lang="en-US" dirty="0">
              <a:ea typeface="ＭＳ Ｐゴシック" pitchFamily="34" charset="-128"/>
            </a:endParaRPr>
          </a:p>
        </p:txBody>
      </p:sp>
    </p:spTree>
    <p:extLst>
      <p:ext uri="{BB962C8B-B14F-4D97-AF65-F5344CB8AC3E}">
        <p14:creationId xmlns:p14="http://schemas.microsoft.com/office/powerpoint/2010/main" val="5515068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39D59E03-F6D3-4001-B482-479FA8265EA5}" type="slidenum">
              <a:rPr lang="en-US" sz="1000"/>
              <a:pPr/>
              <a:t>66</a:t>
            </a:fld>
            <a:endParaRPr lang="en-US" sz="1000"/>
          </a:p>
        </p:txBody>
      </p:sp>
      <p:sp>
        <p:nvSpPr>
          <p:cNvPr id="90114" name="Rectangle 2"/>
          <p:cNvSpPr>
            <a:spLocks noGrp="1" noRot="1" noChangeAspect="1" noChangeArrowheads="1" noTextEdit="1"/>
          </p:cNvSpPr>
          <p:nvPr>
            <p:ph type="sldImg"/>
          </p:nvPr>
        </p:nvSpPr>
        <p:spPr>
          <a:xfrm>
            <a:off x="469900" y="727075"/>
            <a:ext cx="6376988" cy="3587750"/>
          </a:xfrm>
          <a:solidFill>
            <a:srgbClr val="FFFFFF"/>
          </a:solidFill>
          <a:ln/>
        </p:spPr>
      </p:sp>
      <p:sp>
        <p:nvSpPr>
          <p:cNvPr id="90115" name="Rectangle 3"/>
          <p:cNvSpPr>
            <a:spLocks noGrp="1" noChangeArrowheads="1"/>
          </p:cNvSpPr>
          <p:nvPr>
            <p:ph type="body" idx="1"/>
          </p:nvPr>
        </p:nvSpPr>
        <p:spPr>
          <a:solidFill>
            <a:srgbClr val="FFFFFF"/>
          </a:solidFill>
          <a:ln>
            <a:solidFill>
              <a:srgbClr val="000000"/>
            </a:solidFill>
          </a:ln>
        </p:spPr>
        <p:txBody>
          <a:bodyPr lIns="97025" tIns="48512" rIns="97025" bIns="48512"/>
          <a:lstStyle/>
          <a:p>
            <a:r>
              <a:rPr lang="en-US" dirty="0">
                <a:ea typeface="ＭＳ Ｐゴシック" pitchFamily="34" charset="-128"/>
              </a:rPr>
              <a:t>There are some tools that can be used as alternatives to working purely on paper.</a:t>
            </a:r>
          </a:p>
          <a:p>
            <a:r>
              <a:rPr lang="en-US" dirty="0">
                <a:ea typeface="ＭＳ Ｐゴシック" pitchFamily="34" charset="-128"/>
              </a:rPr>
              <a:t>These tools will</a:t>
            </a:r>
            <a:r>
              <a:rPr lang="en-US" baseline="0" dirty="0">
                <a:ea typeface="ＭＳ Ｐゴシック" pitchFamily="34" charset="-128"/>
              </a:rPr>
              <a:t> make things look more consistent and maybe clearer to the user, but still take a lot more time to create and change prototypes as compared to paper</a:t>
            </a:r>
          </a:p>
          <a:p>
            <a:r>
              <a:rPr lang="en-US" baseline="0" dirty="0">
                <a:ea typeface="ＭＳ Ｐゴシック" pitchFamily="34" charset="-128"/>
              </a:rPr>
              <a:t>Balsamiq is a drag and drop design tool, but has a sketchy look and feel.</a:t>
            </a:r>
          </a:p>
          <a:p>
            <a:r>
              <a:rPr lang="en-US" baseline="0" dirty="0">
                <a:ea typeface="ＭＳ Ｐゴシック" pitchFamily="34" charset="-128"/>
              </a:rPr>
              <a:t>POP, let’s you make paper prototypes but then interact with them on a phone. Nice idea (we did something earlier like this in my research group).</a:t>
            </a:r>
          </a:p>
          <a:p>
            <a:r>
              <a:rPr lang="en-US" baseline="0" dirty="0">
                <a:ea typeface="ＭＳ Ｐゴシック" pitchFamily="34" charset="-128"/>
              </a:rPr>
              <a:t>[ADVANCE] Balsamiq video</a:t>
            </a:r>
          </a:p>
          <a:p>
            <a:endParaRPr lang="en-US" baseline="0" dirty="0">
              <a:ea typeface="ＭＳ Ｐゴシック" pitchFamily="34" charset="-128"/>
            </a:endParaRPr>
          </a:p>
          <a:p>
            <a:r>
              <a:rPr kumimoji="1" lang="en-US" sz="1200" b="0" i="0" u="sng" kern="1200" dirty="0">
                <a:solidFill>
                  <a:srgbClr val="0D0D0D"/>
                </a:solidFill>
                <a:effectLst/>
                <a:latin typeface="Times New Roman" pitchFamily="18" charset="0"/>
                <a:ea typeface="ＭＳ Ｐゴシック" charset="0"/>
                <a:cs typeface="ＭＳ Ｐゴシック" charset="0"/>
                <a:hlinkClick r:id="rId3">
                  <a:extLst>
                    <a:ext uri="{A12FA001-AC4F-418D-AE19-62706E023703}">
                      <ahyp:hlinkClr xmlns:ahyp="http://schemas.microsoft.com/office/drawing/2018/hyperlinkcolor" val="tx"/>
                    </a:ext>
                  </a:extLst>
                </a:hlinkClick>
              </a:rPr>
              <a:t>Marvel</a:t>
            </a:r>
            <a:r>
              <a:rPr kumimoji="1" lang="en-US" sz="1200" b="0" i="0" kern="1200" dirty="0">
                <a:solidFill>
                  <a:srgbClr val="0D0D0D"/>
                </a:solidFill>
                <a:effectLst/>
                <a:latin typeface="Times New Roman" pitchFamily="18" charset="0"/>
                <a:ea typeface="ＭＳ Ｐゴシック" charset="0"/>
                <a:cs typeface="ＭＳ Ｐゴシック" charset="0"/>
              </a:rPr>
              <a:t> ships with </a:t>
            </a:r>
            <a:r>
              <a:rPr kumimoji="1" lang="en-US" sz="1200" b="0" i="0" u="sng" kern="1200" dirty="0">
                <a:solidFill>
                  <a:srgbClr val="0D0D0D"/>
                </a:solidFill>
                <a:effectLst/>
                <a:latin typeface="Times New Roman" pitchFamily="18" charset="0"/>
                <a:ea typeface="ＭＳ Ｐゴシック" charset="0"/>
                <a:cs typeface="ＭＳ Ｐゴシック" charset="0"/>
                <a:hlinkClick r:id="rId4">
                  <a:extLst>
                    <a:ext uri="{A12FA001-AC4F-418D-AE19-62706E023703}">
                      <ahyp:hlinkClr xmlns:ahyp="http://schemas.microsoft.com/office/drawing/2018/hyperlinkcolor" val="tx"/>
                    </a:ext>
                  </a:extLst>
                </a:hlinkClick>
              </a:rPr>
              <a:t>POP</a:t>
            </a:r>
            <a:r>
              <a:rPr kumimoji="1" lang="en-US" sz="1200" b="0" i="0" kern="1200" dirty="0">
                <a:solidFill>
                  <a:srgbClr val="0D0D0D"/>
                </a:solidFill>
                <a:effectLst/>
                <a:latin typeface="Times New Roman" pitchFamily="18" charset="0"/>
                <a:ea typeface="ＭＳ Ｐゴシック" charset="0"/>
                <a:cs typeface="ＭＳ Ｐゴシック" charset="0"/>
              </a:rPr>
              <a:t> — a </a:t>
            </a:r>
            <a:r>
              <a:rPr kumimoji="1" lang="en-US" sz="1200" b="0" i="0" kern="1200" dirty="0">
                <a:solidFill>
                  <a:schemeClr val="tx1"/>
                </a:solidFill>
                <a:effectLst/>
                <a:latin typeface="Times New Roman" pitchFamily="18" charset="0"/>
                <a:ea typeface="ＭＳ Ｐゴシック" charset="0"/>
                <a:cs typeface="ＭＳ Ｐゴシック" charset="0"/>
              </a:rPr>
              <a:t>mobile app that helps convert drawn wireframes into interactive, digital wireframes. It seamlessly integrates with user testing tool Lookback, and is known to be one of the easiest design tools to master, although the downside is that high-fidelity prototyping with Marvel relies heavily on their Sketch integration</a:t>
            </a:r>
          </a:p>
          <a:p>
            <a:r>
              <a:rPr kumimoji="1" lang="en-US" sz="1200" b="0" i="0" kern="1200" dirty="0">
                <a:solidFill>
                  <a:schemeClr val="tx1"/>
                </a:solidFill>
                <a:effectLst/>
                <a:latin typeface="Times New Roman" pitchFamily="18" charset="0"/>
                <a:ea typeface="ＭＳ Ｐゴシック" charset="0"/>
              </a:rPr>
              <a:t>[ADVANCE] Marvel video</a:t>
            </a:r>
          </a:p>
          <a:p>
            <a:endParaRPr kumimoji="1" lang="en-US" sz="1200" b="0" i="0" kern="1200" dirty="0">
              <a:solidFill>
                <a:schemeClr val="tx1"/>
              </a:solidFill>
              <a:effectLst/>
              <a:latin typeface="Times New Roman" pitchFamily="18" charset="0"/>
              <a:ea typeface="ＭＳ Ｐゴシック" charset="0"/>
            </a:endParaRPr>
          </a:p>
          <a:p>
            <a:r>
              <a:rPr lang="en-US" dirty="0">
                <a:ea typeface="ＭＳ Ｐゴシック" pitchFamily="34" charset="-128"/>
              </a:rPr>
              <a:t>https://</a:t>
            </a:r>
            <a:r>
              <a:rPr lang="en-US" dirty="0" err="1">
                <a:ea typeface="ＭＳ Ｐゴシック" pitchFamily="34" charset="-128"/>
              </a:rPr>
              <a:t>uxdesign.cc</a:t>
            </a:r>
            <a:r>
              <a:rPr lang="en-US" dirty="0">
                <a:ea typeface="ＭＳ Ｐゴシック" pitchFamily="34" charset="-128"/>
              </a:rPr>
              <a:t>/moderating-ux-research-with-zoom-1d4e89614277</a:t>
            </a:r>
          </a:p>
        </p:txBody>
      </p:sp>
    </p:spTree>
    <p:extLst>
      <p:ext uri="{BB962C8B-B14F-4D97-AF65-F5344CB8AC3E}">
        <p14:creationId xmlns:p14="http://schemas.microsoft.com/office/powerpoint/2010/main" val="23728908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39D59E03-F6D3-4001-B482-479FA8265EA5}" type="slidenum">
              <a:rPr lang="en-US" sz="1000"/>
              <a:pPr/>
              <a:t>67</a:t>
            </a:fld>
            <a:endParaRPr lang="en-US" sz="1000"/>
          </a:p>
        </p:txBody>
      </p:sp>
      <p:sp>
        <p:nvSpPr>
          <p:cNvPr id="90114" name="Rectangle 2"/>
          <p:cNvSpPr>
            <a:spLocks noGrp="1" noRot="1" noChangeAspect="1" noChangeArrowheads="1" noTextEdit="1"/>
          </p:cNvSpPr>
          <p:nvPr>
            <p:ph type="sldImg"/>
          </p:nvPr>
        </p:nvSpPr>
        <p:spPr>
          <a:xfrm>
            <a:off x="469900" y="727075"/>
            <a:ext cx="6376988" cy="3587750"/>
          </a:xfrm>
          <a:solidFill>
            <a:srgbClr val="FFFFFF"/>
          </a:solidFill>
          <a:ln/>
        </p:spPr>
      </p:sp>
      <p:sp>
        <p:nvSpPr>
          <p:cNvPr id="90115" name="Rectangle 3"/>
          <p:cNvSpPr>
            <a:spLocks noGrp="1" noChangeArrowheads="1"/>
          </p:cNvSpPr>
          <p:nvPr>
            <p:ph type="body" idx="1"/>
          </p:nvPr>
        </p:nvSpPr>
        <p:spPr>
          <a:solidFill>
            <a:srgbClr val="FFFFFF"/>
          </a:solidFill>
          <a:ln>
            <a:solidFill>
              <a:srgbClr val="000000"/>
            </a:solidFill>
          </a:ln>
        </p:spPr>
        <p:txBody>
          <a:bodyPr lIns="97025" tIns="48512" rIns="97025" bIns="48512"/>
          <a:lstStyle/>
          <a:p>
            <a:endParaRPr lang="en-US" baseline="0" dirty="0">
              <a:ea typeface="ＭＳ Ｐゴシック" pitchFamily="34" charset="-128"/>
            </a:endParaRPr>
          </a:p>
          <a:p>
            <a:r>
              <a:rPr lang="en-US" baseline="0" dirty="0">
                <a:ea typeface="ＭＳ Ｐゴシック" pitchFamily="34" charset="-128"/>
              </a:rPr>
              <a:t>3 good ways to do low-fi testing remotely</a:t>
            </a:r>
          </a:p>
          <a:p>
            <a:r>
              <a:rPr lang="en-US" baseline="0" dirty="0">
                <a:ea typeface="ＭＳ Ｐゴシック" pitchFamily="34" charset="-128"/>
              </a:rPr>
              <a:t>Though for this class we prefer you do it in person. This should only be a very last resort for some of the same reasons we talked about with interviews. You lose out at noticing a lot of body language when testing remotely.</a:t>
            </a:r>
            <a:endParaRPr lang="en-US" dirty="0">
              <a:ea typeface="ＭＳ Ｐゴシック" pitchFamily="34" charset="-128"/>
            </a:endParaRPr>
          </a:p>
        </p:txBody>
      </p:sp>
    </p:spTree>
    <p:extLst>
      <p:ext uri="{BB962C8B-B14F-4D97-AF65-F5344CB8AC3E}">
        <p14:creationId xmlns:p14="http://schemas.microsoft.com/office/powerpoint/2010/main" val="23994822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 bit more about fidelity in prototyping.</a:t>
            </a:r>
          </a:p>
          <a:p>
            <a:endParaRPr lang="en-US" dirty="0"/>
          </a:p>
          <a:p>
            <a:r>
              <a:rPr lang="en-US" dirty="0"/>
              <a:t>Here is the Instigator app again</a:t>
            </a:r>
          </a:p>
          <a:p>
            <a:r>
              <a:rPr lang="en-US" dirty="0"/>
              <a:t>This is clearly a low-fi sketch</a:t>
            </a:r>
          </a:p>
        </p:txBody>
      </p:sp>
      <p:sp>
        <p:nvSpPr>
          <p:cNvPr id="4" name="Slide Number Placeholder 3"/>
          <p:cNvSpPr>
            <a:spLocks noGrp="1"/>
          </p:cNvSpPr>
          <p:nvPr>
            <p:ph type="sldNum" sz="quarter" idx="10"/>
          </p:nvPr>
        </p:nvSpPr>
        <p:spPr/>
        <p:txBody>
          <a:bodyPr/>
          <a:lstStyle/>
          <a:p>
            <a:fld id="{F15B023B-A5DD-4615-B2B5-95B18B13BE21}" type="slidenum">
              <a:rPr lang="en-US" smtClean="0"/>
              <a:pPr/>
              <a:t>68</a:t>
            </a:fld>
            <a:endParaRPr lang="en-US"/>
          </a:p>
        </p:txBody>
      </p:sp>
    </p:spTree>
    <p:extLst>
      <p:ext uri="{BB962C8B-B14F-4D97-AF65-F5344CB8AC3E}">
        <p14:creationId xmlns:p14="http://schemas.microsoft.com/office/powerpoint/2010/main" val="37693528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are the low-fi storyboards</a:t>
            </a:r>
          </a:p>
          <a:p>
            <a:r>
              <a:rPr lang="en-US" dirty="0"/>
              <a:t>[ADVANCE]</a:t>
            </a:r>
          </a:p>
          <a:p>
            <a:r>
              <a:rPr lang="en-US" dirty="0"/>
              <a:t>It is clearly low-fi</a:t>
            </a:r>
          </a:p>
          <a:p>
            <a:r>
              <a:rPr lang="en-US" dirty="0"/>
              <a:t>[ADVANCE]</a:t>
            </a:r>
          </a:p>
          <a:p>
            <a:r>
              <a:rPr lang="en-US" dirty="0"/>
              <a:t>Medium-fi start to give us more realism. Most often tested on the target device and fonts,</a:t>
            </a:r>
            <a:r>
              <a:rPr lang="en-US" baseline="0" dirty="0"/>
              <a:t> colors, and interactive elements (widgets) look real to people.</a:t>
            </a:r>
          </a:p>
          <a:p>
            <a:r>
              <a:rPr lang="en-US" baseline="0" dirty="0"/>
              <a:t>[ADVANCE]</a:t>
            </a:r>
          </a:p>
          <a:p>
            <a:r>
              <a:rPr lang="en-US" baseline="0" dirty="0"/>
              <a:t>Often harder to change as rapidly and can cause tunnel vision. So do </a:t>
            </a:r>
            <a:r>
              <a:rPr lang="en-US" b="1" baseline="0" dirty="0"/>
              <a:t>NOT</a:t>
            </a:r>
            <a:r>
              <a:rPr lang="en-US" baseline="0" dirty="0"/>
              <a:t> start with medium-fi or high-fi prototypes.</a:t>
            </a:r>
            <a:endParaRPr lang="en-US" dirty="0"/>
          </a:p>
        </p:txBody>
      </p:sp>
      <p:sp>
        <p:nvSpPr>
          <p:cNvPr id="4" name="Slide Number Placeholder 3"/>
          <p:cNvSpPr>
            <a:spLocks noGrp="1"/>
          </p:cNvSpPr>
          <p:nvPr>
            <p:ph type="sldNum" sz="quarter" idx="10"/>
          </p:nvPr>
        </p:nvSpPr>
        <p:spPr/>
        <p:txBody>
          <a:bodyPr/>
          <a:lstStyle/>
          <a:p>
            <a:fld id="{F15B023B-A5DD-4615-B2B5-95B18B13BE21}" type="slidenum">
              <a:rPr lang="en-US" smtClean="0"/>
              <a:pPr/>
              <a:t>69</a:t>
            </a:fld>
            <a:endParaRPr lang="en-US"/>
          </a:p>
        </p:txBody>
      </p:sp>
    </p:spTree>
    <p:extLst>
      <p:ext uri="{BB962C8B-B14F-4D97-AF65-F5344CB8AC3E}">
        <p14:creationId xmlns:p14="http://schemas.microsoft.com/office/powerpoint/2010/main" val="8110107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9FA2A213-8A72-4BF2-BA15-2513CB5CB2D3}" type="slidenum">
              <a:rPr lang="en-US" sz="1000"/>
              <a:pPr/>
              <a:t>70</a:t>
            </a:fld>
            <a:endParaRPr lang="en-US" sz="1000"/>
          </a:p>
        </p:txBody>
      </p:sp>
      <p:sp>
        <p:nvSpPr>
          <p:cNvPr id="94210" name="Rectangle 2"/>
          <p:cNvSpPr>
            <a:spLocks noGrp="1" noRot="1" noChangeAspect="1" noChangeArrowheads="1" noTextEdit="1"/>
          </p:cNvSpPr>
          <p:nvPr>
            <p:ph type="sldImg"/>
          </p:nvPr>
        </p:nvSpPr>
        <p:spPr>
          <a:xfrm>
            <a:off x="469900" y="727075"/>
            <a:ext cx="6376988" cy="3587750"/>
          </a:xfrm>
          <a:ln cap="flat"/>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9382" tIns="50532" rIns="99382" bIns="50532"/>
          <a:lstStyle/>
          <a:p>
            <a:pPr defTabSz="970452">
              <a:spcBef>
                <a:spcPct val="0"/>
              </a:spcBef>
            </a:pPr>
            <a:endParaRPr kumimoji="0" lang="en-US" sz="2500">
              <a:ea typeface="ＭＳ Ｐゴシック" pitchFamily="34" charset="-128"/>
            </a:endParaRPr>
          </a:p>
        </p:txBody>
      </p:sp>
    </p:spTree>
    <p:extLst>
      <p:ext uri="{BB962C8B-B14F-4D97-AF65-F5344CB8AC3E}">
        <p14:creationId xmlns:p14="http://schemas.microsoft.com/office/powerpoint/2010/main" val="21416756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733" eaLnBrk="0" hangingPunct="0">
              <a:defRPr sz="2400">
                <a:solidFill>
                  <a:schemeClr val="tx1"/>
                </a:solidFill>
                <a:latin typeface="Times New Roman" pitchFamily="18" charset="0"/>
                <a:ea typeface="ＭＳ Ｐゴシック" pitchFamily="34" charset="-128"/>
              </a:defRPr>
            </a:lvl1pPr>
            <a:lvl2pPr marL="751940" indent="-289208" defTabSz="989733" eaLnBrk="0" hangingPunct="0">
              <a:defRPr sz="2400">
                <a:solidFill>
                  <a:schemeClr val="tx1"/>
                </a:solidFill>
                <a:latin typeface="Times New Roman" pitchFamily="18" charset="0"/>
                <a:ea typeface="ＭＳ Ｐゴシック" pitchFamily="34" charset="-128"/>
              </a:defRPr>
            </a:lvl2pPr>
            <a:lvl3pPr marL="1156830" indent="-231366" defTabSz="989733" eaLnBrk="0" hangingPunct="0">
              <a:defRPr sz="2400">
                <a:solidFill>
                  <a:schemeClr val="tx1"/>
                </a:solidFill>
                <a:latin typeface="Times New Roman" pitchFamily="18" charset="0"/>
                <a:ea typeface="ＭＳ Ｐゴシック" pitchFamily="34" charset="-128"/>
              </a:defRPr>
            </a:lvl3pPr>
            <a:lvl4pPr marL="1619562" indent="-231366" defTabSz="989733" eaLnBrk="0" hangingPunct="0">
              <a:defRPr sz="2400">
                <a:solidFill>
                  <a:schemeClr val="tx1"/>
                </a:solidFill>
                <a:latin typeface="Times New Roman" pitchFamily="18" charset="0"/>
                <a:ea typeface="ＭＳ Ｐゴシック" pitchFamily="34" charset="-128"/>
              </a:defRPr>
            </a:lvl4pPr>
            <a:lvl5pPr marL="2082295" indent="-231366" defTabSz="989733" eaLnBrk="0" hangingPunct="0">
              <a:defRPr sz="2400">
                <a:solidFill>
                  <a:schemeClr val="tx1"/>
                </a:solidFill>
                <a:latin typeface="Times New Roman" pitchFamily="18" charset="0"/>
                <a:ea typeface="ＭＳ Ｐゴシック" pitchFamily="34" charset="-128"/>
              </a:defRPr>
            </a:lvl5pPr>
            <a:lvl6pPr marL="2545027"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3007759"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70491"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933223" indent="-231366" defTabSz="989733"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fld id="{5530648D-9120-48A6-BAD4-25C00235E38A}" type="slidenum">
              <a:rPr lang="en-US" sz="1000"/>
              <a:pPr/>
              <a:t>71</a:t>
            </a:fld>
            <a:endParaRPr lang="en-US" sz="1000"/>
          </a:p>
        </p:txBody>
      </p:sp>
      <p:sp>
        <p:nvSpPr>
          <p:cNvPr id="96258" name="Rectangle 2"/>
          <p:cNvSpPr>
            <a:spLocks noGrp="1" noRot="1" noChangeAspect="1" noChangeArrowheads="1" noTextEdit="1"/>
          </p:cNvSpPr>
          <p:nvPr>
            <p:ph type="sldImg"/>
          </p:nvPr>
        </p:nvSpPr>
        <p:spPr>
          <a:xfrm>
            <a:off x="468313" y="725488"/>
            <a:ext cx="6380162" cy="3589337"/>
          </a:xfrm>
          <a:ln/>
        </p:spPr>
      </p:sp>
      <p:sp>
        <p:nvSpPr>
          <p:cNvPr id="96259" name="Rectangle 3"/>
          <p:cNvSpPr>
            <a:spLocks noGrp="1" noChangeArrowheads="1"/>
          </p:cNvSpPr>
          <p:nvPr>
            <p:ph type="body" idx="1"/>
          </p:nvPr>
        </p:nvSpPr>
        <p:spPr>
          <a:xfrm>
            <a:off x="974070" y="4558648"/>
            <a:ext cx="5367060" cy="432150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60812"/>
            <a:endParaRPr lang="en-US" dirty="0">
              <a:ea typeface="ＭＳ Ｐゴシック" pitchFamily="34" charset="-128"/>
            </a:endParaRPr>
          </a:p>
        </p:txBody>
      </p:sp>
    </p:spTree>
    <p:extLst>
      <p:ext uri="{BB962C8B-B14F-4D97-AF65-F5344CB8AC3E}">
        <p14:creationId xmlns:p14="http://schemas.microsoft.com/office/powerpoint/2010/main" val="300133280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89588" eaLnBrk="0" hangingPunct="0">
              <a:defRPr sz="2400">
                <a:solidFill>
                  <a:schemeClr val="tx1"/>
                </a:solidFill>
                <a:latin typeface="Times New Roman" charset="0"/>
                <a:ea typeface="ＭＳ Ｐゴシック" charset="0"/>
              </a:defRPr>
            </a:lvl1pPr>
            <a:lvl2pPr marL="751830" indent="-289166" defTabSz="989588" eaLnBrk="0" hangingPunct="0">
              <a:defRPr sz="2400">
                <a:solidFill>
                  <a:schemeClr val="tx1"/>
                </a:solidFill>
                <a:latin typeface="Times New Roman" charset="0"/>
                <a:ea typeface="ＭＳ Ｐゴシック" charset="0"/>
              </a:defRPr>
            </a:lvl2pPr>
            <a:lvl3pPr marL="1156660" indent="-231332" defTabSz="989588" eaLnBrk="0" hangingPunct="0">
              <a:defRPr sz="2400">
                <a:solidFill>
                  <a:schemeClr val="tx1"/>
                </a:solidFill>
                <a:latin typeface="Times New Roman" charset="0"/>
                <a:ea typeface="ＭＳ Ｐゴシック" charset="0"/>
              </a:defRPr>
            </a:lvl3pPr>
            <a:lvl4pPr marL="1619325" indent="-231332" defTabSz="989588" eaLnBrk="0" hangingPunct="0">
              <a:defRPr sz="2400">
                <a:solidFill>
                  <a:schemeClr val="tx1"/>
                </a:solidFill>
                <a:latin typeface="Times New Roman" charset="0"/>
                <a:ea typeface="ＭＳ Ｐゴシック" charset="0"/>
              </a:defRPr>
            </a:lvl4pPr>
            <a:lvl5pPr marL="2081990" indent="-231332" defTabSz="989588" eaLnBrk="0" hangingPunct="0">
              <a:defRPr sz="2400">
                <a:solidFill>
                  <a:schemeClr val="tx1"/>
                </a:solidFill>
                <a:latin typeface="Times New Roman" charset="0"/>
                <a:ea typeface="ＭＳ Ｐゴシック" charset="0"/>
              </a:defRPr>
            </a:lvl5pPr>
            <a:lvl6pPr marL="2544654" indent="-231332" defTabSz="989588" eaLnBrk="0" fontAlgn="base" hangingPunct="0">
              <a:spcBef>
                <a:spcPct val="0"/>
              </a:spcBef>
              <a:spcAft>
                <a:spcPct val="0"/>
              </a:spcAft>
              <a:defRPr sz="2400">
                <a:solidFill>
                  <a:schemeClr val="tx1"/>
                </a:solidFill>
                <a:latin typeface="Times New Roman" charset="0"/>
                <a:ea typeface="ＭＳ Ｐゴシック" charset="0"/>
              </a:defRPr>
            </a:lvl6pPr>
            <a:lvl7pPr marL="3007319" indent="-231332" defTabSz="989588" eaLnBrk="0" fontAlgn="base" hangingPunct="0">
              <a:spcBef>
                <a:spcPct val="0"/>
              </a:spcBef>
              <a:spcAft>
                <a:spcPct val="0"/>
              </a:spcAft>
              <a:defRPr sz="2400">
                <a:solidFill>
                  <a:schemeClr val="tx1"/>
                </a:solidFill>
                <a:latin typeface="Times New Roman" charset="0"/>
                <a:ea typeface="ＭＳ Ｐゴシック" charset="0"/>
              </a:defRPr>
            </a:lvl7pPr>
            <a:lvl8pPr marL="3469983" indent="-231332" defTabSz="989588" eaLnBrk="0" fontAlgn="base" hangingPunct="0">
              <a:spcBef>
                <a:spcPct val="0"/>
              </a:spcBef>
              <a:spcAft>
                <a:spcPct val="0"/>
              </a:spcAft>
              <a:defRPr sz="2400">
                <a:solidFill>
                  <a:schemeClr val="tx1"/>
                </a:solidFill>
                <a:latin typeface="Times New Roman" charset="0"/>
                <a:ea typeface="ＭＳ Ｐゴシック" charset="0"/>
              </a:defRPr>
            </a:lvl8pPr>
            <a:lvl9pPr marL="3932647" indent="-231332" defTabSz="989588" eaLnBrk="0" fontAlgn="base" hangingPunct="0">
              <a:spcBef>
                <a:spcPct val="0"/>
              </a:spcBef>
              <a:spcAft>
                <a:spcPct val="0"/>
              </a:spcAft>
              <a:defRPr sz="2400">
                <a:solidFill>
                  <a:schemeClr val="tx1"/>
                </a:solidFill>
                <a:latin typeface="Times New Roman" charset="0"/>
                <a:ea typeface="ＭＳ Ｐゴシック" charset="0"/>
              </a:defRPr>
            </a:lvl9pPr>
          </a:lstStyle>
          <a:p>
            <a:fld id="{9613BEB9-C64B-024D-A13B-45C3B1A659CB}" type="slidenum">
              <a:rPr lang="en-US" sz="1000"/>
              <a:pPr/>
              <a:t>72</a:t>
            </a:fld>
            <a:endParaRPr lang="en-US" sz="1000"/>
          </a:p>
        </p:txBody>
      </p:sp>
      <p:sp>
        <p:nvSpPr>
          <p:cNvPr id="108547" name="Rectangle 2"/>
          <p:cNvSpPr>
            <a:spLocks noGrp="1" noRot="1" noChangeAspect="1" noChangeArrowheads="1" noTextEdit="1"/>
          </p:cNvSpPr>
          <p:nvPr>
            <p:ph type="sldImg"/>
          </p:nvPr>
        </p:nvSpPr>
        <p:spPr>
          <a:xfrm>
            <a:off x="471488" y="727075"/>
            <a:ext cx="6375400" cy="3586163"/>
          </a:xfrm>
          <a:ln cap="flat"/>
        </p:spPr>
      </p:sp>
      <p:sp>
        <p:nvSpPr>
          <p:cNvPr id="108548" name="Rectangle 3"/>
          <p:cNvSpPr>
            <a:spLocks noGrp="1" noChangeArrowheads="1"/>
          </p:cNvSpPr>
          <p:nvPr>
            <p:ph type="body" idx="1"/>
          </p:nvPr>
        </p:nvSpPr>
        <p:spPr>
          <a:xfrm>
            <a:off x="975685" y="4557045"/>
            <a:ext cx="5363835" cy="432150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7797" tIns="49729" rIns="97797" bIns="49729"/>
          <a:lstStyle/>
          <a:p>
            <a:endParaRPr lang="en-US" dirty="0">
              <a:latin typeface="Times New Roman" charset="0"/>
            </a:endParaRPr>
          </a:p>
        </p:txBody>
      </p:sp>
    </p:spTree>
    <p:extLst>
      <p:ext uri="{BB962C8B-B14F-4D97-AF65-F5344CB8AC3E}">
        <p14:creationId xmlns:p14="http://schemas.microsoft.com/office/powerpoint/2010/main" val="31401583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99E0B-D4AE-309B-E4FF-B42FE237E562}"/>
            </a:ext>
          </a:extLst>
        </p:cNvPr>
        <p:cNvGrpSpPr/>
        <p:nvPr/>
      </p:nvGrpSpPr>
      <p:grpSpPr>
        <a:xfrm>
          <a:off x="0" y="0"/>
          <a:ext cx="0" cy="0"/>
          <a:chOff x="0" y="0"/>
          <a:chExt cx="0" cy="0"/>
        </a:xfrm>
      </p:grpSpPr>
      <p:sp>
        <p:nvSpPr>
          <p:cNvPr id="108546" name="Rectangle 7">
            <a:extLst>
              <a:ext uri="{FF2B5EF4-FFF2-40B4-BE49-F238E27FC236}">
                <a16:creationId xmlns:a16="http://schemas.microsoft.com/office/drawing/2014/main" id="{AD76EB58-5BB5-25A5-2215-D2B142C84CA7}"/>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89588" eaLnBrk="0" hangingPunct="0">
              <a:defRPr sz="2400">
                <a:solidFill>
                  <a:schemeClr val="tx1"/>
                </a:solidFill>
                <a:latin typeface="Times New Roman" charset="0"/>
                <a:ea typeface="ＭＳ Ｐゴシック" charset="0"/>
              </a:defRPr>
            </a:lvl1pPr>
            <a:lvl2pPr marL="751830" indent="-289166" defTabSz="989588" eaLnBrk="0" hangingPunct="0">
              <a:defRPr sz="2400">
                <a:solidFill>
                  <a:schemeClr val="tx1"/>
                </a:solidFill>
                <a:latin typeface="Times New Roman" charset="0"/>
                <a:ea typeface="ＭＳ Ｐゴシック" charset="0"/>
              </a:defRPr>
            </a:lvl2pPr>
            <a:lvl3pPr marL="1156660" indent="-231332" defTabSz="989588" eaLnBrk="0" hangingPunct="0">
              <a:defRPr sz="2400">
                <a:solidFill>
                  <a:schemeClr val="tx1"/>
                </a:solidFill>
                <a:latin typeface="Times New Roman" charset="0"/>
                <a:ea typeface="ＭＳ Ｐゴシック" charset="0"/>
              </a:defRPr>
            </a:lvl3pPr>
            <a:lvl4pPr marL="1619325" indent="-231332" defTabSz="989588" eaLnBrk="0" hangingPunct="0">
              <a:defRPr sz="2400">
                <a:solidFill>
                  <a:schemeClr val="tx1"/>
                </a:solidFill>
                <a:latin typeface="Times New Roman" charset="0"/>
                <a:ea typeface="ＭＳ Ｐゴシック" charset="0"/>
              </a:defRPr>
            </a:lvl4pPr>
            <a:lvl5pPr marL="2081990" indent="-231332" defTabSz="989588" eaLnBrk="0" hangingPunct="0">
              <a:defRPr sz="2400">
                <a:solidFill>
                  <a:schemeClr val="tx1"/>
                </a:solidFill>
                <a:latin typeface="Times New Roman" charset="0"/>
                <a:ea typeface="ＭＳ Ｐゴシック" charset="0"/>
              </a:defRPr>
            </a:lvl5pPr>
            <a:lvl6pPr marL="2544654" indent="-231332" defTabSz="989588" eaLnBrk="0" fontAlgn="base" hangingPunct="0">
              <a:spcBef>
                <a:spcPct val="0"/>
              </a:spcBef>
              <a:spcAft>
                <a:spcPct val="0"/>
              </a:spcAft>
              <a:defRPr sz="2400">
                <a:solidFill>
                  <a:schemeClr val="tx1"/>
                </a:solidFill>
                <a:latin typeface="Times New Roman" charset="0"/>
                <a:ea typeface="ＭＳ Ｐゴシック" charset="0"/>
              </a:defRPr>
            </a:lvl6pPr>
            <a:lvl7pPr marL="3007319" indent="-231332" defTabSz="989588" eaLnBrk="0" fontAlgn="base" hangingPunct="0">
              <a:spcBef>
                <a:spcPct val="0"/>
              </a:spcBef>
              <a:spcAft>
                <a:spcPct val="0"/>
              </a:spcAft>
              <a:defRPr sz="2400">
                <a:solidFill>
                  <a:schemeClr val="tx1"/>
                </a:solidFill>
                <a:latin typeface="Times New Roman" charset="0"/>
                <a:ea typeface="ＭＳ Ｐゴシック" charset="0"/>
              </a:defRPr>
            </a:lvl7pPr>
            <a:lvl8pPr marL="3469983" indent="-231332" defTabSz="989588" eaLnBrk="0" fontAlgn="base" hangingPunct="0">
              <a:spcBef>
                <a:spcPct val="0"/>
              </a:spcBef>
              <a:spcAft>
                <a:spcPct val="0"/>
              </a:spcAft>
              <a:defRPr sz="2400">
                <a:solidFill>
                  <a:schemeClr val="tx1"/>
                </a:solidFill>
                <a:latin typeface="Times New Roman" charset="0"/>
                <a:ea typeface="ＭＳ Ｐゴシック" charset="0"/>
              </a:defRPr>
            </a:lvl8pPr>
            <a:lvl9pPr marL="3932647" indent="-231332" defTabSz="989588" eaLnBrk="0" fontAlgn="base" hangingPunct="0">
              <a:spcBef>
                <a:spcPct val="0"/>
              </a:spcBef>
              <a:spcAft>
                <a:spcPct val="0"/>
              </a:spcAft>
              <a:defRPr sz="2400">
                <a:solidFill>
                  <a:schemeClr val="tx1"/>
                </a:solidFill>
                <a:latin typeface="Times New Roman" charset="0"/>
                <a:ea typeface="ＭＳ Ｐゴシック" charset="0"/>
              </a:defRPr>
            </a:lvl9pPr>
          </a:lstStyle>
          <a:p>
            <a:fld id="{9613BEB9-C64B-024D-A13B-45C3B1A659CB}" type="slidenum">
              <a:rPr lang="en-US" sz="1000"/>
              <a:pPr/>
              <a:t>73</a:t>
            </a:fld>
            <a:endParaRPr lang="en-US" sz="1000"/>
          </a:p>
        </p:txBody>
      </p:sp>
      <p:sp>
        <p:nvSpPr>
          <p:cNvPr id="108547" name="Rectangle 2">
            <a:extLst>
              <a:ext uri="{FF2B5EF4-FFF2-40B4-BE49-F238E27FC236}">
                <a16:creationId xmlns:a16="http://schemas.microsoft.com/office/drawing/2014/main" id="{A81C7CA4-79A1-3993-96A1-D3D4060BBB9B}"/>
              </a:ext>
            </a:extLst>
          </p:cNvPr>
          <p:cNvSpPr>
            <a:spLocks noGrp="1" noRot="1" noChangeAspect="1" noChangeArrowheads="1" noTextEdit="1"/>
          </p:cNvSpPr>
          <p:nvPr>
            <p:ph type="sldImg"/>
          </p:nvPr>
        </p:nvSpPr>
        <p:spPr>
          <a:xfrm>
            <a:off x="471488" y="727075"/>
            <a:ext cx="6375400" cy="3586163"/>
          </a:xfrm>
          <a:ln cap="flat"/>
        </p:spPr>
      </p:sp>
      <p:sp>
        <p:nvSpPr>
          <p:cNvPr id="108548" name="Rectangle 3">
            <a:extLst>
              <a:ext uri="{FF2B5EF4-FFF2-40B4-BE49-F238E27FC236}">
                <a16:creationId xmlns:a16="http://schemas.microsoft.com/office/drawing/2014/main" id="{072DD08B-3681-C21A-9664-33E3DECDEA40}"/>
              </a:ext>
            </a:extLst>
          </p:cNvPr>
          <p:cNvSpPr>
            <a:spLocks noGrp="1" noChangeArrowheads="1"/>
          </p:cNvSpPr>
          <p:nvPr>
            <p:ph type="body" idx="1"/>
          </p:nvPr>
        </p:nvSpPr>
        <p:spPr>
          <a:xfrm>
            <a:off x="975685" y="4557045"/>
            <a:ext cx="5363835" cy="432150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7797" tIns="49729" rIns="97797" bIns="49729"/>
          <a:lstStyle/>
          <a:p>
            <a:r>
              <a:rPr lang="en-US" dirty="0">
                <a:latin typeface="Times New Roman" charset="0"/>
              </a:rPr>
              <a:t>Due tomorrow, Thursday 10/15 at 3:20 PM.</a:t>
            </a:r>
          </a:p>
        </p:txBody>
      </p:sp>
    </p:spTree>
    <p:extLst>
      <p:ext uri="{BB962C8B-B14F-4D97-AF65-F5344CB8AC3E}">
        <p14:creationId xmlns:p14="http://schemas.microsoft.com/office/powerpoint/2010/main" val="7498176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18" name="Picture 17" descr="dt+ux.ai">
            <a:extLst>
              <a:ext uri="{FF2B5EF4-FFF2-40B4-BE49-F238E27FC236}">
                <a16:creationId xmlns:a16="http://schemas.microsoft.com/office/drawing/2014/main" id="{655A4C6C-79F7-CD40-9059-2FF393ADD42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5258" y="-346560"/>
            <a:ext cx="1574645" cy="1180830"/>
          </a:xfrm>
          <a:prstGeom prst="rect">
            <a:avLst/>
          </a:prstGeom>
        </p:spPr>
      </p:pic>
      <p:pic>
        <p:nvPicPr>
          <p:cNvPr id="20" name="Picture 19" descr="dt+ux.ai">
            <a:extLst>
              <a:ext uri="{FF2B5EF4-FFF2-40B4-BE49-F238E27FC236}">
                <a16:creationId xmlns:a16="http://schemas.microsoft.com/office/drawing/2014/main" id="{F77E0BC6-7E5E-5C45-8DCC-5D37E5EE8F5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1469" y="-348341"/>
            <a:ext cx="1552056" cy="1164042"/>
          </a:xfrm>
          <a:prstGeom prst="rect">
            <a:avLst/>
          </a:prstGeom>
        </p:spPr>
      </p:pic>
      <p:sp>
        <p:nvSpPr>
          <p:cNvPr id="9" name="Rectangle 8"/>
          <p:cNvSpPr/>
          <p:nvPr userDrawn="1"/>
        </p:nvSpPr>
        <p:spPr bwMode="auto">
          <a:xfrm rot="10800000">
            <a:off x="0" y="0"/>
            <a:ext cx="12192000" cy="464008"/>
          </a:xfrm>
          <a:prstGeom prst="rect">
            <a:avLst/>
          </a:prstGeom>
          <a:gradFill flip="none" rotWithShape="1">
            <a:gsLst>
              <a:gs pos="100000">
                <a:srgbClr val="000000">
                  <a:alpha val="8000"/>
                </a:srgbClr>
              </a:gs>
              <a:gs pos="82000">
                <a:srgbClr val="000000">
                  <a:alpha val="0"/>
                </a:srgbClr>
              </a:gs>
            </a:gsLst>
            <a:lin ang="16200000" scaled="0"/>
            <a:tileRect/>
          </a:gradFill>
          <a:ln w="12700" cap="flat" cmpd="sng" algn="ctr">
            <a:noFill/>
            <a:prstDash val="solid"/>
            <a:round/>
            <a:headEnd type="none" w="sm" len="sm"/>
            <a:tailEnd type="none" w="sm" len="sm"/>
          </a:ln>
          <a:effectLst/>
        </p:spPr>
        <p:txBody>
          <a:bodyPr vert="horz" wrap="square" lIns="91428" tIns="45714" rIns="91428" bIns="45714" numCol="1" rtlCol="0" anchor="t" anchorCtr="0" compatLnSpc="1">
            <a:prstTxWarp prst="textNoShape">
              <a:avLst/>
            </a:prstTxWarp>
          </a:bodyPr>
          <a:lstStyle/>
          <a:p>
            <a:pPr marL="0" marR="0" indent="0" algn="l" defTabSz="914217"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3" name="Text Box 3"/>
          <p:cNvSpPr txBox="1">
            <a:spLocks noChangeArrowheads="1"/>
          </p:cNvSpPr>
          <p:nvPr/>
        </p:nvSpPr>
        <p:spPr bwMode="auto">
          <a:xfrm>
            <a:off x="809386" y="3892718"/>
            <a:ext cx="8026400" cy="1200329"/>
          </a:xfrm>
          <a:prstGeom prst="rect">
            <a:avLst/>
          </a:prstGeom>
          <a:noFill/>
          <a:ln w="9525">
            <a:noFill/>
            <a:miter lim="800000"/>
            <a:headEnd/>
            <a:tailEnd/>
          </a:ln>
          <a:effectLst/>
        </p:spPr>
        <p:txBody>
          <a:bodyPr wrap="square">
            <a:spAutoFit/>
          </a:bodyPr>
          <a:lstStyle/>
          <a:p>
            <a:pPr algn="l">
              <a:defRPr/>
            </a:pPr>
            <a:r>
              <a:rPr lang="en-US" sz="2400" dirty="0">
                <a:solidFill>
                  <a:srgbClr val="6D6D6D"/>
                </a:solidFill>
                <a:latin typeface="Helvetica"/>
                <a:ea typeface="+mn-ea"/>
                <a:cs typeface="Helvetica"/>
              </a:rPr>
              <a:t>Prof. James A. Landay</a:t>
            </a:r>
          </a:p>
          <a:p>
            <a:pPr algn="l">
              <a:defRPr/>
            </a:pPr>
            <a:r>
              <a:rPr lang="en-US" sz="2400" dirty="0">
                <a:solidFill>
                  <a:srgbClr val="6D6D6D"/>
                </a:solidFill>
                <a:latin typeface="Helvetica"/>
                <a:ea typeface="+mn-ea"/>
                <a:cs typeface="Helvetica"/>
              </a:rPr>
              <a:t>Computer Science Department</a:t>
            </a:r>
          </a:p>
          <a:p>
            <a:pPr algn="l">
              <a:defRPr/>
            </a:pPr>
            <a:r>
              <a:rPr lang="en-US" sz="2400" dirty="0">
                <a:solidFill>
                  <a:srgbClr val="6D6D6D"/>
                </a:solidFill>
                <a:latin typeface="Helvetica"/>
                <a:ea typeface="+mn-ea"/>
                <a:cs typeface="Helvetica"/>
              </a:rPr>
              <a:t>Stanford University</a:t>
            </a:r>
          </a:p>
        </p:txBody>
      </p:sp>
      <p:sp>
        <p:nvSpPr>
          <p:cNvPr id="297986" name="Rectangle 2"/>
          <p:cNvSpPr>
            <a:spLocks noGrp="1" noChangeArrowheads="1"/>
          </p:cNvSpPr>
          <p:nvPr>
            <p:ph type="ctrTitle" hasCustomPrompt="1"/>
          </p:nvPr>
        </p:nvSpPr>
        <p:spPr>
          <a:xfrm>
            <a:off x="809386" y="2115019"/>
            <a:ext cx="10769600" cy="1143000"/>
          </a:xfrm>
        </p:spPr>
        <p:txBody>
          <a:bodyPr/>
          <a:lstStyle>
            <a:lvl1pPr>
              <a:defRPr sz="5999">
                <a:solidFill>
                  <a:srgbClr val="5A5A5A"/>
                </a:solidFill>
              </a:defRPr>
            </a:lvl1pPr>
          </a:lstStyle>
          <a:p>
            <a:r>
              <a:rPr lang="en-US" dirty="0"/>
              <a:t>TITLE</a:t>
            </a:r>
          </a:p>
        </p:txBody>
      </p:sp>
      <p:sp>
        <p:nvSpPr>
          <p:cNvPr id="6" name="Text Box 3"/>
          <p:cNvSpPr txBox="1">
            <a:spLocks noChangeArrowheads="1"/>
          </p:cNvSpPr>
          <p:nvPr/>
        </p:nvSpPr>
        <p:spPr bwMode="auto">
          <a:xfrm>
            <a:off x="809386" y="4922793"/>
            <a:ext cx="7978204" cy="830997"/>
          </a:xfrm>
          <a:prstGeom prst="rect">
            <a:avLst/>
          </a:prstGeom>
          <a:noFill/>
          <a:ln w="9525">
            <a:noFill/>
            <a:miter lim="800000"/>
            <a:headEnd/>
            <a:tailEnd/>
          </a:ln>
          <a:effectLst/>
        </p:spPr>
        <p:txBody>
          <a:bodyPr wrap="square">
            <a:spAutoFit/>
          </a:bodyPr>
          <a:lstStyle/>
          <a:p>
            <a:pPr algn="r">
              <a:defRPr/>
            </a:pPr>
            <a:endParaRPr lang="en-US" sz="2400" dirty="0">
              <a:solidFill>
                <a:srgbClr val="6D6D6D"/>
              </a:solidFill>
              <a:latin typeface="Helvetica"/>
              <a:ea typeface="+mn-ea"/>
              <a:cs typeface="Helvetica"/>
            </a:endParaRPr>
          </a:p>
          <a:p>
            <a:pPr algn="l">
              <a:defRPr/>
            </a:pPr>
            <a:r>
              <a:rPr lang="en-US" sz="2400" dirty="0">
                <a:solidFill>
                  <a:srgbClr val="6D6D6D"/>
                </a:solidFill>
                <a:latin typeface="Helvetica"/>
                <a:ea typeface="+mn-ea"/>
                <a:cs typeface="Helvetica"/>
              </a:rPr>
              <a:t>Autumn 2026</a:t>
            </a:r>
          </a:p>
        </p:txBody>
      </p:sp>
      <p:pic>
        <p:nvPicPr>
          <p:cNvPr id="14" name="Picture 13" descr="dt+ux.ai">
            <a:extLst>
              <a:ext uri="{FF2B5EF4-FFF2-40B4-BE49-F238E27FC236}">
                <a16:creationId xmlns:a16="http://schemas.microsoft.com/office/drawing/2014/main" id="{6E3129C8-C474-9D4A-B318-DF1A0850C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69" y="-348341"/>
            <a:ext cx="1552055" cy="1164042"/>
          </a:xfrm>
          <a:prstGeom prst="rect">
            <a:avLst/>
          </a:prstGeom>
        </p:spPr>
      </p:pic>
      <p:sp>
        <p:nvSpPr>
          <p:cNvPr id="15" name="Rectangle 2">
            <a:extLst>
              <a:ext uri="{FF2B5EF4-FFF2-40B4-BE49-F238E27FC236}">
                <a16:creationId xmlns:a16="http://schemas.microsoft.com/office/drawing/2014/main" id="{D589D282-6F1F-1C46-AD61-1358842AE4FD}"/>
              </a:ext>
            </a:extLst>
          </p:cNvPr>
          <p:cNvSpPr txBox="1">
            <a:spLocks noChangeArrowheads="1"/>
          </p:cNvSpPr>
          <p:nvPr userDrawn="1"/>
        </p:nvSpPr>
        <p:spPr bwMode="auto">
          <a:xfrm>
            <a:off x="1224643" y="43544"/>
            <a:ext cx="10967357" cy="409102"/>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8833" tIns="54417" rIns="108833" bIns="54417" numCol="1" anchor="ctr" anchorCtr="0" compatLnSpc="1">
            <a:prstTxWarp prst="textNoShape">
              <a:avLst/>
            </a:prstTxWarp>
          </a:bodyPr>
          <a:lstStyle>
            <a:lvl1pPr algn="l" rtl="0" eaLnBrk="0" fontAlgn="base" hangingPunct="0">
              <a:spcBef>
                <a:spcPct val="0"/>
              </a:spcBef>
              <a:spcAft>
                <a:spcPct val="0"/>
              </a:spcAft>
              <a:defRPr sz="3700" b="0" i="0">
                <a:solidFill>
                  <a:srgbClr val="6D6D6D"/>
                </a:solidFill>
                <a:latin typeface="Helvetica Light"/>
                <a:ea typeface="ＭＳ Ｐゴシック" charset="0"/>
                <a:cs typeface="Helvetica Light"/>
              </a:defRPr>
            </a:lvl1pPr>
            <a:lvl2pPr algn="l" rtl="0" eaLnBrk="0" fontAlgn="base" hangingPunct="0">
              <a:spcBef>
                <a:spcPct val="0"/>
              </a:spcBef>
              <a:spcAft>
                <a:spcPct val="0"/>
              </a:spcAft>
              <a:defRPr sz="3700">
                <a:solidFill>
                  <a:srgbClr val="3E4E6C"/>
                </a:solidFill>
                <a:latin typeface="Arial Black" pitchFamily="34" charset="0"/>
                <a:ea typeface="ＭＳ Ｐゴシック" charset="0"/>
              </a:defRPr>
            </a:lvl2pPr>
            <a:lvl3pPr algn="l" rtl="0" eaLnBrk="0" fontAlgn="base" hangingPunct="0">
              <a:spcBef>
                <a:spcPct val="0"/>
              </a:spcBef>
              <a:spcAft>
                <a:spcPct val="0"/>
              </a:spcAft>
              <a:defRPr sz="3700">
                <a:solidFill>
                  <a:srgbClr val="3E4E6C"/>
                </a:solidFill>
                <a:latin typeface="Arial Black" pitchFamily="34" charset="0"/>
                <a:ea typeface="ＭＳ Ｐゴシック" charset="0"/>
              </a:defRPr>
            </a:lvl3pPr>
            <a:lvl4pPr algn="l" rtl="0" eaLnBrk="0" fontAlgn="base" hangingPunct="0">
              <a:spcBef>
                <a:spcPct val="0"/>
              </a:spcBef>
              <a:spcAft>
                <a:spcPct val="0"/>
              </a:spcAft>
              <a:defRPr sz="3700">
                <a:solidFill>
                  <a:srgbClr val="3E4E6C"/>
                </a:solidFill>
                <a:latin typeface="Arial Black" pitchFamily="34" charset="0"/>
                <a:ea typeface="ＭＳ Ｐゴシック" charset="0"/>
              </a:defRPr>
            </a:lvl4pPr>
            <a:lvl5pPr algn="l" rtl="0" eaLnBrk="0" fontAlgn="base" hangingPunct="0">
              <a:spcBef>
                <a:spcPct val="0"/>
              </a:spcBef>
              <a:spcAft>
                <a:spcPct val="0"/>
              </a:spcAft>
              <a:defRPr sz="3700">
                <a:solidFill>
                  <a:srgbClr val="3E4E6C"/>
                </a:solidFill>
                <a:latin typeface="Arial Black" pitchFamily="34" charset="0"/>
                <a:ea typeface="ＭＳ Ｐゴシック" charset="0"/>
              </a:defRPr>
            </a:lvl5pPr>
            <a:lvl6pPr marL="457200" algn="l" rtl="0" fontAlgn="base">
              <a:spcBef>
                <a:spcPct val="0"/>
              </a:spcBef>
              <a:spcAft>
                <a:spcPct val="0"/>
              </a:spcAft>
              <a:defRPr sz="3700">
                <a:solidFill>
                  <a:srgbClr val="3E4E6C"/>
                </a:solidFill>
                <a:latin typeface="Arial Black" pitchFamily="34" charset="0"/>
              </a:defRPr>
            </a:lvl6pPr>
            <a:lvl7pPr marL="914400" algn="l" rtl="0" fontAlgn="base">
              <a:spcBef>
                <a:spcPct val="0"/>
              </a:spcBef>
              <a:spcAft>
                <a:spcPct val="0"/>
              </a:spcAft>
              <a:defRPr sz="3700">
                <a:solidFill>
                  <a:srgbClr val="3E4E6C"/>
                </a:solidFill>
                <a:latin typeface="Arial Black" pitchFamily="34" charset="0"/>
              </a:defRPr>
            </a:lvl7pPr>
            <a:lvl8pPr marL="1371600" algn="l" rtl="0" fontAlgn="base">
              <a:spcBef>
                <a:spcPct val="0"/>
              </a:spcBef>
              <a:spcAft>
                <a:spcPct val="0"/>
              </a:spcAft>
              <a:defRPr sz="3700">
                <a:solidFill>
                  <a:srgbClr val="3E4E6C"/>
                </a:solidFill>
                <a:latin typeface="Arial Black" pitchFamily="34" charset="0"/>
              </a:defRPr>
            </a:lvl8pPr>
            <a:lvl9pPr marL="1828800" algn="l" rtl="0" fontAlgn="base">
              <a:spcBef>
                <a:spcPct val="0"/>
              </a:spcBef>
              <a:spcAft>
                <a:spcPct val="0"/>
              </a:spcAft>
              <a:defRPr sz="3700">
                <a:solidFill>
                  <a:srgbClr val="3E4E6C"/>
                </a:solidFill>
                <a:latin typeface="Arial Black" pitchFamily="34" charset="0"/>
              </a:defRPr>
            </a:lvl9pPr>
          </a:lstStyle>
          <a:p>
            <a:r>
              <a:rPr lang="en-US" sz="2000" baseline="0" dirty="0"/>
              <a:t>DESIGN THINKING FOR USER EXPERIENCE </a:t>
            </a:r>
            <a:r>
              <a:rPr lang="en-US" sz="2000" dirty="0"/>
              <a:t>DESIGN +</a:t>
            </a:r>
            <a:r>
              <a:rPr lang="en-US" sz="2000" baseline="0" dirty="0"/>
              <a:t> PROTOTYPING + EVALUATION</a:t>
            </a:r>
            <a:endParaRPr lang="en-US" sz="2000" dirty="0"/>
          </a:p>
        </p:txBody>
      </p:sp>
      <p:pic>
        <p:nvPicPr>
          <p:cNvPr id="16" name="Picture 15" descr="dt+ux.ai">
            <a:extLst>
              <a:ext uri="{FF2B5EF4-FFF2-40B4-BE49-F238E27FC236}">
                <a16:creationId xmlns:a16="http://schemas.microsoft.com/office/drawing/2014/main" id="{8D50C5D1-5438-0645-98B4-DA199F0A3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69" y="-348341"/>
            <a:ext cx="1552055" cy="1164042"/>
          </a:xfrm>
          <a:prstGeom prst="rect">
            <a:avLst/>
          </a:prstGeom>
        </p:spPr>
      </p:pic>
      <p:sp>
        <p:nvSpPr>
          <p:cNvPr id="10" name="Shape 309"/>
          <p:cNvSpPr/>
          <p:nvPr/>
        </p:nvSpPr>
        <p:spPr>
          <a:xfrm>
            <a:off x="11933751" y="-62865"/>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sp>
        <p:nvSpPr>
          <p:cNvPr id="11" name="Shape 310"/>
          <p:cNvSpPr/>
          <p:nvPr/>
        </p:nvSpPr>
        <p:spPr>
          <a:xfrm rot="16200000">
            <a:off x="-93917" y="-51499"/>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sp>
        <p:nvSpPr>
          <p:cNvPr id="12" name="Shape 311"/>
          <p:cNvSpPr/>
          <p:nvPr/>
        </p:nvSpPr>
        <p:spPr>
          <a:xfrm rot="10800000">
            <a:off x="-82551" y="6669405"/>
            <a:ext cx="340800" cy="2555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sp>
        <p:nvSpPr>
          <p:cNvPr id="13" name="Shape 312"/>
          <p:cNvSpPr/>
          <p:nvPr/>
        </p:nvSpPr>
        <p:spPr>
          <a:xfrm rot="5400000">
            <a:off x="11977620" y="6675681"/>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a:p>
        </p:txBody>
      </p:sp>
    </p:spTree>
    <p:extLst>
      <p:ext uri="{BB962C8B-B14F-4D97-AF65-F5344CB8AC3E}">
        <p14:creationId xmlns:p14="http://schemas.microsoft.com/office/powerpoint/2010/main" val="1578183301"/>
      </p:ext>
    </p:extLst>
  </p:cSld>
  <p:clrMapOvr>
    <a:masterClrMapping/>
  </p:clrMapOvr>
  <p:transition>
    <p:dissolv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a:noFill/>
          </a:ln>
        </p:spPr>
        <p:txBody>
          <a:bodyPr/>
          <a:lstStyle>
            <a:lvl1pPr>
              <a:defRPr/>
            </a:lvl1pPr>
          </a:lstStyle>
          <a:p>
            <a:pPr>
              <a:defRPr/>
            </a:pPr>
            <a:r>
              <a:rPr lang="en-US"/>
              <a:t>Autumn 2026</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endParaRPr lang="en-US" dirty="0"/>
          </a:p>
        </p:txBody>
      </p:sp>
      <p:sp>
        <p:nvSpPr>
          <p:cNvPr id="6" name="Rectangle 7"/>
          <p:cNvSpPr>
            <a:spLocks noGrp="1" noChangeArrowheads="1"/>
          </p:cNvSpPr>
          <p:nvPr>
            <p:ph type="sldNum" sz="quarter" idx="12"/>
          </p:nvPr>
        </p:nvSpPr>
        <p:spPr>
          <a:ln/>
        </p:spPr>
        <p:txBody>
          <a:bodyPr/>
          <a:lstStyle>
            <a:lvl1pPr>
              <a:defRPr/>
            </a:lvl1pPr>
          </a:lstStyle>
          <a:p>
            <a:pPr>
              <a:defRPr/>
            </a:pPr>
            <a:fld id="{0E1F3F99-1E68-4047-B307-0AAED4DA5926}" type="slidenum">
              <a:rPr lang="en-US" smtClean="0"/>
              <a:pPr>
                <a:defRPr/>
              </a:pPr>
              <a:t>‹#›</a:t>
            </a:fld>
            <a:endParaRPr lang="en-US" dirty="0"/>
          </a:p>
        </p:txBody>
      </p:sp>
    </p:spTree>
    <p:extLst>
      <p:ext uri="{BB962C8B-B14F-4D97-AF65-F5344CB8AC3E}">
        <p14:creationId xmlns:p14="http://schemas.microsoft.com/office/powerpoint/2010/main" val="990908827"/>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Helvetica Light" panose="020B0403020202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914400" y="1600200"/>
            <a:ext cx="5080000" cy="4724400"/>
          </a:xfrm>
        </p:spPr>
        <p:txBody>
          <a:bodyPr/>
          <a:lstStyle>
            <a:lvl1pPr>
              <a:defRPr sz="2799"/>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080000" cy="4724400"/>
          </a:xfrm>
        </p:spPr>
        <p:txBody>
          <a:bodyPr/>
          <a:lstStyle>
            <a:lvl1pPr>
              <a:defRPr sz="2799"/>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pPr>
              <a:defRPr/>
            </a:pPr>
            <a:fld id="{0C5F66C6-F275-4CCB-99C8-491F9A67516C}" type="slidenum">
              <a:rPr lang="en-US" smtClean="0"/>
              <a:pPr>
                <a:defRPr/>
              </a:pPr>
              <a:t>‹#›</a:t>
            </a:fld>
            <a:endParaRPr lang="en-US"/>
          </a:p>
        </p:txBody>
      </p:sp>
    </p:spTree>
    <p:extLst>
      <p:ext uri="{BB962C8B-B14F-4D97-AF65-F5344CB8AC3E}">
        <p14:creationId xmlns:p14="http://schemas.microsoft.com/office/powerpoint/2010/main" val="4153357231"/>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09" indent="0">
              <a:buNone/>
              <a:defRPr sz="2000" b="1"/>
            </a:lvl2pPr>
            <a:lvl3pPr marL="914217" indent="0">
              <a:buNone/>
              <a:defRPr sz="1800" b="1"/>
            </a:lvl3pPr>
            <a:lvl4pPr marL="1371326" indent="0">
              <a:buNone/>
              <a:defRPr sz="1600" b="1"/>
            </a:lvl4pPr>
            <a:lvl5pPr marL="1828434" indent="0">
              <a:buNone/>
              <a:defRPr sz="1600" b="1"/>
            </a:lvl5pPr>
            <a:lvl6pPr marL="2285543" indent="0">
              <a:buNone/>
              <a:defRPr sz="1600" b="1"/>
            </a:lvl6pPr>
            <a:lvl7pPr marL="2742651" indent="0">
              <a:buNone/>
              <a:defRPr sz="1600" b="1"/>
            </a:lvl7pPr>
            <a:lvl8pPr marL="3199760" indent="0">
              <a:buNone/>
              <a:defRPr sz="1600" b="1"/>
            </a:lvl8pPr>
            <a:lvl9pPr marL="3656868"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09" indent="0">
              <a:buNone/>
              <a:defRPr sz="2000" b="1"/>
            </a:lvl2pPr>
            <a:lvl3pPr marL="914217" indent="0">
              <a:buNone/>
              <a:defRPr sz="1800" b="1"/>
            </a:lvl3pPr>
            <a:lvl4pPr marL="1371326" indent="0">
              <a:buNone/>
              <a:defRPr sz="1600" b="1"/>
            </a:lvl4pPr>
            <a:lvl5pPr marL="1828434" indent="0">
              <a:buNone/>
              <a:defRPr sz="1600" b="1"/>
            </a:lvl5pPr>
            <a:lvl6pPr marL="2285543" indent="0">
              <a:buNone/>
              <a:defRPr sz="1600" b="1"/>
            </a:lvl6pPr>
            <a:lvl7pPr marL="2742651" indent="0">
              <a:buNone/>
              <a:defRPr sz="1600" b="1"/>
            </a:lvl7pPr>
            <a:lvl8pPr marL="3199760" indent="0">
              <a:buNone/>
              <a:defRPr sz="1600" b="1"/>
            </a:lvl8pPr>
            <a:lvl9pPr marL="36568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8"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9" name="Rectangle 7"/>
          <p:cNvSpPr>
            <a:spLocks noGrp="1" noChangeArrowheads="1"/>
          </p:cNvSpPr>
          <p:nvPr>
            <p:ph type="sldNum" sz="quarter" idx="12"/>
          </p:nvPr>
        </p:nvSpPr>
        <p:spPr>
          <a:ln/>
        </p:spPr>
        <p:txBody>
          <a:bodyPr/>
          <a:lstStyle>
            <a:lvl1pPr>
              <a:defRPr/>
            </a:lvl1pPr>
          </a:lstStyle>
          <a:p>
            <a:pPr>
              <a:defRPr/>
            </a:pPr>
            <a:fld id="{028914E8-E2B2-42F6-9A08-A855A750FDE0}" type="slidenum">
              <a:rPr lang="en-US" smtClean="0"/>
              <a:pPr>
                <a:defRPr/>
              </a:pPr>
              <a:t>‹#›</a:t>
            </a:fld>
            <a:endParaRPr lang="en-US"/>
          </a:p>
        </p:txBody>
      </p:sp>
    </p:spTree>
    <p:extLst>
      <p:ext uri="{BB962C8B-B14F-4D97-AF65-F5344CB8AC3E}">
        <p14:creationId xmlns:p14="http://schemas.microsoft.com/office/powerpoint/2010/main" val="339123882"/>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4"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5" name="Rectangle 7"/>
          <p:cNvSpPr>
            <a:spLocks noGrp="1" noChangeArrowheads="1"/>
          </p:cNvSpPr>
          <p:nvPr>
            <p:ph type="sldNum" sz="quarter" idx="12"/>
          </p:nvPr>
        </p:nvSpPr>
        <p:spPr>
          <a:ln/>
        </p:spPr>
        <p:txBody>
          <a:bodyPr/>
          <a:lstStyle>
            <a:lvl1pPr>
              <a:defRPr/>
            </a:lvl1pPr>
          </a:lstStyle>
          <a:p>
            <a:pPr>
              <a:defRPr/>
            </a:pPr>
            <a:fld id="{7765F609-13D8-427A-A637-8F1D1F077692}" type="slidenum">
              <a:rPr lang="en-US" smtClean="0"/>
              <a:pPr>
                <a:defRPr/>
              </a:pPr>
              <a:t>‹#›</a:t>
            </a:fld>
            <a:endParaRPr lang="en-US"/>
          </a:p>
        </p:txBody>
      </p:sp>
    </p:spTree>
    <p:extLst>
      <p:ext uri="{BB962C8B-B14F-4D97-AF65-F5344CB8AC3E}">
        <p14:creationId xmlns:p14="http://schemas.microsoft.com/office/powerpoint/2010/main" val="198575140"/>
      </p:ext>
    </p:extLst>
  </p:cSld>
  <p:clrMapOvr>
    <a:masterClrMapping/>
  </p:clrMapOvr>
  <p:transition>
    <p:dissolv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3"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endParaRPr lang="en-US" dirty="0"/>
          </a:p>
        </p:txBody>
      </p:sp>
      <p:sp>
        <p:nvSpPr>
          <p:cNvPr id="4" name="Rectangle 7"/>
          <p:cNvSpPr>
            <a:spLocks noGrp="1" noChangeArrowheads="1"/>
          </p:cNvSpPr>
          <p:nvPr>
            <p:ph type="sldNum" sz="quarter" idx="12"/>
          </p:nvPr>
        </p:nvSpPr>
        <p:spPr>
          <a:ln/>
        </p:spPr>
        <p:txBody>
          <a:bodyPr/>
          <a:lstStyle>
            <a:lvl1pPr>
              <a:defRPr/>
            </a:lvl1pPr>
          </a:lstStyle>
          <a:p>
            <a:fld id="{F2949DCA-4B18-234C-AD4E-11144FC20355}" type="slidenum">
              <a:rPr lang="en-US" smtClean="0"/>
              <a:pPr/>
              <a:t>‹#›</a:t>
            </a:fld>
            <a:endParaRPr lang="en-US"/>
          </a:p>
        </p:txBody>
      </p:sp>
    </p:spTree>
    <p:extLst>
      <p:ext uri="{BB962C8B-B14F-4D97-AF65-F5344CB8AC3E}">
        <p14:creationId xmlns:p14="http://schemas.microsoft.com/office/powerpoint/2010/main" val="1321597834"/>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199"/>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0"/>
            </a:lvl1pPr>
            <a:lvl2pPr marL="457109" indent="0">
              <a:buNone/>
              <a:defRPr sz="1200"/>
            </a:lvl2pPr>
            <a:lvl3pPr marL="914217" indent="0">
              <a:buNone/>
              <a:defRPr sz="1000"/>
            </a:lvl3pPr>
            <a:lvl4pPr marL="1371326" indent="0">
              <a:buNone/>
              <a:defRPr sz="900"/>
            </a:lvl4pPr>
            <a:lvl5pPr marL="1828434" indent="0">
              <a:buNone/>
              <a:defRPr sz="900"/>
            </a:lvl5pPr>
            <a:lvl6pPr marL="2285543" indent="0">
              <a:buNone/>
              <a:defRPr sz="900"/>
            </a:lvl6pPr>
            <a:lvl7pPr marL="2742651" indent="0">
              <a:buNone/>
              <a:defRPr sz="900"/>
            </a:lvl7pPr>
            <a:lvl8pPr marL="3199760" indent="0">
              <a:buNone/>
              <a:defRPr sz="900"/>
            </a:lvl8pPr>
            <a:lvl9pPr marL="3656868"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pPr>
              <a:defRPr/>
            </a:pPr>
            <a:fld id="{2EACF50E-7197-4B7E-8673-0AA5BB4B13F6}" type="slidenum">
              <a:rPr lang="en-US" smtClean="0"/>
              <a:pPr>
                <a:defRPr/>
              </a:pPr>
              <a:t>‹#›</a:t>
            </a:fld>
            <a:endParaRPr lang="en-US"/>
          </a:p>
        </p:txBody>
      </p:sp>
    </p:spTree>
    <p:extLst>
      <p:ext uri="{BB962C8B-B14F-4D97-AF65-F5344CB8AC3E}">
        <p14:creationId xmlns:p14="http://schemas.microsoft.com/office/powerpoint/2010/main" val="2112578354"/>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199"/>
            </a:lvl1pPr>
            <a:lvl2pPr marL="457109" indent="0">
              <a:buNone/>
              <a:defRPr sz="2799"/>
            </a:lvl2pPr>
            <a:lvl3pPr marL="914217" indent="0">
              <a:buNone/>
              <a:defRPr sz="2400"/>
            </a:lvl3pPr>
            <a:lvl4pPr marL="1371326" indent="0">
              <a:buNone/>
              <a:defRPr sz="2000"/>
            </a:lvl4pPr>
            <a:lvl5pPr marL="1828434" indent="0">
              <a:buNone/>
              <a:defRPr sz="2000"/>
            </a:lvl5pPr>
            <a:lvl6pPr marL="2285543" indent="0">
              <a:buNone/>
              <a:defRPr sz="2000"/>
            </a:lvl6pPr>
            <a:lvl7pPr marL="2742651" indent="0">
              <a:buNone/>
              <a:defRPr sz="2000"/>
            </a:lvl7pPr>
            <a:lvl8pPr marL="3199760" indent="0">
              <a:buNone/>
              <a:defRPr sz="2000"/>
            </a:lvl8pPr>
            <a:lvl9pPr marL="365686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09" indent="0">
              <a:buNone/>
              <a:defRPr sz="1200"/>
            </a:lvl2pPr>
            <a:lvl3pPr marL="914217" indent="0">
              <a:buNone/>
              <a:defRPr sz="1000"/>
            </a:lvl3pPr>
            <a:lvl4pPr marL="1371326" indent="0">
              <a:buNone/>
              <a:defRPr sz="900"/>
            </a:lvl4pPr>
            <a:lvl5pPr marL="1828434" indent="0">
              <a:buNone/>
              <a:defRPr sz="900"/>
            </a:lvl5pPr>
            <a:lvl6pPr marL="2285543" indent="0">
              <a:buNone/>
              <a:defRPr sz="900"/>
            </a:lvl6pPr>
            <a:lvl7pPr marL="2742651" indent="0">
              <a:buNone/>
              <a:defRPr sz="900"/>
            </a:lvl7pPr>
            <a:lvl8pPr marL="3199760" indent="0">
              <a:buNone/>
              <a:defRPr sz="900"/>
            </a:lvl8pPr>
            <a:lvl9pPr marL="3656868"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pPr>
              <a:defRPr/>
            </a:pPr>
            <a:fld id="{83BF5544-19EF-420E-9D89-1952C6AF6429}" type="slidenum">
              <a:rPr lang="en-US" smtClean="0"/>
              <a:pPr>
                <a:defRPr/>
              </a:pPr>
              <a:t>‹#›</a:t>
            </a:fld>
            <a:endParaRPr lang="en-US"/>
          </a:p>
        </p:txBody>
      </p:sp>
    </p:spTree>
    <p:extLst>
      <p:ext uri="{BB962C8B-B14F-4D97-AF65-F5344CB8AC3E}">
        <p14:creationId xmlns:p14="http://schemas.microsoft.com/office/powerpoint/2010/main" val="2593869431"/>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5"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6" name="Rectangle 7"/>
          <p:cNvSpPr>
            <a:spLocks noGrp="1" noChangeArrowheads="1"/>
          </p:cNvSpPr>
          <p:nvPr>
            <p:ph type="sldNum" sz="quarter" idx="12"/>
          </p:nvPr>
        </p:nvSpPr>
        <p:spPr>
          <a:ln/>
        </p:spPr>
        <p:txBody>
          <a:bodyPr/>
          <a:lstStyle>
            <a:lvl1pPr>
              <a:defRPr/>
            </a:lvl1pPr>
          </a:lstStyle>
          <a:p>
            <a:pPr>
              <a:defRPr/>
            </a:pPr>
            <a:fld id="{6A51D4CA-2080-41F8-B351-4B8D672F805C}" type="slidenum">
              <a:rPr lang="en-US" smtClean="0"/>
              <a:pPr>
                <a:defRPr/>
              </a:pPr>
              <a:t>‹#›</a:t>
            </a:fld>
            <a:endParaRPr lang="en-US"/>
          </a:p>
        </p:txBody>
      </p:sp>
    </p:spTree>
    <p:extLst>
      <p:ext uri="{BB962C8B-B14F-4D97-AF65-F5344CB8AC3E}">
        <p14:creationId xmlns:p14="http://schemas.microsoft.com/office/powerpoint/2010/main" val="2293200738"/>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4867" y="352427"/>
            <a:ext cx="2887133" cy="59721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9234" y="352427"/>
            <a:ext cx="8462433" cy="5972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5"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6" name="Rectangle 7"/>
          <p:cNvSpPr>
            <a:spLocks noGrp="1" noChangeArrowheads="1"/>
          </p:cNvSpPr>
          <p:nvPr>
            <p:ph type="sldNum" sz="quarter" idx="12"/>
          </p:nvPr>
        </p:nvSpPr>
        <p:spPr>
          <a:ln/>
        </p:spPr>
        <p:txBody>
          <a:bodyPr/>
          <a:lstStyle>
            <a:lvl1pPr>
              <a:defRPr/>
            </a:lvl1pPr>
          </a:lstStyle>
          <a:p>
            <a:pPr>
              <a:defRPr/>
            </a:pPr>
            <a:fld id="{6C6E248A-5EDA-4A33-BD14-E679AA063D68}" type="slidenum">
              <a:rPr lang="en-US" smtClean="0"/>
              <a:pPr>
                <a:defRPr/>
              </a:pPr>
              <a:t>‹#›</a:t>
            </a:fld>
            <a:endParaRPr lang="en-US"/>
          </a:p>
        </p:txBody>
      </p:sp>
    </p:spTree>
    <p:extLst>
      <p:ext uri="{BB962C8B-B14F-4D97-AF65-F5344CB8AC3E}">
        <p14:creationId xmlns:p14="http://schemas.microsoft.com/office/powerpoint/2010/main" val="1099841940"/>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Word">
    <p:spTree>
      <p:nvGrpSpPr>
        <p:cNvPr id="1" name=""/>
        <p:cNvGrpSpPr/>
        <p:nvPr/>
      </p:nvGrpSpPr>
      <p:grpSpPr>
        <a:xfrm>
          <a:off x="0" y="0"/>
          <a:ext cx="0" cy="0"/>
          <a:chOff x="0" y="0"/>
          <a:chExt cx="0" cy="0"/>
        </a:xfrm>
      </p:grpSpPr>
      <p:sp>
        <p:nvSpPr>
          <p:cNvPr id="9" name="Shape 9"/>
          <p:cNvSpPr>
            <a:spLocks noGrp="1"/>
          </p:cNvSpPr>
          <p:nvPr>
            <p:ph type="title"/>
          </p:nvPr>
        </p:nvSpPr>
        <p:spPr>
          <a:xfrm>
            <a:off x="514353" y="2281239"/>
            <a:ext cx="11180233" cy="1116013"/>
          </a:xfrm>
          <a:prstGeom prst="rect">
            <a:avLst/>
          </a:prstGeom>
        </p:spPr>
        <p:txBody>
          <a:bodyPr/>
          <a:lstStyle>
            <a:lvl1pPr algn="ctr">
              <a:defRPr sz="8798"/>
            </a:lvl1pPr>
          </a:lstStyle>
          <a:p>
            <a:pPr lvl="0">
              <a:defRPr sz="1800">
                <a:solidFill>
                  <a:srgbClr val="000000"/>
                </a:solidFill>
                <a:uFillTx/>
              </a:defRPr>
            </a:pPr>
            <a:r>
              <a:rPr lang="en-US" sz="8798">
                <a:solidFill>
                  <a:srgbClr val="FFFFFF"/>
                </a:solidFill>
                <a:uFill>
                  <a:solidFill>
                    <a:srgbClr val="FFFFFF"/>
                  </a:solidFill>
                </a:uFill>
              </a:rPr>
              <a:t>Click to edit Master title style</a:t>
            </a:r>
            <a:endParaRPr sz="8798">
              <a:solidFill>
                <a:srgbClr val="FFFFFF"/>
              </a:solidFill>
              <a:uFill>
                <a:solidFill>
                  <a:srgbClr val="FFFFFF"/>
                </a:solidFill>
              </a:uFill>
            </a:endParaRPr>
          </a:p>
        </p:txBody>
      </p:sp>
      <p:sp>
        <p:nvSpPr>
          <p:cNvPr id="4" name="Rectangle 5">
            <a:extLst>
              <a:ext uri="{FF2B5EF4-FFF2-40B4-BE49-F238E27FC236}">
                <a16:creationId xmlns:a16="http://schemas.microsoft.com/office/drawing/2014/main" id="{D6E985AF-0CDD-494D-BF08-30840F1C9CFE}"/>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5" name="Rectangle 6">
            <a:extLst>
              <a:ext uri="{FF2B5EF4-FFF2-40B4-BE49-F238E27FC236}">
                <a16:creationId xmlns:a16="http://schemas.microsoft.com/office/drawing/2014/main" id="{ECA38BF4-29DF-244C-845E-9992471C9B42}"/>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endParaRPr lang="en-US" dirty="0"/>
          </a:p>
        </p:txBody>
      </p:sp>
      <p:sp>
        <p:nvSpPr>
          <p:cNvPr id="6" name="Rectangle 7">
            <a:extLst>
              <a:ext uri="{FF2B5EF4-FFF2-40B4-BE49-F238E27FC236}">
                <a16:creationId xmlns:a16="http://schemas.microsoft.com/office/drawing/2014/main" id="{0FE133F2-6AA5-FE49-9AA2-A1DD2A979212}"/>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pPr>
              <a:defRPr/>
            </a:pPr>
            <a:fld id="{D71D7C31-5DB5-47AD-AB94-4B6B5EAB431F}" type="slidenum">
              <a:rPr lang="en-US" smtClean="0"/>
              <a:pPr>
                <a:defRPr/>
              </a:pPr>
              <a:t>‹#›</a:t>
            </a:fld>
            <a:endParaRPr lang="en-US" dirty="0"/>
          </a:p>
        </p:txBody>
      </p:sp>
    </p:spTree>
    <p:extLst>
      <p:ext uri="{BB962C8B-B14F-4D97-AF65-F5344CB8AC3E}">
        <p14:creationId xmlns:p14="http://schemas.microsoft.com/office/powerpoint/2010/main" val="2469595616"/>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Main">
    <p:spTree>
      <p:nvGrpSpPr>
        <p:cNvPr id="1" name=""/>
        <p:cNvGrpSpPr/>
        <p:nvPr/>
      </p:nvGrpSpPr>
      <p:grpSpPr>
        <a:xfrm>
          <a:off x="0" y="0"/>
          <a:ext cx="0" cy="0"/>
          <a:chOff x="0" y="0"/>
          <a:chExt cx="0" cy="0"/>
        </a:xfrm>
      </p:grpSpPr>
      <p:sp>
        <p:nvSpPr>
          <p:cNvPr id="19" name="Shape 19"/>
          <p:cNvSpPr>
            <a:spLocks noGrp="1"/>
          </p:cNvSpPr>
          <p:nvPr>
            <p:ph type="title"/>
          </p:nvPr>
        </p:nvSpPr>
        <p:spPr>
          <a:prstGeom prst="rect">
            <a:avLst/>
          </a:prstGeom>
        </p:spPr>
        <p:txBody>
          <a:bodyPr/>
          <a:lstStyle/>
          <a:p>
            <a:pPr lvl="0">
              <a:defRPr sz="1800">
                <a:solidFill>
                  <a:srgbClr val="000000"/>
                </a:solidFill>
                <a:uFillTx/>
              </a:defRPr>
            </a:pPr>
            <a:r>
              <a:rPr lang="en-US" sz="3999">
                <a:solidFill>
                  <a:srgbClr val="FFFFFF"/>
                </a:solidFill>
                <a:uFill>
                  <a:solidFill>
                    <a:srgbClr val="FFFFFF"/>
                  </a:solidFill>
                </a:uFill>
              </a:rPr>
              <a:t>Click to edit Master title style</a:t>
            </a:r>
            <a:endParaRPr sz="3999">
              <a:solidFill>
                <a:srgbClr val="FFFFFF"/>
              </a:solidFill>
              <a:uFill>
                <a:solidFill>
                  <a:srgbClr val="FFFFFF"/>
                </a:solidFill>
              </a:uFill>
            </a:endParaRPr>
          </a:p>
        </p:txBody>
      </p:sp>
      <p:sp>
        <p:nvSpPr>
          <p:cNvPr id="20" name="Shape 20"/>
          <p:cNvSpPr>
            <a:spLocks noGrp="1"/>
          </p:cNvSpPr>
          <p:nvPr>
            <p:ph type="body" idx="1"/>
          </p:nvPr>
        </p:nvSpPr>
        <p:spPr>
          <a:prstGeom prst="rect">
            <a:avLst/>
          </a:prstGeom>
        </p:spPr>
        <p:txBody>
          <a:bodyPr/>
          <a:lstStyle>
            <a:lvl2pPr marL="293277" indent="-92291">
              <a:spcBef>
                <a:spcPts val="485"/>
              </a:spcBef>
              <a:defRPr sz="2300"/>
            </a:lvl2pPr>
            <a:lvl3pPr marL="457349" indent="-71782">
              <a:spcBef>
                <a:spcPts val="404"/>
              </a:spcBef>
              <a:defRPr sz="2100"/>
            </a:lvl3pPr>
            <a:lvl4pPr marL="641930" indent="-71782">
              <a:spcBef>
                <a:spcPts val="323"/>
              </a:spcBef>
              <a:defRPr sz="1700"/>
            </a:lvl4pPr>
            <a:lvl5pPr marL="826510" indent="-71782">
              <a:spcBef>
                <a:spcPts val="323"/>
              </a:spcBef>
              <a:defRPr sz="1700"/>
            </a:lvl5pPr>
          </a:lstStyle>
          <a:p>
            <a:pPr lvl="0">
              <a:defRPr sz="1800">
                <a:solidFill>
                  <a:srgbClr val="000000"/>
                </a:solidFill>
                <a:uFillTx/>
              </a:defRPr>
            </a:pPr>
            <a:r>
              <a:rPr lang="en-US" sz="2699">
                <a:solidFill>
                  <a:srgbClr val="FFFFFF"/>
                </a:solidFill>
                <a:uFill>
                  <a:solidFill>
                    <a:srgbClr val="FFFFFF"/>
                  </a:solidFill>
                </a:uFill>
              </a:rPr>
              <a:t>Click to edit Master text styles</a:t>
            </a:r>
          </a:p>
          <a:p>
            <a:pPr lvl="1">
              <a:defRPr sz="1800">
                <a:solidFill>
                  <a:srgbClr val="000000"/>
                </a:solidFill>
                <a:uFillTx/>
              </a:defRPr>
            </a:pPr>
            <a:r>
              <a:rPr lang="en-US" sz="2699">
                <a:solidFill>
                  <a:srgbClr val="FFFFFF"/>
                </a:solidFill>
                <a:uFill>
                  <a:solidFill>
                    <a:srgbClr val="FFFFFF"/>
                  </a:solidFill>
                </a:uFill>
              </a:rPr>
              <a:t>Second level</a:t>
            </a:r>
          </a:p>
          <a:p>
            <a:pPr lvl="2">
              <a:defRPr sz="1800">
                <a:solidFill>
                  <a:srgbClr val="000000"/>
                </a:solidFill>
                <a:uFillTx/>
              </a:defRPr>
            </a:pPr>
            <a:r>
              <a:rPr lang="en-US" sz="2699">
                <a:solidFill>
                  <a:srgbClr val="FFFFFF"/>
                </a:solidFill>
                <a:uFill>
                  <a:solidFill>
                    <a:srgbClr val="FFFFFF"/>
                  </a:solidFill>
                </a:uFill>
              </a:rPr>
              <a:t>Third level</a:t>
            </a:r>
          </a:p>
          <a:p>
            <a:pPr lvl="3">
              <a:defRPr sz="1800">
                <a:solidFill>
                  <a:srgbClr val="000000"/>
                </a:solidFill>
                <a:uFillTx/>
              </a:defRPr>
            </a:pPr>
            <a:r>
              <a:rPr lang="en-US" sz="2699">
                <a:solidFill>
                  <a:srgbClr val="FFFFFF"/>
                </a:solidFill>
                <a:uFill>
                  <a:solidFill>
                    <a:srgbClr val="FFFFFF"/>
                  </a:solidFill>
                </a:uFill>
              </a:rPr>
              <a:t>Fourth level</a:t>
            </a:r>
          </a:p>
          <a:p>
            <a:pPr lvl="4">
              <a:defRPr sz="1800">
                <a:solidFill>
                  <a:srgbClr val="000000"/>
                </a:solidFill>
                <a:uFillTx/>
              </a:defRPr>
            </a:pPr>
            <a:r>
              <a:rPr lang="en-US" sz="2699">
                <a:solidFill>
                  <a:srgbClr val="FFFFFF"/>
                </a:solidFill>
                <a:uFill>
                  <a:solidFill>
                    <a:srgbClr val="FFFFFF"/>
                  </a:solidFill>
                </a:uFill>
              </a:rPr>
              <a:t>Fifth level</a:t>
            </a:r>
            <a:endParaRPr sz="1700">
              <a:solidFill>
                <a:srgbClr val="FFFFFF"/>
              </a:solidFill>
              <a:uFill>
                <a:solidFill>
                  <a:srgbClr val="FFFFFF"/>
                </a:solidFill>
              </a:uFill>
            </a:endParaRPr>
          </a:p>
        </p:txBody>
      </p:sp>
      <p:sp>
        <p:nvSpPr>
          <p:cNvPr id="4" name="Rectangle 5">
            <a:extLst>
              <a:ext uri="{FF2B5EF4-FFF2-40B4-BE49-F238E27FC236}">
                <a16:creationId xmlns:a16="http://schemas.microsoft.com/office/drawing/2014/main" id="{04B94D95-A2AB-8944-9100-36502BBCF46C}"/>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5" name="Rectangle 6">
            <a:extLst>
              <a:ext uri="{FF2B5EF4-FFF2-40B4-BE49-F238E27FC236}">
                <a16:creationId xmlns:a16="http://schemas.microsoft.com/office/drawing/2014/main" id="{8F105658-4B3F-D54B-AFC8-B6123918E270}"/>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endParaRPr lang="en-US" dirty="0"/>
          </a:p>
        </p:txBody>
      </p:sp>
      <p:sp>
        <p:nvSpPr>
          <p:cNvPr id="6" name="Rectangle 7">
            <a:extLst>
              <a:ext uri="{FF2B5EF4-FFF2-40B4-BE49-F238E27FC236}">
                <a16:creationId xmlns:a16="http://schemas.microsoft.com/office/drawing/2014/main" id="{01711E96-21B6-CA46-B1E7-634E9DC0A3A7}"/>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pPr>
              <a:defRPr/>
            </a:pPr>
            <a:fld id="{D71D7C31-5DB5-47AD-AB94-4B6B5EAB431F}" type="slidenum">
              <a:rPr lang="en-US" smtClean="0"/>
              <a:pPr>
                <a:defRPr/>
              </a:pPr>
              <a:t>‹#›</a:t>
            </a:fld>
            <a:endParaRPr lang="en-US" dirty="0"/>
          </a:p>
        </p:txBody>
      </p:sp>
    </p:spTree>
    <p:extLst>
      <p:ext uri="{BB962C8B-B14F-4D97-AF65-F5344CB8AC3E}">
        <p14:creationId xmlns:p14="http://schemas.microsoft.com/office/powerpoint/2010/main" val="323515989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Title + subtitle + bullets">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48735" y="1425579"/>
            <a:ext cx="11277101" cy="4881563"/>
          </a:xfrm>
          <a:prstGeom prst="rect">
            <a:avLst/>
          </a:prstGeom>
        </p:spPr>
        <p:txBody>
          <a:bodyPr/>
          <a:lstStyle>
            <a:lvl1pPr>
              <a:defRPr lang="en-US" dirty="0" smtClean="0">
                <a:solidFill>
                  <a:srgbClr val="767676"/>
                </a:solidFill>
                <a:latin typeface="+mn-lt"/>
              </a:defRPr>
            </a:lvl1pPr>
            <a:lvl2pPr>
              <a:defRPr lang="en-US" dirty="0" smtClean="0">
                <a:solidFill>
                  <a:srgbClr val="767676"/>
                </a:solidFill>
                <a:latin typeface="+mn-lt"/>
              </a:defRPr>
            </a:lvl2pPr>
            <a:lvl3pPr>
              <a:defRPr lang="en-US" dirty="0" smtClean="0">
                <a:solidFill>
                  <a:srgbClr val="767676"/>
                </a:solidFill>
                <a:latin typeface="+mn-lt"/>
              </a:defRPr>
            </a:lvl3pPr>
            <a:lvl4pPr>
              <a:defRPr lang="en-US" dirty="0" smtClean="0">
                <a:solidFill>
                  <a:srgbClr val="767676"/>
                </a:solidFill>
                <a:latin typeface="+mn-lt"/>
              </a:defRPr>
            </a:lvl4pPr>
            <a:lvl5pPr>
              <a:defRPr lang="en-US" dirty="0">
                <a:solidFill>
                  <a:srgbClr val="767676"/>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14"/>
          <p:cNvSpPr>
            <a:spLocks noGrp="1"/>
          </p:cNvSpPr>
          <p:nvPr>
            <p:ph type="body" sz="quarter" idx="15" hasCustomPrompt="1"/>
          </p:nvPr>
        </p:nvSpPr>
        <p:spPr>
          <a:xfrm>
            <a:off x="3180499" y="186136"/>
            <a:ext cx="8813800" cy="609600"/>
          </a:xfrm>
          <a:prstGeom prst="rect">
            <a:avLst/>
          </a:prstGeom>
        </p:spPr>
        <p:txBody>
          <a:bodyPr>
            <a:noAutofit/>
          </a:bodyPr>
          <a:lstStyle>
            <a:lvl1pPr marL="0" indent="0" algn="r">
              <a:buNone/>
              <a:defRPr sz="3199" baseline="0">
                <a:solidFill>
                  <a:srgbClr val="FFC000"/>
                </a:solidFill>
                <a:latin typeface="+mn-lt"/>
              </a:defRPr>
            </a:lvl1pPr>
          </a:lstStyle>
          <a:p>
            <a:pPr lvl="0"/>
            <a:r>
              <a:rPr lang="en-US" dirty="0"/>
              <a:t>secondary title</a:t>
            </a:r>
          </a:p>
        </p:txBody>
      </p:sp>
      <p:sp>
        <p:nvSpPr>
          <p:cNvPr id="8" name="Title 1"/>
          <p:cNvSpPr>
            <a:spLocks noGrp="1"/>
          </p:cNvSpPr>
          <p:nvPr>
            <p:ph type="title" hasCustomPrompt="1"/>
          </p:nvPr>
        </p:nvSpPr>
        <p:spPr>
          <a:xfrm>
            <a:off x="152401" y="-27296"/>
            <a:ext cx="11275325" cy="1143000"/>
          </a:xfrm>
          <a:prstGeom prst="rect">
            <a:avLst/>
          </a:prstGeom>
        </p:spPr>
        <p:txBody>
          <a:bodyPr>
            <a:noAutofit/>
          </a:bodyPr>
          <a:lstStyle>
            <a:lvl1pPr algn="l">
              <a:defRPr sz="4199" b="0" baseline="0">
                <a:solidFill>
                  <a:srgbClr val="767676"/>
                </a:solidFill>
                <a:latin typeface="+mn-lt"/>
              </a:defRPr>
            </a:lvl1pPr>
          </a:lstStyle>
          <a:p>
            <a:r>
              <a:rPr lang="en-US" dirty="0"/>
              <a:t>title goes here</a:t>
            </a:r>
          </a:p>
        </p:txBody>
      </p:sp>
      <p:sp>
        <p:nvSpPr>
          <p:cNvPr id="5" name="Rectangle 5">
            <a:extLst>
              <a:ext uri="{FF2B5EF4-FFF2-40B4-BE49-F238E27FC236}">
                <a16:creationId xmlns:a16="http://schemas.microsoft.com/office/drawing/2014/main" id="{88866947-3717-D941-B175-1B7B7ED1B84A}"/>
              </a:ext>
            </a:extLst>
          </p:cNvPr>
          <p:cNvSpPr>
            <a:spLocks noGrp="1" noChangeArrowheads="1"/>
          </p:cNvSpPr>
          <p:nvPr>
            <p:ph type="dt" sz="half" idx="2"/>
          </p:nvPr>
        </p:nvSpPr>
        <p:spPr bwMode="auto">
          <a:xfrm>
            <a:off x="0" y="65532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6" name="Rectangle 6">
            <a:extLst>
              <a:ext uri="{FF2B5EF4-FFF2-40B4-BE49-F238E27FC236}">
                <a16:creationId xmlns:a16="http://schemas.microsoft.com/office/drawing/2014/main" id="{0EA4BA3F-BC2B-3D47-BE0A-78ED8EBFE108}"/>
              </a:ext>
            </a:extLst>
          </p:cNvPr>
          <p:cNvSpPr>
            <a:spLocks noGrp="1" noChangeArrowheads="1"/>
          </p:cNvSpPr>
          <p:nvPr>
            <p:ph type="ftr" sz="quarter" idx="3"/>
          </p:nvPr>
        </p:nvSpPr>
        <p:spPr bwMode="auto">
          <a:xfrm>
            <a:off x="2545860" y="6553200"/>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endParaRPr lang="en-US" dirty="0"/>
          </a:p>
        </p:txBody>
      </p:sp>
      <p:sp>
        <p:nvSpPr>
          <p:cNvPr id="9" name="Rectangle 7">
            <a:extLst>
              <a:ext uri="{FF2B5EF4-FFF2-40B4-BE49-F238E27FC236}">
                <a16:creationId xmlns:a16="http://schemas.microsoft.com/office/drawing/2014/main" id="{968502BF-64C9-E34D-92E9-03DE93032926}"/>
              </a:ext>
            </a:extLst>
          </p:cNvPr>
          <p:cNvSpPr>
            <a:spLocks noGrp="1" noChangeArrowheads="1"/>
          </p:cNvSpPr>
          <p:nvPr>
            <p:ph type="sldNum" sz="quarter" idx="4"/>
          </p:nvPr>
        </p:nvSpPr>
        <p:spPr bwMode="auto">
          <a:xfrm>
            <a:off x="10871200" y="6553201"/>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pPr>
              <a:defRPr/>
            </a:pPr>
            <a:fld id="{D71D7C31-5DB5-47AD-AB94-4B6B5EAB431F}" type="slidenum">
              <a:rPr lang="en-US" smtClean="0"/>
              <a:pPr>
                <a:defRPr/>
              </a:pPr>
              <a:t>‹#›</a:t>
            </a:fld>
            <a:endParaRPr lang="en-US" dirty="0"/>
          </a:p>
        </p:txBody>
      </p:sp>
    </p:spTree>
    <p:extLst>
      <p:ext uri="{BB962C8B-B14F-4D97-AF65-F5344CB8AC3E}">
        <p14:creationId xmlns:p14="http://schemas.microsoft.com/office/powerpoint/2010/main" val="126112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6"/>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540" indent="0" algn="ctr">
              <a:buNone/>
              <a:defRPr>
                <a:solidFill>
                  <a:schemeClr val="tx1">
                    <a:tint val="75000"/>
                  </a:schemeClr>
                </a:solidFill>
              </a:defRPr>
            </a:lvl2pPr>
            <a:lvl3pPr marL="457080" indent="0" algn="ctr">
              <a:buNone/>
              <a:defRPr>
                <a:solidFill>
                  <a:schemeClr val="tx1">
                    <a:tint val="75000"/>
                  </a:schemeClr>
                </a:solidFill>
              </a:defRPr>
            </a:lvl3pPr>
            <a:lvl4pPr marL="685617" indent="0" algn="ctr">
              <a:buNone/>
              <a:defRPr>
                <a:solidFill>
                  <a:schemeClr val="tx1">
                    <a:tint val="75000"/>
                  </a:schemeClr>
                </a:solidFill>
              </a:defRPr>
            </a:lvl4pPr>
            <a:lvl5pPr marL="914157" indent="0" algn="ctr">
              <a:buNone/>
              <a:defRPr>
                <a:solidFill>
                  <a:schemeClr val="tx1">
                    <a:tint val="75000"/>
                  </a:schemeClr>
                </a:solidFill>
              </a:defRPr>
            </a:lvl5pPr>
            <a:lvl6pPr marL="1142696" indent="0" algn="ctr">
              <a:buNone/>
              <a:defRPr>
                <a:solidFill>
                  <a:schemeClr val="tx1">
                    <a:tint val="75000"/>
                  </a:schemeClr>
                </a:solidFill>
              </a:defRPr>
            </a:lvl6pPr>
            <a:lvl7pPr marL="1371236" indent="0" algn="ctr">
              <a:buNone/>
              <a:defRPr>
                <a:solidFill>
                  <a:schemeClr val="tx1">
                    <a:tint val="75000"/>
                  </a:schemeClr>
                </a:solidFill>
              </a:defRPr>
            </a:lvl7pPr>
            <a:lvl8pPr marL="1599775" indent="0" algn="ctr">
              <a:buNone/>
              <a:defRPr>
                <a:solidFill>
                  <a:schemeClr val="tx1">
                    <a:tint val="75000"/>
                  </a:schemeClr>
                </a:solidFill>
              </a:defRPr>
            </a:lvl8pPr>
            <a:lvl9pPr marL="182831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p:cNvSpPr>
            <a:spLocks noGrp="1"/>
          </p:cNvSpPr>
          <p:nvPr>
            <p:ph type="sldNum" sz="quarter" idx="12"/>
          </p:nvPr>
        </p:nvSpPr>
        <p:spPr/>
        <p:txBody>
          <a:bodyPr/>
          <a:lstStyle/>
          <a:p>
            <a:pPr>
              <a:defRPr/>
            </a:pPr>
            <a:fld id="{D71D7C31-5DB5-47AD-AB94-4B6B5EAB431F}" type="slidenum">
              <a:rPr lang="en-US" smtClean="0"/>
              <a:pPr>
                <a:defRPr/>
              </a:pPr>
              <a:t>‹#›</a:t>
            </a:fld>
            <a:endParaRPr lang="en-US" dirty="0"/>
          </a:p>
        </p:txBody>
      </p:sp>
    </p:spTree>
    <p:extLst>
      <p:ext uri="{BB962C8B-B14F-4D97-AF65-F5344CB8AC3E}">
        <p14:creationId xmlns:p14="http://schemas.microsoft.com/office/powerpoint/2010/main" val="1364317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533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5" y="352425"/>
            <a:ext cx="11552767" cy="1143000"/>
          </a:xfrm>
        </p:spPr>
        <p:txBody>
          <a:bodyPr/>
          <a:lstStyle>
            <a:lvl1pPr>
              <a:defRPr>
                <a:solidFill>
                  <a:srgbClr val="FFC000"/>
                </a:solidFill>
              </a:defRPr>
            </a:lvl1pPr>
          </a:lstStyle>
          <a:p>
            <a:r>
              <a:rPr lang="en-US"/>
              <a:t>Click to edit Master title style</a:t>
            </a:r>
            <a:endParaRPr lang="en-US" dirty="0"/>
          </a:p>
        </p:txBody>
      </p:sp>
      <p:sp>
        <p:nvSpPr>
          <p:cNvPr id="3" name="Text Placeholder 2"/>
          <p:cNvSpPr>
            <a:spLocks noGrp="1"/>
          </p:cNvSpPr>
          <p:nvPr>
            <p:ph type="body" sz="half" idx="1"/>
          </p:nvPr>
        </p:nvSpPr>
        <p:spPr>
          <a:xfrm>
            <a:off x="914400" y="1600200"/>
            <a:ext cx="5080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0800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r>
              <a:rPr lang="en-US"/>
              <a:t>Autumn 2026</a:t>
            </a:r>
          </a:p>
        </p:txBody>
      </p:sp>
      <p:sp>
        <p:nvSpPr>
          <p:cNvPr id="6"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p>
        </p:txBody>
      </p:sp>
      <p:sp>
        <p:nvSpPr>
          <p:cNvPr id="7" name="Rectangle 7"/>
          <p:cNvSpPr>
            <a:spLocks noGrp="1" noChangeArrowheads="1"/>
          </p:cNvSpPr>
          <p:nvPr>
            <p:ph type="sldNum" sz="quarter" idx="12"/>
          </p:nvPr>
        </p:nvSpPr>
        <p:spPr>
          <a:ln/>
        </p:spPr>
        <p:txBody>
          <a:bodyPr/>
          <a:lstStyle>
            <a:lvl1pPr>
              <a:defRPr/>
            </a:lvl1pPr>
          </a:lstStyle>
          <a:p>
            <a:pPr>
              <a:defRPr/>
            </a:pPr>
            <a:fld id="{AE9F19A2-4917-447D-8871-3BF8E5514437}" type="slidenum">
              <a:rPr lang="en-US" smtClean="0"/>
              <a:pPr>
                <a:defRPr/>
              </a:pPr>
              <a:t>‹#›</a:t>
            </a:fld>
            <a:endParaRPr lang="en-US"/>
          </a:p>
        </p:txBody>
      </p:sp>
    </p:spTree>
    <p:extLst>
      <p:ext uri="{BB962C8B-B14F-4D97-AF65-F5344CB8AC3E}">
        <p14:creationId xmlns:p14="http://schemas.microsoft.com/office/powerpoint/2010/main" val="3023408885"/>
      </p:ext>
    </p:extLst>
  </p:cSld>
  <p:clrMapOvr>
    <a:masterClrMapping/>
  </p:clrMapOvr>
  <p:transition>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469909" y="0"/>
            <a:ext cx="11552767" cy="1143000"/>
          </a:xfrm>
        </p:spPr>
        <p:txBody>
          <a:bodyPr/>
          <a:lstStyle/>
          <a:p>
            <a:r>
              <a:rPr lang="en-US"/>
              <a:t>Click to edit Master title style</a:t>
            </a:r>
          </a:p>
        </p:txBody>
      </p:sp>
    </p:spTree>
    <p:extLst>
      <p:ext uri="{BB962C8B-B14F-4D97-AF65-F5344CB8AC3E}">
        <p14:creationId xmlns:p14="http://schemas.microsoft.com/office/powerpoint/2010/main" val="357161564"/>
      </p:ext>
    </p:extLst>
  </p:cSld>
  <p:clrMapOvr>
    <a:masterClrMapping/>
  </p:clrMapOvr>
  <p:transition>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39235" y="352425"/>
            <a:ext cx="11552767" cy="1143000"/>
          </a:xfrm>
        </p:spPr>
        <p:txBody>
          <a:bodyPr/>
          <a:lstStyle>
            <a:lvl1pPr>
              <a:defRPr sz="4400">
                <a:solidFill>
                  <a:srgbClr val="FFC000"/>
                </a:solidFill>
              </a:defRPr>
            </a:lvl1pPr>
          </a:lstStyle>
          <a:p>
            <a:r>
              <a:rPr lang="en-US" dirty="0"/>
              <a:t>Click to edit Master title style</a:t>
            </a:r>
          </a:p>
        </p:txBody>
      </p:sp>
      <p:sp>
        <p:nvSpPr>
          <p:cNvPr id="3" name="Content Placeholder 2"/>
          <p:cNvSpPr>
            <a:spLocks noGrp="1"/>
          </p:cNvSpPr>
          <p:nvPr>
            <p:ph sz="half" idx="1"/>
          </p:nvPr>
        </p:nvSpPr>
        <p:spPr>
          <a:xfrm>
            <a:off x="914400" y="1600200"/>
            <a:ext cx="5080000" cy="4724400"/>
          </a:xfrm>
        </p:spPr>
        <p:txBody>
          <a:bodyPr/>
          <a:lstStyle>
            <a:lvl1pPr>
              <a:defRPr sz="3600"/>
            </a:lvl1pPr>
            <a:lvl2pPr>
              <a:defRPr sz="3600"/>
            </a:lvl2pPr>
            <a:lvl3pPr>
              <a:defRPr sz="32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6197600" y="1600200"/>
            <a:ext cx="5080000" cy="2286000"/>
          </a:xfrm>
        </p:spPr>
        <p:txBody>
          <a:bodyPr/>
          <a:lstStyle>
            <a:lvl1pPr>
              <a:defRPr sz="32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
          </p:nvPr>
        </p:nvSpPr>
        <p:spPr>
          <a:xfrm>
            <a:off x="6197600" y="4038600"/>
            <a:ext cx="5080000" cy="2286000"/>
          </a:xfrm>
        </p:spPr>
        <p:txBody>
          <a:bodyPr/>
          <a:lstStyle>
            <a:lvl1pPr>
              <a:defRPr sz="32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p:cNvSpPr>
            <a:spLocks noGrp="1" noChangeArrowheads="1"/>
          </p:cNvSpPr>
          <p:nvPr>
            <p:ph type="dt" sz="half" idx="10"/>
          </p:nvPr>
        </p:nvSpPr>
        <p:spPr>
          <a:ln/>
        </p:spPr>
        <p:txBody>
          <a:bodyPr/>
          <a:lstStyle>
            <a:lvl1pPr>
              <a:defRPr/>
            </a:lvl1pPr>
          </a:lstStyle>
          <a:p>
            <a:pPr>
              <a:defRPr/>
            </a:pPr>
            <a:r>
              <a:rPr lang="en-US"/>
              <a:t>Autumn 2026</a:t>
            </a:r>
            <a:endParaRPr lang="en-US" dirty="0"/>
          </a:p>
        </p:txBody>
      </p:sp>
      <p:sp>
        <p:nvSpPr>
          <p:cNvPr id="7" name="Rectangle 6"/>
          <p:cNvSpPr>
            <a:spLocks noGrp="1" noChangeArrowheads="1"/>
          </p:cNvSpPr>
          <p:nvPr>
            <p:ph type="ftr" sz="quarter" idx="11"/>
          </p:nvPr>
        </p:nvSpPr>
        <p:spPr>
          <a:ln/>
        </p:spPr>
        <p:txBody>
          <a:bodyPr/>
          <a:lstStyle>
            <a:lvl1pPr>
              <a:defRPr/>
            </a:lvl1pPr>
          </a:lstStyle>
          <a:p>
            <a:pPr>
              <a:defRPr/>
            </a:pPr>
            <a:r>
              <a:rPr lang="en-US"/>
              <a:t>dt+UX: Design Thinking for User Experience Design, Prototyping &amp; Evaluation </a:t>
            </a:r>
            <a:endParaRPr lang="en-US" dirty="0"/>
          </a:p>
        </p:txBody>
      </p:sp>
      <p:sp>
        <p:nvSpPr>
          <p:cNvPr id="8" name="Rectangle 7"/>
          <p:cNvSpPr>
            <a:spLocks noGrp="1" noChangeArrowheads="1"/>
          </p:cNvSpPr>
          <p:nvPr>
            <p:ph type="sldNum" sz="quarter" idx="12"/>
          </p:nvPr>
        </p:nvSpPr>
        <p:spPr>
          <a:ln/>
        </p:spPr>
        <p:txBody>
          <a:bodyPr/>
          <a:lstStyle>
            <a:lvl1pPr>
              <a:defRPr/>
            </a:lvl1pPr>
          </a:lstStyle>
          <a:p>
            <a:pPr>
              <a:defRPr/>
            </a:pPr>
            <a:fld id="{02BCABCA-FA2A-4B2F-A5F1-BE19530A1D55}" type="slidenum">
              <a:rPr lang="en-US" smtClean="0"/>
              <a:pPr>
                <a:defRPr/>
              </a:pPr>
              <a:t>‹#›</a:t>
            </a:fld>
            <a:endParaRPr lang="en-US" dirty="0"/>
          </a:p>
        </p:txBody>
      </p:sp>
    </p:spTree>
    <p:extLst>
      <p:ext uri="{BB962C8B-B14F-4D97-AF65-F5344CB8AC3E}">
        <p14:creationId xmlns:p14="http://schemas.microsoft.com/office/powerpoint/2010/main" val="1423139859"/>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20"/>
          <a:stretch>
            <a:fillRect/>
          </a:stretch>
        </a:blip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title"/>
          </p:nvPr>
        </p:nvSpPr>
        <p:spPr bwMode="auto">
          <a:xfrm>
            <a:off x="639235" y="0"/>
            <a:ext cx="11552767"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7172" name="Rectangle 4"/>
          <p:cNvSpPr>
            <a:spLocks noGrp="1" noChangeArrowheads="1"/>
          </p:cNvSpPr>
          <p:nvPr>
            <p:ph type="body" idx="1"/>
          </p:nvPr>
        </p:nvSpPr>
        <p:spPr bwMode="auto">
          <a:xfrm>
            <a:off x="639233" y="1600200"/>
            <a:ext cx="11195715" cy="47244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6965" name="Rectangle 5"/>
          <p:cNvSpPr>
            <a:spLocks noGrp="1" noChangeArrowheads="1"/>
          </p:cNvSpPr>
          <p:nvPr>
            <p:ph type="dt" sz="half" idx="2"/>
          </p:nvPr>
        </p:nvSpPr>
        <p:spPr bwMode="auto">
          <a:xfrm>
            <a:off x="2930" y="6607236"/>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0" i="0" smtClean="0">
                <a:solidFill>
                  <a:srgbClr val="6D6D6D"/>
                </a:solidFill>
                <a:latin typeface="Helvetica Light"/>
                <a:ea typeface="+mn-ea"/>
                <a:cs typeface="Helvetica Light"/>
              </a:defRPr>
            </a:lvl1pPr>
          </a:lstStyle>
          <a:p>
            <a:pPr>
              <a:defRPr/>
            </a:pPr>
            <a:r>
              <a:rPr lang="en-US"/>
              <a:t>Autumn 2026</a:t>
            </a:r>
            <a:endParaRPr lang="en-US" dirty="0"/>
          </a:p>
        </p:txBody>
      </p:sp>
      <p:sp>
        <p:nvSpPr>
          <p:cNvPr id="296966" name="Rectangle 6"/>
          <p:cNvSpPr>
            <a:spLocks noGrp="1" noChangeArrowheads="1"/>
          </p:cNvSpPr>
          <p:nvPr>
            <p:ph type="ftr" sz="quarter" idx="3"/>
          </p:nvPr>
        </p:nvSpPr>
        <p:spPr bwMode="auto">
          <a:xfrm>
            <a:off x="2545860" y="6608285"/>
            <a:ext cx="8319483"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b="0" i="0" smtClean="0">
                <a:solidFill>
                  <a:srgbClr val="6D6D6D"/>
                </a:solidFill>
                <a:latin typeface="Helvetica Light"/>
                <a:ea typeface="+mn-ea"/>
                <a:cs typeface="Helvetica Light"/>
              </a:defRPr>
            </a:lvl1pPr>
          </a:lstStyle>
          <a:p>
            <a:pPr>
              <a:defRPr/>
            </a:pPr>
            <a:r>
              <a:rPr lang="en-US"/>
              <a:t>dt+UX: Design Thinking for User Experience Design, Prototyping &amp; Evaluation </a:t>
            </a:r>
            <a:endParaRPr lang="en-US" dirty="0"/>
          </a:p>
        </p:txBody>
      </p:sp>
      <p:sp>
        <p:nvSpPr>
          <p:cNvPr id="296967" name="Rectangle 7"/>
          <p:cNvSpPr>
            <a:spLocks noGrp="1" noChangeArrowheads="1"/>
          </p:cNvSpPr>
          <p:nvPr>
            <p:ph type="sldNum" sz="quarter" idx="4"/>
          </p:nvPr>
        </p:nvSpPr>
        <p:spPr bwMode="auto">
          <a:xfrm>
            <a:off x="10865342" y="6617039"/>
            <a:ext cx="132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b="0" i="0">
                <a:solidFill>
                  <a:srgbClr val="6D6D6D"/>
                </a:solidFill>
                <a:latin typeface="Helvetica Light"/>
                <a:cs typeface="Helvetica Light"/>
              </a:defRPr>
            </a:lvl1pPr>
          </a:lstStyle>
          <a:p>
            <a:pPr>
              <a:defRPr/>
            </a:pPr>
            <a:fld id="{D71D7C31-5DB5-47AD-AB94-4B6B5EAB431F}" type="slidenum">
              <a:rPr lang="en-US" smtClean="0"/>
              <a:pPr>
                <a:defRPr/>
              </a:pPr>
              <a:t>‹#›</a:t>
            </a:fld>
            <a:endParaRPr lang="en-US" dirty="0"/>
          </a:p>
        </p:txBody>
      </p:sp>
      <p:sp>
        <p:nvSpPr>
          <p:cNvPr id="17" name="Rectangle 16">
            <a:extLst>
              <a:ext uri="{FF2B5EF4-FFF2-40B4-BE49-F238E27FC236}">
                <a16:creationId xmlns:a16="http://schemas.microsoft.com/office/drawing/2014/main" id="{7F8933BC-C2B9-1D45-BD06-0E95C6130097}"/>
              </a:ext>
            </a:extLst>
          </p:cNvPr>
          <p:cNvSpPr/>
          <p:nvPr userDrawn="1"/>
        </p:nvSpPr>
        <p:spPr bwMode="auto">
          <a:xfrm>
            <a:off x="0" y="6527204"/>
            <a:ext cx="12192000" cy="321919"/>
          </a:xfrm>
          <a:prstGeom prst="rect">
            <a:avLst/>
          </a:prstGeom>
          <a:gradFill flip="none" rotWithShape="1">
            <a:gsLst>
              <a:gs pos="100000">
                <a:srgbClr val="000000">
                  <a:alpha val="28000"/>
                </a:srgbClr>
              </a:gs>
              <a:gs pos="74000">
                <a:srgbClr val="000000">
                  <a:alpha val="0"/>
                </a:srgbClr>
              </a:gs>
            </a:gsLst>
            <a:lin ang="16200000" scaled="0"/>
            <a:tileRect/>
          </a:gradFill>
          <a:ln w="12700" cap="flat" cmpd="sng" algn="ctr">
            <a:noFill/>
            <a:prstDash val="solid"/>
            <a:round/>
            <a:headEnd type="none" w="sm" len="sm"/>
            <a:tailEnd type="none" w="sm" len="sm"/>
          </a:ln>
          <a:effectLst/>
        </p:spPr>
        <p:txBody>
          <a:bodyPr vert="horz" wrap="square" lIns="108833" tIns="54417" rIns="108833" bIns="54417" numCol="1" rtlCol="0" anchor="t" anchorCtr="0" compatLnSpc="1">
            <a:prstTxWarp prst="textNoShape">
              <a:avLst/>
            </a:prstTxWarp>
          </a:bodyPr>
          <a:lstStyle/>
          <a:p>
            <a:pPr marL="0" marR="0" indent="0" algn="l" defTabSz="1088258" rtl="0" eaLnBrk="1" fontAlgn="base" latinLnBrk="0" hangingPunct="1">
              <a:lnSpc>
                <a:spcPct val="100000"/>
              </a:lnSpc>
              <a:spcBef>
                <a:spcPct val="0"/>
              </a:spcBef>
              <a:spcAft>
                <a:spcPct val="0"/>
              </a:spcAft>
              <a:buClrTx/>
              <a:buSzTx/>
              <a:buFontTx/>
              <a:buNone/>
              <a:tabLst/>
            </a:pPr>
            <a:endParaRPr kumimoji="0" lang="en-US" sz="2849" b="0" i="0" u="none" strike="noStrike" cap="none" normalizeH="0" baseline="0">
              <a:ln>
                <a:noFill/>
              </a:ln>
              <a:solidFill>
                <a:schemeClr val="tx1"/>
              </a:solidFill>
              <a:effectLst/>
              <a:latin typeface="Times New Roman" pitchFamily="18" charset="0"/>
            </a:endParaRPr>
          </a:p>
        </p:txBody>
      </p:sp>
      <p:sp>
        <p:nvSpPr>
          <p:cNvPr id="14" name="Shape 310">
            <a:extLst>
              <a:ext uri="{FF2B5EF4-FFF2-40B4-BE49-F238E27FC236}">
                <a16:creationId xmlns:a16="http://schemas.microsoft.com/office/drawing/2014/main" id="{CA7C88AC-0253-954C-B071-3CB64A57472F}"/>
              </a:ext>
            </a:extLst>
          </p:cNvPr>
          <p:cNvSpPr/>
          <p:nvPr/>
        </p:nvSpPr>
        <p:spPr>
          <a:xfrm rot="5400000" flipV="1">
            <a:off x="-74867" y="6623146"/>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
        <p:nvSpPr>
          <p:cNvPr id="15" name="Shape 310">
            <a:extLst>
              <a:ext uri="{FF2B5EF4-FFF2-40B4-BE49-F238E27FC236}">
                <a16:creationId xmlns:a16="http://schemas.microsoft.com/office/drawing/2014/main" id="{A3A7A954-BA50-EE4E-AA3E-4161329C8E24}"/>
              </a:ext>
            </a:extLst>
          </p:cNvPr>
          <p:cNvSpPr/>
          <p:nvPr/>
        </p:nvSpPr>
        <p:spPr>
          <a:xfrm rot="16200000" flipH="1" flipV="1">
            <a:off x="11961198" y="6625990"/>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
        <p:nvSpPr>
          <p:cNvPr id="13" name="Shape 310">
            <a:extLst>
              <a:ext uri="{FF2B5EF4-FFF2-40B4-BE49-F238E27FC236}">
                <a16:creationId xmlns:a16="http://schemas.microsoft.com/office/drawing/2014/main" id="{DFB8A9B7-C06F-9749-B636-278A0C134EE9}"/>
              </a:ext>
            </a:extLst>
          </p:cNvPr>
          <p:cNvSpPr/>
          <p:nvPr/>
        </p:nvSpPr>
        <p:spPr>
          <a:xfrm rot="5400000" flipH="1">
            <a:off x="11961198" y="-52227"/>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
        <p:nvSpPr>
          <p:cNvPr id="8" name="Shape 310"/>
          <p:cNvSpPr/>
          <p:nvPr/>
        </p:nvSpPr>
        <p:spPr>
          <a:xfrm rot="16200000">
            <a:off x="-74867" y="-55071"/>
            <a:ext cx="306720" cy="283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0"/>
                  <a:pt x="21600" y="21600"/>
                </a:cubicBezTo>
              </a:path>
            </a:pathLst>
          </a:custGeom>
          <a:ln w="127000">
            <a:solidFill/>
            <a:round/>
          </a:ln>
        </p:spPr>
        <p:txBody>
          <a:bodyPr lIns="0" tIns="0" rIns="0" bIns="0" anchor="ctr"/>
          <a:lstStyle/>
          <a:p>
            <a:pPr lvl="0">
              <a:defRPr sz="5200" b="0">
                <a:latin typeface="Gill Sans Light"/>
                <a:ea typeface="Gill Sans Light"/>
                <a:cs typeface="Gill Sans Light"/>
                <a:sym typeface="Gill Sans Light"/>
              </a:defRPr>
            </a:pPr>
            <a:endParaRPr sz="5199" dirty="0"/>
          </a:p>
        </p:txBody>
      </p:sp>
    </p:spTree>
    <p:extLst>
      <p:ext uri="{BB962C8B-B14F-4D97-AF65-F5344CB8AC3E}">
        <p14:creationId xmlns:p14="http://schemas.microsoft.com/office/powerpoint/2010/main" val="4214514907"/>
      </p:ext>
    </p:extLst>
  </p:cSld>
  <p:clrMap bg1="dk2" tx1="lt1" bg2="dk1" tx2="lt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 id="2147484073" r:id="rId12"/>
    <p:sldLayoutId id="2147484074" r:id="rId13"/>
    <p:sldLayoutId id="2147484075" r:id="rId14"/>
    <p:sldLayoutId id="2147484076" r:id="rId15"/>
    <p:sldLayoutId id="2147484077" r:id="rId16"/>
    <p:sldLayoutId id="2147484078" r:id="rId17"/>
    <p:sldLayoutId id="2147484079" r:id="rId18"/>
  </p:sldLayoutIdLst>
  <p:transition>
    <p:dissolve/>
  </p:transition>
  <p:hf hdr="0"/>
  <p:txStyles>
    <p:titleStyle>
      <a:lvl1pPr algn="l" rtl="0" eaLnBrk="1" fontAlgn="base" hangingPunct="1">
        <a:spcBef>
          <a:spcPct val="0"/>
        </a:spcBef>
        <a:spcAft>
          <a:spcPct val="0"/>
        </a:spcAft>
        <a:defRPr sz="4399" b="0" i="0">
          <a:solidFill>
            <a:srgbClr val="FFC000"/>
          </a:solidFill>
          <a:latin typeface="Helvetica Light"/>
          <a:ea typeface="ＭＳ Ｐゴシック" charset="0"/>
          <a:cs typeface="Helvetica Light"/>
        </a:defRPr>
      </a:lvl1pPr>
      <a:lvl2pPr algn="l" rtl="0" eaLnBrk="1" fontAlgn="base" hangingPunct="1">
        <a:spcBef>
          <a:spcPct val="0"/>
        </a:spcBef>
        <a:spcAft>
          <a:spcPct val="0"/>
        </a:spcAft>
        <a:defRPr sz="3699">
          <a:solidFill>
            <a:srgbClr val="3E4E6C"/>
          </a:solidFill>
          <a:latin typeface="Arial Black" pitchFamily="34" charset="0"/>
          <a:ea typeface="ＭＳ Ｐゴシック" charset="0"/>
        </a:defRPr>
      </a:lvl2pPr>
      <a:lvl3pPr algn="l" rtl="0" eaLnBrk="1" fontAlgn="base" hangingPunct="1">
        <a:spcBef>
          <a:spcPct val="0"/>
        </a:spcBef>
        <a:spcAft>
          <a:spcPct val="0"/>
        </a:spcAft>
        <a:defRPr sz="3699">
          <a:solidFill>
            <a:srgbClr val="3E4E6C"/>
          </a:solidFill>
          <a:latin typeface="Arial Black" pitchFamily="34" charset="0"/>
          <a:ea typeface="ＭＳ Ｐゴシック" charset="0"/>
        </a:defRPr>
      </a:lvl3pPr>
      <a:lvl4pPr algn="l" rtl="0" eaLnBrk="1" fontAlgn="base" hangingPunct="1">
        <a:spcBef>
          <a:spcPct val="0"/>
        </a:spcBef>
        <a:spcAft>
          <a:spcPct val="0"/>
        </a:spcAft>
        <a:defRPr sz="3699">
          <a:solidFill>
            <a:srgbClr val="3E4E6C"/>
          </a:solidFill>
          <a:latin typeface="Arial Black" pitchFamily="34" charset="0"/>
          <a:ea typeface="ＭＳ Ｐゴシック" charset="0"/>
        </a:defRPr>
      </a:lvl4pPr>
      <a:lvl5pPr algn="l" rtl="0" eaLnBrk="1" fontAlgn="base" hangingPunct="1">
        <a:spcBef>
          <a:spcPct val="0"/>
        </a:spcBef>
        <a:spcAft>
          <a:spcPct val="0"/>
        </a:spcAft>
        <a:defRPr sz="3699">
          <a:solidFill>
            <a:srgbClr val="3E4E6C"/>
          </a:solidFill>
          <a:latin typeface="Arial Black" pitchFamily="34" charset="0"/>
          <a:ea typeface="ＭＳ Ｐゴシック" charset="0"/>
        </a:defRPr>
      </a:lvl5pPr>
      <a:lvl6pPr marL="457109" algn="l" rtl="0" eaLnBrk="1" fontAlgn="base" hangingPunct="1">
        <a:spcBef>
          <a:spcPct val="0"/>
        </a:spcBef>
        <a:spcAft>
          <a:spcPct val="0"/>
        </a:spcAft>
        <a:defRPr sz="3699">
          <a:solidFill>
            <a:srgbClr val="3E4E6C"/>
          </a:solidFill>
          <a:latin typeface="Arial Black" pitchFamily="34" charset="0"/>
        </a:defRPr>
      </a:lvl6pPr>
      <a:lvl7pPr marL="914217" algn="l" rtl="0" eaLnBrk="1" fontAlgn="base" hangingPunct="1">
        <a:spcBef>
          <a:spcPct val="0"/>
        </a:spcBef>
        <a:spcAft>
          <a:spcPct val="0"/>
        </a:spcAft>
        <a:defRPr sz="3699">
          <a:solidFill>
            <a:srgbClr val="3E4E6C"/>
          </a:solidFill>
          <a:latin typeface="Arial Black" pitchFamily="34" charset="0"/>
        </a:defRPr>
      </a:lvl7pPr>
      <a:lvl8pPr marL="1371326" algn="l" rtl="0" eaLnBrk="1" fontAlgn="base" hangingPunct="1">
        <a:spcBef>
          <a:spcPct val="0"/>
        </a:spcBef>
        <a:spcAft>
          <a:spcPct val="0"/>
        </a:spcAft>
        <a:defRPr sz="3699">
          <a:solidFill>
            <a:srgbClr val="3E4E6C"/>
          </a:solidFill>
          <a:latin typeface="Arial Black" pitchFamily="34" charset="0"/>
        </a:defRPr>
      </a:lvl8pPr>
      <a:lvl9pPr marL="1828434" algn="l" rtl="0" eaLnBrk="1" fontAlgn="base" hangingPunct="1">
        <a:spcBef>
          <a:spcPct val="0"/>
        </a:spcBef>
        <a:spcAft>
          <a:spcPct val="0"/>
        </a:spcAft>
        <a:defRPr sz="3699">
          <a:solidFill>
            <a:srgbClr val="3E4E6C"/>
          </a:solidFill>
          <a:latin typeface="Arial Black" pitchFamily="34" charset="0"/>
        </a:defRPr>
      </a:lvl9pPr>
    </p:titleStyle>
    <p:bodyStyle>
      <a:lvl1pPr marL="342831" indent="-342831" algn="l" rtl="0" eaLnBrk="1" fontAlgn="base" hangingPunct="1">
        <a:spcBef>
          <a:spcPct val="20000"/>
        </a:spcBef>
        <a:spcAft>
          <a:spcPct val="0"/>
        </a:spcAft>
        <a:buChar char="•"/>
        <a:defRPr sz="3599" b="0" i="0">
          <a:solidFill>
            <a:schemeClr val="tx1"/>
          </a:solidFill>
          <a:latin typeface="Helvetica Light"/>
          <a:ea typeface="ＭＳ Ｐゴシック" charset="0"/>
          <a:cs typeface="Helvetica Light"/>
        </a:defRPr>
      </a:lvl1pPr>
      <a:lvl2pPr marL="742801" indent="-285693" algn="l" rtl="0" eaLnBrk="1" fontAlgn="base" hangingPunct="1">
        <a:spcBef>
          <a:spcPct val="20000"/>
        </a:spcBef>
        <a:spcAft>
          <a:spcPct val="0"/>
        </a:spcAft>
        <a:buChar char="–"/>
        <a:defRPr sz="3199" b="0" i="0">
          <a:solidFill>
            <a:schemeClr val="tx1"/>
          </a:solidFill>
          <a:latin typeface="Helvetica Light"/>
          <a:ea typeface="ＭＳ Ｐゴシック" charset="0"/>
          <a:cs typeface="Helvetica Light"/>
        </a:defRPr>
      </a:lvl2pPr>
      <a:lvl3pPr marL="1142771" indent="-228554" algn="l" rtl="0" eaLnBrk="1" fontAlgn="base" hangingPunct="1">
        <a:spcBef>
          <a:spcPct val="20000"/>
        </a:spcBef>
        <a:spcAft>
          <a:spcPct val="0"/>
        </a:spcAft>
        <a:buChar char="•"/>
        <a:defRPr sz="2799" b="0" i="0">
          <a:solidFill>
            <a:schemeClr val="tx1"/>
          </a:solidFill>
          <a:latin typeface="Helvetica Light"/>
          <a:ea typeface="ＭＳ Ｐゴシック" charset="0"/>
          <a:cs typeface="Helvetica Light"/>
        </a:defRPr>
      </a:lvl3pPr>
      <a:lvl4pPr marL="1599880" indent="-228554"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4pPr>
      <a:lvl5pPr marL="2056989" indent="-228554"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5pPr>
      <a:lvl6pPr marL="2514097" indent="-228554" algn="l" rtl="0" eaLnBrk="1" fontAlgn="base" hangingPunct="1">
        <a:spcBef>
          <a:spcPct val="20000"/>
        </a:spcBef>
        <a:spcAft>
          <a:spcPct val="0"/>
        </a:spcAft>
        <a:buChar char="»"/>
        <a:defRPr sz="2000" b="1">
          <a:solidFill>
            <a:schemeClr val="tx1"/>
          </a:solidFill>
          <a:latin typeface="+mn-lt"/>
        </a:defRPr>
      </a:lvl6pPr>
      <a:lvl7pPr marL="2971206" indent="-228554" algn="l" rtl="0" eaLnBrk="1" fontAlgn="base" hangingPunct="1">
        <a:spcBef>
          <a:spcPct val="20000"/>
        </a:spcBef>
        <a:spcAft>
          <a:spcPct val="0"/>
        </a:spcAft>
        <a:buChar char="»"/>
        <a:defRPr sz="2000" b="1">
          <a:solidFill>
            <a:schemeClr val="tx1"/>
          </a:solidFill>
          <a:latin typeface="+mn-lt"/>
        </a:defRPr>
      </a:lvl7pPr>
      <a:lvl8pPr marL="3428314" indent="-228554" algn="l" rtl="0" eaLnBrk="1" fontAlgn="base" hangingPunct="1">
        <a:spcBef>
          <a:spcPct val="20000"/>
        </a:spcBef>
        <a:spcAft>
          <a:spcPct val="0"/>
        </a:spcAft>
        <a:buChar char="»"/>
        <a:defRPr sz="2000" b="1">
          <a:solidFill>
            <a:schemeClr val="tx1"/>
          </a:solidFill>
          <a:latin typeface="+mn-lt"/>
        </a:defRPr>
      </a:lvl8pPr>
      <a:lvl9pPr marL="3885423" indent="-228554"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tiff"/><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hyperlink" Target="https://www.starwars.com/video/speeder-chase-on-endor"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ideo" Target="https://www.youtube.com/embed/mTfVXo8Yc3E?start=17&amp;feature=oembed" TargetMode="Externa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7.tiff"/></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image" Target="../media/image37.tiff"/><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7.tiff"/></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6.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forms.gle/eNNGyoXWdamLdStQ9"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4.xml"/><Relationship Id="rId1" Type="http://schemas.openxmlformats.org/officeDocument/2006/relationships/slideLayout" Target="../slideLayouts/slideLayout5.xml"/><Relationship Id="rId5" Type="http://schemas.openxmlformats.org/officeDocument/2006/relationships/image" Target="../media/image600.png"/><Relationship Id="rId4" Type="http://schemas.openxmlformats.org/officeDocument/2006/relationships/customXml" Target="../ink/ink1.xml"/></Relationships>
</file>

<file path=ppt/slides/_rels/slide5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72.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tinyurl.com/dishcovery-lofi"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5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8" Type="http://schemas.openxmlformats.org/officeDocument/2006/relationships/hyperlink" Target="http://balsamiq.com/" TargetMode="External"/><Relationship Id="rId3" Type="http://schemas.microsoft.com/office/2007/relationships/media" Target="../media/media3.mp4"/><Relationship Id="rId7" Type="http://schemas.openxmlformats.org/officeDocument/2006/relationships/image" Target="../media/image8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notesSlide" Target="../notesSlides/notesSlide62.xml"/><Relationship Id="rId5" Type="http://schemas.openxmlformats.org/officeDocument/2006/relationships/slideLayout" Target="../slideLayouts/slideLayout5.xml"/><Relationship Id="rId10" Type="http://schemas.openxmlformats.org/officeDocument/2006/relationships/hyperlink" Target="https://marvelapp.com/pop" TargetMode="External"/><Relationship Id="rId4" Type="http://schemas.openxmlformats.org/officeDocument/2006/relationships/video" Target="../media/media3.mp4"/><Relationship Id="rId9" Type="http://schemas.openxmlformats.org/officeDocument/2006/relationships/image" Target="../media/image81.png"/></Relationships>
</file>

<file path=ppt/slides/_rels/slide67.xml.rels><?xml version="1.0" encoding="UTF-8" standalone="yes"?>
<Relationships xmlns="http://schemas.openxmlformats.org/package/2006/relationships"><Relationship Id="rId3" Type="http://schemas.openxmlformats.org/officeDocument/2006/relationships/hyperlink" Target="https://uxdesign.cc/moderating-ux-research-with-zoom-1d4e89614277" TargetMode="External"/><Relationship Id="rId2" Type="http://schemas.openxmlformats.org/officeDocument/2006/relationships/notesSlide" Target="../notesSlides/notesSlide63.xml"/><Relationship Id="rId1" Type="http://schemas.openxmlformats.org/officeDocument/2006/relationships/slideLayout" Target="../slideLayouts/slideLayout16.xml"/><Relationship Id="rId5" Type="http://schemas.openxmlformats.org/officeDocument/2006/relationships/image" Target="../media/image82.jpeg"/><Relationship Id="rId4" Type="http://schemas.openxmlformats.org/officeDocument/2006/relationships/hyperlink" Target="https://medium.com/@beparticular/were-still-hugging-our-laptops-8c7f22ed800e"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8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amazon.com/exec/obidos/ASIN/1558608702/qid=1055223413/sr=2-1/ref=sr_2_1/002-6533914-5825627"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hyperlink" Target="http://www.chi-sa.org.za/Documents/articles/perils.htm" TargetMode="External"/><Relationship Id="rId5" Type="http://schemas.openxmlformats.org/officeDocument/2006/relationships/hyperlink" Target="http://world.std.com/~uieweb/paper.htm" TargetMode="External"/><Relationship Id="rId4" Type="http://schemas.openxmlformats.org/officeDocument/2006/relationships/hyperlink" Target="http://www.acm.org/pubs/articles/journals/cacm/1994-37-4/p21-rettig/p21-rettig.pdf"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www.youtube.com/watch?v=TIg8ab4PqbU&amp;list=PLNtQfKgd43l2kR11FzLF2cXd_fp3kj7jD&amp;index=3"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hyperlink" Target="https://www.youtube.com/watch?v=iV9FVoCCT74&amp;list=PLNtQfKgd43l2kR11FzLF2cXd_fp3kj7jD&amp;index=3" TargetMode="External"/><Relationship Id="rId4" Type="http://schemas.openxmlformats.org/officeDocument/2006/relationships/hyperlink" Target="https://www.youtube.com/watch?v=82gp_2vqLTc&amp;index=2&amp;list=PLNtQfKgd43l2kR11FzLF2cXd_fp3kj7jD"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hci.st/cs147-26au-exit-4-239" TargetMode="External"/><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ctrTitle"/>
          </p:nvPr>
        </p:nvSpPr>
        <p:spPr/>
        <p:txBody>
          <a:bodyPr/>
          <a:lstStyle/>
          <a:p>
            <a:pPr eaLnBrk="1" hangingPunct="1"/>
            <a:r>
              <a:rPr lang="en-US" dirty="0">
                <a:ea typeface="ＭＳ Ｐゴシック" pitchFamily="34" charset="-128"/>
              </a:rPr>
              <a:t>Early Stage (lo-fi &amp; med-fi) Prototyping</a:t>
            </a:r>
            <a:endParaRPr lang="en-US" sz="3200" i="1" dirty="0">
              <a:ea typeface="ＭＳ Ｐゴシック" pitchFamily="34" charset="-128"/>
            </a:endParaRPr>
          </a:p>
        </p:txBody>
      </p:sp>
      <p:sp>
        <p:nvSpPr>
          <p:cNvPr id="37891" name="TextBox 1"/>
          <p:cNvSpPr txBox="1">
            <a:spLocks noChangeArrowheads="1"/>
          </p:cNvSpPr>
          <p:nvPr/>
        </p:nvSpPr>
        <p:spPr bwMode="auto">
          <a:xfrm>
            <a:off x="-2322513" y="6815138"/>
            <a:ext cx="1841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endParaRPr lang="en-US"/>
          </a:p>
        </p:txBody>
      </p:sp>
      <p:sp>
        <p:nvSpPr>
          <p:cNvPr id="5" name="Text Box 3"/>
          <p:cNvSpPr txBox="1">
            <a:spLocks noChangeArrowheads="1"/>
          </p:cNvSpPr>
          <p:nvPr/>
        </p:nvSpPr>
        <p:spPr bwMode="auto">
          <a:xfrm>
            <a:off x="809387" y="5682010"/>
            <a:ext cx="6400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878787"/>
                </a:solidFill>
                <a:latin typeface="Helvetica"/>
                <a:cs typeface="Helvetica"/>
              </a:rPr>
              <a:t>October 14, 2026</a:t>
            </a:r>
          </a:p>
        </p:txBody>
      </p:sp>
      <p:sp>
        <p:nvSpPr>
          <p:cNvPr id="2" name="TextBox 1">
            <a:extLst>
              <a:ext uri="{FF2B5EF4-FFF2-40B4-BE49-F238E27FC236}">
                <a16:creationId xmlns:a16="http://schemas.microsoft.com/office/drawing/2014/main" id="{25B289F9-11B3-5D05-201F-FE7A01D87ACF}"/>
              </a:ext>
            </a:extLst>
          </p:cNvPr>
          <p:cNvSpPr txBox="1"/>
          <p:nvPr/>
        </p:nvSpPr>
        <p:spPr>
          <a:xfrm>
            <a:off x="809386" y="6094157"/>
            <a:ext cx="5083443" cy="369332"/>
          </a:xfrm>
          <a:prstGeom prst="rect">
            <a:avLst/>
          </a:prstGeom>
          <a:noFill/>
        </p:spPr>
        <p:txBody>
          <a:bodyPr wrap="none" rtlCol="0">
            <a:spAutoFit/>
          </a:bodyPr>
          <a:lstStyle/>
          <a:p>
            <a:r>
              <a:rPr lang="en-US" sz="1800" dirty="0">
                <a:solidFill>
                  <a:srgbClr val="878787"/>
                </a:solidFill>
                <a:latin typeface="Helvetica" pitchFamily="2" charset="0"/>
              </a:rPr>
              <a:t>Music: https://</a:t>
            </a:r>
            <a:r>
              <a:rPr lang="en-US" sz="1800" dirty="0" err="1">
                <a:solidFill>
                  <a:srgbClr val="878787"/>
                </a:solidFill>
                <a:latin typeface="Helvetica" pitchFamily="2" charset="0"/>
              </a:rPr>
              <a:t>soundcloud.com</a:t>
            </a:r>
            <a:r>
              <a:rPr lang="en-US" sz="1800" dirty="0">
                <a:solidFill>
                  <a:srgbClr val="878787"/>
                </a:solidFill>
                <a:latin typeface="Helvetica" pitchFamily="2" charset="0"/>
              </a:rPr>
              <a:t>/</a:t>
            </a:r>
            <a:r>
              <a:rPr lang="en-US" sz="1800" dirty="0" err="1">
                <a:solidFill>
                  <a:srgbClr val="878787"/>
                </a:solidFill>
                <a:latin typeface="Helvetica" pitchFamily="2" charset="0"/>
              </a:rPr>
              <a:t>dansuneroquette</a:t>
            </a:r>
            <a:endParaRPr lang="en-US" sz="1800" dirty="0">
              <a:solidFill>
                <a:srgbClr val="878787"/>
              </a:solidFill>
              <a:latin typeface="Helvetica" pitchFamily="2" charset="0"/>
            </a:endParaRPr>
          </a:p>
        </p:txBody>
      </p:sp>
    </p:spTree>
    <p:extLst>
      <p:ext uri="{BB962C8B-B14F-4D97-AF65-F5344CB8AC3E}">
        <p14:creationId xmlns:p14="http://schemas.microsoft.com/office/powerpoint/2010/main" val="1728314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647396" y="1377711"/>
            <a:ext cx="5448604" cy="4086454"/>
          </a:xfrm>
          <a:prstGeom prst="rect">
            <a:avLst/>
          </a:prstGeom>
        </p:spPr>
      </p:pic>
      <p:sp>
        <p:nvSpPr>
          <p:cNvPr id="8" name="Rectangle 7"/>
          <p:cNvSpPr/>
          <p:nvPr/>
        </p:nvSpPr>
        <p:spPr bwMode="auto">
          <a:xfrm>
            <a:off x="0" y="0"/>
            <a:ext cx="12192000" cy="1261038"/>
          </a:xfrm>
          <a:prstGeom prst="rect">
            <a:avLst/>
          </a:prstGeom>
          <a:solidFill>
            <a:srgbClr val="000000">
              <a:alpha val="83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sp>
        <p:nvSpPr>
          <p:cNvPr id="13" name="Rectangle 12"/>
          <p:cNvSpPr/>
          <p:nvPr/>
        </p:nvSpPr>
        <p:spPr bwMode="auto">
          <a:xfrm>
            <a:off x="6716892" y="5567522"/>
            <a:ext cx="3951109"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4" name="Rectangle 13"/>
          <p:cNvSpPr/>
          <p:nvPr/>
        </p:nvSpPr>
        <p:spPr>
          <a:xfrm>
            <a:off x="6801281" y="5631056"/>
            <a:ext cx="3999929" cy="707886"/>
          </a:xfrm>
          <a:prstGeom prst="rect">
            <a:avLst/>
          </a:prstGeom>
        </p:spPr>
        <p:txBody>
          <a:bodyPr wrap="square">
            <a:spAutoFit/>
          </a:bodyPr>
          <a:lstStyle/>
          <a:p>
            <a:pPr eaLnBrk="1" hangingPunct="1"/>
            <a:r>
              <a:rPr lang="en-US" dirty="0">
                <a:latin typeface="Helvetica"/>
                <a:cs typeface="Helvetica"/>
              </a:rPr>
              <a:t>Dyson </a:t>
            </a:r>
            <a:r>
              <a:rPr lang="en-US" dirty="0" err="1">
                <a:latin typeface="Helvetica"/>
                <a:cs typeface="Helvetica"/>
              </a:rPr>
              <a:t>AirBlade</a:t>
            </a:r>
            <a:r>
              <a:rPr lang="en-US" dirty="0">
                <a:latin typeface="Helvetica"/>
                <a:cs typeface="Helvetica"/>
              </a:rPr>
              <a:t> hand dryer</a:t>
            </a:r>
          </a:p>
          <a:p>
            <a:pPr eaLnBrk="1" hangingPunct="1"/>
            <a:r>
              <a:rPr lang="en-US" sz="1600" dirty="0">
                <a:latin typeface="Helvetica"/>
                <a:cs typeface="Helvetica"/>
              </a:rPr>
              <a:t>example courtesy of Maya I.</a:t>
            </a:r>
          </a:p>
        </p:txBody>
      </p:sp>
      <p:sp>
        <p:nvSpPr>
          <p:cNvPr id="2" name="Title 1"/>
          <p:cNvSpPr>
            <a:spLocks noGrp="1"/>
          </p:cNvSpPr>
          <p:nvPr>
            <p:ph type="title"/>
          </p:nvPr>
        </p:nvSpPr>
        <p:spPr/>
        <p:txBody>
          <a:bodyPr/>
          <a:lstStyle/>
          <a:p>
            <a:r>
              <a:rPr lang="en-US" dirty="0"/>
              <a:t>Interface Hall of Fame or Shame?</a:t>
            </a:r>
          </a:p>
        </p:txBody>
      </p:sp>
      <p:sp>
        <p:nvSpPr>
          <p:cNvPr id="3" name="Date Placeholder 2"/>
          <p:cNvSpPr>
            <a:spLocks noGrp="1"/>
          </p:cNvSpPr>
          <p:nvPr>
            <p:ph type="dt" sz="half" idx="10"/>
          </p:nvPr>
        </p:nvSpPr>
        <p:spPr/>
        <p:txBody>
          <a:bodyPr/>
          <a:lstStyle/>
          <a:p>
            <a:pPr>
              <a:defRPr/>
            </a:pPr>
            <a:r>
              <a:rPr lang="en-US"/>
              <a:t>Autumn 2026</a:t>
            </a:r>
            <a:endParaRPr lang="en-US" dirty="0"/>
          </a:p>
        </p:txBody>
      </p:sp>
      <p:sp>
        <p:nvSpPr>
          <p:cNvPr id="4" name="Footer Placeholder 3"/>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p:cNvSpPr>
            <a:spLocks noGrp="1"/>
          </p:cNvSpPr>
          <p:nvPr>
            <p:ph type="sldNum" sz="quarter" idx="12"/>
          </p:nvPr>
        </p:nvSpPr>
        <p:spPr/>
        <p:txBody>
          <a:bodyPr/>
          <a:lstStyle/>
          <a:p>
            <a:pPr>
              <a:defRPr/>
            </a:pPr>
            <a:fld id="{BE6F9046-7345-B649-8343-1046AD18565B}" type="slidenum">
              <a:rPr lang="en-US" smtClean="0"/>
              <a:pPr>
                <a:defRPr/>
              </a:pPr>
              <a:t>2</a:t>
            </a:fld>
            <a:endParaRPr lang="en-US" dirty="0"/>
          </a:p>
        </p:txBody>
      </p:sp>
      <p:pic>
        <p:nvPicPr>
          <p:cNvPr id="7" name="Picture 6"/>
          <p:cNvPicPr>
            <a:picLocks noChangeAspect="1"/>
          </p:cNvPicPr>
          <p:nvPr/>
        </p:nvPicPr>
        <p:blipFill>
          <a:blip r:embed="rId4"/>
          <a:stretch>
            <a:fillRect/>
          </a:stretch>
        </p:blipFill>
        <p:spPr>
          <a:xfrm>
            <a:off x="6096000" y="1377711"/>
            <a:ext cx="5448605" cy="4086454"/>
          </a:xfrm>
          <a:prstGeom prst="rect">
            <a:avLst/>
          </a:prstGeom>
        </p:spPr>
      </p:pic>
      <p:pic>
        <p:nvPicPr>
          <p:cNvPr id="12" name="Picture 11" descr="hallof.png">
            <a:extLst>
              <a:ext uri="{FF2B5EF4-FFF2-40B4-BE49-F238E27FC236}">
                <a16:creationId xmlns:a16="http://schemas.microsoft.com/office/drawing/2014/main" id="{C3248C24-B154-4C4F-A604-EE761DABCFC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0810096" y="243804"/>
            <a:ext cx="813836" cy="829952"/>
          </a:xfrm>
          <a:prstGeom prst="rect">
            <a:avLst/>
          </a:prstGeom>
        </p:spPr>
      </p:pic>
    </p:spTree>
    <p:extLst>
      <p:ext uri="{BB962C8B-B14F-4D97-AF65-F5344CB8AC3E}">
        <p14:creationId xmlns:p14="http://schemas.microsoft.com/office/powerpoint/2010/main" val="3353100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871B6B1-D808-4B4F-8FB5-427614504433}"/>
              </a:ext>
            </a:extLst>
          </p:cNvPr>
          <p:cNvPicPr>
            <a:picLocks noChangeAspect="1"/>
          </p:cNvPicPr>
          <p:nvPr/>
        </p:nvPicPr>
        <p:blipFill>
          <a:blip r:embed="rId3"/>
          <a:stretch>
            <a:fillRect/>
          </a:stretch>
        </p:blipFill>
        <p:spPr>
          <a:xfrm>
            <a:off x="6096000" y="1377711"/>
            <a:ext cx="5448605" cy="4086454"/>
          </a:xfrm>
          <a:prstGeom prst="rect">
            <a:avLst/>
          </a:prstGeom>
        </p:spPr>
      </p:pic>
      <p:sp>
        <p:nvSpPr>
          <p:cNvPr id="8" name="Rectangle 7"/>
          <p:cNvSpPr/>
          <p:nvPr/>
        </p:nvSpPr>
        <p:spPr bwMode="auto">
          <a:xfrm>
            <a:off x="0" y="0"/>
            <a:ext cx="12192000" cy="1261038"/>
          </a:xfrm>
          <a:prstGeom prst="rect">
            <a:avLst/>
          </a:prstGeom>
          <a:solidFill>
            <a:srgbClr val="000000">
              <a:alpha val="83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sp>
        <p:nvSpPr>
          <p:cNvPr id="2" name="Title 1"/>
          <p:cNvSpPr>
            <a:spLocks noGrp="1"/>
          </p:cNvSpPr>
          <p:nvPr>
            <p:ph type="title"/>
          </p:nvPr>
        </p:nvSpPr>
        <p:spPr/>
        <p:txBody>
          <a:bodyPr/>
          <a:lstStyle/>
          <a:p>
            <a:r>
              <a:rPr lang="en-US" dirty="0"/>
              <a:t>Interface Hall of Fame or Shame?</a:t>
            </a:r>
          </a:p>
        </p:txBody>
      </p:sp>
      <p:sp>
        <p:nvSpPr>
          <p:cNvPr id="3" name="Date Placeholder 2"/>
          <p:cNvSpPr>
            <a:spLocks noGrp="1"/>
          </p:cNvSpPr>
          <p:nvPr>
            <p:ph type="dt" sz="half" idx="10"/>
          </p:nvPr>
        </p:nvSpPr>
        <p:spPr/>
        <p:txBody>
          <a:bodyPr/>
          <a:lstStyle/>
          <a:p>
            <a:pPr>
              <a:defRPr/>
            </a:pPr>
            <a:r>
              <a:rPr lang="en-US"/>
              <a:t>Autumn 2026</a:t>
            </a:r>
            <a:endParaRPr lang="en-US" dirty="0"/>
          </a:p>
        </p:txBody>
      </p:sp>
      <p:sp>
        <p:nvSpPr>
          <p:cNvPr id="6" name="Footer Placeholder 5"/>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7" name="Slide Number Placeholder 6"/>
          <p:cNvSpPr>
            <a:spLocks noGrp="1"/>
          </p:cNvSpPr>
          <p:nvPr>
            <p:ph type="sldNum" sz="quarter" idx="12"/>
          </p:nvPr>
        </p:nvSpPr>
        <p:spPr/>
        <p:txBody>
          <a:bodyPr/>
          <a:lstStyle/>
          <a:p>
            <a:pPr>
              <a:defRPr/>
            </a:pPr>
            <a:fld id="{BE6F9046-7345-B649-8343-1046AD18565B}" type="slidenum">
              <a:rPr lang="en-US" smtClean="0"/>
              <a:pPr>
                <a:defRPr/>
              </a:pPr>
              <a:t>3</a:t>
            </a:fld>
            <a:endParaRPr lang="en-US" dirty="0"/>
          </a:p>
        </p:txBody>
      </p:sp>
      <p:sp>
        <p:nvSpPr>
          <p:cNvPr id="17" name="Rectangle 16"/>
          <p:cNvSpPr/>
          <p:nvPr/>
        </p:nvSpPr>
        <p:spPr bwMode="auto">
          <a:xfrm>
            <a:off x="6716892" y="5567522"/>
            <a:ext cx="3951109"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8" name="Rectangle 17"/>
          <p:cNvSpPr/>
          <p:nvPr/>
        </p:nvSpPr>
        <p:spPr>
          <a:xfrm>
            <a:off x="6801281" y="5631056"/>
            <a:ext cx="3999929" cy="707886"/>
          </a:xfrm>
          <a:prstGeom prst="rect">
            <a:avLst/>
          </a:prstGeom>
        </p:spPr>
        <p:txBody>
          <a:bodyPr wrap="square">
            <a:spAutoFit/>
          </a:bodyPr>
          <a:lstStyle/>
          <a:p>
            <a:pPr eaLnBrk="1" hangingPunct="1"/>
            <a:r>
              <a:rPr lang="en-US" dirty="0">
                <a:latin typeface="Helvetica"/>
                <a:cs typeface="Helvetica"/>
              </a:rPr>
              <a:t>Dyson </a:t>
            </a:r>
            <a:r>
              <a:rPr lang="en-US" dirty="0" err="1">
                <a:latin typeface="Helvetica"/>
                <a:cs typeface="Helvetica"/>
              </a:rPr>
              <a:t>AirBlade</a:t>
            </a:r>
            <a:r>
              <a:rPr lang="en-US" dirty="0">
                <a:latin typeface="Helvetica"/>
                <a:cs typeface="Helvetica"/>
              </a:rPr>
              <a:t> hand dryer</a:t>
            </a:r>
          </a:p>
          <a:p>
            <a:pPr eaLnBrk="1" hangingPunct="1"/>
            <a:r>
              <a:rPr lang="en-US" sz="1600" dirty="0">
                <a:latin typeface="Helvetica"/>
                <a:cs typeface="Helvetica"/>
              </a:rPr>
              <a:t>example courtesy of Maya I.</a:t>
            </a:r>
          </a:p>
        </p:txBody>
      </p:sp>
      <p:sp>
        <p:nvSpPr>
          <p:cNvPr id="15" name="Rectangle 14"/>
          <p:cNvSpPr/>
          <p:nvPr/>
        </p:nvSpPr>
        <p:spPr bwMode="auto">
          <a:xfrm>
            <a:off x="732249" y="1377712"/>
            <a:ext cx="5363751" cy="4102578"/>
          </a:xfrm>
          <a:prstGeom prst="rect">
            <a:avLst/>
          </a:prstGeom>
          <a:solidFill>
            <a:srgbClr val="000000">
              <a:alpha val="84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6" name="Rectangle 9"/>
          <p:cNvSpPr txBox="1">
            <a:spLocks noChangeArrowheads="1"/>
          </p:cNvSpPr>
          <p:nvPr/>
        </p:nvSpPr>
        <p:spPr>
          <a:xfrm>
            <a:off x="1012946" y="1652586"/>
            <a:ext cx="5041804" cy="3751312"/>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Good</a:t>
            </a:r>
          </a:p>
          <a:p>
            <a:pPr marL="360000" lvl="1"/>
            <a:r>
              <a:rPr lang="en-US" sz="2000" dirty="0">
                <a:ea typeface="ＭＳ Ｐゴシック" pitchFamily="34" charset="-128"/>
              </a:rPr>
              <a:t>shape indicates function</a:t>
            </a:r>
            <a:endParaRPr lang="en-US" altLang="ja-JP" sz="2000" dirty="0">
              <a:ea typeface="ＭＳ Ｐゴシック" pitchFamily="34" charset="-128"/>
            </a:endParaRPr>
          </a:p>
          <a:p>
            <a:pPr marL="360000" lvl="1"/>
            <a:r>
              <a:rPr lang="en-US" sz="2000" dirty="0">
                <a:ea typeface="ＭＳ Ｐゴシック" pitchFamily="34" charset="-128"/>
              </a:rPr>
              <a:t>so simple that instructions fit in 1 image</a:t>
            </a:r>
          </a:p>
          <a:p>
            <a:pPr marL="360000" lvl="1"/>
            <a:r>
              <a:rPr lang="en-US" sz="2000" dirty="0">
                <a:ea typeface="ＭＳ Ｐゴシック" pitchFamily="34" charset="-128"/>
              </a:rPr>
              <a:t>fun!</a:t>
            </a:r>
          </a:p>
          <a:p>
            <a:pPr marL="360000" lvl="1"/>
            <a:endParaRPr lang="en-US" sz="2000" dirty="0">
              <a:ea typeface="ＭＳ Ｐゴシック" pitchFamily="34" charset="-128"/>
            </a:endParaRPr>
          </a:p>
          <a:p>
            <a:pPr marL="0" indent="0">
              <a:buNone/>
            </a:pPr>
            <a:r>
              <a:rPr lang="en-US" sz="2800" dirty="0">
                <a:ea typeface="ＭＳ Ｐゴシック" pitchFamily="34" charset="-128"/>
              </a:rPr>
              <a:t>Bad</a:t>
            </a:r>
          </a:p>
          <a:p>
            <a:pPr marL="360000" lvl="1">
              <a:spcBef>
                <a:spcPts val="480"/>
              </a:spcBef>
            </a:pPr>
            <a:r>
              <a:rPr lang="en-US" sz="2000" dirty="0">
                <a:ea typeface="ＭＳ Ｐゴシック" pitchFamily="34" charset="-128"/>
              </a:rPr>
              <a:t>dripping water?</a:t>
            </a:r>
          </a:p>
          <a:p>
            <a:pPr marL="360000" lvl="1">
              <a:spcBef>
                <a:spcPts val="480"/>
              </a:spcBef>
            </a:pPr>
            <a:r>
              <a:rPr lang="en-US" sz="2000" dirty="0">
                <a:ea typeface="ＭＳ Ｐゴシック" pitchFamily="34" charset="-128"/>
              </a:rPr>
              <a:t>too much noise</a:t>
            </a:r>
          </a:p>
          <a:p>
            <a:pPr marL="360000" lvl="1">
              <a:spcBef>
                <a:spcPts val="480"/>
              </a:spcBef>
            </a:pPr>
            <a:r>
              <a:rPr lang="en-US" sz="2000" dirty="0">
                <a:ea typeface="ＭＳ Ｐゴシック" pitchFamily="34" charset="-128"/>
              </a:rPr>
              <a:t>still takes too long</a:t>
            </a:r>
          </a:p>
          <a:p>
            <a:pPr marL="360000" lvl="1">
              <a:spcBef>
                <a:spcPts val="480"/>
              </a:spcBef>
            </a:pPr>
            <a:endParaRPr lang="en-US" sz="2000" dirty="0">
              <a:ea typeface="ＭＳ Ｐゴシック" pitchFamily="34" charset="-128"/>
            </a:endParaRPr>
          </a:p>
        </p:txBody>
      </p:sp>
      <p:sp>
        <p:nvSpPr>
          <p:cNvPr id="22" name="Oval 21"/>
          <p:cNvSpPr/>
          <p:nvPr/>
        </p:nvSpPr>
        <p:spPr bwMode="auto">
          <a:xfrm>
            <a:off x="8175582" y="2217876"/>
            <a:ext cx="1540119" cy="861241"/>
          </a:xfrm>
          <a:prstGeom prst="ellipse">
            <a:avLst/>
          </a:prstGeom>
          <a:noFill/>
          <a:ln w="57150" cap="flat" cmpd="sng" algn="ctr">
            <a:solidFill>
              <a:srgbClr val="8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p>
        </p:txBody>
      </p:sp>
      <p:sp>
        <p:nvSpPr>
          <p:cNvPr id="23" name="Oval 22"/>
          <p:cNvSpPr/>
          <p:nvPr/>
        </p:nvSpPr>
        <p:spPr bwMode="auto">
          <a:xfrm>
            <a:off x="6601029" y="2877499"/>
            <a:ext cx="4536774" cy="2079511"/>
          </a:xfrm>
          <a:prstGeom prst="ellipse">
            <a:avLst/>
          </a:prstGeom>
          <a:noFill/>
          <a:ln w="57150" cap="flat" cmpd="sng" algn="ctr">
            <a:solidFill>
              <a:srgbClr val="3366FF"/>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n>
                <a:solidFill>
                  <a:srgbClr val="3366FF"/>
                </a:solidFill>
              </a:ln>
            </a:endParaRPr>
          </a:p>
        </p:txBody>
      </p:sp>
      <p:pic>
        <p:nvPicPr>
          <p:cNvPr id="21" name="Picture 20" descr="hallof.png">
            <a:extLst>
              <a:ext uri="{FF2B5EF4-FFF2-40B4-BE49-F238E27FC236}">
                <a16:creationId xmlns:a16="http://schemas.microsoft.com/office/drawing/2014/main" id="{312B92CD-9792-5A48-B874-21BC7C9CB4DB}"/>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810096" y="243804"/>
            <a:ext cx="813836" cy="829952"/>
          </a:xfrm>
          <a:prstGeom prst="rect">
            <a:avLst/>
          </a:prstGeom>
        </p:spPr>
      </p:pic>
    </p:spTree>
    <p:extLst>
      <p:ext uri="{BB962C8B-B14F-4D97-AF65-F5344CB8AC3E}">
        <p14:creationId xmlns:p14="http://schemas.microsoft.com/office/powerpoint/2010/main" val="2753378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23"/>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xEl>
                                              <p:pRg st="3" end="3"/>
                                            </p:txEl>
                                          </p:spTgt>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2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0"/>
            <a:ext cx="12192000" cy="1261038"/>
          </a:xfrm>
          <a:prstGeom prst="rect">
            <a:avLst/>
          </a:prstGeom>
          <a:solidFill>
            <a:srgbClr val="000000">
              <a:alpha val="83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pic>
        <p:nvPicPr>
          <p:cNvPr id="12" name="Picture 11" descr="fam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804609" y="246164"/>
            <a:ext cx="802907" cy="826756"/>
          </a:xfrm>
          <a:prstGeom prst="rect">
            <a:avLst/>
          </a:prstGeom>
        </p:spPr>
      </p:pic>
      <p:sp>
        <p:nvSpPr>
          <p:cNvPr id="2" name="Title 1"/>
          <p:cNvSpPr>
            <a:spLocks noGrp="1"/>
          </p:cNvSpPr>
          <p:nvPr>
            <p:ph type="title"/>
          </p:nvPr>
        </p:nvSpPr>
        <p:spPr/>
        <p:txBody>
          <a:bodyPr/>
          <a:lstStyle/>
          <a:p>
            <a:r>
              <a:rPr lang="en-US" dirty="0"/>
              <a:t>Interface Hall of Fame!</a:t>
            </a:r>
          </a:p>
        </p:txBody>
      </p:sp>
      <p:sp>
        <p:nvSpPr>
          <p:cNvPr id="3" name="Date Placeholder 2"/>
          <p:cNvSpPr>
            <a:spLocks noGrp="1"/>
          </p:cNvSpPr>
          <p:nvPr>
            <p:ph type="dt" sz="half" idx="10"/>
          </p:nvPr>
        </p:nvSpPr>
        <p:spPr/>
        <p:txBody>
          <a:bodyPr/>
          <a:lstStyle/>
          <a:p>
            <a:pPr>
              <a:defRPr/>
            </a:pPr>
            <a:r>
              <a:rPr lang="en-US"/>
              <a:t>Autumn 2026</a:t>
            </a:r>
            <a:endParaRPr lang="en-US" dirty="0"/>
          </a:p>
        </p:txBody>
      </p:sp>
      <p:sp>
        <p:nvSpPr>
          <p:cNvPr id="6" name="Footer Placeholder 5"/>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7" name="Slide Number Placeholder 6"/>
          <p:cNvSpPr>
            <a:spLocks noGrp="1"/>
          </p:cNvSpPr>
          <p:nvPr>
            <p:ph type="sldNum" sz="quarter" idx="12"/>
          </p:nvPr>
        </p:nvSpPr>
        <p:spPr/>
        <p:txBody>
          <a:bodyPr/>
          <a:lstStyle/>
          <a:p>
            <a:pPr>
              <a:defRPr/>
            </a:pPr>
            <a:fld id="{BE6F9046-7345-B649-8343-1046AD18565B}" type="slidenum">
              <a:rPr lang="en-US" smtClean="0"/>
              <a:pPr>
                <a:defRPr/>
              </a:pPr>
              <a:t>4</a:t>
            </a:fld>
            <a:endParaRPr lang="en-US" dirty="0"/>
          </a:p>
        </p:txBody>
      </p:sp>
      <p:sp>
        <p:nvSpPr>
          <p:cNvPr id="17" name="Rectangle 16"/>
          <p:cNvSpPr/>
          <p:nvPr/>
        </p:nvSpPr>
        <p:spPr bwMode="auto">
          <a:xfrm>
            <a:off x="6716892" y="5567522"/>
            <a:ext cx="3951109"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8" name="Rectangle 17"/>
          <p:cNvSpPr/>
          <p:nvPr/>
        </p:nvSpPr>
        <p:spPr>
          <a:xfrm>
            <a:off x="6801281" y="5631056"/>
            <a:ext cx="3999929" cy="707886"/>
          </a:xfrm>
          <a:prstGeom prst="rect">
            <a:avLst/>
          </a:prstGeom>
        </p:spPr>
        <p:txBody>
          <a:bodyPr wrap="square">
            <a:spAutoFit/>
          </a:bodyPr>
          <a:lstStyle/>
          <a:p>
            <a:pPr eaLnBrk="1" hangingPunct="1"/>
            <a:r>
              <a:rPr lang="en-US" dirty="0">
                <a:latin typeface="Helvetica"/>
                <a:cs typeface="Helvetica"/>
              </a:rPr>
              <a:t>Dyson </a:t>
            </a:r>
            <a:r>
              <a:rPr lang="en-US" dirty="0" err="1">
                <a:latin typeface="Helvetica"/>
                <a:cs typeface="Helvetica"/>
              </a:rPr>
              <a:t>AirBlade</a:t>
            </a:r>
            <a:r>
              <a:rPr lang="en-US" dirty="0">
                <a:latin typeface="Helvetica"/>
                <a:cs typeface="Helvetica"/>
              </a:rPr>
              <a:t> hand dryer</a:t>
            </a:r>
          </a:p>
          <a:p>
            <a:pPr eaLnBrk="1" hangingPunct="1"/>
            <a:r>
              <a:rPr lang="en-US" sz="1600" dirty="0">
                <a:latin typeface="Helvetica"/>
                <a:cs typeface="Helvetica"/>
              </a:rPr>
              <a:t>example courtesy of Maya I.</a:t>
            </a:r>
          </a:p>
        </p:txBody>
      </p:sp>
      <p:pic>
        <p:nvPicPr>
          <p:cNvPr id="13" name="Picture 12">
            <a:extLst>
              <a:ext uri="{FF2B5EF4-FFF2-40B4-BE49-F238E27FC236}">
                <a16:creationId xmlns:a16="http://schemas.microsoft.com/office/drawing/2014/main" id="{6089C61C-3DC6-D54E-B98C-C22351DE219D}"/>
              </a:ext>
            </a:extLst>
          </p:cNvPr>
          <p:cNvPicPr>
            <a:picLocks noChangeAspect="1"/>
          </p:cNvPicPr>
          <p:nvPr/>
        </p:nvPicPr>
        <p:blipFill>
          <a:blip r:embed="rId4"/>
          <a:stretch>
            <a:fillRect/>
          </a:stretch>
        </p:blipFill>
        <p:spPr>
          <a:xfrm>
            <a:off x="6096000" y="1377711"/>
            <a:ext cx="5448605" cy="4086454"/>
          </a:xfrm>
          <a:prstGeom prst="rect">
            <a:avLst/>
          </a:prstGeom>
        </p:spPr>
      </p:pic>
      <p:sp>
        <p:nvSpPr>
          <p:cNvPr id="14" name="Rectangle 13">
            <a:extLst>
              <a:ext uri="{FF2B5EF4-FFF2-40B4-BE49-F238E27FC236}">
                <a16:creationId xmlns:a16="http://schemas.microsoft.com/office/drawing/2014/main" id="{851B3456-B971-DF4A-83A6-1CB6951F1E9D}"/>
              </a:ext>
            </a:extLst>
          </p:cNvPr>
          <p:cNvSpPr/>
          <p:nvPr/>
        </p:nvSpPr>
        <p:spPr bwMode="auto">
          <a:xfrm>
            <a:off x="732249" y="1377712"/>
            <a:ext cx="5363751" cy="4102578"/>
          </a:xfrm>
          <a:prstGeom prst="rect">
            <a:avLst/>
          </a:prstGeom>
          <a:solidFill>
            <a:srgbClr val="000000">
              <a:alpha val="84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9" name="Rectangle 9">
            <a:extLst>
              <a:ext uri="{FF2B5EF4-FFF2-40B4-BE49-F238E27FC236}">
                <a16:creationId xmlns:a16="http://schemas.microsoft.com/office/drawing/2014/main" id="{D2143957-C013-E141-8C99-06FED42B3474}"/>
              </a:ext>
            </a:extLst>
          </p:cNvPr>
          <p:cNvSpPr txBox="1">
            <a:spLocks noChangeArrowheads="1"/>
          </p:cNvSpPr>
          <p:nvPr/>
        </p:nvSpPr>
        <p:spPr>
          <a:xfrm>
            <a:off x="1012946" y="1652586"/>
            <a:ext cx="5041804" cy="3751312"/>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Good</a:t>
            </a:r>
          </a:p>
          <a:p>
            <a:pPr marL="360000" lvl="1"/>
            <a:r>
              <a:rPr lang="en-US" sz="2000" dirty="0">
                <a:ea typeface="ＭＳ Ｐゴシック" pitchFamily="34" charset="-128"/>
              </a:rPr>
              <a:t>shape indicates function</a:t>
            </a:r>
            <a:endParaRPr lang="en-US" altLang="ja-JP" sz="2000" dirty="0">
              <a:ea typeface="ＭＳ Ｐゴシック" pitchFamily="34" charset="-128"/>
            </a:endParaRPr>
          </a:p>
          <a:p>
            <a:pPr marL="360000" lvl="1"/>
            <a:r>
              <a:rPr lang="en-US" sz="2000" dirty="0">
                <a:ea typeface="ＭＳ Ｐゴシック" pitchFamily="34" charset="-128"/>
              </a:rPr>
              <a:t>so simple that instructions fit in 1 image</a:t>
            </a:r>
          </a:p>
          <a:p>
            <a:pPr marL="360000" lvl="1"/>
            <a:r>
              <a:rPr lang="en-US" sz="2000" dirty="0">
                <a:ea typeface="ＭＳ Ｐゴシック" pitchFamily="34" charset="-128"/>
              </a:rPr>
              <a:t>fun!</a:t>
            </a:r>
          </a:p>
          <a:p>
            <a:pPr marL="360000" lvl="1"/>
            <a:endParaRPr lang="en-US" sz="2000" dirty="0">
              <a:ea typeface="ＭＳ Ｐゴシック" pitchFamily="34" charset="-128"/>
            </a:endParaRPr>
          </a:p>
          <a:p>
            <a:pPr marL="0" indent="0">
              <a:buNone/>
            </a:pPr>
            <a:r>
              <a:rPr lang="en-US" sz="2800" dirty="0">
                <a:ea typeface="ＭＳ Ｐゴシック" pitchFamily="34" charset="-128"/>
              </a:rPr>
              <a:t>Bad</a:t>
            </a:r>
          </a:p>
          <a:p>
            <a:pPr marL="360000" lvl="1">
              <a:spcBef>
                <a:spcPts val="480"/>
              </a:spcBef>
            </a:pPr>
            <a:r>
              <a:rPr lang="en-US" sz="2000" dirty="0">
                <a:ea typeface="ＭＳ Ｐゴシック" pitchFamily="34" charset="-128"/>
              </a:rPr>
              <a:t>dripping water?</a:t>
            </a:r>
          </a:p>
          <a:p>
            <a:pPr marL="360000" lvl="1">
              <a:spcBef>
                <a:spcPts val="480"/>
              </a:spcBef>
            </a:pPr>
            <a:r>
              <a:rPr lang="en-US" sz="2000" dirty="0">
                <a:ea typeface="ＭＳ Ｐゴシック" pitchFamily="34" charset="-128"/>
              </a:rPr>
              <a:t>too much noise</a:t>
            </a:r>
          </a:p>
          <a:p>
            <a:pPr marL="360000" lvl="1">
              <a:spcBef>
                <a:spcPts val="480"/>
              </a:spcBef>
            </a:pPr>
            <a:r>
              <a:rPr lang="en-US" sz="2000" dirty="0">
                <a:ea typeface="ＭＳ Ｐゴシック" pitchFamily="34" charset="-128"/>
              </a:rPr>
              <a:t>still takes too long</a:t>
            </a:r>
          </a:p>
          <a:p>
            <a:pPr marL="360000" lvl="1">
              <a:spcBef>
                <a:spcPts val="480"/>
              </a:spcBef>
            </a:pPr>
            <a:endParaRPr lang="en-US" sz="2000" dirty="0">
              <a:ea typeface="ＭＳ Ｐゴシック" pitchFamily="34" charset="-128"/>
            </a:endParaRPr>
          </a:p>
        </p:txBody>
      </p:sp>
    </p:spTree>
    <p:extLst>
      <p:ext uri="{BB962C8B-B14F-4D97-AF65-F5344CB8AC3E}">
        <p14:creationId xmlns:p14="http://schemas.microsoft.com/office/powerpoint/2010/main" val="3170088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0"/>
            <a:ext cx="12192000" cy="1261038"/>
          </a:xfrm>
          <a:prstGeom prst="rect">
            <a:avLst/>
          </a:prstGeom>
          <a:solidFill>
            <a:srgbClr val="000000">
              <a:alpha val="83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pic>
        <p:nvPicPr>
          <p:cNvPr id="12" name="Picture 11" descr="fame.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804609" y="246164"/>
            <a:ext cx="802907" cy="826756"/>
          </a:xfrm>
          <a:prstGeom prst="rect">
            <a:avLst/>
          </a:prstGeom>
        </p:spPr>
      </p:pic>
      <p:sp>
        <p:nvSpPr>
          <p:cNvPr id="2" name="Title 1"/>
          <p:cNvSpPr>
            <a:spLocks noGrp="1"/>
          </p:cNvSpPr>
          <p:nvPr>
            <p:ph type="title"/>
          </p:nvPr>
        </p:nvSpPr>
        <p:spPr/>
        <p:txBody>
          <a:bodyPr/>
          <a:lstStyle/>
          <a:p>
            <a:r>
              <a:rPr lang="en-US" dirty="0"/>
              <a:t>Can We Do Better?</a:t>
            </a:r>
          </a:p>
        </p:txBody>
      </p:sp>
      <p:sp>
        <p:nvSpPr>
          <p:cNvPr id="3" name="Date Placeholder 2"/>
          <p:cNvSpPr>
            <a:spLocks noGrp="1"/>
          </p:cNvSpPr>
          <p:nvPr>
            <p:ph type="dt" sz="half" idx="10"/>
          </p:nvPr>
        </p:nvSpPr>
        <p:spPr/>
        <p:txBody>
          <a:bodyPr/>
          <a:lstStyle/>
          <a:p>
            <a:pPr>
              <a:defRPr/>
            </a:pPr>
            <a:r>
              <a:rPr lang="en-US"/>
              <a:t>Autumn 2026</a:t>
            </a:r>
            <a:endParaRPr lang="en-US" dirty="0"/>
          </a:p>
        </p:txBody>
      </p:sp>
      <p:sp>
        <p:nvSpPr>
          <p:cNvPr id="6" name="Footer Placeholder 5"/>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7" name="Slide Number Placeholder 6"/>
          <p:cNvSpPr>
            <a:spLocks noGrp="1"/>
          </p:cNvSpPr>
          <p:nvPr>
            <p:ph type="sldNum" sz="quarter" idx="12"/>
          </p:nvPr>
        </p:nvSpPr>
        <p:spPr/>
        <p:txBody>
          <a:bodyPr/>
          <a:lstStyle/>
          <a:p>
            <a:pPr>
              <a:defRPr/>
            </a:pPr>
            <a:fld id="{BE6F9046-7345-B649-8343-1046AD18565B}" type="slidenum">
              <a:rPr lang="en-US" smtClean="0"/>
              <a:pPr>
                <a:defRPr/>
              </a:pPr>
              <a:t>5</a:t>
            </a:fld>
            <a:endParaRPr lang="en-US" dirty="0"/>
          </a:p>
        </p:txBody>
      </p:sp>
      <p:sp>
        <p:nvSpPr>
          <p:cNvPr id="14" name="Rectangle 13">
            <a:extLst>
              <a:ext uri="{FF2B5EF4-FFF2-40B4-BE49-F238E27FC236}">
                <a16:creationId xmlns:a16="http://schemas.microsoft.com/office/drawing/2014/main" id="{851B3456-B971-DF4A-83A6-1CB6951F1E9D}"/>
              </a:ext>
            </a:extLst>
          </p:cNvPr>
          <p:cNvSpPr/>
          <p:nvPr/>
        </p:nvSpPr>
        <p:spPr bwMode="auto">
          <a:xfrm>
            <a:off x="732249" y="1377712"/>
            <a:ext cx="5363751" cy="4102578"/>
          </a:xfrm>
          <a:prstGeom prst="rect">
            <a:avLst/>
          </a:prstGeom>
          <a:solidFill>
            <a:srgbClr val="000000">
              <a:alpha val="84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9" name="Rectangle 9">
            <a:extLst>
              <a:ext uri="{FF2B5EF4-FFF2-40B4-BE49-F238E27FC236}">
                <a16:creationId xmlns:a16="http://schemas.microsoft.com/office/drawing/2014/main" id="{D2143957-C013-E141-8C99-06FED42B3474}"/>
              </a:ext>
            </a:extLst>
          </p:cNvPr>
          <p:cNvSpPr txBox="1">
            <a:spLocks noChangeArrowheads="1"/>
          </p:cNvSpPr>
          <p:nvPr/>
        </p:nvSpPr>
        <p:spPr>
          <a:xfrm>
            <a:off x="1012946" y="1652586"/>
            <a:ext cx="5041804" cy="3751312"/>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Good?</a:t>
            </a:r>
          </a:p>
          <a:p>
            <a:pPr marL="360000" lvl="1"/>
            <a:r>
              <a:rPr lang="en-US" sz="2000" dirty="0">
                <a:ea typeface="ＭＳ Ｐゴシック" pitchFamily="34" charset="-128"/>
              </a:rPr>
              <a:t>Drip on the floor…</a:t>
            </a:r>
          </a:p>
          <a:p>
            <a:pPr marL="360000" lvl="1"/>
            <a:endParaRPr lang="en-US" sz="2000" dirty="0">
              <a:ea typeface="ＭＳ Ｐゴシック" pitchFamily="34" charset="-128"/>
            </a:endParaRPr>
          </a:p>
          <a:p>
            <a:pPr marL="360000" lvl="1">
              <a:spcBef>
                <a:spcPts val="480"/>
              </a:spcBef>
            </a:pPr>
            <a:endParaRPr lang="en-US" sz="2000" dirty="0">
              <a:ea typeface="ＭＳ Ｐゴシック" pitchFamily="34" charset="-128"/>
            </a:endParaRPr>
          </a:p>
        </p:txBody>
      </p:sp>
      <p:pic>
        <p:nvPicPr>
          <p:cNvPr id="15" name="Picture 14" descr="A white rectangular object on a wall&#10;&#10;AI-generated content may be incorrect.">
            <a:extLst>
              <a:ext uri="{FF2B5EF4-FFF2-40B4-BE49-F238E27FC236}">
                <a16:creationId xmlns:a16="http://schemas.microsoft.com/office/drawing/2014/main" id="{C197FABD-ED13-7D1E-F198-2CFF82CE92D4}"/>
              </a:ext>
            </a:extLst>
          </p:cNvPr>
          <p:cNvPicPr>
            <a:picLocks noChangeAspect="1"/>
          </p:cNvPicPr>
          <p:nvPr/>
        </p:nvPicPr>
        <p:blipFill>
          <a:blip r:embed="rId4">
            <a:extLst>
              <a:ext uri="{28A0092B-C50C-407E-A947-70E740481C1C}">
                <a14:useLocalDpi xmlns:a14="http://schemas.microsoft.com/office/drawing/2010/main" val="0"/>
              </a:ext>
            </a:extLst>
          </a:blip>
          <a:srcRect t="37596"/>
          <a:stretch>
            <a:fillRect/>
          </a:stretch>
        </p:blipFill>
        <p:spPr>
          <a:xfrm>
            <a:off x="6095541" y="1269792"/>
            <a:ext cx="5474649" cy="4555188"/>
          </a:xfrm>
          <a:prstGeom prst="rect">
            <a:avLst/>
          </a:prstGeom>
        </p:spPr>
      </p:pic>
    </p:spTree>
    <p:extLst>
      <p:ext uri="{BB962C8B-B14F-4D97-AF65-F5344CB8AC3E}">
        <p14:creationId xmlns:p14="http://schemas.microsoft.com/office/powerpoint/2010/main" val="24992537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27B9D-76F8-EE08-708B-DBF57915185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FF769B1-BEFD-4FEA-19BC-E8DA18C4E885}"/>
              </a:ext>
            </a:extLst>
          </p:cNvPr>
          <p:cNvSpPr/>
          <p:nvPr/>
        </p:nvSpPr>
        <p:spPr bwMode="auto">
          <a:xfrm>
            <a:off x="0" y="0"/>
            <a:ext cx="12192000" cy="1261038"/>
          </a:xfrm>
          <a:prstGeom prst="rect">
            <a:avLst/>
          </a:prstGeom>
          <a:solidFill>
            <a:srgbClr val="000000">
              <a:alpha val="83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pic>
        <p:nvPicPr>
          <p:cNvPr id="12" name="Picture 11" descr="fame.png">
            <a:extLst>
              <a:ext uri="{FF2B5EF4-FFF2-40B4-BE49-F238E27FC236}">
                <a16:creationId xmlns:a16="http://schemas.microsoft.com/office/drawing/2014/main" id="{13F01F0B-8A88-72CD-6223-117807310F2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804609" y="246164"/>
            <a:ext cx="802907" cy="826756"/>
          </a:xfrm>
          <a:prstGeom prst="rect">
            <a:avLst/>
          </a:prstGeom>
        </p:spPr>
      </p:pic>
      <p:sp>
        <p:nvSpPr>
          <p:cNvPr id="2" name="Title 1">
            <a:extLst>
              <a:ext uri="{FF2B5EF4-FFF2-40B4-BE49-F238E27FC236}">
                <a16:creationId xmlns:a16="http://schemas.microsoft.com/office/drawing/2014/main" id="{7D385699-1A2B-F733-AF04-AFCA83B030C0}"/>
              </a:ext>
            </a:extLst>
          </p:cNvPr>
          <p:cNvSpPr>
            <a:spLocks noGrp="1"/>
          </p:cNvSpPr>
          <p:nvPr>
            <p:ph type="title"/>
          </p:nvPr>
        </p:nvSpPr>
        <p:spPr/>
        <p:txBody>
          <a:bodyPr/>
          <a:lstStyle/>
          <a:p>
            <a:r>
              <a:rPr lang="en-US" dirty="0"/>
              <a:t>Can We Do Better?</a:t>
            </a:r>
          </a:p>
        </p:txBody>
      </p:sp>
      <p:sp>
        <p:nvSpPr>
          <p:cNvPr id="3" name="Date Placeholder 2">
            <a:extLst>
              <a:ext uri="{FF2B5EF4-FFF2-40B4-BE49-F238E27FC236}">
                <a16:creationId xmlns:a16="http://schemas.microsoft.com/office/drawing/2014/main" id="{CC87304C-5256-DD7E-D33D-0ECA6E801B8A}"/>
              </a:ext>
            </a:extLst>
          </p:cNvPr>
          <p:cNvSpPr>
            <a:spLocks noGrp="1"/>
          </p:cNvSpPr>
          <p:nvPr>
            <p:ph type="dt" sz="half" idx="10"/>
          </p:nvPr>
        </p:nvSpPr>
        <p:spPr/>
        <p:txBody>
          <a:bodyPr/>
          <a:lstStyle/>
          <a:p>
            <a:pPr>
              <a:defRPr/>
            </a:pPr>
            <a:r>
              <a:rPr lang="en-US"/>
              <a:t>Autumn 2026</a:t>
            </a:r>
            <a:endParaRPr lang="en-US" dirty="0"/>
          </a:p>
        </p:txBody>
      </p:sp>
      <p:sp>
        <p:nvSpPr>
          <p:cNvPr id="6" name="Footer Placeholder 5">
            <a:extLst>
              <a:ext uri="{FF2B5EF4-FFF2-40B4-BE49-F238E27FC236}">
                <a16:creationId xmlns:a16="http://schemas.microsoft.com/office/drawing/2014/main" id="{2B23B551-99C9-D093-39B3-422F53AEC3B8}"/>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7" name="Slide Number Placeholder 6">
            <a:extLst>
              <a:ext uri="{FF2B5EF4-FFF2-40B4-BE49-F238E27FC236}">
                <a16:creationId xmlns:a16="http://schemas.microsoft.com/office/drawing/2014/main" id="{CFE033F5-4F4F-488F-46ED-A17A43DEE1F4}"/>
              </a:ext>
            </a:extLst>
          </p:cNvPr>
          <p:cNvSpPr>
            <a:spLocks noGrp="1"/>
          </p:cNvSpPr>
          <p:nvPr>
            <p:ph type="sldNum" sz="quarter" idx="12"/>
          </p:nvPr>
        </p:nvSpPr>
        <p:spPr/>
        <p:txBody>
          <a:bodyPr/>
          <a:lstStyle/>
          <a:p>
            <a:pPr>
              <a:defRPr/>
            </a:pPr>
            <a:fld id="{BE6F9046-7345-B649-8343-1046AD18565B}" type="slidenum">
              <a:rPr lang="en-US" smtClean="0"/>
              <a:pPr>
                <a:defRPr/>
              </a:pPr>
              <a:t>6</a:t>
            </a:fld>
            <a:endParaRPr lang="en-US" dirty="0"/>
          </a:p>
        </p:txBody>
      </p:sp>
      <p:pic>
        <p:nvPicPr>
          <p:cNvPr id="13" name="Picture 12">
            <a:extLst>
              <a:ext uri="{FF2B5EF4-FFF2-40B4-BE49-F238E27FC236}">
                <a16:creationId xmlns:a16="http://schemas.microsoft.com/office/drawing/2014/main" id="{FCC1B8E6-91D4-ECCD-240C-EB2F6E43AEED}"/>
              </a:ext>
            </a:extLst>
          </p:cNvPr>
          <p:cNvPicPr>
            <a:picLocks noChangeAspect="1"/>
          </p:cNvPicPr>
          <p:nvPr/>
        </p:nvPicPr>
        <p:blipFill>
          <a:blip r:embed="rId4"/>
          <a:stretch>
            <a:fillRect/>
          </a:stretch>
        </p:blipFill>
        <p:spPr>
          <a:xfrm>
            <a:off x="6096000" y="1377711"/>
            <a:ext cx="5448605" cy="4086454"/>
          </a:xfrm>
          <a:prstGeom prst="rect">
            <a:avLst/>
          </a:prstGeom>
        </p:spPr>
      </p:pic>
      <p:sp>
        <p:nvSpPr>
          <p:cNvPr id="14" name="Rectangle 13">
            <a:extLst>
              <a:ext uri="{FF2B5EF4-FFF2-40B4-BE49-F238E27FC236}">
                <a16:creationId xmlns:a16="http://schemas.microsoft.com/office/drawing/2014/main" id="{3E331B5C-46A4-9FB0-EA67-B6573560C0AC}"/>
              </a:ext>
            </a:extLst>
          </p:cNvPr>
          <p:cNvSpPr/>
          <p:nvPr/>
        </p:nvSpPr>
        <p:spPr bwMode="auto">
          <a:xfrm>
            <a:off x="732249" y="1377712"/>
            <a:ext cx="5363751" cy="4102578"/>
          </a:xfrm>
          <a:prstGeom prst="rect">
            <a:avLst/>
          </a:prstGeom>
          <a:solidFill>
            <a:srgbClr val="000000">
              <a:alpha val="84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9" name="Rectangle 9">
            <a:extLst>
              <a:ext uri="{FF2B5EF4-FFF2-40B4-BE49-F238E27FC236}">
                <a16:creationId xmlns:a16="http://schemas.microsoft.com/office/drawing/2014/main" id="{424AAD36-04E6-DF14-BC0B-FDA2D2F57D92}"/>
              </a:ext>
            </a:extLst>
          </p:cNvPr>
          <p:cNvSpPr txBox="1">
            <a:spLocks noChangeArrowheads="1"/>
          </p:cNvSpPr>
          <p:nvPr/>
        </p:nvSpPr>
        <p:spPr>
          <a:xfrm>
            <a:off x="1012946" y="1652586"/>
            <a:ext cx="5041804" cy="3751312"/>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Good</a:t>
            </a:r>
          </a:p>
          <a:p>
            <a:pPr marL="360000" lvl="1"/>
            <a:r>
              <a:rPr lang="en-US" sz="2000" dirty="0">
                <a:ea typeface="ＭＳ Ｐゴシック" pitchFamily="34" charset="-128"/>
              </a:rPr>
              <a:t>Integrate hand dryer into sinks…</a:t>
            </a:r>
          </a:p>
          <a:p>
            <a:pPr marL="360000" lvl="1"/>
            <a:endParaRPr lang="en-US" sz="2000" dirty="0">
              <a:ea typeface="ＭＳ Ｐゴシック" pitchFamily="34" charset="-128"/>
            </a:endParaRPr>
          </a:p>
          <a:p>
            <a:pPr marL="360000" lvl="1">
              <a:spcBef>
                <a:spcPts val="480"/>
              </a:spcBef>
            </a:pPr>
            <a:endParaRPr lang="en-US" sz="2000" dirty="0">
              <a:ea typeface="ＭＳ Ｐゴシック" pitchFamily="34" charset="-128"/>
            </a:endParaRPr>
          </a:p>
        </p:txBody>
      </p:sp>
      <p:pic>
        <p:nvPicPr>
          <p:cNvPr id="4" name="Picture 3">
            <a:extLst>
              <a:ext uri="{FF2B5EF4-FFF2-40B4-BE49-F238E27FC236}">
                <a16:creationId xmlns:a16="http://schemas.microsoft.com/office/drawing/2014/main" id="{A3BB11A2-74AB-F63F-03D7-5C3A93BD4F25}"/>
              </a:ext>
            </a:extLst>
          </p:cNvPr>
          <p:cNvPicPr>
            <a:picLocks noChangeAspect="1"/>
          </p:cNvPicPr>
          <p:nvPr/>
        </p:nvPicPr>
        <p:blipFill>
          <a:blip r:embed="rId5"/>
          <a:stretch>
            <a:fillRect/>
          </a:stretch>
        </p:blipFill>
        <p:spPr>
          <a:xfrm>
            <a:off x="6095999" y="1409512"/>
            <a:ext cx="5475109" cy="4106332"/>
          </a:xfrm>
          <a:prstGeom prst="rect">
            <a:avLst/>
          </a:prstGeom>
        </p:spPr>
      </p:pic>
      <p:pic>
        <p:nvPicPr>
          <p:cNvPr id="9" name="Picture 8" descr="A sink with a faucet&#10;&#10;Description automatically generated">
            <a:extLst>
              <a:ext uri="{FF2B5EF4-FFF2-40B4-BE49-F238E27FC236}">
                <a16:creationId xmlns:a16="http://schemas.microsoft.com/office/drawing/2014/main" id="{1E16177A-1543-C8F7-4D36-AF0ED3DB5E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1377710"/>
            <a:ext cx="5474650" cy="4111334"/>
          </a:xfrm>
          <a:prstGeom prst="rect">
            <a:avLst/>
          </a:prstGeom>
        </p:spPr>
      </p:pic>
      <p:pic>
        <p:nvPicPr>
          <p:cNvPr id="17" name="Picture 16" descr="A white square sign with blue text&#10;&#10;AI-generated content may be incorrect.">
            <a:extLst>
              <a:ext uri="{FF2B5EF4-FFF2-40B4-BE49-F238E27FC236}">
                <a16:creationId xmlns:a16="http://schemas.microsoft.com/office/drawing/2014/main" id="{80EC3DB3-2529-F976-5843-26B18F4746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93889" y="2719494"/>
            <a:ext cx="3812897" cy="3667304"/>
          </a:xfrm>
          <a:prstGeom prst="rect">
            <a:avLst/>
          </a:prstGeom>
        </p:spPr>
      </p:pic>
    </p:spTree>
    <p:extLst>
      <p:ext uri="{BB962C8B-B14F-4D97-AF65-F5344CB8AC3E}">
        <p14:creationId xmlns:p14="http://schemas.microsoft.com/office/powerpoint/2010/main" val="10744278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Rectangle 10"/>
          <p:cNvSpPr/>
          <p:nvPr/>
        </p:nvSpPr>
        <p:spPr bwMode="auto">
          <a:xfrm>
            <a:off x="0" y="5514786"/>
            <a:ext cx="12192000" cy="1343214"/>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sp>
        <p:nvSpPr>
          <p:cNvPr id="12" name="Rectangle 2"/>
          <p:cNvSpPr>
            <a:spLocks noGrp="1" noChangeArrowheads="1"/>
          </p:cNvSpPr>
          <p:nvPr>
            <p:ph type="title"/>
          </p:nvPr>
        </p:nvSpPr>
        <p:spPr>
          <a:xfrm>
            <a:off x="1930436" y="5594711"/>
            <a:ext cx="8664575" cy="1143000"/>
          </a:xfrm>
        </p:spPr>
        <p:txBody>
          <a:bodyPr/>
          <a:lstStyle/>
          <a:p>
            <a:r>
              <a:rPr lang="en-US" kern="1200" dirty="0"/>
              <a:t>Hall of Fame or Shame?</a:t>
            </a:r>
          </a:p>
        </p:txBody>
      </p:sp>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E9FE5C6A-93CB-440C-B05E-F3950C24966F}" type="slidenum">
              <a:rPr lang="en-US" smtClean="0"/>
              <a:pPr/>
              <a:t>7</a:t>
            </a:fld>
            <a:endParaRPr lang="en-US"/>
          </a:p>
        </p:txBody>
      </p:sp>
      <p:pic>
        <p:nvPicPr>
          <p:cNvPr id="13" name="Picture 12" descr="hallof.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104085" y="5758590"/>
            <a:ext cx="813836" cy="829952"/>
          </a:xfrm>
          <a:prstGeom prst="rect">
            <a:avLst/>
          </a:prstGeom>
        </p:spPr>
      </p:pic>
      <p:pic>
        <p:nvPicPr>
          <p:cNvPr id="7" name="Picture 6"/>
          <p:cNvPicPr>
            <a:picLocks noChangeAspect="1"/>
          </p:cNvPicPr>
          <p:nvPr/>
        </p:nvPicPr>
        <p:blipFill>
          <a:blip r:embed="rId4"/>
          <a:stretch>
            <a:fillRect/>
          </a:stretch>
        </p:blipFill>
        <p:spPr>
          <a:xfrm>
            <a:off x="1862667" y="-53970"/>
            <a:ext cx="8466666" cy="6347716"/>
          </a:xfrm>
          <a:prstGeom prst="rect">
            <a:avLst/>
          </a:prstGeom>
        </p:spPr>
      </p:pic>
      <p:sp>
        <p:nvSpPr>
          <p:cNvPr id="14" name="Rectangle 13"/>
          <p:cNvSpPr/>
          <p:nvPr/>
        </p:nvSpPr>
        <p:spPr bwMode="auto">
          <a:xfrm>
            <a:off x="8950596" y="574172"/>
            <a:ext cx="3241404"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5" name="Rectangle 14"/>
          <p:cNvSpPr/>
          <p:nvPr/>
        </p:nvSpPr>
        <p:spPr>
          <a:xfrm>
            <a:off x="8997180" y="645004"/>
            <a:ext cx="2996985" cy="707886"/>
          </a:xfrm>
          <a:prstGeom prst="rect">
            <a:avLst/>
          </a:prstGeom>
        </p:spPr>
        <p:txBody>
          <a:bodyPr wrap="square">
            <a:spAutoFit/>
          </a:bodyPr>
          <a:lstStyle/>
          <a:p>
            <a:pPr eaLnBrk="1" hangingPunct="1"/>
            <a:r>
              <a:rPr lang="en-US" dirty="0" err="1">
                <a:latin typeface="Helvetica"/>
                <a:cs typeface="Helvetica"/>
              </a:rPr>
              <a:t>iOS</a:t>
            </a:r>
            <a:r>
              <a:rPr lang="en-US" dirty="0">
                <a:latin typeface="Helvetica"/>
                <a:cs typeface="Helvetica"/>
              </a:rPr>
              <a:t> 6 Maps</a:t>
            </a:r>
          </a:p>
          <a:p>
            <a:pPr eaLnBrk="1" hangingPunct="1"/>
            <a:r>
              <a:rPr lang="en-US" sz="1600" dirty="0">
                <a:latin typeface="Helvetica"/>
                <a:cs typeface="Helvetica"/>
              </a:rPr>
              <a:t>By Apple Inc.</a:t>
            </a:r>
          </a:p>
        </p:txBody>
      </p:sp>
      <p:sp>
        <p:nvSpPr>
          <p:cNvPr id="5" name="TextBox 4"/>
          <p:cNvSpPr txBox="1"/>
          <p:nvPr/>
        </p:nvSpPr>
        <p:spPr>
          <a:xfrm>
            <a:off x="-776514" y="3737430"/>
            <a:ext cx="184731" cy="461665"/>
          </a:xfrm>
          <a:prstGeom prst="rect">
            <a:avLst/>
          </a:prstGeom>
          <a:noFill/>
        </p:spPr>
        <p:txBody>
          <a:bodyPr wrap="none" rtlCol="0">
            <a:spAutoFit/>
          </a:bodyPr>
          <a:lstStyle/>
          <a:p>
            <a:endParaRPr lang="en-US" dirty="0"/>
          </a:p>
        </p:txBody>
      </p:sp>
      <p:pic>
        <p:nvPicPr>
          <p:cNvPr id="8" name="Picture 7" descr="IMG_0169.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233336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E9FE5C6A-93CB-440C-B05E-F3950C24966F}" type="slidenum">
              <a:rPr lang="en-US" smtClean="0"/>
              <a:pPr/>
              <a:t>8</a:t>
            </a:fld>
            <a:endParaRPr lang="en-US"/>
          </a:p>
        </p:txBody>
      </p:sp>
      <p:pic>
        <p:nvPicPr>
          <p:cNvPr id="5" name="Picture 4" descr="12.09.20-Maps-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64588"/>
          </a:xfrm>
          <a:prstGeom prst="rect">
            <a:avLst/>
          </a:prstGeom>
        </p:spPr>
      </p:pic>
      <p:sp>
        <p:nvSpPr>
          <p:cNvPr id="10" name="Rectangle 9"/>
          <p:cNvSpPr/>
          <p:nvPr/>
        </p:nvSpPr>
        <p:spPr bwMode="auto">
          <a:xfrm>
            <a:off x="0" y="0"/>
            <a:ext cx="12192000" cy="1343214"/>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sp>
        <p:nvSpPr>
          <p:cNvPr id="14" name="Rectangle 13"/>
          <p:cNvSpPr/>
          <p:nvPr/>
        </p:nvSpPr>
        <p:spPr bwMode="auto">
          <a:xfrm>
            <a:off x="7426597" y="5591743"/>
            <a:ext cx="3241404"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7" name="Title 6">
            <a:extLst>
              <a:ext uri="{FF2B5EF4-FFF2-40B4-BE49-F238E27FC236}">
                <a16:creationId xmlns:a16="http://schemas.microsoft.com/office/drawing/2014/main" id="{BE1B8153-6896-4B4F-BFCE-00C05C996FBB}"/>
              </a:ext>
            </a:extLst>
          </p:cNvPr>
          <p:cNvSpPr>
            <a:spLocks noGrp="1"/>
          </p:cNvSpPr>
          <p:nvPr>
            <p:ph type="title"/>
          </p:nvPr>
        </p:nvSpPr>
        <p:spPr/>
        <p:txBody>
          <a:bodyPr/>
          <a:lstStyle/>
          <a:p>
            <a:r>
              <a:rPr lang="en-US" dirty="0"/>
              <a:t>Hall of Shame!</a:t>
            </a:r>
          </a:p>
        </p:txBody>
      </p:sp>
      <p:sp>
        <p:nvSpPr>
          <p:cNvPr id="15" name="Rectangle 14"/>
          <p:cNvSpPr/>
          <p:nvPr/>
        </p:nvSpPr>
        <p:spPr>
          <a:xfrm>
            <a:off x="7545381" y="5662575"/>
            <a:ext cx="2996985" cy="707886"/>
          </a:xfrm>
          <a:prstGeom prst="rect">
            <a:avLst/>
          </a:prstGeom>
        </p:spPr>
        <p:txBody>
          <a:bodyPr wrap="square">
            <a:spAutoFit/>
          </a:bodyPr>
          <a:lstStyle/>
          <a:p>
            <a:pPr eaLnBrk="1" hangingPunct="1"/>
            <a:r>
              <a:rPr lang="en-US" dirty="0" err="1">
                <a:latin typeface="Helvetica"/>
                <a:cs typeface="Helvetica"/>
              </a:rPr>
              <a:t>iOS</a:t>
            </a:r>
            <a:r>
              <a:rPr lang="en-US" dirty="0">
                <a:latin typeface="Helvetica"/>
                <a:cs typeface="Helvetica"/>
              </a:rPr>
              <a:t> 6 Maps</a:t>
            </a:r>
          </a:p>
          <a:p>
            <a:pPr eaLnBrk="1" hangingPunct="1"/>
            <a:r>
              <a:rPr lang="en-US" sz="1600" dirty="0">
                <a:latin typeface="Helvetica"/>
                <a:cs typeface="Helvetica"/>
              </a:rPr>
              <a:t>By Apple Inc.</a:t>
            </a:r>
          </a:p>
        </p:txBody>
      </p:sp>
      <p:pic>
        <p:nvPicPr>
          <p:cNvPr id="17" name="Picture 16" descr="shame.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069917" y="243804"/>
            <a:ext cx="813836" cy="829952"/>
          </a:xfrm>
          <a:prstGeom prst="rect">
            <a:avLst/>
          </a:prstGeom>
        </p:spPr>
      </p:pic>
      <p:pic>
        <p:nvPicPr>
          <p:cNvPr id="6" name="Picture 5" descr="12.09.20-Maps-1.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8645" y="1632007"/>
            <a:ext cx="8812698" cy="4444444"/>
          </a:xfrm>
          <a:prstGeom prst="rect">
            <a:avLst/>
          </a:prstGeom>
        </p:spPr>
      </p:pic>
      <p:sp>
        <p:nvSpPr>
          <p:cNvPr id="18" name="Rectangle 17"/>
          <p:cNvSpPr/>
          <p:nvPr/>
        </p:nvSpPr>
        <p:spPr bwMode="auto">
          <a:xfrm>
            <a:off x="1889486" y="2054068"/>
            <a:ext cx="5246507" cy="4432766"/>
          </a:xfrm>
          <a:prstGeom prst="rect">
            <a:avLst/>
          </a:prstGeom>
          <a:solidFill>
            <a:srgbClr val="000000">
              <a:alpha val="84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9" name="Rectangle 9"/>
          <p:cNvSpPr txBox="1">
            <a:spLocks noChangeArrowheads="1"/>
          </p:cNvSpPr>
          <p:nvPr/>
        </p:nvSpPr>
        <p:spPr>
          <a:xfrm>
            <a:off x="2077862" y="2226548"/>
            <a:ext cx="4978888" cy="4382968"/>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Good</a:t>
            </a:r>
          </a:p>
          <a:p>
            <a:pPr marL="360000" lvl="1"/>
            <a:r>
              <a:rPr lang="en-US" sz="2000" dirty="0">
                <a:ea typeface="ＭＳ Ｐゴシック" pitchFamily="34" charset="-128"/>
              </a:rPr>
              <a:t>beautiful alternative to the competition &amp; generally easier to read</a:t>
            </a:r>
            <a:endParaRPr lang="en-US" altLang="ja-JP" sz="2000" dirty="0">
              <a:ea typeface="ＭＳ Ｐゴシック" pitchFamily="34" charset="-128"/>
            </a:endParaRPr>
          </a:p>
          <a:p>
            <a:pPr marL="360000" lvl="1"/>
            <a:r>
              <a:rPr lang="en-US" sz="2000" dirty="0">
                <a:ea typeface="ＭＳ Ｐゴシック" pitchFamily="34" charset="-128"/>
              </a:rPr>
              <a:t>turn by turn directions are efficient, clear &amp; functions well – in general</a:t>
            </a:r>
          </a:p>
          <a:p>
            <a:pPr marL="0" indent="0">
              <a:buNone/>
            </a:pPr>
            <a:r>
              <a:rPr lang="en-US" sz="2800" dirty="0">
                <a:ea typeface="ＭＳ Ｐゴシック" pitchFamily="34" charset="-128"/>
              </a:rPr>
              <a:t>Bad</a:t>
            </a:r>
          </a:p>
          <a:p>
            <a:pPr marL="360000" lvl="1">
              <a:spcBef>
                <a:spcPts val="480"/>
              </a:spcBef>
            </a:pPr>
            <a:r>
              <a:rPr lang="en-US" sz="2000" dirty="0">
                <a:ea typeface="ＭＳ Ｐゴシック" pitchFamily="34" charset="-128"/>
              </a:rPr>
              <a:t>despite any aesthetics, the data is </a:t>
            </a:r>
            <a:r>
              <a:rPr lang="en-US" sz="2000" dirty="0">
                <a:solidFill>
                  <a:srgbClr val="FFC000"/>
                </a:solidFill>
                <a:ea typeface="ＭＳ Ｐゴシック" pitchFamily="34" charset="-128"/>
              </a:rPr>
              <a:t>wrong &amp; sparse</a:t>
            </a:r>
            <a:r>
              <a:rPr lang="en-US" sz="2000" dirty="0">
                <a:ea typeface="ＭＳ Ｐゴシック" pitchFamily="34" charset="-128"/>
              </a:rPr>
              <a:t>, meaning, it does not perform the one task it </a:t>
            </a:r>
            <a:r>
              <a:rPr lang="en-US" sz="2000" b="1" dirty="0">
                <a:latin typeface="Helvetica"/>
                <a:ea typeface="ＭＳ Ｐゴシック" pitchFamily="34" charset="-128"/>
                <a:cs typeface="Helvetica"/>
              </a:rPr>
              <a:t>should do well </a:t>
            </a:r>
            <a:r>
              <a:rPr lang="en-US" sz="2000" dirty="0">
                <a:ea typeface="ＭＳ Ｐゴシック" pitchFamily="34" charset="-128"/>
              </a:rPr>
              <a:t>– getting from A to B</a:t>
            </a:r>
          </a:p>
        </p:txBody>
      </p:sp>
    </p:spTree>
    <p:extLst>
      <p:ext uri="{BB962C8B-B14F-4D97-AF65-F5344CB8AC3E}">
        <p14:creationId xmlns:p14="http://schemas.microsoft.com/office/powerpoint/2010/main" val="4210429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9"/>
          <p:cNvSpPr/>
          <p:nvPr/>
        </p:nvSpPr>
        <p:spPr bwMode="auto">
          <a:xfrm>
            <a:off x="0" y="0"/>
            <a:ext cx="12169811" cy="1343214"/>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pic>
        <p:nvPicPr>
          <p:cNvPr id="6" name="Picture 5" descr="12.09.20-Maps-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1361" y="1483049"/>
            <a:ext cx="8812698" cy="4444444"/>
          </a:xfrm>
          <a:prstGeom prst="rect">
            <a:avLst/>
          </a:prstGeom>
        </p:spPr>
      </p:pic>
      <p:sp>
        <p:nvSpPr>
          <p:cNvPr id="18" name="Rectangle 17"/>
          <p:cNvSpPr/>
          <p:nvPr/>
        </p:nvSpPr>
        <p:spPr bwMode="auto">
          <a:xfrm flipV="1">
            <a:off x="0" y="6068122"/>
            <a:ext cx="12192000" cy="789875"/>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9" name="Rectangle 9"/>
          <p:cNvSpPr txBox="1">
            <a:spLocks noChangeArrowheads="1"/>
          </p:cNvSpPr>
          <p:nvPr/>
        </p:nvSpPr>
        <p:spPr>
          <a:xfrm>
            <a:off x="2832933" y="6099676"/>
            <a:ext cx="6526137" cy="517872"/>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Google Maps Data </a:t>
            </a:r>
            <a:r>
              <a:rPr lang="en-US" sz="2800" dirty="0" err="1">
                <a:ea typeface="ＭＳ Ｐゴシック" pitchFamily="34" charset="-128"/>
              </a:rPr>
              <a:t>vs</a:t>
            </a:r>
            <a:r>
              <a:rPr lang="en-US" sz="2800" dirty="0">
                <a:ea typeface="ＭＳ Ｐゴシック" pitchFamily="34" charset="-128"/>
              </a:rPr>
              <a:t> iOS6 Maps Data</a:t>
            </a:r>
            <a:endParaRPr lang="en-US" sz="2000" dirty="0">
              <a:ea typeface="ＭＳ Ｐゴシック" pitchFamily="34" charset="-128"/>
            </a:endParaRPr>
          </a:p>
        </p:txBody>
      </p:sp>
      <p:sp>
        <p:nvSpPr>
          <p:cNvPr id="2" name="Title 1">
            <a:extLst>
              <a:ext uri="{FF2B5EF4-FFF2-40B4-BE49-F238E27FC236}">
                <a16:creationId xmlns:a16="http://schemas.microsoft.com/office/drawing/2014/main" id="{7BFD5D5B-E482-464C-AA04-EA7B1E4DC724}"/>
              </a:ext>
            </a:extLst>
          </p:cNvPr>
          <p:cNvSpPr>
            <a:spLocks noGrp="1"/>
          </p:cNvSpPr>
          <p:nvPr>
            <p:ph type="title"/>
          </p:nvPr>
        </p:nvSpPr>
        <p:spPr/>
        <p:txBody>
          <a:bodyPr/>
          <a:lstStyle/>
          <a:p>
            <a:r>
              <a:rPr lang="en-US" dirty="0"/>
              <a:t>Hall of Shame!</a:t>
            </a:r>
          </a:p>
        </p:txBody>
      </p:sp>
      <p:sp>
        <p:nvSpPr>
          <p:cNvPr id="5" name="Date Placeholder 4"/>
          <p:cNvSpPr>
            <a:spLocks noGrp="1"/>
          </p:cNvSpPr>
          <p:nvPr>
            <p:ph type="dt" sz="half" idx="10"/>
          </p:nvPr>
        </p:nvSpPr>
        <p:spPr/>
        <p:txBody>
          <a:bodyPr/>
          <a:lstStyle/>
          <a:p>
            <a:pPr>
              <a:defRPr/>
            </a:pPr>
            <a:r>
              <a:rPr lang="en-US"/>
              <a:t>Autumn 2026</a:t>
            </a:r>
          </a:p>
        </p:txBody>
      </p:sp>
      <p:sp>
        <p:nvSpPr>
          <p:cNvPr id="7" name="Footer Placeholder 6"/>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E9FE5C6A-93CB-440C-B05E-F3950C24966F}" type="slidenum">
              <a:rPr lang="en-US" smtClean="0"/>
              <a:pPr/>
              <a:t>9</a:t>
            </a:fld>
            <a:endParaRPr lang="en-US"/>
          </a:p>
        </p:txBody>
      </p:sp>
      <p:pic>
        <p:nvPicPr>
          <p:cNvPr id="12" name="Picture 11" descr="shame.png">
            <a:extLst>
              <a:ext uri="{FF2B5EF4-FFF2-40B4-BE49-F238E27FC236}">
                <a16:creationId xmlns:a16="http://schemas.microsoft.com/office/drawing/2014/main" id="{F7FA33F3-AB7A-4F32-BFED-13C80632215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069917" y="243804"/>
            <a:ext cx="813836" cy="829952"/>
          </a:xfrm>
          <a:prstGeom prst="rect">
            <a:avLst/>
          </a:prstGeom>
        </p:spPr>
      </p:pic>
    </p:spTree>
    <p:extLst>
      <p:ext uri="{BB962C8B-B14F-4D97-AF65-F5344CB8AC3E}">
        <p14:creationId xmlns:p14="http://schemas.microsoft.com/office/powerpoint/2010/main" val="12705900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E9FE5C6A-93CB-440C-B05E-F3950C24966F}" type="slidenum">
              <a:rPr lang="en-US" smtClean="0"/>
              <a:pPr/>
              <a:t>10</a:t>
            </a:fld>
            <a:endParaRPr lang="en-US"/>
          </a:p>
        </p:txBody>
      </p:sp>
      <p:pic>
        <p:nvPicPr>
          <p:cNvPr id="5" name="Picture 4" descr="12.09.20-Maps-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64588"/>
          </a:xfrm>
          <a:prstGeom prst="rect">
            <a:avLst/>
          </a:prstGeom>
        </p:spPr>
      </p:pic>
      <p:sp>
        <p:nvSpPr>
          <p:cNvPr id="10" name="Rectangle 9"/>
          <p:cNvSpPr/>
          <p:nvPr/>
        </p:nvSpPr>
        <p:spPr bwMode="auto">
          <a:xfrm>
            <a:off x="0" y="0"/>
            <a:ext cx="12192000" cy="1343214"/>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sp>
        <p:nvSpPr>
          <p:cNvPr id="14" name="Rectangle 13"/>
          <p:cNvSpPr/>
          <p:nvPr/>
        </p:nvSpPr>
        <p:spPr bwMode="auto">
          <a:xfrm>
            <a:off x="7426597" y="5591743"/>
            <a:ext cx="3241404" cy="886229"/>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5" name="Rectangle 14"/>
          <p:cNvSpPr/>
          <p:nvPr/>
        </p:nvSpPr>
        <p:spPr>
          <a:xfrm>
            <a:off x="7545381" y="5662575"/>
            <a:ext cx="2996985" cy="707886"/>
          </a:xfrm>
          <a:prstGeom prst="rect">
            <a:avLst/>
          </a:prstGeom>
        </p:spPr>
        <p:txBody>
          <a:bodyPr wrap="square">
            <a:spAutoFit/>
          </a:bodyPr>
          <a:lstStyle/>
          <a:p>
            <a:pPr eaLnBrk="1" hangingPunct="1"/>
            <a:r>
              <a:rPr lang="en-US" dirty="0" err="1">
                <a:latin typeface="Helvetica"/>
                <a:cs typeface="Helvetica"/>
              </a:rPr>
              <a:t>iOS</a:t>
            </a:r>
            <a:r>
              <a:rPr lang="en-US" dirty="0">
                <a:latin typeface="Helvetica"/>
                <a:cs typeface="Helvetica"/>
              </a:rPr>
              <a:t> 6 Maps</a:t>
            </a:r>
          </a:p>
          <a:p>
            <a:pPr eaLnBrk="1" hangingPunct="1"/>
            <a:r>
              <a:rPr lang="en-US" sz="1600" dirty="0">
                <a:latin typeface="Helvetica"/>
                <a:cs typeface="Helvetica"/>
              </a:rPr>
              <a:t>By Apple Inc.</a:t>
            </a:r>
          </a:p>
        </p:txBody>
      </p:sp>
      <p:pic>
        <p:nvPicPr>
          <p:cNvPr id="17" name="Picture 16" descr="shame.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069917" y="243804"/>
            <a:ext cx="813836" cy="829952"/>
          </a:xfrm>
          <a:prstGeom prst="rect">
            <a:avLst/>
          </a:prstGeom>
        </p:spPr>
      </p:pic>
      <p:pic>
        <p:nvPicPr>
          <p:cNvPr id="6" name="Picture 5" descr="12.09.20-Maps-1.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28645" y="1632007"/>
            <a:ext cx="8812698" cy="4444444"/>
          </a:xfrm>
          <a:prstGeom prst="rect">
            <a:avLst/>
          </a:prstGeom>
        </p:spPr>
      </p:pic>
      <p:sp>
        <p:nvSpPr>
          <p:cNvPr id="16" name="Rectangle 15">
            <a:extLst>
              <a:ext uri="{FF2B5EF4-FFF2-40B4-BE49-F238E27FC236}">
                <a16:creationId xmlns:a16="http://schemas.microsoft.com/office/drawing/2014/main" id="{0E39BF78-4545-4EC6-B3B3-CDF86739F551}"/>
              </a:ext>
            </a:extLst>
          </p:cNvPr>
          <p:cNvSpPr/>
          <p:nvPr/>
        </p:nvSpPr>
        <p:spPr bwMode="auto">
          <a:xfrm>
            <a:off x="1889486" y="3371180"/>
            <a:ext cx="5246507" cy="3115654"/>
          </a:xfrm>
          <a:prstGeom prst="rect">
            <a:avLst/>
          </a:prstGeom>
          <a:solidFill>
            <a:srgbClr val="000000">
              <a:alpha val="83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20" name="Rectangle 9">
            <a:extLst>
              <a:ext uri="{FF2B5EF4-FFF2-40B4-BE49-F238E27FC236}">
                <a16:creationId xmlns:a16="http://schemas.microsoft.com/office/drawing/2014/main" id="{ECDA0B53-15B6-472B-B340-0B990474FC81}"/>
              </a:ext>
            </a:extLst>
          </p:cNvPr>
          <p:cNvSpPr txBox="1">
            <a:spLocks noChangeArrowheads="1"/>
          </p:cNvSpPr>
          <p:nvPr/>
        </p:nvSpPr>
        <p:spPr>
          <a:xfrm>
            <a:off x="2077862" y="3582859"/>
            <a:ext cx="4843362" cy="3026657"/>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600" dirty="0">
                <a:ea typeface="ＭＳ Ｐゴシック" pitchFamily="34" charset="-128"/>
              </a:rPr>
              <a:t>A clear example of where no matter how good a design may be, without supporting its most important </a:t>
            </a:r>
            <a:r>
              <a:rPr lang="en-US" sz="2600" b="1" dirty="0">
                <a:latin typeface="Helvetica"/>
                <a:ea typeface="ＭＳ Ｐゴシック" pitchFamily="34" charset="-128"/>
              </a:rPr>
              <a:t>task</a:t>
            </a:r>
            <a:r>
              <a:rPr lang="en-US" sz="2600" dirty="0">
                <a:ea typeface="ＭＳ Ｐゴシック" pitchFamily="34" charset="-128"/>
              </a:rPr>
              <a:t>, in this case finding a place with </a:t>
            </a:r>
            <a:r>
              <a:rPr lang="en-US" sz="2600" b="1" dirty="0">
                <a:latin typeface="Helvetica"/>
                <a:ea typeface="ＭＳ Ｐゴシック" pitchFamily="34" charset="-128"/>
                <a:cs typeface="Helvetica"/>
              </a:rPr>
              <a:t>correct data</a:t>
            </a:r>
            <a:r>
              <a:rPr lang="en-US" sz="2600" dirty="0">
                <a:ea typeface="ＭＳ Ｐゴシック" pitchFamily="34" charset="-128"/>
              </a:rPr>
              <a:t>, the interface is useless</a:t>
            </a:r>
          </a:p>
        </p:txBody>
      </p:sp>
      <p:sp>
        <p:nvSpPr>
          <p:cNvPr id="7" name="Title 6">
            <a:extLst>
              <a:ext uri="{FF2B5EF4-FFF2-40B4-BE49-F238E27FC236}">
                <a16:creationId xmlns:a16="http://schemas.microsoft.com/office/drawing/2014/main" id="{BE1B8153-6896-4B4F-BFCE-00C05C996FBB}"/>
              </a:ext>
            </a:extLst>
          </p:cNvPr>
          <p:cNvSpPr>
            <a:spLocks noGrp="1"/>
          </p:cNvSpPr>
          <p:nvPr>
            <p:ph type="title"/>
          </p:nvPr>
        </p:nvSpPr>
        <p:spPr/>
        <p:txBody>
          <a:bodyPr/>
          <a:lstStyle/>
          <a:p>
            <a:r>
              <a:rPr lang="en-US" dirty="0"/>
              <a:t>Hall of Shame!</a:t>
            </a:r>
          </a:p>
        </p:txBody>
      </p:sp>
    </p:spTree>
    <p:extLst>
      <p:ext uri="{BB962C8B-B14F-4D97-AF65-F5344CB8AC3E}">
        <p14:creationId xmlns:p14="http://schemas.microsoft.com/office/powerpoint/2010/main" val="3490411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9"/>
          <p:cNvSpPr/>
          <p:nvPr/>
        </p:nvSpPr>
        <p:spPr bwMode="auto">
          <a:xfrm>
            <a:off x="0" y="0"/>
            <a:ext cx="12169811" cy="1343214"/>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dirty="0">
              <a:latin typeface="Helvetica"/>
              <a:cs typeface="Helvetica"/>
            </a:endParaRPr>
          </a:p>
        </p:txBody>
      </p:sp>
      <p:sp>
        <p:nvSpPr>
          <p:cNvPr id="18" name="Rectangle 17"/>
          <p:cNvSpPr/>
          <p:nvPr/>
        </p:nvSpPr>
        <p:spPr bwMode="auto">
          <a:xfrm flipV="1">
            <a:off x="0" y="6068122"/>
            <a:ext cx="12192000" cy="789875"/>
          </a:xfrm>
          <a:prstGeom prst="rect">
            <a:avLst/>
          </a:prstGeom>
          <a:solidFill>
            <a:srgbClr val="000000">
              <a:alpha val="67000"/>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latin typeface="Helvetica"/>
              <a:cs typeface="Helvetica"/>
            </a:endParaRPr>
          </a:p>
        </p:txBody>
      </p:sp>
      <p:sp>
        <p:nvSpPr>
          <p:cNvPr id="19" name="Rectangle 9"/>
          <p:cNvSpPr txBox="1">
            <a:spLocks noChangeArrowheads="1"/>
          </p:cNvSpPr>
          <p:nvPr/>
        </p:nvSpPr>
        <p:spPr>
          <a:xfrm>
            <a:off x="752630" y="6089889"/>
            <a:ext cx="10664550" cy="517872"/>
          </a:xfrm>
          <a:prstGeom prst="rect">
            <a:avLst/>
          </a:prstGeom>
          <a:noFill/>
        </p:spPr>
        <p:txBody>
          <a:bodyPr/>
          <a:lstStyle>
            <a:lvl1pPr marL="342900" indent="-342900" algn="l" rtl="0" eaLnBrk="1" fontAlgn="base" hangingPunct="1">
              <a:spcBef>
                <a:spcPct val="20000"/>
              </a:spcBef>
              <a:spcAft>
                <a:spcPct val="0"/>
              </a:spcAft>
              <a:buChar char="•"/>
              <a:defRPr sz="3200" b="0" i="0">
                <a:solidFill>
                  <a:schemeClr val="tx1"/>
                </a:solidFill>
                <a:latin typeface="Helvetica Light"/>
                <a:ea typeface="ＭＳ Ｐゴシック" charset="0"/>
                <a:cs typeface="Helvetica Light"/>
              </a:defRPr>
            </a:lvl1pPr>
            <a:lvl2pPr marL="742950" indent="-285750" algn="l" rtl="0" eaLnBrk="1" fontAlgn="base" hangingPunct="1">
              <a:spcBef>
                <a:spcPct val="20000"/>
              </a:spcBef>
              <a:spcAft>
                <a:spcPct val="0"/>
              </a:spcAft>
              <a:buChar char="–"/>
              <a:defRPr sz="2800" b="0" i="0">
                <a:solidFill>
                  <a:schemeClr val="tx1"/>
                </a:solidFill>
                <a:latin typeface="Helvetica Light"/>
                <a:ea typeface="ＭＳ Ｐゴシック" charset="0"/>
                <a:cs typeface="Helvetica Light"/>
              </a:defRPr>
            </a:lvl2pPr>
            <a:lvl3pPr marL="1143000" indent="-228600" algn="l" rtl="0" eaLnBrk="1" fontAlgn="base" hangingPunct="1">
              <a:spcBef>
                <a:spcPct val="20000"/>
              </a:spcBef>
              <a:spcAft>
                <a:spcPct val="0"/>
              </a:spcAft>
              <a:buChar char="•"/>
              <a:defRPr sz="2400" b="0" i="0">
                <a:solidFill>
                  <a:schemeClr val="tx1"/>
                </a:solidFill>
                <a:latin typeface="Helvetica Light"/>
                <a:ea typeface="ＭＳ Ｐゴシック" charset="0"/>
                <a:cs typeface="Helvetica Light"/>
              </a:defRPr>
            </a:lvl3pPr>
            <a:lvl4pPr marL="16002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4pPr>
            <a:lvl5pPr marL="2057400" indent="-228600" algn="l" rtl="0" eaLnBrk="1" fontAlgn="base" hangingPunct="1">
              <a:spcBef>
                <a:spcPct val="20000"/>
              </a:spcBef>
              <a:spcAft>
                <a:spcPct val="0"/>
              </a:spcAft>
              <a:buChar char="»"/>
              <a:defRPr sz="2000" b="0" i="0">
                <a:solidFill>
                  <a:schemeClr val="tx1"/>
                </a:solidFill>
                <a:latin typeface="Helvetica Light"/>
                <a:ea typeface="ＭＳ Ｐゴシック" charset="0"/>
                <a:cs typeface="Helvetica Ligh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a:lstStyle>
          <a:p>
            <a:pPr marL="0" indent="0">
              <a:buNone/>
            </a:pPr>
            <a:r>
              <a:rPr lang="en-US" sz="2800" dirty="0">
                <a:ea typeface="ＭＳ Ｐゴシック" pitchFamily="34" charset="-128"/>
              </a:rPr>
              <a:t>Google Maps Data vs iOS14 Maps Data – much closer in quality</a:t>
            </a:r>
            <a:endParaRPr lang="en-US" sz="2000" dirty="0">
              <a:ea typeface="ＭＳ Ｐゴシック" pitchFamily="34" charset="-128"/>
            </a:endParaRPr>
          </a:p>
        </p:txBody>
      </p:sp>
      <p:sp>
        <p:nvSpPr>
          <p:cNvPr id="2" name="Title 1">
            <a:extLst>
              <a:ext uri="{FF2B5EF4-FFF2-40B4-BE49-F238E27FC236}">
                <a16:creationId xmlns:a16="http://schemas.microsoft.com/office/drawing/2014/main" id="{7BFD5D5B-E482-464C-AA04-EA7B1E4DC724}"/>
              </a:ext>
            </a:extLst>
          </p:cNvPr>
          <p:cNvSpPr>
            <a:spLocks noGrp="1"/>
          </p:cNvSpPr>
          <p:nvPr>
            <p:ph type="title"/>
          </p:nvPr>
        </p:nvSpPr>
        <p:spPr/>
        <p:txBody>
          <a:bodyPr/>
          <a:lstStyle/>
          <a:p>
            <a:r>
              <a:rPr lang="en-US" dirty="0"/>
              <a:t>Hall of Shame!</a:t>
            </a:r>
          </a:p>
        </p:txBody>
      </p:sp>
      <p:sp>
        <p:nvSpPr>
          <p:cNvPr id="5" name="Date Placeholder 4"/>
          <p:cNvSpPr>
            <a:spLocks noGrp="1"/>
          </p:cNvSpPr>
          <p:nvPr>
            <p:ph type="dt" sz="half" idx="10"/>
          </p:nvPr>
        </p:nvSpPr>
        <p:spPr/>
        <p:txBody>
          <a:bodyPr/>
          <a:lstStyle/>
          <a:p>
            <a:pPr>
              <a:defRPr/>
            </a:pPr>
            <a:r>
              <a:rPr lang="en-US"/>
              <a:t>Autumn 2026</a:t>
            </a:r>
          </a:p>
        </p:txBody>
      </p:sp>
      <p:sp>
        <p:nvSpPr>
          <p:cNvPr id="7" name="Footer Placeholder 6"/>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E9FE5C6A-93CB-440C-B05E-F3950C24966F}" type="slidenum">
              <a:rPr lang="en-US" smtClean="0"/>
              <a:pPr/>
              <a:t>11</a:t>
            </a:fld>
            <a:endParaRPr lang="en-US"/>
          </a:p>
        </p:txBody>
      </p:sp>
      <p:pic>
        <p:nvPicPr>
          <p:cNvPr id="12" name="Picture 11" descr="shame.png">
            <a:extLst>
              <a:ext uri="{FF2B5EF4-FFF2-40B4-BE49-F238E27FC236}">
                <a16:creationId xmlns:a16="http://schemas.microsoft.com/office/drawing/2014/main" id="{F7FA33F3-AB7A-4F32-BFED-13C80632215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069917" y="243804"/>
            <a:ext cx="813836" cy="829952"/>
          </a:xfrm>
          <a:prstGeom prst="rect">
            <a:avLst/>
          </a:prstGeom>
        </p:spPr>
      </p:pic>
      <p:pic>
        <p:nvPicPr>
          <p:cNvPr id="8" name="Picture 7">
            <a:extLst>
              <a:ext uri="{FF2B5EF4-FFF2-40B4-BE49-F238E27FC236}">
                <a16:creationId xmlns:a16="http://schemas.microsoft.com/office/drawing/2014/main" id="{FF93EDDA-650A-FF47-9491-BD152CD58562}"/>
              </a:ext>
            </a:extLst>
          </p:cNvPr>
          <p:cNvPicPr>
            <a:picLocks noChangeAspect="1"/>
          </p:cNvPicPr>
          <p:nvPr/>
        </p:nvPicPr>
        <p:blipFill rotWithShape="1">
          <a:blip r:embed="rId4"/>
          <a:srcRect r="7248"/>
          <a:stretch/>
        </p:blipFill>
        <p:spPr>
          <a:xfrm>
            <a:off x="2666" y="1365470"/>
            <a:ext cx="6243172" cy="4457700"/>
          </a:xfrm>
          <a:prstGeom prst="rect">
            <a:avLst/>
          </a:prstGeom>
        </p:spPr>
      </p:pic>
      <p:pic>
        <p:nvPicPr>
          <p:cNvPr id="9" name="Picture 8">
            <a:extLst>
              <a:ext uri="{FF2B5EF4-FFF2-40B4-BE49-F238E27FC236}">
                <a16:creationId xmlns:a16="http://schemas.microsoft.com/office/drawing/2014/main" id="{865071C4-31C1-6E44-9FF2-1FF91405C58A}"/>
              </a:ext>
            </a:extLst>
          </p:cNvPr>
          <p:cNvPicPr>
            <a:picLocks noChangeAspect="1"/>
          </p:cNvPicPr>
          <p:nvPr/>
        </p:nvPicPr>
        <p:blipFill>
          <a:blip r:embed="rId5"/>
          <a:stretch>
            <a:fillRect/>
          </a:stretch>
        </p:blipFill>
        <p:spPr>
          <a:xfrm>
            <a:off x="5920181" y="1365470"/>
            <a:ext cx="6249630" cy="4457701"/>
          </a:xfrm>
          <a:prstGeom prst="rect">
            <a:avLst/>
          </a:prstGeom>
        </p:spPr>
      </p:pic>
    </p:spTree>
    <p:extLst>
      <p:ext uri="{BB962C8B-B14F-4D97-AF65-F5344CB8AC3E}">
        <p14:creationId xmlns:p14="http://schemas.microsoft.com/office/powerpoint/2010/main" val="22946715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ctrTitle"/>
          </p:nvPr>
        </p:nvSpPr>
        <p:spPr/>
        <p:txBody>
          <a:bodyPr/>
          <a:lstStyle/>
          <a:p>
            <a:pPr eaLnBrk="1" hangingPunct="1"/>
            <a:r>
              <a:rPr lang="en-US" dirty="0">
                <a:ea typeface="ＭＳ Ｐゴシック" pitchFamily="34" charset="-128"/>
              </a:rPr>
              <a:t>Early Stage (lo-fi &amp; med-fi) Prototyping</a:t>
            </a:r>
            <a:endParaRPr lang="en-US" sz="3200" i="1" dirty="0">
              <a:ea typeface="ＭＳ Ｐゴシック" pitchFamily="34" charset="-128"/>
            </a:endParaRPr>
          </a:p>
        </p:txBody>
      </p:sp>
      <p:sp>
        <p:nvSpPr>
          <p:cNvPr id="37891" name="TextBox 1"/>
          <p:cNvSpPr txBox="1">
            <a:spLocks noChangeArrowheads="1"/>
          </p:cNvSpPr>
          <p:nvPr/>
        </p:nvSpPr>
        <p:spPr bwMode="auto">
          <a:xfrm>
            <a:off x="-2322513" y="6815138"/>
            <a:ext cx="18415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endParaRPr lang="en-US"/>
          </a:p>
        </p:txBody>
      </p:sp>
      <p:sp>
        <p:nvSpPr>
          <p:cNvPr id="5" name="Text Box 3"/>
          <p:cNvSpPr txBox="1">
            <a:spLocks noChangeArrowheads="1"/>
          </p:cNvSpPr>
          <p:nvPr/>
        </p:nvSpPr>
        <p:spPr bwMode="auto">
          <a:xfrm>
            <a:off x="809387" y="5682010"/>
            <a:ext cx="6400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878787"/>
                </a:solidFill>
                <a:latin typeface="Helvetica"/>
                <a:cs typeface="Helvetica"/>
              </a:rPr>
              <a:t>October 14, 2026</a:t>
            </a:r>
          </a:p>
        </p:txBody>
      </p:sp>
      <p:sp>
        <p:nvSpPr>
          <p:cNvPr id="2" name="TextBox 1">
            <a:extLst>
              <a:ext uri="{FF2B5EF4-FFF2-40B4-BE49-F238E27FC236}">
                <a16:creationId xmlns:a16="http://schemas.microsoft.com/office/drawing/2014/main" id="{20083276-4534-1C6F-FE27-3DCCFA07ADCE}"/>
              </a:ext>
            </a:extLst>
          </p:cNvPr>
          <p:cNvSpPr txBox="1"/>
          <p:nvPr/>
        </p:nvSpPr>
        <p:spPr>
          <a:xfrm>
            <a:off x="809386" y="6094157"/>
            <a:ext cx="5083443" cy="369332"/>
          </a:xfrm>
          <a:prstGeom prst="rect">
            <a:avLst/>
          </a:prstGeom>
          <a:noFill/>
        </p:spPr>
        <p:txBody>
          <a:bodyPr wrap="none" rtlCol="0">
            <a:spAutoFit/>
          </a:bodyPr>
          <a:lstStyle/>
          <a:p>
            <a:r>
              <a:rPr lang="en-US" sz="1800" dirty="0">
                <a:solidFill>
                  <a:srgbClr val="878787"/>
                </a:solidFill>
                <a:latin typeface="Helvetica" pitchFamily="2" charset="0"/>
              </a:rPr>
              <a:t>Music: https://</a:t>
            </a:r>
            <a:r>
              <a:rPr lang="en-US" sz="1800" dirty="0" err="1">
                <a:solidFill>
                  <a:srgbClr val="878787"/>
                </a:solidFill>
                <a:latin typeface="Helvetica" pitchFamily="2" charset="0"/>
              </a:rPr>
              <a:t>soundcloud.com</a:t>
            </a:r>
            <a:r>
              <a:rPr lang="en-US" sz="1800" dirty="0">
                <a:solidFill>
                  <a:srgbClr val="878787"/>
                </a:solidFill>
                <a:latin typeface="Helvetica" pitchFamily="2" charset="0"/>
              </a:rPr>
              <a:t>/</a:t>
            </a:r>
            <a:r>
              <a:rPr lang="en-US" sz="1800" dirty="0" err="1">
                <a:solidFill>
                  <a:srgbClr val="878787"/>
                </a:solidFill>
                <a:latin typeface="Helvetica" pitchFamily="2" charset="0"/>
              </a:rPr>
              <a:t>dansuneroquette</a:t>
            </a:r>
            <a:endParaRPr lang="en-US" sz="1800" dirty="0">
              <a:solidFill>
                <a:srgbClr val="878787"/>
              </a:solidFill>
              <a:latin typeface="Helvetica" pitchFamily="2" charset="0"/>
            </a:endParaRPr>
          </a:p>
        </p:txBody>
      </p:sp>
    </p:spTree>
    <p:extLst>
      <p:ext uri="{BB962C8B-B14F-4D97-AF65-F5344CB8AC3E}">
        <p14:creationId xmlns:p14="http://schemas.microsoft.com/office/powerpoint/2010/main" val="1897428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7174" name="Rectangle 5"/>
          <p:cNvSpPr>
            <a:spLocks noGrp="1" noChangeArrowheads="1"/>
          </p:cNvSpPr>
          <p:nvPr>
            <p:ph idx="1"/>
          </p:nvPr>
        </p:nvSpPr>
        <p:spPr/>
        <p:txBody>
          <a:bodyPr/>
          <a:lstStyle/>
          <a:p>
            <a:r>
              <a:rPr lang="en-US" dirty="0"/>
              <a:t>Sketching vs. Storyboarding</a:t>
            </a:r>
          </a:p>
          <a:p>
            <a:r>
              <a:rPr lang="en-US" dirty="0"/>
              <a:t>Prototyping</a:t>
            </a:r>
          </a:p>
          <a:p>
            <a:r>
              <a:rPr lang="en-US" dirty="0"/>
              <a:t>Low-fi prototyping</a:t>
            </a:r>
          </a:p>
          <a:p>
            <a:r>
              <a:rPr lang="en-US" dirty="0"/>
              <a:t>Conducting a low-fi test</a:t>
            </a:r>
          </a:p>
          <a:p>
            <a:r>
              <a:rPr lang="en-US" dirty="0"/>
              <a:t>Medium-fi prototyping</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48573CA7-35FD-4F26-8712-3E7EAA6D8755}" type="slidenum">
              <a:rPr lang="en-US" smtClean="0"/>
              <a:pPr/>
              <a:t>13</a:t>
            </a:fld>
            <a:endParaRPr lang="en-US"/>
          </a:p>
        </p:txBody>
      </p:sp>
    </p:spTree>
    <p:extLst>
      <p:ext uri="{BB962C8B-B14F-4D97-AF65-F5344CB8AC3E}">
        <p14:creationId xmlns:p14="http://schemas.microsoft.com/office/powerpoint/2010/main" val="26165843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7" name="Rectangle 7"/>
          <p:cNvSpPr>
            <a:spLocks noGrp="1" noChangeArrowheads="1"/>
          </p:cNvSpPr>
          <p:nvPr>
            <p:ph type="title"/>
          </p:nvPr>
        </p:nvSpPr>
        <p:spPr/>
        <p:txBody>
          <a:bodyPr/>
          <a:lstStyle/>
          <a:p>
            <a:r>
              <a:rPr lang="en-US" dirty="0"/>
              <a:t>Sketches &amp; Storyboards</a:t>
            </a:r>
          </a:p>
        </p:txBody>
      </p:sp>
      <p:sp>
        <p:nvSpPr>
          <p:cNvPr id="850952" name="Rectangle 8"/>
          <p:cNvSpPr>
            <a:spLocks noGrp="1" noChangeArrowheads="1"/>
          </p:cNvSpPr>
          <p:nvPr>
            <p:ph idx="1"/>
          </p:nvPr>
        </p:nvSpPr>
        <p:spPr>
          <a:xfrm>
            <a:off x="914400" y="3754668"/>
            <a:ext cx="10363200" cy="2978149"/>
          </a:xfrm>
        </p:spPr>
        <p:txBody>
          <a:bodyPr>
            <a:normAutofit lnSpcReduction="10000"/>
          </a:bodyPr>
          <a:lstStyle/>
          <a:p>
            <a:r>
              <a:rPr lang="en-US" dirty="0"/>
              <a:t>Where do storyboards come from?</a:t>
            </a:r>
          </a:p>
          <a:p>
            <a:pPr lvl="1"/>
            <a:r>
              <a:rPr lang="en-US" dirty="0"/>
              <a:t>film &amp; animation</a:t>
            </a:r>
          </a:p>
          <a:p>
            <a:r>
              <a:rPr lang="en-US" dirty="0"/>
              <a:t>Give you a </a:t>
            </a:r>
            <a:r>
              <a:rPr lang="ja-JP" altLang="en-US" dirty="0"/>
              <a:t>“</a:t>
            </a:r>
            <a:r>
              <a:rPr lang="en-US" dirty="0"/>
              <a:t>script</a:t>
            </a:r>
            <a:r>
              <a:rPr lang="ja-JP" altLang="en-US" dirty="0"/>
              <a:t>”</a:t>
            </a:r>
            <a:r>
              <a:rPr lang="en-US" dirty="0"/>
              <a:t> of important events</a:t>
            </a:r>
          </a:p>
          <a:p>
            <a:pPr lvl="1"/>
            <a:r>
              <a:rPr lang="en-US" dirty="0"/>
              <a:t>leave out the details </a:t>
            </a:r>
          </a:p>
          <a:p>
            <a:pPr lvl="1"/>
            <a:r>
              <a:rPr lang="en-US" dirty="0"/>
              <a:t>concentrate on the important interactions</a:t>
            </a:r>
          </a:p>
        </p:txBody>
      </p:sp>
      <p:sp>
        <p:nvSpPr>
          <p:cNvPr id="2" name="Date Placeholder 1"/>
          <p:cNvSpPr>
            <a:spLocks noGrp="1"/>
          </p:cNvSpPr>
          <p:nvPr>
            <p:ph type="dt" sz="half" idx="10"/>
          </p:nvPr>
        </p:nvSpPr>
        <p:spPr/>
        <p:txBody>
          <a:bodyPr/>
          <a:lstStyle/>
          <a:p>
            <a:r>
              <a:rPr lang="en-US"/>
              <a:t>Autumn 2026</a:t>
            </a:r>
            <a:endParaRPr lang="en-US" dirty="0"/>
          </a:p>
        </p:txBody>
      </p:sp>
      <p:sp>
        <p:nvSpPr>
          <p:cNvPr id="6"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0" name="Slide Number Placeholder 19"/>
          <p:cNvSpPr>
            <a:spLocks noGrp="1"/>
          </p:cNvSpPr>
          <p:nvPr>
            <p:ph type="sldNum" sz="quarter" idx="12"/>
          </p:nvPr>
        </p:nvSpPr>
        <p:spPr/>
        <p:txBody>
          <a:bodyPr/>
          <a:lstStyle/>
          <a:p>
            <a:fld id="{BAAF5C87-F9D2-5F40-9F3B-3AB33998CE64}" type="slidenum">
              <a:rPr lang="en-US" smtClean="0"/>
              <a:pPr/>
              <a:t>14</a:t>
            </a:fld>
            <a:endParaRPr lang="en-US"/>
          </a:p>
        </p:txBody>
      </p:sp>
      <p:pic>
        <p:nvPicPr>
          <p:cNvPr id="33799" name="Picture 11" descr="Frank%20and%20Ernest%20-%202001-10-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990599"/>
            <a:ext cx="8659236" cy="25844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99928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095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5095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5095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095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952"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g094.jpg"/>
          <p:cNvPicPr>
            <a:picLocks noChangeAspect="1"/>
          </p:cNvPicPr>
          <p:nvPr/>
        </p:nvPicPr>
        <p:blipFill>
          <a:blip r:embed="rId3"/>
          <a:stretch>
            <a:fillRect/>
          </a:stretch>
        </p:blipFill>
        <p:spPr>
          <a:xfrm rot="21432461">
            <a:off x="5539302" y="435405"/>
            <a:ext cx="4143375" cy="6132512"/>
          </a:xfrm>
          <a:prstGeom prst="rect">
            <a:avLst/>
          </a:prstGeom>
          <a:ln>
            <a:noFill/>
          </a:ln>
          <a:effectLst>
            <a:outerShdw blurRad="292100" dist="139700" dir="2700000" algn="tl" rotWithShape="0">
              <a:srgbClr val="333333">
                <a:alpha val="65000"/>
              </a:srgbClr>
            </a:outerShdw>
          </a:effectLst>
        </p:spPr>
      </p:pic>
      <p:pic>
        <p:nvPicPr>
          <p:cNvPr id="5" name="Picture 4" descr="Fig096.jpg"/>
          <p:cNvPicPr>
            <a:picLocks noChangeAspect="1"/>
          </p:cNvPicPr>
          <p:nvPr/>
        </p:nvPicPr>
        <p:blipFill>
          <a:blip r:embed="rId4"/>
          <a:srcRect/>
          <a:stretch>
            <a:fillRect/>
          </a:stretch>
        </p:blipFill>
        <p:spPr bwMode="auto">
          <a:xfrm rot="154861">
            <a:off x="2583377" y="162355"/>
            <a:ext cx="3298825" cy="6477000"/>
          </a:xfrm>
          <a:prstGeom prst="rect">
            <a:avLst/>
          </a:prstGeom>
          <a:ln>
            <a:noFill/>
          </a:ln>
          <a:effectLst>
            <a:outerShdw blurRad="292100" dist="139700" dir="2700000" algn="tl" rotWithShape="0">
              <a:srgbClr val="333333">
                <a:alpha val="65000"/>
              </a:srgbClr>
            </a:outerShdw>
          </a:effectLst>
        </p:spPr>
      </p:pic>
      <p:sp>
        <p:nvSpPr>
          <p:cNvPr id="2" name="Date Placeholder 1"/>
          <p:cNvSpPr>
            <a:spLocks noGrp="1"/>
          </p:cNvSpPr>
          <p:nvPr>
            <p:ph type="dt" sz="half" idx="10"/>
          </p:nvPr>
        </p:nvSpPr>
        <p:spPr/>
        <p:txBody>
          <a:bodyPr/>
          <a:lstStyle/>
          <a:p>
            <a:pPr>
              <a:defRPr/>
            </a:pPr>
            <a:r>
              <a:rPr lang="en-US"/>
              <a:t>Autumn 2026</a:t>
            </a:r>
          </a:p>
        </p:txBody>
      </p:sp>
      <p:sp>
        <p:nvSpPr>
          <p:cNvPr id="4" name="Footer Placeholder 3"/>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p:cNvSpPr>
            <a:spLocks noGrp="1"/>
          </p:cNvSpPr>
          <p:nvPr>
            <p:ph type="sldNum" sz="quarter" idx="12"/>
          </p:nvPr>
        </p:nvSpPr>
        <p:spPr/>
        <p:txBody>
          <a:bodyPr/>
          <a:lstStyle/>
          <a:p>
            <a:fld id="{63AA7834-23CB-3344-B42F-BB3C863F1847}" type="slidenum">
              <a:rPr lang="en-US" smtClean="0"/>
              <a:pPr/>
              <a:t>15</a:t>
            </a:fld>
            <a:endParaRPr lang="en-US"/>
          </a:p>
        </p:txBody>
      </p:sp>
    </p:spTree>
    <p:extLst>
      <p:ext uri="{BB962C8B-B14F-4D97-AF65-F5344CB8AC3E}">
        <p14:creationId xmlns:p14="http://schemas.microsoft.com/office/powerpoint/2010/main" val="2396758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a:xfrm>
            <a:off x="2545860" y="6608285"/>
            <a:ext cx="8319483" cy="457200"/>
          </a:xfrm>
        </p:spPr>
        <p:txBody>
          <a:bodyPr/>
          <a:lstStyle/>
          <a:p>
            <a:pPr>
              <a:defRPr/>
            </a:pPr>
            <a:r>
              <a:rPr lang="en-US"/>
              <a:t>dt+UX: Design Thinking for User Experience Design, Prototyping &amp; Evaluation </a:t>
            </a:r>
            <a:endParaRPr lang="en-US" dirty="0"/>
          </a:p>
        </p:txBody>
      </p:sp>
      <p:sp>
        <p:nvSpPr>
          <p:cNvPr id="8" name="Slide Number Placeholder 7"/>
          <p:cNvSpPr>
            <a:spLocks noGrp="1"/>
          </p:cNvSpPr>
          <p:nvPr>
            <p:ph type="sldNum" sz="quarter" idx="12"/>
          </p:nvPr>
        </p:nvSpPr>
        <p:spPr/>
        <p:txBody>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8A9E320-70BA-F14F-87F3-1CDC26D72C26}" type="slidenum">
              <a:rPr lang="en-US" sz="1000">
                <a:solidFill>
                  <a:srgbClr val="6D6D6D"/>
                </a:solidFill>
                <a:latin typeface="Helvetica Light"/>
                <a:ea typeface="+mn-ea"/>
              </a:rPr>
              <a:pPr eaLnBrk="1" hangingPunct="1"/>
              <a:t>16</a:t>
            </a:fld>
            <a:endParaRPr lang="en-US" sz="1000" dirty="0">
              <a:solidFill>
                <a:srgbClr val="6D6D6D"/>
              </a:solidFill>
              <a:latin typeface="Helvetica Light"/>
              <a:ea typeface="+mn-ea"/>
            </a:endParaRPr>
          </a:p>
        </p:txBody>
      </p:sp>
      <p:sp>
        <p:nvSpPr>
          <p:cNvPr id="2" name="Rectangle 1">
            <a:extLst>
              <a:ext uri="{FF2B5EF4-FFF2-40B4-BE49-F238E27FC236}">
                <a16:creationId xmlns:a16="http://schemas.microsoft.com/office/drawing/2014/main" id="{1BD8DB09-DA5B-9D4D-8876-3D3632006678}"/>
              </a:ext>
            </a:extLst>
          </p:cNvPr>
          <p:cNvSpPr/>
          <p:nvPr/>
        </p:nvSpPr>
        <p:spPr bwMode="auto">
          <a:xfrm>
            <a:off x="0" y="0"/>
            <a:ext cx="12192000" cy="6919663"/>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849923" name="Picture 3" descr="jedi_bike_story_board_b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023" y="-20300"/>
            <a:ext cx="9252177" cy="6939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3736266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a:xfrm>
            <a:off x="2545860" y="6608285"/>
            <a:ext cx="8319483" cy="457200"/>
          </a:xfrm>
        </p:spPr>
        <p:txBody>
          <a:bodyPr/>
          <a:lstStyle/>
          <a:p>
            <a:pPr>
              <a:defRPr/>
            </a:pPr>
            <a:r>
              <a:rPr lang="en-US"/>
              <a:t>dt+UX: Design Thinking for User Experience Design, Prototyping &amp; Evaluation </a:t>
            </a:r>
            <a:endParaRPr lang="en-US" dirty="0"/>
          </a:p>
        </p:txBody>
      </p:sp>
      <p:sp>
        <p:nvSpPr>
          <p:cNvPr id="8" name="Slide Number Placeholder 7"/>
          <p:cNvSpPr>
            <a:spLocks noGrp="1"/>
          </p:cNvSpPr>
          <p:nvPr>
            <p:ph type="sldNum" sz="quarter" idx="12"/>
          </p:nvPr>
        </p:nvSpPr>
        <p:spPr/>
        <p:txBody>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8A9E320-70BA-F14F-87F3-1CDC26D72C26}" type="slidenum">
              <a:rPr lang="en-US" sz="1000">
                <a:solidFill>
                  <a:srgbClr val="6D6D6D"/>
                </a:solidFill>
                <a:latin typeface="Helvetica Light"/>
                <a:ea typeface="+mn-ea"/>
              </a:rPr>
              <a:pPr eaLnBrk="1" hangingPunct="1"/>
              <a:t>17</a:t>
            </a:fld>
            <a:endParaRPr lang="en-US" sz="1000" dirty="0">
              <a:solidFill>
                <a:srgbClr val="6D6D6D"/>
              </a:solidFill>
              <a:latin typeface="Helvetica Light"/>
              <a:ea typeface="+mn-ea"/>
            </a:endParaRPr>
          </a:p>
        </p:txBody>
      </p:sp>
      <p:pic>
        <p:nvPicPr>
          <p:cNvPr id="2" name="Online Media 1" descr="Star Wars: Return of the Jedi - Speeder Bike Chase">
            <a:hlinkClick r:id="" action="ppaction://media"/>
            <a:extLst>
              <a:ext uri="{FF2B5EF4-FFF2-40B4-BE49-F238E27FC236}">
                <a16:creationId xmlns:a16="http://schemas.microsoft.com/office/drawing/2014/main" id="{F6B7C70C-0B00-00F7-AD2C-8B44320401FA}"/>
              </a:ext>
            </a:extLst>
          </p:cNvPr>
          <p:cNvPicPr>
            <a:picLocks noRot="1" noChangeAspect="1"/>
          </p:cNvPicPr>
          <p:nvPr>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1057319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050"/>
          <p:cNvSpPr>
            <a:spLocks noGrp="1" noChangeArrowheads="1"/>
          </p:cNvSpPr>
          <p:nvPr>
            <p:ph type="title"/>
          </p:nvPr>
        </p:nvSpPr>
        <p:spPr/>
        <p:txBody>
          <a:bodyPr/>
          <a:lstStyle/>
          <a:p>
            <a:r>
              <a:rPr lang="en-US" b="1" dirty="0">
                <a:solidFill>
                  <a:srgbClr val="2D92D4"/>
                </a:solidFill>
                <a:latin typeface="Helvetica"/>
                <a:cs typeface="Helvetica"/>
              </a:rPr>
              <a:t>Sketches</a:t>
            </a:r>
            <a:r>
              <a:rPr lang="en-US" dirty="0">
                <a:solidFill>
                  <a:srgbClr val="2D92D4"/>
                </a:solidFill>
              </a:rPr>
              <a:t> </a:t>
            </a:r>
            <a:r>
              <a:rPr lang="en-US" dirty="0"/>
              <a:t>&amp; Storyboards in UX Design</a:t>
            </a:r>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63AA7834-23CB-3344-B42F-BB3C863F1847}" type="slidenum">
              <a:rPr lang="en-US" smtClean="0"/>
              <a:pPr/>
              <a:t>18</a:t>
            </a:fld>
            <a:endParaRPr lang="en-US"/>
          </a:p>
        </p:txBody>
      </p:sp>
      <p:pic>
        <p:nvPicPr>
          <p:cNvPr id="848900" name="Picture 2052" descr="lecturers-ass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520" y="985818"/>
            <a:ext cx="4089718" cy="55360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48904" name="Picture 2056" descr="red-ink-low-fi"/>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524307" y="985818"/>
            <a:ext cx="4029893" cy="55360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7833D8AD-22E8-23A9-FBD1-7755FA0E8A5F}"/>
              </a:ext>
            </a:extLst>
          </p:cNvPr>
          <p:cNvGrpSpPr/>
          <p:nvPr/>
        </p:nvGrpSpPr>
        <p:grpSpPr>
          <a:xfrm>
            <a:off x="639235" y="3339193"/>
            <a:ext cx="3655179" cy="461665"/>
            <a:chOff x="639235" y="3339193"/>
            <a:chExt cx="3655179" cy="461665"/>
          </a:xfrm>
        </p:grpSpPr>
        <p:sp>
          <p:nvSpPr>
            <p:cNvPr id="5" name="TextBox 4">
              <a:extLst>
                <a:ext uri="{FF2B5EF4-FFF2-40B4-BE49-F238E27FC236}">
                  <a16:creationId xmlns:a16="http://schemas.microsoft.com/office/drawing/2014/main" id="{70475B7A-BBFB-B910-98AF-819BCB14C003}"/>
                </a:ext>
              </a:extLst>
            </p:cNvPr>
            <p:cNvSpPr txBox="1"/>
            <p:nvPr/>
          </p:nvSpPr>
          <p:spPr>
            <a:xfrm>
              <a:off x="639235" y="3339193"/>
              <a:ext cx="1435008" cy="461665"/>
            </a:xfrm>
            <a:prstGeom prst="rect">
              <a:avLst/>
            </a:prstGeom>
            <a:noFill/>
          </p:spPr>
          <p:txBody>
            <a:bodyPr wrap="none" rtlCol="0">
              <a:spAutoFit/>
            </a:bodyPr>
            <a:lstStyle/>
            <a:p>
              <a:r>
                <a:rPr lang="en-US" dirty="0" err="1">
                  <a:solidFill>
                    <a:srgbClr val="FFC000"/>
                  </a:solidFill>
                  <a:latin typeface="Helvetica" pitchFamily="2" charset="0"/>
                </a:rPr>
                <a:t>Greeking</a:t>
              </a:r>
              <a:endParaRPr lang="en-US" dirty="0">
                <a:solidFill>
                  <a:srgbClr val="FFC000"/>
                </a:solidFill>
                <a:latin typeface="Helvetica" pitchFamily="2" charset="0"/>
              </a:endParaRPr>
            </a:p>
          </p:txBody>
        </p:sp>
        <p:cxnSp>
          <p:nvCxnSpPr>
            <p:cNvPr id="7" name="Straight Connector 6">
              <a:extLst>
                <a:ext uri="{FF2B5EF4-FFF2-40B4-BE49-F238E27FC236}">
                  <a16:creationId xmlns:a16="http://schemas.microsoft.com/office/drawing/2014/main" id="{4B52D232-5EA0-8A13-FCB4-596DE344B214}"/>
                </a:ext>
              </a:extLst>
            </p:cNvPr>
            <p:cNvCxnSpPr>
              <a:stCxn id="5" idx="3"/>
            </p:cNvCxnSpPr>
            <p:nvPr/>
          </p:nvCxnSpPr>
          <p:spPr bwMode="auto">
            <a:xfrm flipV="1">
              <a:off x="2074243" y="3339193"/>
              <a:ext cx="2220171" cy="230833"/>
            </a:xfrm>
            <a:prstGeom prst="line">
              <a:avLst/>
            </a:prstGeom>
            <a:solidFill>
              <a:schemeClr val="accent1"/>
            </a:solidFill>
            <a:ln w="57150" cap="flat" cmpd="sng" algn="ctr">
              <a:solidFill>
                <a:srgbClr val="FFC000"/>
              </a:solidFill>
              <a:prstDash val="solid"/>
              <a:round/>
              <a:headEnd type="none" w="med" len="med"/>
              <a:tailEnd type="triangle" w="med" len="med"/>
            </a:ln>
            <a:effectLst/>
          </p:spPr>
        </p:cxnSp>
      </p:grpSp>
    </p:spTree>
    <p:extLst>
      <p:ext uri="{BB962C8B-B14F-4D97-AF65-F5344CB8AC3E}">
        <p14:creationId xmlns:p14="http://schemas.microsoft.com/office/powerpoint/2010/main" val="1747181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48900"/>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48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050"/>
          <p:cNvSpPr>
            <a:spLocks noGrp="1" noChangeArrowheads="1"/>
          </p:cNvSpPr>
          <p:nvPr>
            <p:ph type="title"/>
          </p:nvPr>
        </p:nvSpPr>
        <p:spPr/>
        <p:txBody>
          <a:bodyPr/>
          <a:lstStyle/>
          <a:p>
            <a:r>
              <a:rPr lang="en-US" b="1" dirty="0">
                <a:solidFill>
                  <a:srgbClr val="2D92D4"/>
                </a:solidFill>
                <a:latin typeface="Helvetica"/>
                <a:cs typeface="Helvetica"/>
              </a:rPr>
              <a:t>Sketches</a:t>
            </a:r>
            <a:r>
              <a:rPr lang="en-US" dirty="0">
                <a:solidFill>
                  <a:srgbClr val="2D92D4"/>
                </a:solidFill>
              </a:rPr>
              <a:t> </a:t>
            </a:r>
            <a:r>
              <a:rPr lang="en-US" dirty="0"/>
              <a:t>&amp; Storyboards in UX Design</a:t>
            </a:r>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63AA7834-23CB-3344-B42F-BB3C863F1847}" type="slidenum">
              <a:rPr lang="en-US" smtClean="0"/>
              <a:pPr/>
              <a:t>19</a:t>
            </a:fld>
            <a:endParaRPr lang="en-US"/>
          </a:p>
        </p:txBody>
      </p:sp>
      <p:pic>
        <p:nvPicPr>
          <p:cNvPr id="8" name="Picture 7"/>
          <p:cNvPicPr>
            <a:picLocks noChangeAspect="1"/>
          </p:cNvPicPr>
          <p:nvPr/>
        </p:nvPicPr>
        <p:blipFill>
          <a:blip r:embed="rId3"/>
          <a:stretch>
            <a:fillRect/>
          </a:stretch>
        </p:blipFill>
        <p:spPr>
          <a:xfrm>
            <a:off x="2272580" y="882456"/>
            <a:ext cx="7345521" cy="5605428"/>
          </a:xfrm>
          <a:prstGeom prst="rect">
            <a:avLst/>
          </a:prstGeom>
        </p:spPr>
      </p:pic>
      <p:pic>
        <p:nvPicPr>
          <p:cNvPr id="9" name="Picture 8"/>
          <p:cNvPicPr>
            <a:picLocks noChangeAspect="1"/>
          </p:cNvPicPr>
          <p:nvPr/>
        </p:nvPicPr>
        <p:blipFill>
          <a:blip r:embed="rId4"/>
          <a:stretch>
            <a:fillRect/>
          </a:stretch>
        </p:blipFill>
        <p:spPr>
          <a:xfrm>
            <a:off x="2364174" y="882456"/>
            <a:ext cx="7253926" cy="5605429"/>
          </a:xfrm>
          <a:prstGeom prst="rect">
            <a:avLst/>
          </a:prstGeom>
        </p:spPr>
      </p:pic>
    </p:spTree>
    <p:extLst>
      <p:ext uri="{BB962C8B-B14F-4D97-AF65-F5344CB8AC3E}">
        <p14:creationId xmlns:p14="http://schemas.microsoft.com/office/powerpoint/2010/main" val="707744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Autumn 2026</a:t>
            </a:r>
            <a:endParaRPr lang="en-US" dirty="0"/>
          </a:p>
        </p:txBody>
      </p:sp>
      <p:sp>
        <p:nvSpPr>
          <p:cNvPr id="5" name="Footer Placeholder 4"/>
          <p:cNvSpPr>
            <a:spLocks noGrp="1"/>
          </p:cNvSpPr>
          <p:nvPr>
            <p:ph type="ftr" sz="quarter" idx="11"/>
          </p:nvPr>
        </p:nvSpPr>
        <p:spPr>
          <a:xfrm>
            <a:off x="2545860" y="6608285"/>
            <a:ext cx="8319483" cy="457200"/>
          </a:xfrm>
        </p:spPr>
        <p:txBody>
          <a:bodyPr/>
          <a:lstStyle/>
          <a:p>
            <a:pPr>
              <a:defRPr/>
            </a:pPr>
            <a:r>
              <a:rPr lang="en-US"/>
              <a:t>dt+UX: Design Thinking for User Experience Design, Prototyping &amp; Evaluation </a:t>
            </a:r>
            <a:endParaRPr lang="en-US" dirty="0"/>
          </a:p>
        </p:txBody>
      </p:sp>
      <p:sp>
        <p:nvSpPr>
          <p:cNvPr id="8" name="Slide Number Placeholder 7"/>
          <p:cNvSpPr>
            <a:spLocks noGrp="1"/>
          </p:cNvSpPr>
          <p:nvPr>
            <p:ph type="sldNum" sz="quarter" idx="12"/>
          </p:nvPr>
        </p:nvSpPr>
        <p:spPr/>
        <p:txBody>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fld id="{18A9E320-70BA-F14F-87F3-1CDC26D72C26}" type="slidenum">
              <a:rPr lang="en-US" sz="1000">
                <a:solidFill>
                  <a:srgbClr val="6D6D6D"/>
                </a:solidFill>
                <a:latin typeface="Helvetica Light"/>
                <a:ea typeface="+mn-ea"/>
              </a:rPr>
              <a:pPr eaLnBrk="1" hangingPunct="1"/>
              <a:t>20</a:t>
            </a:fld>
            <a:endParaRPr lang="en-US" sz="1000" dirty="0">
              <a:solidFill>
                <a:srgbClr val="6D6D6D"/>
              </a:solidFill>
              <a:latin typeface="Helvetica Light"/>
              <a:ea typeface="+mn-ea"/>
            </a:endParaRPr>
          </a:p>
        </p:txBody>
      </p:sp>
      <p:pic>
        <p:nvPicPr>
          <p:cNvPr id="849927" name="Picture 7" descr="storyboard-chat"/>
          <p:cNvPicPr>
            <a:picLocks noChangeAspect="1" noChangeArrowheads="1"/>
          </p:cNvPicPr>
          <p:nvPr/>
        </p:nvPicPr>
        <p:blipFill>
          <a:blip r:embed="rId3">
            <a:extLst>
              <a:ext uri="{28A0092B-C50C-407E-A947-70E740481C1C}">
                <a14:useLocalDpi xmlns:a14="http://schemas.microsoft.com/office/drawing/2010/main" val="0"/>
              </a:ext>
            </a:extLst>
          </a:blip>
          <a:srcRect b="52083"/>
          <a:stretch>
            <a:fillRect/>
          </a:stretch>
        </p:blipFill>
        <p:spPr bwMode="auto">
          <a:xfrm>
            <a:off x="1600200" y="494226"/>
            <a:ext cx="8991600" cy="554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5"/>
          <p:cNvGrpSpPr>
            <a:grpSpLocks/>
          </p:cNvGrpSpPr>
          <p:nvPr/>
        </p:nvGrpSpPr>
        <p:grpSpPr bwMode="auto">
          <a:xfrm>
            <a:off x="3417889" y="0"/>
            <a:ext cx="7115175" cy="6858000"/>
            <a:chOff x="1193" y="0"/>
            <a:chExt cx="4482" cy="4320"/>
          </a:xfrm>
        </p:grpSpPr>
        <p:pic>
          <p:nvPicPr>
            <p:cNvPr id="35848" name="Picture 2" descr="storyboard-cha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93" y="0"/>
              <a:ext cx="3358" cy="4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9" name="Text Box 4"/>
            <p:cNvSpPr txBox="1">
              <a:spLocks noChangeArrowheads="1"/>
            </p:cNvSpPr>
            <p:nvPr/>
          </p:nvSpPr>
          <p:spPr bwMode="auto">
            <a:xfrm>
              <a:off x="4656" y="1104"/>
              <a:ext cx="1019" cy="3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20000"/>
                </a:spcBef>
              </a:pPr>
              <a:r>
                <a:rPr kumimoji="1" lang="en-US" sz="3000">
                  <a:latin typeface="Tahoma" charset="0"/>
                </a:rPr>
                <a:t>Ink Chat</a:t>
              </a:r>
            </a:p>
          </p:txBody>
        </p:sp>
      </p:grpSp>
      <p:sp>
        <p:nvSpPr>
          <p:cNvPr id="3" name="TextBox 2"/>
          <p:cNvSpPr txBox="1"/>
          <p:nvPr/>
        </p:nvSpPr>
        <p:spPr>
          <a:xfrm>
            <a:off x="2275088" y="6082474"/>
            <a:ext cx="6833421" cy="461665"/>
          </a:xfrm>
          <a:prstGeom prst="rect">
            <a:avLst/>
          </a:prstGeom>
          <a:noFill/>
        </p:spPr>
        <p:txBody>
          <a:bodyPr wrap="none" rtlCol="0">
            <a:spAutoFit/>
          </a:bodyPr>
          <a:lstStyle/>
          <a:p>
            <a:r>
              <a:rPr lang="en-US" dirty="0">
                <a:solidFill>
                  <a:srgbClr val="FFC000"/>
                </a:solidFill>
                <a:latin typeface="+mn-lt"/>
              </a:rPr>
              <a:t>Starts to tell a story, but still describes the design</a:t>
            </a:r>
          </a:p>
        </p:txBody>
      </p:sp>
    </p:spTree>
    <p:extLst>
      <p:ext uri="{BB962C8B-B14F-4D97-AF65-F5344CB8AC3E}">
        <p14:creationId xmlns:p14="http://schemas.microsoft.com/office/powerpoint/2010/main" val="7286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992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050"/>
          <p:cNvSpPr>
            <a:spLocks noGrp="1" noChangeArrowheads="1"/>
          </p:cNvSpPr>
          <p:nvPr>
            <p:ph type="title"/>
          </p:nvPr>
        </p:nvSpPr>
        <p:spPr/>
        <p:txBody>
          <a:bodyPr/>
          <a:lstStyle/>
          <a:p>
            <a:r>
              <a:rPr lang="en-US" dirty="0"/>
              <a:t>Sketches &amp; </a:t>
            </a:r>
            <a:r>
              <a:rPr lang="en-US" b="1" dirty="0">
                <a:solidFill>
                  <a:srgbClr val="2D92D4"/>
                </a:solidFill>
                <a:latin typeface="Helvetica"/>
                <a:cs typeface="Helvetica"/>
              </a:rPr>
              <a:t>Storyboards in UX Design</a:t>
            </a:r>
          </a:p>
        </p:txBody>
      </p:sp>
      <p:sp>
        <p:nvSpPr>
          <p:cNvPr id="2" name="Date Placeholder 1"/>
          <p:cNvSpPr>
            <a:spLocks noGrp="1"/>
          </p:cNvSpPr>
          <p:nvPr>
            <p:ph type="dt" sz="half" idx="10"/>
          </p:nvPr>
        </p:nvSpPr>
        <p:spPr/>
        <p:txBody>
          <a:bodyPr/>
          <a:lstStyle/>
          <a:p>
            <a:r>
              <a:rPr lang="en-US"/>
              <a:t>Autumn 2026</a:t>
            </a:r>
          </a:p>
        </p:txBody>
      </p:sp>
      <p:sp>
        <p:nvSpPr>
          <p:cNvPr id="3" name="Footer Placeholder 2"/>
          <p:cNvSpPr>
            <a:spLocks noGrp="1"/>
          </p:cNvSpPr>
          <p:nvPr>
            <p:ph type="ftr" sz="quarter" idx="11"/>
          </p:nvPr>
        </p:nvSpPr>
        <p:spPr/>
        <p:txBody>
          <a:bodyPr/>
          <a:lstStyle/>
          <a:p>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63AA7834-23CB-3344-B42F-BB3C863F1847}" type="slidenum">
              <a:rPr lang="en-US" smtClean="0"/>
              <a:pPr/>
              <a:t>21</a:t>
            </a:fld>
            <a:endParaRPr lang="en-US"/>
          </a:p>
        </p:txBody>
      </p:sp>
      <p:grpSp>
        <p:nvGrpSpPr>
          <p:cNvPr id="7" name="Group 6"/>
          <p:cNvGrpSpPr/>
          <p:nvPr/>
        </p:nvGrpSpPr>
        <p:grpSpPr>
          <a:xfrm>
            <a:off x="2181727" y="959846"/>
            <a:ext cx="7654679" cy="5497101"/>
            <a:chOff x="1611313" y="1644650"/>
            <a:chExt cx="6302375" cy="4525963"/>
          </a:xfrm>
        </p:grpSpPr>
        <p:pic>
          <p:nvPicPr>
            <p:cNvPr id="848901" name="Picture 2053" descr="low-fi-music-on-deman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11313" y="1644650"/>
              <a:ext cx="6302375"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4"/>
            <p:cNvSpPr/>
            <p:nvPr/>
          </p:nvSpPr>
          <p:spPr bwMode="auto">
            <a:xfrm>
              <a:off x="1612175" y="1656272"/>
              <a:ext cx="2053087" cy="474453"/>
            </a:xfrm>
            <a:prstGeom prst="rect">
              <a:avLst/>
            </a:prstGeom>
            <a:solidFill>
              <a:schemeClr val="tx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r"/>
              <a:r>
                <a:rPr lang="en-US" sz="1800" dirty="0">
                  <a:solidFill>
                    <a:srgbClr val="0D0D0D"/>
                  </a:solidFill>
                  <a:latin typeface="Segoe Print" panose="02000600000000000000" pitchFamily="2" charset="0"/>
                </a:rPr>
                <a:t>	Task:</a:t>
              </a:r>
            </a:p>
            <a:p>
              <a:endParaRPr lang="en-US" sz="900" dirty="0">
                <a:solidFill>
                  <a:srgbClr val="0D0D0D"/>
                </a:solidFill>
                <a:latin typeface="Segoe Print" panose="02000600000000000000" pitchFamily="2" charset="0"/>
              </a:endParaRPr>
            </a:p>
            <a:p>
              <a:r>
                <a:rPr lang="en-US" sz="1800" dirty="0">
                  <a:solidFill>
                    <a:srgbClr val="0D0D0D"/>
                  </a:solidFill>
                  <a:latin typeface="Segoe Print" panose="02000600000000000000" pitchFamily="2" charset="0"/>
                </a:rPr>
                <a:t>Task Flow #1</a:t>
              </a:r>
            </a:p>
          </p:txBody>
        </p:sp>
      </p:gr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8688" y="959845"/>
            <a:ext cx="4254050" cy="5884039"/>
          </a:xfrm>
          <a:prstGeom prst="rect">
            <a:avLst/>
          </a:prstGeom>
        </p:spPr>
      </p:pic>
      <p:sp>
        <p:nvSpPr>
          <p:cNvPr id="8" name="TextBox 7">
            <a:extLst>
              <a:ext uri="{FF2B5EF4-FFF2-40B4-BE49-F238E27FC236}">
                <a16:creationId xmlns:a16="http://schemas.microsoft.com/office/drawing/2014/main" id="{4A53D2AE-6CBD-B08B-C3C5-442054923BA7}"/>
              </a:ext>
            </a:extLst>
          </p:cNvPr>
          <p:cNvSpPr txBox="1"/>
          <p:nvPr/>
        </p:nvSpPr>
        <p:spPr>
          <a:xfrm>
            <a:off x="127591" y="3281916"/>
            <a:ext cx="1810111" cy="830997"/>
          </a:xfrm>
          <a:prstGeom prst="rect">
            <a:avLst/>
          </a:prstGeom>
          <a:noFill/>
        </p:spPr>
        <p:txBody>
          <a:bodyPr wrap="none" rtlCol="0">
            <a:spAutoFit/>
          </a:bodyPr>
          <a:lstStyle/>
          <a:p>
            <a:r>
              <a:rPr lang="en-US" dirty="0">
                <a:latin typeface="Helvetica" pitchFamily="2" charset="0"/>
              </a:rPr>
              <a:t>Task Flow</a:t>
            </a:r>
            <a:br>
              <a:rPr lang="en-US" dirty="0">
                <a:latin typeface="Helvetica" pitchFamily="2" charset="0"/>
              </a:rPr>
            </a:br>
            <a:r>
              <a:rPr lang="en-US" dirty="0">
                <a:latin typeface="Helvetica" pitchFamily="2" charset="0"/>
              </a:rPr>
              <a:t>(Wireframe)</a:t>
            </a:r>
          </a:p>
        </p:txBody>
      </p:sp>
    </p:spTree>
    <p:extLst>
      <p:ext uri="{BB962C8B-B14F-4D97-AF65-F5344CB8AC3E}">
        <p14:creationId xmlns:p14="http://schemas.microsoft.com/office/powerpoint/2010/main" val="557903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What is a Prototype?</a:t>
            </a:r>
          </a:p>
        </p:txBody>
      </p:sp>
      <p:sp>
        <p:nvSpPr>
          <p:cNvPr id="4" name="Date Placeholder 3"/>
          <p:cNvSpPr>
            <a:spLocks noGrp="1"/>
          </p:cNvSpPr>
          <p:nvPr>
            <p:ph type="dt" sz="half" idx="10"/>
          </p:nvPr>
        </p:nvSpPr>
        <p:spPr/>
        <p:txBody>
          <a:bodyPr/>
          <a:lstStyle/>
          <a:p>
            <a:pPr>
              <a:defRPr/>
            </a:pPr>
            <a:r>
              <a:rPr lang="en-US"/>
              <a:t>Autumn 2026</a:t>
            </a:r>
          </a:p>
        </p:txBody>
      </p:sp>
      <p:sp>
        <p:nvSpPr>
          <p:cNvPr id="6" name="Footer Placeholder 5"/>
          <p:cNvSpPr>
            <a:spLocks noGrp="1"/>
          </p:cNvSpPr>
          <p:nvPr>
            <p:ph type="ftr" sz="quarter" idx="11"/>
          </p:nvPr>
        </p:nvSpPr>
        <p:spPr/>
        <p:txBody>
          <a:bodyPr/>
          <a:lstStyle/>
          <a:p>
            <a:pPr>
              <a:defRPr/>
            </a:pPr>
            <a:r>
              <a:rPr lang="en-US"/>
              <a:t>dt+UX: Design Thinking for User Experience Design, Prototyping &amp; Evaluation </a:t>
            </a:r>
          </a:p>
        </p:txBody>
      </p:sp>
      <p:sp>
        <p:nvSpPr>
          <p:cNvPr id="7" name="Slide Number Placeholder 6"/>
          <p:cNvSpPr>
            <a:spLocks noGrp="1"/>
          </p:cNvSpPr>
          <p:nvPr>
            <p:ph type="sldNum" sz="quarter" idx="12"/>
          </p:nvPr>
        </p:nvSpPr>
        <p:spPr/>
        <p:txBody>
          <a:bodyPr/>
          <a:lstStyle/>
          <a:p>
            <a:pPr>
              <a:defRPr/>
            </a:pPr>
            <a:fld id="{BE6F9046-7345-B649-8343-1046AD18565B}" type="slidenum">
              <a:rPr lang="en-US" smtClean="0"/>
              <a:pPr>
                <a:defRPr/>
              </a:pPr>
              <a:t>22</a:t>
            </a:fld>
            <a:endParaRPr lang="en-US" dirty="0"/>
          </a:p>
        </p:txBody>
      </p:sp>
      <p:sp>
        <p:nvSpPr>
          <p:cNvPr id="93186" name="Rectangle 3"/>
          <p:cNvSpPr>
            <a:spLocks noGrp="1" noChangeArrowheads="1"/>
          </p:cNvSpPr>
          <p:nvPr>
            <p:ph idx="4294967295"/>
          </p:nvPr>
        </p:nvSpPr>
        <p:spPr>
          <a:xfrm>
            <a:off x="639762" y="1196975"/>
            <a:ext cx="10028238" cy="1981200"/>
          </a:xfrm>
        </p:spPr>
        <p:txBody>
          <a:bodyPr>
            <a:normAutofit fontScale="70000" lnSpcReduction="20000"/>
          </a:bodyPr>
          <a:lstStyle/>
          <a:p>
            <a:pPr marL="0" indent="0">
              <a:buNone/>
            </a:pPr>
            <a:r>
              <a:rPr lang="en-US" dirty="0">
                <a:ea typeface="ＭＳ Ｐゴシック" pitchFamily="34" charset="-128"/>
              </a:rPr>
              <a:t>“</a:t>
            </a:r>
            <a:r>
              <a:rPr lang="en-US" dirty="0"/>
              <a:t>A prototype is an early sample or model built to test a concept or process or to act as a thing to be replicated or learned from.”</a:t>
            </a:r>
            <a:br>
              <a:rPr lang="en-US" dirty="0"/>
            </a:br>
            <a:r>
              <a:rPr lang="en-US" dirty="0"/>
              <a:t>	– Wikipedia</a:t>
            </a:r>
          </a:p>
          <a:p>
            <a:pPr marL="0" indent="0">
              <a:buNone/>
            </a:pPr>
            <a:endParaRPr lang="en-US" dirty="0"/>
          </a:p>
          <a:p>
            <a:pPr marL="0" indent="0">
              <a:buNone/>
            </a:pPr>
            <a:r>
              <a:rPr lang="en-US" dirty="0">
                <a:ea typeface="ＭＳ Ｐゴシック" pitchFamily="34" charset="-128"/>
              </a:rPr>
              <a:t>CS147 definition: a working representation of a final artifact</a:t>
            </a:r>
          </a:p>
        </p:txBody>
      </p:sp>
      <p:sp>
        <p:nvSpPr>
          <p:cNvPr id="5" name="Rectangle 4"/>
          <p:cNvSpPr/>
          <p:nvPr/>
        </p:nvSpPr>
        <p:spPr bwMode="auto">
          <a:xfrm>
            <a:off x="1524000" y="3264648"/>
            <a:ext cx="9144000" cy="3593353"/>
          </a:xfrm>
          <a:prstGeom prst="rect">
            <a:avLst/>
          </a:prstGeom>
          <a:solidFill>
            <a:srgbClr val="FFFFFF"/>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11" r="55316"/>
          <a:stretch/>
        </p:blipFill>
        <p:spPr bwMode="auto">
          <a:xfrm>
            <a:off x="1910186" y="3496236"/>
            <a:ext cx="2394830" cy="31332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3" name="Group 2"/>
          <p:cNvGrpSpPr/>
          <p:nvPr/>
        </p:nvGrpSpPr>
        <p:grpSpPr>
          <a:xfrm>
            <a:off x="1524000" y="3064740"/>
            <a:ext cx="5923298" cy="3793262"/>
            <a:chOff x="1429034" y="2764790"/>
            <a:chExt cx="4992883" cy="3197427"/>
          </a:xfrm>
        </p:grpSpPr>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114188" y="2933701"/>
              <a:ext cx="2307729" cy="30285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1429034" y="2764790"/>
              <a:ext cx="2353790" cy="168631"/>
            </a:xfrm>
            <a:prstGeom prst="rect">
              <a:avLst/>
            </a:prstGeom>
            <a:noFill/>
          </p:spPr>
          <p:txBody>
            <a:bodyPr wrap="none" rtlCol="0">
              <a:spAutoFit/>
            </a:bodyPr>
            <a:lstStyle/>
            <a:p>
              <a:r>
                <a:rPr lang="en-US" sz="700" dirty="0">
                  <a:solidFill>
                    <a:srgbClr val="D0D0D0"/>
                  </a:solidFill>
                  <a:latin typeface="Helvetica Light"/>
                </a:rPr>
                <a:t>http://www.computerhistory.org/collections/accession/102716262</a:t>
              </a:r>
            </a:p>
          </p:txBody>
        </p:sp>
      </p:grpSp>
      <p:pic>
        <p:nvPicPr>
          <p:cNvPr id="1028" name="Picture 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779788" y="3324413"/>
            <a:ext cx="2606032" cy="3500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2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18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p:txBody>
          <a:bodyPr/>
          <a:lstStyle/>
          <a:p>
            <a:r>
              <a:rPr lang="en-US" dirty="0"/>
              <a:t>Types of Prototypes</a:t>
            </a:r>
          </a:p>
        </p:txBody>
      </p:sp>
      <p:sp>
        <p:nvSpPr>
          <p:cNvPr id="690179" name="Rectangle 3"/>
          <p:cNvSpPr>
            <a:spLocks noGrp="1" noChangeArrowheads="1"/>
          </p:cNvSpPr>
          <p:nvPr>
            <p:ph idx="1"/>
          </p:nvPr>
        </p:nvSpPr>
        <p:spPr>
          <a:xfrm>
            <a:off x="639235" y="1177636"/>
            <a:ext cx="9920481" cy="5308600"/>
          </a:xfrm>
        </p:spPr>
        <p:txBody>
          <a:bodyPr/>
          <a:lstStyle/>
          <a:p>
            <a:pPr marL="0" indent="0">
              <a:buNone/>
            </a:pPr>
            <a:r>
              <a:rPr lang="en-US" sz="2800" dirty="0"/>
              <a:t>Prototypes are concrete </a:t>
            </a:r>
            <a:r>
              <a:rPr lang="en-US" sz="2800" b="1" dirty="0">
                <a:solidFill>
                  <a:srgbClr val="FFC000"/>
                </a:solidFill>
              </a:rPr>
              <a:t>representations</a:t>
            </a:r>
            <a:r>
              <a:rPr lang="en-US" sz="2800" dirty="0">
                <a:solidFill>
                  <a:srgbClr val="2D92D4"/>
                </a:solidFill>
              </a:rPr>
              <a:t> </a:t>
            </a:r>
            <a:r>
              <a:rPr lang="en-US" sz="2800" dirty="0"/>
              <a:t>of a design</a:t>
            </a:r>
            <a:br>
              <a:rPr lang="en-US" sz="2800" dirty="0"/>
            </a:br>
            <a:endParaRPr lang="en-US" sz="2800" dirty="0"/>
          </a:p>
          <a:p>
            <a:pPr marL="0" indent="0">
              <a:buNone/>
            </a:pPr>
            <a:r>
              <a:rPr lang="en-US" sz="2800" dirty="0"/>
              <a:t>Prototype dimensions</a:t>
            </a:r>
          </a:p>
          <a:p>
            <a:pPr lvl="1"/>
            <a:r>
              <a:rPr lang="en-US" sz="2000" dirty="0"/>
              <a:t>representation: form of the prototype </a:t>
            </a:r>
          </a:p>
          <a:p>
            <a:pPr lvl="2"/>
            <a:r>
              <a:rPr lang="en-US" sz="1800" dirty="0"/>
              <a:t>off-line (paper) or on-line (software)</a:t>
            </a:r>
          </a:p>
          <a:p>
            <a:pPr lvl="1"/>
            <a:r>
              <a:rPr lang="en-US" sz="2000" dirty="0"/>
              <a:t>precision: level of detail (e.g., informal or polished)</a:t>
            </a:r>
          </a:p>
          <a:p>
            <a:pPr lvl="1"/>
            <a:r>
              <a:rPr lang="en-US" sz="2000" dirty="0"/>
              <a:t>interactivity: watch-only vs. fully interactive</a:t>
            </a:r>
          </a:p>
          <a:p>
            <a:pPr lvl="2"/>
            <a:r>
              <a:rPr lang="en-US" sz="1800" dirty="0">
                <a:solidFill>
                  <a:schemeClr val="tx1">
                    <a:lumMod val="65000"/>
                  </a:schemeClr>
                </a:solidFill>
              </a:rPr>
              <a:t>fixed prototype (video clips)</a:t>
            </a:r>
          </a:p>
          <a:p>
            <a:pPr lvl="2"/>
            <a:r>
              <a:rPr lang="en-US" sz="1800" dirty="0">
                <a:solidFill>
                  <a:schemeClr val="tx1">
                    <a:lumMod val="65000"/>
                  </a:schemeClr>
                </a:solidFill>
              </a:rPr>
              <a:t>fixed-path prototype (each step triggered by specified actions)</a:t>
            </a:r>
          </a:p>
          <a:p>
            <a:pPr lvl="3"/>
            <a:r>
              <a:rPr lang="en-US" sz="1600" dirty="0">
                <a:solidFill>
                  <a:schemeClr val="tx1">
                    <a:lumMod val="65000"/>
                  </a:schemeClr>
                </a:solidFill>
              </a:rPr>
              <a:t>at extreme could be 1 path or possibly more open (e.g., Denim)</a:t>
            </a:r>
          </a:p>
          <a:p>
            <a:pPr lvl="2"/>
            <a:r>
              <a:rPr lang="en-US" sz="1800" dirty="0">
                <a:solidFill>
                  <a:schemeClr val="tx1">
                    <a:lumMod val="65000"/>
                  </a:schemeClr>
                </a:solidFill>
              </a:rPr>
              <a:t>open prototype (real, but limited error handling or performance)</a:t>
            </a:r>
          </a:p>
          <a:p>
            <a:pPr lvl="1"/>
            <a:r>
              <a:rPr lang="en-US" sz="2400" dirty="0"/>
              <a:t>evolution: expected life cycle of prototype</a:t>
            </a:r>
          </a:p>
          <a:p>
            <a:pPr lvl="2"/>
            <a:r>
              <a:rPr lang="en-US" sz="1800" dirty="0">
                <a:solidFill>
                  <a:srgbClr val="A6A6A6"/>
                </a:solidFill>
              </a:rPr>
              <a:t>e.g., throw away or iterative</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E9FE5C6A-93CB-440C-B05E-F3950C24966F}" type="slidenum">
              <a:rPr lang="en-US" smtClean="0"/>
              <a:pPr/>
              <a:t>23</a:t>
            </a:fld>
            <a:endParaRPr lang="en-US"/>
          </a:p>
        </p:txBody>
      </p:sp>
      <p:grpSp>
        <p:nvGrpSpPr>
          <p:cNvPr id="6" name="Group 5"/>
          <p:cNvGrpSpPr/>
          <p:nvPr/>
        </p:nvGrpSpPr>
        <p:grpSpPr>
          <a:xfrm>
            <a:off x="1054890" y="3735807"/>
            <a:ext cx="7623996" cy="2857500"/>
            <a:chOff x="847393" y="3735807"/>
            <a:chExt cx="7623996" cy="2857500"/>
          </a:xfrm>
        </p:grpSpPr>
        <p:pic>
          <p:nvPicPr>
            <p:cNvPr id="1026" name="Picture 2" descr="http://dribbble.s3.amazonaws.com/users/10149/screenshots/175785/wire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1389" y="3735807"/>
              <a:ext cx="3810000" cy="2857500"/>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Dribb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393" y="3735807"/>
              <a:ext cx="3810000" cy="28575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7284001" y="6316308"/>
              <a:ext cx="1003801" cy="276999"/>
            </a:xfrm>
            <a:prstGeom prst="rect">
              <a:avLst/>
            </a:prstGeom>
            <a:noFill/>
          </p:spPr>
          <p:txBody>
            <a:bodyPr wrap="none" rtlCol="0">
              <a:spAutoFit/>
            </a:bodyPr>
            <a:lstStyle/>
            <a:p>
              <a:r>
                <a:rPr lang="en-US" sz="1200" dirty="0" err="1">
                  <a:solidFill>
                    <a:schemeClr val="bg1"/>
                  </a:solidFill>
                  <a:latin typeface="Helvetica" pitchFamily="34" charset="0"/>
                </a:rPr>
                <a:t>Karem</a:t>
              </a:r>
              <a:r>
                <a:rPr lang="en-US" sz="1200" dirty="0">
                  <a:solidFill>
                    <a:schemeClr val="bg1"/>
                  </a:solidFill>
                  <a:latin typeface="Helvetica" pitchFamily="34" charset="0"/>
                </a:rPr>
                <a:t> </a:t>
              </a:r>
              <a:r>
                <a:rPr lang="en-US" sz="1200" dirty="0" err="1">
                  <a:solidFill>
                    <a:schemeClr val="bg1"/>
                  </a:solidFill>
                  <a:latin typeface="Helvetica" pitchFamily="34" charset="0"/>
                </a:rPr>
                <a:t>Suer</a:t>
              </a:r>
              <a:endParaRPr lang="en-US" sz="1200" dirty="0">
                <a:solidFill>
                  <a:schemeClr val="bg1"/>
                </a:solidFill>
                <a:latin typeface="Helvetica" pitchFamily="34" charset="0"/>
              </a:endParaRPr>
            </a:p>
          </p:txBody>
        </p:sp>
        <p:sp>
          <p:nvSpPr>
            <p:cNvPr id="11" name="TextBox 10"/>
            <p:cNvSpPr txBox="1"/>
            <p:nvPr/>
          </p:nvSpPr>
          <p:spPr>
            <a:xfrm>
              <a:off x="3540211" y="6316308"/>
              <a:ext cx="1175322" cy="276999"/>
            </a:xfrm>
            <a:prstGeom prst="rect">
              <a:avLst/>
            </a:prstGeom>
            <a:noFill/>
          </p:spPr>
          <p:txBody>
            <a:bodyPr wrap="none" rtlCol="0">
              <a:spAutoFit/>
            </a:bodyPr>
            <a:lstStyle/>
            <a:p>
              <a:r>
                <a:rPr lang="en-US" sz="1200" dirty="0">
                  <a:latin typeface="Helvetica" pitchFamily="34" charset="0"/>
                </a:rPr>
                <a:t>PJ McCormick</a:t>
              </a:r>
            </a:p>
          </p:txBody>
        </p:sp>
      </p:grpSp>
    </p:spTree>
    <p:extLst>
      <p:ext uri="{BB962C8B-B14F-4D97-AF65-F5344CB8AC3E}">
        <p14:creationId xmlns:p14="http://schemas.microsoft.com/office/powerpoint/2010/main" val="422223667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017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9017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901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01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9017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017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9017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0179">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90179">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0179">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017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0179"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p:txBody>
          <a:bodyPr/>
          <a:lstStyle/>
          <a:p>
            <a:r>
              <a:rPr lang="en-US" dirty="0"/>
              <a:t>Types of Prototypes</a:t>
            </a:r>
          </a:p>
        </p:txBody>
      </p:sp>
      <p:sp>
        <p:nvSpPr>
          <p:cNvPr id="690179" name="Rectangle 3"/>
          <p:cNvSpPr>
            <a:spLocks noGrp="1" noChangeArrowheads="1"/>
          </p:cNvSpPr>
          <p:nvPr>
            <p:ph idx="1"/>
          </p:nvPr>
        </p:nvSpPr>
        <p:spPr>
          <a:xfrm>
            <a:off x="639235" y="1177636"/>
            <a:ext cx="9920481" cy="5308600"/>
          </a:xfrm>
        </p:spPr>
        <p:txBody>
          <a:bodyPr/>
          <a:lstStyle/>
          <a:p>
            <a:pPr marL="0" indent="0">
              <a:buNone/>
            </a:pPr>
            <a:r>
              <a:rPr lang="en-US" sz="2800" dirty="0"/>
              <a:t>Prototypes are concrete </a:t>
            </a:r>
            <a:r>
              <a:rPr lang="en-US" sz="2800" b="1" dirty="0">
                <a:solidFill>
                  <a:srgbClr val="FFC000"/>
                </a:solidFill>
              </a:rPr>
              <a:t>representations</a:t>
            </a:r>
            <a:r>
              <a:rPr lang="en-US" sz="2800" dirty="0">
                <a:solidFill>
                  <a:srgbClr val="2D92D4"/>
                </a:solidFill>
              </a:rPr>
              <a:t> </a:t>
            </a:r>
            <a:r>
              <a:rPr lang="en-US" sz="2800" dirty="0"/>
              <a:t>of a design</a:t>
            </a:r>
            <a:br>
              <a:rPr lang="en-US" sz="2800" dirty="0"/>
            </a:br>
            <a:endParaRPr lang="en-US" sz="2800" dirty="0"/>
          </a:p>
          <a:p>
            <a:pPr marL="0" indent="0">
              <a:buNone/>
            </a:pPr>
            <a:r>
              <a:rPr lang="en-US" sz="2800" dirty="0"/>
              <a:t>Prototype dimensions</a:t>
            </a:r>
          </a:p>
          <a:p>
            <a:pPr lvl="1"/>
            <a:r>
              <a:rPr lang="en-US" sz="2000" dirty="0"/>
              <a:t>representation: form of the prototype </a:t>
            </a:r>
          </a:p>
          <a:p>
            <a:pPr lvl="2"/>
            <a:r>
              <a:rPr lang="en-US" sz="1800" dirty="0"/>
              <a:t>off-line (paper) or on-line (software)</a:t>
            </a:r>
          </a:p>
          <a:p>
            <a:pPr lvl="1"/>
            <a:r>
              <a:rPr lang="en-US" sz="2000" dirty="0"/>
              <a:t>precision: level of detail (e.g., informal or polished)</a:t>
            </a:r>
          </a:p>
          <a:p>
            <a:pPr lvl="1"/>
            <a:r>
              <a:rPr lang="en-US" sz="2000" dirty="0"/>
              <a:t>interactivity: watch-only to fully interactive</a:t>
            </a:r>
          </a:p>
          <a:p>
            <a:pPr lvl="2"/>
            <a:r>
              <a:rPr lang="en-US" sz="1800" dirty="0"/>
              <a:t>fixed prototype (video clips)</a:t>
            </a:r>
          </a:p>
          <a:p>
            <a:pPr lvl="2"/>
            <a:r>
              <a:rPr lang="en-US" sz="1800" dirty="0"/>
              <a:t>fixed-path prototype (each step triggered by specified actions)</a:t>
            </a:r>
          </a:p>
          <a:p>
            <a:pPr lvl="3"/>
            <a:r>
              <a:rPr lang="en-US" sz="1600" dirty="0"/>
              <a:t>at extreme could be 1 path</a:t>
            </a:r>
          </a:p>
          <a:p>
            <a:pPr lvl="2"/>
            <a:r>
              <a:rPr lang="en-US" sz="1800" dirty="0"/>
              <a:t>open prototype (real, but limited error handling or performance)</a:t>
            </a:r>
          </a:p>
          <a:p>
            <a:pPr lvl="1"/>
            <a:r>
              <a:rPr lang="en-US" sz="2000" dirty="0"/>
              <a:t>evolution: expected life cycle of prototype</a:t>
            </a:r>
          </a:p>
          <a:p>
            <a:pPr lvl="2"/>
            <a:r>
              <a:rPr lang="en-US" sz="1800" dirty="0"/>
              <a:t>e.g., throw away or iterative</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E9FE5C6A-93CB-440C-B05E-F3950C24966F}" type="slidenum">
              <a:rPr lang="en-US" smtClean="0"/>
              <a:pPr/>
              <a:t>24</a:t>
            </a:fld>
            <a:endParaRPr lang="en-US"/>
          </a:p>
        </p:txBody>
      </p:sp>
    </p:spTree>
    <p:extLst>
      <p:ext uri="{BB962C8B-B14F-4D97-AF65-F5344CB8AC3E}">
        <p14:creationId xmlns:p14="http://schemas.microsoft.com/office/powerpoint/2010/main" val="56395274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0179">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017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1036"/>
          <p:cNvSpPr>
            <a:spLocks noGrp="1" noChangeArrowheads="1"/>
          </p:cNvSpPr>
          <p:nvPr>
            <p:ph type="title"/>
          </p:nvPr>
        </p:nvSpPr>
        <p:spPr/>
        <p:txBody>
          <a:bodyPr/>
          <a:lstStyle/>
          <a:p>
            <a:r>
              <a:rPr lang="en-US" dirty="0"/>
              <a:t>Fidelity in Prototyping</a:t>
            </a:r>
          </a:p>
        </p:txBody>
      </p:sp>
      <p:sp>
        <p:nvSpPr>
          <p:cNvPr id="806925" name="Rectangle 1037"/>
          <p:cNvSpPr>
            <a:spLocks noGrp="1" noChangeArrowheads="1"/>
          </p:cNvSpPr>
          <p:nvPr>
            <p:ph sz="half" idx="1"/>
          </p:nvPr>
        </p:nvSpPr>
        <p:spPr>
          <a:xfrm>
            <a:off x="670995" y="1600200"/>
            <a:ext cx="6888479" cy="4724400"/>
          </a:xfrm>
        </p:spPr>
        <p:txBody>
          <a:bodyPr>
            <a:normAutofit fontScale="92500"/>
          </a:bodyPr>
          <a:lstStyle/>
          <a:p>
            <a:r>
              <a:rPr lang="en-US" dirty="0"/>
              <a:t>Fidelity refers to the level of detail</a:t>
            </a:r>
          </a:p>
          <a:p>
            <a:r>
              <a:rPr lang="en-US" dirty="0"/>
              <a:t>High fidelity?</a:t>
            </a:r>
          </a:p>
          <a:p>
            <a:pPr lvl="1"/>
            <a:r>
              <a:rPr lang="en-US" dirty="0"/>
              <a:t>prototypes look like the </a:t>
            </a:r>
            <a:br>
              <a:rPr lang="en-US" dirty="0"/>
            </a:br>
            <a:r>
              <a:rPr lang="en-US" dirty="0"/>
              <a:t>final product</a:t>
            </a:r>
          </a:p>
          <a:p>
            <a:endParaRPr lang="en-US" dirty="0"/>
          </a:p>
          <a:p>
            <a:r>
              <a:rPr lang="en-US" dirty="0"/>
              <a:t>Low fidelity?</a:t>
            </a:r>
          </a:p>
          <a:p>
            <a:pPr lvl="1"/>
            <a:r>
              <a:rPr lang="en-US" dirty="0"/>
              <a:t>(often) sketched renditions with </a:t>
            </a:r>
            <a:br>
              <a:rPr lang="en-US" dirty="0"/>
            </a:br>
            <a:r>
              <a:rPr lang="en-US" dirty="0"/>
              <a:t>many details missing</a:t>
            </a:r>
          </a:p>
        </p:txBody>
      </p:sp>
      <p:sp>
        <p:nvSpPr>
          <p:cNvPr id="6" name="Date Placeholder 5"/>
          <p:cNvSpPr>
            <a:spLocks noGrp="1"/>
          </p:cNvSpPr>
          <p:nvPr>
            <p:ph type="dt" sz="half" idx="10"/>
          </p:nvPr>
        </p:nvSpPr>
        <p:spPr/>
        <p:txBody>
          <a:bodyPr/>
          <a:lstStyle/>
          <a:p>
            <a:r>
              <a:rPr lang="en-US"/>
              <a:t>Autumn 2026</a:t>
            </a:r>
          </a:p>
        </p:txBody>
      </p:sp>
      <p:sp>
        <p:nvSpPr>
          <p:cNvPr id="7" name="Footer Placeholder 6"/>
          <p:cNvSpPr>
            <a:spLocks noGrp="1"/>
          </p:cNvSpPr>
          <p:nvPr>
            <p:ph type="ftr" sz="quarter" idx="11"/>
          </p:nvPr>
        </p:nvSpPr>
        <p:spPr/>
        <p:txBody>
          <a:bodyPr/>
          <a:lstStyle/>
          <a:p>
            <a:r>
              <a:rPr lang="en-US"/>
              <a:t>dt+UX: Design Thinking for User Experience Design, Prototyping &amp; Evaluation </a:t>
            </a:r>
          </a:p>
        </p:txBody>
      </p:sp>
      <p:sp>
        <p:nvSpPr>
          <p:cNvPr id="11" name="Slide Number Placeholder 10"/>
          <p:cNvSpPr>
            <a:spLocks noGrp="1"/>
          </p:cNvSpPr>
          <p:nvPr>
            <p:ph type="sldNum" sz="quarter" idx="12"/>
          </p:nvPr>
        </p:nvSpPr>
        <p:spPr/>
        <p:txBody>
          <a:bodyPr/>
          <a:lstStyle/>
          <a:p>
            <a:fld id="{53D9908C-9638-4E46-AE12-AD37C0864331}" type="slidenum">
              <a:rPr lang="en-US" smtClean="0"/>
              <a:pPr/>
              <a:t>25</a:t>
            </a:fld>
            <a:endParaRPr lang="en-US"/>
          </a:p>
        </p:txBody>
      </p:sp>
      <p:pic>
        <p:nvPicPr>
          <p:cNvPr id="806917" name="Picture 1029" descr="low-fi-music-on-demand"/>
          <p:cNvPicPr>
            <a:picLocks noChangeAspect="1" noChangeArrowheads="1"/>
          </p:cNvPicPr>
          <p:nvPr/>
        </p:nvPicPr>
        <p:blipFill>
          <a:blip r:embed="rId3">
            <a:extLst>
              <a:ext uri="{28A0092B-C50C-407E-A947-70E740481C1C}">
                <a14:useLocalDpi xmlns:a14="http://schemas.microsoft.com/office/drawing/2010/main" val="0"/>
              </a:ext>
            </a:extLst>
          </a:blip>
          <a:srcRect l="44559" t="14171" r="19170" b="47105"/>
          <a:stretch>
            <a:fillRect/>
          </a:stretch>
        </p:blipFill>
        <p:spPr bwMode="auto">
          <a:xfrm>
            <a:off x="7766872" y="4065670"/>
            <a:ext cx="3236840" cy="24815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06918" name="Picture 1030" descr="cvu-mocku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6872" y="1327492"/>
            <a:ext cx="4425128" cy="2719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 name="Picture 1">
            <a:extLst>
              <a:ext uri="{FF2B5EF4-FFF2-40B4-BE49-F238E27FC236}">
                <a16:creationId xmlns:a16="http://schemas.microsoft.com/office/drawing/2014/main" id="{27798357-E1AE-4B42-86B1-2554AC1FBE48}"/>
              </a:ext>
            </a:extLst>
          </p:cNvPr>
          <p:cNvPicPr>
            <a:picLocks noChangeAspect="1"/>
          </p:cNvPicPr>
          <p:nvPr/>
        </p:nvPicPr>
        <p:blipFill rotWithShape="1">
          <a:blip r:embed="rId5"/>
          <a:srcRect l="17686" r="17610"/>
          <a:stretch/>
        </p:blipFill>
        <p:spPr>
          <a:xfrm>
            <a:off x="7768378" y="1556463"/>
            <a:ext cx="4423622" cy="227890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692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0692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069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80691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0692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0692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069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6925" grpId="0" uiExpand="1" build="p" bldLvl="2"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4" name="Title 3">
            <a:extLst>
              <a:ext uri="{FF2B5EF4-FFF2-40B4-BE49-F238E27FC236}">
                <a16:creationId xmlns:a16="http://schemas.microsoft.com/office/drawing/2014/main" id="{E34BCCCC-7AE0-9749-9A65-DB625070A03B}"/>
              </a:ext>
            </a:extLst>
          </p:cNvPr>
          <p:cNvSpPr>
            <a:spLocks noGrp="1"/>
          </p:cNvSpPr>
          <p:nvPr>
            <p:ph type="title"/>
          </p:nvPr>
        </p:nvSpPr>
        <p:spPr>
          <a:xfrm>
            <a:off x="639235" y="349496"/>
            <a:ext cx="11552767" cy="950976"/>
          </a:xfrm>
        </p:spPr>
        <p:txBody>
          <a:bodyPr/>
          <a:lstStyle/>
          <a:p>
            <a:r>
              <a:rPr lang="en-US" sz="3600" dirty="0"/>
              <a:t>What do we like about this </a:t>
            </a:r>
            <a:r>
              <a:rPr lang="en-US" sz="3600" b="1" dirty="0">
                <a:solidFill>
                  <a:srgbClr val="2D92D4"/>
                </a:solidFill>
              </a:rPr>
              <a:t>low-fi</a:t>
            </a:r>
            <a:r>
              <a:rPr lang="en-US" sz="3600" dirty="0"/>
              <a:t> prototype? </a:t>
            </a:r>
            <a:endParaRPr lang="en-US" dirty="0"/>
          </a:p>
        </p:txBody>
      </p:sp>
      <p:sp>
        <p:nvSpPr>
          <p:cNvPr id="171" name="Google Shape;171;gb5e40cf6d3_0_22"/>
          <p:cNvSpPr txBox="1">
            <a:spLocks noGrp="1"/>
          </p:cNvSpPr>
          <p:nvPr>
            <p:ph type="dt" sz="half" idx="10"/>
          </p:nvPr>
        </p:nvSpPr>
        <p:spPr>
          <a:xfrm>
            <a:off x="-786342" y="6607236"/>
            <a:ext cx="2540000" cy="457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Autumn 2026</a:t>
            </a:r>
            <a:endParaRPr dirty="0"/>
          </a:p>
        </p:txBody>
      </p:sp>
      <p:sp>
        <p:nvSpPr>
          <p:cNvPr id="172" name="Google Shape;172;gb5e40cf6d3_0_22"/>
          <p:cNvSpPr txBox="1">
            <a:spLocks noGrp="1"/>
          </p:cNvSpPr>
          <p:nvPr>
            <p:ph type="ftr" sz="quarter" idx="11"/>
          </p:nvPr>
        </p:nvSpPr>
        <p:spPr>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dt+UX: Design Thinking for User Experience Design, Prototyping &amp; Evaluation </a:t>
            </a:r>
            <a:endParaRPr/>
          </a:p>
        </p:txBody>
      </p:sp>
      <p:sp>
        <p:nvSpPr>
          <p:cNvPr id="173" name="Google Shape;173;gb5e40cf6d3_0_2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000"/>
              <a:buNone/>
            </a:pPr>
            <a:fld id="{00000000-1234-1234-1234-123412341234}" type="slidenum">
              <a:rPr lang="en-US"/>
              <a:t>26</a:t>
            </a:fld>
            <a:endParaRPr/>
          </a:p>
        </p:txBody>
      </p:sp>
      <p:pic>
        <p:nvPicPr>
          <p:cNvPr id="174" name="Google Shape;174;gb5e40cf6d3_0_22"/>
          <p:cNvPicPr preferRelativeResize="0"/>
          <p:nvPr/>
        </p:nvPicPr>
        <p:blipFill>
          <a:blip r:embed="rId3">
            <a:alphaModFix/>
          </a:blip>
          <a:stretch>
            <a:fillRect/>
          </a:stretch>
        </p:blipFill>
        <p:spPr>
          <a:xfrm>
            <a:off x="152950" y="1607800"/>
            <a:ext cx="11887198" cy="3860799"/>
          </a:xfrm>
          <a:prstGeom prst="rect">
            <a:avLst/>
          </a:prstGeom>
          <a:noFill/>
          <a:ln>
            <a:noFill/>
          </a:ln>
        </p:spPr>
      </p:pic>
      <p:sp>
        <p:nvSpPr>
          <p:cNvPr id="10" name="Title 3">
            <a:extLst>
              <a:ext uri="{FF2B5EF4-FFF2-40B4-BE49-F238E27FC236}">
                <a16:creationId xmlns:a16="http://schemas.microsoft.com/office/drawing/2014/main" id="{B9A4D5E3-93E8-FA4C-B62B-3D12F2FC1FA4}"/>
              </a:ext>
            </a:extLst>
          </p:cNvPr>
          <p:cNvSpPr txBox="1">
            <a:spLocks/>
          </p:cNvSpPr>
          <p:nvPr/>
        </p:nvSpPr>
        <p:spPr bwMode="auto">
          <a:xfrm>
            <a:off x="639235" y="5557528"/>
            <a:ext cx="11552767" cy="950976"/>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399" b="0" i="0">
                <a:solidFill>
                  <a:srgbClr val="FFC000"/>
                </a:solidFill>
                <a:latin typeface="Helvetica Light"/>
                <a:ea typeface="ＭＳ Ｐゴシック" charset="0"/>
                <a:cs typeface="Helvetica Light"/>
              </a:defRPr>
            </a:lvl1pPr>
            <a:lvl2pPr algn="l" rtl="0" eaLnBrk="1" fontAlgn="base" hangingPunct="1">
              <a:spcBef>
                <a:spcPct val="0"/>
              </a:spcBef>
              <a:spcAft>
                <a:spcPct val="0"/>
              </a:spcAft>
              <a:defRPr sz="3699">
                <a:solidFill>
                  <a:srgbClr val="3E4E6C"/>
                </a:solidFill>
                <a:latin typeface="Arial Black" pitchFamily="34" charset="0"/>
                <a:ea typeface="ＭＳ Ｐゴシック" charset="0"/>
              </a:defRPr>
            </a:lvl2pPr>
            <a:lvl3pPr algn="l" rtl="0" eaLnBrk="1" fontAlgn="base" hangingPunct="1">
              <a:spcBef>
                <a:spcPct val="0"/>
              </a:spcBef>
              <a:spcAft>
                <a:spcPct val="0"/>
              </a:spcAft>
              <a:defRPr sz="3699">
                <a:solidFill>
                  <a:srgbClr val="3E4E6C"/>
                </a:solidFill>
                <a:latin typeface="Arial Black" pitchFamily="34" charset="0"/>
                <a:ea typeface="ＭＳ Ｐゴシック" charset="0"/>
              </a:defRPr>
            </a:lvl3pPr>
            <a:lvl4pPr algn="l" rtl="0" eaLnBrk="1" fontAlgn="base" hangingPunct="1">
              <a:spcBef>
                <a:spcPct val="0"/>
              </a:spcBef>
              <a:spcAft>
                <a:spcPct val="0"/>
              </a:spcAft>
              <a:defRPr sz="3699">
                <a:solidFill>
                  <a:srgbClr val="3E4E6C"/>
                </a:solidFill>
                <a:latin typeface="Arial Black" pitchFamily="34" charset="0"/>
                <a:ea typeface="ＭＳ Ｐゴシック" charset="0"/>
              </a:defRPr>
            </a:lvl4pPr>
            <a:lvl5pPr algn="l" rtl="0" eaLnBrk="1" fontAlgn="base" hangingPunct="1">
              <a:spcBef>
                <a:spcPct val="0"/>
              </a:spcBef>
              <a:spcAft>
                <a:spcPct val="0"/>
              </a:spcAft>
              <a:defRPr sz="3699">
                <a:solidFill>
                  <a:srgbClr val="3E4E6C"/>
                </a:solidFill>
                <a:latin typeface="Arial Black" pitchFamily="34" charset="0"/>
                <a:ea typeface="ＭＳ Ｐゴシック" charset="0"/>
              </a:defRPr>
            </a:lvl5pPr>
            <a:lvl6pPr marL="457109" algn="l" rtl="0" eaLnBrk="1" fontAlgn="base" hangingPunct="1">
              <a:spcBef>
                <a:spcPct val="0"/>
              </a:spcBef>
              <a:spcAft>
                <a:spcPct val="0"/>
              </a:spcAft>
              <a:defRPr sz="3699">
                <a:solidFill>
                  <a:srgbClr val="3E4E6C"/>
                </a:solidFill>
                <a:latin typeface="Arial Black" pitchFamily="34" charset="0"/>
              </a:defRPr>
            </a:lvl6pPr>
            <a:lvl7pPr marL="914217" algn="l" rtl="0" eaLnBrk="1" fontAlgn="base" hangingPunct="1">
              <a:spcBef>
                <a:spcPct val="0"/>
              </a:spcBef>
              <a:spcAft>
                <a:spcPct val="0"/>
              </a:spcAft>
              <a:defRPr sz="3699">
                <a:solidFill>
                  <a:srgbClr val="3E4E6C"/>
                </a:solidFill>
                <a:latin typeface="Arial Black" pitchFamily="34" charset="0"/>
              </a:defRPr>
            </a:lvl7pPr>
            <a:lvl8pPr marL="1371326" algn="l" rtl="0" eaLnBrk="1" fontAlgn="base" hangingPunct="1">
              <a:spcBef>
                <a:spcPct val="0"/>
              </a:spcBef>
              <a:spcAft>
                <a:spcPct val="0"/>
              </a:spcAft>
              <a:defRPr sz="3699">
                <a:solidFill>
                  <a:srgbClr val="3E4E6C"/>
                </a:solidFill>
                <a:latin typeface="Arial Black" pitchFamily="34" charset="0"/>
              </a:defRPr>
            </a:lvl8pPr>
            <a:lvl9pPr marL="1828434" algn="l" rtl="0" eaLnBrk="1" fontAlgn="base" hangingPunct="1">
              <a:spcBef>
                <a:spcPct val="0"/>
              </a:spcBef>
              <a:spcAft>
                <a:spcPct val="0"/>
              </a:spcAft>
              <a:defRPr sz="3699">
                <a:solidFill>
                  <a:srgbClr val="3E4E6C"/>
                </a:solidFill>
                <a:latin typeface="Arial Black" pitchFamily="34" charset="0"/>
              </a:defRPr>
            </a:lvl9pPr>
          </a:lstStyle>
          <a:p>
            <a:r>
              <a:rPr lang="en-US" sz="3600" kern="0" dirty="0"/>
              <a:t>What do we wish could be improved?</a:t>
            </a:r>
            <a:endParaRPr lang="en-US" kern="0" dirty="0"/>
          </a:p>
        </p:txBody>
      </p:sp>
    </p:spTree>
    <p:extLst>
      <p:ext uri="{BB962C8B-B14F-4D97-AF65-F5344CB8AC3E}">
        <p14:creationId xmlns:p14="http://schemas.microsoft.com/office/powerpoint/2010/main" val="33967211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4" name="Title 3">
            <a:extLst>
              <a:ext uri="{FF2B5EF4-FFF2-40B4-BE49-F238E27FC236}">
                <a16:creationId xmlns:a16="http://schemas.microsoft.com/office/drawing/2014/main" id="{E34BCCCC-7AE0-9749-9A65-DB625070A03B}"/>
              </a:ext>
            </a:extLst>
          </p:cNvPr>
          <p:cNvSpPr>
            <a:spLocks noGrp="1"/>
          </p:cNvSpPr>
          <p:nvPr>
            <p:ph type="title"/>
          </p:nvPr>
        </p:nvSpPr>
        <p:spPr>
          <a:xfrm>
            <a:off x="639235" y="349496"/>
            <a:ext cx="11552767" cy="950976"/>
          </a:xfrm>
        </p:spPr>
        <p:txBody>
          <a:bodyPr/>
          <a:lstStyle/>
          <a:p>
            <a:r>
              <a:rPr lang="en-US" sz="3600" dirty="0"/>
              <a:t>What do we like about this </a:t>
            </a:r>
            <a:r>
              <a:rPr lang="en-US" sz="3600" b="1" dirty="0">
                <a:solidFill>
                  <a:srgbClr val="2D92D4"/>
                </a:solidFill>
              </a:rPr>
              <a:t>medium-fi</a:t>
            </a:r>
            <a:r>
              <a:rPr lang="en-US" sz="3600" dirty="0"/>
              <a:t> prototype? </a:t>
            </a:r>
            <a:endParaRPr lang="en-US" dirty="0"/>
          </a:p>
        </p:txBody>
      </p:sp>
      <p:sp>
        <p:nvSpPr>
          <p:cNvPr id="172" name="Google Shape;172;gb5e40cf6d3_0_22"/>
          <p:cNvSpPr txBox="1">
            <a:spLocks noGrp="1"/>
          </p:cNvSpPr>
          <p:nvPr>
            <p:ph type="ftr" sz="quarter" idx="11"/>
          </p:nvPr>
        </p:nvSpPr>
        <p:spPr>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dt+UX: Design Thinking for User Experience Design, Prototyping &amp; Evaluation </a:t>
            </a:r>
            <a:endParaRPr/>
          </a:p>
        </p:txBody>
      </p:sp>
      <p:sp>
        <p:nvSpPr>
          <p:cNvPr id="173" name="Google Shape;173;gb5e40cf6d3_0_22"/>
          <p:cNvSpPr txBox="1">
            <a:spLocks noGrp="1"/>
          </p:cNvSpPr>
          <p:nvPr>
            <p:ph type="sldNum" sz="quarter" idx="12"/>
          </p:nvPr>
        </p:nvSpPr>
        <p:spPr>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000"/>
              <a:buNone/>
            </a:pPr>
            <a:fld id="{00000000-1234-1234-1234-123412341234}" type="slidenum">
              <a:rPr lang="en-US"/>
              <a:t>27</a:t>
            </a:fld>
            <a:endParaRPr/>
          </a:p>
        </p:txBody>
      </p:sp>
      <p:sp>
        <p:nvSpPr>
          <p:cNvPr id="10" name="Title 3">
            <a:extLst>
              <a:ext uri="{FF2B5EF4-FFF2-40B4-BE49-F238E27FC236}">
                <a16:creationId xmlns:a16="http://schemas.microsoft.com/office/drawing/2014/main" id="{B9A4D5E3-93E8-FA4C-B62B-3D12F2FC1FA4}"/>
              </a:ext>
            </a:extLst>
          </p:cNvPr>
          <p:cNvSpPr txBox="1">
            <a:spLocks/>
          </p:cNvSpPr>
          <p:nvPr/>
        </p:nvSpPr>
        <p:spPr bwMode="auto">
          <a:xfrm>
            <a:off x="639235" y="5557528"/>
            <a:ext cx="11552767" cy="950976"/>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399" b="0" i="0">
                <a:solidFill>
                  <a:srgbClr val="FFC000"/>
                </a:solidFill>
                <a:latin typeface="Helvetica Light"/>
                <a:ea typeface="ＭＳ Ｐゴシック" charset="0"/>
                <a:cs typeface="Helvetica Light"/>
              </a:defRPr>
            </a:lvl1pPr>
            <a:lvl2pPr algn="l" rtl="0" eaLnBrk="1" fontAlgn="base" hangingPunct="1">
              <a:spcBef>
                <a:spcPct val="0"/>
              </a:spcBef>
              <a:spcAft>
                <a:spcPct val="0"/>
              </a:spcAft>
              <a:defRPr sz="3699">
                <a:solidFill>
                  <a:srgbClr val="3E4E6C"/>
                </a:solidFill>
                <a:latin typeface="Arial Black" pitchFamily="34" charset="0"/>
                <a:ea typeface="ＭＳ Ｐゴシック" charset="0"/>
              </a:defRPr>
            </a:lvl2pPr>
            <a:lvl3pPr algn="l" rtl="0" eaLnBrk="1" fontAlgn="base" hangingPunct="1">
              <a:spcBef>
                <a:spcPct val="0"/>
              </a:spcBef>
              <a:spcAft>
                <a:spcPct val="0"/>
              </a:spcAft>
              <a:defRPr sz="3699">
                <a:solidFill>
                  <a:srgbClr val="3E4E6C"/>
                </a:solidFill>
                <a:latin typeface="Arial Black" pitchFamily="34" charset="0"/>
                <a:ea typeface="ＭＳ Ｐゴシック" charset="0"/>
              </a:defRPr>
            </a:lvl3pPr>
            <a:lvl4pPr algn="l" rtl="0" eaLnBrk="1" fontAlgn="base" hangingPunct="1">
              <a:spcBef>
                <a:spcPct val="0"/>
              </a:spcBef>
              <a:spcAft>
                <a:spcPct val="0"/>
              </a:spcAft>
              <a:defRPr sz="3699">
                <a:solidFill>
                  <a:srgbClr val="3E4E6C"/>
                </a:solidFill>
                <a:latin typeface="Arial Black" pitchFamily="34" charset="0"/>
                <a:ea typeface="ＭＳ Ｐゴシック" charset="0"/>
              </a:defRPr>
            </a:lvl4pPr>
            <a:lvl5pPr algn="l" rtl="0" eaLnBrk="1" fontAlgn="base" hangingPunct="1">
              <a:spcBef>
                <a:spcPct val="0"/>
              </a:spcBef>
              <a:spcAft>
                <a:spcPct val="0"/>
              </a:spcAft>
              <a:defRPr sz="3699">
                <a:solidFill>
                  <a:srgbClr val="3E4E6C"/>
                </a:solidFill>
                <a:latin typeface="Arial Black" pitchFamily="34" charset="0"/>
                <a:ea typeface="ＭＳ Ｐゴシック" charset="0"/>
              </a:defRPr>
            </a:lvl5pPr>
            <a:lvl6pPr marL="457109" algn="l" rtl="0" eaLnBrk="1" fontAlgn="base" hangingPunct="1">
              <a:spcBef>
                <a:spcPct val="0"/>
              </a:spcBef>
              <a:spcAft>
                <a:spcPct val="0"/>
              </a:spcAft>
              <a:defRPr sz="3699">
                <a:solidFill>
                  <a:srgbClr val="3E4E6C"/>
                </a:solidFill>
                <a:latin typeface="Arial Black" pitchFamily="34" charset="0"/>
              </a:defRPr>
            </a:lvl6pPr>
            <a:lvl7pPr marL="914217" algn="l" rtl="0" eaLnBrk="1" fontAlgn="base" hangingPunct="1">
              <a:spcBef>
                <a:spcPct val="0"/>
              </a:spcBef>
              <a:spcAft>
                <a:spcPct val="0"/>
              </a:spcAft>
              <a:defRPr sz="3699">
                <a:solidFill>
                  <a:srgbClr val="3E4E6C"/>
                </a:solidFill>
                <a:latin typeface="Arial Black" pitchFamily="34" charset="0"/>
              </a:defRPr>
            </a:lvl7pPr>
            <a:lvl8pPr marL="1371326" algn="l" rtl="0" eaLnBrk="1" fontAlgn="base" hangingPunct="1">
              <a:spcBef>
                <a:spcPct val="0"/>
              </a:spcBef>
              <a:spcAft>
                <a:spcPct val="0"/>
              </a:spcAft>
              <a:defRPr sz="3699">
                <a:solidFill>
                  <a:srgbClr val="3E4E6C"/>
                </a:solidFill>
                <a:latin typeface="Arial Black" pitchFamily="34" charset="0"/>
              </a:defRPr>
            </a:lvl8pPr>
            <a:lvl9pPr marL="1828434" algn="l" rtl="0" eaLnBrk="1" fontAlgn="base" hangingPunct="1">
              <a:spcBef>
                <a:spcPct val="0"/>
              </a:spcBef>
              <a:spcAft>
                <a:spcPct val="0"/>
              </a:spcAft>
              <a:defRPr sz="3699">
                <a:solidFill>
                  <a:srgbClr val="3E4E6C"/>
                </a:solidFill>
                <a:latin typeface="Arial Black" pitchFamily="34" charset="0"/>
              </a:defRPr>
            </a:lvl9pPr>
          </a:lstStyle>
          <a:p>
            <a:r>
              <a:rPr lang="en-US" sz="3600" kern="0" dirty="0"/>
              <a:t>What do we wish could be improved?</a:t>
            </a:r>
            <a:endParaRPr lang="en-US" kern="0" dirty="0"/>
          </a:p>
        </p:txBody>
      </p:sp>
      <p:pic>
        <p:nvPicPr>
          <p:cNvPr id="8" name="Picture 7">
            <a:extLst>
              <a:ext uri="{FF2B5EF4-FFF2-40B4-BE49-F238E27FC236}">
                <a16:creationId xmlns:a16="http://schemas.microsoft.com/office/drawing/2014/main" id="{FA6A4F7E-8185-3840-914A-CCBD06D42170}"/>
              </a:ext>
            </a:extLst>
          </p:cNvPr>
          <p:cNvPicPr>
            <a:picLocks noChangeAspect="1"/>
          </p:cNvPicPr>
          <p:nvPr/>
        </p:nvPicPr>
        <p:blipFill>
          <a:blip r:embed="rId3"/>
          <a:stretch>
            <a:fillRect/>
          </a:stretch>
        </p:blipFill>
        <p:spPr>
          <a:xfrm>
            <a:off x="233904" y="1300472"/>
            <a:ext cx="11798264" cy="4039624"/>
          </a:xfrm>
          <a:prstGeom prst="rect">
            <a:avLst/>
          </a:prstGeom>
        </p:spPr>
      </p:pic>
      <p:sp>
        <p:nvSpPr>
          <p:cNvPr id="2" name="Google Shape;171;gb5e40cf6d3_0_22">
            <a:extLst>
              <a:ext uri="{FF2B5EF4-FFF2-40B4-BE49-F238E27FC236}">
                <a16:creationId xmlns:a16="http://schemas.microsoft.com/office/drawing/2014/main" id="{B6875FA3-7A0D-F122-6EA5-7AE7A66E1756}"/>
              </a:ext>
            </a:extLst>
          </p:cNvPr>
          <p:cNvSpPr txBox="1">
            <a:spLocks noGrp="1"/>
          </p:cNvSpPr>
          <p:nvPr>
            <p:ph type="dt" sz="half" idx="10"/>
          </p:nvPr>
        </p:nvSpPr>
        <p:spPr>
          <a:xfrm>
            <a:off x="-786342" y="6607236"/>
            <a:ext cx="2540000" cy="457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Autumn 2026</a:t>
            </a:r>
            <a:endParaRPr dirty="0"/>
          </a:p>
        </p:txBody>
      </p:sp>
    </p:spTree>
    <p:extLst>
      <p:ext uri="{BB962C8B-B14F-4D97-AF65-F5344CB8AC3E}">
        <p14:creationId xmlns:p14="http://schemas.microsoft.com/office/powerpoint/2010/main" val="12594748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b5e40cf6d3_0_42"/>
          <p:cNvSpPr txBox="1">
            <a:spLocks noGrp="1"/>
          </p:cNvSpPr>
          <p:nvPr>
            <p:ph type="title"/>
          </p:nvPr>
        </p:nvSpPr>
        <p:spPr>
          <a:xfrm>
            <a:off x="685788" y="114300"/>
            <a:ext cx="115527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The feedback you get is different</a:t>
            </a:r>
            <a:endParaRPr/>
          </a:p>
        </p:txBody>
      </p:sp>
      <p:sp>
        <p:nvSpPr>
          <p:cNvPr id="192" name="Google Shape;192;gb5e40cf6d3_0_42"/>
          <p:cNvSpPr txBox="1">
            <a:spLocks noGrp="1"/>
          </p:cNvSpPr>
          <p:nvPr>
            <p:ph type="body" idx="1"/>
          </p:nvPr>
        </p:nvSpPr>
        <p:spPr>
          <a:xfrm>
            <a:off x="2819616" y="5401800"/>
            <a:ext cx="8826184" cy="770400"/>
          </a:xfrm>
          <a:prstGeom prst="rect">
            <a:avLst/>
          </a:prstGeom>
        </p:spPr>
        <p:txBody>
          <a:bodyPr spcFirstLastPara="1" wrap="square" lIns="91425" tIns="45700" rIns="91425" bIns="45700" anchor="t" anchorCtr="0">
            <a:noAutofit/>
          </a:bodyPr>
          <a:lstStyle/>
          <a:p>
            <a:pPr marL="0" lvl="0" indent="0" algn="l" rtl="0">
              <a:spcBef>
                <a:spcPts val="720"/>
              </a:spcBef>
              <a:spcAft>
                <a:spcPts val="0"/>
              </a:spcAft>
              <a:buNone/>
            </a:pPr>
            <a:r>
              <a:rPr lang="en-US" dirty="0"/>
              <a:t> Low-fi					Medium-fi</a:t>
            </a:r>
            <a:endParaRPr dirty="0"/>
          </a:p>
        </p:txBody>
      </p:sp>
      <p:sp>
        <p:nvSpPr>
          <p:cNvPr id="193" name="Google Shape;193;gb5e40cf6d3_0_42"/>
          <p:cNvSpPr txBox="1">
            <a:spLocks noGrp="1"/>
          </p:cNvSpPr>
          <p:nvPr>
            <p:ph type="sldNum" idx="12"/>
          </p:nvPr>
        </p:nvSpPr>
        <p:spPr>
          <a:xfrm>
            <a:off x="10590567" y="6617039"/>
            <a:ext cx="1595700" cy="457200"/>
          </a:xfrm>
          <a:prstGeom prst="rect">
            <a:avLst/>
          </a:prstGeom>
        </p:spPr>
        <p:txBody>
          <a:bodyPr spcFirstLastPara="1" wrap="square" lIns="91425" tIns="45700" rIns="91425" bIns="45700" anchor="t"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28</a:t>
            </a:fld>
            <a:endParaRPr/>
          </a:p>
        </p:txBody>
      </p:sp>
      <p:pic>
        <p:nvPicPr>
          <p:cNvPr id="194" name="Google Shape;194;gb5e40cf6d3_0_42"/>
          <p:cNvPicPr preferRelativeResize="0"/>
          <p:nvPr/>
        </p:nvPicPr>
        <p:blipFill rotWithShape="1">
          <a:blip r:embed="rId3">
            <a:alphaModFix/>
          </a:blip>
          <a:srcRect r="75214"/>
          <a:stretch/>
        </p:blipFill>
        <p:spPr>
          <a:xfrm>
            <a:off x="7888323" y="1257300"/>
            <a:ext cx="2644778" cy="3860800"/>
          </a:xfrm>
          <a:prstGeom prst="rect">
            <a:avLst/>
          </a:prstGeom>
          <a:noFill/>
          <a:ln>
            <a:noFill/>
          </a:ln>
        </p:spPr>
      </p:pic>
      <p:pic>
        <p:nvPicPr>
          <p:cNvPr id="195" name="Google Shape;195;gb5e40cf6d3_0_42"/>
          <p:cNvPicPr preferRelativeResize="0"/>
          <p:nvPr/>
        </p:nvPicPr>
        <p:blipFill rotWithShape="1">
          <a:blip r:embed="rId4">
            <a:alphaModFix/>
          </a:blip>
          <a:srcRect r="76097"/>
          <a:stretch/>
        </p:blipFill>
        <p:spPr>
          <a:xfrm>
            <a:off x="2286450" y="1498600"/>
            <a:ext cx="2841401" cy="3860800"/>
          </a:xfrm>
          <a:prstGeom prst="rect">
            <a:avLst/>
          </a:prstGeom>
          <a:noFill/>
          <a:ln>
            <a:noFill/>
          </a:ln>
        </p:spPr>
      </p:pic>
      <p:sp>
        <p:nvSpPr>
          <p:cNvPr id="2" name="Date Placeholder 1">
            <a:extLst>
              <a:ext uri="{FF2B5EF4-FFF2-40B4-BE49-F238E27FC236}">
                <a16:creationId xmlns:a16="http://schemas.microsoft.com/office/drawing/2014/main" id="{A351B9FB-FB1F-DD40-97B7-3A9EAA417AD4}"/>
              </a:ext>
            </a:extLst>
          </p:cNvPr>
          <p:cNvSpPr>
            <a:spLocks noGrp="1"/>
          </p:cNvSpPr>
          <p:nvPr>
            <p:ph type="dt" sz="half" idx="10"/>
          </p:nvPr>
        </p:nvSpPr>
        <p:spPr/>
        <p:txBody>
          <a:bodyPr/>
          <a:lstStyle/>
          <a:p>
            <a:pPr>
              <a:defRPr/>
            </a:pPr>
            <a:r>
              <a:rPr lang="en-US"/>
              <a:t>Autumn 2026</a:t>
            </a:r>
            <a:endParaRPr lang="en-US" dirty="0"/>
          </a:p>
        </p:txBody>
      </p:sp>
      <p:sp>
        <p:nvSpPr>
          <p:cNvPr id="3" name="Footer Placeholder 2">
            <a:extLst>
              <a:ext uri="{FF2B5EF4-FFF2-40B4-BE49-F238E27FC236}">
                <a16:creationId xmlns:a16="http://schemas.microsoft.com/office/drawing/2014/main" id="{4136A8E6-D4D0-F64E-BE25-6A3DBB5B9ABF}"/>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Tree>
    <p:extLst>
      <p:ext uri="{BB962C8B-B14F-4D97-AF65-F5344CB8AC3E}">
        <p14:creationId xmlns:p14="http://schemas.microsoft.com/office/powerpoint/2010/main" val="34941890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Rectangle 3"/>
          <p:cNvSpPr>
            <a:spLocks noGrp="1" noChangeArrowheads="1"/>
          </p:cNvSpPr>
          <p:nvPr>
            <p:ph type="title"/>
          </p:nvPr>
        </p:nvSpPr>
        <p:spPr/>
        <p:txBody>
          <a:bodyPr/>
          <a:lstStyle/>
          <a:p>
            <a:r>
              <a:rPr lang="en-US"/>
              <a:t>Hi-fi Prototypes Warp</a:t>
            </a:r>
          </a:p>
        </p:txBody>
      </p:sp>
      <p:sp>
        <p:nvSpPr>
          <p:cNvPr id="823300" name="Rectangle 4"/>
          <p:cNvSpPr>
            <a:spLocks noGrp="1" noChangeArrowheads="1"/>
          </p:cNvSpPr>
          <p:nvPr>
            <p:ph idx="1"/>
          </p:nvPr>
        </p:nvSpPr>
        <p:spPr>
          <a:xfrm>
            <a:off x="639233" y="1600200"/>
            <a:ext cx="11195715" cy="4872038"/>
          </a:xfrm>
        </p:spPr>
        <p:txBody>
          <a:bodyPr>
            <a:normAutofit lnSpcReduction="10000"/>
          </a:bodyPr>
          <a:lstStyle/>
          <a:p>
            <a:r>
              <a:rPr lang="en-US" dirty="0"/>
              <a:t>Perceptions of the tester/reviewer</a:t>
            </a:r>
          </a:p>
          <a:p>
            <a:pPr lvl="1"/>
            <a:r>
              <a:rPr lang="en-US" dirty="0"/>
              <a:t>representation communicates </a:t>
            </a:r>
            <a:r>
              <a:rPr lang="en-US" b="1" dirty="0">
                <a:solidFill>
                  <a:srgbClr val="FFC000"/>
                </a:solidFill>
              </a:rPr>
              <a:t>“</a:t>
            </a:r>
            <a:r>
              <a:rPr lang="en-US" altLang="ja-JP" b="1" dirty="0">
                <a:solidFill>
                  <a:srgbClr val="FFC000"/>
                </a:solidFill>
              </a:rPr>
              <a:t>finished”</a:t>
            </a:r>
          </a:p>
          <a:p>
            <a:pPr lvl="2"/>
            <a:r>
              <a:rPr lang="en-US" dirty="0"/>
              <a:t>comments focus on color, fonts &amp; alignment</a:t>
            </a:r>
          </a:p>
          <a:p>
            <a:pPr lvl="2"/>
            <a:endParaRPr lang="en-US" sz="1300" dirty="0"/>
          </a:p>
          <a:p>
            <a:r>
              <a:rPr lang="en-US" dirty="0"/>
              <a:t>Time of the designer</a:t>
            </a:r>
          </a:p>
          <a:p>
            <a:pPr lvl="1"/>
            <a:r>
              <a:rPr lang="en-US" dirty="0"/>
              <a:t>encourage </a:t>
            </a:r>
            <a:r>
              <a:rPr lang="en-US" b="1" dirty="0">
                <a:solidFill>
                  <a:srgbClr val="FFC000"/>
                </a:solidFill>
              </a:rPr>
              <a:t>precision</a:t>
            </a:r>
          </a:p>
          <a:p>
            <a:pPr lvl="2"/>
            <a:r>
              <a:rPr lang="en-US" dirty="0"/>
              <a:t>specifying details takes more time</a:t>
            </a:r>
          </a:p>
          <a:p>
            <a:pPr lvl="2"/>
            <a:endParaRPr lang="en-US" sz="1300" dirty="0"/>
          </a:p>
          <a:p>
            <a:r>
              <a:rPr lang="en-US" dirty="0"/>
              <a:t>Creativity of the designer</a:t>
            </a:r>
          </a:p>
          <a:p>
            <a:pPr lvl="1"/>
            <a:r>
              <a:rPr lang="en-US" dirty="0"/>
              <a:t>lose track of the </a:t>
            </a:r>
            <a:r>
              <a:rPr lang="en-US" b="1" dirty="0">
                <a:solidFill>
                  <a:srgbClr val="FFC000"/>
                </a:solidFill>
              </a:rPr>
              <a:t>big picture</a:t>
            </a:r>
          </a:p>
        </p:txBody>
      </p:sp>
      <p:sp>
        <p:nvSpPr>
          <p:cNvPr id="5" name="Date Placeholder 3"/>
          <p:cNvSpPr>
            <a:spLocks noGrp="1"/>
          </p:cNvSpPr>
          <p:nvPr>
            <p:ph type="dt" sz="half" idx="10"/>
          </p:nvPr>
        </p:nvSpPr>
        <p:spPr/>
        <p:txBody>
          <a:bodyPr/>
          <a:lstStyle/>
          <a:p>
            <a:r>
              <a:rPr lang="en-US"/>
              <a:t>Autumn 2026</a:t>
            </a:r>
          </a:p>
        </p:txBody>
      </p:sp>
      <p:sp>
        <p:nvSpPr>
          <p:cNvPr id="6"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48573CA7-35FD-4F26-8712-3E7EAA6D8755}" type="slidenum">
              <a:rPr lang="en-US" smtClean="0"/>
              <a:pPr/>
              <a:t>29</a:t>
            </a:fld>
            <a:endParaRPr lang="en-US"/>
          </a:p>
        </p:txBody>
      </p:sp>
      <p:pic>
        <p:nvPicPr>
          <p:cNvPr id="7" name="Picture 3" descr="emmenthaler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63597" y="3505812"/>
            <a:ext cx="2898648" cy="2898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a:extLst>
              <a:ext uri="{FF2B5EF4-FFF2-40B4-BE49-F238E27FC236}">
                <a16:creationId xmlns:a16="http://schemas.microsoft.com/office/drawing/2014/main" id="{62A0CF9A-F310-414D-99DD-23056B2B487F}"/>
              </a:ext>
            </a:extLst>
          </p:cNvPr>
          <p:cNvPicPr>
            <a:picLocks noChangeAspect="1"/>
          </p:cNvPicPr>
          <p:nvPr/>
        </p:nvPicPr>
        <p:blipFill rotWithShape="1">
          <a:blip r:embed="rId4"/>
          <a:srcRect l="50451" r="17610"/>
          <a:stretch/>
        </p:blipFill>
        <p:spPr>
          <a:xfrm>
            <a:off x="9235999" y="203113"/>
            <a:ext cx="2901156" cy="302776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3300">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23300">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3300">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3300">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23300">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300" grpId="0" uiExpand="1" build="p" bldLvl="2"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3250" name="Picture 2" descr="http://img.ehowcdn.com/article-new/ehow/images/a07/fh/rj/kindergarten-cutting-activities-800x800.jpg"/>
          <p:cNvPicPr>
            <a:picLocks noChangeAspect="1" noChangeArrowheads="1"/>
          </p:cNvPicPr>
          <p:nvPr/>
        </p:nvPicPr>
        <p:blipFill>
          <a:blip r:embed="rId3">
            <a:duotone>
              <a:prstClr val="black"/>
              <a:srgbClr val="000000">
                <a:alpha val="18824"/>
                <a:tint val="45000"/>
                <a:satMod val="400000"/>
              </a:srgbClr>
            </a:duotone>
            <a:alphaModFix amt="56000"/>
            <a:extLst>
              <a:ext uri="{28A0092B-C50C-407E-A947-70E740481C1C}">
                <a14:useLocalDpi xmlns:a14="http://schemas.microsoft.com/office/drawing/2010/main" val="0"/>
              </a:ext>
            </a:extLst>
          </a:blip>
          <a:srcRect/>
          <a:stretch>
            <a:fillRect/>
          </a:stretch>
        </p:blipFill>
        <p:spPr bwMode="auto">
          <a:xfrm>
            <a:off x="2930" y="113639"/>
            <a:ext cx="12189069" cy="8960775"/>
          </a:xfrm>
          <a:prstGeom prst="rect">
            <a:avLst/>
          </a:prstGeom>
          <a:noFill/>
          <a:ln>
            <a:noFill/>
          </a:ln>
          <a:extLst>
            <a:ext uri="{909E8E84-426E-40dd-AFC4-6F175D3DCCD1}">
              <a14:hiddenFill xmlns:a14="http://schemas.microsoft.com/office/drawing/2010/main" xmlns="">
                <a:solidFill>
                  <a:srgbClr val="FFFFFF"/>
                </a:solidFill>
              </a14:hiddenFill>
            </a:ext>
          </a:extLst>
        </p:spPr>
      </p:pic>
      <p:sp>
        <p:nvSpPr>
          <p:cNvPr id="50177" name="Rectangle 2"/>
          <p:cNvSpPr>
            <a:spLocks noGrp="1" noChangeArrowheads="1"/>
          </p:cNvSpPr>
          <p:nvPr>
            <p:ph type="title"/>
          </p:nvPr>
        </p:nvSpPr>
        <p:spPr/>
        <p:txBody>
          <a:bodyPr/>
          <a:lstStyle/>
          <a:p>
            <a:r>
              <a:rPr lang="en-US"/>
              <a:t>Why Use Low-fi Prototypes?</a:t>
            </a:r>
            <a:endParaRPr lang="en-US" dirty="0"/>
          </a:p>
        </p:txBody>
      </p:sp>
      <p:sp>
        <p:nvSpPr>
          <p:cNvPr id="819203" name="Rectangle 3"/>
          <p:cNvSpPr>
            <a:spLocks noGrp="1" noChangeArrowheads="1"/>
          </p:cNvSpPr>
          <p:nvPr>
            <p:ph idx="1"/>
          </p:nvPr>
        </p:nvSpPr>
        <p:spPr>
          <a:xfrm>
            <a:off x="639233" y="1600199"/>
            <a:ext cx="11195715" cy="5144161"/>
          </a:xfrm>
        </p:spPr>
        <p:txBody>
          <a:bodyPr/>
          <a:lstStyle/>
          <a:p>
            <a:pPr>
              <a:spcBef>
                <a:spcPts val="0"/>
              </a:spcBef>
              <a:spcAft>
                <a:spcPts val="400"/>
              </a:spcAft>
            </a:pPr>
            <a:r>
              <a:rPr lang="en-US" dirty="0"/>
              <a:t>Traditional methods take too long</a:t>
            </a:r>
          </a:p>
          <a:p>
            <a:pPr lvl="1">
              <a:spcBef>
                <a:spcPts val="0"/>
              </a:spcBef>
              <a:spcAft>
                <a:spcPts val="400"/>
              </a:spcAft>
            </a:pPr>
            <a:r>
              <a:rPr lang="en-US" dirty="0"/>
              <a:t>sketches </a:t>
            </a:r>
            <a:r>
              <a:rPr lang="en-US" dirty="0">
                <a:sym typeface="Symbol" pitchFamily="18" charset="2"/>
              </a:rPr>
              <a:t>→</a:t>
            </a:r>
            <a:r>
              <a:rPr lang="en-US" dirty="0"/>
              <a:t> </a:t>
            </a:r>
            <a:r>
              <a:rPr lang="en-US" b="1" dirty="0">
                <a:solidFill>
                  <a:srgbClr val="FFC000"/>
                </a:solidFill>
              </a:rPr>
              <a:t>prototype</a:t>
            </a:r>
            <a:r>
              <a:rPr lang="en-US" dirty="0"/>
              <a:t> </a:t>
            </a:r>
            <a:r>
              <a:rPr lang="en-US" dirty="0">
                <a:sym typeface="Symbol" pitchFamily="18" charset="2"/>
              </a:rPr>
              <a:t>→</a:t>
            </a:r>
            <a:r>
              <a:rPr lang="en-US" dirty="0"/>
              <a:t> evaluate </a:t>
            </a:r>
            <a:r>
              <a:rPr lang="en-US" dirty="0">
                <a:sym typeface="Symbol" pitchFamily="18" charset="2"/>
              </a:rPr>
              <a:t>→</a:t>
            </a:r>
            <a:r>
              <a:rPr lang="en-US" dirty="0"/>
              <a:t> iterate</a:t>
            </a:r>
          </a:p>
          <a:p>
            <a:pPr>
              <a:spcBef>
                <a:spcPts val="0"/>
              </a:spcBef>
              <a:spcAft>
                <a:spcPts val="400"/>
              </a:spcAft>
            </a:pPr>
            <a:r>
              <a:rPr lang="en-US" dirty="0"/>
              <a:t>Can instead simulate the prototype</a:t>
            </a:r>
          </a:p>
          <a:p>
            <a:pPr lvl="1">
              <a:spcBef>
                <a:spcPts val="0"/>
              </a:spcBef>
              <a:spcAft>
                <a:spcPts val="400"/>
              </a:spcAft>
            </a:pPr>
            <a:r>
              <a:rPr lang="en-US" dirty="0"/>
              <a:t>sketches </a:t>
            </a:r>
            <a:r>
              <a:rPr lang="en-US" dirty="0">
                <a:sym typeface="Symbol" pitchFamily="18" charset="2"/>
              </a:rPr>
              <a:t>→</a:t>
            </a:r>
            <a:r>
              <a:rPr lang="en-US" dirty="0"/>
              <a:t> evaluate </a:t>
            </a:r>
            <a:r>
              <a:rPr lang="en-US" dirty="0">
                <a:sym typeface="Symbol" pitchFamily="18" charset="2"/>
              </a:rPr>
              <a:t>→</a:t>
            </a:r>
            <a:r>
              <a:rPr lang="en-US" dirty="0"/>
              <a:t> iterate</a:t>
            </a:r>
          </a:p>
          <a:p>
            <a:pPr lvl="1">
              <a:spcBef>
                <a:spcPts val="0"/>
              </a:spcBef>
              <a:spcAft>
                <a:spcPts val="400"/>
              </a:spcAft>
            </a:pPr>
            <a:r>
              <a:rPr lang="en-US" dirty="0"/>
              <a:t>sketches act as prototypes</a:t>
            </a:r>
          </a:p>
          <a:p>
            <a:pPr lvl="2">
              <a:spcBef>
                <a:spcPts val="0"/>
              </a:spcBef>
              <a:spcAft>
                <a:spcPts val="400"/>
              </a:spcAft>
            </a:pPr>
            <a:r>
              <a:rPr lang="en-US" dirty="0"/>
              <a:t>designer “</a:t>
            </a:r>
            <a:r>
              <a:rPr lang="en-US" altLang="ja-JP" dirty="0"/>
              <a:t>plays computer”; </a:t>
            </a:r>
            <a:r>
              <a:rPr lang="en-US" dirty="0"/>
              <a:t>others observe &amp; record</a:t>
            </a:r>
          </a:p>
          <a:p>
            <a:pPr>
              <a:spcBef>
                <a:spcPts val="0"/>
              </a:spcBef>
              <a:spcAft>
                <a:spcPts val="400"/>
              </a:spcAft>
            </a:pPr>
            <a:r>
              <a:rPr lang="en-US" dirty="0"/>
              <a:t>Kindergarten building skills</a:t>
            </a:r>
          </a:p>
          <a:p>
            <a:pPr lvl="1">
              <a:spcBef>
                <a:spcPts val="0"/>
              </a:spcBef>
              <a:spcAft>
                <a:spcPts val="400"/>
              </a:spcAft>
            </a:pPr>
            <a:r>
              <a:rPr lang="en-US" dirty="0"/>
              <a:t>allows non-programmers to participate</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48573CA7-35FD-4F26-8712-3E7EAA6D8755}" type="slidenum">
              <a:rPr lang="en-US" smtClean="0"/>
              <a:pPr/>
              <a:t>30</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0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20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920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20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1920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92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3" grpId="0" uiExpand="1"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1" name="Picture 3" descr="low-fi"/>
          <p:cNvPicPr>
            <a:picLocks noChangeAspect="1" noChangeArrowheads="1"/>
          </p:cNvPicPr>
          <p:nvPr/>
        </p:nvPicPr>
        <p:blipFill>
          <a:blip r:embed="rId3">
            <a:extLst>
              <a:ext uri="{28A0092B-C50C-407E-A947-70E740481C1C}">
                <a14:useLocalDpi xmlns:a14="http://schemas.microsoft.com/office/drawing/2010/main" val="0"/>
              </a:ext>
            </a:extLst>
          </a:blip>
          <a:srcRect t="1901" b="1141"/>
          <a:stretch>
            <a:fillRect/>
          </a:stretch>
        </p:blipFill>
        <p:spPr bwMode="auto">
          <a:xfrm>
            <a:off x="1784350" y="9526"/>
            <a:ext cx="8731250" cy="662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322" name="Text Box 4"/>
          <p:cNvSpPr txBox="1">
            <a:spLocks noChangeArrowheads="1"/>
          </p:cNvSpPr>
          <p:nvPr/>
        </p:nvSpPr>
        <p:spPr bwMode="auto">
          <a:xfrm>
            <a:off x="7964905" y="6256419"/>
            <a:ext cx="2526632"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r>
              <a:rPr lang="ja-JP" altLang="en-US" sz="1000" dirty="0">
                <a:latin typeface="+mn-lt"/>
              </a:rPr>
              <a:t>“</a:t>
            </a:r>
            <a:r>
              <a:rPr lang="en-US" altLang="ja-JP" sz="1000" dirty="0">
                <a:latin typeface="+mn-lt"/>
              </a:rPr>
              <a:t>Prototyping for Tiny Fingers</a:t>
            </a:r>
            <a:r>
              <a:rPr lang="ja-JP" altLang="en-US" sz="1000" dirty="0">
                <a:latin typeface="+mn-lt"/>
              </a:rPr>
              <a:t>”</a:t>
            </a:r>
            <a:r>
              <a:rPr lang="en-US" altLang="ja-JP" sz="1000" dirty="0">
                <a:latin typeface="+mn-lt"/>
              </a:rPr>
              <a:t> by </a:t>
            </a:r>
            <a:r>
              <a:rPr lang="en-US" altLang="ja-JP" sz="1000" dirty="0" err="1">
                <a:latin typeface="+mn-lt"/>
              </a:rPr>
              <a:t>Rettig</a:t>
            </a:r>
            <a:endParaRPr lang="en-US" sz="1000" dirty="0">
              <a:latin typeface="+mn-lt"/>
            </a:endParaRPr>
          </a:p>
        </p:txBody>
      </p:sp>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a:xfrm>
            <a:off x="2545860" y="6608285"/>
            <a:ext cx="8319483" cy="457200"/>
          </a:xfr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p:txBody>
          <a:bodyPr/>
          <a:lstStyle/>
          <a:p>
            <a:fld id="{F2949DCA-4B18-234C-AD4E-11144FC20355}" type="slidenum">
              <a:rPr lang="en-US" smtClean="0"/>
              <a:pPr/>
              <a:t>31</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5039" y="339726"/>
            <a:ext cx="8008937" cy="6232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sp>
        <p:nvSpPr>
          <p:cNvPr id="2" name="Date Placeholder 1"/>
          <p:cNvSpPr>
            <a:spLocks noGrp="1"/>
          </p:cNvSpPr>
          <p:nvPr>
            <p:ph type="dt" sz="half" idx="10"/>
          </p:nvPr>
        </p:nvSpPr>
        <p:spPr/>
        <p:txBody>
          <a:bodyPr/>
          <a:lstStyle/>
          <a:p>
            <a:pPr>
              <a:defRPr/>
            </a:pPr>
            <a:r>
              <a:rPr lang="en-US"/>
              <a:t>Autumn 2026</a:t>
            </a:r>
            <a:endParaRPr lang="en-US" dirty="0"/>
          </a:p>
        </p:txBody>
      </p:sp>
      <p:sp>
        <p:nvSpPr>
          <p:cNvPr id="3" name="Footer Placeholder 2"/>
          <p:cNvSpPr>
            <a:spLocks noGrp="1"/>
          </p:cNvSpPr>
          <p:nvPr>
            <p:ph type="ftr" sz="quarter" idx="11"/>
          </p:nvPr>
        </p:nvSpPr>
        <p:spPr>
          <a:xfrm>
            <a:off x="2545860" y="6608285"/>
            <a:ext cx="8319483" cy="457200"/>
          </a:xfr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p:txBody>
          <a:bodyPr/>
          <a:lstStyle/>
          <a:p>
            <a:fld id="{F2949DCA-4B18-234C-AD4E-11144FC20355}" type="slidenum">
              <a:rPr lang="en-US" smtClean="0"/>
              <a:pPr/>
              <a:t>32</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2545860" y="6608285"/>
            <a:ext cx="8319483"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prstGeom prst="rect">
            <a:avLst/>
          </a:prstGeom>
        </p:spPr>
        <p:txBody>
          <a:bodyPr/>
          <a:lstStyle/>
          <a:p>
            <a:pPr>
              <a:defRPr/>
            </a:pPr>
            <a:fld id="{7A008F18-8DDE-4A5D-A25F-2DAA7E170AE5}" type="slidenum">
              <a:rPr lang="en-US" smtClean="0"/>
              <a:pPr>
                <a:defRPr/>
              </a:pPr>
              <a:t>33</a:t>
            </a:fld>
            <a:endParaRPr lang="en-US"/>
          </a:p>
        </p:txBody>
      </p:sp>
      <p:sp>
        <p:nvSpPr>
          <p:cNvPr id="18436" name="Text Box 5"/>
          <p:cNvSpPr txBox="1">
            <a:spLocks noChangeArrowheads="1"/>
          </p:cNvSpPr>
          <p:nvPr/>
        </p:nvSpPr>
        <p:spPr bwMode="auto">
          <a:xfrm>
            <a:off x="1894115" y="5987497"/>
            <a:ext cx="126832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err="1">
                <a:latin typeface="Helvetica" pitchFamily="34" charset="0"/>
              </a:rPr>
              <a:t>Cookable</a:t>
            </a:r>
            <a:endParaRPr lang="en-US" sz="2000" dirty="0">
              <a:latin typeface="Helvetica" pitchFamily="34" charset="0"/>
            </a:endParaRPr>
          </a:p>
        </p:txBody>
      </p:sp>
      <p:pic>
        <p:nvPicPr>
          <p:cNvPr id="16" name="Shape 50"/>
          <p:cNvPicPr preferRelativeResize="0"/>
          <p:nvPr/>
        </p:nvPicPr>
        <p:blipFill>
          <a:blip r:embed="rId3">
            <a:alphaModFix/>
          </a:blip>
          <a:stretch>
            <a:fillRect/>
          </a:stretch>
        </p:blipFill>
        <p:spPr>
          <a:xfrm>
            <a:off x="3318720" y="-1"/>
            <a:ext cx="5605358" cy="6526339"/>
          </a:xfrm>
          <a:prstGeom prst="rect">
            <a:avLst/>
          </a:prstGeom>
          <a:noFill/>
          <a:ln>
            <a:noFill/>
          </a:ln>
        </p:spPr>
      </p:pic>
    </p:spTree>
    <p:extLst>
      <p:ext uri="{BB962C8B-B14F-4D97-AF65-F5344CB8AC3E}">
        <p14:creationId xmlns:p14="http://schemas.microsoft.com/office/powerpoint/2010/main" val="254220234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2545860" y="6608285"/>
            <a:ext cx="8319483"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prstGeom prst="rect">
            <a:avLst/>
          </a:prstGeom>
        </p:spPr>
        <p:txBody>
          <a:bodyPr/>
          <a:lstStyle/>
          <a:p>
            <a:pPr>
              <a:defRPr/>
            </a:pPr>
            <a:fld id="{7A008F18-8DDE-4A5D-A25F-2DAA7E170AE5}" type="slidenum">
              <a:rPr lang="en-US" smtClean="0"/>
              <a:pPr>
                <a:defRPr/>
              </a:pPr>
              <a:t>34</a:t>
            </a:fld>
            <a:endParaRPr lang="en-US"/>
          </a:p>
        </p:txBody>
      </p:sp>
      <p:sp>
        <p:nvSpPr>
          <p:cNvPr id="18436" name="Text Box 5"/>
          <p:cNvSpPr txBox="1">
            <a:spLocks noChangeArrowheads="1"/>
          </p:cNvSpPr>
          <p:nvPr/>
        </p:nvSpPr>
        <p:spPr bwMode="auto">
          <a:xfrm>
            <a:off x="1894115" y="5987497"/>
            <a:ext cx="126832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err="1">
                <a:latin typeface="Helvetica" pitchFamily="34" charset="0"/>
              </a:rPr>
              <a:t>Cookable</a:t>
            </a:r>
            <a:endParaRPr lang="en-US" sz="2000" dirty="0">
              <a:latin typeface="Helvetica" pitchFamily="34" charset="0"/>
            </a:endParaRPr>
          </a:p>
        </p:txBody>
      </p:sp>
      <p:pic>
        <p:nvPicPr>
          <p:cNvPr id="7" name="Shape 56"/>
          <p:cNvPicPr preferRelativeResize="0"/>
          <p:nvPr/>
        </p:nvPicPr>
        <p:blipFill>
          <a:blip r:embed="rId3">
            <a:alphaModFix/>
          </a:blip>
          <a:stretch>
            <a:fillRect/>
          </a:stretch>
        </p:blipFill>
        <p:spPr>
          <a:xfrm>
            <a:off x="3589459" y="0"/>
            <a:ext cx="6318867" cy="6400800"/>
          </a:xfrm>
          <a:prstGeom prst="rect">
            <a:avLst/>
          </a:prstGeom>
          <a:noFill/>
          <a:ln>
            <a:noFill/>
          </a:ln>
        </p:spPr>
      </p:pic>
    </p:spTree>
    <p:extLst>
      <p:ext uri="{BB962C8B-B14F-4D97-AF65-F5344CB8AC3E}">
        <p14:creationId xmlns:p14="http://schemas.microsoft.com/office/powerpoint/2010/main" val="425821715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2545860" y="6608285"/>
            <a:ext cx="8319483"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prstGeom prst="rect">
            <a:avLst/>
          </a:prstGeom>
        </p:spPr>
        <p:txBody>
          <a:bodyPr/>
          <a:lstStyle/>
          <a:p>
            <a:pPr>
              <a:defRPr/>
            </a:pPr>
            <a:fld id="{7A008F18-8DDE-4A5D-A25F-2DAA7E170AE5}" type="slidenum">
              <a:rPr lang="en-US" smtClean="0"/>
              <a:pPr>
                <a:defRPr/>
              </a:pPr>
              <a:t>35</a:t>
            </a:fld>
            <a:endParaRPr lang="en-US"/>
          </a:p>
        </p:txBody>
      </p:sp>
      <p:sp>
        <p:nvSpPr>
          <p:cNvPr id="18436" name="Text Box 5"/>
          <p:cNvSpPr txBox="1">
            <a:spLocks noChangeArrowheads="1"/>
          </p:cNvSpPr>
          <p:nvPr/>
        </p:nvSpPr>
        <p:spPr bwMode="auto">
          <a:xfrm>
            <a:off x="1894115" y="5987497"/>
            <a:ext cx="126832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err="1">
                <a:latin typeface="Helvetica" pitchFamily="34" charset="0"/>
              </a:rPr>
              <a:t>Cookable</a:t>
            </a:r>
            <a:endParaRPr lang="en-US" sz="2000" dirty="0">
              <a:latin typeface="Helvetica" pitchFamily="34" charset="0"/>
            </a:endParaRPr>
          </a:p>
        </p:txBody>
      </p:sp>
      <p:pic>
        <p:nvPicPr>
          <p:cNvPr id="6" name="Shape 62"/>
          <p:cNvPicPr preferRelativeResize="0"/>
          <p:nvPr/>
        </p:nvPicPr>
        <p:blipFill>
          <a:blip r:embed="rId3">
            <a:alphaModFix/>
          </a:blip>
          <a:stretch>
            <a:fillRect/>
          </a:stretch>
        </p:blipFill>
        <p:spPr>
          <a:xfrm>
            <a:off x="4408928" y="0"/>
            <a:ext cx="2682549" cy="6400800"/>
          </a:xfrm>
          <a:prstGeom prst="rect">
            <a:avLst/>
          </a:prstGeom>
          <a:noFill/>
          <a:ln>
            <a:noFill/>
          </a:ln>
        </p:spPr>
      </p:pic>
    </p:spTree>
    <p:extLst>
      <p:ext uri="{BB962C8B-B14F-4D97-AF65-F5344CB8AC3E}">
        <p14:creationId xmlns:p14="http://schemas.microsoft.com/office/powerpoint/2010/main" val="195813940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2545860" y="6608285"/>
            <a:ext cx="8319483"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prstGeom prst="rect">
            <a:avLst/>
          </a:prstGeom>
        </p:spPr>
        <p:txBody>
          <a:bodyPr/>
          <a:lstStyle/>
          <a:p>
            <a:pPr>
              <a:defRPr/>
            </a:pPr>
            <a:fld id="{7A008F18-8DDE-4A5D-A25F-2DAA7E170AE5}" type="slidenum">
              <a:rPr lang="en-US" smtClean="0"/>
              <a:pPr>
                <a:defRPr/>
              </a:pPr>
              <a:t>36</a:t>
            </a:fld>
            <a:endParaRPr lang="en-US"/>
          </a:p>
        </p:txBody>
      </p:sp>
      <p:sp>
        <p:nvSpPr>
          <p:cNvPr id="18436" name="Text Box 5"/>
          <p:cNvSpPr txBox="1">
            <a:spLocks noChangeArrowheads="1"/>
          </p:cNvSpPr>
          <p:nvPr/>
        </p:nvSpPr>
        <p:spPr bwMode="auto">
          <a:xfrm>
            <a:off x="1894115" y="5987497"/>
            <a:ext cx="126832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err="1">
                <a:latin typeface="Helvetica" pitchFamily="34" charset="0"/>
              </a:rPr>
              <a:t>Cookable</a:t>
            </a:r>
            <a:endParaRPr lang="en-US" sz="2000" dirty="0">
              <a:latin typeface="Helvetica" pitchFamily="34" charset="0"/>
            </a:endParaRPr>
          </a:p>
        </p:txBody>
      </p:sp>
      <p:pic>
        <p:nvPicPr>
          <p:cNvPr id="6" name="Shape 68"/>
          <p:cNvPicPr preferRelativeResize="0"/>
          <p:nvPr/>
        </p:nvPicPr>
        <p:blipFill>
          <a:blip r:embed="rId3">
            <a:alphaModFix/>
          </a:blip>
          <a:stretch>
            <a:fillRect/>
          </a:stretch>
        </p:blipFill>
        <p:spPr>
          <a:xfrm>
            <a:off x="4232886" y="0"/>
            <a:ext cx="2682549" cy="6400800"/>
          </a:xfrm>
          <a:prstGeom prst="rect">
            <a:avLst/>
          </a:prstGeom>
          <a:noFill/>
          <a:ln>
            <a:noFill/>
          </a:ln>
        </p:spPr>
      </p:pic>
    </p:spTree>
    <p:extLst>
      <p:ext uri="{BB962C8B-B14F-4D97-AF65-F5344CB8AC3E}">
        <p14:creationId xmlns:p14="http://schemas.microsoft.com/office/powerpoint/2010/main" val="379300329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2545860" y="6608285"/>
            <a:ext cx="8319483"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prstGeom prst="rect">
            <a:avLst/>
          </a:prstGeom>
        </p:spPr>
        <p:txBody>
          <a:bodyPr/>
          <a:lstStyle/>
          <a:p>
            <a:pPr>
              <a:defRPr/>
            </a:pPr>
            <a:fld id="{7A008F18-8DDE-4A5D-A25F-2DAA7E170AE5}" type="slidenum">
              <a:rPr lang="en-US" smtClean="0"/>
              <a:pPr>
                <a:defRPr/>
              </a:pPr>
              <a:t>37</a:t>
            </a:fld>
            <a:endParaRPr lang="en-US"/>
          </a:p>
        </p:txBody>
      </p:sp>
      <p:sp>
        <p:nvSpPr>
          <p:cNvPr id="18436" name="Text Box 5"/>
          <p:cNvSpPr txBox="1">
            <a:spLocks noChangeArrowheads="1"/>
          </p:cNvSpPr>
          <p:nvPr/>
        </p:nvSpPr>
        <p:spPr bwMode="auto">
          <a:xfrm>
            <a:off x="1894115" y="5987497"/>
            <a:ext cx="126832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err="1">
                <a:latin typeface="Helvetica" pitchFamily="34" charset="0"/>
              </a:rPr>
              <a:t>Cookable</a:t>
            </a:r>
            <a:endParaRPr lang="en-US" sz="2000" dirty="0">
              <a:latin typeface="Helvetica" pitchFamily="34" charset="0"/>
            </a:endParaRPr>
          </a:p>
        </p:txBody>
      </p:sp>
      <p:pic>
        <p:nvPicPr>
          <p:cNvPr id="6" name="Shape 74"/>
          <p:cNvPicPr preferRelativeResize="0"/>
          <p:nvPr/>
        </p:nvPicPr>
        <p:blipFill>
          <a:blip r:embed="rId3">
            <a:alphaModFix/>
          </a:blip>
          <a:stretch>
            <a:fillRect/>
          </a:stretch>
        </p:blipFill>
        <p:spPr>
          <a:xfrm>
            <a:off x="3987231" y="0"/>
            <a:ext cx="2721172" cy="6400800"/>
          </a:xfrm>
          <a:prstGeom prst="rect">
            <a:avLst/>
          </a:prstGeom>
          <a:noFill/>
          <a:ln>
            <a:noFill/>
          </a:ln>
        </p:spPr>
      </p:pic>
    </p:spTree>
    <p:extLst>
      <p:ext uri="{BB962C8B-B14F-4D97-AF65-F5344CB8AC3E}">
        <p14:creationId xmlns:p14="http://schemas.microsoft.com/office/powerpoint/2010/main" val="426570510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3965955" y="6553200"/>
            <a:ext cx="6239612"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xfrm>
            <a:off x="9580893" y="6553200"/>
            <a:ext cx="990600" cy="457200"/>
          </a:xfrm>
          <a:prstGeom prst="rect">
            <a:avLst/>
          </a:prstGeom>
        </p:spPr>
        <p:txBody>
          <a:bodyPr/>
          <a:lstStyle/>
          <a:p>
            <a:pPr>
              <a:defRPr/>
            </a:pPr>
            <a:fld id="{7A008F18-8DDE-4A5D-A25F-2DAA7E170AE5}" type="slidenum">
              <a:rPr lang="en-US" smtClean="0"/>
              <a:pPr>
                <a:defRPr/>
              </a:pPr>
              <a:t>38</a:t>
            </a:fld>
            <a:endParaRPr lang="en-US" dirty="0"/>
          </a:p>
        </p:txBody>
      </p:sp>
      <p:sp>
        <p:nvSpPr>
          <p:cNvPr id="18436" name="Text Box 5"/>
          <p:cNvSpPr txBox="1">
            <a:spLocks noChangeArrowheads="1"/>
          </p:cNvSpPr>
          <p:nvPr/>
        </p:nvSpPr>
        <p:spPr bwMode="auto">
          <a:xfrm>
            <a:off x="1649306" y="5987497"/>
            <a:ext cx="166694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a:latin typeface="Helvetica" pitchFamily="34" charset="0"/>
              </a:rPr>
              <a:t>Who is </a:t>
            </a:r>
            <a:r>
              <a:rPr lang="en-US" sz="2000" dirty="0" err="1">
                <a:latin typeface="Helvetica" pitchFamily="34" charset="0"/>
              </a:rPr>
              <a:t>Zuki</a:t>
            </a:r>
            <a:r>
              <a:rPr lang="en-US" sz="2000" dirty="0">
                <a:latin typeface="Helvetica" pitchFamily="34" charset="0"/>
              </a:rPr>
              <a:t>?</a:t>
            </a:r>
          </a:p>
        </p:txBody>
      </p:sp>
      <p:pic>
        <p:nvPicPr>
          <p:cNvPr id="7" name="Picture 6" descr="PaperPrototypes_Print.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0290" y="109229"/>
            <a:ext cx="5035583" cy="6516636"/>
          </a:xfrm>
          <a:prstGeom prst="rect">
            <a:avLst/>
          </a:prstGeom>
        </p:spPr>
      </p:pic>
      <p:pic>
        <p:nvPicPr>
          <p:cNvPr id="8" name="Picture 7" descr="PaperPrototypes_Print.pdf"/>
          <p:cNvPicPr>
            <a:picLocks noChangeAspect="1"/>
          </p:cNvPicPr>
          <p:nvPr/>
        </p:nvPicPr>
        <p:blipFill rotWithShape="1">
          <a:blip r:embed="rId4" cstate="print">
            <a:extLst>
              <a:ext uri="{28A0092B-C50C-407E-A947-70E740481C1C}">
                <a14:useLocalDpi xmlns:a14="http://schemas.microsoft.com/office/drawing/2010/main" val="0"/>
              </a:ext>
            </a:extLst>
          </a:blip>
          <a:srcRect t="2305" b="4662"/>
          <a:stretch/>
        </p:blipFill>
        <p:spPr>
          <a:xfrm>
            <a:off x="4003796" y="286734"/>
            <a:ext cx="5035583" cy="6062622"/>
          </a:xfrm>
          <a:prstGeom prst="rect">
            <a:avLst/>
          </a:prstGeom>
        </p:spPr>
      </p:pic>
      <p:pic>
        <p:nvPicPr>
          <p:cNvPr id="10" name="Picture 9" descr="PaperPrototypes_Print.pdf"/>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555" y="81919"/>
            <a:ext cx="5035583" cy="6516636"/>
          </a:xfrm>
          <a:prstGeom prst="rect">
            <a:avLst/>
          </a:prstGeom>
        </p:spPr>
      </p:pic>
      <p:pic>
        <p:nvPicPr>
          <p:cNvPr id="11" name="Picture 10" descr="PaperPrototypes_Print.pd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56877" y="109229"/>
            <a:ext cx="5035583" cy="6516636"/>
          </a:xfrm>
          <a:prstGeom prst="rect">
            <a:avLst/>
          </a:prstGeom>
        </p:spPr>
      </p:pic>
      <p:pic>
        <p:nvPicPr>
          <p:cNvPr id="12" name="Picture 11" descr="PaperPrototypes_Print.pdf"/>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94849" y="109229"/>
            <a:ext cx="5035583" cy="6516636"/>
          </a:xfrm>
          <a:prstGeom prst="rect">
            <a:avLst/>
          </a:prstGeom>
        </p:spPr>
      </p:pic>
      <p:pic>
        <p:nvPicPr>
          <p:cNvPr id="13" name="Picture 12" descr="PaperPrototypes_Print.pdf"/>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00030" y="109229"/>
            <a:ext cx="5035583" cy="6516636"/>
          </a:xfrm>
          <a:prstGeom prst="rect">
            <a:avLst/>
          </a:prstGeom>
        </p:spPr>
      </p:pic>
      <p:pic>
        <p:nvPicPr>
          <p:cNvPr id="14" name="Picture 13" descr="PaperPrototypes_Print.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04221" y="109229"/>
            <a:ext cx="5035583" cy="6516636"/>
          </a:xfrm>
          <a:prstGeom prst="rect">
            <a:avLst/>
          </a:prstGeom>
        </p:spPr>
      </p:pic>
    </p:spTree>
    <p:extLst>
      <p:ext uri="{BB962C8B-B14F-4D97-AF65-F5344CB8AC3E}">
        <p14:creationId xmlns:p14="http://schemas.microsoft.com/office/powerpoint/2010/main" val="3229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CF834-6EAD-16F1-AD99-BC5184535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5DA41-4420-027B-8223-A7073406235D}"/>
              </a:ext>
            </a:extLst>
          </p:cNvPr>
          <p:cNvSpPr>
            <a:spLocks noGrp="1"/>
          </p:cNvSpPr>
          <p:nvPr>
            <p:ph type="title"/>
          </p:nvPr>
        </p:nvSpPr>
        <p:spPr>
          <a:xfrm>
            <a:off x="207791" y="447"/>
            <a:ext cx="11984211" cy="1142851"/>
          </a:xfrm>
        </p:spPr>
        <p:txBody>
          <a:bodyPr/>
          <a:lstStyle/>
          <a:p>
            <a:r>
              <a:rPr lang="en-US" dirty="0"/>
              <a:t>Administrivia: Assignment 2 Grades/Feedback</a:t>
            </a:r>
          </a:p>
        </p:txBody>
      </p:sp>
      <p:sp>
        <p:nvSpPr>
          <p:cNvPr id="3" name="Content Placeholder 2">
            <a:extLst>
              <a:ext uri="{FF2B5EF4-FFF2-40B4-BE49-F238E27FC236}">
                <a16:creationId xmlns:a16="http://schemas.microsoft.com/office/drawing/2014/main" id="{CF4DED6A-D332-AF51-9D82-1A2DE6014217}"/>
              </a:ext>
            </a:extLst>
          </p:cNvPr>
          <p:cNvSpPr>
            <a:spLocks noGrp="1"/>
          </p:cNvSpPr>
          <p:nvPr>
            <p:ph idx="1"/>
          </p:nvPr>
        </p:nvSpPr>
        <p:spPr>
          <a:xfrm>
            <a:off x="333829" y="912941"/>
            <a:ext cx="11762140" cy="5793682"/>
          </a:xfrm>
        </p:spPr>
        <p:txBody>
          <a:bodyPr>
            <a:normAutofit fontScale="55000" lnSpcReduction="20000"/>
          </a:bodyPr>
          <a:lstStyle/>
          <a:p>
            <a:pPr marL="0" indent="-200778">
              <a:lnSpc>
                <a:spcPct val="170000"/>
              </a:lnSpc>
              <a:buNone/>
              <a:tabLst>
                <a:tab pos="3624331" algn="l"/>
                <a:tab pos="4597274" algn="l"/>
                <a:tab pos="5908287" algn="l"/>
                <a:tab pos="7105816" algn="l"/>
                <a:tab pos="8335089" algn="l"/>
                <a:tab pos="9707208" algn="l"/>
              </a:tabLst>
            </a:pPr>
            <a:r>
              <a:rPr lang="en-US" sz="3649" dirty="0"/>
              <a:t>A2 Group Presentations:	-: 0%	✓- -: 0%	✓-: 6%	✓:72%	✓+: 22%	 ✓ ++: 0%</a:t>
            </a:r>
            <a:br>
              <a:rPr lang="en-US" sz="3649" dirty="0"/>
            </a:br>
            <a:r>
              <a:rPr lang="en-US" sz="3649" dirty="0"/>
              <a:t>A2 Individual Presentation:	-: 0%	✓- -: 0%	✓-: 6%	✓: 44%	✓+: 44%	 ✓ ++: 6%</a:t>
            </a:r>
          </a:p>
          <a:p>
            <a:pPr marL="0" indent="0">
              <a:buNone/>
            </a:pPr>
            <a:endParaRPr lang="en-US" sz="2200" dirty="0"/>
          </a:p>
          <a:p>
            <a:pPr marL="0" indent="0">
              <a:buNone/>
            </a:pPr>
            <a:r>
              <a:rPr lang="en-US" dirty="0"/>
              <a:t>We liked</a:t>
            </a:r>
          </a:p>
          <a:p>
            <a:pPr lvl="1"/>
            <a:r>
              <a:rPr lang="en-US" dirty="0"/>
              <a:t>“prototype findings were grounded in observations and quotes”</a:t>
            </a:r>
          </a:p>
          <a:p>
            <a:pPr lvl="1"/>
            <a:r>
              <a:rPr lang="en-US" dirty="0"/>
              <a:t>“thorough documentation of experience prototype methods”</a:t>
            </a:r>
          </a:p>
          <a:p>
            <a:pPr lvl="1"/>
            <a:r>
              <a:rPr lang="en-US" dirty="0"/>
              <a:t>“creativity and diversity of HMWs”</a:t>
            </a:r>
          </a:p>
          <a:p>
            <a:pPr lvl="1"/>
            <a:r>
              <a:rPr lang="en-US" dirty="0"/>
              <a:t>“intentionality behind the diversity of prototype testers”</a:t>
            </a:r>
          </a:p>
          <a:p>
            <a:pPr lvl="1"/>
            <a:r>
              <a:rPr lang="en-US" dirty="0"/>
              <a:t>“use of empathy maps to unpack interview insights”</a:t>
            </a:r>
          </a:p>
          <a:p>
            <a:pPr lvl="1"/>
            <a:r>
              <a:rPr lang="en-US" dirty="0"/>
              <a:t>“creative design of prototypes to test assumptions, where the prototype looks outside of the box compared to the solution”</a:t>
            </a:r>
          </a:p>
          <a:p>
            <a:pPr marL="457109" lvl="1" indent="0">
              <a:buNone/>
            </a:pPr>
            <a:endParaRPr lang="en-US" sz="2200" dirty="0"/>
          </a:p>
          <a:p>
            <a:pPr marL="0" indent="0">
              <a:buNone/>
            </a:pPr>
            <a:r>
              <a:rPr lang="en-US" dirty="0"/>
              <a:t>We wished</a:t>
            </a:r>
          </a:p>
          <a:p>
            <a:pPr lvl="1"/>
            <a:r>
              <a:rPr lang="en-US" dirty="0"/>
              <a:t>“we wonder statements for POVs were more </a:t>
            </a:r>
            <a:r>
              <a:rPr lang="en-US" i="1" dirty="0">
                <a:solidFill>
                  <a:srgbClr val="FFC000"/>
                </a:solidFill>
              </a:rPr>
              <a:t>user-specific</a:t>
            </a:r>
            <a:r>
              <a:rPr lang="en-US" dirty="0"/>
              <a:t> &amp; took </a:t>
            </a:r>
            <a:r>
              <a:rPr lang="en-US" i="1" dirty="0">
                <a:solidFill>
                  <a:srgbClr val="FFC000"/>
                </a:solidFill>
              </a:rPr>
              <a:t>bigger leaps</a:t>
            </a:r>
            <a:r>
              <a:rPr lang="en-US" dirty="0"/>
              <a:t>”</a:t>
            </a:r>
          </a:p>
          <a:p>
            <a:pPr lvl="1"/>
            <a:r>
              <a:rPr lang="en-US" dirty="0"/>
              <a:t>“HMWs were more generative to capture user pain”</a:t>
            </a:r>
          </a:p>
          <a:p>
            <a:pPr lvl="1"/>
            <a:r>
              <a:rPr lang="en-US" dirty="0"/>
              <a:t>“</a:t>
            </a:r>
            <a:r>
              <a:rPr lang="en-US" i="1" dirty="0">
                <a:solidFill>
                  <a:srgbClr val="FFC000"/>
                </a:solidFill>
              </a:rPr>
              <a:t>stronger rationale </a:t>
            </a:r>
            <a:r>
              <a:rPr lang="en-US" dirty="0"/>
              <a:t>for chosen assumptions”</a:t>
            </a:r>
          </a:p>
          <a:p>
            <a:pPr lvl="1"/>
            <a:r>
              <a:rPr lang="en-US" dirty="0"/>
              <a:t>“</a:t>
            </a:r>
            <a:r>
              <a:rPr lang="en-US" i="1" dirty="0">
                <a:solidFill>
                  <a:srgbClr val="FFC000"/>
                </a:solidFill>
              </a:rPr>
              <a:t>stronger connection </a:t>
            </a:r>
            <a:r>
              <a:rPr lang="en-US" dirty="0"/>
              <a:t>between prototype learnings &amp; final solution choice”</a:t>
            </a:r>
          </a:p>
          <a:p>
            <a:pPr lvl="1"/>
            <a:r>
              <a:rPr lang="en-US" dirty="0"/>
              <a:t>“exploration of </a:t>
            </a:r>
            <a:r>
              <a:rPr lang="en-US" i="1" dirty="0">
                <a:solidFill>
                  <a:srgbClr val="FFC000"/>
                </a:solidFill>
              </a:rPr>
              <a:t>design opportunities</a:t>
            </a:r>
            <a:r>
              <a:rPr lang="en-US" dirty="0"/>
              <a:t> in relation to </a:t>
            </a:r>
            <a:r>
              <a:rPr lang="en-US" i="1" dirty="0">
                <a:solidFill>
                  <a:srgbClr val="FFC000"/>
                </a:solidFill>
              </a:rPr>
              <a:t>excluded communities</a:t>
            </a:r>
            <a:r>
              <a:rPr lang="en-US" dirty="0"/>
              <a:t>”</a:t>
            </a:r>
          </a:p>
          <a:p>
            <a:pPr lvl="1"/>
            <a:r>
              <a:rPr lang="en-US" dirty="0"/>
              <a:t>“more novel, robust solutions that </a:t>
            </a:r>
            <a:r>
              <a:rPr lang="en-US" b="1" dirty="0">
                <a:solidFill>
                  <a:srgbClr val="FFC000"/>
                </a:solidFill>
              </a:rPr>
              <a:t>don’t feel like ‘Tinder for X’ </a:t>
            </a:r>
            <a:r>
              <a:rPr lang="en-US" b="1" dirty="0"/>
              <a:t>or</a:t>
            </a:r>
            <a:r>
              <a:rPr lang="en-US" b="1" dirty="0">
                <a:solidFill>
                  <a:srgbClr val="FFC000"/>
                </a:solidFill>
              </a:rPr>
              <a:t> single features”</a:t>
            </a:r>
            <a:endParaRPr lang="en-US" b="1" dirty="0"/>
          </a:p>
          <a:p>
            <a:pPr lvl="1"/>
            <a:endParaRPr lang="en-US" dirty="0"/>
          </a:p>
          <a:p>
            <a:pPr lvl="1"/>
            <a:endParaRPr lang="en-US" dirty="0"/>
          </a:p>
        </p:txBody>
      </p:sp>
      <p:sp>
        <p:nvSpPr>
          <p:cNvPr id="4" name="Date Placeholder 3">
            <a:extLst>
              <a:ext uri="{FF2B5EF4-FFF2-40B4-BE49-F238E27FC236}">
                <a16:creationId xmlns:a16="http://schemas.microsoft.com/office/drawing/2014/main" id="{DC268AE5-987C-F1A3-C468-3339578855C8}"/>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E367FBB7-F615-0FA3-25EA-9632FC9E7F83}"/>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96CBBF3C-0E9F-F4C8-323D-153A5735DFE4}"/>
              </a:ext>
            </a:extLst>
          </p:cNvPr>
          <p:cNvSpPr>
            <a:spLocks noGrp="1"/>
          </p:cNvSpPr>
          <p:nvPr>
            <p:ph type="sldNum" sz="quarter" idx="12"/>
          </p:nvPr>
        </p:nvSpPr>
        <p:spPr/>
        <p:txBody>
          <a:bodyPr/>
          <a:lstStyle/>
          <a:p>
            <a:pPr>
              <a:defRPr/>
            </a:pPr>
            <a:fld id="{0E1F3F99-1E68-4047-B307-0AAED4DA5926}" type="slidenum">
              <a:rPr lang="en-US" smtClean="0"/>
              <a:pPr>
                <a:defRPr/>
              </a:pPr>
              <a:t>39</a:t>
            </a:fld>
            <a:endParaRPr lang="en-US" dirty="0"/>
          </a:p>
        </p:txBody>
      </p:sp>
    </p:spTree>
    <p:extLst>
      <p:ext uri="{BB962C8B-B14F-4D97-AF65-F5344CB8AC3E}">
        <p14:creationId xmlns:p14="http://schemas.microsoft.com/office/powerpoint/2010/main" val="263677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Administrivia</a:t>
            </a:r>
            <a:endParaRPr lang="en-US" dirty="0"/>
          </a:p>
        </p:txBody>
      </p:sp>
      <p:sp>
        <p:nvSpPr>
          <p:cNvPr id="3" name="Content Placeholder 2"/>
          <p:cNvSpPr>
            <a:spLocks noGrp="1"/>
          </p:cNvSpPr>
          <p:nvPr>
            <p:ph idx="1"/>
          </p:nvPr>
        </p:nvSpPr>
        <p:spPr>
          <a:xfrm>
            <a:off x="386862" y="1214202"/>
            <a:ext cx="11799281" cy="5171606"/>
          </a:xfrm>
        </p:spPr>
        <p:txBody>
          <a:bodyPr>
            <a:normAutofit fontScale="70000" lnSpcReduction="20000"/>
          </a:bodyPr>
          <a:lstStyle/>
          <a:p>
            <a:r>
              <a:rPr lang="en-US" dirty="0"/>
              <a:t>Video slide deck to turn in but not present</a:t>
            </a:r>
          </a:p>
          <a:p>
            <a:endParaRPr lang="en-US" sz="2200" dirty="0"/>
          </a:p>
          <a:p>
            <a:r>
              <a:rPr lang="en-US" dirty="0"/>
              <a:t>Check slack channels #lecture, #q-and-a, #announce</a:t>
            </a:r>
          </a:p>
          <a:p>
            <a:pPr lvl="1"/>
            <a:r>
              <a:rPr lang="en-US" dirty="0"/>
              <a:t>If you help your peers in a significant way, we can raise your class participation grade</a:t>
            </a:r>
          </a:p>
          <a:p>
            <a:pPr lvl="1"/>
            <a:endParaRPr lang="en-US" sz="2200" dirty="0"/>
          </a:p>
          <a:p>
            <a:r>
              <a:rPr lang="en-US" dirty="0"/>
              <a:t>Check web site for Figma workshop recording end of week</a:t>
            </a:r>
          </a:p>
          <a:p>
            <a:endParaRPr lang="en-US" sz="2200" dirty="0"/>
          </a:p>
          <a:p>
            <a:r>
              <a:rPr lang="en-US" dirty="0"/>
              <a:t>Web site directories will be created for each team by end of week</a:t>
            </a:r>
          </a:p>
          <a:p>
            <a:pPr lvl="1"/>
            <a:r>
              <a:rPr lang="en-US" dirty="0"/>
              <a:t>each team should have filled out this form by Monday, Oct 12</a:t>
            </a:r>
            <a:r>
              <a:rPr lang="en-US" baseline="30000" dirty="0"/>
              <a:t>th</a:t>
            </a:r>
            <a:r>
              <a:rPr lang="en-US" dirty="0"/>
              <a:t> </a:t>
            </a:r>
            <a:endParaRPr lang="en-US" sz="2400" dirty="0"/>
          </a:p>
          <a:p>
            <a:pPr lvl="2"/>
            <a:r>
              <a:rPr lang="en-US" sz="2900" dirty="0">
                <a:solidFill>
                  <a:srgbClr val="FFC000"/>
                </a:solidFill>
                <a:hlinkClick r:id="rId3">
                  <a:extLst>
                    <a:ext uri="{A12FA001-AC4F-418D-AE19-62706E023703}">
                      <ahyp:hlinkClr xmlns:ahyp="http://schemas.microsoft.com/office/drawing/2018/hyperlinkcolor" val="tx"/>
                    </a:ext>
                  </a:extLst>
                </a:hlinkClick>
              </a:rPr>
              <a:t>https://forms.gle/eNNGyoXWdamLdStQ9</a:t>
            </a:r>
            <a:endParaRPr lang="en-US" sz="2900" dirty="0">
              <a:solidFill>
                <a:srgbClr val="FFC000"/>
              </a:solidFill>
            </a:endParaRPr>
          </a:p>
          <a:p>
            <a:pPr lvl="2"/>
            <a:r>
              <a:rPr lang="en-US" dirty="0"/>
              <a:t>start to get sites (even basic) up there this weekend </a:t>
            </a:r>
          </a:p>
          <a:p>
            <a:pPr lvl="2"/>
            <a:r>
              <a:rPr lang="en-US" dirty="0"/>
              <a:t>should have all your work </a:t>
            </a:r>
            <a:r>
              <a:rPr lang="mr-IN" dirty="0"/>
              <a:t>–</a:t>
            </a:r>
            <a:r>
              <a:rPr lang="en-US" dirty="0"/>
              <a:t> not graded until mid-point check-in &amp; near end of quarter</a:t>
            </a:r>
          </a:p>
          <a:p>
            <a:pPr lvl="1"/>
            <a:r>
              <a:rPr lang="en-US" dirty="0"/>
              <a:t>CAs will send you your directory path/name on </a:t>
            </a:r>
            <a:r>
              <a:rPr lang="en-US" dirty="0" err="1"/>
              <a:t>web.stanford.edu</a:t>
            </a:r>
            <a:endParaRPr lang="en-US" dirty="0"/>
          </a:p>
          <a:p>
            <a:endParaRPr lang="en-US" sz="1400" dirty="0"/>
          </a:p>
        </p:txBody>
      </p:sp>
      <p:sp>
        <p:nvSpPr>
          <p:cNvPr id="4" name="Date Placeholder 3"/>
          <p:cNvSpPr>
            <a:spLocks noGrp="1"/>
          </p:cNvSpPr>
          <p:nvPr>
            <p:ph type="dt" sz="half" idx="10"/>
          </p:nvPr>
        </p:nvSpPr>
        <p:spPr/>
        <p:txBody>
          <a:bodyPr/>
          <a:lstStyle/>
          <a:p>
            <a:pPr>
              <a:defRPr/>
            </a:pPr>
            <a:r>
              <a:rPr lang="en-US"/>
              <a:t>Autumn 2026</a:t>
            </a:r>
          </a:p>
        </p:txBody>
      </p:sp>
      <p:sp>
        <p:nvSpPr>
          <p:cNvPr id="5" name="Footer Placeholder 4"/>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p:cNvSpPr>
            <a:spLocks noGrp="1"/>
          </p:cNvSpPr>
          <p:nvPr>
            <p:ph type="sldNum" sz="quarter" idx="12"/>
          </p:nvPr>
        </p:nvSpPr>
        <p:spPr/>
        <p:txBody>
          <a:bodyPr/>
          <a:lstStyle/>
          <a:p>
            <a:fld id="{48573CA7-35FD-4F26-8712-3E7EAA6D8755}" type="slidenum">
              <a:rPr lang="en-US" smtClean="0"/>
              <a:pPr/>
              <a:t>40</a:t>
            </a:fld>
            <a:endParaRPr lang="en-US"/>
          </a:p>
        </p:txBody>
      </p:sp>
    </p:spTree>
    <p:extLst>
      <p:ext uri="{BB962C8B-B14F-4D97-AF65-F5344CB8AC3E}">
        <p14:creationId xmlns:p14="http://schemas.microsoft.com/office/powerpoint/2010/main" val="1415519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390E0-3D69-7936-C1C6-5A11E1F6F0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A933C-E8F4-4FE9-B701-3EEEA82CE1A5}"/>
              </a:ext>
            </a:extLst>
          </p:cNvPr>
          <p:cNvSpPr>
            <a:spLocks noGrp="1"/>
          </p:cNvSpPr>
          <p:nvPr>
            <p:ph type="title"/>
          </p:nvPr>
        </p:nvSpPr>
        <p:spPr/>
        <p:txBody>
          <a:bodyPr/>
          <a:lstStyle/>
          <a:p>
            <a:r>
              <a:rPr lang="en-US" dirty="0"/>
              <a:t>Good Examples from A2</a:t>
            </a:r>
          </a:p>
        </p:txBody>
      </p:sp>
      <p:sp>
        <p:nvSpPr>
          <p:cNvPr id="4" name="Date Placeholder 3">
            <a:extLst>
              <a:ext uri="{FF2B5EF4-FFF2-40B4-BE49-F238E27FC236}">
                <a16:creationId xmlns:a16="http://schemas.microsoft.com/office/drawing/2014/main" id="{C896BF1F-05B4-9BB3-68B5-11C25D90769D}"/>
              </a:ext>
            </a:extLst>
          </p:cNvPr>
          <p:cNvSpPr>
            <a:spLocks noGrp="1"/>
          </p:cNvSpPr>
          <p:nvPr>
            <p:ph type="dt" sz="half" idx="10"/>
          </p:nvPr>
        </p:nvSpPr>
        <p:spPr/>
        <p:txBody>
          <a:bodyPr/>
          <a:lstStyle/>
          <a:p>
            <a:pPr>
              <a:defRPr/>
            </a:pPr>
            <a:r>
              <a:rPr lang="en-US"/>
              <a:t>Autumn 2026</a:t>
            </a:r>
          </a:p>
        </p:txBody>
      </p:sp>
      <p:sp>
        <p:nvSpPr>
          <p:cNvPr id="5" name="Footer Placeholder 4">
            <a:extLst>
              <a:ext uri="{FF2B5EF4-FFF2-40B4-BE49-F238E27FC236}">
                <a16:creationId xmlns:a16="http://schemas.microsoft.com/office/drawing/2014/main" id="{28E3DE3C-A66E-3AF9-290E-AF62E728D617}"/>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a:extLst>
              <a:ext uri="{FF2B5EF4-FFF2-40B4-BE49-F238E27FC236}">
                <a16:creationId xmlns:a16="http://schemas.microsoft.com/office/drawing/2014/main" id="{E591E3B5-CA16-A372-ECD7-D4B6C61EB23E}"/>
              </a:ext>
            </a:extLst>
          </p:cNvPr>
          <p:cNvSpPr>
            <a:spLocks noGrp="1"/>
          </p:cNvSpPr>
          <p:nvPr>
            <p:ph type="sldNum" sz="quarter" idx="12"/>
          </p:nvPr>
        </p:nvSpPr>
        <p:spPr/>
        <p:txBody>
          <a:bodyPr/>
          <a:lstStyle/>
          <a:p>
            <a:fld id="{48573CA7-35FD-4F26-8712-3E7EAA6D8755}" type="slidenum">
              <a:rPr lang="en-US" smtClean="0"/>
              <a:pPr/>
              <a:t>41</a:t>
            </a:fld>
            <a:endParaRPr lang="en-US"/>
          </a:p>
        </p:txBody>
      </p:sp>
      <p:sp>
        <p:nvSpPr>
          <p:cNvPr id="12" name="TextBox 11">
            <a:extLst>
              <a:ext uri="{FF2B5EF4-FFF2-40B4-BE49-F238E27FC236}">
                <a16:creationId xmlns:a16="http://schemas.microsoft.com/office/drawing/2014/main" id="{B11A5CB9-C149-E7A4-F04C-8D3EBDE9BB64}"/>
              </a:ext>
            </a:extLst>
          </p:cNvPr>
          <p:cNvSpPr txBox="1"/>
          <p:nvPr/>
        </p:nvSpPr>
        <p:spPr>
          <a:xfrm>
            <a:off x="176608" y="5996048"/>
            <a:ext cx="2902526" cy="400110"/>
          </a:xfrm>
          <a:prstGeom prst="rect">
            <a:avLst/>
          </a:prstGeom>
          <a:noFill/>
        </p:spPr>
        <p:txBody>
          <a:bodyPr wrap="none" rtlCol="0">
            <a:spAutoFit/>
          </a:bodyPr>
          <a:lstStyle/>
          <a:p>
            <a:r>
              <a:rPr lang="en-US" sz="2000" dirty="0">
                <a:latin typeface="Helvetica" pitchFamily="2" charset="0"/>
              </a:rPr>
              <a:t>Team 1 – Renn’s studio</a:t>
            </a:r>
            <a:endParaRPr lang="en-US" dirty="0">
              <a:latin typeface="Helvetica" pitchFamily="2" charset="0"/>
            </a:endParaRPr>
          </a:p>
        </p:txBody>
      </p:sp>
      <p:pic>
        <p:nvPicPr>
          <p:cNvPr id="3" name="Picture 2">
            <a:extLst>
              <a:ext uri="{FF2B5EF4-FFF2-40B4-BE49-F238E27FC236}">
                <a16:creationId xmlns:a16="http://schemas.microsoft.com/office/drawing/2014/main" id="{29B060F5-646F-71C6-5774-83D9797CB3C8}"/>
              </a:ext>
            </a:extLst>
          </p:cNvPr>
          <p:cNvPicPr>
            <a:picLocks noChangeAspect="1"/>
          </p:cNvPicPr>
          <p:nvPr/>
        </p:nvPicPr>
        <p:blipFill>
          <a:blip r:embed="rId3"/>
          <a:stretch>
            <a:fillRect/>
          </a:stretch>
        </p:blipFill>
        <p:spPr>
          <a:xfrm>
            <a:off x="-202116" y="916402"/>
            <a:ext cx="6298116" cy="3518749"/>
          </a:xfrm>
          <a:prstGeom prst="rect">
            <a:avLst/>
          </a:prstGeom>
        </p:spPr>
      </p:pic>
      <p:pic>
        <p:nvPicPr>
          <p:cNvPr id="7" name="Picture 6">
            <a:extLst>
              <a:ext uri="{FF2B5EF4-FFF2-40B4-BE49-F238E27FC236}">
                <a16:creationId xmlns:a16="http://schemas.microsoft.com/office/drawing/2014/main" id="{2ABB9B28-5D9D-84FD-3C73-0B0F454235F8}"/>
              </a:ext>
            </a:extLst>
          </p:cNvPr>
          <p:cNvPicPr>
            <a:picLocks noChangeAspect="1"/>
          </p:cNvPicPr>
          <p:nvPr/>
        </p:nvPicPr>
        <p:blipFill>
          <a:blip r:embed="rId4"/>
          <a:stretch>
            <a:fillRect/>
          </a:stretch>
        </p:blipFill>
        <p:spPr>
          <a:xfrm>
            <a:off x="5924706" y="3080782"/>
            <a:ext cx="6261435" cy="3518749"/>
          </a:xfrm>
          <a:prstGeom prst="rect">
            <a:avLst/>
          </a:prstGeom>
        </p:spPr>
      </p:pic>
    </p:spTree>
    <p:extLst>
      <p:ext uri="{BB962C8B-B14F-4D97-AF65-F5344CB8AC3E}">
        <p14:creationId xmlns:p14="http://schemas.microsoft.com/office/powerpoint/2010/main" val="2764981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83D7D-82C2-5D74-8D32-9C55008A70F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E0792B-39AE-FB4B-8ED7-3C00CC8F5A20}"/>
              </a:ext>
            </a:extLst>
          </p:cNvPr>
          <p:cNvPicPr>
            <a:picLocks noChangeAspect="1"/>
          </p:cNvPicPr>
          <p:nvPr/>
        </p:nvPicPr>
        <p:blipFill>
          <a:blip r:embed="rId3"/>
          <a:stretch>
            <a:fillRect/>
          </a:stretch>
        </p:blipFill>
        <p:spPr>
          <a:xfrm>
            <a:off x="-1" y="967696"/>
            <a:ext cx="9773463" cy="5475360"/>
          </a:xfrm>
          <a:prstGeom prst="rect">
            <a:avLst/>
          </a:prstGeom>
        </p:spPr>
      </p:pic>
      <p:sp>
        <p:nvSpPr>
          <p:cNvPr id="2" name="Title 1">
            <a:extLst>
              <a:ext uri="{FF2B5EF4-FFF2-40B4-BE49-F238E27FC236}">
                <a16:creationId xmlns:a16="http://schemas.microsoft.com/office/drawing/2014/main" id="{7873B16D-5D7D-B925-AAB7-ECFA67883B4E}"/>
              </a:ext>
            </a:extLst>
          </p:cNvPr>
          <p:cNvSpPr>
            <a:spLocks noGrp="1"/>
          </p:cNvSpPr>
          <p:nvPr>
            <p:ph type="title"/>
          </p:nvPr>
        </p:nvSpPr>
        <p:spPr/>
        <p:txBody>
          <a:bodyPr/>
          <a:lstStyle/>
          <a:p>
            <a:r>
              <a:rPr lang="en-US" dirty="0"/>
              <a:t>Good Examples from A2</a:t>
            </a:r>
          </a:p>
        </p:txBody>
      </p:sp>
      <p:sp>
        <p:nvSpPr>
          <p:cNvPr id="4" name="Date Placeholder 3">
            <a:extLst>
              <a:ext uri="{FF2B5EF4-FFF2-40B4-BE49-F238E27FC236}">
                <a16:creationId xmlns:a16="http://schemas.microsoft.com/office/drawing/2014/main" id="{09C756E7-0DE6-0D17-B5DD-E368B29AF6F9}"/>
              </a:ext>
            </a:extLst>
          </p:cNvPr>
          <p:cNvSpPr>
            <a:spLocks noGrp="1"/>
          </p:cNvSpPr>
          <p:nvPr>
            <p:ph type="dt" sz="half" idx="10"/>
          </p:nvPr>
        </p:nvSpPr>
        <p:spPr/>
        <p:txBody>
          <a:bodyPr/>
          <a:lstStyle/>
          <a:p>
            <a:pPr>
              <a:defRPr/>
            </a:pPr>
            <a:r>
              <a:rPr lang="en-US"/>
              <a:t>Autumn 2026</a:t>
            </a:r>
          </a:p>
        </p:txBody>
      </p:sp>
      <p:sp>
        <p:nvSpPr>
          <p:cNvPr id="5" name="Footer Placeholder 4">
            <a:extLst>
              <a:ext uri="{FF2B5EF4-FFF2-40B4-BE49-F238E27FC236}">
                <a16:creationId xmlns:a16="http://schemas.microsoft.com/office/drawing/2014/main" id="{AE0E4DA5-1185-A312-F579-FB18F31522F4}"/>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a:extLst>
              <a:ext uri="{FF2B5EF4-FFF2-40B4-BE49-F238E27FC236}">
                <a16:creationId xmlns:a16="http://schemas.microsoft.com/office/drawing/2014/main" id="{62F24945-6F12-7124-0BD7-F5EBB41C88D9}"/>
              </a:ext>
            </a:extLst>
          </p:cNvPr>
          <p:cNvSpPr>
            <a:spLocks noGrp="1"/>
          </p:cNvSpPr>
          <p:nvPr>
            <p:ph type="sldNum" sz="quarter" idx="12"/>
          </p:nvPr>
        </p:nvSpPr>
        <p:spPr/>
        <p:txBody>
          <a:bodyPr/>
          <a:lstStyle/>
          <a:p>
            <a:fld id="{48573CA7-35FD-4F26-8712-3E7EAA6D8755}" type="slidenum">
              <a:rPr lang="en-US" smtClean="0"/>
              <a:pPr/>
              <a:t>42</a:t>
            </a:fld>
            <a:endParaRPr lang="en-US"/>
          </a:p>
        </p:txBody>
      </p:sp>
      <p:sp>
        <p:nvSpPr>
          <p:cNvPr id="12" name="TextBox 11">
            <a:extLst>
              <a:ext uri="{FF2B5EF4-FFF2-40B4-BE49-F238E27FC236}">
                <a16:creationId xmlns:a16="http://schemas.microsoft.com/office/drawing/2014/main" id="{86EF3BD3-6028-B5E3-F1B9-645E30D4EC23}"/>
              </a:ext>
            </a:extLst>
          </p:cNvPr>
          <p:cNvSpPr txBox="1"/>
          <p:nvPr/>
        </p:nvSpPr>
        <p:spPr>
          <a:xfrm>
            <a:off x="10102169" y="5686210"/>
            <a:ext cx="2005998" cy="707886"/>
          </a:xfrm>
          <a:prstGeom prst="rect">
            <a:avLst/>
          </a:prstGeom>
          <a:noFill/>
        </p:spPr>
        <p:txBody>
          <a:bodyPr wrap="none" rtlCol="0">
            <a:spAutoFit/>
          </a:bodyPr>
          <a:lstStyle/>
          <a:p>
            <a:r>
              <a:rPr lang="en-US" sz="2000" dirty="0">
                <a:latin typeface="Helvetica" pitchFamily="2" charset="0"/>
              </a:rPr>
              <a:t>Team 5 – </a:t>
            </a:r>
            <a:br>
              <a:rPr lang="en-US" sz="2000" dirty="0">
                <a:latin typeface="Helvetica" pitchFamily="2" charset="0"/>
              </a:rPr>
            </a:br>
            <a:r>
              <a:rPr lang="en-US" sz="2000" dirty="0">
                <a:latin typeface="Helvetica" pitchFamily="2" charset="0"/>
              </a:rPr>
              <a:t>Lindsay’s studio</a:t>
            </a:r>
            <a:endParaRPr lang="en-US" dirty="0">
              <a:latin typeface="Helvetica" pitchFamily="2" charset="0"/>
            </a:endParaRPr>
          </a:p>
        </p:txBody>
      </p:sp>
    </p:spTree>
    <p:extLst>
      <p:ext uri="{BB962C8B-B14F-4D97-AF65-F5344CB8AC3E}">
        <p14:creationId xmlns:p14="http://schemas.microsoft.com/office/powerpoint/2010/main" val="515107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A4693-E271-530C-7FEC-BB4BED7E6A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2E668-B3BA-88F6-B176-2941C1B10FD4}"/>
              </a:ext>
            </a:extLst>
          </p:cNvPr>
          <p:cNvSpPr>
            <a:spLocks noGrp="1"/>
          </p:cNvSpPr>
          <p:nvPr>
            <p:ph type="title"/>
          </p:nvPr>
        </p:nvSpPr>
        <p:spPr/>
        <p:txBody>
          <a:bodyPr/>
          <a:lstStyle/>
          <a:p>
            <a:r>
              <a:rPr lang="en-US" dirty="0"/>
              <a:t>Good Examples from A2</a:t>
            </a:r>
          </a:p>
        </p:txBody>
      </p:sp>
      <p:sp>
        <p:nvSpPr>
          <p:cNvPr id="4" name="Date Placeholder 3">
            <a:extLst>
              <a:ext uri="{FF2B5EF4-FFF2-40B4-BE49-F238E27FC236}">
                <a16:creationId xmlns:a16="http://schemas.microsoft.com/office/drawing/2014/main" id="{9E3F7A82-7048-7873-1A22-76E7422E8CB8}"/>
              </a:ext>
            </a:extLst>
          </p:cNvPr>
          <p:cNvSpPr>
            <a:spLocks noGrp="1"/>
          </p:cNvSpPr>
          <p:nvPr>
            <p:ph type="dt" sz="half" idx="10"/>
          </p:nvPr>
        </p:nvSpPr>
        <p:spPr/>
        <p:txBody>
          <a:bodyPr/>
          <a:lstStyle/>
          <a:p>
            <a:pPr>
              <a:defRPr/>
            </a:pPr>
            <a:r>
              <a:rPr lang="en-US"/>
              <a:t>Autumn 2026</a:t>
            </a:r>
          </a:p>
        </p:txBody>
      </p:sp>
      <p:sp>
        <p:nvSpPr>
          <p:cNvPr id="5" name="Footer Placeholder 4">
            <a:extLst>
              <a:ext uri="{FF2B5EF4-FFF2-40B4-BE49-F238E27FC236}">
                <a16:creationId xmlns:a16="http://schemas.microsoft.com/office/drawing/2014/main" id="{3942A70A-EA97-A4D9-7E3D-C73C64D195FA}"/>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a:extLst>
              <a:ext uri="{FF2B5EF4-FFF2-40B4-BE49-F238E27FC236}">
                <a16:creationId xmlns:a16="http://schemas.microsoft.com/office/drawing/2014/main" id="{66E8AEF6-2BD6-89B7-8384-42063E56E032}"/>
              </a:ext>
            </a:extLst>
          </p:cNvPr>
          <p:cNvSpPr>
            <a:spLocks noGrp="1"/>
          </p:cNvSpPr>
          <p:nvPr>
            <p:ph type="sldNum" sz="quarter" idx="12"/>
          </p:nvPr>
        </p:nvSpPr>
        <p:spPr/>
        <p:txBody>
          <a:bodyPr/>
          <a:lstStyle/>
          <a:p>
            <a:fld id="{48573CA7-35FD-4F26-8712-3E7EAA6D8755}" type="slidenum">
              <a:rPr lang="en-US" smtClean="0"/>
              <a:pPr/>
              <a:t>43</a:t>
            </a:fld>
            <a:endParaRPr lang="en-US"/>
          </a:p>
        </p:txBody>
      </p:sp>
      <p:sp>
        <p:nvSpPr>
          <p:cNvPr id="12" name="TextBox 11">
            <a:extLst>
              <a:ext uri="{FF2B5EF4-FFF2-40B4-BE49-F238E27FC236}">
                <a16:creationId xmlns:a16="http://schemas.microsoft.com/office/drawing/2014/main" id="{346BA76D-1AAC-6871-3AB8-D45824B979FA}"/>
              </a:ext>
            </a:extLst>
          </p:cNvPr>
          <p:cNvSpPr txBox="1"/>
          <p:nvPr/>
        </p:nvSpPr>
        <p:spPr>
          <a:xfrm>
            <a:off x="176608" y="5996048"/>
            <a:ext cx="2902526" cy="400110"/>
          </a:xfrm>
          <a:prstGeom prst="rect">
            <a:avLst/>
          </a:prstGeom>
          <a:noFill/>
        </p:spPr>
        <p:txBody>
          <a:bodyPr wrap="none" rtlCol="0">
            <a:spAutoFit/>
          </a:bodyPr>
          <a:lstStyle/>
          <a:p>
            <a:r>
              <a:rPr lang="en-US" sz="2000" dirty="0">
                <a:latin typeface="Helvetica" pitchFamily="2" charset="0"/>
              </a:rPr>
              <a:t>Team 1 – Renn’s studio</a:t>
            </a:r>
            <a:endParaRPr lang="en-US" dirty="0">
              <a:latin typeface="Helvetica" pitchFamily="2" charset="0"/>
            </a:endParaRPr>
          </a:p>
        </p:txBody>
      </p:sp>
      <p:pic>
        <p:nvPicPr>
          <p:cNvPr id="8" name="Picture 7">
            <a:extLst>
              <a:ext uri="{FF2B5EF4-FFF2-40B4-BE49-F238E27FC236}">
                <a16:creationId xmlns:a16="http://schemas.microsoft.com/office/drawing/2014/main" id="{7C0496CB-454D-CE02-C91C-479BAAAC757C}"/>
              </a:ext>
            </a:extLst>
          </p:cNvPr>
          <p:cNvPicPr>
            <a:picLocks noChangeAspect="1"/>
          </p:cNvPicPr>
          <p:nvPr/>
        </p:nvPicPr>
        <p:blipFill>
          <a:blip r:embed="rId3"/>
          <a:stretch>
            <a:fillRect/>
          </a:stretch>
        </p:blipFill>
        <p:spPr>
          <a:xfrm>
            <a:off x="215560" y="1354078"/>
            <a:ext cx="5880440" cy="3308771"/>
          </a:xfrm>
          <a:prstGeom prst="rect">
            <a:avLst/>
          </a:prstGeom>
        </p:spPr>
      </p:pic>
      <p:pic>
        <p:nvPicPr>
          <p:cNvPr id="9" name="Picture 8">
            <a:extLst>
              <a:ext uri="{FF2B5EF4-FFF2-40B4-BE49-F238E27FC236}">
                <a16:creationId xmlns:a16="http://schemas.microsoft.com/office/drawing/2014/main" id="{48550E08-EB2F-9252-512E-E4CD1F924ADE}"/>
              </a:ext>
            </a:extLst>
          </p:cNvPr>
          <p:cNvPicPr>
            <a:picLocks noChangeAspect="1"/>
          </p:cNvPicPr>
          <p:nvPr/>
        </p:nvPicPr>
        <p:blipFill>
          <a:blip r:embed="rId4"/>
          <a:stretch>
            <a:fillRect/>
          </a:stretch>
        </p:blipFill>
        <p:spPr>
          <a:xfrm>
            <a:off x="6536826" y="862827"/>
            <a:ext cx="5369706" cy="3017192"/>
          </a:xfrm>
          <a:prstGeom prst="rect">
            <a:avLst/>
          </a:prstGeom>
        </p:spPr>
      </p:pic>
      <p:pic>
        <p:nvPicPr>
          <p:cNvPr id="10" name="Picture 9">
            <a:extLst>
              <a:ext uri="{FF2B5EF4-FFF2-40B4-BE49-F238E27FC236}">
                <a16:creationId xmlns:a16="http://schemas.microsoft.com/office/drawing/2014/main" id="{3DDBB520-0544-4EF0-A3A8-A187AAC24EC3}"/>
              </a:ext>
            </a:extLst>
          </p:cNvPr>
          <p:cNvPicPr>
            <a:picLocks noChangeAspect="1"/>
          </p:cNvPicPr>
          <p:nvPr/>
        </p:nvPicPr>
        <p:blipFill>
          <a:blip r:embed="rId5"/>
          <a:stretch>
            <a:fillRect/>
          </a:stretch>
        </p:blipFill>
        <p:spPr>
          <a:xfrm>
            <a:off x="6536824" y="3839811"/>
            <a:ext cx="5369707" cy="3005827"/>
          </a:xfrm>
          <a:prstGeom prst="rect">
            <a:avLst/>
          </a:prstGeom>
        </p:spPr>
      </p:pic>
    </p:spTree>
    <p:extLst>
      <p:ext uri="{BB962C8B-B14F-4D97-AF65-F5344CB8AC3E}">
        <p14:creationId xmlns:p14="http://schemas.microsoft.com/office/powerpoint/2010/main" val="1567577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76773-87C6-5B3B-C57A-A384604E0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4E14A-244C-6432-10B1-4BDCFD846A05}"/>
              </a:ext>
            </a:extLst>
          </p:cNvPr>
          <p:cNvSpPr>
            <a:spLocks noGrp="1"/>
          </p:cNvSpPr>
          <p:nvPr>
            <p:ph type="title"/>
          </p:nvPr>
        </p:nvSpPr>
        <p:spPr/>
        <p:txBody>
          <a:bodyPr/>
          <a:lstStyle/>
          <a:p>
            <a:r>
              <a:rPr lang="en-US" dirty="0"/>
              <a:t>Good Examples from A2</a:t>
            </a:r>
          </a:p>
        </p:txBody>
      </p:sp>
      <p:sp>
        <p:nvSpPr>
          <p:cNvPr id="4" name="Date Placeholder 3">
            <a:extLst>
              <a:ext uri="{FF2B5EF4-FFF2-40B4-BE49-F238E27FC236}">
                <a16:creationId xmlns:a16="http://schemas.microsoft.com/office/drawing/2014/main" id="{B8F4352E-C6BF-C7EA-E8AF-40DB6072AD40}"/>
              </a:ext>
            </a:extLst>
          </p:cNvPr>
          <p:cNvSpPr>
            <a:spLocks noGrp="1"/>
          </p:cNvSpPr>
          <p:nvPr>
            <p:ph type="dt" sz="half" idx="10"/>
          </p:nvPr>
        </p:nvSpPr>
        <p:spPr/>
        <p:txBody>
          <a:bodyPr/>
          <a:lstStyle/>
          <a:p>
            <a:pPr>
              <a:defRPr/>
            </a:pPr>
            <a:r>
              <a:rPr lang="en-US"/>
              <a:t>Autumn 2026</a:t>
            </a:r>
          </a:p>
        </p:txBody>
      </p:sp>
      <p:sp>
        <p:nvSpPr>
          <p:cNvPr id="5" name="Footer Placeholder 4">
            <a:extLst>
              <a:ext uri="{FF2B5EF4-FFF2-40B4-BE49-F238E27FC236}">
                <a16:creationId xmlns:a16="http://schemas.microsoft.com/office/drawing/2014/main" id="{7F646E96-F0B2-A3F0-6795-BB6EE3E6FC92}"/>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a:extLst>
              <a:ext uri="{FF2B5EF4-FFF2-40B4-BE49-F238E27FC236}">
                <a16:creationId xmlns:a16="http://schemas.microsoft.com/office/drawing/2014/main" id="{722FF005-253C-B418-03EE-D0B17C7D4974}"/>
              </a:ext>
            </a:extLst>
          </p:cNvPr>
          <p:cNvSpPr>
            <a:spLocks noGrp="1"/>
          </p:cNvSpPr>
          <p:nvPr>
            <p:ph type="sldNum" sz="quarter" idx="12"/>
          </p:nvPr>
        </p:nvSpPr>
        <p:spPr/>
        <p:txBody>
          <a:bodyPr/>
          <a:lstStyle/>
          <a:p>
            <a:fld id="{48573CA7-35FD-4F26-8712-3E7EAA6D8755}" type="slidenum">
              <a:rPr lang="en-US" smtClean="0"/>
              <a:pPr/>
              <a:t>44</a:t>
            </a:fld>
            <a:endParaRPr lang="en-US"/>
          </a:p>
        </p:txBody>
      </p:sp>
      <p:sp>
        <p:nvSpPr>
          <p:cNvPr id="12" name="TextBox 11">
            <a:extLst>
              <a:ext uri="{FF2B5EF4-FFF2-40B4-BE49-F238E27FC236}">
                <a16:creationId xmlns:a16="http://schemas.microsoft.com/office/drawing/2014/main" id="{74BA57A3-60AB-D6A3-5C01-66EB56907A9C}"/>
              </a:ext>
            </a:extLst>
          </p:cNvPr>
          <p:cNvSpPr txBox="1"/>
          <p:nvPr/>
        </p:nvSpPr>
        <p:spPr>
          <a:xfrm>
            <a:off x="10102169" y="5686210"/>
            <a:ext cx="2005998" cy="707886"/>
          </a:xfrm>
          <a:prstGeom prst="rect">
            <a:avLst/>
          </a:prstGeom>
          <a:noFill/>
        </p:spPr>
        <p:txBody>
          <a:bodyPr wrap="none" rtlCol="0">
            <a:spAutoFit/>
          </a:bodyPr>
          <a:lstStyle/>
          <a:p>
            <a:r>
              <a:rPr lang="en-US" sz="2000" dirty="0">
                <a:latin typeface="Helvetica" pitchFamily="2" charset="0"/>
              </a:rPr>
              <a:t>Team 12 – </a:t>
            </a:r>
            <a:br>
              <a:rPr lang="en-US" sz="2000" dirty="0">
                <a:latin typeface="Helvetica" pitchFamily="2" charset="0"/>
              </a:rPr>
            </a:br>
            <a:r>
              <a:rPr lang="en-US" sz="2000" dirty="0">
                <a:latin typeface="Helvetica" pitchFamily="2" charset="0"/>
              </a:rPr>
              <a:t>Lindsay’s studio</a:t>
            </a:r>
            <a:endParaRPr lang="en-US" dirty="0">
              <a:latin typeface="Helvetica" pitchFamily="2" charset="0"/>
            </a:endParaRPr>
          </a:p>
        </p:txBody>
      </p:sp>
      <p:pic>
        <p:nvPicPr>
          <p:cNvPr id="8" name="Picture 7">
            <a:extLst>
              <a:ext uri="{FF2B5EF4-FFF2-40B4-BE49-F238E27FC236}">
                <a16:creationId xmlns:a16="http://schemas.microsoft.com/office/drawing/2014/main" id="{87270ADF-BB39-07BB-7FB0-A28F03A641B4}"/>
              </a:ext>
            </a:extLst>
          </p:cNvPr>
          <p:cNvPicPr>
            <a:picLocks noChangeAspect="1"/>
          </p:cNvPicPr>
          <p:nvPr/>
        </p:nvPicPr>
        <p:blipFill>
          <a:blip r:embed="rId3"/>
          <a:stretch>
            <a:fillRect/>
          </a:stretch>
        </p:blipFill>
        <p:spPr>
          <a:xfrm>
            <a:off x="0" y="1008567"/>
            <a:ext cx="9760001" cy="5475360"/>
          </a:xfrm>
          <a:prstGeom prst="rect">
            <a:avLst/>
          </a:prstGeom>
        </p:spPr>
      </p:pic>
    </p:spTree>
    <p:extLst>
      <p:ext uri="{BB962C8B-B14F-4D97-AF65-F5344CB8AC3E}">
        <p14:creationId xmlns:p14="http://schemas.microsoft.com/office/powerpoint/2010/main" val="1278535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E7C09-CA49-10F4-94D2-51CA3D0D98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D47DC5-382B-889D-250D-C2B65BD6508B}"/>
              </a:ext>
            </a:extLst>
          </p:cNvPr>
          <p:cNvSpPr>
            <a:spLocks noGrp="1"/>
          </p:cNvSpPr>
          <p:nvPr>
            <p:ph type="title"/>
          </p:nvPr>
        </p:nvSpPr>
        <p:spPr/>
        <p:txBody>
          <a:bodyPr/>
          <a:lstStyle/>
          <a:p>
            <a:r>
              <a:rPr lang="en-US" dirty="0"/>
              <a:t>Good Examples from A2</a:t>
            </a:r>
          </a:p>
        </p:txBody>
      </p:sp>
      <p:sp>
        <p:nvSpPr>
          <p:cNvPr id="4" name="Date Placeholder 3">
            <a:extLst>
              <a:ext uri="{FF2B5EF4-FFF2-40B4-BE49-F238E27FC236}">
                <a16:creationId xmlns:a16="http://schemas.microsoft.com/office/drawing/2014/main" id="{65F9D8F2-4716-A71E-4B6F-CB11C9F318DF}"/>
              </a:ext>
            </a:extLst>
          </p:cNvPr>
          <p:cNvSpPr>
            <a:spLocks noGrp="1"/>
          </p:cNvSpPr>
          <p:nvPr>
            <p:ph type="dt" sz="half" idx="10"/>
          </p:nvPr>
        </p:nvSpPr>
        <p:spPr/>
        <p:txBody>
          <a:bodyPr/>
          <a:lstStyle/>
          <a:p>
            <a:pPr>
              <a:defRPr/>
            </a:pPr>
            <a:r>
              <a:rPr lang="en-US"/>
              <a:t>Autumn 2026</a:t>
            </a:r>
          </a:p>
        </p:txBody>
      </p:sp>
      <p:sp>
        <p:nvSpPr>
          <p:cNvPr id="5" name="Footer Placeholder 4">
            <a:extLst>
              <a:ext uri="{FF2B5EF4-FFF2-40B4-BE49-F238E27FC236}">
                <a16:creationId xmlns:a16="http://schemas.microsoft.com/office/drawing/2014/main" id="{6DBEF7EC-A017-2FB0-04E5-9BC7A53B2E04}"/>
              </a:ext>
            </a:extLst>
          </p:cNvPr>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a:extLst>
              <a:ext uri="{FF2B5EF4-FFF2-40B4-BE49-F238E27FC236}">
                <a16:creationId xmlns:a16="http://schemas.microsoft.com/office/drawing/2014/main" id="{4BDBE497-D9B0-4959-B497-67000D1D3186}"/>
              </a:ext>
            </a:extLst>
          </p:cNvPr>
          <p:cNvSpPr>
            <a:spLocks noGrp="1"/>
          </p:cNvSpPr>
          <p:nvPr>
            <p:ph type="sldNum" sz="quarter" idx="12"/>
          </p:nvPr>
        </p:nvSpPr>
        <p:spPr/>
        <p:txBody>
          <a:bodyPr/>
          <a:lstStyle/>
          <a:p>
            <a:fld id="{48573CA7-35FD-4F26-8712-3E7EAA6D8755}" type="slidenum">
              <a:rPr lang="en-US" smtClean="0"/>
              <a:pPr/>
              <a:t>45</a:t>
            </a:fld>
            <a:endParaRPr lang="en-US"/>
          </a:p>
        </p:txBody>
      </p:sp>
      <p:sp>
        <p:nvSpPr>
          <p:cNvPr id="12" name="TextBox 11">
            <a:extLst>
              <a:ext uri="{FF2B5EF4-FFF2-40B4-BE49-F238E27FC236}">
                <a16:creationId xmlns:a16="http://schemas.microsoft.com/office/drawing/2014/main" id="{A21CD0AA-C00A-2183-431A-956DD59D3CC4}"/>
              </a:ext>
            </a:extLst>
          </p:cNvPr>
          <p:cNvSpPr txBox="1"/>
          <p:nvPr/>
        </p:nvSpPr>
        <p:spPr>
          <a:xfrm>
            <a:off x="176608" y="5996048"/>
            <a:ext cx="2902526" cy="400110"/>
          </a:xfrm>
          <a:prstGeom prst="rect">
            <a:avLst/>
          </a:prstGeom>
          <a:noFill/>
        </p:spPr>
        <p:txBody>
          <a:bodyPr wrap="none" rtlCol="0">
            <a:spAutoFit/>
          </a:bodyPr>
          <a:lstStyle/>
          <a:p>
            <a:r>
              <a:rPr lang="en-US" sz="2000" dirty="0">
                <a:latin typeface="Helvetica" pitchFamily="2" charset="0"/>
              </a:rPr>
              <a:t>Team 4 – Renn’s studio</a:t>
            </a:r>
            <a:endParaRPr lang="en-US" dirty="0">
              <a:latin typeface="Helvetica" pitchFamily="2" charset="0"/>
            </a:endParaRPr>
          </a:p>
        </p:txBody>
      </p:sp>
      <p:pic>
        <p:nvPicPr>
          <p:cNvPr id="3" name="Picture 2">
            <a:extLst>
              <a:ext uri="{FF2B5EF4-FFF2-40B4-BE49-F238E27FC236}">
                <a16:creationId xmlns:a16="http://schemas.microsoft.com/office/drawing/2014/main" id="{2AAD9029-8251-7273-8921-15FEBFCF6D19}"/>
              </a:ext>
            </a:extLst>
          </p:cNvPr>
          <p:cNvPicPr>
            <a:picLocks noChangeAspect="1"/>
          </p:cNvPicPr>
          <p:nvPr/>
        </p:nvPicPr>
        <p:blipFill>
          <a:blip r:embed="rId3"/>
          <a:stretch>
            <a:fillRect/>
          </a:stretch>
        </p:blipFill>
        <p:spPr>
          <a:xfrm>
            <a:off x="0" y="953884"/>
            <a:ext cx="6346503" cy="3552279"/>
          </a:xfrm>
          <a:prstGeom prst="rect">
            <a:avLst/>
          </a:prstGeom>
        </p:spPr>
      </p:pic>
      <p:pic>
        <p:nvPicPr>
          <p:cNvPr id="7" name="Picture 6">
            <a:extLst>
              <a:ext uri="{FF2B5EF4-FFF2-40B4-BE49-F238E27FC236}">
                <a16:creationId xmlns:a16="http://schemas.microsoft.com/office/drawing/2014/main" id="{2D161953-4BF2-21A8-35B8-E63A672F9D70}"/>
              </a:ext>
            </a:extLst>
          </p:cNvPr>
          <p:cNvPicPr>
            <a:picLocks noChangeAspect="1"/>
          </p:cNvPicPr>
          <p:nvPr/>
        </p:nvPicPr>
        <p:blipFill>
          <a:blip r:embed="rId4"/>
          <a:stretch>
            <a:fillRect/>
          </a:stretch>
        </p:blipFill>
        <p:spPr>
          <a:xfrm>
            <a:off x="6005778" y="2900283"/>
            <a:ext cx="6180363" cy="3495875"/>
          </a:xfrm>
          <a:prstGeom prst="rect">
            <a:avLst/>
          </a:prstGeom>
        </p:spPr>
      </p:pic>
    </p:spTree>
    <p:extLst>
      <p:ext uri="{BB962C8B-B14F-4D97-AF65-F5344CB8AC3E}">
        <p14:creationId xmlns:p14="http://schemas.microsoft.com/office/powerpoint/2010/main" val="1037089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Administrivia: Video Hints</a:t>
            </a:r>
          </a:p>
        </p:txBody>
      </p:sp>
      <p:sp>
        <p:nvSpPr>
          <p:cNvPr id="3" name="Content Placeholder 2"/>
          <p:cNvSpPr>
            <a:spLocks noGrp="1"/>
          </p:cNvSpPr>
          <p:nvPr>
            <p:ph idx="1"/>
          </p:nvPr>
        </p:nvSpPr>
        <p:spPr>
          <a:xfrm>
            <a:off x="639233" y="1285875"/>
            <a:ext cx="11195715" cy="5038725"/>
          </a:xfrm>
        </p:spPr>
        <p:txBody>
          <a:bodyPr/>
          <a:lstStyle/>
          <a:p>
            <a:r>
              <a:rPr lang="en-US" dirty="0"/>
              <a:t>Under 2 minutes (90 seconds or less even better)</a:t>
            </a:r>
          </a:p>
          <a:p>
            <a:endParaRPr lang="en-US" dirty="0"/>
          </a:p>
          <a:p>
            <a:r>
              <a:rPr lang="en-US" dirty="0"/>
              <a:t>Add credits at end</a:t>
            </a:r>
          </a:p>
          <a:p>
            <a:pPr lvl="1"/>
            <a:r>
              <a:rPr lang="en-US" dirty="0"/>
              <a:t>Team/project name</a:t>
            </a:r>
          </a:p>
          <a:p>
            <a:pPr lvl="1"/>
            <a:r>
              <a:rPr lang="en-US" dirty="0"/>
              <a:t>Your names (first name &amp; last </a:t>
            </a:r>
            <a:r>
              <a:rPr lang="en-US" b="1" dirty="0"/>
              <a:t>initial</a:t>
            </a:r>
            <a:r>
              <a:rPr lang="en-US" dirty="0"/>
              <a:t>)</a:t>
            </a:r>
          </a:p>
          <a:p>
            <a:pPr lvl="1"/>
            <a:r>
              <a:rPr lang="en-US" dirty="0"/>
              <a:t>“CS 147 – Autumn 2026”</a:t>
            </a:r>
          </a:p>
          <a:p>
            <a:pPr lvl="1"/>
            <a:r>
              <a:rPr lang="en-US" dirty="0"/>
              <a:t>Credits will </a:t>
            </a:r>
            <a:r>
              <a:rPr lang="en-US" b="1" dirty="0">
                <a:solidFill>
                  <a:srgbClr val="FFC000"/>
                </a:solidFill>
              </a:rPr>
              <a:t>not</a:t>
            </a:r>
            <a:r>
              <a:rPr lang="en-US" dirty="0"/>
              <a:t> count in your time limit</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6" name="Slide Number Placeholder 5"/>
          <p:cNvSpPr>
            <a:spLocks noGrp="1"/>
          </p:cNvSpPr>
          <p:nvPr>
            <p:ph type="sldNum" sz="quarter" idx="12"/>
          </p:nvPr>
        </p:nvSpPr>
        <p:spPr/>
        <p:txBody>
          <a:bodyPr/>
          <a:lstStyle/>
          <a:p>
            <a:fld id="{48573CA7-35FD-4F26-8712-3E7EAA6D8755}" type="slidenum">
              <a:rPr lang="en-US" smtClean="0"/>
              <a:pPr/>
              <a:t>46</a:t>
            </a:fld>
            <a:endParaRPr lang="en-US"/>
          </a:p>
        </p:txBody>
      </p:sp>
    </p:spTree>
    <p:extLst>
      <p:ext uri="{BB962C8B-B14F-4D97-AF65-F5344CB8AC3E}">
        <p14:creationId xmlns:p14="http://schemas.microsoft.com/office/powerpoint/2010/main" val="2513559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Administrivia</a:t>
            </a:r>
            <a:endParaRPr lang="en-US" dirty="0"/>
          </a:p>
        </p:txBody>
      </p:sp>
      <p:sp>
        <p:nvSpPr>
          <p:cNvPr id="3" name="Content Placeholder 2"/>
          <p:cNvSpPr>
            <a:spLocks noGrp="1"/>
          </p:cNvSpPr>
          <p:nvPr>
            <p:ph idx="1"/>
          </p:nvPr>
        </p:nvSpPr>
        <p:spPr>
          <a:xfrm>
            <a:off x="687421" y="914400"/>
            <a:ext cx="11398882" cy="5638799"/>
          </a:xfrm>
        </p:spPr>
        <p:txBody>
          <a:bodyPr>
            <a:normAutofit/>
          </a:bodyPr>
          <a:lstStyle/>
          <a:p>
            <a:r>
              <a:rPr lang="en-US" sz="3100" dirty="0"/>
              <a:t>Use </a:t>
            </a:r>
            <a:r>
              <a:rPr lang="en-US" sz="3100" b="1" i="1" dirty="0"/>
              <a:t>must</a:t>
            </a:r>
            <a:r>
              <a:rPr lang="en-US" sz="3100" dirty="0"/>
              <a:t> use handbrake to compress your video</a:t>
            </a:r>
          </a:p>
          <a:p>
            <a:pPr lvl="1"/>
            <a:r>
              <a:rPr lang="en-US" sz="2700" dirty="0"/>
              <a:t>It will take your video from 250MB-1GB down to ~50MB</a:t>
            </a:r>
          </a:p>
          <a:p>
            <a:endParaRPr lang="en-US" dirty="0"/>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6" name="Slide Number Placeholder 5"/>
          <p:cNvSpPr>
            <a:spLocks noGrp="1"/>
          </p:cNvSpPr>
          <p:nvPr>
            <p:ph type="sldNum" sz="quarter" idx="12"/>
          </p:nvPr>
        </p:nvSpPr>
        <p:spPr/>
        <p:txBody>
          <a:bodyPr/>
          <a:lstStyle/>
          <a:p>
            <a:fld id="{48573CA7-35FD-4F26-8712-3E7EAA6D8755}" type="slidenum">
              <a:rPr lang="en-US" smtClean="0"/>
              <a:pPr/>
              <a:t>47</a:t>
            </a:fld>
            <a:endParaRPr lang="en-US"/>
          </a:p>
        </p:txBody>
      </p:sp>
      <p:pic>
        <p:nvPicPr>
          <p:cNvPr id="8" name="Picture 7">
            <a:extLst>
              <a:ext uri="{FF2B5EF4-FFF2-40B4-BE49-F238E27FC236}">
                <a16:creationId xmlns:a16="http://schemas.microsoft.com/office/drawing/2014/main" id="{BFEA75D2-8551-4579-A115-C0D1058746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999" y="2000733"/>
            <a:ext cx="10680505" cy="7123174"/>
          </a:xfrm>
          <a:prstGeom prst="rect">
            <a:avLst/>
          </a:prstGeom>
        </p:spPr>
      </p:pic>
      <p:sp>
        <p:nvSpPr>
          <p:cNvPr id="9" name="Oval 8">
            <a:extLst>
              <a:ext uri="{FF2B5EF4-FFF2-40B4-BE49-F238E27FC236}">
                <a16:creationId xmlns:a16="http://schemas.microsoft.com/office/drawing/2014/main" id="{C237C7ED-35F3-42DF-B1AF-B4FC860AD32C}"/>
              </a:ext>
            </a:extLst>
          </p:cNvPr>
          <p:cNvSpPr/>
          <p:nvPr/>
        </p:nvSpPr>
        <p:spPr bwMode="auto">
          <a:xfrm>
            <a:off x="3189723" y="4221900"/>
            <a:ext cx="579284" cy="325027"/>
          </a:xfrm>
          <a:prstGeom prst="ellipse">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0" name="Oval 9">
            <a:extLst>
              <a:ext uri="{FF2B5EF4-FFF2-40B4-BE49-F238E27FC236}">
                <a16:creationId xmlns:a16="http://schemas.microsoft.com/office/drawing/2014/main" id="{9260D4CE-D3BE-4B25-B86D-3671BC3480D4}"/>
              </a:ext>
            </a:extLst>
          </p:cNvPr>
          <p:cNvSpPr/>
          <p:nvPr/>
        </p:nvSpPr>
        <p:spPr bwMode="auto">
          <a:xfrm>
            <a:off x="6386862" y="4384414"/>
            <a:ext cx="2883100" cy="1054792"/>
          </a:xfrm>
          <a:prstGeom prst="ellipse">
            <a:avLst/>
          </a:prstGeom>
          <a:noFill/>
          <a:ln w="381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098280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Break</a:t>
            </a:r>
          </a:p>
        </p:txBody>
      </p:sp>
      <p:sp>
        <p:nvSpPr>
          <p:cNvPr id="6" name="Content Placeholder 5"/>
          <p:cNvSpPr>
            <a:spLocks noGrp="1"/>
          </p:cNvSpPr>
          <p:nvPr>
            <p:ph idx="1"/>
          </p:nvPr>
        </p:nvSpPr>
        <p:spPr>
          <a:xfrm>
            <a:off x="639234" y="1033063"/>
            <a:ext cx="11195715" cy="5465459"/>
          </a:xfrm>
        </p:spPr>
        <p:txBody>
          <a:bodyPr>
            <a:normAutofit/>
          </a:bodyPr>
          <a:lstStyle/>
          <a:p>
            <a:r>
              <a:rPr lang="en-US" dirty="0"/>
              <a:t>Reflect on last week’s assignment (~5-8 min)</a:t>
            </a:r>
          </a:p>
          <a:p>
            <a:pPr lvl="1"/>
            <a:r>
              <a:rPr lang="en-US" dirty="0"/>
              <a:t>what did you </a:t>
            </a:r>
            <a:r>
              <a:rPr lang="en-US" dirty="0">
                <a:solidFill>
                  <a:srgbClr val="FFC000"/>
                </a:solidFill>
              </a:rPr>
              <a:t>like</a:t>
            </a:r>
            <a:r>
              <a:rPr lang="en-US" dirty="0"/>
              <a:t> about your teamwork?</a:t>
            </a:r>
          </a:p>
          <a:p>
            <a:pPr lvl="1"/>
            <a:r>
              <a:rPr lang="en-US" dirty="0"/>
              <a:t>what do you </a:t>
            </a:r>
            <a:r>
              <a:rPr lang="en-US" dirty="0">
                <a:solidFill>
                  <a:srgbClr val="FFC000"/>
                </a:solidFill>
              </a:rPr>
              <a:t>wish</a:t>
            </a:r>
            <a:r>
              <a:rPr lang="en-US" dirty="0"/>
              <a:t> could be improved?</a:t>
            </a:r>
          </a:p>
          <a:p>
            <a:pPr lvl="1"/>
            <a:r>
              <a:rPr lang="en-US" dirty="0">
                <a:solidFill>
                  <a:srgbClr val="FFC000"/>
                </a:solidFill>
              </a:rPr>
              <a:t>share out </a:t>
            </a:r>
            <a:r>
              <a:rPr lang="en-US" dirty="0"/>
              <a:t>with each other</a:t>
            </a:r>
          </a:p>
          <a:p>
            <a:pPr lvl="1"/>
            <a:endParaRPr lang="en-US" dirty="0"/>
          </a:p>
          <a:p>
            <a:r>
              <a:rPr lang="en-US" dirty="0"/>
              <a:t>This week’s assignment (~15 min)</a:t>
            </a:r>
          </a:p>
          <a:p>
            <a:pPr lvl="1"/>
            <a:r>
              <a:rPr lang="en-US" dirty="0"/>
              <a:t>Get </a:t>
            </a:r>
            <a:r>
              <a:rPr lang="en-US" b="1" dirty="0">
                <a:solidFill>
                  <a:srgbClr val="FFC000"/>
                </a:solidFill>
              </a:rPr>
              <a:t>greenlight from CA on solution + tasks</a:t>
            </a:r>
          </a:p>
          <a:p>
            <a:pPr lvl="1"/>
            <a:r>
              <a:rPr lang="en-US" dirty="0"/>
              <a:t>work on your video storyboards/editing</a:t>
            </a:r>
          </a:p>
        </p:txBody>
      </p:sp>
      <p:sp>
        <p:nvSpPr>
          <p:cNvPr id="3" name="Date Placeholder 2"/>
          <p:cNvSpPr>
            <a:spLocks noGrp="1"/>
          </p:cNvSpPr>
          <p:nvPr>
            <p:ph type="dt" sz="half" idx="10"/>
          </p:nvPr>
        </p:nvSpPr>
        <p:spPr/>
        <p:txBody>
          <a:bodyPr/>
          <a:lstStyle/>
          <a:p>
            <a:r>
              <a:rPr lang="en-US"/>
              <a:t>Autumn 2026</a:t>
            </a:r>
          </a:p>
        </p:txBody>
      </p:sp>
      <p:sp>
        <p:nvSpPr>
          <p:cNvPr id="4" name="Footer Placeholder 3"/>
          <p:cNvSpPr>
            <a:spLocks noGrp="1"/>
          </p:cNvSpPr>
          <p:nvPr>
            <p:ph type="ftr" sz="quarter" idx="11"/>
          </p:nvPr>
        </p:nvSpPr>
        <p:spPr/>
        <p:txBody>
          <a:bodyPr/>
          <a:lstStyle/>
          <a:p>
            <a:r>
              <a:rPr lang="en-US" dirty="0" err="1"/>
              <a:t>dt+UX</a:t>
            </a:r>
            <a:r>
              <a:rPr lang="en-US" dirty="0"/>
              <a:t>: Design Thinking for User Experience Design, Prototyping &amp; Evaluation </a:t>
            </a:r>
          </a:p>
        </p:txBody>
      </p:sp>
      <p:sp>
        <p:nvSpPr>
          <p:cNvPr id="5" name="Slide Number Placeholder 4"/>
          <p:cNvSpPr>
            <a:spLocks noGrp="1"/>
          </p:cNvSpPr>
          <p:nvPr>
            <p:ph type="sldNum" sz="quarter" idx="12"/>
          </p:nvPr>
        </p:nvSpPr>
        <p:spPr/>
        <p:txBody>
          <a:bodyPr/>
          <a:lstStyle/>
          <a:p>
            <a:fld id="{63AA7834-23CB-3344-B42F-BB3C863F1847}" type="slidenum">
              <a:rPr lang="en-US" smtClean="0"/>
              <a:pPr/>
              <a:t>48</a:t>
            </a:fld>
            <a:endParaRPr lang="en-US"/>
          </a:p>
        </p:txBody>
      </p:sp>
    </p:spTree>
    <p:extLst>
      <p:ext uri="{BB962C8B-B14F-4D97-AF65-F5344CB8AC3E}">
        <p14:creationId xmlns:p14="http://schemas.microsoft.com/office/powerpoint/2010/main" val="2071193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itle 2"/>
          <p:cNvSpPr>
            <a:spLocks noGrp="1"/>
          </p:cNvSpPr>
          <p:nvPr>
            <p:ph type="title"/>
          </p:nvPr>
        </p:nvSpPr>
        <p:spPr/>
        <p:txBody>
          <a:bodyPr/>
          <a:lstStyle/>
          <a:p>
            <a:r>
              <a:rPr lang="en-US"/>
              <a:t>Constructing the Model</a:t>
            </a:r>
            <a:endParaRPr lang="en-US" dirty="0"/>
          </a:p>
        </p:txBody>
      </p:sp>
      <p:sp>
        <p:nvSpPr>
          <p:cNvPr id="64514" name="Rectangle 3"/>
          <p:cNvSpPr>
            <a:spLocks noGrp="1" noChangeArrowheads="1"/>
          </p:cNvSpPr>
          <p:nvPr>
            <p:ph idx="1"/>
          </p:nvPr>
        </p:nvSpPr>
        <p:spPr>
          <a:xfrm>
            <a:off x="639233" y="1143000"/>
            <a:ext cx="11195715" cy="5181600"/>
          </a:xfrm>
        </p:spPr>
        <p:txBody>
          <a:bodyPr/>
          <a:lstStyle/>
          <a:p>
            <a:r>
              <a:rPr lang="en-US" dirty="0"/>
              <a:t>Set a deadline</a:t>
            </a:r>
          </a:p>
          <a:p>
            <a:pPr lvl="1"/>
            <a:r>
              <a:rPr lang="en-US" dirty="0"/>
              <a:t>don’</a:t>
            </a:r>
            <a:r>
              <a:rPr lang="en-US" altLang="ja-JP" dirty="0"/>
              <a:t>t think too long - </a:t>
            </a:r>
            <a:r>
              <a:rPr lang="en-US" altLang="ja-JP" b="1" i="1" dirty="0">
                <a:solidFill>
                  <a:srgbClr val="FFC000"/>
                </a:solidFill>
              </a:rPr>
              <a:t>build it!</a:t>
            </a:r>
          </a:p>
          <a:p>
            <a:r>
              <a:rPr lang="en-US" dirty="0"/>
              <a:t>Draw a window/phone frame on large paper</a:t>
            </a:r>
          </a:p>
          <a:p>
            <a:r>
              <a:rPr lang="en-US" dirty="0"/>
              <a:t>Put different screen regions on cards</a:t>
            </a:r>
          </a:p>
          <a:p>
            <a:pPr lvl="1"/>
            <a:r>
              <a:rPr lang="en-US" dirty="0"/>
              <a:t>anything that moves, changes, appears/disappears</a:t>
            </a:r>
          </a:p>
          <a:p>
            <a:r>
              <a:rPr lang="en-US" dirty="0"/>
              <a:t>Ready response for any user action</a:t>
            </a:r>
          </a:p>
          <a:p>
            <a:pPr lvl="1"/>
            <a:r>
              <a:rPr lang="en-US" dirty="0"/>
              <a:t>e.g., have those pop-up dialogs, etc. already made</a:t>
            </a:r>
          </a:p>
          <a:p>
            <a:r>
              <a:rPr lang="en-US" dirty="0"/>
              <a:t>Use printer/scanner to make many versions</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endParaRPr lang="en-US" dirty="0"/>
          </a:p>
        </p:txBody>
      </p:sp>
      <p:sp>
        <p:nvSpPr>
          <p:cNvPr id="2" name="Slide Number Placeholder 1"/>
          <p:cNvSpPr>
            <a:spLocks noGrp="1"/>
          </p:cNvSpPr>
          <p:nvPr>
            <p:ph type="sldNum" sz="quarter" idx="12"/>
          </p:nvPr>
        </p:nvSpPr>
        <p:spPr/>
        <p:txBody>
          <a:bodyPr/>
          <a:lstStyle/>
          <a:p>
            <a:fld id="{48573CA7-35FD-4F26-8712-3E7EAA6D8755}" type="slidenum">
              <a:rPr lang="en-US" smtClean="0"/>
              <a:pPr/>
              <a:t>49</a:t>
            </a:fld>
            <a:endParaRPr lang="en-US"/>
          </a:p>
        </p:txBody>
      </p:sp>
    </p:spTree>
    <p:extLst>
      <p:ext uri="{BB962C8B-B14F-4D97-AF65-F5344CB8AC3E}">
        <p14:creationId xmlns:p14="http://schemas.microsoft.com/office/powerpoint/2010/main" val="368653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Rectangle 8"/>
          <p:cNvSpPr/>
          <p:nvPr/>
        </p:nvSpPr>
        <p:spPr bwMode="auto">
          <a:xfrm>
            <a:off x="0" y="0"/>
            <a:ext cx="12191999" cy="1143000"/>
          </a:xfrm>
          <a:prstGeom prst="rect">
            <a:avLst/>
          </a:prstGeom>
          <a:solidFill>
            <a:schemeClr val="tx2">
              <a:lumMod val="10000"/>
              <a:alpha val="6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p>
        </p:txBody>
      </p:sp>
      <p:sp>
        <p:nvSpPr>
          <p:cNvPr id="10" name="Title 2"/>
          <p:cNvSpPr>
            <a:spLocks noGrp="1"/>
          </p:cNvSpPr>
          <p:nvPr>
            <p:ph type="title"/>
          </p:nvPr>
        </p:nvSpPr>
        <p:spPr/>
        <p:txBody>
          <a:bodyPr/>
          <a:lstStyle/>
          <a:p>
            <a:r>
              <a:rPr lang="en-US" dirty="0"/>
              <a:t>Constructing the Model</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FB6652A6-79DF-483A-BD26-0F50B98E5330}" type="slidenum">
              <a:rPr lang="en-US" smtClean="0"/>
              <a:pPr/>
              <a:t>50</a:t>
            </a:fld>
            <a:endParaRPr lang="en-US"/>
          </a:p>
        </p:txBody>
      </p:sp>
      <p:pic>
        <p:nvPicPr>
          <p:cNvPr id="6" name="Picture 5">
            <a:extLst>
              <a:ext uri="{FF2B5EF4-FFF2-40B4-BE49-F238E27FC236}">
                <a16:creationId xmlns:a16="http://schemas.microsoft.com/office/drawing/2014/main" id="{A629B8AC-1B79-354B-A2EE-10AC9F47AE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811" y="-84405"/>
            <a:ext cx="12318591" cy="6942406"/>
          </a:xfrm>
          <a:prstGeom prst="rect">
            <a:avLst/>
          </a:prstGeom>
        </p:spPr>
      </p:pic>
    </p:spTree>
    <p:extLst>
      <p:ext uri="{BB962C8B-B14F-4D97-AF65-F5344CB8AC3E}">
        <p14:creationId xmlns:p14="http://schemas.microsoft.com/office/powerpoint/2010/main" val="726818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9" name="Rectangle 8"/>
          <p:cNvSpPr/>
          <p:nvPr/>
        </p:nvSpPr>
        <p:spPr bwMode="auto">
          <a:xfrm>
            <a:off x="0" y="0"/>
            <a:ext cx="12191999" cy="1143000"/>
          </a:xfrm>
          <a:prstGeom prst="rect">
            <a:avLst/>
          </a:prstGeom>
          <a:solidFill>
            <a:schemeClr val="tx2">
              <a:lumMod val="10000"/>
              <a:alpha val="60000"/>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endParaRPr lang="en-US"/>
          </a:p>
        </p:txBody>
      </p:sp>
      <p:sp>
        <p:nvSpPr>
          <p:cNvPr id="10" name="Title 2"/>
          <p:cNvSpPr>
            <a:spLocks noGrp="1"/>
          </p:cNvSpPr>
          <p:nvPr>
            <p:ph type="title"/>
          </p:nvPr>
        </p:nvSpPr>
        <p:spPr/>
        <p:txBody>
          <a:bodyPr/>
          <a:lstStyle/>
          <a:p>
            <a:r>
              <a:rPr lang="en-US" dirty="0"/>
              <a:t>Constructing the Model</a:t>
            </a:r>
          </a:p>
        </p:txBody>
      </p:sp>
      <p:sp>
        <p:nvSpPr>
          <p:cNvPr id="2" name="Date Placeholder 1"/>
          <p:cNvSpPr>
            <a:spLocks noGrp="1"/>
          </p:cNvSpPr>
          <p:nvPr>
            <p:ph type="dt" sz="half" idx="10"/>
          </p:nvPr>
        </p:nvSpPr>
        <p:spPr/>
        <p:txBody>
          <a:bodyPr/>
          <a:lstStyle/>
          <a:p>
            <a:pPr>
              <a:defRPr/>
            </a:pPr>
            <a:r>
              <a:rPr lang="en-US"/>
              <a:t>Autumn 2026</a:t>
            </a:r>
          </a:p>
        </p:txBody>
      </p:sp>
      <p:sp>
        <p:nvSpPr>
          <p:cNvPr id="3" name="Footer Placeholder 2"/>
          <p:cNvSpPr>
            <a:spLocks noGrp="1"/>
          </p:cNvSpPr>
          <p:nvPr>
            <p:ph type="ftr" sz="quarter" idx="11"/>
          </p:nvPr>
        </p:nvSpPr>
        <p:spPr/>
        <p:txBody>
          <a:bodyPr/>
          <a:lstStyle/>
          <a:p>
            <a:pPr>
              <a:defRPr/>
            </a:pPr>
            <a:r>
              <a:rPr lang="en-US"/>
              <a:t>dt+UX: Design Thinking for User Experience Design, Prototyping &amp; Evaluation </a:t>
            </a:r>
          </a:p>
        </p:txBody>
      </p:sp>
      <p:sp>
        <p:nvSpPr>
          <p:cNvPr id="4" name="Slide Number Placeholder 3"/>
          <p:cNvSpPr>
            <a:spLocks noGrp="1"/>
          </p:cNvSpPr>
          <p:nvPr>
            <p:ph type="sldNum" sz="quarter" idx="12"/>
          </p:nvPr>
        </p:nvSpPr>
        <p:spPr/>
        <p:txBody>
          <a:bodyPr/>
          <a:lstStyle/>
          <a:p>
            <a:fld id="{FB6652A6-79DF-483A-BD26-0F50B98E5330}" type="slidenum">
              <a:rPr lang="en-US" smtClean="0"/>
              <a:pPr/>
              <a:t>51</a:t>
            </a:fld>
            <a:endParaRPr lang="en-US"/>
          </a:p>
        </p:txBody>
      </p:sp>
      <p:pic>
        <p:nvPicPr>
          <p:cNvPr id="8" name="Picture 7">
            <a:extLst>
              <a:ext uri="{FF2B5EF4-FFF2-40B4-BE49-F238E27FC236}">
                <a16:creationId xmlns:a16="http://schemas.microsoft.com/office/drawing/2014/main" id="{3E0769A7-E318-6945-BB1C-B4E765E7C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
            <a:ext cx="12183780" cy="6862630"/>
          </a:xfrm>
          <a:prstGeom prst="rect">
            <a:avLst/>
          </a:prstGeom>
        </p:spPr>
      </p:pic>
    </p:spTree>
    <p:extLst>
      <p:ext uri="{BB962C8B-B14F-4D97-AF65-F5344CB8AC3E}">
        <p14:creationId xmlns:p14="http://schemas.microsoft.com/office/powerpoint/2010/main" val="6305123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r>
              <a:rPr lang="en-US"/>
              <a:t>Preparing for a Test</a:t>
            </a:r>
          </a:p>
        </p:txBody>
      </p:sp>
      <p:sp>
        <p:nvSpPr>
          <p:cNvPr id="826371" name="Rectangle 3"/>
          <p:cNvSpPr>
            <a:spLocks noGrp="1" noChangeArrowheads="1"/>
          </p:cNvSpPr>
          <p:nvPr>
            <p:ph idx="1"/>
          </p:nvPr>
        </p:nvSpPr>
        <p:spPr>
          <a:xfrm>
            <a:off x="639233" y="1021556"/>
            <a:ext cx="11546909" cy="5450682"/>
          </a:xfrm>
        </p:spPr>
        <p:txBody>
          <a:bodyPr>
            <a:normAutofit fontScale="92500" lnSpcReduction="10000"/>
          </a:bodyPr>
          <a:lstStyle/>
          <a:p>
            <a:r>
              <a:rPr lang="en-US" dirty="0"/>
              <a:t>Select your “</a:t>
            </a:r>
            <a:r>
              <a:rPr lang="en-US" altLang="ja-JP" dirty="0"/>
              <a:t>customers”</a:t>
            </a:r>
          </a:p>
          <a:p>
            <a:pPr lvl="1"/>
            <a:r>
              <a:rPr lang="en-US" dirty="0"/>
              <a:t>understand background of intended users</a:t>
            </a:r>
          </a:p>
          <a:p>
            <a:pPr lvl="1"/>
            <a:r>
              <a:rPr lang="en-US" dirty="0"/>
              <a:t>use a screening questionnaire to get the people you need</a:t>
            </a:r>
          </a:p>
          <a:p>
            <a:pPr lvl="1"/>
            <a:r>
              <a:rPr lang="en-US" dirty="0"/>
              <a:t>don’</a:t>
            </a:r>
            <a:r>
              <a:rPr lang="en-US" altLang="ja-JP" dirty="0"/>
              <a:t>t use friends or family (at most 1 Stanford student)</a:t>
            </a:r>
          </a:p>
          <a:p>
            <a:pPr lvl="1"/>
            <a:r>
              <a:rPr lang="en-US" altLang="ja-JP" b="1" dirty="0">
                <a:solidFill>
                  <a:srgbClr val="FFC000"/>
                </a:solidFill>
              </a:rPr>
              <a:t>start recruiting today</a:t>
            </a:r>
          </a:p>
          <a:p>
            <a:pPr marL="457108" lvl="1" indent="0">
              <a:buNone/>
            </a:pPr>
            <a:endParaRPr lang="en-US" altLang="ja-JP" sz="1500" dirty="0"/>
          </a:p>
          <a:p>
            <a:r>
              <a:rPr lang="en-US" dirty="0"/>
              <a:t>Prepare scenarios that are</a:t>
            </a:r>
          </a:p>
          <a:p>
            <a:pPr lvl="1"/>
            <a:r>
              <a:rPr lang="en-US" dirty="0"/>
              <a:t>typical of the product during actual use</a:t>
            </a:r>
          </a:p>
          <a:p>
            <a:pPr lvl="1"/>
            <a:r>
              <a:rPr lang="en-US" dirty="0"/>
              <a:t>make prototype support these (small, yet broad)</a:t>
            </a:r>
          </a:p>
          <a:p>
            <a:pPr marL="457108" lvl="1" indent="0">
              <a:buNone/>
            </a:pPr>
            <a:endParaRPr lang="en-US" sz="1500" dirty="0"/>
          </a:p>
          <a:p>
            <a:r>
              <a:rPr lang="en-US" dirty="0"/>
              <a:t>Practice to avoid </a:t>
            </a:r>
            <a:r>
              <a:rPr lang="en-US" altLang="ja-JP" dirty="0"/>
              <a:t>“bugs”</a:t>
            </a:r>
            <a:endParaRPr lang="en-US" dirty="0"/>
          </a:p>
        </p:txBody>
      </p:sp>
      <p:sp>
        <p:nvSpPr>
          <p:cNvPr id="4" name="Date Placeholder 2"/>
          <p:cNvSpPr>
            <a:spLocks noGrp="1"/>
          </p:cNvSpPr>
          <p:nvPr>
            <p:ph type="dt" sz="half" idx="10"/>
          </p:nvPr>
        </p:nvSpPr>
        <p:spPr/>
        <p:txBody>
          <a:bodyPr/>
          <a:lstStyle/>
          <a:p>
            <a:r>
              <a:rPr lang="en-US"/>
              <a:t>Autumn 2026</a:t>
            </a:r>
          </a:p>
        </p:txBody>
      </p:sp>
      <p:sp>
        <p:nvSpPr>
          <p:cNvPr id="5" name="Footer Placeholder 3"/>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FB6652A6-79DF-483A-BD26-0F50B98E5330}" type="slidenum">
              <a:rPr lang="en-US" smtClean="0"/>
              <a:pPr/>
              <a:t>52</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26371">
                                            <p:txEl>
                                              <p:pRg st="6" end="6"/>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826371">
                                            <p:txEl>
                                              <p:pRg st="7" end="7"/>
                                            </p:tx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826371">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82637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1" grpId="1" uiExpand="1" build="p"/>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2"/>
          <p:cNvSpPr>
            <a:spLocks noGrp="1"/>
          </p:cNvSpPr>
          <p:nvPr>
            <p:ph type="title"/>
          </p:nvPr>
        </p:nvSpPr>
        <p:spPr/>
        <p:txBody>
          <a:bodyPr/>
          <a:lstStyle/>
          <a:p>
            <a:r>
              <a:rPr lang="en-US" dirty="0"/>
              <a:t>Conducting a Test</a:t>
            </a:r>
            <a:br>
              <a:rPr lang="en-US" dirty="0"/>
            </a:br>
            <a:r>
              <a:rPr lang="en-US" sz="3200" i="1" dirty="0"/>
              <a:t>Four Roles</a:t>
            </a:r>
            <a:endParaRPr lang="en-US" i="1" dirty="0"/>
          </a:p>
        </p:txBody>
      </p:sp>
      <p:sp>
        <p:nvSpPr>
          <p:cNvPr id="78850" name="Rectangle 3"/>
          <p:cNvSpPr>
            <a:spLocks noGrp="1" noChangeArrowheads="1"/>
          </p:cNvSpPr>
          <p:nvPr>
            <p:ph idx="1"/>
          </p:nvPr>
        </p:nvSpPr>
        <p:spPr>
          <a:xfrm>
            <a:off x="639233" y="1272844"/>
            <a:ext cx="11195715" cy="2751703"/>
          </a:xfrm>
        </p:spPr>
        <p:txBody>
          <a:bodyPr>
            <a:normAutofit fontScale="85000" lnSpcReduction="20000"/>
          </a:bodyPr>
          <a:lstStyle/>
          <a:p>
            <a:r>
              <a:rPr lang="en-US" dirty="0"/>
              <a:t>Greeter – puts users at ease &amp; gets data</a:t>
            </a:r>
          </a:p>
          <a:p>
            <a:r>
              <a:rPr lang="en-US" dirty="0"/>
              <a:t>Facilitator – only team member who speaks</a:t>
            </a:r>
          </a:p>
          <a:p>
            <a:pPr lvl="1"/>
            <a:r>
              <a:rPr lang="en-US" dirty="0"/>
              <a:t>gives instructions &amp; encourages thoughts, opinions</a:t>
            </a:r>
          </a:p>
          <a:p>
            <a:r>
              <a:rPr lang="en-US" dirty="0"/>
              <a:t>Computer – knows application logic &amp; controls it</a:t>
            </a:r>
          </a:p>
          <a:p>
            <a:pPr lvl="1"/>
            <a:r>
              <a:rPr lang="en-US" dirty="0"/>
              <a:t>always simulates the response, w/o explanation</a:t>
            </a:r>
          </a:p>
          <a:p>
            <a:r>
              <a:rPr lang="en-US" dirty="0"/>
              <a:t>Observers – take notes &amp; recommendations</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48573CA7-35FD-4F26-8712-3E7EAA6D8755}" type="slidenum">
              <a:rPr lang="en-US" smtClean="0"/>
              <a:pPr/>
              <a:t>53</a:t>
            </a:fld>
            <a:endParaRPr lang="en-US"/>
          </a:p>
        </p:txBody>
      </p:sp>
      <p:pic>
        <p:nvPicPr>
          <p:cNvPr id="9" name="Picture 8">
            <a:extLst>
              <a:ext uri="{FF2B5EF4-FFF2-40B4-BE49-F238E27FC236}">
                <a16:creationId xmlns:a16="http://schemas.microsoft.com/office/drawing/2014/main" id="{B44D1C6F-56FB-F34D-9CC7-DEC957D91282}"/>
              </a:ext>
            </a:extLst>
          </p:cNvPr>
          <p:cNvPicPr>
            <a:picLocks noChangeAspect="1"/>
          </p:cNvPicPr>
          <p:nvPr/>
        </p:nvPicPr>
        <p:blipFill rotWithShape="1">
          <a:blip r:embed="rId3"/>
          <a:srcRect l="6023" r="3119"/>
          <a:stretch/>
        </p:blipFill>
        <p:spPr>
          <a:xfrm>
            <a:off x="2574360" y="4025597"/>
            <a:ext cx="6161160" cy="2527602"/>
          </a:xfrm>
          <a:prstGeom prst="rect">
            <a:avLst/>
          </a:prstGeom>
        </p:spPr>
      </p:pic>
      <p:pic>
        <p:nvPicPr>
          <p:cNvPr id="10" name="Picture 9">
            <a:extLst>
              <a:ext uri="{FF2B5EF4-FFF2-40B4-BE49-F238E27FC236}">
                <a16:creationId xmlns:a16="http://schemas.microsoft.com/office/drawing/2014/main" id="{EE1418AA-CE4C-7E40-9EF5-BF7CEB04DD7F}"/>
              </a:ext>
            </a:extLst>
          </p:cNvPr>
          <p:cNvPicPr>
            <a:picLocks noChangeAspect="1"/>
          </p:cNvPicPr>
          <p:nvPr/>
        </p:nvPicPr>
        <p:blipFill rotWithShape="1">
          <a:blip r:embed="rId3"/>
          <a:srcRect l="6023" r="46420"/>
          <a:stretch/>
        </p:blipFill>
        <p:spPr>
          <a:xfrm>
            <a:off x="2576475" y="4025597"/>
            <a:ext cx="3224852" cy="2527602"/>
          </a:xfrm>
          <a:prstGeom prst="rect">
            <a:avLst/>
          </a:prstGeom>
        </p:spPr>
      </p:pic>
      <p:grpSp>
        <p:nvGrpSpPr>
          <p:cNvPr id="7" name="Group 6">
            <a:extLst>
              <a:ext uri="{FF2B5EF4-FFF2-40B4-BE49-F238E27FC236}">
                <a16:creationId xmlns:a16="http://schemas.microsoft.com/office/drawing/2014/main" id="{C841DEC9-8B75-E6E7-31D2-B9E358A6E3D7}"/>
              </a:ext>
            </a:extLst>
          </p:cNvPr>
          <p:cNvGrpSpPr/>
          <p:nvPr/>
        </p:nvGrpSpPr>
        <p:grpSpPr>
          <a:xfrm>
            <a:off x="9276523" y="1271794"/>
            <a:ext cx="2941981" cy="1283640"/>
            <a:chOff x="8917539" y="962996"/>
            <a:chExt cx="2941981" cy="1283640"/>
          </a:xfrm>
        </p:grpSpPr>
        <p:sp>
          <p:nvSpPr>
            <p:cNvPr id="3" name="TextBox 2">
              <a:extLst>
                <a:ext uri="{FF2B5EF4-FFF2-40B4-BE49-F238E27FC236}">
                  <a16:creationId xmlns:a16="http://schemas.microsoft.com/office/drawing/2014/main" id="{E92C9CF9-C047-C579-3B81-1EF207FEE058}"/>
                </a:ext>
              </a:extLst>
            </p:cNvPr>
            <p:cNvSpPr txBox="1"/>
            <p:nvPr/>
          </p:nvSpPr>
          <p:spPr>
            <a:xfrm>
              <a:off x="9858651" y="1409887"/>
              <a:ext cx="2000869" cy="461665"/>
            </a:xfrm>
            <a:prstGeom prst="rect">
              <a:avLst/>
            </a:prstGeom>
            <a:noFill/>
          </p:spPr>
          <p:txBody>
            <a:bodyPr wrap="none" rtlCol="0">
              <a:spAutoFit/>
            </a:bodyPr>
            <a:lstStyle/>
            <a:p>
              <a:r>
                <a:rPr lang="en-US" dirty="0">
                  <a:latin typeface="Helvetica" pitchFamily="2" charset="0"/>
                </a:rPr>
                <a:t>Can combine</a:t>
              </a:r>
            </a:p>
          </p:txBody>
        </p:sp>
        <p:sp>
          <p:nvSpPr>
            <p:cNvPr id="6" name="Right Brace 5">
              <a:extLst>
                <a:ext uri="{FF2B5EF4-FFF2-40B4-BE49-F238E27FC236}">
                  <a16:creationId xmlns:a16="http://schemas.microsoft.com/office/drawing/2014/main" id="{7662786B-F918-2693-BB7A-4BAE59EF27F1}"/>
                </a:ext>
              </a:extLst>
            </p:cNvPr>
            <p:cNvSpPr/>
            <p:nvPr/>
          </p:nvSpPr>
          <p:spPr bwMode="auto">
            <a:xfrm>
              <a:off x="8917539" y="962996"/>
              <a:ext cx="976940" cy="1283640"/>
            </a:xfrm>
            <a:prstGeom prst="rightBrace">
              <a:avLst>
                <a:gd name="adj1" fmla="val 8333"/>
                <a:gd name="adj2" fmla="val 51026"/>
              </a:avLst>
            </a:prstGeom>
            <a:no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w="38100">
                  <a:solidFill>
                    <a:schemeClr val="tx1"/>
                  </a:solidFill>
                </a:ln>
                <a:solidFill>
                  <a:schemeClr val="tx1"/>
                </a:solidFill>
                <a:effectLst/>
                <a:latin typeface="Times New Roman" pitchFamily="18" charset="0"/>
              </a:endParaRPr>
            </a:p>
          </p:txBody>
        </p:sp>
      </p:grpSp>
      <p:grpSp>
        <p:nvGrpSpPr>
          <p:cNvPr id="15" name="Group 14">
            <a:extLst>
              <a:ext uri="{FF2B5EF4-FFF2-40B4-BE49-F238E27FC236}">
                <a16:creationId xmlns:a16="http://schemas.microsoft.com/office/drawing/2014/main" id="{7CD48419-E128-61FA-5F36-F9BDB46404E6}"/>
              </a:ext>
            </a:extLst>
          </p:cNvPr>
          <p:cNvGrpSpPr/>
          <p:nvPr/>
        </p:nvGrpSpPr>
        <p:grpSpPr>
          <a:xfrm>
            <a:off x="7264528" y="4079633"/>
            <a:ext cx="1470992" cy="1325217"/>
            <a:chOff x="7264528" y="4079633"/>
            <a:chExt cx="1470992" cy="1325217"/>
          </a:xfrm>
        </p:grpSpPr>
        <p:sp>
          <p:nvSpPr>
            <p:cNvPr id="12" name="Oval 11">
              <a:extLst>
                <a:ext uri="{FF2B5EF4-FFF2-40B4-BE49-F238E27FC236}">
                  <a16:creationId xmlns:a16="http://schemas.microsoft.com/office/drawing/2014/main" id="{1C7608C7-D0E8-C265-E817-2454D9CD7815}"/>
                </a:ext>
              </a:extLst>
            </p:cNvPr>
            <p:cNvSpPr/>
            <p:nvPr/>
          </p:nvSpPr>
          <p:spPr bwMode="auto">
            <a:xfrm>
              <a:off x="7264528" y="4079633"/>
              <a:ext cx="1470992" cy="1325217"/>
            </a:xfrm>
            <a:prstGeom prst="ellipse">
              <a:avLst/>
            </a:prstGeom>
            <a:noFill/>
            <a:ln w="5715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14" name="Straight Connector 13">
              <a:extLst>
                <a:ext uri="{FF2B5EF4-FFF2-40B4-BE49-F238E27FC236}">
                  <a16:creationId xmlns:a16="http://schemas.microsoft.com/office/drawing/2014/main" id="{DE01C495-C2BD-CA60-5F26-D753C441063F}"/>
                </a:ext>
              </a:extLst>
            </p:cNvPr>
            <p:cNvCxnSpPr>
              <a:stCxn id="12" idx="1"/>
            </p:cNvCxnSpPr>
            <p:nvPr/>
          </p:nvCxnSpPr>
          <p:spPr bwMode="auto">
            <a:xfrm>
              <a:off x="7479950" y="4273707"/>
              <a:ext cx="1014693" cy="987406"/>
            </a:xfrm>
            <a:prstGeom prst="line">
              <a:avLst/>
            </a:prstGeom>
            <a:solidFill>
              <a:schemeClr val="accent1"/>
            </a:solidFill>
            <a:ln w="57150" cap="flat" cmpd="sng" algn="ctr">
              <a:solidFill>
                <a:srgbClr val="FF0000"/>
              </a:solidFill>
              <a:prstDash val="solid"/>
              <a:round/>
              <a:headEnd type="none" w="sm" len="sm"/>
              <a:tailEnd type="none" w="sm" len="sm"/>
            </a:ln>
            <a:effectLst/>
          </p:spPr>
        </p:cxnSp>
      </p:grpSp>
    </p:spTree>
    <p:extLst>
      <p:ext uri="{BB962C8B-B14F-4D97-AF65-F5344CB8AC3E}">
        <p14:creationId xmlns:p14="http://schemas.microsoft.com/office/powerpoint/2010/main" val="698047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p:cNvSpPr>
            <a:spLocks noGrp="1"/>
          </p:cNvSpPr>
          <p:nvPr>
            <p:ph type="title"/>
          </p:nvPr>
        </p:nvSpPr>
        <p:spPr>
          <a:xfrm>
            <a:off x="1750066" y="0"/>
            <a:ext cx="8917935" cy="1143000"/>
          </a:xfrm>
        </p:spPr>
        <p:txBody>
          <a:bodyPr/>
          <a:lstStyle/>
          <a:p>
            <a:r>
              <a:rPr lang="en-US" dirty="0"/>
              <a:t>Conducting a Test</a:t>
            </a:r>
          </a:p>
        </p:txBody>
      </p:sp>
      <p:sp>
        <p:nvSpPr>
          <p:cNvPr id="4" name="Date Placeholder 2"/>
          <p:cNvSpPr>
            <a:spLocks noGrp="1"/>
          </p:cNvSpPr>
          <p:nvPr>
            <p:ph type="dt" sz="half" idx="10"/>
          </p:nvPr>
        </p:nvSpPr>
        <p:spPr/>
        <p:txBody>
          <a:bodyPr/>
          <a:lstStyle/>
          <a:p>
            <a:pPr>
              <a:defRPr/>
            </a:pPr>
            <a:r>
              <a:rPr lang="en-US"/>
              <a:t>Autumn 2026</a:t>
            </a:r>
          </a:p>
        </p:txBody>
      </p:sp>
      <p:sp>
        <p:nvSpPr>
          <p:cNvPr id="5" name="Footer Placeholder 3"/>
          <p:cNvSpPr>
            <a:spLocks noGrp="1"/>
          </p:cNvSpPr>
          <p:nvPr>
            <p:ph type="ftr" sz="quarter" idx="11"/>
          </p:nvPr>
        </p:nvSpPr>
        <p:spPr/>
        <p:txBody>
          <a:bodyPr/>
          <a:lstStyle/>
          <a:p>
            <a:pPr>
              <a:defRPr/>
            </a:pPr>
            <a:r>
              <a:rPr lang="en-US"/>
              <a:t>dt+UX: Design Thinking for User Experience Design, Prototyping &amp; Evaluation </a:t>
            </a:r>
          </a:p>
        </p:txBody>
      </p:sp>
      <p:sp>
        <p:nvSpPr>
          <p:cNvPr id="80900" name="Slide Number Placeholder 4"/>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fld id="{072A07C8-6E72-4D96-8B1E-140477248C6F}" type="slidenum">
              <a:rPr lang="en-US" sz="1100">
                <a:solidFill>
                  <a:srgbClr val="D4E8F4"/>
                </a:solidFill>
                <a:latin typeface="Arial" pitchFamily="34" charset="0"/>
              </a:rPr>
              <a:pPr eaLnBrk="1" hangingPunct="1"/>
              <a:t>54</a:t>
            </a:fld>
            <a:endParaRPr lang="en-US" sz="1100">
              <a:solidFill>
                <a:srgbClr val="D4E8F4"/>
              </a:solidFill>
              <a:latin typeface="Arial" pitchFamily="34" charset="0"/>
            </a:endParaRPr>
          </a:p>
        </p:txBody>
      </p:sp>
      <p:pic>
        <p:nvPicPr>
          <p:cNvPr id="80901" name="Picture 5" descr="P0002641-mosa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31" y="-584392"/>
            <a:ext cx="12303031" cy="82359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a:extLst>
              <a:ext uri="{FF2B5EF4-FFF2-40B4-BE49-F238E27FC236}">
                <a16:creationId xmlns:a16="http://schemas.microsoft.com/office/drawing/2014/main" id="{174C9412-06A3-B14F-9825-9ADE33597B28}"/>
              </a:ext>
            </a:extLst>
          </p:cNvPr>
          <p:cNvSpPr/>
          <p:nvPr/>
        </p:nvSpPr>
        <p:spPr bwMode="auto">
          <a:xfrm>
            <a:off x="-111032" y="0"/>
            <a:ext cx="12303031" cy="1143000"/>
          </a:xfrm>
          <a:prstGeom prst="rect">
            <a:avLst/>
          </a:prstGeom>
          <a:solidFill>
            <a:schemeClr val="tx1">
              <a:lumMod val="75000"/>
              <a:alpha val="50196"/>
            </a:scheme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9130BEB0-437F-724A-8725-C14A2120E433}"/>
                  </a:ext>
                </a:extLst>
              </p14:cNvPr>
              <p14:cNvContentPartPr/>
              <p14:nvPr/>
            </p14:nvContentPartPr>
            <p14:xfrm>
              <a:off x="894825" y="5598934"/>
              <a:ext cx="3656520" cy="1692720"/>
            </p14:xfrm>
          </p:contentPart>
        </mc:Choice>
        <mc:Fallback xmlns="">
          <p:pic>
            <p:nvPicPr>
              <p:cNvPr id="3" name="Ink 2">
                <a:extLst>
                  <a:ext uri="{FF2B5EF4-FFF2-40B4-BE49-F238E27FC236}">
                    <a16:creationId xmlns:a16="http://schemas.microsoft.com/office/drawing/2014/main" id="{9130BEB0-437F-724A-8725-C14A2120E433}"/>
                  </a:ext>
                </a:extLst>
              </p:cNvPr>
              <p:cNvPicPr/>
              <p:nvPr/>
            </p:nvPicPr>
            <p:blipFill>
              <a:blip r:embed="rId5"/>
              <a:stretch>
                <a:fillRect/>
              </a:stretch>
            </p:blipFill>
            <p:spPr>
              <a:xfrm>
                <a:off x="851989" y="5513254"/>
                <a:ext cx="3741832" cy="1863720"/>
              </a:xfrm>
              <a:prstGeom prst="rect">
                <a:avLst/>
              </a:prstGeom>
            </p:spPr>
          </p:pic>
        </mc:Fallback>
      </mc:AlternateContent>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3965955" y="6553200"/>
            <a:ext cx="6239612"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xfrm>
            <a:off x="9580893" y="6553200"/>
            <a:ext cx="990600" cy="457200"/>
          </a:xfrm>
          <a:prstGeom prst="rect">
            <a:avLst/>
          </a:prstGeom>
        </p:spPr>
        <p:txBody>
          <a:bodyPr/>
          <a:lstStyle/>
          <a:p>
            <a:pPr>
              <a:defRPr/>
            </a:pPr>
            <a:fld id="{7A008F18-8DDE-4A5D-A25F-2DAA7E170AE5}" type="slidenum">
              <a:rPr lang="en-US" smtClean="0"/>
              <a:pPr>
                <a:defRPr/>
              </a:pPr>
              <a:t>55</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4445"/>
          <a:stretch/>
        </p:blipFill>
        <p:spPr>
          <a:xfrm>
            <a:off x="2667000" y="0"/>
            <a:ext cx="6858000" cy="6553200"/>
          </a:xfrm>
          <a:prstGeom prst="rect">
            <a:avLst/>
          </a:prstGeom>
        </p:spPr>
      </p:pic>
      <p:sp>
        <p:nvSpPr>
          <p:cNvPr id="18436" name="Text Box 5"/>
          <p:cNvSpPr txBox="1">
            <a:spLocks noChangeArrowheads="1"/>
          </p:cNvSpPr>
          <p:nvPr/>
        </p:nvSpPr>
        <p:spPr bwMode="auto">
          <a:xfrm>
            <a:off x="478352" y="6153090"/>
            <a:ext cx="14771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err="1">
                <a:latin typeface="Helvetica" pitchFamily="34" charset="0"/>
              </a:rPr>
              <a:t>Wonderlust</a:t>
            </a:r>
            <a:endParaRPr lang="en-US" sz="2000" dirty="0">
              <a:latin typeface="Helvetica" pitchFamily="34" charset="0"/>
            </a:endParaRPr>
          </a:p>
        </p:txBody>
      </p:sp>
    </p:spTree>
    <p:extLst>
      <p:ext uri="{BB962C8B-B14F-4D97-AF65-F5344CB8AC3E}">
        <p14:creationId xmlns:p14="http://schemas.microsoft.com/office/powerpoint/2010/main" val="75089086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prstGeom prst="rect">
            <a:avLst/>
          </a:prstGeom>
        </p:spPr>
        <p:txBody>
          <a:bodyPr/>
          <a:lstStyle/>
          <a:p>
            <a:pPr>
              <a:defRPr/>
            </a:pPr>
            <a:r>
              <a:rPr lang="en-US"/>
              <a:t>Autumn 2026</a:t>
            </a:r>
          </a:p>
        </p:txBody>
      </p:sp>
      <p:sp>
        <p:nvSpPr>
          <p:cNvPr id="3" name="Footer Placeholder 2"/>
          <p:cNvSpPr>
            <a:spLocks noGrp="1"/>
          </p:cNvSpPr>
          <p:nvPr>
            <p:ph type="ftr" sz="quarter" idx="11"/>
          </p:nvPr>
        </p:nvSpPr>
        <p:spPr>
          <a:xfrm>
            <a:off x="3965955" y="6553200"/>
            <a:ext cx="6239612" cy="457200"/>
          </a:xfrm>
          <a:prstGeom prst="rect">
            <a:avLst/>
          </a:prstGeom>
        </p:spPr>
        <p:txBody>
          <a:bodyPr/>
          <a:lstStyle/>
          <a:p>
            <a:pPr>
              <a:defRPr/>
            </a:pPr>
            <a:r>
              <a:rPr lang="en-US"/>
              <a:t>dt+UX: Design Thinking for User Experience Design, Prototyping &amp; Evaluation </a:t>
            </a:r>
            <a:endParaRPr lang="en-US" dirty="0"/>
          </a:p>
        </p:txBody>
      </p:sp>
      <p:sp>
        <p:nvSpPr>
          <p:cNvPr id="4" name="Slide Number Placeholder 3"/>
          <p:cNvSpPr>
            <a:spLocks noGrp="1"/>
          </p:cNvSpPr>
          <p:nvPr>
            <p:ph type="sldNum" sz="quarter" idx="12"/>
          </p:nvPr>
        </p:nvSpPr>
        <p:spPr>
          <a:xfrm>
            <a:off x="9580893" y="6553200"/>
            <a:ext cx="990600" cy="457200"/>
          </a:xfrm>
          <a:prstGeom prst="rect">
            <a:avLst/>
          </a:prstGeom>
        </p:spPr>
        <p:txBody>
          <a:bodyPr/>
          <a:lstStyle/>
          <a:p>
            <a:pPr>
              <a:defRPr/>
            </a:pPr>
            <a:fld id="{7A008F18-8DDE-4A5D-A25F-2DAA7E170AE5}" type="slidenum">
              <a:rPr lang="en-US" smtClean="0"/>
              <a:pPr>
                <a:defRPr/>
              </a:pPr>
              <a:t>56</a:t>
            </a:fld>
            <a:endParaRPr lang="en-US" dirty="0"/>
          </a:p>
        </p:txBody>
      </p:sp>
      <p:sp>
        <p:nvSpPr>
          <p:cNvPr id="18436" name="Text Box 5"/>
          <p:cNvSpPr txBox="1">
            <a:spLocks noChangeArrowheads="1"/>
          </p:cNvSpPr>
          <p:nvPr/>
        </p:nvSpPr>
        <p:spPr bwMode="auto">
          <a:xfrm>
            <a:off x="1649306" y="5987497"/>
            <a:ext cx="166694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sz="2000" dirty="0">
                <a:latin typeface="Helvetica" pitchFamily="34" charset="0"/>
              </a:rPr>
              <a:t>Who is </a:t>
            </a:r>
            <a:r>
              <a:rPr lang="en-US" sz="2000" dirty="0" err="1">
                <a:latin typeface="Helvetica" pitchFamily="34" charset="0"/>
              </a:rPr>
              <a:t>Zuki</a:t>
            </a:r>
            <a:r>
              <a:rPr lang="en-US" sz="2000" dirty="0">
                <a:latin typeface="Helvetica" pitchFamily="34" charset="0"/>
              </a:rPr>
              <a:t>?</a:t>
            </a:r>
          </a:p>
        </p:txBody>
      </p:sp>
      <p:pic>
        <p:nvPicPr>
          <p:cNvPr id="6" name="zuki_paper_prototype_joy_kim_2finishe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64014" y="0"/>
            <a:ext cx="3863975" cy="6858000"/>
          </a:xfrm>
          <a:prstGeom prst="rect">
            <a:avLst/>
          </a:prstGeom>
        </p:spPr>
      </p:pic>
    </p:spTree>
    <p:extLst>
      <p:ext uri="{BB962C8B-B14F-4D97-AF65-F5344CB8AC3E}">
        <p14:creationId xmlns:p14="http://schemas.microsoft.com/office/powerpoint/2010/main" val="3489785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0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DC4DB-64D1-0F03-3257-B2592175385C}"/>
              </a:ext>
            </a:extLst>
          </p:cNvPr>
          <p:cNvSpPr>
            <a:spLocks noGrp="1"/>
          </p:cNvSpPr>
          <p:nvPr>
            <p:ph type="title"/>
          </p:nvPr>
        </p:nvSpPr>
        <p:spPr/>
        <p:txBody>
          <a:bodyPr/>
          <a:lstStyle/>
          <a:p>
            <a:r>
              <a:rPr lang="en-GB" dirty="0"/>
              <a:t>Practice: Low-fi Prototype Testing</a:t>
            </a:r>
            <a:endParaRPr lang="en-US" dirty="0"/>
          </a:p>
        </p:txBody>
      </p:sp>
      <p:sp>
        <p:nvSpPr>
          <p:cNvPr id="3" name="Content Placeholder 2">
            <a:extLst>
              <a:ext uri="{FF2B5EF4-FFF2-40B4-BE49-F238E27FC236}">
                <a16:creationId xmlns:a16="http://schemas.microsoft.com/office/drawing/2014/main" id="{FEF318E5-A57D-82C4-DDDE-8ED4317E0A36}"/>
              </a:ext>
            </a:extLst>
          </p:cNvPr>
          <p:cNvSpPr>
            <a:spLocks noGrp="1"/>
          </p:cNvSpPr>
          <p:nvPr>
            <p:ph idx="1"/>
          </p:nvPr>
        </p:nvSpPr>
        <p:spPr>
          <a:xfrm>
            <a:off x="432707" y="1792968"/>
            <a:ext cx="8319483" cy="4351338"/>
          </a:xfrm>
        </p:spPr>
        <p:txBody>
          <a:bodyPr>
            <a:normAutofit fontScale="70000" lnSpcReduction="20000"/>
          </a:bodyPr>
          <a:lstStyle/>
          <a:p>
            <a:pPr marL="0" indent="0">
              <a:buNone/>
            </a:pPr>
            <a:r>
              <a:rPr lang="en-GB" dirty="0"/>
              <a:t>In a group of 3-4 people around you, you will test the low-fi prototype of </a:t>
            </a:r>
            <a:r>
              <a:rPr lang="en-GB" dirty="0" err="1"/>
              <a:t>Dishcovery</a:t>
            </a:r>
            <a:r>
              <a:rPr lang="en-GB" dirty="0"/>
              <a:t> app! </a:t>
            </a:r>
          </a:p>
          <a:p>
            <a:pPr marL="0" indent="0">
              <a:buNone/>
            </a:pPr>
            <a:endParaRPr lang="en-GB" dirty="0"/>
          </a:p>
          <a:p>
            <a:pPr marL="0" indent="0">
              <a:buNone/>
            </a:pPr>
            <a:r>
              <a:rPr lang="en-GB" dirty="0"/>
              <a:t>One will play user, one will play facilitator, and 1- 2 will play observers taking notes. </a:t>
            </a:r>
          </a:p>
          <a:p>
            <a:pPr marL="0" indent="0">
              <a:buNone/>
            </a:pPr>
            <a:endParaRPr lang="en-GB" dirty="0"/>
          </a:p>
          <a:p>
            <a:pPr marL="0" indent="0">
              <a:buNone/>
            </a:pPr>
            <a:r>
              <a:rPr lang="en-GB" dirty="0"/>
              <a:t>Share the </a:t>
            </a:r>
            <a:r>
              <a:rPr lang="en-GB" b="1" i="1" dirty="0"/>
              <a:t>critical incidents </a:t>
            </a:r>
            <a:r>
              <a:rPr lang="en-GB" dirty="0"/>
              <a:t>(both positive and negative events) from your test in Slack. </a:t>
            </a:r>
          </a:p>
          <a:p>
            <a:pPr marL="0" indent="0">
              <a:buNone/>
            </a:pPr>
            <a:endParaRPr lang="en-GB" dirty="0"/>
          </a:p>
          <a:p>
            <a:pPr marL="0" indent="0">
              <a:buNone/>
            </a:pPr>
            <a:r>
              <a:rPr lang="en-GB" dirty="0"/>
              <a:t>Note: If you are the user, remember to talk-aloud about what you are thinking as you navigate the prototype</a:t>
            </a:r>
            <a:endParaRPr lang="en-US" dirty="0"/>
          </a:p>
        </p:txBody>
      </p:sp>
      <p:pic>
        <p:nvPicPr>
          <p:cNvPr id="5" name="Picture 4" descr="A phone with a drawing on it&#10;&#10;Description automatically generated">
            <a:extLst>
              <a:ext uri="{FF2B5EF4-FFF2-40B4-BE49-F238E27FC236}">
                <a16:creationId xmlns:a16="http://schemas.microsoft.com/office/drawing/2014/main" id="{4A1B40F6-8B62-19B8-2299-4044A56A1EB2}"/>
              </a:ext>
            </a:extLst>
          </p:cNvPr>
          <p:cNvPicPr>
            <a:picLocks noChangeAspect="1"/>
          </p:cNvPicPr>
          <p:nvPr/>
        </p:nvPicPr>
        <p:blipFill>
          <a:blip r:embed="rId3"/>
          <a:stretch>
            <a:fillRect/>
          </a:stretch>
        </p:blipFill>
        <p:spPr>
          <a:xfrm>
            <a:off x="8989777" y="1125201"/>
            <a:ext cx="3098800" cy="5467516"/>
          </a:xfrm>
          <a:prstGeom prst="rect">
            <a:avLst/>
          </a:prstGeom>
        </p:spPr>
      </p:pic>
      <p:sp>
        <p:nvSpPr>
          <p:cNvPr id="4" name="Date Placeholder 3">
            <a:extLst>
              <a:ext uri="{FF2B5EF4-FFF2-40B4-BE49-F238E27FC236}">
                <a16:creationId xmlns:a16="http://schemas.microsoft.com/office/drawing/2014/main" id="{7E2E761A-62B8-D09F-92C2-7C3627ED3E4F}"/>
              </a:ext>
            </a:extLst>
          </p:cNvPr>
          <p:cNvSpPr>
            <a:spLocks noGrp="1"/>
          </p:cNvSpPr>
          <p:nvPr>
            <p:ph type="dt" sz="half" idx="10"/>
          </p:nvPr>
        </p:nvSpPr>
        <p:spPr/>
        <p:txBody>
          <a:bodyPr/>
          <a:lstStyle/>
          <a:p>
            <a:pPr>
              <a:defRPr/>
            </a:pPr>
            <a:r>
              <a:rPr lang="en-US"/>
              <a:t>Autumn 2026</a:t>
            </a:r>
            <a:endParaRPr lang="en-US" dirty="0"/>
          </a:p>
        </p:txBody>
      </p:sp>
      <p:sp>
        <p:nvSpPr>
          <p:cNvPr id="6" name="Footer Placeholder 5">
            <a:extLst>
              <a:ext uri="{FF2B5EF4-FFF2-40B4-BE49-F238E27FC236}">
                <a16:creationId xmlns:a16="http://schemas.microsoft.com/office/drawing/2014/main" id="{C95FF202-A42E-53DE-1E9F-9A8D94AA3883}"/>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7" name="Slide Number Placeholder 6">
            <a:extLst>
              <a:ext uri="{FF2B5EF4-FFF2-40B4-BE49-F238E27FC236}">
                <a16:creationId xmlns:a16="http://schemas.microsoft.com/office/drawing/2014/main" id="{F9DC7AFA-4809-A004-DAA0-F1E9A809A903}"/>
              </a:ext>
            </a:extLst>
          </p:cNvPr>
          <p:cNvSpPr>
            <a:spLocks noGrp="1"/>
          </p:cNvSpPr>
          <p:nvPr>
            <p:ph type="sldNum" sz="quarter" idx="12"/>
          </p:nvPr>
        </p:nvSpPr>
        <p:spPr/>
        <p:txBody>
          <a:bodyPr/>
          <a:lstStyle/>
          <a:p>
            <a:pPr>
              <a:defRPr/>
            </a:pPr>
            <a:fld id="{0E1F3F99-1E68-4047-B307-0AAED4DA5926}" type="slidenum">
              <a:rPr lang="en-US" smtClean="0"/>
              <a:pPr>
                <a:defRPr/>
              </a:pPr>
              <a:t>57</a:t>
            </a:fld>
            <a:endParaRPr lang="en-US" dirty="0"/>
          </a:p>
        </p:txBody>
      </p:sp>
    </p:spTree>
    <p:extLst>
      <p:ext uri="{BB962C8B-B14F-4D97-AF65-F5344CB8AC3E}">
        <p14:creationId xmlns:p14="http://schemas.microsoft.com/office/powerpoint/2010/main" val="143204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09A23-6AF5-8A55-A427-E9BF6D9F3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28E30-B0EA-5D38-CD33-7ABA7F6CCDB7}"/>
              </a:ext>
            </a:extLst>
          </p:cNvPr>
          <p:cNvSpPr>
            <a:spLocks noGrp="1"/>
          </p:cNvSpPr>
          <p:nvPr>
            <p:ph type="title"/>
          </p:nvPr>
        </p:nvSpPr>
        <p:spPr/>
        <p:txBody>
          <a:bodyPr/>
          <a:lstStyle/>
          <a:p>
            <a:r>
              <a:rPr lang="en-GB" dirty="0"/>
              <a:t>Practice: Low-fi Prototype Testing</a:t>
            </a:r>
            <a:endParaRPr lang="en-US" dirty="0"/>
          </a:p>
        </p:txBody>
      </p:sp>
      <p:sp>
        <p:nvSpPr>
          <p:cNvPr id="3" name="Content Placeholder 2">
            <a:extLst>
              <a:ext uri="{FF2B5EF4-FFF2-40B4-BE49-F238E27FC236}">
                <a16:creationId xmlns:a16="http://schemas.microsoft.com/office/drawing/2014/main" id="{AF7A41AB-2223-5A94-C310-873D059A106C}"/>
              </a:ext>
            </a:extLst>
          </p:cNvPr>
          <p:cNvSpPr>
            <a:spLocks noGrp="1"/>
          </p:cNvSpPr>
          <p:nvPr>
            <p:ph idx="1"/>
          </p:nvPr>
        </p:nvSpPr>
        <p:spPr>
          <a:xfrm>
            <a:off x="326571" y="1281793"/>
            <a:ext cx="8479843" cy="4008664"/>
          </a:xfrm>
        </p:spPr>
        <p:txBody>
          <a:bodyPr>
            <a:normAutofit fontScale="92500"/>
          </a:bodyPr>
          <a:lstStyle/>
          <a:p>
            <a:pPr marL="0" indent="0">
              <a:buNone/>
            </a:pPr>
            <a:r>
              <a:rPr lang="en-GB" b="1" dirty="0" err="1"/>
              <a:t>Dishcovery</a:t>
            </a:r>
            <a:r>
              <a:rPr lang="en-GB" dirty="0"/>
              <a:t> allows users to cook with foreign ingredients by learning more about their history &amp; how they are consumed.</a:t>
            </a:r>
          </a:p>
          <a:p>
            <a:r>
              <a:rPr lang="en-GB" dirty="0"/>
              <a:t>Simple task: Scan an ingredient</a:t>
            </a:r>
          </a:p>
          <a:p>
            <a:r>
              <a:rPr lang="en-GB" dirty="0"/>
              <a:t>Moderate task: Learn about the ingredient</a:t>
            </a:r>
          </a:p>
          <a:p>
            <a:r>
              <a:rPr lang="en-GB" dirty="0"/>
              <a:t>Complex task: Cook with the ingredient</a:t>
            </a:r>
            <a:endParaRPr lang="en-US" dirty="0"/>
          </a:p>
        </p:txBody>
      </p:sp>
      <p:sp>
        <p:nvSpPr>
          <p:cNvPr id="5" name="TextBox 4">
            <a:extLst>
              <a:ext uri="{FF2B5EF4-FFF2-40B4-BE49-F238E27FC236}">
                <a16:creationId xmlns:a16="http://schemas.microsoft.com/office/drawing/2014/main" id="{7EAA4A2C-7A83-B296-0496-DE90239678C6}"/>
              </a:ext>
            </a:extLst>
          </p:cNvPr>
          <p:cNvSpPr txBox="1"/>
          <p:nvPr/>
        </p:nvSpPr>
        <p:spPr>
          <a:xfrm>
            <a:off x="764721" y="5576207"/>
            <a:ext cx="6751680" cy="523220"/>
          </a:xfrm>
          <a:prstGeom prst="rect">
            <a:avLst/>
          </a:prstGeom>
          <a:noFill/>
        </p:spPr>
        <p:txBody>
          <a:bodyPr wrap="square" rtlCol="0">
            <a:spAutoFit/>
          </a:bodyPr>
          <a:lstStyle/>
          <a:p>
            <a:r>
              <a:rPr lang="en-US" sz="2800" dirty="0">
                <a:solidFill>
                  <a:srgbClr val="FFC000"/>
                </a:solidFill>
                <a:latin typeface="Helvetica" pitchFamily="2" charset="0"/>
                <a:hlinkClick r:id="rId3">
                  <a:extLst>
                    <a:ext uri="{A12FA001-AC4F-418D-AE19-62706E023703}">
                      <ahyp:hlinkClr xmlns:ahyp="http://schemas.microsoft.com/office/drawing/2018/hyperlinkcolor" val="tx"/>
                    </a:ext>
                  </a:extLst>
                </a:hlinkClick>
              </a:rPr>
              <a:t>https://tinyurl.com/</a:t>
            </a:r>
            <a:r>
              <a:rPr lang="en-US" sz="2800" dirty="0" err="1">
                <a:solidFill>
                  <a:srgbClr val="FFC000"/>
                </a:solidFill>
                <a:latin typeface="Helvetica" pitchFamily="2" charset="0"/>
                <a:hlinkClick r:id="rId3">
                  <a:extLst>
                    <a:ext uri="{A12FA001-AC4F-418D-AE19-62706E023703}">
                      <ahyp:hlinkClr xmlns:ahyp="http://schemas.microsoft.com/office/drawing/2018/hyperlinkcolor" val="tx"/>
                    </a:ext>
                  </a:extLst>
                </a:hlinkClick>
              </a:rPr>
              <a:t>dishcovery-lofi</a:t>
            </a:r>
            <a:endParaRPr lang="en-US" sz="2800" dirty="0">
              <a:solidFill>
                <a:srgbClr val="FFC000"/>
              </a:solidFill>
              <a:latin typeface="Helvetica" pitchFamily="2" charset="0"/>
            </a:endParaRPr>
          </a:p>
        </p:txBody>
      </p:sp>
      <p:pic>
        <p:nvPicPr>
          <p:cNvPr id="7" name="Picture 6" descr="A phone with a drawing on it&#10;&#10;Description automatically generated">
            <a:extLst>
              <a:ext uri="{FF2B5EF4-FFF2-40B4-BE49-F238E27FC236}">
                <a16:creationId xmlns:a16="http://schemas.microsoft.com/office/drawing/2014/main" id="{477F264C-F97A-9A6F-E3E5-AE9C51ABF351}"/>
              </a:ext>
            </a:extLst>
          </p:cNvPr>
          <p:cNvPicPr>
            <a:picLocks noChangeAspect="1"/>
          </p:cNvPicPr>
          <p:nvPr/>
        </p:nvPicPr>
        <p:blipFill>
          <a:blip r:embed="rId4"/>
          <a:stretch>
            <a:fillRect/>
          </a:stretch>
        </p:blipFill>
        <p:spPr>
          <a:xfrm>
            <a:off x="8989777" y="1125201"/>
            <a:ext cx="3098800" cy="5467516"/>
          </a:xfrm>
          <a:prstGeom prst="rect">
            <a:avLst/>
          </a:prstGeom>
        </p:spPr>
      </p:pic>
      <p:pic>
        <p:nvPicPr>
          <p:cNvPr id="8" name="Picture 7" descr="A qr code on a white background&#10;&#10;Description automatically generated">
            <a:extLst>
              <a:ext uri="{FF2B5EF4-FFF2-40B4-BE49-F238E27FC236}">
                <a16:creationId xmlns:a16="http://schemas.microsoft.com/office/drawing/2014/main" id="{6FD16956-B24C-E406-3CF6-26F5C49E6FDC}"/>
              </a:ext>
            </a:extLst>
          </p:cNvPr>
          <p:cNvPicPr>
            <a:picLocks noChangeAspect="1"/>
          </p:cNvPicPr>
          <p:nvPr/>
        </p:nvPicPr>
        <p:blipFill>
          <a:blip r:embed="rId5"/>
          <a:stretch>
            <a:fillRect/>
          </a:stretch>
        </p:blipFill>
        <p:spPr>
          <a:xfrm>
            <a:off x="7015714" y="4789317"/>
            <a:ext cx="1790700" cy="1803400"/>
          </a:xfrm>
          <a:prstGeom prst="rect">
            <a:avLst/>
          </a:prstGeom>
        </p:spPr>
      </p:pic>
      <p:sp>
        <p:nvSpPr>
          <p:cNvPr id="4" name="Date Placeholder 3">
            <a:extLst>
              <a:ext uri="{FF2B5EF4-FFF2-40B4-BE49-F238E27FC236}">
                <a16:creationId xmlns:a16="http://schemas.microsoft.com/office/drawing/2014/main" id="{EEAD5F1D-D08B-6082-2351-F2CB296A7478}"/>
              </a:ext>
            </a:extLst>
          </p:cNvPr>
          <p:cNvSpPr>
            <a:spLocks noGrp="1"/>
          </p:cNvSpPr>
          <p:nvPr>
            <p:ph type="dt" sz="half" idx="10"/>
          </p:nvPr>
        </p:nvSpPr>
        <p:spPr/>
        <p:txBody>
          <a:bodyPr/>
          <a:lstStyle/>
          <a:p>
            <a:pPr>
              <a:defRPr/>
            </a:pPr>
            <a:r>
              <a:rPr lang="en-US"/>
              <a:t>Autumn 2026</a:t>
            </a:r>
            <a:endParaRPr lang="en-US" dirty="0"/>
          </a:p>
        </p:txBody>
      </p:sp>
      <p:sp>
        <p:nvSpPr>
          <p:cNvPr id="6" name="Footer Placeholder 5">
            <a:extLst>
              <a:ext uri="{FF2B5EF4-FFF2-40B4-BE49-F238E27FC236}">
                <a16:creationId xmlns:a16="http://schemas.microsoft.com/office/drawing/2014/main" id="{5D13D806-9BB1-7042-966F-4F8CC446C704}"/>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9" name="Slide Number Placeholder 8">
            <a:extLst>
              <a:ext uri="{FF2B5EF4-FFF2-40B4-BE49-F238E27FC236}">
                <a16:creationId xmlns:a16="http://schemas.microsoft.com/office/drawing/2014/main" id="{3CB633D3-2D24-A68D-46AB-34B755C2C246}"/>
              </a:ext>
            </a:extLst>
          </p:cNvPr>
          <p:cNvSpPr>
            <a:spLocks noGrp="1"/>
          </p:cNvSpPr>
          <p:nvPr>
            <p:ph type="sldNum" sz="quarter" idx="12"/>
          </p:nvPr>
        </p:nvSpPr>
        <p:spPr/>
        <p:txBody>
          <a:bodyPr/>
          <a:lstStyle/>
          <a:p>
            <a:pPr>
              <a:defRPr/>
            </a:pPr>
            <a:fld id="{0E1F3F99-1E68-4047-B307-0AAED4DA5926}" type="slidenum">
              <a:rPr lang="en-US" smtClean="0"/>
              <a:pPr>
                <a:defRPr/>
              </a:pPr>
              <a:t>58</a:t>
            </a:fld>
            <a:endParaRPr lang="en-US" dirty="0"/>
          </a:p>
        </p:txBody>
      </p:sp>
    </p:spTree>
    <p:extLst>
      <p:ext uri="{BB962C8B-B14F-4D97-AF65-F5344CB8AC3E}">
        <p14:creationId xmlns:p14="http://schemas.microsoft.com/office/powerpoint/2010/main" val="2319159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19A4C2C-EAFE-A327-AC0E-38C15ABBC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4CB8E5-B037-D402-5604-E3BD4ADE65D9}"/>
              </a:ext>
            </a:extLst>
          </p:cNvPr>
          <p:cNvSpPr>
            <a:spLocks noGrp="1"/>
          </p:cNvSpPr>
          <p:nvPr>
            <p:ph type="title"/>
          </p:nvPr>
        </p:nvSpPr>
        <p:spPr/>
        <p:txBody>
          <a:bodyPr/>
          <a:lstStyle/>
          <a:p>
            <a:r>
              <a:rPr lang="en-US" dirty="0"/>
              <a:t>Simple task: Scan an ingredient</a:t>
            </a:r>
          </a:p>
        </p:txBody>
      </p:sp>
      <p:pic>
        <p:nvPicPr>
          <p:cNvPr id="4" name="Picture 3" descr="A drawing of a leaf&#10;&#10;Description automatically generated">
            <a:extLst>
              <a:ext uri="{FF2B5EF4-FFF2-40B4-BE49-F238E27FC236}">
                <a16:creationId xmlns:a16="http://schemas.microsoft.com/office/drawing/2014/main" id="{DB7FD5FD-333D-D018-FDA5-B7214949B1FA}"/>
              </a:ext>
            </a:extLst>
          </p:cNvPr>
          <p:cNvPicPr>
            <a:picLocks noChangeAspect="1"/>
          </p:cNvPicPr>
          <p:nvPr/>
        </p:nvPicPr>
        <p:blipFill>
          <a:blip r:embed="rId2"/>
          <a:stretch>
            <a:fillRect/>
          </a:stretch>
        </p:blipFill>
        <p:spPr>
          <a:xfrm>
            <a:off x="624405" y="1499152"/>
            <a:ext cx="10943190" cy="4371561"/>
          </a:xfrm>
          <a:prstGeom prst="rect">
            <a:avLst/>
          </a:prstGeom>
        </p:spPr>
      </p:pic>
      <p:sp>
        <p:nvSpPr>
          <p:cNvPr id="3" name="Date Placeholder 2">
            <a:extLst>
              <a:ext uri="{FF2B5EF4-FFF2-40B4-BE49-F238E27FC236}">
                <a16:creationId xmlns:a16="http://schemas.microsoft.com/office/drawing/2014/main" id="{6066FDA2-E734-DE61-20E1-2D184FF9B124}"/>
              </a:ext>
            </a:extLst>
          </p:cNvPr>
          <p:cNvSpPr>
            <a:spLocks noGrp="1"/>
          </p:cNvSpPr>
          <p:nvPr>
            <p:ph type="dt" sz="half" idx="10"/>
          </p:nvPr>
        </p:nvSpPr>
        <p:spPr/>
        <p:txBody>
          <a:bodyPr/>
          <a:lstStyle/>
          <a:p>
            <a:pPr>
              <a:defRPr/>
            </a:pPr>
            <a:r>
              <a:rPr lang="en-US"/>
              <a:t>Autumn 2026</a:t>
            </a:r>
            <a:endParaRPr lang="en-US" dirty="0"/>
          </a:p>
        </p:txBody>
      </p:sp>
      <p:sp>
        <p:nvSpPr>
          <p:cNvPr id="5" name="Footer Placeholder 4">
            <a:extLst>
              <a:ext uri="{FF2B5EF4-FFF2-40B4-BE49-F238E27FC236}">
                <a16:creationId xmlns:a16="http://schemas.microsoft.com/office/drawing/2014/main" id="{5445BEF1-8B69-08B9-E266-BC13FB4F1E8F}"/>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EF6AB61D-06AA-8A75-2A13-9948A139FF08}"/>
              </a:ext>
            </a:extLst>
          </p:cNvPr>
          <p:cNvSpPr>
            <a:spLocks noGrp="1"/>
          </p:cNvSpPr>
          <p:nvPr>
            <p:ph type="sldNum" sz="quarter" idx="12"/>
          </p:nvPr>
        </p:nvSpPr>
        <p:spPr/>
        <p:txBody>
          <a:bodyPr/>
          <a:lstStyle/>
          <a:p>
            <a:pPr>
              <a:defRPr/>
            </a:pPr>
            <a:fld id="{0E1F3F99-1E68-4047-B307-0AAED4DA5926}" type="slidenum">
              <a:rPr lang="en-US" smtClean="0"/>
              <a:pPr>
                <a:defRPr/>
              </a:pPr>
              <a:t>59</a:t>
            </a:fld>
            <a:endParaRPr lang="en-US" dirty="0"/>
          </a:p>
        </p:txBody>
      </p:sp>
    </p:spTree>
    <p:extLst>
      <p:ext uri="{BB962C8B-B14F-4D97-AF65-F5344CB8AC3E}">
        <p14:creationId xmlns:p14="http://schemas.microsoft.com/office/powerpoint/2010/main" val="848405974"/>
      </p:ext>
    </p:extLst>
  </p:cSld>
  <p:clrMapOvr>
    <a:masterClrMapping/>
  </p:clrMapOvr>
  <p:transition>
    <p:dissolve/>
  </p:transition>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9E29-8827-29D7-A0A2-F17C65A2AA0B}"/>
              </a:ext>
            </a:extLst>
          </p:cNvPr>
          <p:cNvSpPr>
            <a:spLocks noGrp="1"/>
          </p:cNvSpPr>
          <p:nvPr>
            <p:ph type="title"/>
          </p:nvPr>
        </p:nvSpPr>
        <p:spPr/>
        <p:txBody>
          <a:bodyPr/>
          <a:lstStyle/>
          <a:p>
            <a:r>
              <a:rPr lang="en-US" dirty="0"/>
              <a:t>Moderate task: Learn about the ingredient</a:t>
            </a:r>
          </a:p>
        </p:txBody>
      </p:sp>
      <p:pic>
        <p:nvPicPr>
          <p:cNvPr id="5" name="Picture 4" descr="A screenshot of a mobile application&#10;&#10;Description automatically generated">
            <a:extLst>
              <a:ext uri="{FF2B5EF4-FFF2-40B4-BE49-F238E27FC236}">
                <a16:creationId xmlns:a16="http://schemas.microsoft.com/office/drawing/2014/main" id="{1C41C184-FA61-B7CB-1D3C-4D58354C29D6}"/>
              </a:ext>
            </a:extLst>
          </p:cNvPr>
          <p:cNvPicPr>
            <a:picLocks noChangeAspect="1"/>
          </p:cNvPicPr>
          <p:nvPr/>
        </p:nvPicPr>
        <p:blipFill>
          <a:blip r:embed="rId2"/>
          <a:stretch>
            <a:fillRect/>
          </a:stretch>
        </p:blipFill>
        <p:spPr>
          <a:xfrm>
            <a:off x="671179" y="1613319"/>
            <a:ext cx="10831707" cy="4879556"/>
          </a:xfrm>
          <a:prstGeom prst="rect">
            <a:avLst/>
          </a:prstGeom>
        </p:spPr>
      </p:pic>
      <p:sp>
        <p:nvSpPr>
          <p:cNvPr id="3" name="Date Placeholder 2">
            <a:extLst>
              <a:ext uri="{FF2B5EF4-FFF2-40B4-BE49-F238E27FC236}">
                <a16:creationId xmlns:a16="http://schemas.microsoft.com/office/drawing/2014/main" id="{43DE57A8-85AE-52FE-0F02-0C9ADF5FAB3D}"/>
              </a:ext>
            </a:extLst>
          </p:cNvPr>
          <p:cNvSpPr>
            <a:spLocks noGrp="1"/>
          </p:cNvSpPr>
          <p:nvPr>
            <p:ph type="dt" sz="half" idx="10"/>
          </p:nvPr>
        </p:nvSpPr>
        <p:spPr/>
        <p:txBody>
          <a:bodyPr/>
          <a:lstStyle/>
          <a:p>
            <a:pPr>
              <a:defRPr/>
            </a:pPr>
            <a:r>
              <a:rPr lang="en-US"/>
              <a:t>Autumn 2026</a:t>
            </a:r>
            <a:endParaRPr lang="en-US" dirty="0"/>
          </a:p>
        </p:txBody>
      </p:sp>
      <p:sp>
        <p:nvSpPr>
          <p:cNvPr id="4" name="Footer Placeholder 3">
            <a:extLst>
              <a:ext uri="{FF2B5EF4-FFF2-40B4-BE49-F238E27FC236}">
                <a16:creationId xmlns:a16="http://schemas.microsoft.com/office/drawing/2014/main" id="{596D4A06-3B41-B1CA-23D6-1435C763258F}"/>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833368FB-2772-CFF6-27AD-E45E4972799C}"/>
              </a:ext>
            </a:extLst>
          </p:cNvPr>
          <p:cNvSpPr>
            <a:spLocks noGrp="1"/>
          </p:cNvSpPr>
          <p:nvPr>
            <p:ph type="sldNum" sz="quarter" idx="12"/>
          </p:nvPr>
        </p:nvSpPr>
        <p:spPr/>
        <p:txBody>
          <a:bodyPr/>
          <a:lstStyle/>
          <a:p>
            <a:pPr>
              <a:defRPr/>
            </a:pPr>
            <a:fld id="{0E1F3F99-1E68-4047-B307-0AAED4DA5926}" type="slidenum">
              <a:rPr lang="en-US" smtClean="0"/>
              <a:pPr>
                <a:defRPr/>
              </a:pPr>
              <a:t>60</a:t>
            </a:fld>
            <a:endParaRPr lang="en-US" dirty="0"/>
          </a:p>
        </p:txBody>
      </p:sp>
    </p:spTree>
    <p:extLst>
      <p:ext uri="{BB962C8B-B14F-4D97-AF65-F5344CB8AC3E}">
        <p14:creationId xmlns:p14="http://schemas.microsoft.com/office/powerpoint/2010/main" val="3286366293"/>
      </p:ext>
    </p:extLst>
  </p:cSld>
  <p:clrMapOvr>
    <a:masterClrMapping/>
  </p:clrMapOvr>
  <p:transition>
    <p:dissolve/>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A417D-CD83-A4F3-65B5-BC58998A4C30}"/>
              </a:ext>
            </a:extLst>
          </p:cNvPr>
          <p:cNvSpPr>
            <a:spLocks noGrp="1"/>
          </p:cNvSpPr>
          <p:nvPr>
            <p:ph type="title"/>
          </p:nvPr>
        </p:nvSpPr>
        <p:spPr/>
        <p:txBody>
          <a:bodyPr/>
          <a:lstStyle/>
          <a:p>
            <a:r>
              <a:rPr lang="en-US" dirty="0"/>
              <a:t>Complex task: Cook with ingredient</a:t>
            </a:r>
          </a:p>
        </p:txBody>
      </p:sp>
      <p:pic>
        <p:nvPicPr>
          <p:cNvPr id="5" name="Content Placeholder 4" descr="A screenshot of a recipe&#10;&#10;Description automatically generated">
            <a:extLst>
              <a:ext uri="{FF2B5EF4-FFF2-40B4-BE49-F238E27FC236}">
                <a16:creationId xmlns:a16="http://schemas.microsoft.com/office/drawing/2014/main" id="{761B7E23-D634-BA13-667D-C866175A1C34}"/>
              </a:ext>
            </a:extLst>
          </p:cNvPr>
          <p:cNvPicPr>
            <a:picLocks noGrp="1" noChangeAspect="1"/>
          </p:cNvPicPr>
          <p:nvPr>
            <p:ph idx="1"/>
          </p:nvPr>
        </p:nvPicPr>
        <p:blipFill>
          <a:blip r:embed="rId2"/>
          <a:stretch>
            <a:fillRect/>
          </a:stretch>
        </p:blipFill>
        <p:spPr>
          <a:xfrm>
            <a:off x="838199" y="1354183"/>
            <a:ext cx="10028583" cy="5138692"/>
          </a:xfrm>
        </p:spPr>
      </p:pic>
      <p:sp>
        <p:nvSpPr>
          <p:cNvPr id="3" name="Date Placeholder 2">
            <a:extLst>
              <a:ext uri="{FF2B5EF4-FFF2-40B4-BE49-F238E27FC236}">
                <a16:creationId xmlns:a16="http://schemas.microsoft.com/office/drawing/2014/main" id="{903542B2-077C-D382-6BAC-4884B2DD4817}"/>
              </a:ext>
            </a:extLst>
          </p:cNvPr>
          <p:cNvSpPr>
            <a:spLocks noGrp="1"/>
          </p:cNvSpPr>
          <p:nvPr>
            <p:ph type="dt" sz="half" idx="10"/>
          </p:nvPr>
        </p:nvSpPr>
        <p:spPr/>
        <p:txBody>
          <a:bodyPr/>
          <a:lstStyle/>
          <a:p>
            <a:pPr>
              <a:defRPr/>
            </a:pPr>
            <a:r>
              <a:rPr lang="en-US"/>
              <a:t>Autumn 2026</a:t>
            </a:r>
            <a:endParaRPr lang="en-US" dirty="0"/>
          </a:p>
        </p:txBody>
      </p:sp>
      <p:sp>
        <p:nvSpPr>
          <p:cNvPr id="4" name="Footer Placeholder 3">
            <a:extLst>
              <a:ext uri="{FF2B5EF4-FFF2-40B4-BE49-F238E27FC236}">
                <a16:creationId xmlns:a16="http://schemas.microsoft.com/office/drawing/2014/main" id="{DC966A0D-AA2F-7946-7E02-221E9CE82BA4}"/>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6" name="Slide Number Placeholder 5">
            <a:extLst>
              <a:ext uri="{FF2B5EF4-FFF2-40B4-BE49-F238E27FC236}">
                <a16:creationId xmlns:a16="http://schemas.microsoft.com/office/drawing/2014/main" id="{822AE794-F7D9-33F9-D62F-C58CE76025C2}"/>
              </a:ext>
            </a:extLst>
          </p:cNvPr>
          <p:cNvSpPr>
            <a:spLocks noGrp="1"/>
          </p:cNvSpPr>
          <p:nvPr>
            <p:ph type="sldNum" sz="quarter" idx="12"/>
          </p:nvPr>
        </p:nvSpPr>
        <p:spPr/>
        <p:txBody>
          <a:bodyPr/>
          <a:lstStyle/>
          <a:p>
            <a:pPr>
              <a:defRPr/>
            </a:pPr>
            <a:fld id="{0E1F3F99-1E68-4047-B307-0AAED4DA5926}" type="slidenum">
              <a:rPr lang="en-US" smtClean="0"/>
              <a:pPr>
                <a:defRPr/>
              </a:pPr>
              <a:t>61</a:t>
            </a:fld>
            <a:endParaRPr lang="en-US" dirty="0"/>
          </a:p>
        </p:txBody>
      </p:sp>
    </p:spTree>
    <p:extLst>
      <p:ext uri="{BB962C8B-B14F-4D97-AF65-F5344CB8AC3E}">
        <p14:creationId xmlns:p14="http://schemas.microsoft.com/office/powerpoint/2010/main" val="37131430"/>
      </p:ext>
    </p:extLst>
  </p:cSld>
  <p:clrMapOvr>
    <a:masterClrMapping/>
  </p:clrMapOvr>
  <p:transition>
    <p:dissolve/>
  </p:transition>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descr="A diagram of a recipe&#10;&#10;Description automatically generated">
            <a:extLst>
              <a:ext uri="{FF2B5EF4-FFF2-40B4-BE49-F238E27FC236}">
                <a16:creationId xmlns:a16="http://schemas.microsoft.com/office/drawing/2014/main" id="{553F6EE1-E87F-7B64-3C8F-821DB1566C00}"/>
              </a:ext>
            </a:extLst>
          </p:cNvPr>
          <p:cNvPicPr>
            <a:picLocks noGrp="1" noChangeAspect="1"/>
          </p:cNvPicPr>
          <p:nvPr>
            <p:ph idx="1"/>
          </p:nvPr>
        </p:nvPicPr>
        <p:blipFill>
          <a:blip r:embed="rId2"/>
          <a:stretch>
            <a:fillRect/>
          </a:stretch>
        </p:blipFill>
        <p:spPr>
          <a:xfrm>
            <a:off x="1214231" y="1690688"/>
            <a:ext cx="9732066" cy="5058837"/>
          </a:xfrm>
        </p:spPr>
      </p:pic>
      <p:sp>
        <p:nvSpPr>
          <p:cNvPr id="6" name="Title 1">
            <a:extLst>
              <a:ext uri="{FF2B5EF4-FFF2-40B4-BE49-F238E27FC236}">
                <a16:creationId xmlns:a16="http://schemas.microsoft.com/office/drawing/2014/main" id="{A9361844-BC1F-E395-11D8-487D4C62F8C1}"/>
              </a:ext>
            </a:extLst>
          </p:cNvPr>
          <p:cNvSpPr>
            <a:spLocks noGrp="1"/>
          </p:cNvSpPr>
          <p:nvPr>
            <p:ph type="title"/>
          </p:nvPr>
        </p:nvSpPr>
        <p:spPr/>
        <p:txBody>
          <a:bodyPr/>
          <a:lstStyle/>
          <a:p>
            <a:r>
              <a:rPr lang="en-US" dirty="0"/>
              <a:t>Complex task (cont.): Cook with ingredient</a:t>
            </a:r>
          </a:p>
        </p:txBody>
      </p:sp>
      <p:sp>
        <p:nvSpPr>
          <p:cNvPr id="2" name="Date Placeholder 1">
            <a:extLst>
              <a:ext uri="{FF2B5EF4-FFF2-40B4-BE49-F238E27FC236}">
                <a16:creationId xmlns:a16="http://schemas.microsoft.com/office/drawing/2014/main" id="{FA9633BC-7D80-EADB-583F-2C54EF9A8959}"/>
              </a:ext>
            </a:extLst>
          </p:cNvPr>
          <p:cNvSpPr>
            <a:spLocks noGrp="1"/>
          </p:cNvSpPr>
          <p:nvPr>
            <p:ph type="dt" sz="half" idx="10"/>
          </p:nvPr>
        </p:nvSpPr>
        <p:spPr/>
        <p:txBody>
          <a:bodyPr/>
          <a:lstStyle/>
          <a:p>
            <a:pPr>
              <a:defRPr/>
            </a:pPr>
            <a:r>
              <a:rPr lang="en-US"/>
              <a:t>Autumn 2026</a:t>
            </a:r>
            <a:endParaRPr lang="en-US" dirty="0"/>
          </a:p>
        </p:txBody>
      </p:sp>
      <p:sp>
        <p:nvSpPr>
          <p:cNvPr id="3" name="Footer Placeholder 2">
            <a:extLst>
              <a:ext uri="{FF2B5EF4-FFF2-40B4-BE49-F238E27FC236}">
                <a16:creationId xmlns:a16="http://schemas.microsoft.com/office/drawing/2014/main" id="{760C84EC-AD7A-7885-8FBC-CF59E493D520}"/>
              </a:ext>
            </a:extLst>
          </p:cNvPr>
          <p:cNvSpPr>
            <a:spLocks noGrp="1"/>
          </p:cNvSpPr>
          <p:nvPr>
            <p:ph type="ftr" sz="quarter" idx="11"/>
          </p:nvPr>
        </p:nvSpPr>
        <p:spPr/>
        <p:txBody>
          <a:bodyPr/>
          <a:lstStyle/>
          <a:p>
            <a:pPr>
              <a:defRPr/>
            </a:pPr>
            <a:r>
              <a:rPr lang="en-US"/>
              <a:t>dt+UX: Design Thinking for User Experience Design, Prototyping &amp; Evaluation </a:t>
            </a:r>
            <a:endParaRPr lang="en-US" dirty="0"/>
          </a:p>
        </p:txBody>
      </p:sp>
      <p:sp>
        <p:nvSpPr>
          <p:cNvPr id="4" name="Slide Number Placeholder 3">
            <a:extLst>
              <a:ext uri="{FF2B5EF4-FFF2-40B4-BE49-F238E27FC236}">
                <a16:creationId xmlns:a16="http://schemas.microsoft.com/office/drawing/2014/main" id="{4D7F7E4E-908B-F4A7-A0EC-C2C384E15FEA}"/>
              </a:ext>
            </a:extLst>
          </p:cNvPr>
          <p:cNvSpPr>
            <a:spLocks noGrp="1"/>
          </p:cNvSpPr>
          <p:nvPr>
            <p:ph type="sldNum" sz="quarter" idx="12"/>
          </p:nvPr>
        </p:nvSpPr>
        <p:spPr/>
        <p:txBody>
          <a:bodyPr/>
          <a:lstStyle/>
          <a:p>
            <a:pPr>
              <a:defRPr/>
            </a:pPr>
            <a:fld id="{0E1F3F99-1E68-4047-B307-0AAED4DA5926}" type="slidenum">
              <a:rPr lang="en-US" smtClean="0"/>
              <a:pPr>
                <a:defRPr/>
              </a:pPr>
              <a:t>62</a:t>
            </a:fld>
            <a:endParaRPr lang="en-US" dirty="0"/>
          </a:p>
        </p:txBody>
      </p:sp>
    </p:spTree>
    <p:extLst>
      <p:ext uri="{BB962C8B-B14F-4D97-AF65-F5344CB8AC3E}">
        <p14:creationId xmlns:p14="http://schemas.microsoft.com/office/powerpoint/2010/main" val="2924613491"/>
      </p:ext>
    </p:extLst>
  </p:cSld>
  <p:clrMapOvr>
    <a:masterClrMapping/>
  </p:clrMapOvr>
  <p:transition>
    <p:dissolve/>
  </p:transition>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p:txBody>
          <a:bodyPr/>
          <a:lstStyle/>
          <a:p>
            <a:r>
              <a:rPr lang="en-US" sz="4400" dirty="0"/>
              <a:t>Evaluating Results From a Low-fi Test</a:t>
            </a:r>
          </a:p>
        </p:txBody>
      </p:sp>
      <p:sp>
        <p:nvSpPr>
          <p:cNvPr id="82946" name="Rectangle 3"/>
          <p:cNvSpPr>
            <a:spLocks noGrp="1" noChangeArrowheads="1"/>
          </p:cNvSpPr>
          <p:nvPr>
            <p:ph idx="1"/>
          </p:nvPr>
        </p:nvSpPr>
        <p:spPr>
          <a:xfrm>
            <a:off x="639233" y="1280160"/>
            <a:ext cx="11195715" cy="5044440"/>
          </a:xfrm>
        </p:spPr>
        <p:txBody>
          <a:bodyPr>
            <a:normAutofit fontScale="92500" lnSpcReduction="10000"/>
          </a:bodyPr>
          <a:lstStyle/>
          <a:p>
            <a:r>
              <a:rPr lang="en-US" sz="3200" dirty="0"/>
              <a:t>High level questions about your design</a:t>
            </a:r>
          </a:p>
          <a:p>
            <a:pPr lvl="1"/>
            <a:r>
              <a:rPr lang="en-US" sz="3200" dirty="0"/>
              <a:t>does it </a:t>
            </a:r>
            <a:r>
              <a:rPr lang="en-US" sz="3200" b="1" dirty="0">
                <a:solidFill>
                  <a:srgbClr val="FFC000"/>
                </a:solidFill>
              </a:rPr>
              <a:t>address the problem </a:t>
            </a:r>
            <a:r>
              <a:rPr lang="en-US" sz="3200" dirty="0"/>
              <a:t>you want to solve?</a:t>
            </a:r>
          </a:p>
          <a:p>
            <a:pPr lvl="1"/>
            <a:r>
              <a:rPr lang="en-US" sz="3200" dirty="0"/>
              <a:t>is this the </a:t>
            </a:r>
            <a:r>
              <a:rPr lang="en-US" sz="3200" b="1" dirty="0">
                <a:solidFill>
                  <a:srgbClr val="FFC000"/>
                </a:solidFill>
              </a:rPr>
              <a:t>right realization </a:t>
            </a:r>
            <a:r>
              <a:rPr lang="en-US" sz="3200" dirty="0"/>
              <a:t>of your solution?</a:t>
            </a:r>
          </a:p>
          <a:p>
            <a:endParaRPr lang="en-US" sz="3200" dirty="0"/>
          </a:p>
          <a:p>
            <a:r>
              <a:rPr lang="en-US" sz="3200" dirty="0"/>
              <a:t>Sort &amp; prioritize observations</a:t>
            </a:r>
          </a:p>
          <a:p>
            <a:pPr lvl="1"/>
            <a:r>
              <a:rPr lang="en-US" sz="3200" dirty="0"/>
              <a:t>what was </a:t>
            </a:r>
            <a:r>
              <a:rPr lang="en-US" sz="3200" dirty="0">
                <a:solidFill>
                  <a:srgbClr val="FFC000"/>
                </a:solidFill>
              </a:rPr>
              <a:t>important</a:t>
            </a:r>
            <a:r>
              <a:rPr lang="en-US" sz="3200" dirty="0"/>
              <a:t>?</a:t>
            </a:r>
          </a:p>
          <a:p>
            <a:pPr lvl="1"/>
            <a:r>
              <a:rPr lang="en-US" sz="3200" dirty="0"/>
              <a:t>lots of </a:t>
            </a:r>
            <a:r>
              <a:rPr lang="en-US" sz="3200" dirty="0">
                <a:solidFill>
                  <a:srgbClr val="FFC000"/>
                </a:solidFill>
              </a:rPr>
              <a:t>problems in the same area</a:t>
            </a:r>
            <a:r>
              <a:rPr lang="en-US" sz="3200" dirty="0"/>
              <a:t>?</a:t>
            </a:r>
            <a:br>
              <a:rPr lang="en-US" sz="3200" dirty="0"/>
            </a:br>
            <a:endParaRPr lang="en-US" sz="3200" dirty="0"/>
          </a:p>
          <a:p>
            <a:r>
              <a:rPr lang="en-US" sz="3200" dirty="0"/>
              <a:t>Make changes &amp; iterate</a:t>
            </a:r>
          </a:p>
          <a:p>
            <a:pPr lvl="1"/>
            <a:r>
              <a:rPr lang="en-US" sz="3200" dirty="0"/>
              <a:t>even </a:t>
            </a:r>
            <a:r>
              <a:rPr lang="en-US" sz="3200" b="1" i="1" dirty="0">
                <a:solidFill>
                  <a:srgbClr val="FFC000"/>
                </a:solidFill>
              </a:rPr>
              <a:t>iterate between tests</a:t>
            </a:r>
            <a:endParaRPr lang="en-US" sz="2800" b="1" i="1" dirty="0">
              <a:solidFill>
                <a:srgbClr val="FFC000"/>
              </a:solidFill>
            </a:endParaRP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48573CA7-35FD-4F26-8712-3E7EAA6D8755}" type="slidenum">
              <a:rPr lang="en-US" smtClean="0"/>
              <a:pPr/>
              <a:t>63</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4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94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294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94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9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3" name="Rectangle 4"/>
          <p:cNvSpPr>
            <a:spLocks noGrp="1" noChangeArrowheads="1"/>
          </p:cNvSpPr>
          <p:nvPr>
            <p:ph type="title"/>
          </p:nvPr>
        </p:nvSpPr>
        <p:spPr/>
        <p:txBody>
          <a:bodyPr/>
          <a:lstStyle/>
          <a:p>
            <a:r>
              <a:rPr lang="en-US"/>
              <a:t>Advantages of Low-fi Prototyping</a:t>
            </a:r>
            <a:endParaRPr lang="en-US" dirty="0"/>
          </a:p>
        </p:txBody>
      </p:sp>
      <p:sp>
        <p:nvSpPr>
          <p:cNvPr id="84994" name="Rectangle 5"/>
          <p:cNvSpPr>
            <a:spLocks noGrp="1" noChangeArrowheads="1"/>
          </p:cNvSpPr>
          <p:nvPr>
            <p:ph idx="1"/>
          </p:nvPr>
        </p:nvSpPr>
        <p:spPr>
          <a:xfrm>
            <a:off x="639235" y="1492301"/>
            <a:ext cx="11374965" cy="5010911"/>
          </a:xfrm>
        </p:spPr>
        <p:txBody>
          <a:bodyPr>
            <a:normAutofit fontScale="92500" lnSpcReduction="10000"/>
          </a:bodyPr>
          <a:lstStyle/>
          <a:p>
            <a:r>
              <a:rPr lang="en-US" dirty="0"/>
              <a:t>Takes only a few hours</a:t>
            </a:r>
          </a:p>
          <a:p>
            <a:pPr lvl="1"/>
            <a:r>
              <a:rPr lang="en-US" dirty="0"/>
              <a:t>no expensive equipment needed</a:t>
            </a:r>
            <a:br>
              <a:rPr lang="en-US" dirty="0"/>
            </a:br>
            <a:endParaRPr lang="en-US" dirty="0"/>
          </a:p>
          <a:p>
            <a:r>
              <a:rPr lang="en-US" dirty="0"/>
              <a:t>Can test multiple alternatives </a:t>
            </a:r>
          </a:p>
          <a:p>
            <a:pPr lvl="1"/>
            <a:r>
              <a:rPr lang="en-US" dirty="0"/>
              <a:t>fast iterations</a:t>
            </a:r>
          </a:p>
          <a:p>
            <a:pPr lvl="2"/>
            <a:r>
              <a:rPr lang="en-US" dirty="0"/>
              <a:t>number of iterations is tied to final quality</a:t>
            </a:r>
            <a:br>
              <a:rPr lang="en-US" dirty="0"/>
            </a:br>
            <a:endParaRPr lang="en-US" dirty="0"/>
          </a:p>
          <a:p>
            <a:r>
              <a:rPr lang="en-US" dirty="0"/>
              <a:t>Participants do not focus on visual details</a:t>
            </a:r>
          </a:p>
          <a:p>
            <a:endParaRPr lang="en-US" dirty="0"/>
          </a:p>
          <a:p>
            <a:r>
              <a:rPr lang="en-US" dirty="0"/>
              <a:t>Almost all interaction can be faked (Wizard of Oz)</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48573CA7-35FD-4F26-8712-3E7EAA6D8755}" type="slidenum">
              <a:rPr lang="en-US" smtClean="0"/>
              <a:pPr/>
              <a:t>64</a:t>
            </a:fld>
            <a:endParaRPr lang="en-US"/>
          </a:p>
        </p:txBody>
      </p:sp>
    </p:spTree>
    <p:extLst>
      <p:ext uri="{BB962C8B-B14F-4D97-AF65-F5344CB8AC3E}">
        <p14:creationId xmlns:p14="http://schemas.microsoft.com/office/powerpoint/2010/main" val="2936500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39235" y="352425"/>
            <a:ext cx="11552767" cy="1143000"/>
          </a:xfrm>
        </p:spPr>
        <p:txBody>
          <a:bodyPr wrap="square" anchor="ctr">
            <a:normAutofit/>
          </a:bodyPr>
          <a:lstStyle/>
          <a:p>
            <a:r>
              <a:rPr lang="en-US" dirty="0"/>
              <a:t>Problems with Low-fi Prototypes</a:t>
            </a:r>
          </a:p>
        </p:txBody>
      </p:sp>
      <p:sp>
        <p:nvSpPr>
          <p:cNvPr id="89090" name="Rectangle 3"/>
          <p:cNvSpPr>
            <a:spLocks noGrp="1" noChangeArrowheads="1"/>
          </p:cNvSpPr>
          <p:nvPr>
            <p:ph type="body" sz="half" idx="1"/>
          </p:nvPr>
        </p:nvSpPr>
        <p:spPr>
          <a:xfrm>
            <a:off x="914400" y="1600200"/>
            <a:ext cx="5080000" cy="4724400"/>
          </a:xfrm>
        </p:spPr>
        <p:txBody>
          <a:bodyPr wrap="square" anchor="t">
            <a:normAutofit/>
          </a:bodyPr>
          <a:lstStyle/>
          <a:p>
            <a:pPr>
              <a:lnSpc>
                <a:spcPct val="90000"/>
              </a:lnSpc>
            </a:pPr>
            <a:r>
              <a:rPr lang="en-US" altLang="ja-JP" sz="2200" dirty="0"/>
              <a:t>“Computer” inherently buggy</a:t>
            </a:r>
          </a:p>
          <a:p>
            <a:pPr>
              <a:lnSpc>
                <a:spcPct val="90000"/>
              </a:lnSpc>
            </a:pPr>
            <a:r>
              <a:rPr lang="en-US" sz="2200" dirty="0"/>
              <a:t>Slow compared to real app</a:t>
            </a:r>
          </a:p>
          <a:p>
            <a:pPr lvl="1">
              <a:lnSpc>
                <a:spcPct val="90000"/>
              </a:lnSpc>
            </a:pPr>
            <a:r>
              <a:rPr lang="en-US" sz="2200" dirty="0"/>
              <a:t>timings not accurate</a:t>
            </a:r>
          </a:p>
          <a:p>
            <a:pPr>
              <a:lnSpc>
                <a:spcPct val="90000"/>
              </a:lnSpc>
            </a:pPr>
            <a:r>
              <a:rPr lang="en-US" sz="2200" dirty="0"/>
              <a:t>Hard to implement some functionality</a:t>
            </a:r>
          </a:p>
          <a:p>
            <a:pPr lvl="1">
              <a:lnSpc>
                <a:spcPct val="90000"/>
              </a:lnSpc>
            </a:pPr>
            <a:r>
              <a:rPr lang="en-US" sz="2200" dirty="0"/>
              <a:t>pulldowns, feedback, drag, viz …</a:t>
            </a:r>
          </a:p>
          <a:p>
            <a:pPr>
              <a:lnSpc>
                <a:spcPct val="90000"/>
              </a:lnSpc>
            </a:pPr>
            <a:r>
              <a:rPr lang="en-US" sz="2200" dirty="0"/>
              <a:t>Won’</a:t>
            </a:r>
            <a:r>
              <a:rPr lang="en-US" altLang="ja-JP" sz="2200" dirty="0"/>
              <a:t>t look like final product</a:t>
            </a:r>
          </a:p>
          <a:p>
            <a:pPr lvl="1">
              <a:lnSpc>
                <a:spcPct val="90000"/>
              </a:lnSpc>
            </a:pPr>
            <a:r>
              <a:rPr lang="en-US" sz="2200" dirty="0"/>
              <a:t>some widgets/controls hard </a:t>
            </a:r>
            <a:r>
              <a:rPr lang="en-US" sz="2200"/>
              <a:t>to recognize</a:t>
            </a:r>
            <a:endParaRPr lang="en-US" sz="2200" dirty="0"/>
          </a:p>
          <a:p>
            <a:pPr>
              <a:lnSpc>
                <a:spcPct val="90000"/>
              </a:lnSpc>
            </a:pPr>
            <a:r>
              <a:rPr lang="en-US" sz="2200" dirty="0"/>
              <a:t>End-users can’</a:t>
            </a:r>
            <a:r>
              <a:rPr lang="en-US" altLang="ja-JP" sz="2200" dirty="0"/>
              <a:t>t use by themselves</a:t>
            </a:r>
          </a:p>
          <a:p>
            <a:pPr lvl="1">
              <a:lnSpc>
                <a:spcPct val="90000"/>
              </a:lnSpc>
            </a:pPr>
            <a:r>
              <a:rPr lang="en-US" sz="2200" dirty="0"/>
              <a:t>not in context of user’</a:t>
            </a:r>
            <a:r>
              <a:rPr lang="en-US" altLang="ja-JP" sz="2200" dirty="0"/>
              <a:t>s work environment</a:t>
            </a:r>
            <a:endParaRPr lang="en-US" sz="2200" dirty="0"/>
          </a:p>
        </p:txBody>
      </p:sp>
      <p:pic>
        <p:nvPicPr>
          <p:cNvPr id="89094" name="Picture 4" descr="lf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97599" y="1779110"/>
            <a:ext cx="5994287" cy="3911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a:xfrm>
            <a:off x="2930" y="6607236"/>
            <a:ext cx="2540000" cy="457200"/>
          </a:xfrm>
        </p:spPr>
        <p:txBody>
          <a:bodyPr wrap="square" anchor="t">
            <a:normAutofit/>
          </a:bodyPr>
          <a:lstStyle/>
          <a:p>
            <a:pPr>
              <a:spcAft>
                <a:spcPts val="600"/>
              </a:spcAft>
            </a:pPr>
            <a:r>
              <a:rPr lang="en-US"/>
              <a:t>Autumn 2026</a:t>
            </a:r>
          </a:p>
        </p:txBody>
      </p:sp>
      <p:sp>
        <p:nvSpPr>
          <p:cNvPr id="6" name="Footer Placeholder 5"/>
          <p:cNvSpPr>
            <a:spLocks noGrp="1"/>
          </p:cNvSpPr>
          <p:nvPr>
            <p:ph type="ftr" sz="quarter" idx="11"/>
          </p:nvPr>
        </p:nvSpPr>
        <p:spPr>
          <a:xfrm>
            <a:off x="2545860" y="6608285"/>
            <a:ext cx="8319483" cy="457200"/>
          </a:xfrm>
        </p:spPr>
        <p:txBody>
          <a:bodyPr wrap="square" anchor="t">
            <a:normAutofit/>
          </a:bodyPr>
          <a:lstStyle/>
          <a:p>
            <a:pPr>
              <a:spcAft>
                <a:spcPts val="600"/>
              </a:spcAft>
            </a:pPr>
            <a:r>
              <a:rPr lang="en-US"/>
              <a:t>dt+UX: Design Thinking for User Experience Design, Prototyping &amp; Evaluation </a:t>
            </a:r>
          </a:p>
        </p:txBody>
      </p:sp>
      <p:sp>
        <p:nvSpPr>
          <p:cNvPr id="2" name="Slide Number Placeholder 1"/>
          <p:cNvSpPr>
            <a:spLocks noGrp="1"/>
          </p:cNvSpPr>
          <p:nvPr>
            <p:ph type="sldNum" sz="quarter" idx="12"/>
          </p:nvPr>
        </p:nvSpPr>
        <p:spPr>
          <a:xfrm>
            <a:off x="10865342" y="6617039"/>
            <a:ext cx="1320800" cy="457200"/>
          </a:xfrm>
        </p:spPr>
        <p:txBody>
          <a:bodyPr wrap="square" anchor="t">
            <a:normAutofit/>
          </a:bodyPr>
          <a:lstStyle/>
          <a:p>
            <a:pPr>
              <a:spcAft>
                <a:spcPts val="600"/>
              </a:spcAft>
            </a:pPr>
            <a:fld id="{84DE442F-41FC-4F8E-9503-FAA14E71D4F0}" type="slidenum">
              <a:rPr lang="en-US" smtClean="0"/>
              <a:pPr>
                <a:spcAft>
                  <a:spcPts val="600"/>
                </a:spcAft>
              </a:pPr>
              <a:t>65</a:t>
            </a:fld>
            <a:endParaRPr lang="en-US"/>
          </a:p>
        </p:txBody>
      </p:sp>
    </p:spTree>
    <p:extLst>
      <p:ext uri="{BB962C8B-B14F-4D97-AF65-F5344CB8AC3E}">
        <p14:creationId xmlns:p14="http://schemas.microsoft.com/office/powerpoint/2010/main" val="590948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p:txBody>
          <a:bodyPr/>
          <a:lstStyle/>
          <a:p>
            <a:pPr eaLnBrk="1" hangingPunct="1"/>
            <a:r>
              <a:rPr lang="en-US" dirty="0">
                <a:ea typeface="ＭＳ Ｐゴシック" pitchFamily="34" charset="-128"/>
              </a:rPr>
              <a:t>Interactive Lo-fi Tools</a:t>
            </a:r>
          </a:p>
        </p:txBody>
      </p:sp>
      <p:sp>
        <p:nvSpPr>
          <p:cNvPr id="5" name="Date Placeholder 4"/>
          <p:cNvSpPr>
            <a:spLocks noGrp="1"/>
          </p:cNvSpPr>
          <p:nvPr>
            <p:ph type="dt" sz="half" idx="10"/>
          </p:nvPr>
        </p:nvSpPr>
        <p:spPr/>
        <p:txBody>
          <a:bodyPr/>
          <a:lstStyle/>
          <a:p>
            <a:pPr>
              <a:defRPr/>
            </a:pPr>
            <a:r>
              <a:rPr lang="en-US"/>
              <a:t>Autumn 2026</a:t>
            </a:r>
          </a:p>
        </p:txBody>
      </p:sp>
      <p:sp>
        <p:nvSpPr>
          <p:cNvPr id="6" name="Footer Placeholder 5"/>
          <p:cNvSpPr>
            <a:spLocks noGrp="1"/>
          </p:cNvSpPr>
          <p:nvPr>
            <p:ph type="ftr" sz="quarter" idx="11"/>
          </p:nvPr>
        </p:nvSpPr>
        <p:spPr/>
        <p:txBody>
          <a:bodyPr/>
          <a:lstStyle/>
          <a:p>
            <a:pPr>
              <a:defRPr/>
            </a:pPr>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84DE442F-41FC-4F8E-9503-FAA14E71D4F0}" type="slidenum">
              <a:rPr lang="en-US" smtClean="0"/>
              <a:pPr/>
              <a:t>66</a:t>
            </a:fld>
            <a:endParaRPr lang="en-US"/>
          </a:p>
        </p:txBody>
      </p:sp>
      <p:pic>
        <p:nvPicPr>
          <p:cNvPr id="3" name="balsamiq.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7139" t="12411" r="8294" b="12057"/>
          <a:stretch/>
        </p:blipFill>
        <p:spPr>
          <a:xfrm>
            <a:off x="0" y="1299702"/>
            <a:ext cx="5473700" cy="3736715"/>
          </a:xfrm>
          <a:prstGeom prst="rect">
            <a:avLst/>
          </a:prstGeom>
        </p:spPr>
      </p:pic>
      <p:sp>
        <p:nvSpPr>
          <p:cNvPr id="4" name="TextBox 3"/>
          <p:cNvSpPr txBox="1"/>
          <p:nvPr/>
        </p:nvSpPr>
        <p:spPr>
          <a:xfrm>
            <a:off x="978583" y="5172612"/>
            <a:ext cx="2738250" cy="784830"/>
          </a:xfrm>
          <a:prstGeom prst="rect">
            <a:avLst/>
          </a:prstGeom>
          <a:noFill/>
        </p:spPr>
        <p:txBody>
          <a:bodyPr wrap="none" rtlCol="0">
            <a:spAutoFit/>
          </a:bodyPr>
          <a:lstStyle/>
          <a:p>
            <a:r>
              <a:rPr lang="en-US" dirty="0" err="1">
                <a:latin typeface="Comic Sans MS"/>
                <a:cs typeface="Comic Sans MS"/>
              </a:rPr>
              <a:t>Balsamiq</a:t>
            </a:r>
            <a:r>
              <a:rPr lang="en-US" dirty="0">
                <a:latin typeface="Comic Sans MS"/>
                <a:cs typeface="Comic Sans MS"/>
              </a:rPr>
              <a:t> Mockups</a:t>
            </a:r>
          </a:p>
          <a:p>
            <a:r>
              <a:rPr lang="en-US" sz="1400" dirty="0">
                <a:solidFill>
                  <a:srgbClr val="FFC000"/>
                </a:solidFill>
                <a:latin typeface="Comic Sans MS"/>
                <a:cs typeface="Comic Sans MS"/>
                <a:hlinkClick r:id="rId8">
                  <a:extLst>
                    <a:ext uri="{A12FA001-AC4F-418D-AE19-62706E023703}">
                      <ahyp:hlinkClr xmlns:ahyp="http://schemas.microsoft.com/office/drawing/2018/hyperlinkcolor" val="tx"/>
                    </a:ext>
                  </a:extLst>
                </a:hlinkClick>
              </a:rPr>
              <a:t>http://balsamiq.com</a:t>
            </a:r>
            <a:endParaRPr lang="en-US" sz="1400" dirty="0">
              <a:solidFill>
                <a:srgbClr val="FFC000"/>
              </a:solidFill>
              <a:latin typeface="Comic Sans MS"/>
              <a:cs typeface="Comic Sans MS"/>
            </a:endParaRPr>
          </a:p>
          <a:p>
            <a:endParaRPr lang="en-US" sz="700" dirty="0">
              <a:latin typeface="Comic Sans MS"/>
              <a:cs typeface="Comic Sans MS"/>
            </a:endParaRPr>
          </a:p>
        </p:txBody>
      </p:sp>
      <p:pic>
        <p:nvPicPr>
          <p:cNvPr id="8" name="pop.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5540807" y="1299700"/>
            <a:ext cx="6651193" cy="3741296"/>
          </a:xfrm>
          <a:prstGeom prst="rect">
            <a:avLst/>
          </a:prstGeom>
          <a:solidFill>
            <a:srgbClr val="FFFFFF">
              <a:shade val="85000"/>
            </a:srgbClr>
          </a:solidFill>
          <a:ln w="19050" cap="sq" cmpd="sng">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8304980" y="5172612"/>
            <a:ext cx="2464136" cy="677108"/>
          </a:xfrm>
          <a:prstGeom prst="rect">
            <a:avLst/>
          </a:prstGeom>
          <a:noFill/>
        </p:spPr>
        <p:txBody>
          <a:bodyPr wrap="none" rtlCol="0">
            <a:spAutoFit/>
          </a:bodyPr>
          <a:lstStyle/>
          <a:p>
            <a:r>
              <a:rPr lang="en-US" dirty="0">
                <a:latin typeface="Comic Sans MS"/>
                <a:cs typeface="Comic Sans MS"/>
              </a:rPr>
              <a:t>POP</a:t>
            </a:r>
          </a:p>
          <a:p>
            <a:r>
              <a:rPr lang="en-US" sz="1400" dirty="0">
                <a:solidFill>
                  <a:srgbClr val="FFC000"/>
                </a:solidFill>
                <a:latin typeface="Comic Sans MS"/>
                <a:cs typeface="Comic Sans MS"/>
                <a:hlinkClick r:id="rId10">
                  <a:extLst>
                    <a:ext uri="{A12FA001-AC4F-418D-AE19-62706E023703}">
                      <ahyp:hlinkClr xmlns:ahyp="http://schemas.microsoft.com/office/drawing/2018/hyperlinkcolor" val="tx"/>
                    </a:ext>
                  </a:extLst>
                </a:hlinkClick>
              </a:rPr>
              <a:t>https://marvelapp.com/pop</a:t>
            </a:r>
            <a:endParaRPr lang="en-US" sz="1400" dirty="0">
              <a:solidFill>
                <a:srgbClr val="FFC000"/>
              </a:solidFill>
              <a:latin typeface="Comic Sans MS"/>
              <a:cs typeface="Comic Sans MS"/>
            </a:endParaRPr>
          </a:p>
        </p:txBody>
      </p:sp>
    </p:spTree>
    <p:extLst>
      <p:ext uri="{BB962C8B-B14F-4D97-AF65-F5344CB8AC3E}">
        <p14:creationId xmlns:p14="http://schemas.microsoft.com/office/powerpoint/2010/main" val="3452665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13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4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endCondLst>
                    <p:cond evt="onNext" delay="0">
                      <p:tgtEl>
                        <p:sldTgt/>
                      </p:tgtEl>
                    </p:cond>
                  </p:endCondLst>
                </p:cTn>
                <p:tgtEl>
                  <p:spTgt spid="3"/>
                </p:tgtEl>
              </p:cMediaNode>
            </p:video>
            <p:video fullScrn="1">
              <p:cMediaNode vol="80000">
                <p:cTn id="12" fill="hold" display="0">
                  <p:stCondLst>
                    <p:cond delay="indefinite"/>
                  </p:stCondLst>
                </p:cTn>
                <p:tgtEl>
                  <p:spTgt spid="8"/>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39235" y="156103"/>
            <a:ext cx="11552767" cy="1143000"/>
          </a:xfrm>
        </p:spPr>
        <p:txBody>
          <a:bodyPr wrap="square" anchor="ctr">
            <a:normAutofit fontScale="90000"/>
          </a:bodyPr>
          <a:lstStyle/>
          <a:p>
            <a:pPr eaLnBrk="1" hangingPunct="1"/>
            <a:r>
              <a:rPr lang="en-US" dirty="0"/>
              <a:t>Remote Testing of Low-fi Prototypes</a:t>
            </a:r>
            <a:br>
              <a:rPr lang="en-US" dirty="0"/>
            </a:br>
            <a:r>
              <a:rPr lang="en-US" sz="3100" i="1" dirty="0"/>
              <a:t>only used by permission &amp; as last resort</a:t>
            </a:r>
            <a:endParaRPr lang="en-US" i="1" dirty="0"/>
          </a:p>
        </p:txBody>
      </p:sp>
      <p:sp>
        <p:nvSpPr>
          <p:cNvPr id="7" name="Content Placeholder 6">
            <a:extLst>
              <a:ext uri="{FF2B5EF4-FFF2-40B4-BE49-F238E27FC236}">
                <a16:creationId xmlns:a16="http://schemas.microsoft.com/office/drawing/2014/main" id="{4E6A6700-7FD6-ED4E-BC60-BFE1B31B2DD5}"/>
              </a:ext>
            </a:extLst>
          </p:cNvPr>
          <p:cNvSpPr>
            <a:spLocks noGrp="1"/>
          </p:cNvSpPr>
          <p:nvPr>
            <p:ph type="body" sz="half" idx="1"/>
          </p:nvPr>
        </p:nvSpPr>
        <p:spPr>
          <a:xfrm>
            <a:off x="-1" y="1300152"/>
            <a:ext cx="7972425" cy="4905376"/>
          </a:xfrm>
        </p:spPr>
        <p:txBody>
          <a:bodyPr wrap="square" anchor="t">
            <a:noAutofit/>
          </a:bodyPr>
          <a:lstStyle/>
          <a:p>
            <a:pPr marL="349250" indent="-342900">
              <a:lnSpc>
                <a:spcPct val="90000"/>
              </a:lnSpc>
              <a:buFont typeface="+mj-lt"/>
              <a:buAutoNum type="arabicPeriod"/>
            </a:pPr>
            <a:r>
              <a:rPr lang="en-US" sz="1800" dirty="0"/>
              <a:t>Participant runs &amp; records prototype (e.g., Balsamiq/POP) on </a:t>
            </a:r>
            <a:br>
              <a:rPr lang="en-US" sz="1800" dirty="0"/>
            </a:br>
            <a:r>
              <a:rPr lang="en-US" sz="1800" dirty="0"/>
              <a:t>their phone [hardest]</a:t>
            </a:r>
          </a:p>
          <a:p>
            <a:pPr marL="690563" lvl="1" indent="-341313">
              <a:lnSpc>
                <a:spcPct val="90000"/>
              </a:lnSpc>
            </a:pPr>
            <a:r>
              <a:rPr lang="en-US" sz="1800" dirty="0"/>
              <a:t>user records interaction by recording screen on iOS/Android</a:t>
            </a:r>
          </a:p>
          <a:p>
            <a:pPr marL="690563" lvl="1" indent="-341313">
              <a:lnSpc>
                <a:spcPct val="90000"/>
              </a:lnSpc>
            </a:pPr>
            <a:r>
              <a:rPr lang="en-US" sz="1800" dirty="0"/>
              <a:t>you record zoom meeting while participant speaks aloud</a:t>
            </a:r>
          </a:p>
          <a:p>
            <a:pPr marL="690563" lvl="1" indent="-341313">
              <a:lnSpc>
                <a:spcPct val="90000"/>
              </a:lnSpc>
            </a:pPr>
            <a:r>
              <a:rPr lang="en-US" sz="1800" dirty="0">
                <a:solidFill>
                  <a:srgbClr val="FFC000"/>
                </a:solidFill>
                <a:hlinkClick r:id="rId3">
                  <a:extLst>
                    <a:ext uri="{A12FA001-AC4F-418D-AE19-62706E023703}">
                      <ahyp:hlinkClr xmlns:ahyp="http://schemas.microsoft.com/office/drawing/2018/hyperlinkcolor" val="tx"/>
                    </a:ext>
                  </a:extLst>
                </a:hlinkClick>
              </a:rPr>
              <a:t>https://uxdesign.cc/moderating-ux-research-with-zoom-1d4e89614277</a:t>
            </a:r>
            <a:endParaRPr lang="en-US" sz="1800" dirty="0">
              <a:solidFill>
                <a:srgbClr val="FFC000"/>
              </a:solidFill>
            </a:endParaRPr>
          </a:p>
          <a:p>
            <a:pPr marL="690563" lvl="1" indent="-341313">
              <a:lnSpc>
                <a:spcPct val="90000"/>
              </a:lnSpc>
            </a:pPr>
            <a:endParaRPr lang="en-US" sz="1200" dirty="0"/>
          </a:p>
          <a:p>
            <a:pPr marL="349250" indent="-342900">
              <a:lnSpc>
                <a:spcPct val="90000"/>
              </a:lnSpc>
              <a:buFont typeface="+mj-lt"/>
              <a:buAutoNum type="arabicPeriod"/>
            </a:pPr>
            <a:r>
              <a:rPr lang="en-US" sz="1800" dirty="0"/>
              <a:t>Participant runs zoom on their phone while you screen share prototype [moderate]</a:t>
            </a:r>
          </a:p>
          <a:p>
            <a:pPr marL="690563" lvl="1" indent="-341313">
              <a:lnSpc>
                <a:spcPct val="90000"/>
              </a:lnSpc>
            </a:pPr>
            <a:r>
              <a:rPr lang="en-US" sz="1800" dirty="0"/>
              <a:t>user taps on items &amp; verbalizes aloud </a:t>
            </a:r>
          </a:p>
          <a:p>
            <a:pPr marL="690563" lvl="1" indent="-341313">
              <a:lnSpc>
                <a:spcPct val="90000"/>
              </a:lnSpc>
            </a:pPr>
            <a:r>
              <a:rPr lang="en-US" sz="1800" b="1" i="1" dirty="0"/>
              <a:t>you control prototype &amp; record meeting</a:t>
            </a:r>
            <a:endParaRPr lang="en-US" sz="1800" dirty="0"/>
          </a:p>
          <a:p>
            <a:pPr marL="690563" lvl="1" indent="-341313">
              <a:lnSpc>
                <a:spcPct val="90000"/>
              </a:lnSpc>
            </a:pPr>
            <a:r>
              <a:rPr lang="en-US" sz="1800" dirty="0">
                <a:solidFill>
                  <a:srgbClr val="FFC000"/>
                </a:solidFill>
                <a:hlinkClick r:id="rId3">
                  <a:extLst>
                    <a:ext uri="{A12FA001-AC4F-418D-AE19-62706E023703}">
                      <ahyp:hlinkClr xmlns:ahyp="http://schemas.microsoft.com/office/drawing/2018/hyperlinkcolor" val="tx"/>
                    </a:ext>
                  </a:extLst>
                </a:hlinkClick>
              </a:rPr>
              <a:t>https://uxdesign.cc/moderating-ux-research-with-zoom-1d4e89614277</a:t>
            </a:r>
            <a:r>
              <a:rPr lang="en-US" sz="1800" dirty="0">
                <a:solidFill>
                  <a:srgbClr val="FFC000"/>
                </a:solidFill>
              </a:rPr>
              <a:t> </a:t>
            </a:r>
          </a:p>
          <a:p>
            <a:pPr marL="690563" lvl="1" indent="-341313">
              <a:lnSpc>
                <a:spcPct val="90000"/>
              </a:lnSpc>
            </a:pPr>
            <a:endParaRPr lang="en-US" sz="1200" dirty="0"/>
          </a:p>
          <a:p>
            <a:pPr marL="349250" indent="-342900">
              <a:lnSpc>
                <a:spcPct val="90000"/>
              </a:lnSpc>
              <a:buFont typeface="+mj-lt"/>
              <a:buAutoNum type="arabicPeriod"/>
            </a:pPr>
            <a:r>
              <a:rPr lang="en-US" sz="1800" dirty="0"/>
              <a:t>Participant hugs their laptop [easiest]</a:t>
            </a:r>
          </a:p>
          <a:p>
            <a:pPr marL="690563" lvl="1" indent="-341313">
              <a:lnSpc>
                <a:spcPct val="90000"/>
              </a:lnSpc>
            </a:pPr>
            <a:r>
              <a:rPr lang="en-US" sz="1800" dirty="0"/>
              <a:t>user runs your prototype (e.g., Balsamiq/POP) on their phone</a:t>
            </a:r>
          </a:p>
          <a:p>
            <a:pPr marL="690563" lvl="1" indent="-341313">
              <a:lnSpc>
                <a:spcPct val="90000"/>
              </a:lnSpc>
            </a:pPr>
            <a:r>
              <a:rPr lang="en-US" sz="1800" dirty="0"/>
              <a:t>you record zoom of their screen as </a:t>
            </a:r>
            <a:r>
              <a:rPr lang="en-US" sz="1800" b="1" i="1" dirty="0"/>
              <a:t>captured by their laptop camera</a:t>
            </a:r>
          </a:p>
          <a:p>
            <a:pPr marL="690563" lvl="1" indent="-341313">
              <a:lnSpc>
                <a:spcPct val="90000"/>
              </a:lnSpc>
            </a:pPr>
            <a:r>
              <a:rPr lang="en-US" sz="1800" dirty="0">
                <a:solidFill>
                  <a:srgbClr val="FFC000"/>
                </a:solidFill>
                <a:hlinkClick r:id="rId4">
                  <a:extLst>
                    <a:ext uri="{A12FA001-AC4F-418D-AE19-62706E023703}">
                      <ahyp:hlinkClr xmlns:ahyp="http://schemas.microsoft.com/office/drawing/2018/hyperlinkcolor" val="tx"/>
                    </a:ext>
                  </a:extLst>
                </a:hlinkClick>
              </a:rPr>
              <a:t>https://medium.com/@beparticular/were-still-hugging-our-laptops-8c7f22ed800e</a:t>
            </a:r>
            <a:endParaRPr lang="en-US" sz="1800" dirty="0">
              <a:solidFill>
                <a:srgbClr val="FFC000"/>
              </a:solidFill>
            </a:endParaRPr>
          </a:p>
        </p:txBody>
      </p:sp>
      <p:pic>
        <p:nvPicPr>
          <p:cNvPr id="1026" name="Picture 2" descr="Image for post">
            <a:extLst>
              <a:ext uri="{FF2B5EF4-FFF2-40B4-BE49-F238E27FC236}">
                <a16:creationId xmlns:a16="http://schemas.microsoft.com/office/drawing/2014/main" id="{C777697F-5E13-364D-A9DA-C25015679FE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151" r="-1" b="-1"/>
          <a:stretch/>
        </p:blipFill>
        <p:spPr bwMode="auto">
          <a:xfrm>
            <a:off x="7992069" y="2957513"/>
            <a:ext cx="4194072" cy="3900487"/>
          </a:xfrm>
          <a:prstGeom prst="rect">
            <a:avLst/>
          </a:prstGeom>
          <a:solidFill>
            <a:srgbClr val="FFFFFF"/>
          </a:solidFill>
        </p:spPr>
      </p:pic>
      <p:sp>
        <p:nvSpPr>
          <p:cNvPr id="5" name="Date Placeholder 4"/>
          <p:cNvSpPr>
            <a:spLocks noGrp="1"/>
          </p:cNvSpPr>
          <p:nvPr>
            <p:ph type="dt" sz="half" idx="10"/>
          </p:nvPr>
        </p:nvSpPr>
        <p:spPr>
          <a:xfrm>
            <a:off x="2930" y="6607236"/>
            <a:ext cx="2540000" cy="457200"/>
          </a:xfrm>
        </p:spPr>
        <p:txBody>
          <a:bodyPr wrap="square" anchor="t">
            <a:normAutofit/>
          </a:bodyPr>
          <a:lstStyle/>
          <a:p>
            <a:pPr>
              <a:spcAft>
                <a:spcPts val="600"/>
              </a:spcAft>
              <a:defRPr/>
            </a:pPr>
            <a:r>
              <a:rPr lang="en-US"/>
              <a:t>Autumn 2026</a:t>
            </a:r>
          </a:p>
        </p:txBody>
      </p:sp>
      <p:sp>
        <p:nvSpPr>
          <p:cNvPr id="6" name="Footer Placeholder 5"/>
          <p:cNvSpPr>
            <a:spLocks noGrp="1"/>
          </p:cNvSpPr>
          <p:nvPr>
            <p:ph type="ftr" sz="quarter" idx="11"/>
          </p:nvPr>
        </p:nvSpPr>
        <p:spPr>
          <a:xfrm>
            <a:off x="2545860" y="6608285"/>
            <a:ext cx="8319483" cy="457200"/>
          </a:xfrm>
        </p:spPr>
        <p:txBody>
          <a:bodyPr wrap="square" anchor="t">
            <a:normAutofit/>
          </a:bodyPr>
          <a:lstStyle/>
          <a:p>
            <a:pPr>
              <a:spcAft>
                <a:spcPts val="600"/>
              </a:spcAft>
              <a:defRPr/>
            </a:pPr>
            <a:r>
              <a:rPr lang="en-US"/>
              <a:t>dt+UX: Design Thinking for User Experience Design, Prototyping &amp; Evaluation </a:t>
            </a:r>
          </a:p>
        </p:txBody>
      </p:sp>
      <p:sp>
        <p:nvSpPr>
          <p:cNvPr id="2" name="Slide Number Placeholder 1"/>
          <p:cNvSpPr>
            <a:spLocks noGrp="1"/>
          </p:cNvSpPr>
          <p:nvPr>
            <p:ph type="sldNum" sz="quarter" idx="12"/>
          </p:nvPr>
        </p:nvSpPr>
        <p:spPr>
          <a:xfrm>
            <a:off x="10865342" y="6617039"/>
            <a:ext cx="1320800" cy="457200"/>
          </a:xfrm>
        </p:spPr>
        <p:txBody>
          <a:bodyPr wrap="square" anchor="t">
            <a:normAutofit/>
          </a:bodyPr>
          <a:lstStyle/>
          <a:p>
            <a:pPr>
              <a:spcAft>
                <a:spcPts val="600"/>
              </a:spcAft>
            </a:pPr>
            <a:fld id="{84DE442F-41FC-4F8E-9503-FAA14E71D4F0}" type="slidenum">
              <a:rPr lang="en-US" smtClean="0"/>
              <a:pPr>
                <a:spcAft>
                  <a:spcPts val="600"/>
                </a:spcAft>
              </a:pPr>
              <a:t>67</a:t>
            </a:fld>
            <a:endParaRPr lang="en-US"/>
          </a:p>
        </p:txBody>
      </p:sp>
    </p:spTree>
    <p:extLst>
      <p:ext uri="{BB962C8B-B14F-4D97-AF65-F5344CB8AC3E}">
        <p14:creationId xmlns:p14="http://schemas.microsoft.com/office/powerpoint/2010/main" val="40949307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3" end="1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Fidelity in Prototyping:</a:t>
            </a:r>
            <a:br>
              <a:rPr lang="en-US" dirty="0"/>
            </a:br>
            <a:r>
              <a:rPr lang="en-US" sz="2800" dirty="0" err="1"/>
              <a:t>Instagator</a:t>
            </a:r>
            <a:endParaRPr lang="en-US" dirty="0"/>
          </a:p>
        </p:txBody>
      </p:sp>
      <p:sp>
        <p:nvSpPr>
          <p:cNvPr id="4" name="Date Placeholder 3"/>
          <p:cNvSpPr>
            <a:spLocks noGrp="1"/>
          </p:cNvSpPr>
          <p:nvPr>
            <p:ph type="dt" sz="half" idx="10"/>
          </p:nvPr>
        </p:nvSpPr>
        <p:spPr/>
        <p:txBody>
          <a:bodyPr/>
          <a:lstStyle/>
          <a:p>
            <a:pPr>
              <a:defRPr/>
            </a:pPr>
            <a:r>
              <a:rPr lang="en-US"/>
              <a:t>Autumn 2026</a:t>
            </a:r>
          </a:p>
        </p:txBody>
      </p:sp>
      <p:sp>
        <p:nvSpPr>
          <p:cNvPr id="5" name="Footer Placeholder 4"/>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p:cNvSpPr>
            <a:spLocks noGrp="1"/>
          </p:cNvSpPr>
          <p:nvPr>
            <p:ph type="sldNum" sz="quarter" idx="12"/>
          </p:nvPr>
        </p:nvSpPr>
        <p:spPr/>
        <p:txBody>
          <a:bodyPr/>
          <a:lstStyle/>
          <a:p>
            <a:fld id="{E9FE5C6A-93CB-440C-B05E-F3950C24966F}" type="slidenum">
              <a:rPr lang="en-US" smtClean="0"/>
              <a:pPr/>
              <a:t>68</a:t>
            </a:fld>
            <a:endParaRPr lang="en-US"/>
          </a:p>
        </p:txBody>
      </p:sp>
      <p:pic>
        <p:nvPicPr>
          <p:cNvPr id="8" name="Picture 7"/>
          <p:cNvPicPr>
            <a:picLocks noChangeAspect="1"/>
          </p:cNvPicPr>
          <p:nvPr/>
        </p:nvPicPr>
        <p:blipFill>
          <a:blip r:embed="rId3"/>
          <a:stretch>
            <a:fillRect/>
          </a:stretch>
        </p:blipFill>
        <p:spPr>
          <a:xfrm>
            <a:off x="3184602" y="1035206"/>
            <a:ext cx="5822795" cy="5822795"/>
          </a:xfrm>
          <a:prstGeom prst="rect">
            <a:avLst/>
          </a:prstGeom>
        </p:spPr>
      </p:pic>
    </p:spTree>
    <p:extLst>
      <p:ext uri="{BB962C8B-B14F-4D97-AF65-F5344CB8AC3E}">
        <p14:creationId xmlns:p14="http://schemas.microsoft.com/office/powerpoint/2010/main" val="207321892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FE71B11-0B0C-E047-8794-C7770B0DC134}"/>
              </a:ext>
            </a:extLst>
          </p:cNvPr>
          <p:cNvPicPr>
            <a:picLocks noChangeAspect="1"/>
          </p:cNvPicPr>
          <p:nvPr/>
        </p:nvPicPr>
        <p:blipFill>
          <a:blip r:embed="rId3"/>
          <a:stretch>
            <a:fillRect/>
          </a:stretch>
        </p:blipFill>
        <p:spPr>
          <a:xfrm>
            <a:off x="1748150" y="3766321"/>
            <a:ext cx="8490941" cy="2907225"/>
          </a:xfrm>
          <a:prstGeom prst="rect">
            <a:avLst/>
          </a:prstGeom>
        </p:spPr>
      </p:pic>
      <p:sp>
        <p:nvSpPr>
          <p:cNvPr id="7" name="Title 6"/>
          <p:cNvSpPr>
            <a:spLocks noGrp="1"/>
          </p:cNvSpPr>
          <p:nvPr>
            <p:ph type="title"/>
          </p:nvPr>
        </p:nvSpPr>
        <p:spPr>
          <a:xfrm>
            <a:off x="2003426" y="-64670"/>
            <a:ext cx="8664575" cy="1143000"/>
          </a:xfrm>
        </p:spPr>
        <p:txBody>
          <a:bodyPr/>
          <a:lstStyle/>
          <a:p>
            <a:r>
              <a:rPr lang="en-US" dirty="0"/>
              <a:t>Fidelity in Prototyping</a:t>
            </a:r>
            <a:br>
              <a:rPr lang="en-US" dirty="0"/>
            </a:br>
            <a:r>
              <a:rPr lang="en-US" sz="2000" dirty="0"/>
              <a:t>Task 1: Take a Destination Poll</a:t>
            </a:r>
          </a:p>
        </p:txBody>
      </p:sp>
      <p:sp>
        <p:nvSpPr>
          <p:cNvPr id="4" name="Date Placeholder 3"/>
          <p:cNvSpPr>
            <a:spLocks noGrp="1"/>
          </p:cNvSpPr>
          <p:nvPr>
            <p:ph type="dt" sz="half" idx="10"/>
          </p:nvPr>
        </p:nvSpPr>
        <p:spPr/>
        <p:txBody>
          <a:bodyPr/>
          <a:lstStyle/>
          <a:p>
            <a:pPr>
              <a:defRPr/>
            </a:pPr>
            <a:r>
              <a:rPr lang="en-US"/>
              <a:t>Autumn 2026</a:t>
            </a:r>
          </a:p>
        </p:txBody>
      </p:sp>
      <p:sp>
        <p:nvSpPr>
          <p:cNvPr id="5" name="Footer Placeholder 4"/>
          <p:cNvSpPr>
            <a:spLocks noGrp="1"/>
          </p:cNvSpPr>
          <p:nvPr>
            <p:ph type="ftr" sz="quarter" idx="11"/>
          </p:nvPr>
        </p:nvSpPr>
        <p:spPr/>
        <p:txBody>
          <a:bodyPr/>
          <a:lstStyle/>
          <a:p>
            <a:pPr>
              <a:defRPr/>
            </a:pPr>
            <a:r>
              <a:rPr lang="en-US"/>
              <a:t>dt+UX: Design Thinking for User Experience Design, Prototyping &amp; Evaluation </a:t>
            </a:r>
          </a:p>
        </p:txBody>
      </p:sp>
      <p:sp>
        <p:nvSpPr>
          <p:cNvPr id="6" name="Slide Number Placeholder 5"/>
          <p:cNvSpPr>
            <a:spLocks noGrp="1"/>
          </p:cNvSpPr>
          <p:nvPr>
            <p:ph type="sldNum" sz="quarter" idx="12"/>
          </p:nvPr>
        </p:nvSpPr>
        <p:spPr/>
        <p:txBody>
          <a:bodyPr/>
          <a:lstStyle/>
          <a:p>
            <a:fld id="{E9FE5C6A-93CB-440C-B05E-F3950C24966F}" type="slidenum">
              <a:rPr lang="en-US" smtClean="0"/>
              <a:pPr/>
              <a:t>69</a:t>
            </a:fld>
            <a:endParaRPr lang="en-US"/>
          </a:p>
        </p:txBody>
      </p:sp>
      <p:pic>
        <p:nvPicPr>
          <p:cNvPr id="3" name="Picture 2"/>
          <p:cNvPicPr>
            <a:picLocks noChangeAspect="1"/>
          </p:cNvPicPr>
          <p:nvPr/>
        </p:nvPicPr>
        <p:blipFill rotWithShape="1">
          <a:blip r:embed="rId4"/>
          <a:srcRect b="52938"/>
          <a:stretch/>
        </p:blipFill>
        <p:spPr>
          <a:xfrm>
            <a:off x="1703891" y="962724"/>
            <a:ext cx="8549268" cy="2759560"/>
          </a:xfrm>
          <a:prstGeom prst="rect">
            <a:avLst/>
          </a:prstGeom>
        </p:spPr>
      </p:pic>
      <p:sp>
        <p:nvSpPr>
          <p:cNvPr id="2" name="TextBox 1"/>
          <p:cNvSpPr txBox="1"/>
          <p:nvPr/>
        </p:nvSpPr>
        <p:spPr>
          <a:xfrm>
            <a:off x="2931" y="2191769"/>
            <a:ext cx="12189069" cy="769441"/>
          </a:xfrm>
          <a:prstGeom prst="rect">
            <a:avLst/>
          </a:prstGeom>
          <a:solidFill>
            <a:srgbClr val="C5C5C5">
              <a:alpha val="56078"/>
            </a:srgbClr>
          </a:solidFill>
        </p:spPr>
        <p:txBody>
          <a:bodyPr wrap="square" rtlCol="0">
            <a:spAutoFit/>
          </a:bodyPr>
          <a:lstStyle/>
          <a:p>
            <a:pPr algn="ctr"/>
            <a:r>
              <a:rPr lang="en-US" sz="4400" dirty="0">
                <a:solidFill>
                  <a:srgbClr val="0D0D0D"/>
                </a:solidFill>
                <a:latin typeface="Helvetica" charset="0"/>
                <a:ea typeface="Helvetica" charset="0"/>
                <a:cs typeface="Helvetica" charset="0"/>
              </a:rPr>
              <a:t>Low-fi</a:t>
            </a:r>
          </a:p>
        </p:txBody>
      </p:sp>
      <p:sp>
        <p:nvSpPr>
          <p:cNvPr id="9" name="TextBox 8"/>
          <p:cNvSpPr txBox="1"/>
          <p:nvPr/>
        </p:nvSpPr>
        <p:spPr>
          <a:xfrm>
            <a:off x="-1" y="5399039"/>
            <a:ext cx="12186143" cy="769441"/>
          </a:xfrm>
          <a:prstGeom prst="rect">
            <a:avLst/>
          </a:prstGeom>
          <a:solidFill>
            <a:srgbClr val="C5C5C5">
              <a:alpha val="56078"/>
            </a:srgbClr>
          </a:solidFill>
        </p:spPr>
        <p:txBody>
          <a:bodyPr wrap="square" rtlCol="0">
            <a:spAutoFit/>
          </a:bodyPr>
          <a:lstStyle/>
          <a:p>
            <a:pPr algn="ctr"/>
            <a:r>
              <a:rPr lang="en-US" sz="4400" dirty="0">
                <a:solidFill>
                  <a:srgbClr val="0D0D0D"/>
                </a:solidFill>
                <a:latin typeface="Helvetica" charset="0"/>
                <a:ea typeface="Helvetica" charset="0"/>
                <a:cs typeface="Helvetica" charset="0"/>
              </a:rPr>
              <a:t>Medium-fi</a:t>
            </a:r>
          </a:p>
        </p:txBody>
      </p:sp>
      <p:cxnSp>
        <p:nvCxnSpPr>
          <p:cNvPr id="11" name="Straight Arrow Connector 10">
            <a:extLst>
              <a:ext uri="{FF2B5EF4-FFF2-40B4-BE49-F238E27FC236}">
                <a16:creationId xmlns:a16="http://schemas.microsoft.com/office/drawing/2014/main" id="{2E316075-B555-484C-BAFF-E45E161ECC9B}"/>
              </a:ext>
            </a:extLst>
          </p:cNvPr>
          <p:cNvCxnSpPr/>
          <p:nvPr/>
        </p:nvCxnSpPr>
        <p:spPr bwMode="auto">
          <a:xfrm>
            <a:off x="3516923" y="3124200"/>
            <a:ext cx="1470074" cy="0"/>
          </a:xfrm>
          <a:prstGeom prst="straightConnector1">
            <a:avLst/>
          </a:prstGeom>
          <a:ln>
            <a:solidFill>
              <a:srgbClr val="C00000"/>
            </a:solidFill>
            <a:headEnd type="none" w="sm" len="sm"/>
            <a:tailEnd type="triangle"/>
          </a:ln>
        </p:spPr>
        <p:style>
          <a:lnRef idx="3">
            <a:schemeClr val="accent2"/>
          </a:lnRef>
          <a:fillRef idx="0">
            <a:schemeClr val="accent2"/>
          </a:fillRef>
          <a:effectRef idx="2">
            <a:schemeClr val="accent2"/>
          </a:effectRef>
          <a:fontRef idx="minor">
            <a:schemeClr val="tx1"/>
          </a:fontRef>
        </p:style>
      </p:cxnSp>
      <p:cxnSp>
        <p:nvCxnSpPr>
          <p:cNvPr id="12" name="Straight Arrow Connector 11">
            <a:extLst>
              <a:ext uri="{FF2B5EF4-FFF2-40B4-BE49-F238E27FC236}">
                <a16:creationId xmlns:a16="http://schemas.microsoft.com/office/drawing/2014/main" id="{059ADE10-E8E0-A741-93F9-6EED1025E176}"/>
              </a:ext>
            </a:extLst>
          </p:cNvPr>
          <p:cNvCxnSpPr/>
          <p:nvPr/>
        </p:nvCxnSpPr>
        <p:spPr bwMode="auto">
          <a:xfrm>
            <a:off x="6834554" y="3124200"/>
            <a:ext cx="1470074" cy="0"/>
          </a:xfrm>
          <a:prstGeom prst="straightConnector1">
            <a:avLst/>
          </a:prstGeom>
          <a:ln>
            <a:solidFill>
              <a:srgbClr val="C00000"/>
            </a:solidFill>
            <a:headEnd type="none" w="sm" len="sm"/>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18125079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lstStyle/>
          <a:p>
            <a:r>
              <a:rPr lang="en-US"/>
              <a:t>Summary</a:t>
            </a:r>
            <a:endParaRPr lang="en-US" dirty="0"/>
          </a:p>
        </p:txBody>
      </p:sp>
      <p:sp>
        <p:nvSpPr>
          <p:cNvPr id="93186" name="Rectangle 3"/>
          <p:cNvSpPr>
            <a:spLocks noGrp="1" noChangeArrowheads="1"/>
          </p:cNvSpPr>
          <p:nvPr>
            <p:ph idx="1"/>
          </p:nvPr>
        </p:nvSpPr>
        <p:spPr/>
        <p:txBody>
          <a:bodyPr/>
          <a:lstStyle/>
          <a:p>
            <a:r>
              <a:rPr lang="en-US"/>
              <a:t>Prototypes are a concrete representation of a design or final product</a:t>
            </a:r>
            <a:br>
              <a:rPr lang="en-US"/>
            </a:br>
            <a:endParaRPr lang="en-US"/>
          </a:p>
          <a:p>
            <a:r>
              <a:rPr lang="en-US"/>
              <a:t>Low-fi testing allows us to quickly iterate</a:t>
            </a:r>
          </a:p>
          <a:p>
            <a:pPr lvl="1"/>
            <a:r>
              <a:rPr lang="en-US"/>
              <a:t>get feedback from users &amp; change right away</a:t>
            </a:r>
            <a:endParaRPr lang="en-US" dirty="0"/>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48573CA7-35FD-4F26-8712-3E7EAA6D8755}" type="slidenum">
              <a:rPr lang="en-US" smtClean="0"/>
              <a:pPr/>
              <a:t>70</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3" name="Rectangle 4"/>
          <p:cNvSpPr>
            <a:spLocks noGrp="1" noChangeArrowheads="1"/>
          </p:cNvSpPr>
          <p:nvPr>
            <p:ph type="title"/>
          </p:nvPr>
        </p:nvSpPr>
        <p:spPr>
          <a:xfrm>
            <a:off x="639235" y="228599"/>
            <a:ext cx="11552767" cy="1143000"/>
          </a:xfrm>
        </p:spPr>
        <p:txBody>
          <a:bodyPr/>
          <a:lstStyle/>
          <a:p>
            <a:r>
              <a:rPr lang="en-US" dirty="0"/>
              <a:t>Further Reading</a:t>
            </a:r>
            <a:br>
              <a:rPr lang="en-US" dirty="0"/>
            </a:br>
            <a:r>
              <a:rPr lang="en-US" sz="3200" i="1" dirty="0"/>
              <a:t>Prototyping</a:t>
            </a:r>
            <a:endParaRPr lang="en-US" i="1" dirty="0"/>
          </a:p>
        </p:txBody>
      </p:sp>
      <p:sp>
        <p:nvSpPr>
          <p:cNvPr id="95234" name="Rectangle 5"/>
          <p:cNvSpPr>
            <a:spLocks noGrp="1" noChangeArrowheads="1"/>
          </p:cNvSpPr>
          <p:nvPr>
            <p:ph idx="1"/>
          </p:nvPr>
        </p:nvSpPr>
        <p:spPr>
          <a:xfrm>
            <a:off x="639235" y="1600200"/>
            <a:ext cx="11176528" cy="4724400"/>
          </a:xfrm>
        </p:spPr>
        <p:txBody>
          <a:bodyPr>
            <a:normAutofit fontScale="85000" lnSpcReduction="20000"/>
          </a:bodyPr>
          <a:lstStyle/>
          <a:p>
            <a:r>
              <a:rPr lang="en-US" dirty="0"/>
              <a:t>Books</a:t>
            </a:r>
          </a:p>
          <a:p>
            <a:pPr lvl="1"/>
            <a:r>
              <a:rPr lang="en-US" dirty="0">
                <a:solidFill>
                  <a:srgbClr val="FFC000"/>
                </a:solidFill>
                <a:hlinkClick r:id="rId3">
                  <a:extLst>
                    <a:ext uri="{A12FA001-AC4F-418D-AE19-62706E023703}">
                      <ahyp:hlinkClr xmlns:ahyp="http://schemas.microsoft.com/office/drawing/2018/hyperlinkcolor" val="tx"/>
                    </a:ext>
                  </a:extLst>
                </a:hlinkClick>
              </a:rPr>
              <a:t>Paper Prototyping: The Fast and Easy Way to Design and Refine User Interfaces</a:t>
            </a:r>
            <a:r>
              <a:rPr lang="en-US" dirty="0"/>
              <a:t>, by Carolyn Snyder, Morgan Kaufmann, 2003</a:t>
            </a:r>
          </a:p>
          <a:p>
            <a:endParaRPr lang="en-US" dirty="0"/>
          </a:p>
          <a:p>
            <a:r>
              <a:rPr lang="en-US" dirty="0"/>
              <a:t>Articles</a:t>
            </a:r>
          </a:p>
          <a:p>
            <a:pPr lvl="1"/>
            <a:r>
              <a:rPr lang="ja-JP" altLang="en-US" dirty="0">
                <a:solidFill>
                  <a:srgbClr val="FFC000"/>
                </a:solidFill>
                <a:hlinkClick r:id="rId4">
                  <a:extLst>
                    <a:ext uri="{A12FA001-AC4F-418D-AE19-62706E023703}">
                      <ahyp:hlinkClr xmlns:ahyp="http://schemas.microsoft.com/office/drawing/2018/hyperlinkcolor" val="tx"/>
                    </a:ext>
                  </a:extLst>
                </a:hlinkClick>
              </a:rPr>
              <a:t>“</a:t>
            </a:r>
            <a:r>
              <a:rPr lang="en-US" altLang="ja-JP" dirty="0">
                <a:solidFill>
                  <a:srgbClr val="FFC000"/>
                </a:solidFill>
                <a:hlinkClick r:id="rId4">
                  <a:extLst>
                    <a:ext uri="{A12FA001-AC4F-418D-AE19-62706E023703}">
                      <ahyp:hlinkClr xmlns:ahyp="http://schemas.microsoft.com/office/drawing/2018/hyperlinkcolor" val="tx"/>
                    </a:ext>
                  </a:extLst>
                </a:hlinkClick>
              </a:rPr>
              <a:t>Prototyping for Tiny Fingers</a:t>
            </a:r>
            <a:r>
              <a:rPr lang="ja-JP" altLang="en-US" dirty="0">
                <a:solidFill>
                  <a:srgbClr val="FFC000"/>
                </a:solidFill>
                <a:hlinkClick r:id="rId4">
                  <a:extLst>
                    <a:ext uri="{A12FA001-AC4F-418D-AE19-62706E023703}">
                      <ahyp:hlinkClr xmlns:ahyp="http://schemas.microsoft.com/office/drawing/2018/hyperlinkcolor" val="tx"/>
                    </a:ext>
                  </a:extLst>
                </a:hlinkClick>
              </a:rPr>
              <a:t>”</a:t>
            </a:r>
            <a:r>
              <a:rPr lang="en-US" altLang="ja-JP" dirty="0">
                <a:solidFill>
                  <a:srgbClr val="FFC000"/>
                </a:solidFill>
              </a:rPr>
              <a:t> </a:t>
            </a:r>
            <a:r>
              <a:rPr lang="en-US" altLang="ja-JP" dirty="0"/>
              <a:t>by Marc Rettig, in Communications of the ACM, 1994 </a:t>
            </a:r>
          </a:p>
          <a:p>
            <a:pPr lvl="1"/>
            <a:r>
              <a:rPr lang="ja-JP" altLang="en-US" dirty="0">
                <a:solidFill>
                  <a:srgbClr val="FFC000"/>
                </a:solidFill>
                <a:hlinkClick r:id="rId5">
                  <a:extLst>
                    <a:ext uri="{A12FA001-AC4F-418D-AE19-62706E023703}">
                      <ahyp:hlinkClr xmlns:ahyp="http://schemas.microsoft.com/office/drawing/2018/hyperlinkcolor" val="tx"/>
                    </a:ext>
                  </a:extLst>
                </a:hlinkClick>
              </a:rPr>
              <a:t>“</a:t>
            </a:r>
            <a:r>
              <a:rPr lang="en-US" altLang="ja-JP" dirty="0">
                <a:solidFill>
                  <a:srgbClr val="FFC000"/>
                </a:solidFill>
                <a:hlinkClick r:id="rId5">
                  <a:extLst>
                    <a:ext uri="{A12FA001-AC4F-418D-AE19-62706E023703}">
                      <ahyp:hlinkClr xmlns:ahyp="http://schemas.microsoft.com/office/drawing/2018/hyperlinkcolor" val="tx"/>
                    </a:ext>
                  </a:extLst>
                </a:hlinkClick>
              </a:rPr>
              <a:t>Using Paper Prototypes to Manage Risk</a:t>
            </a:r>
            <a:r>
              <a:rPr lang="ja-JP" altLang="en-US" dirty="0">
                <a:solidFill>
                  <a:srgbClr val="FFC000"/>
                </a:solidFill>
                <a:hlinkClick r:id="rId5">
                  <a:extLst>
                    <a:ext uri="{A12FA001-AC4F-418D-AE19-62706E023703}">
                      <ahyp:hlinkClr xmlns:ahyp="http://schemas.microsoft.com/office/drawing/2018/hyperlinkcolor" val="tx"/>
                    </a:ext>
                  </a:extLst>
                </a:hlinkClick>
              </a:rPr>
              <a:t>”</a:t>
            </a:r>
            <a:r>
              <a:rPr lang="en-US" altLang="ja-JP" dirty="0">
                <a:solidFill>
                  <a:srgbClr val="FFC000"/>
                </a:solidFill>
              </a:rPr>
              <a:t> </a:t>
            </a:r>
            <a:r>
              <a:rPr lang="en-US" altLang="ja-JP" dirty="0"/>
              <a:t>by Carolyn Snyder, http://world.std.com/~uieweb/paper.htm</a:t>
            </a:r>
          </a:p>
          <a:p>
            <a:pPr lvl="1"/>
            <a:r>
              <a:rPr lang="ja-JP" altLang="en-US" dirty="0">
                <a:solidFill>
                  <a:srgbClr val="FFC000"/>
                </a:solidFill>
                <a:hlinkClick r:id="rId6">
                  <a:extLst>
                    <a:ext uri="{A12FA001-AC4F-418D-AE19-62706E023703}">
                      <ahyp:hlinkClr xmlns:ahyp="http://schemas.microsoft.com/office/drawing/2018/hyperlinkcolor" val="tx"/>
                    </a:ext>
                  </a:extLst>
                </a:hlinkClick>
              </a:rPr>
              <a:t>“</a:t>
            </a:r>
            <a:r>
              <a:rPr lang="en-US" altLang="ja-JP" dirty="0">
                <a:solidFill>
                  <a:srgbClr val="FFC000"/>
                </a:solidFill>
                <a:hlinkClick r:id="rId6">
                  <a:extLst>
                    <a:ext uri="{A12FA001-AC4F-418D-AE19-62706E023703}">
                      <ahyp:hlinkClr xmlns:ahyp="http://schemas.microsoft.com/office/drawing/2018/hyperlinkcolor" val="tx"/>
                    </a:ext>
                  </a:extLst>
                </a:hlinkClick>
              </a:rPr>
              <a:t>The Perils of Prototyping</a:t>
            </a:r>
            <a:r>
              <a:rPr lang="ja-JP" altLang="en-US" dirty="0">
                <a:solidFill>
                  <a:srgbClr val="FFC000"/>
                </a:solidFill>
                <a:hlinkClick r:id="rId6">
                  <a:extLst>
                    <a:ext uri="{A12FA001-AC4F-418D-AE19-62706E023703}">
                      <ahyp:hlinkClr xmlns:ahyp="http://schemas.microsoft.com/office/drawing/2018/hyperlinkcolor" val="tx"/>
                    </a:ext>
                  </a:extLst>
                </a:hlinkClick>
              </a:rPr>
              <a:t>”</a:t>
            </a:r>
            <a:r>
              <a:rPr lang="en-US" altLang="ja-JP" dirty="0">
                <a:solidFill>
                  <a:srgbClr val="FFC000"/>
                </a:solidFill>
              </a:rPr>
              <a:t> </a:t>
            </a:r>
            <a:r>
              <a:rPr lang="en-US" altLang="ja-JP" dirty="0"/>
              <a:t>by Alan Cooper, </a:t>
            </a:r>
            <a:br>
              <a:rPr lang="en-US" altLang="ja-JP" dirty="0"/>
            </a:br>
            <a:r>
              <a:rPr lang="en-US" dirty="0"/>
              <a:t>http://www.chi-sa.org.za/Documents/articles/perils.htm</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2" name="Slide Number Placeholder 1"/>
          <p:cNvSpPr>
            <a:spLocks noGrp="1"/>
          </p:cNvSpPr>
          <p:nvPr>
            <p:ph type="sldNum" sz="quarter" idx="12"/>
          </p:nvPr>
        </p:nvSpPr>
        <p:spPr/>
        <p:txBody>
          <a:bodyPr/>
          <a:lstStyle/>
          <a:p>
            <a:fld id="{48573CA7-35FD-4F26-8712-3E7EAA6D8755}" type="slidenum">
              <a:rPr lang="en-US" smtClean="0"/>
              <a:pPr/>
              <a:t>71</a:t>
            </a:fld>
            <a:endParaRPr lang="en-US"/>
          </a:p>
        </p:txBody>
      </p:sp>
    </p:spTree>
    <p:extLst>
      <p:ext uri="{BB962C8B-B14F-4D97-AF65-F5344CB8AC3E}">
        <p14:creationId xmlns:p14="http://schemas.microsoft.com/office/powerpoint/2010/main" val="1549624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Time</a:t>
            </a:r>
          </a:p>
        </p:txBody>
      </p:sp>
      <p:sp>
        <p:nvSpPr>
          <p:cNvPr id="55302" name="Rectangle 3"/>
          <p:cNvSpPr>
            <a:spLocks noGrp="1" noChangeArrowheads="1"/>
          </p:cNvSpPr>
          <p:nvPr>
            <p:ph idx="1"/>
          </p:nvPr>
        </p:nvSpPr>
        <p:spPr>
          <a:xfrm>
            <a:off x="421481" y="1122005"/>
            <a:ext cx="11764661" cy="5495034"/>
          </a:xfrm>
        </p:spPr>
        <p:txBody>
          <a:bodyPr>
            <a:normAutofit fontScale="85000" lnSpcReduction="20000"/>
          </a:bodyPr>
          <a:lstStyle/>
          <a:p>
            <a:r>
              <a:rPr lang="en-US" dirty="0"/>
              <a:t>Lecture on Monday: Visual Information Design</a:t>
            </a:r>
          </a:p>
          <a:p>
            <a:endParaRPr lang="en-US" sz="2600" dirty="0"/>
          </a:p>
          <a:p>
            <a:r>
              <a:rPr lang="en-US" sz="3600" dirty="0"/>
              <a:t>Watch Scott Klemmer’s </a:t>
            </a:r>
            <a:r>
              <a:rPr lang="en-US" sz="3600" dirty="0" err="1"/>
              <a:t>HCIOnline</a:t>
            </a:r>
            <a:r>
              <a:rPr lang="en-US" sz="3600" dirty="0"/>
              <a:t> lectures</a:t>
            </a:r>
          </a:p>
          <a:p>
            <a:pPr lvl="1"/>
            <a:r>
              <a:rPr lang="en-US" sz="3200" b="1" dirty="0">
                <a:solidFill>
                  <a:srgbClr val="FFC000"/>
                </a:solidFill>
                <a:hlinkClick r:id="rId3">
                  <a:extLst>
                    <a:ext uri="{A12FA001-AC4F-418D-AE19-62706E023703}">
                      <ahyp:hlinkClr xmlns:ahyp="http://schemas.microsoft.com/office/drawing/2018/hyperlinkcolor" val="tx"/>
                    </a:ext>
                  </a:extLst>
                </a:hlinkClick>
              </a:rPr>
              <a:t>6.1 Visual Design</a:t>
            </a:r>
            <a:r>
              <a:rPr lang="en-US" sz="3200" b="1" dirty="0">
                <a:solidFill>
                  <a:srgbClr val="FFC000"/>
                </a:solidFill>
              </a:rPr>
              <a:t> </a:t>
            </a:r>
            <a:r>
              <a:rPr lang="en-US" sz="3200" b="1" dirty="0"/>
              <a:t>(7:37)</a:t>
            </a:r>
          </a:p>
          <a:p>
            <a:pPr lvl="1"/>
            <a:r>
              <a:rPr lang="en-US" sz="3200" b="1" dirty="0">
                <a:solidFill>
                  <a:srgbClr val="FFC000"/>
                </a:solidFill>
                <a:hlinkClick r:id="rId4">
                  <a:extLst>
                    <a:ext uri="{A12FA001-AC4F-418D-AE19-62706E023703}">
                      <ahyp:hlinkClr xmlns:ahyp="http://schemas.microsoft.com/office/drawing/2018/hyperlinkcolor" val="tx"/>
                    </a:ext>
                  </a:extLst>
                </a:hlinkClick>
              </a:rPr>
              <a:t>6.2 Typography</a:t>
            </a:r>
            <a:r>
              <a:rPr lang="en-US" sz="3200" b="1" dirty="0">
                <a:solidFill>
                  <a:srgbClr val="FFC000"/>
                </a:solidFill>
              </a:rPr>
              <a:t> </a:t>
            </a:r>
            <a:r>
              <a:rPr lang="en-US" sz="3200" b="1" dirty="0"/>
              <a:t>(10:47)</a:t>
            </a:r>
          </a:p>
          <a:p>
            <a:pPr lvl="1"/>
            <a:r>
              <a:rPr lang="en-US" sz="3200" b="1" dirty="0">
                <a:solidFill>
                  <a:srgbClr val="FFC000"/>
                </a:solidFill>
                <a:hlinkClick r:id="rId5">
                  <a:extLst>
                    <a:ext uri="{A12FA001-AC4F-418D-AE19-62706E023703}">
                      <ahyp:hlinkClr xmlns:ahyp="http://schemas.microsoft.com/office/drawing/2018/hyperlinkcolor" val="tx"/>
                    </a:ext>
                  </a:extLst>
                </a:hlinkClick>
              </a:rPr>
              <a:t>6.3 Grids &amp; Alignment</a:t>
            </a:r>
            <a:r>
              <a:rPr lang="en-US" sz="3200" b="1" dirty="0">
                <a:solidFill>
                  <a:srgbClr val="FFC000"/>
                </a:solidFill>
              </a:rPr>
              <a:t> </a:t>
            </a:r>
            <a:r>
              <a:rPr lang="en-US" sz="3200" b="1" dirty="0"/>
              <a:t>(17:33)</a:t>
            </a:r>
          </a:p>
          <a:p>
            <a:pPr marL="0" indent="0">
              <a:buNone/>
            </a:pPr>
            <a:endParaRPr lang="en-US" sz="2600" dirty="0"/>
          </a:p>
          <a:p>
            <a:r>
              <a:rPr lang="en-US" dirty="0"/>
              <a:t>Project next week</a:t>
            </a:r>
          </a:p>
          <a:p>
            <a:pPr lvl="1"/>
            <a:r>
              <a:rPr lang="en-US" dirty="0"/>
              <a:t>15-20 sketches of 3-5 design realizations (start in studio…)</a:t>
            </a:r>
          </a:p>
          <a:p>
            <a:pPr lvl="1"/>
            <a:r>
              <a:rPr lang="en-US" dirty="0"/>
              <a:t>pick the top two &amp; storyboard/task flow those</a:t>
            </a:r>
          </a:p>
          <a:p>
            <a:pPr lvl="1"/>
            <a:r>
              <a:rPr lang="en-US" dirty="0"/>
              <a:t>pick the top 1 &amp; build/test low-fi prototypes using 3 key tasks for next week’s studio presentation</a:t>
            </a:r>
          </a:p>
          <a:p>
            <a:pPr lvl="2"/>
            <a:r>
              <a:rPr lang="en-US" dirty="0"/>
              <a:t>recruit representative participants </a:t>
            </a:r>
            <a:r>
              <a:rPr lang="en-US" b="1" dirty="0">
                <a:solidFill>
                  <a:srgbClr val="FFC000"/>
                </a:solidFill>
              </a:rPr>
              <a:t>now</a:t>
            </a:r>
            <a:r>
              <a:rPr lang="en-US" dirty="0"/>
              <a:t>!</a:t>
            </a:r>
          </a:p>
        </p:txBody>
      </p:sp>
      <p:sp>
        <p:nvSpPr>
          <p:cNvPr id="4" name="Date Placeholder 3"/>
          <p:cNvSpPr>
            <a:spLocks noGrp="1"/>
          </p:cNvSpPr>
          <p:nvPr>
            <p:ph type="dt" sz="half" idx="10"/>
          </p:nvPr>
        </p:nvSpPr>
        <p:spPr/>
        <p:txBody>
          <a:bodyPr/>
          <a:lstStyle/>
          <a:p>
            <a:r>
              <a:rPr lang="en-US"/>
              <a:t>Autumn 2026</a:t>
            </a:r>
          </a:p>
        </p:txBody>
      </p:sp>
      <p:sp>
        <p:nvSpPr>
          <p:cNvPr id="5" name="Footer Placeholder 4"/>
          <p:cNvSpPr>
            <a:spLocks noGrp="1"/>
          </p:cNvSpPr>
          <p:nvPr>
            <p:ph type="ftr" sz="quarter" idx="11"/>
          </p:nvPr>
        </p:nvSpPr>
        <p:spPr/>
        <p:txBody>
          <a:bodyPr/>
          <a:lstStyle/>
          <a:p>
            <a:r>
              <a:rPr lang="en-US"/>
              <a:t>dt+UX: Design Thinking for User Experience Design, Prototyping &amp; Evaluation </a:t>
            </a:r>
          </a:p>
        </p:txBody>
      </p:sp>
      <p:sp>
        <p:nvSpPr>
          <p:cNvPr id="3" name="Slide Number Placeholder 2"/>
          <p:cNvSpPr>
            <a:spLocks noGrp="1"/>
          </p:cNvSpPr>
          <p:nvPr>
            <p:ph type="sldNum" sz="quarter" idx="12"/>
          </p:nvPr>
        </p:nvSpPr>
        <p:spPr/>
        <p:txBody>
          <a:bodyPr/>
          <a:lstStyle/>
          <a:p>
            <a:fld id="{48573CA7-35FD-4F26-8712-3E7EAA6D8755}" type="slidenum">
              <a:rPr lang="en-US" smtClean="0"/>
              <a:pPr/>
              <a:t>72</a:t>
            </a:fld>
            <a:endParaRPr lang="en-US"/>
          </a:p>
        </p:txBody>
      </p:sp>
    </p:spTree>
    <p:extLst>
      <p:ext uri="{BB962C8B-B14F-4D97-AF65-F5344CB8AC3E}">
        <p14:creationId xmlns:p14="http://schemas.microsoft.com/office/powerpoint/2010/main" val="1813146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1214317-5F6D-DFBB-C2A2-DC65C730B9A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2BCD4781-2E1E-A2B3-C28B-4876B68AE8C0}"/>
              </a:ext>
            </a:extLst>
          </p:cNvPr>
          <p:cNvSpPr>
            <a:spLocks noGrp="1"/>
          </p:cNvSpPr>
          <p:nvPr>
            <p:ph type="dt" sz="half" idx="10"/>
          </p:nvPr>
        </p:nvSpPr>
        <p:spPr/>
        <p:txBody>
          <a:bodyPr/>
          <a:lstStyle/>
          <a:p>
            <a:r>
              <a:rPr lang="en-US"/>
              <a:t>Autumn 2026</a:t>
            </a:r>
          </a:p>
        </p:txBody>
      </p:sp>
      <p:sp>
        <p:nvSpPr>
          <p:cNvPr id="5" name="Footer Placeholder 4">
            <a:extLst>
              <a:ext uri="{FF2B5EF4-FFF2-40B4-BE49-F238E27FC236}">
                <a16:creationId xmlns:a16="http://schemas.microsoft.com/office/drawing/2014/main" id="{B767C890-21E8-6301-C24E-7CADB01E8CF7}"/>
              </a:ext>
            </a:extLst>
          </p:cNvPr>
          <p:cNvSpPr>
            <a:spLocks noGrp="1"/>
          </p:cNvSpPr>
          <p:nvPr>
            <p:ph type="ftr" sz="quarter" idx="11"/>
          </p:nvPr>
        </p:nvSpPr>
        <p:spPr>
          <a:xfrm>
            <a:off x="2545860" y="6608285"/>
            <a:ext cx="8319483" cy="457200"/>
          </a:xfrm>
        </p:spPr>
        <p:txBody>
          <a:bodyPr/>
          <a:lstStyle/>
          <a:p>
            <a:r>
              <a:rPr lang="en-US"/>
              <a:t>dt+UX: Design Thinking for User Experience Design, Prototyping &amp; Evaluation </a:t>
            </a:r>
          </a:p>
        </p:txBody>
      </p:sp>
      <p:sp>
        <p:nvSpPr>
          <p:cNvPr id="3" name="Slide Number Placeholder 2">
            <a:extLst>
              <a:ext uri="{FF2B5EF4-FFF2-40B4-BE49-F238E27FC236}">
                <a16:creationId xmlns:a16="http://schemas.microsoft.com/office/drawing/2014/main" id="{CCCA1AAE-FA1A-4BD0-0FB2-9F572790DA23}"/>
              </a:ext>
            </a:extLst>
          </p:cNvPr>
          <p:cNvSpPr>
            <a:spLocks noGrp="1"/>
          </p:cNvSpPr>
          <p:nvPr>
            <p:ph type="sldNum" sz="quarter" idx="12"/>
          </p:nvPr>
        </p:nvSpPr>
        <p:spPr/>
        <p:txBody>
          <a:bodyPr/>
          <a:lstStyle/>
          <a:p>
            <a:fld id="{48573CA7-35FD-4F26-8712-3E7EAA6D8755}" type="slidenum">
              <a:rPr lang="en-US" smtClean="0"/>
              <a:pPr/>
              <a:t>73</a:t>
            </a:fld>
            <a:endParaRPr lang="en-US"/>
          </a:p>
        </p:txBody>
      </p:sp>
      <p:sp>
        <p:nvSpPr>
          <p:cNvPr id="2" name="Title 1">
            <a:extLst>
              <a:ext uri="{FF2B5EF4-FFF2-40B4-BE49-F238E27FC236}">
                <a16:creationId xmlns:a16="http://schemas.microsoft.com/office/drawing/2014/main" id="{0AB4D229-0DAD-53CE-DA64-462CD451177D}"/>
              </a:ext>
            </a:extLst>
          </p:cNvPr>
          <p:cNvSpPr>
            <a:spLocks noGrp="1"/>
          </p:cNvSpPr>
          <p:nvPr>
            <p:ph type="title" idx="4294967295"/>
          </p:nvPr>
        </p:nvSpPr>
        <p:spPr>
          <a:xfrm>
            <a:off x="319881" y="1282534"/>
            <a:ext cx="11552237" cy="3016333"/>
          </a:xfrm>
        </p:spPr>
        <p:txBody>
          <a:bodyPr/>
          <a:lstStyle/>
          <a:p>
            <a:pPr algn="ctr"/>
            <a:r>
              <a:rPr lang="en-US" sz="8800" dirty="0"/>
              <a:t>Exit Ticket</a:t>
            </a:r>
            <a:br>
              <a:rPr lang="en-US" sz="8800" dirty="0"/>
            </a:br>
            <a:r>
              <a:rPr lang="en-US" sz="5400" dirty="0">
                <a:hlinkClick r:id="rId3">
                  <a:extLst>
                    <a:ext uri="{A12FA001-AC4F-418D-AE19-62706E023703}">
                      <ahyp:hlinkClr xmlns:ahyp="http://schemas.microsoft.com/office/drawing/2018/hyperlinkcolor" val="tx"/>
                    </a:ext>
                  </a:extLst>
                </a:hlinkClick>
              </a:rPr>
              <a:t>http://hci.st/cs147-26au-exit-4-239</a:t>
            </a:r>
            <a:br>
              <a:rPr lang="en-US" sz="6600" dirty="0"/>
            </a:br>
            <a:br>
              <a:rPr lang="en-US" sz="6600" dirty="0"/>
            </a:br>
            <a:endParaRPr lang="en-US" sz="8800" dirty="0"/>
          </a:p>
        </p:txBody>
      </p:sp>
      <p:pic>
        <p:nvPicPr>
          <p:cNvPr id="6" name="Picture 5">
            <a:extLst>
              <a:ext uri="{FF2B5EF4-FFF2-40B4-BE49-F238E27FC236}">
                <a16:creationId xmlns:a16="http://schemas.microsoft.com/office/drawing/2014/main" id="{07A7740E-0C15-1326-34C5-121ECDBC8332}"/>
              </a:ext>
            </a:extLst>
          </p:cNvPr>
          <p:cNvPicPr>
            <a:picLocks noChangeAspect="1"/>
          </p:cNvPicPr>
          <p:nvPr/>
        </p:nvPicPr>
        <p:blipFill>
          <a:blip r:embed="rId4"/>
          <a:stretch>
            <a:fillRect/>
          </a:stretch>
        </p:blipFill>
        <p:spPr>
          <a:xfrm>
            <a:off x="4292390" y="3040341"/>
            <a:ext cx="3482948" cy="3454554"/>
          </a:xfrm>
          <a:prstGeom prst="rect">
            <a:avLst/>
          </a:prstGeom>
        </p:spPr>
      </p:pic>
    </p:spTree>
    <p:extLst>
      <p:ext uri="{BB962C8B-B14F-4D97-AF65-F5344CB8AC3E}">
        <p14:creationId xmlns:p14="http://schemas.microsoft.com/office/powerpoint/2010/main" val="7662226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4_Summer HCI">
  <a:themeElements>
    <a:clrScheme name="Custom 1">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5CADFF"/>
      </a:hlink>
      <a:folHlink>
        <a:srgbClr val="B2B2B2"/>
      </a:folHlink>
    </a:clrScheme>
    <a:fontScheme name="1_Summer HCI">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Summer HCI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Summer HCI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Summer HCI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Summer HCI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Summer HCI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Summer HCI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Summer HCI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Summer HCI 8">
        <a:dk1>
          <a:srgbClr val="808080"/>
        </a:dk1>
        <a:lt1>
          <a:srgbClr val="FFFFFF"/>
        </a:lt1>
        <a:dk2>
          <a:srgbClr val="A94E31"/>
        </a:dk2>
        <a:lt2>
          <a:srgbClr val="FFFFFF"/>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1_Summer HCI 9">
        <a:dk1>
          <a:srgbClr val="808080"/>
        </a:dk1>
        <a:lt1>
          <a:srgbClr val="FFFFFF"/>
        </a:lt1>
        <a:dk2>
          <a:srgbClr val="A94E31"/>
        </a:dk2>
        <a:lt2>
          <a:srgbClr val="3E6C6C"/>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
      <a:clrScheme name="1_Summer HCI 10">
        <a:dk1>
          <a:srgbClr val="808080"/>
        </a:dk1>
        <a:lt1>
          <a:srgbClr val="FFFFFF"/>
        </a:lt1>
        <a:dk2>
          <a:srgbClr val="A94E31"/>
        </a:dk2>
        <a:lt2>
          <a:srgbClr val="3E4E6C"/>
        </a:lt2>
        <a:accent1>
          <a:srgbClr val="00CC99"/>
        </a:accent1>
        <a:accent2>
          <a:srgbClr val="3333CC"/>
        </a:accent2>
        <a:accent3>
          <a:srgbClr val="D1B2AD"/>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23949</TotalTime>
  <Words>6506</Words>
  <Application>Microsoft Macintosh PowerPoint</Application>
  <PresentationFormat>Widescreen</PresentationFormat>
  <Paragraphs>899</Paragraphs>
  <Slides>73</Slides>
  <Notes>69</Notes>
  <HiddenSlides>11</HiddenSlides>
  <MMClips>4</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73</vt:i4>
      </vt:variant>
    </vt:vector>
  </HeadingPairs>
  <TitlesOfParts>
    <vt:vector size="84" baseType="lpstr">
      <vt:lpstr>ＭＳ Ｐゴシック</vt:lpstr>
      <vt:lpstr>Arial</vt:lpstr>
      <vt:lpstr>Arial Black</vt:lpstr>
      <vt:lpstr>Comic Sans MS</vt:lpstr>
      <vt:lpstr>Helvetica</vt:lpstr>
      <vt:lpstr>Helvetica Light</vt:lpstr>
      <vt:lpstr>Segoe Print</vt:lpstr>
      <vt:lpstr>Symbol</vt:lpstr>
      <vt:lpstr>Tahoma</vt:lpstr>
      <vt:lpstr>Times New Roman</vt:lpstr>
      <vt:lpstr>4_Summer HCI</vt:lpstr>
      <vt:lpstr>Early Stage (lo-fi &amp; med-fi) Prototyping</vt:lpstr>
      <vt:lpstr>Interface Hall of Fame or Shame?</vt:lpstr>
      <vt:lpstr>Interface Hall of Fame or Shame?</vt:lpstr>
      <vt:lpstr>Interface Hall of Fame!</vt:lpstr>
      <vt:lpstr>Can We Do Better?</vt:lpstr>
      <vt:lpstr>Can We Do Better?</vt:lpstr>
      <vt:lpstr>Hall of Fame or Shame?</vt:lpstr>
      <vt:lpstr>Hall of Shame!</vt:lpstr>
      <vt:lpstr>Hall of Shame!</vt:lpstr>
      <vt:lpstr>Hall of Shame!</vt:lpstr>
      <vt:lpstr>Hall of Shame!</vt:lpstr>
      <vt:lpstr>Early Stage (lo-fi &amp; med-fi) Prototyping</vt:lpstr>
      <vt:lpstr>Outline</vt:lpstr>
      <vt:lpstr>Sketches &amp; Storyboards</vt:lpstr>
      <vt:lpstr>PowerPoint Presentation</vt:lpstr>
      <vt:lpstr>PowerPoint Presentation</vt:lpstr>
      <vt:lpstr>PowerPoint Presentation</vt:lpstr>
      <vt:lpstr>Sketches &amp; Storyboards in UX Design</vt:lpstr>
      <vt:lpstr>Sketches &amp; Storyboards in UX Design</vt:lpstr>
      <vt:lpstr>PowerPoint Presentation</vt:lpstr>
      <vt:lpstr>Sketches &amp; Storyboards in UX Design</vt:lpstr>
      <vt:lpstr>What is a Prototype?</vt:lpstr>
      <vt:lpstr>Types of Prototypes</vt:lpstr>
      <vt:lpstr>Types of Prototypes</vt:lpstr>
      <vt:lpstr>Fidelity in Prototyping</vt:lpstr>
      <vt:lpstr>What do we like about this low-fi prototype? </vt:lpstr>
      <vt:lpstr>What do we like about this medium-fi prototype? </vt:lpstr>
      <vt:lpstr>The feedback you get is different</vt:lpstr>
      <vt:lpstr>Hi-fi Prototypes Warp</vt:lpstr>
      <vt:lpstr>Why Use Low-fi Prototypes?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Administrivia: Assignment 2 Grades/Feedback</vt:lpstr>
      <vt:lpstr>Administrivia</vt:lpstr>
      <vt:lpstr>Good Examples from A2</vt:lpstr>
      <vt:lpstr>Good Examples from A2</vt:lpstr>
      <vt:lpstr>Good Examples from A2</vt:lpstr>
      <vt:lpstr>Good Examples from A2</vt:lpstr>
      <vt:lpstr>Good Examples from A2</vt:lpstr>
      <vt:lpstr>Administrivia: Video Hints</vt:lpstr>
      <vt:lpstr>Administrivia</vt:lpstr>
      <vt:lpstr>Team Break</vt:lpstr>
      <vt:lpstr>Constructing the Model</vt:lpstr>
      <vt:lpstr>Constructing the Model</vt:lpstr>
      <vt:lpstr>Constructing the Model</vt:lpstr>
      <vt:lpstr>Preparing for a Test</vt:lpstr>
      <vt:lpstr>Conducting a Test Four Roles</vt:lpstr>
      <vt:lpstr>Conducting a Test</vt:lpstr>
      <vt:lpstr>PowerPoint Presentation</vt:lpstr>
      <vt:lpstr>PowerPoint Presentation</vt:lpstr>
      <vt:lpstr>Practice: Low-fi Prototype Testing</vt:lpstr>
      <vt:lpstr>Practice: Low-fi Prototype Testing</vt:lpstr>
      <vt:lpstr>Simple task: Scan an ingredient</vt:lpstr>
      <vt:lpstr>Moderate task: Learn about the ingredient</vt:lpstr>
      <vt:lpstr>Complex task: Cook with ingredient</vt:lpstr>
      <vt:lpstr>Complex task (cont.): Cook with ingredient</vt:lpstr>
      <vt:lpstr>Evaluating Results From a Low-fi Test</vt:lpstr>
      <vt:lpstr>Advantages of Low-fi Prototyping</vt:lpstr>
      <vt:lpstr>Problems with Low-fi Prototypes</vt:lpstr>
      <vt:lpstr>Interactive Lo-fi Tools</vt:lpstr>
      <vt:lpstr>Remote Testing of Low-fi Prototypes only used by permission &amp; as last resort</vt:lpstr>
      <vt:lpstr>Fidelity in Prototyping: Instagator</vt:lpstr>
      <vt:lpstr>Fidelity in Prototyping Task 1: Take a Destination Poll</vt:lpstr>
      <vt:lpstr>Summary</vt:lpstr>
      <vt:lpstr>Further Reading Prototyping</vt:lpstr>
      <vt:lpstr>Next Time</vt:lpstr>
      <vt:lpstr>Exit Ticket http://hci.st/cs147-26au-exit-4-239  </vt:lpstr>
    </vt:vector>
  </TitlesOfParts>
  <Company>Berkeley Summer Engineering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Stage Prototyping</dc:title>
  <dc:subject>User Interface Design, Prototyping, and Evaluation</dc:subject>
  <dc:creator>James Landay</dc:creator>
  <cp:lastModifiedBy>James A Landay</cp:lastModifiedBy>
  <cp:revision>931</cp:revision>
  <cp:lastPrinted>2026-10-14T22:32:16Z</cp:lastPrinted>
  <dcterms:created xsi:type="dcterms:W3CDTF">1997-02-10T23:02:31Z</dcterms:created>
  <dcterms:modified xsi:type="dcterms:W3CDTF">2026-10-14T22:39:46Z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2</vt:i4>
  </property>
  <property fmtid="{D5CDD505-2E9C-101B-9397-08002B2CF9AE}" pid="6" name="ScreenUsage">
    <vt:i4>3</vt:i4>
  </property>
  <property fmtid="{D5CDD505-2E9C-101B-9397-08002B2CF9AE}" pid="7" name="MailAddress">
    <vt:lpwstr>landay@cs.berkeley.edu</vt:lpwstr>
  </property>
  <property fmtid="{D5CDD505-2E9C-101B-9397-08002B2CF9AE}" pid="8" name="HomePage">
    <vt:lpwstr>http://bmrc.berkeley.edu/courseware/cs160/fall00/</vt:lpwstr>
  </property>
  <property fmtid="{D5CDD505-2E9C-101B-9397-08002B2CF9AE}" pid="9" name="Other">
    <vt:lpwstr>CS 160, Fall 2000</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3</vt:i4>
  </property>
  <property fmtid="{D5CDD505-2E9C-101B-9397-08002B2CF9AE}" pid="21" name="OutputDir">
    <vt:lpwstr>I:\www\documents\courseware\cs160\fall00\Lectures</vt:lpwstr>
  </property>
</Properties>
</file>