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ink/ink2.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ink/ink3.xml" ContentType="application/inkml+xml"/>
  <Override PartName="/ppt/ink/ink4.xml" ContentType="application/inkml+xml"/>
  <Override PartName="/ppt/ink/ink5.xml" ContentType="application/inkml+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906" r:id="rId1"/>
  </p:sldMasterIdLst>
  <p:notesMasterIdLst>
    <p:notesMasterId r:id="rId61"/>
  </p:notesMasterIdLst>
  <p:handoutMasterIdLst>
    <p:handoutMasterId r:id="rId62"/>
  </p:handoutMasterIdLst>
  <p:sldIdLst>
    <p:sldId id="751" r:id="rId2"/>
    <p:sldId id="812" r:id="rId3"/>
    <p:sldId id="814" r:id="rId4"/>
    <p:sldId id="810" r:id="rId5"/>
    <p:sldId id="761" r:id="rId6"/>
    <p:sldId id="982" r:id="rId7"/>
    <p:sldId id="762" r:id="rId8"/>
    <p:sldId id="777" r:id="rId9"/>
    <p:sldId id="776" r:id="rId10"/>
    <p:sldId id="811" r:id="rId11"/>
    <p:sldId id="763" r:id="rId12"/>
    <p:sldId id="764" r:id="rId13"/>
    <p:sldId id="616" r:id="rId14"/>
    <p:sldId id="983" r:id="rId15"/>
    <p:sldId id="617" r:id="rId16"/>
    <p:sldId id="984" r:id="rId17"/>
    <p:sldId id="618" r:id="rId18"/>
    <p:sldId id="619" r:id="rId19"/>
    <p:sldId id="597" r:id="rId20"/>
    <p:sldId id="598" r:id="rId21"/>
    <p:sldId id="594" r:id="rId22"/>
    <p:sldId id="595" r:id="rId23"/>
    <p:sldId id="600" r:id="rId24"/>
    <p:sldId id="602" r:id="rId25"/>
    <p:sldId id="652" r:id="rId26"/>
    <p:sldId id="808" r:id="rId27"/>
    <p:sldId id="809" r:id="rId28"/>
    <p:sldId id="815" r:id="rId29"/>
    <p:sldId id="589" r:id="rId30"/>
    <p:sldId id="642" r:id="rId31"/>
    <p:sldId id="654" r:id="rId32"/>
    <p:sldId id="590" r:id="rId33"/>
    <p:sldId id="623" r:id="rId34"/>
    <p:sldId id="621" r:id="rId35"/>
    <p:sldId id="712" r:id="rId36"/>
    <p:sldId id="820" r:id="rId37"/>
    <p:sldId id="767" r:id="rId38"/>
    <p:sldId id="835" r:id="rId39"/>
    <p:sldId id="837" r:id="rId40"/>
    <p:sldId id="838" r:id="rId41"/>
    <p:sldId id="839" r:id="rId42"/>
    <p:sldId id="840" r:id="rId43"/>
    <p:sldId id="841" r:id="rId44"/>
    <p:sldId id="842" r:id="rId45"/>
    <p:sldId id="843" r:id="rId46"/>
    <p:sldId id="844" r:id="rId47"/>
    <p:sldId id="845" r:id="rId48"/>
    <p:sldId id="846" r:id="rId49"/>
    <p:sldId id="847" r:id="rId50"/>
    <p:sldId id="848" r:id="rId51"/>
    <p:sldId id="985" r:id="rId52"/>
    <p:sldId id="849" r:id="rId53"/>
    <p:sldId id="850" r:id="rId54"/>
    <p:sldId id="851" r:id="rId55"/>
    <p:sldId id="852" r:id="rId56"/>
    <p:sldId id="853" r:id="rId57"/>
    <p:sldId id="854" r:id="rId58"/>
    <p:sldId id="833" r:id="rId59"/>
    <p:sldId id="834" r:id="rId60"/>
  </p:sldIdLst>
  <p:sldSz cx="12192000" cy="6858000"/>
  <p:notesSz cx="7200900" cy="9512300"/>
  <p:defaultTextStyle>
    <a:defPPr>
      <a:defRPr lang="en-US"/>
    </a:defPPr>
    <a:lvl1pPr algn="l" rtl="0" fontAlgn="base">
      <a:spcBef>
        <a:spcPct val="0"/>
      </a:spcBef>
      <a:spcAft>
        <a:spcPct val="0"/>
      </a:spcAft>
      <a:defRPr sz="2400" kern="1200">
        <a:solidFill>
          <a:schemeClr val="tx1"/>
        </a:solidFill>
        <a:latin typeface="Times New Roman" charset="0"/>
        <a:ea typeface="ＭＳ Ｐゴシック" charset="0"/>
        <a:cs typeface="+mn-cs"/>
      </a:defRPr>
    </a:lvl1pPr>
    <a:lvl2pPr marL="457122" algn="l" rtl="0" fontAlgn="base">
      <a:spcBef>
        <a:spcPct val="0"/>
      </a:spcBef>
      <a:spcAft>
        <a:spcPct val="0"/>
      </a:spcAft>
      <a:defRPr sz="2400" kern="1200">
        <a:solidFill>
          <a:schemeClr val="tx1"/>
        </a:solidFill>
        <a:latin typeface="Times New Roman" charset="0"/>
        <a:ea typeface="ＭＳ Ｐゴシック" charset="0"/>
        <a:cs typeface="+mn-cs"/>
      </a:defRPr>
    </a:lvl2pPr>
    <a:lvl3pPr marL="914243" algn="l" rtl="0" fontAlgn="base">
      <a:spcBef>
        <a:spcPct val="0"/>
      </a:spcBef>
      <a:spcAft>
        <a:spcPct val="0"/>
      </a:spcAft>
      <a:defRPr sz="2400" kern="1200">
        <a:solidFill>
          <a:schemeClr val="tx1"/>
        </a:solidFill>
        <a:latin typeface="Times New Roman" charset="0"/>
        <a:ea typeface="ＭＳ Ｐゴシック" charset="0"/>
        <a:cs typeface="+mn-cs"/>
      </a:defRPr>
    </a:lvl3pPr>
    <a:lvl4pPr marL="1371364" algn="l" rtl="0" fontAlgn="base">
      <a:spcBef>
        <a:spcPct val="0"/>
      </a:spcBef>
      <a:spcAft>
        <a:spcPct val="0"/>
      </a:spcAft>
      <a:defRPr sz="2400" kern="1200">
        <a:solidFill>
          <a:schemeClr val="tx1"/>
        </a:solidFill>
        <a:latin typeface="Times New Roman" charset="0"/>
        <a:ea typeface="ＭＳ Ｐゴシック" charset="0"/>
        <a:cs typeface="+mn-cs"/>
      </a:defRPr>
    </a:lvl4pPr>
    <a:lvl5pPr marL="1828486" algn="l" rtl="0" fontAlgn="base">
      <a:spcBef>
        <a:spcPct val="0"/>
      </a:spcBef>
      <a:spcAft>
        <a:spcPct val="0"/>
      </a:spcAft>
      <a:defRPr sz="2400" kern="1200">
        <a:solidFill>
          <a:schemeClr val="tx1"/>
        </a:solidFill>
        <a:latin typeface="Times New Roman" charset="0"/>
        <a:ea typeface="ＭＳ Ｐゴシック" charset="0"/>
        <a:cs typeface="+mn-cs"/>
      </a:defRPr>
    </a:lvl5pPr>
    <a:lvl6pPr marL="2285607" algn="l" defTabSz="457122" rtl="0" eaLnBrk="1" latinLnBrk="0" hangingPunct="1">
      <a:defRPr sz="2400" kern="1200">
        <a:solidFill>
          <a:schemeClr val="tx1"/>
        </a:solidFill>
        <a:latin typeface="Times New Roman" charset="0"/>
        <a:ea typeface="ＭＳ Ｐゴシック" charset="0"/>
        <a:cs typeface="+mn-cs"/>
      </a:defRPr>
    </a:lvl6pPr>
    <a:lvl7pPr marL="2742728" algn="l" defTabSz="457122" rtl="0" eaLnBrk="1" latinLnBrk="0" hangingPunct="1">
      <a:defRPr sz="2400" kern="1200">
        <a:solidFill>
          <a:schemeClr val="tx1"/>
        </a:solidFill>
        <a:latin typeface="Times New Roman" charset="0"/>
        <a:ea typeface="ＭＳ Ｐゴシック" charset="0"/>
        <a:cs typeface="+mn-cs"/>
      </a:defRPr>
    </a:lvl7pPr>
    <a:lvl8pPr marL="3199849" algn="l" defTabSz="457122" rtl="0" eaLnBrk="1" latinLnBrk="0" hangingPunct="1">
      <a:defRPr sz="2400" kern="1200">
        <a:solidFill>
          <a:schemeClr val="tx1"/>
        </a:solidFill>
        <a:latin typeface="Times New Roman" charset="0"/>
        <a:ea typeface="ＭＳ Ｐゴシック" charset="0"/>
        <a:cs typeface="+mn-cs"/>
      </a:defRPr>
    </a:lvl8pPr>
    <a:lvl9pPr marL="3656971" algn="l" defTabSz="457122" rtl="0" eaLnBrk="1" latinLnBrk="0" hangingPunct="1">
      <a:defRPr sz="2400" kern="1200">
        <a:solidFill>
          <a:schemeClr val="tx1"/>
        </a:solidFill>
        <a:latin typeface="Times New Roman" charset="0"/>
        <a:ea typeface="ＭＳ Ｐゴシック" charset="0"/>
        <a:cs typeface="+mn-cs"/>
      </a:defRPr>
    </a:lvl9pPr>
  </p:defaultTextStyle>
  <p:extLst>
    <p:ext uri="{EFAFB233-063F-42B5-8137-9DF3F51BA10A}">
      <p15:sldGuideLst xmlns:p15="http://schemas.microsoft.com/office/powerpoint/2012/main">
        <p15:guide id="1" orient="horz" pos="2136" userDrawn="1">
          <p15:clr>
            <a:srgbClr val="A4A3A4"/>
          </p15:clr>
        </p15:guide>
        <p15:guide id="2" pos="3841" userDrawn="1">
          <p15:clr>
            <a:srgbClr val="A4A3A4"/>
          </p15:clr>
        </p15:guide>
      </p15:sldGuideLst>
    </p:ext>
    <p:ext uri="{2D200454-40CA-4A62-9FC3-DE9A4176ACB9}">
      <p15:notesGuideLst xmlns:p15="http://schemas.microsoft.com/office/powerpoint/2012/main">
        <p15:guide id="1" orient="horz" pos="2221">
          <p15:clr>
            <a:srgbClr val="A4A3A4"/>
          </p15:clr>
        </p15:guide>
        <p15:guide id="2" pos="297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se" initials="c" lastIdx="2" clrIdx="0"/>
  <p:cmAuthor id="1" name="Taylor Lallas" initials="" lastIdx="6" clrIdx="1"/>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184DA5"/>
    <a:srgbClr val="F2F2F2"/>
    <a:srgbClr val="7F7F7F"/>
    <a:srgbClr val="81190A"/>
    <a:srgbClr val="E3482C"/>
    <a:srgbClr val="E5642F"/>
    <a:srgbClr val="1A2F9E"/>
    <a:srgbClr val="3D699D"/>
    <a:srgbClr val="7888A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157" autoAdjust="0"/>
    <p:restoredTop sz="66853" autoAdjust="0"/>
  </p:normalViewPr>
  <p:slideViewPr>
    <p:cSldViewPr snapToGrid="0" showGuides="1">
      <p:cViewPr varScale="1">
        <p:scale>
          <a:sx n="76" d="100"/>
          <a:sy n="76" d="100"/>
        </p:scale>
        <p:origin x="2232" y="200"/>
      </p:cViewPr>
      <p:guideLst>
        <p:guide orient="horz" pos="2136"/>
        <p:guide pos="3841"/>
      </p:guideLst>
    </p:cSldViewPr>
  </p:slideViewPr>
  <p:outlineViewPr>
    <p:cViewPr>
      <p:scale>
        <a:sx n="33" d="100"/>
        <a:sy n="33" d="100"/>
      </p:scale>
      <p:origin x="0" y="0"/>
    </p:cViewPr>
    <p:sldLst>
      <p:sld r:id="rId1" collapse="1"/>
    </p:sldLst>
  </p:outlineViewPr>
  <p:notesTextViewPr>
    <p:cViewPr>
      <p:scale>
        <a:sx n="170" d="100"/>
        <a:sy n="170" d="100"/>
      </p:scale>
      <p:origin x="0" y="0"/>
    </p:cViewPr>
  </p:notesTextViewPr>
  <p:sorterViewPr>
    <p:cViewPr>
      <p:scale>
        <a:sx n="1" d="1"/>
        <a:sy n="1" d="1"/>
      </p:scale>
      <p:origin x="0" y="-2184"/>
    </p:cViewPr>
  </p:sorterViewPr>
  <p:notesViewPr>
    <p:cSldViewPr snapToGrid="0" showGuides="1">
      <p:cViewPr>
        <p:scale>
          <a:sx n="120" d="100"/>
          <a:sy n="120" d="100"/>
        </p:scale>
        <p:origin x="7408" y="1216"/>
      </p:cViewPr>
      <p:guideLst>
        <p:guide orient="horz" pos="2221"/>
        <p:guide pos="297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_rels/viewProps.xml.rels><?xml version="1.0" encoding="UTF-8" standalone="yes"?>
<Relationships xmlns="http://schemas.openxmlformats.org/package/2006/relationships"><Relationship Id="rId1" Type="http://schemas.openxmlformats.org/officeDocument/2006/relationships/slide" Target="slides/slide2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1" name="Rectangle 5"/>
          <p:cNvSpPr>
            <a:spLocks noGrp="1" noChangeArrowheads="1"/>
          </p:cNvSpPr>
          <p:nvPr>
            <p:ph type="sldNum" sz="quarter" idx="3"/>
          </p:nvPr>
        </p:nvSpPr>
        <p:spPr bwMode="auto">
          <a:xfrm>
            <a:off x="4079876" y="9037638"/>
            <a:ext cx="2593582" cy="355744"/>
          </a:xfrm>
          <a:prstGeom prst="rect">
            <a:avLst/>
          </a:prstGeom>
          <a:noFill/>
          <a:ln w="9525">
            <a:noFill/>
            <a:miter lim="800000"/>
            <a:headEnd/>
            <a:tailEnd/>
          </a:ln>
          <a:effectLst/>
        </p:spPr>
        <p:txBody>
          <a:bodyPr vert="horz" wrap="square" lIns="19659" tIns="0" rIns="19659" bIns="0" numCol="1" anchor="b" anchorCtr="0" compatLnSpc="1">
            <a:prstTxWarp prst="textNoShape">
              <a:avLst/>
            </a:prstTxWarp>
          </a:bodyPr>
          <a:lstStyle>
            <a:lvl1pPr algn="r" defTabSz="977900" eaLnBrk="0" hangingPunct="0">
              <a:defRPr sz="1000" i="1"/>
            </a:lvl1pPr>
          </a:lstStyle>
          <a:p>
            <a:fld id="{397606FF-3D8F-7A4D-962D-73E132A3CCAD}" type="slidenum">
              <a:rPr lang="en-US"/>
              <a:pPr/>
              <a:t>‹#›</a:t>
            </a:fld>
            <a:endParaRPr lang="en-US"/>
          </a:p>
        </p:txBody>
      </p:sp>
      <p:sp>
        <p:nvSpPr>
          <p:cNvPr id="7" name="Header Placeholder 1"/>
          <p:cNvSpPr>
            <a:spLocks noGrp="1"/>
          </p:cNvSpPr>
          <p:nvPr>
            <p:ph type="hdr" sz="quarter"/>
          </p:nvPr>
        </p:nvSpPr>
        <p:spPr>
          <a:xfrm>
            <a:off x="-1" y="-1"/>
            <a:ext cx="5207093" cy="851223"/>
          </a:xfrm>
          <a:prstGeom prst="rect">
            <a:avLst/>
          </a:prstGeom>
        </p:spPr>
        <p:txBody>
          <a:bodyPr vert="horz" lIns="91440" tIns="45720" rIns="91440" bIns="45720" rtlCol="0"/>
          <a:lstStyle>
            <a:lvl1pPr algn="l">
              <a:defRPr sz="1200"/>
            </a:lvl1pPr>
          </a:lstStyle>
          <a:p>
            <a:r>
              <a:rPr lang="en-US" dirty="0" err="1"/>
              <a:t>dt+UX</a:t>
            </a:r>
            <a:r>
              <a:rPr lang="en-US" dirty="0"/>
              <a:t> – Design Thinking for User Experience Design, Prototyping &amp; Evaluation</a:t>
            </a:r>
            <a:br>
              <a:rPr lang="en-US" dirty="0"/>
            </a:br>
            <a:r>
              <a:rPr lang="en-US" dirty="0"/>
              <a:t>Autumn 2025</a:t>
            </a:r>
          </a:p>
          <a:p>
            <a:r>
              <a:rPr lang="en-US" dirty="0"/>
              <a:t>Prof. James A. Landay</a:t>
            </a:r>
            <a:br>
              <a:rPr lang="en-US" dirty="0"/>
            </a:br>
            <a:r>
              <a:rPr lang="en-US" dirty="0"/>
              <a:t>Stanford University</a:t>
            </a:r>
          </a:p>
        </p:txBody>
      </p:sp>
    </p:spTree>
    <p:extLst>
      <p:ext uri="{BB962C8B-B14F-4D97-AF65-F5344CB8AC3E}">
        <p14:creationId xmlns:p14="http://schemas.microsoft.com/office/powerpoint/2010/main" val="582138290"/>
      </p:ext>
    </p:extLst>
  </p:cSld>
  <p:clrMap bg1="lt1" tx1="dk1" bg2="lt2" tx2="dk2" accent1="accent1" accent2="accent2" accent3="accent3" accent4="accent4" accent5="accent5" accent6="accent6" hlink="hlink" folHlink="folHlink"/>
  <p:hf hdr="0" ftr="0" dt="0"/>
  <p:extLst>
    <p:ext uri="{56416CCD-93CA-4268-BC5B-53C4BB910035}">
      <p15:sldGuideLst xmlns:p15="http://schemas.microsoft.com/office/powerpoint/2012/main">
        <p15:guide id="1" orient="horz" pos="2996" userDrawn="1">
          <p15:clr>
            <a:srgbClr val="F26B43"/>
          </p15:clr>
        </p15:guide>
        <p15:guide id="2" pos="2268" userDrawn="1">
          <p15:clr>
            <a:srgbClr val="F26B43"/>
          </p15:clr>
        </p15:guide>
      </p15:sldGuideLst>
    </p:ext>
  </p:extLst>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9:30:26.202"/>
    </inkml:context>
    <inkml:brush xml:id="br0">
      <inkml:brushProperty name="width" value="0.10583" units="cm"/>
      <inkml:brushProperty name="height" value="0.10583" units="cm"/>
      <inkml:brushProperty name="color" value="#A5A5E9"/>
    </inkml:brush>
  </inkml:definitions>
  <inkml:trace contextRef="#ctx0" brushRef="#br0">4911 321 24575,'-26'-9'0,"2"2"0,-3 4 0,-14 0 0,-25-1 0,-21-2 0,-8 3 0,40 1 0,-3 0 0,-8-1 0,-3-1 0,-1 1 0,-2 0 0,-12-1 0,-1 0 0,3 0 0,-1 1 0,-5 1 0,1 0 0,1 0 0,3 0 0,10 2 0,2 1 0,-2 0 0,2 1 0,15 2 0,1 1 0,-10 1 0,-1 1 0,1 4 0,-1 0 0,-4 1 0,-1 0 0,-4 2 0,0 1 0,4-2 0,-1 1 0,-3 0 0,0 0 0,4 0 0,1-1 0,0 1 0,-1 1 0,0 1 0,2 1 0,10 0 0,0 1 0,-6 6 0,0 2 0,6 3 0,-1 2 0,-12 10 0,0 4 0,0 1 0,0 3 0,-4 4 0,1 3 0,20-12 0,0 1 0,5-3 0,5-7 0,-1 5 0,-18 24 0,-7 15 0,8-6-451,15-7 1,1 3 450,4-6 0,-6 7 0,0 4 0,5-3 0,2 8 0,5-1 0,3-1 0,3-2 0,3-1 0,3 1 0,2 2 0,4 0 0,3-1-92,3 21 0,6-1 92,7-1 0,6 0 0,5-1 0,6-2 0,2-15 0,5-3 0,5 7 0,4-4 0,-4-18 0,4-2 0,11 12 0,4-1 0,3-7 0,4 0 0,-9-13 0,3 0 0,4 1-256,15 9 1,5 1 0,3 0 255,-12-10 0,2 0 0,3 0 0,2-1-197,-6-5 0,3 0 1,1 0-1,1-2 0,-1-1 10,12 5 1,-1-1-1,2-3 1,3-2 186,-9-8 0,3-2 0,1-1 0,3-3 0,0-3-197,7-2 0,1-4 1,2-3-1,2-1 0,0-2 33,-11-1 0,0-2 0,2-1 0,0-1 0,1 0 0,2-2 21,7 0 0,2-1 0,2-1 0,-1-1 0,-2 0 0,-4 0 143,2-2 0,-3 0 0,-2-1 0,-1 1 0,0-1-197,-3 1 0,0 0 1,-1 0-1,-3 0 0,-3 1 141,25 0 1,-6 1 0,-2 0 198,-3 1 1,-1 1 0,-1 0-144,-4 0 0,0-1 0,-1 1 0,-6-1 0,0-1 0,3-2 0,-4-3 0,4-3 0,1-2 0,-4-1 0,9-2 0,-4-2 0,6-6 40,-15-1 1,6-3 0,1-4 0,-3 0 0,-6 0-41,15-8 0,-7-1 0,-1-3 0,6-4 0,-2-3 0,-10-5 491,0-19 1,-17-4-1,-25 15 1,-9-4-114,-1-19 1,-7-7-379,-9 21 0,-3-2 0,-2 2 0,-2-24 0,-2-1 0,0 18 0,-1-3 0,-2 4 0,-2-10 0,-3 1 0,-2 16 0,-3-3 0,-2 2 212,-2 4 1,-2 2 0,-4-3-213,-12-16 0,-5-4 0,-6 1-203,7 20 1,-3 2 0,-2-1 0,-3 1 202,-3-4 0,-3 1 0,-3 0 0,-3-1-122,2 7 0,-5-2 0,-1 1 0,-1 1 0,2 3 122,-8-7 0,0 3 0,0 1 0,-3 0 0,6 7 0,-1-2 0,-2 2 0,0 0 0,0 3 0,3 4 0,-1 1 0,0 1 0,1 3 0,2 1 0,-6-3 0,2 3 0,1 1 0,-3 1-212,-6-1 0,-2 0 0,0 3 1,5 3 211,1 2 0,4 4 0,-2 1 0,-14-3 0,-2 1 0,4 1 114,18 6 0,3 2 0,-1 0-114,-11-2 0,-1 0 0,-1 1 0,5 1 0,0 1 0,-2 0 0,-4 1 0,-1-1 0,-5 2 106,8 1 0,-5 1 0,0 0 0,2 2-106,-16-2 0,1 1 0,2 2 0,8 2 0,1 1 0,4 2 491,-16 2 1,13 4 491,12 2 0,-1 23-930,53-12 1,-11 7 0,24-13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9:32:04.518"/>
    </inkml:context>
    <inkml:brush xml:id="br0">
      <inkml:brushProperty name="width" value="0.10583" units="cm"/>
      <inkml:brushProperty name="height" value="0.10583" units="cm"/>
      <inkml:brushProperty name="color" value="#A5A5E9"/>
    </inkml:brush>
  </inkml:definitions>
  <inkml:trace contextRef="#ctx0" brushRef="#br0">8270 234 24575,'-28'-7'0,"6"3"0,-39-4 0,-15 0 0,11 1 0,-8-2 0,-18-1 0,-6 0-328,25 2 0,-2 0 0,-2 0 253,-7-1 0,-3 1 1,-4-1-172,3 1 0,-4 1 0,-3-1 0,3 1 59,5 0 0,2 1 0,-2 0 0,-4 1-10,-1 0 0,-4 0 1,-2 0-1,0 1 0,4 1 0,10-1 0,2 2 1,1-1-1,-1 1 0,-2 0 129,-9 0 1,-2 0-1,-2 0 1,0 0-1,1 1 68,-3-1 0,0 1 0,0-1 0,-1 1 0,1-1 0,1 1 0,0 0 0,0-1 0,0 1 0,0-1 0,13 1 0,0 0 0,-1 0 0,1 0 0,1 0 0,1 1 0,-8-1 0,0 0 0,2 1 0,1 0 0,2 0 0,-12 2 0,3 0 0,1 0 0,3 1-160,9 0 1,2 0 0,2 1-1,3 1 160,-10 3 0,3 1 0,3 3 0,7 2 0,2 3 0,3 0 283,-16 7 1,1 3-284,17-2 0,-1 3 0,1 1 0,-17 12 0,0 2 0,19-8 0,-1 1 0,0 2 0,5-2 0,0 1 0,1 1 0,0 1 0,2 2 0,3-4 0,3-2 0,-1 3 0,-12 18 0,-6 11 0,7-2 459,7 2 1,1 4-460,4-8 0,-6 7 0,1 2 0,5-2 0,3 5 0,5-2 0,3 1 0,2-4 0,1 1 0,2-1 327,3 0 1,1-1 0,2-1 163,-5 25 1,2-2-446,1-2 1,3-5 349,10-28 1,1 0-397,-2 36 0,4-3 142,7-5-142,-2 10 0,1 6 491,10-29 1,3-2-490,2 5 1,2 3 205,5 7 0,3 0-208,2-8 0,3-2 0,5 6 0,3-2 0,0-7 0,2-2 0,3 1 0,4 0 0,4 3 0,2-2 0,0-7 0,3 0 0,10 8 0,5-1 0,-2-11 0,4-4 0,9 1 0,6-2-270,-16-17 0,3-1 0,2-2 270,-1-3 0,1-2 0,2 0 0,7 2 0,3-1 0,-4-2 0,15 5 0,-1-1 0,-22-9 0,2 1 0,-3-2 0,13 5 0,3-1 0,-17-7 0,6 1 0,3-1 0,3 0-246,12 2 0,3-2 0,3 1 0,1-1 49,-15-2 0,1-1 1,0 1-1,2-1 0,0 0 75,5 1 0,1 0 0,1 0 0,-2-1 0,-4 0-124,4 1 0,-4-1 0,-1 0 0,0 0 86,5 0 0,0 0 0,0 0 0,-2 0 160,-12-2 0,-2 0 0,1-1 0,3 1 0,-1-1 0,2 1 0,3-1 0,0 1 0,0-1-197,-1 1 0,1 0 1,0-1-1,-1 1 0,0-2 31,-3 0 0,0 0 0,-1-1 0,0 0 0,2 0 166,4 0 0,1-1 0,1 1 0,-1-2 0,-1 0 0,-4-2 0,0-1 0,-2-1 0,2 1 0,-1-1 0,4 0 0,0-1 0,0 0 0,1 1 0,-1-2 0,-1 1 0,0-1 0,0 0 0,-1 0 0,-2 0-169,12-1 1,-2 0-1,0 0 1,-1-1 168,-2 0 0,0-1 0,-2 0 0,-2 0 327,8 0 1,-4-1 0,2-2-232,8-1 1,1-2-1,-4-3-96,-18-3 0,-3-2 0,-4-5 491,24-14 1,-5-8-235,-9-3 0,-7-7 234,-19 1 1,-6-4-1,5-13 1,-2-3-429,1-4 0,1-4-81,-8 12 0,3-4 0,2-4 18,-1 0 0,2-5 0,1-3 0,-2 0-197,-9 13 0,-1-1 1,0-1-1,0-2 0,1-2 33,-1-2 0,1-2 0,1-3 0,-2-1 0,-1 2 0,-5 4 162,6-18 0,-5 4 0,-2 0 0,-4-2-195,-5 14 0,-2-2 1,-2 1-1,-3 0 0,-5 3 100,-4-2 1,-5 2 0,-3 2 0,-1-2 96,-2 1 0,-3-1 0,-1 1 0,-1-1-184,-2-1 1,-1-2-1,-1 2 1,-2 2 183,-5-10 0,-1 4 0,-2-1 0,-5-9 0,-3-1 0,0 5 0,5 16 0,0 3 0,-1 1 327,-4-6 1,-1 0 0,0 4-187,-5-7 0,-3 5-141,-6-1 0,-5 2 0,-8 6 0,-5 3 0,12 17 0,-2 1 0,-3 3 0,-3 1 0,-2 2 0,2 3 0,-16-3 0,0 6 0,-6 5 0,-5 5 0,19 9 0,-2 2 0,-3 0 327,-11-2 1,-2 0 0,-3 0-201,9 1 1,-3-1-1,-1 0 1,2 0-128,-15-3 0,1 1 0,3-2 327,6 1 1,2 0 0,4-1-228,-17-5 1,8 0 372,17 2 0,6-1-473,10 3 0,5 1 105,-12-6-105,15 8 983,24 8-615,9 5-614,-2 1 0,9 0 0,3 1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10-14T18:44:12.901"/>
    </inkml:context>
    <inkml:brush xml:id="br0">
      <inkml:brushProperty name="width" value="0.07056" units="cm"/>
      <inkml:brushProperty name="height" value="0.07056" units="cm"/>
      <inkml:brushProperty name="color" value="#E71224"/>
    </inkml:brush>
  </inkml:definitions>
  <inkml:trace contextRef="#ctx0" brushRef="#br0">6379 552 24575,'-72'-18'0,"23"8"0,-5-1 0,-19-6 0,-7 0-1093,13 5 1,-3 0 0,-2 0 832,-10-3 0,-3-1 1,-1 0-396,-8 1 1,-3 0-1,0 0 655,23 4 0,-2-1 0,1 0 0,2 1 0,-15-2 0,1 0 0,0 0-187,-7-1 1,-1 0 0,1 1 186,13 4 0,1 2 0,-2 0 0,-10-2 0,-3 1 0,1 1 0,0 3 0,1 1 0,-1 2 0,0 0 0,0 2 0,0 0 0,-1 0 0,1 1 0,-1 1 0,0 2 0,0 1 0,1-1 0,2 0 0,1-2 0,0 1 0,-2 0 0,1 0 0,0 0 0,2-2 0,0-1 0,0-1 0,-2-1 0,1-2 0,0 0 0,6 0 0,0-2 0,-3 0-313,10-1 1,-5 0 0,3-1-1,7 1 313,-15-2 0,5 1 738,-20-2 0,16 3-738,45 6 2298,4 1-2298,-4 5 2213,-16 4-2213,-11 6 1842,-12 7-1842,1 9 0,1 13 0,10 10 0,10 13 0,13 7 0,9 6 0,9 0 0,4 9 0,9-5 0,7 7 0,14 4 0,4-45 0,4-1 0,7 3 0,4-1 0,6 2 0,5-2 0,5 1 0,5-2-587,10 3 0,5 0 587,9 5 0,7 0-935,-12-17 1,4 0 0,5-2 934,-7-5 0,4-1 0,3-1 0,3-3-656,-5-4 1,3-2-1,3-2 1,2 0 0,3-1 465,0-2 1,4 0-1,2-1 1,1-1 0,-1 0-1,0-1 190,-5-2 0,-1 0 0,0-1 0,0-1 0,2 0 0,2 0 0,-2 0 0,2-1 0,2-1 0,0 1 0,-1-1 0,-3 0 0,-2 0 0,11 2 0,-4-1 0,-1 1 0,-2-1 0,-2-1 0,14 3 0,-1-1 0,-3 0 0,-5 1-300,8 0 0,-5 1 0,-8 0 300,-1 2 0,-6 0 238,0 1 1,-3 0-239,-15-2 0,-2 1 0,4 1 0,1 1 0,3-2 0,3 0 517,20 3 1,5-1-518,-30-7 0,2-1 0,4 0 725,20 0 1,5-1 0,1-2-726,1-3 0,1-1 0,0-2 0,-22 0 0,1-1 0,0-1 0,1-2 0,6-2 0,2-2 0,-1-2 0,-3-2 0,10-5 0,-4-2 0,-1-3 9,2-1 0,-1-3 1,-5-1-10,10-8 0,-9-2 65,-14 1 0,-8-2-65,14-20 1121,-13-8-1121,-25 5 2672,-13-16-2672,-5-4 1477,-5-14-1477,1 8 0,-11 37 0,-2-2 0,-1-1 0,-4-2 0,-5-15 0,-4-2 0,-2 5 0,-4 1-286,-11-12 1,-6 1 285,-1 12 0,-5 2 0,-11-9 0,-3 2 0,2 10 0,-5 1-689,5 13 0,-4-2 0,-3 2 689,-4 0 0,-2 1 0,-5 0-582,6 5 0,-4 0 0,-1 1 0,1 1 582,-16-7 0,1 2 0,-3 3 0,16 9 0,-2 0 0,0 3 0,2 2 0,-9 1 0,2 3 0,0 1-305,-1 1 0,-1 1 1,4 3 304,-15-2 0,4 4 129,6 3 0,5 3-129,19 1 0,2 1 859,0 2 0,3 0-859,-16-2 2489,28 3-2489,29 5 1198,11 4-1198,6 5 391,2 3-391,-2-1 0,-2 2 0,-4-10 0,0 2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10-14T18:44:16.906"/>
    </inkml:context>
    <inkml:brush xml:id="br0">
      <inkml:brushProperty name="width" value="0.07056" units="cm"/>
      <inkml:brushProperty name="height" value="0.07056" units="cm"/>
      <inkml:brushProperty name="color" value="#E71224"/>
    </inkml:brush>
  </inkml:definitions>
  <inkml:trace contextRef="#ctx0" brushRef="#br0">6739 355 24575,'-35'-6'0,"-3"1"0,-6 2 0,-19 0 0,-23-3 0,31 3 0,-3 0 0,-2-3 0,-4-1-688,-19-1 1,-5-1 687,-7-4 0,-5 0-657,23 5 0,-2-1 1,0 1 656,-3-3 0,0 0 0,0 1 0,-3 2 0,-1 0 0,1 0 0,5 2 0,0-1 0,0 1 0,-3-1 0,-1 0 0,-1 1 0,1 1 0,-1 2 0,0 0 0,2-2 0,-1 0 0,1 0 0,-3 1 0,0 0 0,-1 1 0,3 0 0,-1 0 0,2 0 0,2 1 0,1-1 0,0 2 0,-1 0 0,1 0 0,0 1 0,4 0 0,2 0 0,0 0-472,4 2 1,1 0 0,-1 0 471,-6 0 0,-1 0 0,1 0 0,7 2 0,1 0 0,-1 1 0,-5-2 0,0 1 0,1 0-349,-23 3 1,4 0 348,9-2 0,3 1 0,9 3 0,2 0 510,6-1 1,2 1-511,5 2 0,3 1 922,3-1 1,1 1-923,-40 12 1609,-1 3-1609,-5-2 0,7 0 0,39-9 0,0 2 0,-39 21 0,41-15 0,0 3 0,-1 2 0,1 3 0,2 2 0,2 2 0,-1 5 0,1 2 0,3 1 0,2 2 0,0 2 0,2 2 0,3 0 0,2 1 0,4-2 0,2 1 452,6-2 1,3 0-453,-1 41 76,24-6-76,28 3 0,-4-44 0,7-3 0,5-2 0,7-3-970,30 5 1,12-4 969,-20-13 0,4-3 0,5 0-820,-3-2 1,5 1 0,3-1 0,1-1 743,-10-2 1,1 0 0,2-1 0,0 0-1,0 1 76,3 0 0,1 1 0,0-1 0,0 0 0,-1 1 0,-3-1 0,0-1 0,0 1 0,-1 0 0,-2-1 0,13 2 0,-1-1 0,-2 0 0,-2 1-448,-7-2 1,-2 1 0,-2-2 0,0 0 447,15-1 0,-3-2 0,0 1 0,-3 2 0,-1 0 0,0 0 0,0-3 0,0-2 0,0 1 0,5 0 0,0 1 0,1-2 0,4-1 0,1-1 0,2-1-471,-18-1 1,1 0 0,1-1 0,-1-1 470,20 0 0,-2-1 0,3-1 0,-16 0 0,3-1 0,-1 0 0,0 0 0,-6-1 0,-1 1 0,0-1 0,0-1 0,4 0 0,1-1 0,0 0 0,-1 0 0,-1 0 0,0 0 0,-1-1 0,0 0 0,20-3 0,-2 0 0,-2-1 28,-9 1 1,-1-1 0,-3-2-29,-8 1 0,-2-2 0,-3-1 1091,20-8 1,-4-2-1092,-9-1 0,-4-2 0,-2-1 0,-3-1 0,-6 1 0,-3-1 921,-4 1 1,-2 0-922,-6 2 0,-4 0 2569,29-20-2569,-11-1 1722,-11-1-1722,0-7 860,-4-3-860,-3-3 0,-6-2 0,-6-7 0,-11-9 0,-18-14 0,-11 39 0,-7-2-442,-13-7 0,-9 0 442,-14-6 0,-9 3-582,12 19 0,-4 3 1,-3 1 581,-7-2 0,-2 3 0,-1 3 0,5 5 0,0 4 0,-1 1 0,-7-1 0,-2 2 0,1 3 0,-24-3 0,0 5 0,26 6 0,-2 1 0,1 0 0,1 2 0,1 0 0,0 0-405,-28-5 0,3 1 405,8 0 0,3 0 0,9 4 0,3 0-1,9 1 1,3 1 0,3 2 0,2 1 769,-39-9-769,22 7 1741,20 4-1741,25 5 928,14 3-928,7 4 2,3 5-2,0 5 0,0 3 0,0 0 0,-2-2 0,1-1 0,0-7 0,0-2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10-14T18:44:19.303"/>
    </inkml:context>
    <inkml:brush xml:id="br0">
      <inkml:brushProperty name="width" value="0.07056" units="cm"/>
      <inkml:brushProperty name="height" value="0.07056" units="cm"/>
      <inkml:brushProperty name="color" value="#E71224"/>
    </inkml:brush>
  </inkml:definitions>
  <inkml:trace contextRef="#ctx0" brushRef="#br0">3051 129 24575,'-96'-6'0,"0"1"0,0 0 0,-1-2 0,-1 1 0,2-1-824,6-1 1,4 0 823,8 2 0,4-1 0,13 2 0,2-1 267,7 2 0,2 1-267,-30-2 272,5 2-272,6 1 0,-7 1 0,-1-1 841,0 1-841,-7 0 0,5 5 0,-13 3 0,-4 5 0,46-4 0,0 0 0,-4 0 0,1 2 0,3 0 0,1 2 0,-45 13 0,6 7 0,5 8 0,38-14 0,1 3 0,-2 2 0,0 4 0,-1 3 0,2 1 0,3-1 0,3 1 0,0 4 0,4 0 0,-18 38 0,31-35 0,4 2 0,-2 46 0,16-44 0,4 1 0,5 2 0,4 0 0,7 4 0,4 0 0,5 4 0,6-1 0,8 2 0,4-1 0,4-1 0,2-1-323,4-3 1,1-2 322,-1-2 0,2-1 0,-1-1 0,1-2 0,-2-1 0,0-3 0,-4-5 0,1-3 0,6 1 0,4-4 0,10 0 0,5-3-776,-7-6 1,5-2 0,5 1 775,-7-2 0,4-1 0,3 0 0,2-1-656,-5-3 1,2-1-1,2-1 1,2 0 0,1 0 456,11 2 1,1 0-1,3 0 1,1-1 0,1-1-349,-11-3 1,1-1 0,2-1 0,0 0 0,0-1 0,0 1 444,1 0 1,0 0 0,1 0 0,0-1 0,0 0-1,0-1 102,2 0 0,0-1 0,0-1 0,1-1 0,-2 1 0,0-1 0,-4 0 0,0 0 0,-1 0 0,-1-1 0,1 0 0,-1-1-349,-2-1 0,0-1 0,-1 1 0,1-2 0,-2 0 0,0 0 349,12-1 0,0-1 0,-1-1 0,-1 0 0,-2-2-127,-5 0 0,-1-1 1,-1-2-1,-2 0 1,0-1 126,13-3 0,-1-1 0,-2-2 0,-3 0 259,-12 2 1,-4-1-1,0 0 1,-1-1-260,21-8 0,-2 0 0,-2-1 0,-12 4 0,-3 1 0,2-2 0,6-3 0,0-1 0,0 0 724,-6 1 1,0 0 0,-2-1-725,-1-2 0,0-1 0,-3-1 0,-3 0 0,-2-2 0,-2 0 1305,19-17 0,-5-2-1305,-4-2 0,-7-3 0,-13-1 0,-6-2 1290,-11 3 0,-6-2-1290,-7-2 0,-6-1 1077,-7 6 0,-6-1-1077,-4 1 0,-4 1 1762,-11-40-1762,-7 40 0,-8 0 0,-10 2 0,-7 2 23,-12-5 1,-6 3-24,-11 2 0,-3 4 0,-3 8 0,-2 4 0,-5 4 0,-3 4-515,-5 3 1,-2 1 514,30 7 0,-1 0 0,-2 0-770,-10-2 1,-3-1 0,-1-1 769,-6-3 0,-1-2 0,-2 1-622,15 5 0,-1 0 0,0 0 0,-1 0 622,1-1 0,0 0 0,0-1 0,2 3 0,-21-3 0,1 2 0,3 1-209,5 1 1,1 0 0,4 2 208,14 3 0,2 2 0,0 1 0,-5 0 0,0 1 0,2 1 143,-21 0 0,2 2-143,-8 2 0,1 4 0,6 2 0,2 4 0,3 6 0,1 2 0,1 3 0,0 3 0,0 6 0,1 2 0,-1-1 0,1 2 0,4 0 0,2-1 0,2-4 0,1-2 780,3-1 0,2-3-780,6-6 0,1-2 0,0 0 0,2-1 2720,-36-1-2720,1-2 1730,16-4-1730,-8-3 1180,4 1-1180,1-2 461,6 0-461,3 0 0,1 0 0,-2 0 0,2 0 0,4 1 0,11 1 0,13 0 0,17 1 0,11-2 0,14 2 0,2-2 0,3 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1588"/>
            <a:ext cx="3121025" cy="476251"/>
          </a:xfrm>
          <a:prstGeom prst="rect">
            <a:avLst/>
          </a:prstGeom>
          <a:noFill/>
          <a:ln w="9525">
            <a:noFill/>
            <a:miter lim="800000"/>
            <a:headEnd/>
            <a:tailEnd/>
          </a:ln>
          <a:effectLst/>
        </p:spPr>
        <p:txBody>
          <a:bodyPr vert="horz" wrap="square" lIns="19659" tIns="0" rIns="19659" bIns="0" numCol="1" anchor="t" anchorCtr="0" compatLnSpc="1">
            <a:prstTxWarp prst="textNoShape">
              <a:avLst/>
            </a:prstTxWarp>
          </a:bodyPr>
          <a:lstStyle>
            <a:lvl1pPr defTabSz="977900" eaLnBrk="0" hangingPunct="0">
              <a:defRPr sz="1000" i="1">
                <a:latin typeface="Times New Roman" pitchFamily="18" charset="0"/>
                <a:ea typeface="+mn-ea"/>
              </a:defRPr>
            </a:lvl1pPr>
          </a:lstStyle>
          <a:p>
            <a:pPr>
              <a:defRPr/>
            </a:pPr>
            <a:endParaRPr lang="en-US"/>
          </a:p>
        </p:txBody>
      </p:sp>
      <p:sp>
        <p:nvSpPr>
          <p:cNvPr id="2051" name="Rectangle 3"/>
          <p:cNvSpPr>
            <a:spLocks noGrp="1" noChangeArrowheads="1"/>
          </p:cNvSpPr>
          <p:nvPr>
            <p:ph type="dt" idx="1"/>
          </p:nvPr>
        </p:nvSpPr>
        <p:spPr bwMode="auto">
          <a:xfrm>
            <a:off x="4079875" y="-1588"/>
            <a:ext cx="3121025" cy="476251"/>
          </a:xfrm>
          <a:prstGeom prst="rect">
            <a:avLst/>
          </a:prstGeom>
          <a:noFill/>
          <a:ln w="9525">
            <a:noFill/>
            <a:miter lim="800000"/>
            <a:headEnd/>
            <a:tailEnd/>
          </a:ln>
          <a:effectLst/>
        </p:spPr>
        <p:txBody>
          <a:bodyPr vert="horz" wrap="square" lIns="19659" tIns="0" rIns="19659" bIns="0" numCol="1" anchor="t" anchorCtr="0" compatLnSpc="1">
            <a:prstTxWarp prst="textNoShape">
              <a:avLst/>
            </a:prstTxWarp>
          </a:bodyPr>
          <a:lstStyle>
            <a:lvl1pPr algn="r" defTabSz="977900" eaLnBrk="0" hangingPunct="0">
              <a:defRPr sz="1000" i="1">
                <a:latin typeface="Times New Roman" pitchFamily="18" charset="0"/>
                <a:ea typeface="+mn-ea"/>
              </a:defRPr>
            </a:lvl1pPr>
          </a:lstStyle>
          <a:p>
            <a:pPr>
              <a:defRPr/>
            </a:pPr>
            <a:endParaRPr lang="en-US"/>
          </a:p>
        </p:txBody>
      </p:sp>
      <p:sp>
        <p:nvSpPr>
          <p:cNvPr id="56324" name="Rectangle 4"/>
          <p:cNvSpPr>
            <a:spLocks noGrp="1" noRot="1" noChangeAspect="1" noChangeArrowheads="1" noTextEdit="1"/>
          </p:cNvSpPr>
          <p:nvPr>
            <p:ph type="sldImg" idx="2"/>
          </p:nvPr>
        </p:nvSpPr>
        <p:spPr bwMode="auto">
          <a:xfrm>
            <a:off x="419100" y="720725"/>
            <a:ext cx="6316663" cy="3554413"/>
          </a:xfrm>
          <a:prstGeom prst="rect">
            <a:avLst/>
          </a:prstGeom>
          <a:noFill/>
          <a:ln w="12700">
            <a:solidFill>
              <a:schemeClr val="tx1"/>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053" name="Rectangle 5"/>
          <p:cNvSpPr>
            <a:spLocks noGrp="1" noChangeArrowheads="1"/>
          </p:cNvSpPr>
          <p:nvPr>
            <p:ph type="body" sz="quarter" idx="3"/>
          </p:nvPr>
        </p:nvSpPr>
        <p:spPr bwMode="auto">
          <a:xfrm>
            <a:off x="958850" y="4516438"/>
            <a:ext cx="5283200" cy="4279900"/>
          </a:xfrm>
          <a:prstGeom prst="rect">
            <a:avLst/>
          </a:prstGeom>
          <a:noFill/>
          <a:ln w="9525">
            <a:noFill/>
            <a:miter lim="800000"/>
            <a:headEnd/>
            <a:tailEnd/>
          </a:ln>
          <a:effectLst/>
        </p:spPr>
        <p:txBody>
          <a:bodyPr vert="horz" wrap="square" lIns="96657" tIns="49148" rIns="96657" bIns="49148" numCol="1" anchor="t" anchorCtr="0" compatLnSpc="1">
            <a:prstTxWarp prst="textNoShape">
              <a:avLst/>
            </a:prstTxWarp>
          </a:bodyPr>
          <a:lstStyle/>
          <a:p>
            <a:pPr lvl="0"/>
            <a:r>
              <a:rPr lang="en-US" noProof="0"/>
              <a:t>Click to edit Master text styles</a:t>
            </a:r>
          </a:p>
          <a:p>
            <a:pPr lvl="0"/>
            <a:r>
              <a:rPr lang="en-US" noProof="0"/>
              <a:t>Second level</a:t>
            </a:r>
          </a:p>
          <a:p>
            <a:pPr lvl="0"/>
            <a:r>
              <a:rPr lang="en-US" noProof="0"/>
              <a:t>Third level</a:t>
            </a:r>
          </a:p>
          <a:p>
            <a:pPr lvl="0"/>
            <a:r>
              <a:rPr lang="en-US" noProof="0"/>
              <a:t>Fourth level</a:t>
            </a:r>
          </a:p>
          <a:p>
            <a:pPr lvl="0"/>
            <a:r>
              <a:rPr lang="en-US" noProof="0"/>
              <a:t>Fifth level</a:t>
            </a:r>
          </a:p>
        </p:txBody>
      </p:sp>
      <p:sp>
        <p:nvSpPr>
          <p:cNvPr id="2054" name="Rectangle 6"/>
          <p:cNvSpPr>
            <a:spLocks noGrp="1" noChangeArrowheads="1"/>
          </p:cNvSpPr>
          <p:nvPr>
            <p:ph type="ftr" sz="quarter" idx="4"/>
          </p:nvPr>
        </p:nvSpPr>
        <p:spPr bwMode="auto">
          <a:xfrm>
            <a:off x="0" y="9037638"/>
            <a:ext cx="3121025" cy="474662"/>
          </a:xfrm>
          <a:prstGeom prst="rect">
            <a:avLst/>
          </a:prstGeom>
          <a:noFill/>
          <a:ln w="9525">
            <a:noFill/>
            <a:miter lim="800000"/>
            <a:headEnd/>
            <a:tailEnd/>
          </a:ln>
          <a:effectLst/>
        </p:spPr>
        <p:txBody>
          <a:bodyPr vert="horz" wrap="square" lIns="19659" tIns="0" rIns="19659" bIns="0" numCol="1" anchor="b" anchorCtr="0" compatLnSpc="1">
            <a:prstTxWarp prst="textNoShape">
              <a:avLst/>
            </a:prstTxWarp>
          </a:bodyPr>
          <a:lstStyle>
            <a:lvl1pPr defTabSz="977900" eaLnBrk="0" hangingPunct="0">
              <a:defRPr sz="1000" i="1">
                <a:latin typeface="Times New Roman" pitchFamily="18" charset="0"/>
                <a:ea typeface="+mn-ea"/>
              </a:defRPr>
            </a:lvl1pPr>
          </a:lstStyle>
          <a:p>
            <a:pPr>
              <a:defRPr/>
            </a:pPr>
            <a:endParaRPr lang="en-US"/>
          </a:p>
        </p:txBody>
      </p:sp>
      <p:sp>
        <p:nvSpPr>
          <p:cNvPr id="2055" name="Rectangle 7"/>
          <p:cNvSpPr>
            <a:spLocks noGrp="1" noChangeArrowheads="1"/>
          </p:cNvSpPr>
          <p:nvPr>
            <p:ph type="sldNum" sz="quarter" idx="5"/>
          </p:nvPr>
        </p:nvSpPr>
        <p:spPr bwMode="auto">
          <a:xfrm>
            <a:off x="4079875" y="9037638"/>
            <a:ext cx="3121025" cy="474662"/>
          </a:xfrm>
          <a:prstGeom prst="rect">
            <a:avLst/>
          </a:prstGeom>
          <a:noFill/>
          <a:ln w="9525">
            <a:noFill/>
            <a:miter lim="800000"/>
            <a:headEnd/>
            <a:tailEnd/>
          </a:ln>
          <a:effectLst/>
        </p:spPr>
        <p:txBody>
          <a:bodyPr vert="horz" wrap="square" lIns="19659" tIns="0" rIns="19659" bIns="0" numCol="1" anchor="b" anchorCtr="0" compatLnSpc="1">
            <a:prstTxWarp prst="textNoShape">
              <a:avLst/>
            </a:prstTxWarp>
          </a:bodyPr>
          <a:lstStyle>
            <a:lvl1pPr algn="r" defTabSz="977900" eaLnBrk="0" hangingPunct="0">
              <a:defRPr sz="1000" i="1"/>
            </a:lvl1pPr>
          </a:lstStyle>
          <a:p>
            <a:fld id="{A300C090-F137-A747-947F-59586F962920}" type="slidenum">
              <a:rPr lang="en-US"/>
              <a:pPr/>
              <a:t>‹#›</a:t>
            </a:fld>
            <a:endParaRPr lang="en-US"/>
          </a:p>
        </p:txBody>
      </p:sp>
    </p:spTree>
    <p:extLst>
      <p:ext uri="{BB962C8B-B14F-4D97-AF65-F5344CB8AC3E}">
        <p14:creationId xmlns:p14="http://schemas.microsoft.com/office/powerpoint/2010/main" val="219098094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mn-cs"/>
      </a:defRPr>
    </a:lvl1pPr>
    <a:lvl2pPr marL="742822" indent="-285701"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mn-cs"/>
      </a:defRPr>
    </a:lvl2pPr>
    <a:lvl3pPr marL="1142803" indent="-228561"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mn-cs"/>
      </a:defRPr>
    </a:lvl3pPr>
    <a:lvl4pPr marL="1599925" indent="-228561"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mn-cs"/>
      </a:defRPr>
    </a:lvl4pPr>
    <a:lvl5pPr marL="2057047" indent="-228561"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mn-cs"/>
      </a:defRPr>
    </a:lvl5pPr>
    <a:lvl6pPr marL="2285607" algn="l" defTabSz="914243" rtl="0" eaLnBrk="1" latinLnBrk="0" hangingPunct="1">
      <a:defRPr sz="1200" kern="1200">
        <a:solidFill>
          <a:schemeClr val="tx1"/>
        </a:solidFill>
        <a:latin typeface="+mn-lt"/>
        <a:ea typeface="+mn-ea"/>
        <a:cs typeface="+mn-cs"/>
      </a:defRPr>
    </a:lvl6pPr>
    <a:lvl7pPr marL="2742728" algn="l" defTabSz="914243" rtl="0" eaLnBrk="1" latinLnBrk="0" hangingPunct="1">
      <a:defRPr sz="1200" kern="1200">
        <a:solidFill>
          <a:schemeClr val="tx1"/>
        </a:solidFill>
        <a:latin typeface="+mn-lt"/>
        <a:ea typeface="+mn-ea"/>
        <a:cs typeface="+mn-cs"/>
      </a:defRPr>
    </a:lvl7pPr>
    <a:lvl8pPr marL="3199849" algn="l" defTabSz="914243" rtl="0" eaLnBrk="1" latinLnBrk="0" hangingPunct="1">
      <a:defRPr sz="1200" kern="1200">
        <a:solidFill>
          <a:schemeClr val="tx1"/>
        </a:solidFill>
        <a:latin typeface="+mn-lt"/>
        <a:ea typeface="+mn-ea"/>
        <a:cs typeface="+mn-cs"/>
      </a:defRPr>
    </a:lvl8pPr>
    <a:lvl9pPr marL="3656971" algn="l" defTabSz="914243"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996" userDrawn="1">
          <p15:clr>
            <a:srgbClr val="F26B43"/>
          </p15:clr>
        </p15:guide>
        <p15:guide id="2" pos="2268"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pinterest.com/arquidianita/"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ww.behance.net/gianniteruzzi"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77900" eaLnBrk="0" hangingPunct="0">
              <a:defRPr sz="2400">
                <a:solidFill>
                  <a:schemeClr val="tx1"/>
                </a:solidFill>
                <a:latin typeface="Times New Roman" charset="0"/>
                <a:ea typeface="ＭＳ Ｐゴシック" charset="0"/>
              </a:defRPr>
            </a:lvl1pPr>
            <a:lvl2pPr marL="742950" indent="-285750" defTabSz="977900" eaLnBrk="0" hangingPunct="0">
              <a:defRPr sz="2400">
                <a:solidFill>
                  <a:schemeClr val="tx1"/>
                </a:solidFill>
                <a:latin typeface="Times New Roman" charset="0"/>
                <a:ea typeface="ＭＳ Ｐゴシック" charset="0"/>
              </a:defRPr>
            </a:lvl2pPr>
            <a:lvl3pPr marL="1143000" indent="-228600" defTabSz="977900" eaLnBrk="0" hangingPunct="0">
              <a:defRPr sz="2400">
                <a:solidFill>
                  <a:schemeClr val="tx1"/>
                </a:solidFill>
                <a:latin typeface="Times New Roman" charset="0"/>
                <a:ea typeface="ＭＳ Ｐゴシック" charset="0"/>
              </a:defRPr>
            </a:lvl3pPr>
            <a:lvl4pPr marL="1600200" indent="-228600" defTabSz="977900" eaLnBrk="0" hangingPunct="0">
              <a:defRPr sz="2400">
                <a:solidFill>
                  <a:schemeClr val="tx1"/>
                </a:solidFill>
                <a:latin typeface="Times New Roman" charset="0"/>
                <a:ea typeface="ＭＳ Ｐゴシック" charset="0"/>
              </a:defRPr>
            </a:lvl4pPr>
            <a:lvl5pPr marL="2057400" indent="-228600" defTabSz="977900" eaLnBrk="0" hangingPunct="0">
              <a:defRPr sz="2400">
                <a:solidFill>
                  <a:schemeClr val="tx1"/>
                </a:solidFill>
                <a:latin typeface="Times New Roman" charset="0"/>
                <a:ea typeface="ＭＳ Ｐゴシック" charset="0"/>
              </a:defRPr>
            </a:lvl5pPr>
            <a:lvl6pPr marL="2514600" indent="-228600" defTabSz="9779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779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779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77900" eaLnBrk="0" fontAlgn="base" hangingPunct="0">
              <a:spcBef>
                <a:spcPct val="0"/>
              </a:spcBef>
              <a:spcAft>
                <a:spcPct val="0"/>
              </a:spcAft>
              <a:defRPr sz="2400">
                <a:solidFill>
                  <a:schemeClr val="tx1"/>
                </a:solidFill>
                <a:latin typeface="Times New Roman" charset="0"/>
                <a:ea typeface="ＭＳ Ｐゴシック" charset="0"/>
              </a:defRPr>
            </a:lvl9pPr>
          </a:lstStyle>
          <a:p>
            <a:fld id="{AB9499BF-7B54-5244-B5A8-2F6B9C0102D6}" type="slidenum">
              <a:rPr lang="en-US" sz="1000"/>
              <a:pPr/>
              <a:t>1</a:t>
            </a:fld>
            <a:endParaRPr lang="en-US" sz="1000"/>
          </a:p>
        </p:txBody>
      </p:sp>
      <p:sp>
        <p:nvSpPr>
          <p:cNvPr id="57347" name="Rectangle 2"/>
          <p:cNvSpPr>
            <a:spLocks noGrp="1" noRot="1" noChangeAspect="1" noChangeArrowheads="1" noTextEdit="1"/>
          </p:cNvSpPr>
          <p:nvPr>
            <p:ph type="sldImg"/>
          </p:nvPr>
        </p:nvSpPr>
        <p:spPr>
          <a:xfrm>
            <a:off x="441325" y="719138"/>
            <a:ext cx="6319838" cy="3556000"/>
          </a:xfrm>
          <a:ln cap="flat"/>
        </p:spPr>
      </p:sp>
      <p:sp>
        <p:nvSpPr>
          <p:cNvPr id="57348" name="Rectangle 3"/>
          <p:cNvSpPr>
            <a:spLocks noGrp="1" noChangeArrowheads="1"/>
          </p:cNvSpPr>
          <p:nvPr>
            <p:ph type="body" idx="1"/>
          </p:nvPr>
        </p:nvSpPr>
        <p:spPr>
          <a:xfrm>
            <a:off x="958850" y="4516438"/>
            <a:ext cx="5283200" cy="42814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493" tIns="49064" rIns="96493" bIns="49064"/>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---- 0 years ago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4 min over because started two minutes late. Had to zoom through last 3 slides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25 min break</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Probably go just a bit faster on values (try to cut 1 slide and some notes in </a:t>
            </a:r>
            <a:r>
              <a:rPr lang="en-US"/>
              <a:t>value section)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---- 1 years ago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Got to break at 63 min in (2:33 pm), so had a 21min break (return at 2:55 PM) and then only 25 min for values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Went 3 min over and went fast so really need to finish by 55 min to have a 25 min break at at least 30 min for values if not 35 min</a:t>
            </a:r>
          </a:p>
          <a:p>
            <a:r>
              <a:rPr lang="en-US" dirty="0"/>
              <a:t>Finished exactly on time with 25 min break. Values part still a bit stilted.</a:t>
            </a:r>
          </a:p>
          <a:p>
            <a:endParaRPr lang="en-US" dirty="0"/>
          </a:p>
          <a:p>
            <a:r>
              <a:rPr lang="en-US" dirty="0"/>
              <a:t>--- 2 years ago  --- </a:t>
            </a:r>
          </a:p>
          <a:p>
            <a:r>
              <a:rPr lang="en-US" dirty="0"/>
              <a:t>Finished on time with only light interaction in the new values section. More interaction would lead us to be late. Cut a slide there and make sure break truly limited to 25 minutes</a:t>
            </a:r>
          </a:p>
          <a:p>
            <a:endParaRPr lang="en-US" dirty="0"/>
          </a:p>
          <a:p>
            <a:r>
              <a:rPr lang="en-US" dirty="0"/>
              <a:t>---- 3 years ago ----</a:t>
            </a:r>
          </a:p>
          <a:p>
            <a:r>
              <a:rPr lang="en-US" dirty="0"/>
              <a:t>Went 3 minutes over</a:t>
            </a:r>
          </a:p>
          <a:p>
            <a:r>
              <a:rPr lang="en-US" dirty="0"/>
              <a:t>Had to skip last 3-4 value slides (improve notes on those)</a:t>
            </a:r>
          </a:p>
          <a:p>
            <a:r>
              <a:rPr lang="en-US" dirty="0"/>
              <a:t>End break on time at 25 min (I did more like 28)</a:t>
            </a:r>
          </a:p>
          <a:p>
            <a:endParaRPr lang="en-US" dirty="0"/>
          </a:p>
          <a:p>
            <a:r>
              <a:rPr lang="en-US" dirty="0"/>
              <a:t>---- 4 years ago ----</a:t>
            </a:r>
          </a:p>
          <a:p>
            <a:r>
              <a:rPr lang="en-US" dirty="0"/>
              <a:t>Started 3 minutes late because my mic wasn’t on</a:t>
            </a:r>
          </a:p>
          <a:p>
            <a:endParaRPr lang="en-US" dirty="0"/>
          </a:p>
          <a:p>
            <a:r>
              <a:rPr lang="en-US" dirty="0"/>
              <a:t>Took 20 min of planned 30 min break to finish on time</a:t>
            </a:r>
          </a:p>
          <a:p>
            <a:r>
              <a:rPr lang="en-US" dirty="0"/>
              <a:t>[break can be at most 25 min if online and 20 min or less in person]</a:t>
            </a:r>
          </a:p>
        </p:txBody>
      </p:sp>
    </p:spTree>
    <p:extLst>
      <p:ext uri="{BB962C8B-B14F-4D97-AF65-F5344CB8AC3E}">
        <p14:creationId xmlns:p14="http://schemas.microsoft.com/office/powerpoint/2010/main" val="251026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Lamps Plus after clicking on their email unsubscribe link</a:t>
            </a:r>
          </a:p>
          <a:p>
            <a:endParaRPr lang="en-US" dirty="0"/>
          </a:p>
          <a:p>
            <a:r>
              <a:rPr lang="en-US" dirty="0"/>
              <a:t>What do we like?</a:t>
            </a:r>
          </a:p>
          <a:p>
            <a:endParaRPr lang="en-US" dirty="0"/>
          </a:p>
          <a:p>
            <a:r>
              <a:rPr lang="en-US" dirty="0"/>
              <a:t>What do we wish?</a:t>
            </a:r>
          </a:p>
          <a:p>
            <a:endParaRPr lang="en-US" dirty="0"/>
          </a:p>
        </p:txBody>
      </p:sp>
      <p:sp>
        <p:nvSpPr>
          <p:cNvPr id="4" name="Slide Number Placeholder 3"/>
          <p:cNvSpPr>
            <a:spLocks noGrp="1"/>
          </p:cNvSpPr>
          <p:nvPr>
            <p:ph type="sldNum" sz="quarter" idx="10"/>
          </p:nvPr>
        </p:nvSpPr>
        <p:spPr/>
        <p:txBody>
          <a:bodyPr/>
          <a:lstStyle/>
          <a:p>
            <a:fld id="{A300C090-F137-A747-947F-59586F962920}" type="slidenum">
              <a:rPr lang="en-US" smtClean="0"/>
              <a:pPr/>
              <a:t>2</a:t>
            </a:fld>
            <a:endParaRPr lang="en-US"/>
          </a:p>
        </p:txBody>
      </p:sp>
    </p:spTree>
    <p:extLst>
      <p:ext uri="{BB962C8B-B14F-4D97-AF65-F5344CB8AC3E}">
        <p14:creationId xmlns:p14="http://schemas.microsoft.com/office/powerpoint/2010/main" val="3508726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don’t want your stuff!</a:t>
            </a:r>
          </a:p>
        </p:txBody>
      </p:sp>
      <p:sp>
        <p:nvSpPr>
          <p:cNvPr id="4" name="Slide Number Placeholder 3"/>
          <p:cNvSpPr>
            <a:spLocks noGrp="1"/>
          </p:cNvSpPr>
          <p:nvPr>
            <p:ph type="sldNum" sz="quarter" idx="10"/>
          </p:nvPr>
        </p:nvSpPr>
        <p:spPr/>
        <p:txBody>
          <a:bodyPr/>
          <a:lstStyle/>
          <a:p>
            <a:fld id="{A300C090-F137-A747-947F-59586F962920}" type="slidenum">
              <a:rPr lang="en-US" smtClean="0"/>
              <a:pPr/>
              <a:t>3</a:t>
            </a:fld>
            <a:endParaRPr lang="en-US"/>
          </a:p>
        </p:txBody>
      </p:sp>
    </p:spTree>
    <p:extLst>
      <p:ext uri="{BB962C8B-B14F-4D97-AF65-F5344CB8AC3E}">
        <p14:creationId xmlns:p14="http://schemas.microsoft.com/office/powerpoint/2010/main" val="3124649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77900" eaLnBrk="0" hangingPunct="0">
              <a:defRPr sz="2400">
                <a:solidFill>
                  <a:schemeClr val="tx1"/>
                </a:solidFill>
                <a:latin typeface="Times New Roman" charset="0"/>
                <a:ea typeface="ＭＳ Ｐゴシック" charset="0"/>
              </a:defRPr>
            </a:lvl1pPr>
            <a:lvl2pPr marL="742950" indent="-285750" defTabSz="977900" eaLnBrk="0" hangingPunct="0">
              <a:defRPr sz="2400">
                <a:solidFill>
                  <a:schemeClr val="tx1"/>
                </a:solidFill>
                <a:latin typeface="Times New Roman" charset="0"/>
                <a:ea typeface="ＭＳ Ｐゴシック" charset="0"/>
              </a:defRPr>
            </a:lvl2pPr>
            <a:lvl3pPr marL="1143000" indent="-228600" defTabSz="977900" eaLnBrk="0" hangingPunct="0">
              <a:defRPr sz="2400">
                <a:solidFill>
                  <a:schemeClr val="tx1"/>
                </a:solidFill>
                <a:latin typeface="Times New Roman" charset="0"/>
                <a:ea typeface="ＭＳ Ｐゴシック" charset="0"/>
              </a:defRPr>
            </a:lvl3pPr>
            <a:lvl4pPr marL="1600200" indent="-228600" defTabSz="977900" eaLnBrk="0" hangingPunct="0">
              <a:defRPr sz="2400">
                <a:solidFill>
                  <a:schemeClr val="tx1"/>
                </a:solidFill>
                <a:latin typeface="Times New Roman" charset="0"/>
                <a:ea typeface="ＭＳ Ｐゴシック" charset="0"/>
              </a:defRPr>
            </a:lvl4pPr>
            <a:lvl5pPr marL="2057400" indent="-228600" defTabSz="977900" eaLnBrk="0" hangingPunct="0">
              <a:defRPr sz="2400">
                <a:solidFill>
                  <a:schemeClr val="tx1"/>
                </a:solidFill>
                <a:latin typeface="Times New Roman" charset="0"/>
                <a:ea typeface="ＭＳ Ｐゴシック" charset="0"/>
              </a:defRPr>
            </a:lvl5pPr>
            <a:lvl6pPr marL="2514600" indent="-228600" defTabSz="9779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779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779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77900" eaLnBrk="0" fontAlgn="base" hangingPunct="0">
              <a:spcBef>
                <a:spcPct val="0"/>
              </a:spcBef>
              <a:spcAft>
                <a:spcPct val="0"/>
              </a:spcAft>
              <a:defRPr sz="2400">
                <a:solidFill>
                  <a:schemeClr val="tx1"/>
                </a:solidFill>
                <a:latin typeface="Times New Roman" charset="0"/>
                <a:ea typeface="ＭＳ Ｐゴシック" charset="0"/>
              </a:defRPr>
            </a:lvl9pPr>
          </a:lstStyle>
          <a:p>
            <a:fld id="{AB9499BF-7B54-5244-B5A8-2F6B9C0102D6}" type="slidenum">
              <a:rPr lang="en-US" sz="1000"/>
              <a:pPr/>
              <a:t>4</a:t>
            </a:fld>
            <a:endParaRPr lang="en-US" sz="1000"/>
          </a:p>
        </p:txBody>
      </p:sp>
      <p:sp>
        <p:nvSpPr>
          <p:cNvPr id="57347" name="Rectangle 2"/>
          <p:cNvSpPr>
            <a:spLocks noGrp="1" noRot="1" noChangeAspect="1" noChangeArrowheads="1" noTextEdit="1"/>
          </p:cNvSpPr>
          <p:nvPr>
            <p:ph type="sldImg"/>
          </p:nvPr>
        </p:nvSpPr>
        <p:spPr>
          <a:xfrm>
            <a:off x="441325" y="719138"/>
            <a:ext cx="6319838" cy="3556000"/>
          </a:xfrm>
          <a:ln cap="flat"/>
        </p:spPr>
      </p:sp>
      <p:sp>
        <p:nvSpPr>
          <p:cNvPr id="57348" name="Rectangle 3"/>
          <p:cNvSpPr>
            <a:spLocks noGrp="1" noChangeArrowheads="1"/>
          </p:cNvSpPr>
          <p:nvPr>
            <p:ph type="body" idx="1"/>
          </p:nvPr>
        </p:nvSpPr>
        <p:spPr>
          <a:xfrm>
            <a:off x="958850" y="4516438"/>
            <a:ext cx="5283200" cy="42814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493" tIns="49064" rIns="96493" bIns="49064"/>
          <a:lstStyle/>
          <a:p>
            <a:r>
              <a:rPr lang="en-US" b="1" baseline="0" dirty="0">
                <a:latin typeface="Times New Roman" charset="0"/>
              </a:rPr>
              <a:t>Now</a:t>
            </a:r>
            <a:r>
              <a:rPr lang="en-US" baseline="0" dirty="0">
                <a:latin typeface="Times New Roman" charset="0"/>
              </a:rPr>
              <a:t> that you have a </a:t>
            </a:r>
            <a:r>
              <a:rPr lang="en-US" b="1" baseline="0" dirty="0">
                <a:latin typeface="Times New Roman" charset="0"/>
              </a:rPr>
              <a:t>solution</a:t>
            </a:r>
            <a:r>
              <a:rPr lang="en-US" baseline="0" dirty="0">
                <a:latin typeface="Times New Roman" charset="0"/>
              </a:rPr>
              <a:t> idea, today we will talk about how you explore the </a:t>
            </a:r>
            <a:r>
              <a:rPr lang="en-US" b="1" baseline="0" dirty="0">
                <a:latin typeface="Times New Roman" charset="0"/>
              </a:rPr>
              <a:t>possible</a:t>
            </a:r>
            <a:r>
              <a:rPr lang="en-US" baseline="0" dirty="0">
                <a:latin typeface="Times New Roman" charset="0"/>
              </a:rPr>
              <a:t> </a:t>
            </a:r>
            <a:r>
              <a:rPr lang="en-US" b="1" baseline="0" dirty="0">
                <a:latin typeface="Times New Roman" charset="0"/>
              </a:rPr>
              <a:t>designs</a:t>
            </a:r>
            <a:r>
              <a:rPr lang="en-US" baseline="0" dirty="0">
                <a:latin typeface="Times New Roman" charset="0"/>
              </a:rPr>
              <a:t> for </a:t>
            </a:r>
            <a:r>
              <a:rPr lang="en-US" b="1" baseline="0" dirty="0">
                <a:latin typeface="Times New Roman" charset="0"/>
              </a:rPr>
              <a:t>that</a:t>
            </a:r>
            <a:r>
              <a:rPr lang="en-US" baseline="0" dirty="0">
                <a:latin typeface="Times New Roman" charset="0"/>
              </a:rPr>
              <a:t> solution.</a:t>
            </a:r>
          </a:p>
        </p:txBody>
      </p:sp>
    </p:spTree>
    <p:extLst>
      <p:ext uri="{BB962C8B-B14F-4D97-AF65-F5344CB8AC3E}">
        <p14:creationId xmlns:p14="http://schemas.microsoft.com/office/powerpoint/2010/main" val="2742792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77900" eaLnBrk="0" hangingPunct="0">
              <a:defRPr sz="2400">
                <a:solidFill>
                  <a:schemeClr val="tx1"/>
                </a:solidFill>
                <a:latin typeface="Times New Roman" charset="0"/>
                <a:ea typeface="ＭＳ Ｐゴシック" charset="0"/>
              </a:defRPr>
            </a:lvl1pPr>
            <a:lvl2pPr marL="742950" indent="-285750" defTabSz="977900" eaLnBrk="0" hangingPunct="0">
              <a:defRPr sz="2400">
                <a:solidFill>
                  <a:schemeClr val="tx1"/>
                </a:solidFill>
                <a:latin typeface="Times New Roman" charset="0"/>
                <a:ea typeface="ＭＳ Ｐゴシック" charset="0"/>
              </a:defRPr>
            </a:lvl2pPr>
            <a:lvl3pPr marL="1143000" indent="-228600" defTabSz="977900" eaLnBrk="0" hangingPunct="0">
              <a:defRPr sz="2400">
                <a:solidFill>
                  <a:schemeClr val="tx1"/>
                </a:solidFill>
                <a:latin typeface="Times New Roman" charset="0"/>
                <a:ea typeface="ＭＳ Ｐゴシック" charset="0"/>
              </a:defRPr>
            </a:lvl3pPr>
            <a:lvl4pPr marL="1600200" indent="-228600" defTabSz="977900" eaLnBrk="0" hangingPunct="0">
              <a:defRPr sz="2400">
                <a:solidFill>
                  <a:schemeClr val="tx1"/>
                </a:solidFill>
                <a:latin typeface="Times New Roman" charset="0"/>
                <a:ea typeface="ＭＳ Ｐゴシック" charset="0"/>
              </a:defRPr>
            </a:lvl4pPr>
            <a:lvl5pPr marL="2057400" indent="-228600" defTabSz="977900" eaLnBrk="0" hangingPunct="0">
              <a:defRPr sz="2400">
                <a:solidFill>
                  <a:schemeClr val="tx1"/>
                </a:solidFill>
                <a:latin typeface="Times New Roman" charset="0"/>
                <a:ea typeface="ＭＳ Ｐゴシック" charset="0"/>
              </a:defRPr>
            </a:lvl5pPr>
            <a:lvl6pPr marL="2514600" indent="-228600" defTabSz="9779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779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779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77900" eaLnBrk="0" fontAlgn="base" hangingPunct="0">
              <a:spcBef>
                <a:spcPct val="0"/>
              </a:spcBef>
              <a:spcAft>
                <a:spcPct val="0"/>
              </a:spcAft>
              <a:defRPr sz="2400">
                <a:solidFill>
                  <a:schemeClr val="tx1"/>
                </a:solidFill>
                <a:latin typeface="Times New Roman" charset="0"/>
                <a:ea typeface="ＭＳ Ｐゴシック" charset="0"/>
              </a:defRPr>
            </a:lvl9pPr>
          </a:lstStyle>
          <a:p>
            <a:fld id="{AFBCB93E-F4EA-724D-9AD2-D35B9053D5DD}" type="slidenum">
              <a:rPr lang="en-US" sz="1000"/>
              <a:pPr/>
              <a:t>5</a:t>
            </a:fld>
            <a:endParaRPr lang="en-US" sz="1000"/>
          </a:p>
        </p:txBody>
      </p:sp>
      <p:sp>
        <p:nvSpPr>
          <p:cNvPr id="62467" name="Rectangle 2"/>
          <p:cNvSpPr>
            <a:spLocks noGrp="1" noRot="1" noChangeAspect="1" noChangeArrowheads="1" noTextEdit="1"/>
          </p:cNvSpPr>
          <p:nvPr>
            <p:ph type="sldImg"/>
          </p:nvPr>
        </p:nvSpPr>
        <p:spPr>
          <a:xfrm>
            <a:off x="419100" y="720725"/>
            <a:ext cx="6316663" cy="3554413"/>
          </a:xfrm>
          <a:ln/>
        </p:spPr>
      </p:sp>
      <p:sp>
        <p:nvSpPr>
          <p:cNvPr id="62468"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defTabSz="944563">
              <a:spcBef>
                <a:spcPct val="0"/>
              </a:spcBef>
            </a:pPr>
            <a:r>
              <a:rPr kumimoji="0" lang="en-US" sz="2500" dirty="0">
                <a:latin typeface="Times New Roman" charset="0"/>
              </a:rPr>
              <a:t>I’ll show one more good concept video</a:t>
            </a:r>
          </a:p>
          <a:p>
            <a:pPr defTabSz="944563">
              <a:spcBef>
                <a:spcPct val="0"/>
              </a:spcBef>
            </a:pPr>
            <a:r>
              <a:rPr kumimoji="0" lang="en-US" sz="2500" dirty="0">
                <a:latin typeface="Times New Roman" charset="0"/>
              </a:rPr>
              <a:t>I’ll review tasks as it is really important and CAs noted some confusion still in studio.</a:t>
            </a:r>
          </a:p>
          <a:p>
            <a:pPr defTabSz="944563">
              <a:spcBef>
                <a:spcPct val="0"/>
              </a:spcBef>
            </a:pPr>
            <a:r>
              <a:rPr kumimoji="0" lang="en-US" sz="2500" dirty="0">
                <a:latin typeface="Times New Roman" charset="0"/>
              </a:rPr>
              <a:t>Then we will get to the main topic: sketching to explore user experience.</a:t>
            </a:r>
          </a:p>
          <a:p>
            <a:pPr defTabSz="944563">
              <a:spcBef>
                <a:spcPct val="0"/>
              </a:spcBef>
            </a:pPr>
            <a:r>
              <a:rPr kumimoji="0" lang="en-US" sz="2500" dirty="0">
                <a:latin typeface="Times New Roman" charset="0"/>
              </a:rPr>
              <a:t>And we will close with thinking more about values in design.</a:t>
            </a:r>
          </a:p>
          <a:p>
            <a:pPr defTabSz="944563">
              <a:spcBef>
                <a:spcPct val="0"/>
              </a:spcBef>
            </a:pPr>
            <a:endParaRPr kumimoji="0" lang="en-US" sz="2500" dirty="0">
              <a:latin typeface="Times New Roman" charset="0"/>
            </a:endParaRPr>
          </a:p>
          <a:p>
            <a:pPr defTabSz="944563">
              <a:spcBef>
                <a:spcPct val="0"/>
              </a:spcBef>
            </a:pPr>
            <a:r>
              <a:rPr kumimoji="0" lang="en-US" sz="2500" b="1" dirty="0">
                <a:latin typeface="Times New Roman" charset="0"/>
              </a:rPr>
              <a:t>Why</a:t>
            </a:r>
            <a:r>
              <a:rPr kumimoji="0" lang="en-US" sz="2500" dirty="0">
                <a:latin typeface="Times New Roman" charset="0"/>
              </a:rPr>
              <a:t> are we learning about these topics today?</a:t>
            </a:r>
          </a:p>
          <a:p>
            <a:pPr defTabSz="944563">
              <a:spcBef>
                <a:spcPct val="0"/>
              </a:spcBef>
            </a:pPr>
            <a:r>
              <a:rPr kumimoji="0" lang="en-US" sz="2500" dirty="0">
                <a:latin typeface="Times New Roman" charset="0"/>
              </a:rPr>
              <a:t>These are all important things you need to understand to </a:t>
            </a:r>
          </a:p>
          <a:p>
            <a:pPr marL="457200" indent="-457200" defTabSz="944563">
              <a:spcBef>
                <a:spcPct val="0"/>
              </a:spcBef>
              <a:buAutoNum type="arabicParenR"/>
            </a:pPr>
            <a:r>
              <a:rPr kumimoji="0" lang="en-US" sz="2500" dirty="0">
                <a:latin typeface="Times New Roman" charset="0"/>
              </a:rPr>
              <a:t>Figure out your </a:t>
            </a:r>
            <a:r>
              <a:rPr kumimoji="0" lang="en-US" sz="2500" b="1" dirty="0">
                <a:latin typeface="Times New Roman" charset="0"/>
              </a:rPr>
              <a:t>tasks</a:t>
            </a:r>
            <a:r>
              <a:rPr kumimoji="0" lang="en-US" sz="2500" dirty="0">
                <a:latin typeface="Times New Roman" charset="0"/>
              </a:rPr>
              <a:t> to design around on the project</a:t>
            </a:r>
          </a:p>
          <a:p>
            <a:pPr marL="457200" indent="-457200" defTabSz="944563">
              <a:spcBef>
                <a:spcPct val="0"/>
              </a:spcBef>
              <a:buAutoNum type="arabicParenR"/>
            </a:pPr>
            <a:r>
              <a:rPr kumimoji="0" lang="en-US" sz="2500" dirty="0">
                <a:latin typeface="Times New Roman" charset="0"/>
              </a:rPr>
              <a:t>To </a:t>
            </a:r>
            <a:r>
              <a:rPr kumimoji="0" lang="en-US" sz="2500" b="1" dirty="0">
                <a:latin typeface="Times New Roman" charset="0"/>
              </a:rPr>
              <a:t>fully</a:t>
            </a:r>
            <a:r>
              <a:rPr kumimoji="0" lang="en-US" sz="2500" dirty="0">
                <a:latin typeface="Times New Roman" charset="0"/>
              </a:rPr>
              <a:t> </a:t>
            </a:r>
            <a:r>
              <a:rPr kumimoji="0" lang="en-US" sz="2500" b="1" dirty="0">
                <a:latin typeface="Times New Roman" charset="0"/>
              </a:rPr>
              <a:t>explore</a:t>
            </a:r>
            <a:r>
              <a:rPr kumimoji="0" lang="en-US" sz="2500" dirty="0">
                <a:latin typeface="Times New Roman" charset="0"/>
              </a:rPr>
              <a:t> the possible </a:t>
            </a:r>
            <a:r>
              <a:rPr kumimoji="0" lang="en-US" sz="2500" b="1" dirty="0">
                <a:latin typeface="Times New Roman" charset="0"/>
              </a:rPr>
              <a:t>design</a:t>
            </a:r>
            <a:r>
              <a:rPr kumimoji="0" lang="en-US" sz="2500" dirty="0">
                <a:latin typeface="Times New Roman" charset="0"/>
              </a:rPr>
              <a:t> </a:t>
            </a:r>
            <a:r>
              <a:rPr kumimoji="0" lang="en-US" sz="2500" b="1" dirty="0">
                <a:latin typeface="Times New Roman" charset="0"/>
              </a:rPr>
              <a:t>space</a:t>
            </a:r>
            <a:r>
              <a:rPr kumimoji="0" lang="en-US" sz="2500" dirty="0">
                <a:latin typeface="Times New Roman" charset="0"/>
              </a:rPr>
              <a:t> and </a:t>
            </a:r>
            <a:r>
              <a:rPr kumimoji="0" lang="en-US" sz="2500" b="1" dirty="0">
                <a:latin typeface="Times New Roman" charset="0"/>
              </a:rPr>
              <a:t>not</a:t>
            </a:r>
            <a:r>
              <a:rPr kumimoji="0" lang="en-US" sz="2500" dirty="0">
                <a:latin typeface="Times New Roman" charset="0"/>
              </a:rPr>
              <a:t> get </a:t>
            </a:r>
            <a:r>
              <a:rPr kumimoji="0" lang="en-US" sz="2500" b="1" dirty="0">
                <a:latin typeface="Times New Roman" charset="0"/>
              </a:rPr>
              <a:t>stuck</a:t>
            </a:r>
            <a:r>
              <a:rPr kumimoji="0" lang="en-US" sz="2500" dirty="0">
                <a:latin typeface="Times New Roman" charset="0"/>
              </a:rPr>
              <a:t> on a </a:t>
            </a:r>
            <a:r>
              <a:rPr kumimoji="0" lang="en-US" sz="2500" b="1" dirty="0">
                <a:latin typeface="Times New Roman" charset="0"/>
              </a:rPr>
              <a:t>local</a:t>
            </a:r>
            <a:r>
              <a:rPr kumimoji="0" lang="en-US" sz="2500" dirty="0">
                <a:latin typeface="Times New Roman" charset="0"/>
              </a:rPr>
              <a:t> </a:t>
            </a:r>
            <a:r>
              <a:rPr kumimoji="0" lang="en-US" sz="2500" b="1" dirty="0">
                <a:latin typeface="Times New Roman" charset="0"/>
              </a:rPr>
              <a:t>maxima</a:t>
            </a:r>
          </a:p>
          <a:p>
            <a:pPr marL="457200" indent="-457200" defTabSz="944563">
              <a:spcBef>
                <a:spcPct val="0"/>
              </a:spcBef>
              <a:buAutoNum type="arabicParenR"/>
            </a:pPr>
            <a:r>
              <a:rPr kumimoji="0" lang="en-US" sz="2500" b="1" dirty="0">
                <a:latin typeface="Times New Roman" charset="0"/>
              </a:rPr>
              <a:t>Ensure</a:t>
            </a:r>
            <a:r>
              <a:rPr kumimoji="0" lang="en-US" sz="2500" dirty="0">
                <a:latin typeface="Times New Roman" charset="0"/>
              </a:rPr>
              <a:t> you understand </a:t>
            </a:r>
            <a:r>
              <a:rPr kumimoji="0" lang="en-US" sz="2500" b="1" dirty="0">
                <a:latin typeface="Times New Roman" charset="0"/>
              </a:rPr>
              <a:t>how</a:t>
            </a:r>
            <a:r>
              <a:rPr kumimoji="0" lang="en-US" sz="2500" dirty="0">
                <a:latin typeface="Times New Roman" charset="0"/>
              </a:rPr>
              <a:t> </a:t>
            </a:r>
            <a:r>
              <a:rPr kumimoji="0" lang="en-US" sz="2500" b="1" dirty="0">
                <a:latin typeface="Times New Roman" charset="0"/>
              </a:rPr>
              <a:t>values</a:t>
            </a:r>
            <a:r>
              <a:rPr kumimoji="0" lang="en-US" sz="2500" dirty="0">
                <a:latin typeface="Times New Roman" charset="0"/>
              </a:rPr>
              <a:t> get </a:t>
            </a:r>
            <a:r>
              <a:rPr kumimoji="0" lang="en-US" sz="2500" b="1" dirty="0">
                <a:latin typeface="Times New Roman" charset="0"/>
              </a:rPr>
              <a:t>embedded</a:t>
            </a:r>
            <a:r>
              <a:rPr kumimoji="0" lang="en-US" sz="2500" dirty="0">
                <a:latin typeface="Times New Roman" charset="0"/>
              </a:rPr>
              <a:t> in design and </a:t>
            </a:r>
            <a:r>
              <a:rPr kumimoji="0" lang="en-US" sz="2500" b="1" dirty="0">
                <a:latin typeface="Times New Roman" charset="0"/>
              </a:rPr>
              <a:t>be</a:t>
            </a:r>
            <a:r>
              <a:rPr kumimoji="0" lang="en-US" sz="2500" dirty="0">
                <a:latin typeface="Times New Roman" charset="0"/>
              </a:rPr>
              <a:t> </a:t>
            </a:r>
            <a:r>
              <a:rPr kumimoji="0" lang="en-US" sz="2500" b="1" dirty="0">
                <a:latin typeface="Times New Roman" charset="0"/>
              </a:rPr>
              <a:t>intentional</a:t>
            </a:r>
            <a:r>
              <a:rPr kumimoji="0" lang="en-US" sz="2500" dirty="0">
                <a:latin typeface="Times New Roman" charset="0"/>
              </a:rPr>
              <a:t> about it</a:t>
            </a:r>
          </a:p>
        </p:txBody>
      </p:sp>
    </p:spTree>
    <p:extLst>
      <p:ext uri="{BB962C8B-B14F-4D97-AF65-F5344CB8AC3E}">
        <p14:creationId xmlns:p14="http://schemas.microsoft.com/office/powerpoint/2010/main" val="16447550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ＭＳ Ｐゴシック" charset="0"/>
                <a:cs typeface="ＭＳ Ｐゴシック" charset="0"/>
              </a:rPr>
              <a:t>Here is 2022 best video from </a:t>
            </a:r>
            <a:r>
              <a:rPr lang="en-US" dirty="0" err="1">
                <a:ea typeface="ＭＳ Ｐゴシック" charset="0"/>
                <a:cs typeface="ＭＳ Ｐゴシック" charset="0"/>
              </a:rPr>
              <a:t>CoCo</a:t>
            </a:r>
            <a:r>
              <a:rPr lang="en-US" dirty="0">
                <a:ea typeface="ＭＳ Ｐゴシック" charset="0"/>
                <a:cs typeface="ＭＳ Ｐゴシック" charset="0"/>
              </a:rPr>
              <a:t>. Not going to watch it today but watch it in these slides or in last lecture slides or go to the web site cs147.stanford.edu -&gt; Resources -&gt; Past Videos</a:t>
            </a:r>
          </a:p>
          <a:p>
            <a:r>
              <a:rPr lang="en-US" dirty="0">
                <a:ea typeface="ＭＳ Ｐゴシック" charset="0"/>
                <a:cs typeface="ＭＳ Ｐゴシック" charset="0"/>
              </a:rPr>
              <a:t>1:46</a:t>
            </a:r>
          </a:p>
          <a:p>
            <a:r>
              <a:rPr lang="en-US" dirty="0">
                <a:ea typeface="ＭＳ Ｐゴシック" charset="0"/>
                <a:cs typeface="ＭＳ Ｐゴシック" charset="0"/>
              </a:rPr>
              <a:t>Like:</a:t>
            </a:r>
          </a:p>
          <a:p>
            <a:r>
              <a:rPr lang="en-US" dirty="0">
                <a:ea typeface="ＭＳ Ｐゴシック" charset="0"/>
                <a:cs typeface="ＭＳ Ｐゴシック" charset="0"/>
              </a:rPr>
              <a:t>Dog</a:t>
            </a:r>
          </a:p>
          <a:p>
            <a:r>
              <a:rPr lang="en-US" dirty="0">
                <a:ea typeface="ＭＳ Ｐゴシック" charset="0"/>
                <a:cs typeface="ＭＳ Ｐゴシック" charset="0"/>
              </a:rPr>
              <a:t>Good on time</a:t>
            </a:r>
          </a:p>
          <a:p>
            <a:r>
              <a:rPr lang="en-US" dirty="0">
                <a:ea typeface="ＭＳ Ｐゴシック" charset="0"/>
                <a:cs typeface="ＭＳ Ｐゴシック" charset="0"/>
              </a:rPr>
              <a:t>Good emotion shots. </a:t>
            </a:r>
          </a:p>
          <a:p>
            <a:r>
              <a:rPr lang="en-US" dirty="0">
                <a:ea typeface="ＭＳ Ｐゴシック" charset="0"/>
                <a:cs typeface="ＭＳ Ｐゴシック" charset="0"/>
              </a:rPr>
              <a:t>Good closeups.</a:t>
            </a:r>
          </a:p>
          <a:p>
            <a:r>
              <a:rPr lang="en-US" dirty="0">
                <a:ea typeface="ＭＳ Ｐゴシック" charset="0"/>
                <a:cs typeface="ＭＳ Ｐゴシック" charset="0"/>
              </a:rPr>
              <a:t>Tells story without UI (does represents the UI and on screen captions at abstract level)</a:t>
            </a:r>
          </a:p>
          <a:p>
            <a:r>
              <a:rPr lang="en-US" dirty="0">
                <a:ea typeface="ＭＳ Ｐゴシック" charset="0"/>
                <a:cs typeface="ＭＳ Ｐゴシック" charset="0"/>
              </a:rPr>
              <a:t>Nice end shot walking by blank wall and then bring in name/logo!</a:t>
            </a:r>
          </a:p>
          <a:p>
            <a:r>
              <a:rPr lang="en-US" dirty="0">
                <a:ea typeface="ＭＳ Ｐゴシック" charset="0"/>
                <a:cs typeface="ＭＳ Ｐゴシック" charset="0"/>
              </a:rPr>
              <a:t>Wish:</a:t>
            </a:r>
          </a:p>
          <a:p>
            <a:r>
              <a:rPr lang="en-US" dirty="0">
                <a:ea typeface="ＭＳ Ｐゴシック" charset="0"/>
                <a:cs typeface="ＭＳ Ｐゴシック" charset="0"/>
              </a:rPr>
              <a:t>Could be shorter</a:t>
            </a:r>
          </a:p>
          <a:p>
            <a:endParaRPr lang="en-US" dirty="0">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fld id="{F15B023B-A5DD-4615-B2B5-95B18B13BE21}" type="slidenum">
              <a:rPr lang="en-US" smtClean="0"/>
              <a:pPr/>
              <a:t>6</a:t>
            </a:fld>
            <a:endParaRPr lang="en-US"/>
          </a:p>
        </p:txBody>
      </p:sp>
      <p:sp>
        <p:nvSpPr>
          <p:cNvPr id="5" name="Date Placeholder 4"/>
          <p:cNvSpPr>
            <a:spLocks noGrp="1"/>
          </p:cNvSpPr>
          <p:nvPr>
            <p:ph type="dt" idx="11"/>
          </p:nvPr>
        </p:nvSpPr>
        <p:spPr/>
        <p:txBody>
          <a:bodyPr/>
          <a:lstStyle/>
          <a:p>
            <a:pPr>
              <a:defRPr/>
            </a:pPr>
            <a:r>
              <a:rPr lang="en-US"/>
              <a:t>October 22, 2015</a:t>
            </a:r>
          </a:p>
        </p:txBody>
      </p:sp>
    </p:spTree>
    <p:extLst>
      <p:ext uri="{BB962C8B-B14F-4D97-AF65-F5344CB8AC3E}">
        <p14:creationId xmlns:p14="http://schemas.microsoft.com/office/powerpoint/2010/main" val="16578484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70773" eaLnBrk="0" hangingPunct="0">
              <a:defRPr sz="2400">
                <a:solidFill>
                  <a:schemeClr val="tx1"/>
                </a:solidFill>
                <a:latin typeface="Times New Roman" pitchFamily="18" charset="0"/>
                <a:ea typeface="ＭＳ Ｐゴシック" pitchFamily="34" charset="-128"/>
              </a:defRPr>
            </a:lvl1pPr>
            <a:lvl2pPr marL="733960" indent="-282292" defTabSz="970773" eaLnBrk="0" hangingPunct="0">
              <a:defRPr sz="2400">
                <a:solidFill>
                  <a:schemeClr val="tx1"/>
                </a:solidFill>
                <a:latin typeface="Times New Roman" pitchFamily="18" charset="0"/>
                <a:ea typeface="ＭＳ Ｐゴシック" pitchFamily="34" charset="-128"/>
              </a:defRPr>
            </a:lvl2pPr>
            <a:lvl3pPr marL="1129170" indent="-225834" defTabSz="970773" eaLnBrk="0" hangingPunct="0">
              <a:defRPr sz="2400">
                <a:solidFill>
                  <a:schemeClr val="tx1"/>
                </a:solidFill>
                <a:latin typeface="Times New Roman" pitchFamily="18" charset="0"/>
                <a:ea typeface="ＭＳ Ｐゴシック" pitchFamily="34" charset="-128"/>
              </a:defRPr>
            </a:lvl3pPr>
            <a:lvl4pPr marL="1580838" indent="-225834" defTabSz="970773" eaLnBrk="0" hangingPunct="0">
              <a:defRPr sz="2400">
                <a:solidFill>
                  <a:schemeClr val="tx1"/>
                </a:solidFill>
                <a:latin typeface="Times New Roman" pitchFamily="18" charset="0"/>
                <a:ea typeface="ＭＳ Ｐゴシック" pitchFamily="34" charset="-128"/>
              </a:defRPr>
            </a:lvl4pPr>
            <a:lvl5pPr marL="2032505" indent="-225834" defTabSz="970773" eaLnBrk="0" hangingPunct="0">
              <a:defRPr sz="2400">
                <a:solidFill>
                  <a:schemeClr val="tx1"/>
                </a:solidFill>
                <a:latin typeface="Times New Roman" pitchFamily="18" charset="0"/>
                <a:ea typeface="ＭＳ Ｐゴシック" pitchFamily="34" charset="-128"/>
              </a:defRPr>
            </a:lvl5pPr>
            <a:lvl6pPr marL="2484173" indent="-225834" defTabSz="970773"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35841" indent="-225834" defTabSz="970773"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387509" indent="-225834" defTabSz="970773"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39177" indent="-225834" defTabSz="970773"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fld id="{654E00C2-41D7-42C3-AC45-763AA23D393B}" type="slidenum">
              <a:rPr lang="en-US" sz="1000"/>
              <a:pPr/>
              <a:t>7</a:t>
            </a:fld>
            <a:endParaRPr lang="en-US" sz="1000"/>
          </a:p>
        </p:txBody>
      </p:sp>
      <p:sp>
        <p:nvSpPr>
          <p:cNvPr id="44034" name="Rectangle 2"/>
          <p:cNvSpPr>
            <a:spLocks noGrp="1" noRot="1" noChangeAspect="1" noChangeArrowheads="1" noTextEdit="1"/>
          </p:cNvSpPr>
          <p:nvPr>
            <p:ph type="sldImg"/>
          </p:nvPr>
        </p:nvSpPr>
        <p:spPr>
          <a:xfrm>
            <a:off x="431800" y="714375"/>
            <a:ext cx="6338888" cy="3565525"/>
          </a:xfrm>
          <a:ln/>
        </p:spPr>
      </p:sp>
      <p:sp>
        <p:nvSpPr>
          <p:cNvPr id="44035" name="Rectangle 3"/>
          <p:cNvSpPr>
            <a:spLocks noGrp="1" noChangeArrowheads="1"/>
          </p:cNvSpPr>
          <p:nvPr>
            <p:ph type="body" idx="1"/>
          </p:nvPr>
        </p:nvSpPr>
        <p:spPr>
          <a:xfrm>
            <a:off x="961058" y="4515512"/>
            <a:ext cx="5278785" cy="4282736"/>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542" tIns="46771" rIns="93542" bIns="46771"/>
          <a:lstStyle/>
          <a:p>
            <a:pPr eaLnBrk="1" hangingPunct="1"/>
            <a:r>
              <a:rPr lang="en-US" dirty="0">
                <a:latin typeface="Arial" pitchFamily="34" charset="0"/>
                <a:ea typeface="ＭＳ Ｐゴシック" pitchFamily="34" charset="-128"/>
              </a:rPr>
              <a:t>[ADVANCE]</a:t>
            </a:r>
          </a:p>
          <a:p>
            <a:pPr eaLnBrk="1" hangingPunct="1"/>
            <a:r>
              <a:rPr lang="en-US" dirty="0">
                <a:latin typeface="Arial" pitchFamily="34" charset="0"/>
                <a:ea typeface="ＭＳ Ｐゴシック" pitchFamily="34" charset="-128"/>
              </a:rPr>
              <a:t>Right now you are still in the Design Discovery phase. Recall in the Discovery stage, you are focusing on </a:t>
            </a:r>
            <a:r>
              <a:rPr lang="en-US" b="1" dirty="0">
                <a:latin typeface="Arial" pitchFamily="34" charset="0"/>
                <a:ea typeface="ＭＳ Ｐゴシック" pitchFamily="34" charset="-128"/>
              </a:rPr>
              <a:t>finding</a:t>
            </a:r>
            <a:r>
              <a:rPr lang="en-US" dirty="0">
                <a:latin typeface="Arial" pitchFamily="34" charset="0"/>
                <a:ea typeface="ＭＳ Ｐゴシック" pitchFamily="34" charset="-128"/>
              </a:rPr>
              <a:t> </a:t>
            </a:r>
            <a:r>
              <a:rPr lang="en-US" b="1" dirty="0">
                <a:latin typeface="Arial" pitchFamily="34" charset="0"/>
                <a:ea typeface="ＭＳ Ｐゴシック" pitchFamily="34" charset="-128"/>
              </a:rPr>
              <a:t>user</a:t>
            </a:r>
            <a:r>
              <a:rPr lang="en-US" dirty="0">
                <a:latin typeface="Arial" pitchFamily="34" charset="0"/>
                <a:ea typeface="ＭＳ Ｐゴシック" pitchFamily="34" charset="-128"/>
              </a:rPr>
              <a:t> </a:t>
            </a:r>
            <a:r>
              <a:rPr lang="en-US" b="1" dirty="0">
                <a:latin typeface="Arial" pitchFamily="34" charset="0"/>
                <a:ea typeface="ＭＳ Ｐゴシック" pitchFamily="34" charset="-128"/>
              </a:rPr>
              <a:t>needs</a:t>
            </a:r>
            <a:r>
              <a:rPr lang="en-US" dirty="0">
                <a:latin typeface="Arial" pitchFamily="34" charset="0"/>
                <a:ea typeface="ＭＳ Ｐゴシック" pitchFamily="34" charset="-128"/>
              </a:rPr>
              <a:t>, the </a:t>
            </a:r>
            <a:r>
              <a:rPr lang="en-US" b="1" dirty="0">
                <a:latin typeface="Arial" pitchFamily="34" charset="0"/>
                <a:ea typeface="ＭＳ Ｐゴシック" pitchFamily="34" charset="-128"/>
              </a:rPr>
              <a:t>characteristics</a:t>
            </a:r>
            <a:r>
              <a:rPr lang="en-US" dirty="0">
                <a:latin typeface="Arial" pitchFamily="34" charset="0"/>
                <a:ea typeface="ＭＳ Ｐゴシック" pitchFamily="34" charset="-128"/>
              </a:rPr>
              <a:t> of your </a:t>
            </a:r>
            <a:r>
              <a:rPr lang="en-US" b="1" dirty="0">
                <a:latin typeface="Arial" pitchFamily="34" charset="0"/>
                <a:ea typeface="ＭＳ Ｐゴシック" pitchFamily="34" charset="-128"/>
              </a:rPr>
              <a:t>customers</a:t>
            </a:r>
            <a:r>
              <a:rPr lang="en-US" dirty="0">
                <a:latin typeface="Arial" pitchFamily="34" charset="0"/>
                <a:ea typeface="ＭＳ Ｐゴシック" pitchFamily="34" charset="-128"/>
              </a:rPr>
              <a:t> and </a:t>
            </a:r>
            <a:r>
              <a:rPr lang="en-US" b="1" dirty="0">
                <a:latin typeface="Arial" pitchFamily="34" charset="0"/>
                <a:ea typeface="ＭＳ Ｐゴシック" pitchFamily="34" charset="-128"/>
              </a:rPr>
              <a:t>determining</a:t>
            </a:r>
            <a:r>
              <a:rPr lang="en-US" dirty="0">
                <a:latin typeface="Arial" pitchFamily="34" charset="0"/>
                <a:ea typeface="ＭＳ Ｐゴシック" pitchFamily="34" charset="-128"/>
              </a:rPr>
              <a:t> their </a:t>
            </a:r>
            <a:r>
              <a:rPr lang="en-US" b="1" dirty="0">
                <a:latin typeface="Arial" pitchFamily="34" charset="0"/>
                <a:ea typeface="ＭＳ Ｐゴシック" pitchFamily="34" charset="-128"/>
              </a:rPr>
              <a:t>tasks</a:t>
            </a:r>
            <a:r>
              <a:rPr lang="en-US" dirty="0">
                <a:latin typeface="Arial" pitchFamily="34" charset="0"/>
                <a:ea typeface="ＭＳ Ｐゴシック" pitchFamily="34" charset="-128"/>
              </a:rPr>
              <a:t>.</a:t>
            </a:r>
          </a:p>
        </p:txBody>
      </p:sp>
    </p:spTree>
    <p:extLst>
      <p:ext uri="{BB962C8B-B14F-4D97-AF65-F5344CB8AC3E}">
        <p14:creationId xmlns:p14="http://schemas.microsoft.com/office/powerpoint/2010/main" val="14679060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20725"/>
            <a:ext cx="6316663" cy="3554413"/>
          </a:xfrm>
        </p:spPr>
      </p:sp>
      <p:sp>
        <p:nvSpPr>
          <p:cNvPr id="3" name="Notes Placeholder 2"/>
          <p:cNvSpPr>
            <a:spLocks noGrp="1"/>
          </p:cNvSpPr>
          <p:nvPr>
            <p:ph type="body" idx="1"/>
          </p:nvPr>
        </p:nvSpPr>
        <p:spPr/>
        <p:txBody>
          <a:bodyPr/>
          <a:lstStyle/>
          <a:p>
            <a:r>
              <a:rPr lang="en-US" dirty="0"/>
              <a:t>I want to quickly review tasks, as this is sometimes one of the harder concepts to get right.</a:t>
            </a:r>
          </a:p>
          <a:p>
            <a:r>
              <a:rPr lang="en-US" dirty="0"/>
              <a:t>A </a:t>
            </a:r>
            <a:r>
              <a:rPr lang="en-US" b="1" dirty="0"/>
              <a:t>task</a:t>
            </a:r>
            <a:r>
              <a:rPr lang="en-US" dirty="0"/>
              <a:t> is the </a:t>
            </a:r>
            <a:r>
              <a:rPr lang="en-US" b="1" dirty="0"/>
              <a:t>structured</a:t>
            </a:r>
            <a:r>
              <a:rPr lang="en-US" dirty="0"/>
              <a:t> set of </a:t>
            </a:r>
            <a:r>
              <a:rPr lang="en-US" b="1" dirty="0"/>
              <a:t>activities</a:t>
            </a:r>
            <a:r>
              <a:rPr lang="en-US" dirty="0"/>
              <a:t> or </a:t>
            </a:r>
            <a:r>
              <a:rPr lang="en-US" b="1" dirty="0"/>
              <a:t>high-level</a:t>
            </a:r>
            <a:r>
              <a:rPr lang="en-US" dirty="0"/>
              <a:t> </a:t>
            </a:r>
            <a:r>
              <a:rPr lang="en-US" b="1" dirty="0"/>
              <a:t>actions</a:t>
            </a:r>
            <a:r>
              <a:rPr lang="en-US" dirty="0"/>
              <a:t> required to </a:t>
            </a:r>
            <a:r>
              <a:rPr lang="en-US" b="1" dirty="0"/>
              <a:t>achieve</a:t>
            </a:r>
            <a:r>
              <a:rPr lang="en-US" dirty="0"/>
              <a:t> a </a:t>
            </a:r>
            <a:r>
              <a:rPr lang="en-US" b="1" dirty="0"/>
              <a:t>high-level user goal</a:t>
            </a:r>
            <a:r>
              <a:rPr lang="en-US" dirty="0"/>
              <a:t>. </a:t>
            </a:r>
          </a:p>
          <a:p>
            <a:r>
              <a:rPr lang="en-US" b="1" dirty="0"/>
              <a:t>what</a:t>
            </a:r>
            <a:r>
              <a:rPr lang="en-US" dirty="0"/>
              <a:t> a user </a:t>
            </a:r>
            <a:r>
              <a:rPr lang="en-US" b="1" dirty="0"/>
              <a:t>wants</a:t>
            </a:r>
            <a:r>
              <a:rPr lang="en-US" dirty="0"/>
              <a:t> to do (</a:t>
            </a:r>
            <a:r>
              <a:rPr lang="en-US" b="1" dirty="0"/>
              <a:t>not</a:t>
            </a:r>
            <a:r>
              <a:rPr lang="en-US" dirty="0"/>
              <a:t> </a:t>
            </a:r>
            <a:r>
              <a:rPr lang="en-US" b="1" dirty="0"/>
              <a:t>how</a:t>
            </a:r>
            <a:r>
              <a:rPr lang="en-US" dirty="0"/>
              <a:t> to do it).</a:t>
            </a:r>
          </a:p>
        </p:txBody>
      </p:sp>
      <p:sp>
        <p:nvSpPr>
          <p:cNvPr id="4" name="Slide Number Placeholder 3"/>
          <p:cNvSpPr>
            <a:spLocks noGrp="1"/>
          </p:cNvSpPr>
          <p:nvPr>
            <p:ph type="sldNum" sz="quarter" idx="10"/>
          </p:nvPr>
        </p:nvSpPr>
        <p:spPr/>
        <p:txBody>
          <a:bodyPr/>
          <a:lstStyle/>
          <a:p>
            <a:fld id="{F15B023B-A5DD-4615-B2B5-95B18B13BE21}" type="slidenum">
              <a:rPr lang="en-US" smtClean="0"/>
              <a:pPr/>
              <a:t>8</a:t>
            </a:fld>
            <a:endParaRPr lang="en-US" dirty="0"/>
          </a:p>
        </p:txBody>
      </p:sp>
    </p:spTree>
    <p:extLst>
      <p:ext uri="{BB962C8B-B14F-4D97-AF65-F5344CB8AC3E}">
        <p14:creationId xmlns:p14="http://schemas.microsoft.com/office/powerpoint/2010/main" val="7987044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5693" eaLnBrk="0" hangingPunct="0">
              <a:defRPr sz="2400">
                <a:solidFill>
                  <a:schemeClr val="tx1"/>
                </a:solidFill>
                <a:latin typeface="Times New Roman" charset="0"/>
                <a:ea typeface="ＭＳ Ｐゴシック" charset="0"/>
              </a:defRPr>
            </a:lvl1pPr>
            <a:lvl2pPr marL="742841" indent="-285708" defTabSz="985693" eaLnBrk="0" hangingPunct="0">
              <a:defRPr sz="2400">
                <a:solidFill>
                  <a:schemeClr val="tx1"/>
                </a:solidFill>
                <a:latin typeface="Times New Roman" charset="0"/>
                <a:ea typeface="ＭＳ Ｐゴシック" charset="0"/>
              </a:defRPr>
            </a:lvl2pPr>
            <a:lvl3pPr marL="1142833" indent="-228567" defTabSz="985693" eaLnBrk="0" hangingPunct="0">
              <a:defRPr sz="2400">
                <a:solidFill>
                  <a:schemeClr val="tx1"/>
                </a:solidFill>
                <a:latin typeface="Times New Roman" charset="0"/>
                <a:ea typeface="ＭＳ Ｐゴシック" charset="0"/>
              </a:defRPr>
            </a:lvl3pPr>
            <a:lvl4pPr marL="1599966" indent="-228567" defTabSz="985693" eaLnBrk="0" hangingPunct="0">
              <a:defRPr sz="2400">
                <a:solidFill>
                  <a:schemeClr val="tx1"/>
                </a:solidFill>
                <a:latin typeface="Times New Roman" charset="0"/>
                <a:ea typeface="ＭＳ Ｐゴシック" charset="0"/>
              </a:defRPr>
            </a:lvl4pPr>
            <a:lvl5pPr marL="2057098" indent="-228567" defTabSz="985693" eaLnBrk="0" hangingPunct="0">
              <a:defRPr sz="2400">
                <a:solidFill>
                  <a:schemeClr val="tx1"/>
                </a:solidFill>
                <a:latin typeface="Times New Roman" charset="0"/>
                <a:ea typeface="ＭＳ Ｐゴシック" charset="0"/>
              </a:defRPr>
            </a:lvl5pPr>
            <a:lvl6pPr marL="2514231" indent="-228567" defTabSz="985693" eaLnBrk="0" fontAlgn="base" hangingPunct="0">
              <a:spcBef>
                <a:spcPct val="0"/>
              </a:spcBef>
              <a:spcAft>
                <a:spcPct val="0"/>
              </a:spcAft>
              <a:defRPr sz="2400">
                <a:solidFill>
                  <a:schemeClr val="tx1"/>
                </a:solidFill>
                <a:latin typeface="Times New Roman" charset="0"/>
                <a:ea typeface="ＭＳ Ｐゴシック" charset="0"/>
              </a:defRPr>
            </a:lvl6pPr>
            <a:lvl7pPr marL="2971365" indent="-228567" defTabSz="985693" eaLnBrk="0" fontAlgn="base" hangingPunct="0">
              <a:spcBef>
                <a:spcPct val="0"/>
              </a:spcBef>
              <a:spcAft>
                <a:spcPct val="0"/>
              </a:spcAft>
              <a:defRPr sz="2400">
                <a:solidFill>
                  <a:schemeClr val="tx1"/>
                </a:solidFill>
                <a:latin typeface="Times New Roman" charset="0"/>
                <a:ea typeface="ＭＳ Ｐゴシック" charset="0"/>
              </a:defRPr>
            </a:lvl7pPr>
            <a:lvl8pPr marL="3428498" indent="-228567" defTabSz="985693" eaLnBrk="0" fontAlgn="base" hangingPunct="0">
              <a:spcBef>
                <a:spcPct val="0"/>
              </a:spcBef>
              <a:spcAft>
                <a:spcPct val="0"/>
              </a:spcAft>
              <a:defRPr sz="2400">
                <a:solidFill>
                  <a:schemeClr val="tx1"/>
                </a:solidFill>
                <a:latin typeface="Times New Roman" charset="0"/>
                <a:ea typeface="ＭＳ Ｐゴシック" charset="0"/>
              </a:defRPr>
            </a:lvl8pPr>
            <a:lvl9pPr marL="3885631" indent="-228567" defTabSz="985693" eaLnBrk="0" fontAlgn="base" hangingPunct="0">
              <a:spcBef>
                <a:spcPct val="0"/>
              </a:spcBef>
              <a:spcAft>
                <a:spcPct val="0"/>
              </a:spcAft>
              <a:defRPr sz="2400">
                <a:solidFill>
                  <a:schemeClr val="tx1"/>
                </a:solidFill>
                <a:latin typeface="Times New Roman" charset="0"/>
                <a:ea typeface="ＭＳ Ｐゴシック" charset="0"/>
              </a:defRPr>
            </a:lvl9pPr>
          </a:lstStyle>
          <a:p>
            <a:fld id="{29A8F17A-F7A2-F74D-BA8D-172A92E38FB7}" type="slidenum">
              <a:rPr lang="en-US" sz="1100"/>
              <a:pPr/>
              <a:t>9</a:t>
            </a:fld>
            <a:endParaRPr lang="en-US" sz="1100"/>
          </a:p>
        </p:txBody>
      </p:sp>
      <p:sp>
        <p:nvSpPr>
          <p:cNvPr id="26627" name="Rectangle 2"/>
          <p:cNvSpPr>
            <a:spLocks noGrp="1" noRot="1" noChangeAspect="1" noChangeArrowheads="1" noTextEdit="1"/>
          </p:cNvSpPr>
          <p:nvPr>
            <p:ph type="sldImg"/>
          </p:nvPr>
        </p:nvSpPr>
        <p:spPr>
          <a:xfrm>
            <a:off x="471488" y="727075"/>
            <a:ext cx="6376987" cy="3587750"/>
          </a:xfrm>
          <a:ln/>
        </p:spPr>
      </p:sp>
      <p:sp>
        <p:nvSpPr>
          <p:cNvPr id="26628"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defTabSz="949186">
              <a:spcBef>
                <a:spcPct val="0"/>
              </a:spcBef>
            </a:pPr>
            <a:r>
              <a:rPr kumimoji="0" lang="en-US" sz="2500" dirty="0">
                <a:latin typeface="Times New Roman" charset="0"/>
              </a:rPr>
              <a:t>I like how a former CA </a:t>
            </a:r>
            <a:r>
              <a:rPr kumimoji="0" lang="en-US" sz="2500" dirty="0" err="1">
                <a:latin typeface="Times New Roman" charset="0"/>
              </a:rPr>
              <a:t>Trijeet</a:t>
            </a:r>
            <a:r>
              <a:rPr kumimoji="0" lang="en-US" sz="2500" dirty="0">
                <a:latin typeface="Times New Roman" charset="0"/>
              </a:rPr>
              <a:t> explained it to his studio!</a:t>
            </a:r>
          </a:p>
          <a:p>
            <a:pPr defTabSz="949186">
              <a:spcBef>
                <a:spcPct val="0"/>
              </a:spcBef>
            </a:pPr>
            <a:r>
              <a:rPr kumimoji="0" lang="en-US" sz="2500" dirty="0">
                <a:latin typeface="Times New Roman" charset="0"/>
              </a:rPr>
              <a:t>[ADVANCE]</a:t>
            </a:r>
          </a:p>
          <a:p>
            <a:pPr marL="457200" indent="-457200" defTabSz="949186">
              <a:spcBef>
                <a:spcPct val="0"/>
              </a:spcBef>
              <a:buAutoNum type="arabicPeriod"/>
            </a:pPr>
            <a:r>
              <a:rPr kumimoji="0" lang="en-US" sz="2500" b="1" dirty="0">
                <a:latin typeface="Times New Roman" charset="0"/>
              </a:rPr>
              <a:t>task = user + goal</a:t>
            </a:r>
            <a:r>
              <a:rPr kumimoji="0" lang="en-US" sz="2500" dirty="0">
                <a:latin typeface="Times New Roman" charset="0"/>
              </a:rPr>
              <a:t> within your solution system. </a:t>
            </a:r>
          </a:p>
          <a:p>
            <a:pPr defTabSz="949186">
              <a:spcBef>
                <a:spcPct val="0"/>
              </a:spcBef>
            </a:pPr>
            <a:r>
              <a:rPr kumimoji="0" lang="en-US" sz="2500" dirty="0">
                <a:latin typeface="Times New Roman" charset="0"/>
              </a:rPr>
              <a:t>[ADVANCE]</a:t>
            </a:r>
          </a:p>
          <a:p>
            <a:pPr defTabSz="949186">
              <a:spcBef>
                <a:spcPct val="0"/>
              </a:spcBef>
            </a:pPr>
            <a:r>
              <a:rPr kumimoji="0" lang="en-US" sz="2500" dirty="0">
                <a:latin typeface="Times New Roman" charset="0"/>
              </a:rPr>
              <a:t>How </a:t>
            </a:r>
            <a:r>
              <a:rPr kumimoji="0" lang="en-US" sz="2500" b="1" dirty="0">
                <a:latin typeface="Times New Roman" charset="0"/>
              </a:rPr>
              <a:t>hard</a:t>
            </a:r>
            <a:r>
              <a:rPr kumimoji="0" lang="en-US" sz="2500" dirty="0">
                <a:latin typeface="Times New Roman" charset="0"/>
              </a:rPr>
              <a:t> it is for user to </a:t>
            </a:r>
            <a:r>
              <a:rPr kumimoji="0" lang="en-US" sz="2500" b="1" dirty="0">
                <a:latin typeface="Times New Roman" charset="0"/>
              </a:rPr>
              <a:t>achieve</a:t>
            </a:r>
            <a:r>
              <a:rPr kumimoji="0" lang="en-US" sz="2500" dirty="0">
                <a:latin typeface="Times New Roman" charset="0"/>
              </a:rPr>
              <a:t> </a:t>
            </a:r>
            <a:r>
              <a:rPr kumimoji="0" lang="en-US" sz="2500" b="1" dirty="0">
                <a:latin typeface="Times New Roman" charset="0"/>
              </a:rPr>
              <a:t>their</a:t>
            </a:r>
            <a:r>
              <a:rPr kumimoji="0" lang="en-US" sz="2500" dirty="0">
                <a:latin typeface="Times New Roman" charset="0"/>
              </a:rPr>
              <a:t> </a:t>
            </a:r>
            <a:r>
              <a:rPr kumimoji="0" lang="en-US" sz="2500" b="1" dirty="0">
                <a:latin typeface="Times New Roman" charset="0"/>
              </a:rPr>
              <a:t>goal</a:t>
            </a:r>
            <a:r>
              <a:rPr kumimoji="0" lang="en-US" sz="2500" dirty="0">
                <a:latin typeface="Times New Roman" charset="0"/>
              </a:rPr>
              <a:t> in your solution space </a:t>
            </a:r>
            <a:r>
              <a:rPr kumimoji="0" lang="en-US" sz="2500" b="1" dirty="0">
                <a:latin typeface="Times New Roman" charset="0"/>
              </a:rPr>
              <a:t>= complexity </a:t>
            </a:r>
            <a:r>
              <a:rPr kumimoji="0" lang="en-US" sz="2500" dirty="0">
                <a:latin typeface="Times New Roman" charset="0"/>
              </a:rPr>
              <a:t>(</a:t>
            </a:r>
            <a:r>
              <a:rPr kumimoji="0" lang="en-US" sz="2500" b="1" dirty="0">
                <a:latin typeface="Times New Roman" charset="0"/>
              </a:rPr>
              <a:t>not</a:t>
            </a:r>
            <a:r>
              <a:rPr kumimoji="0" lang="en-US" sz="2500" dirty="0">
                <a:latin typeface="Times New Roman" charset="0"/>
              </a:rPr>
              <a:t> how hard it is for you the designer/programmer to </a:t>
            </a:r>
            <a:r>
              <a:rPr kumimoji="0" lang="en-US" sz="2500" b="1" dirty="0">
                <a:latin typeface="Times New Roman" charset="0"/>
              </a:rPr>
              <a:t>implement</a:t>
            </a:r>
            <a:r>
              <a:rPr kumimoji="0" lang="en-US" sz="2500" dirty="0">
                <a:latin typeface="Times New Roman" charset="0"/>
              </a:rPr>
              <a:t> it)</a:t>
            </a:r>
          </a:p>
          <a:p>
            <a:pPr defTabSz="949186">
              <a:spcBef>
                <a:spcPct val="0"/>
              </a:spcBef>
            </a:pPr>
            <a:r>
              <a:rPr kumimoji="0" lang="en-US" sz="2500" dirty="0">
                <a:latin typeface="Times New Roman" charset="0"/>
              </a:rPr>
              <a:t>2. Describe tasks as </a:t>
            </a:r>
            <a:r>
              <a:rPr kumimoji="0" lang="en-US" sz="2500" b="1" dirty="0">
                <a:latin typeface="Times New Roman" charset="0"/>
              </a:rPr>
              <a:t>user + goals </a:t>
            </a:r>
            <a:r>
              <a:rPr kumimoji="0" lang="en-US" sz="2500" dirty="0">
                <a:latin typeface="Times New Roman" charset="0"/>
              </a:rPr>
              <a:t>(</a:t>
            </a:r>
            <a:r>
              <a:rPr kumimoji="0" lang="en-US" sz="2500" b="1" dirty="0">
                <a:latin typeface="Times New Roman" charset="0"/>
              </a:rPr>
              <a:t>not</a:t>
            </a:r>
            <a:r>
              <a:rPr kumimoji="0" lang="en-US" sz="2500" dirty="0">
                <a:latin typeface="Times New Roman" charset="0"/>
              </a:rPr>
              <a:t> </a:t>
            </a:r>
            <a:r>
              <a:rPr kumimoji="0" lang="en-US" sz="2500" b="1" dirty="0">
                <a:latin typeface="Times New Roman" charset="0"/>
              </a:rPr>
              <a:t>as</a:t>
            </a:r>
            <a:r>
              <a:rPr kumimoji="0" lang="en-US" sz="2500" dirty="0">
                <a:latin typeface="Times New Roman" charset="0"/>
              </a:rPr>
              <a:t> </a:t>
            </a:r>
            <a:r>
              <a:rPr kumimoji="0" lang="en-US" sz="2500" b="1" dirty="0">
                <a:latin typeface="Times New Roman" charset="0"/>
              </a:rPr>
              <a:t>features</a:t>
            </a:r>
            <a:r>
              <a:rPr kumimoji="0" lang="en-US" sz="2500" dirty="0">
                <a:latin typeface="Times New Roman" charset="0"/>
              </a:rPr>
              <a:t> in your solution)</a:t>
            </a:r>
          </a:p>
          <a:p>
            <a:pPr defTabSz="949186">
              <a:spcBef>
                <a:spcPct val="0"/>
              </a:spcBef>
            </a:pPr>
            <a:r>
              <a:rPr kumimoji="0" lang="en-US" sz="2500" dirty="0">
                <a:latin typeface="Times New Roman" charset="0"/>
              </a:rPr>
              <a:t>3. common </a:t>
            </a:r>
            <a:r>
              <a:rPr kumimoji="0" lang="en-US" sz="2500" b="1" dirty="0">
                <a:latin typeface="Times New Roman" charset="0"/>
              </a:rPr>
              <a:t>mistake</a:t>
            </a:r>
            <a:r>
              <a:rPr kumimoji="0" lang="en-US" sz="2500" dirty="0">
                <a:latin typeface="Times New Roman" charset="0"/>
              </a:rPr>
              <a:t>. describing what the </a:t>
            </a:r>
            <a:r>
              <a:rPr kumimoji="0" lang="en-US" sz="2500" b="1" dirty="0">
                <a:latin typeface="Times New Roman" charset="0"/>
              </a:rPr>
              <a:t>system</a:t>
            </a:r>
            <a:r>
              <a:rPr kumimoji="0" lang="en-US" sz="2500" dirty="0">
                <a:latin typeface="Times New Roman" charset="0"/>
              </a:rPr>
              <a:t> </a:t>
            </a:r>
            <a:r>
              <a:rPr kumimoji="0" lang="en-US" sz="2500" b="1" dirty="0">
                <a:latin typeface="Times New Roman" charset="0"/>
              </a:rPr>
              <a:t>needs</a:t>
            </a:r>
            <a:r>
              <a:rPr kumimoji="0" lang="en-US" sz="2500" dirty="0">
                <a:latin typeface="Times New Roman" charset="0"/>
              </a:rPr>
              <a:t> to achieve.</a:t>
            </a:r>
          </a:p>
          <a:p>
            <a:pPr defTabSz="949186">
              <a:spcBef>
                <a:spcPct val="0"/>
              </a:spcBef>
            </a:pPr>
            <a:endParaRPr kumimoji="0" lang="en-US" sz="2500" dirty="0">
              <a:latin typeface="Times New Roman" charset="0"/>
            </a:endParaRPr>
          </a:p>
          <a:p>
            <a:pPr defTabSz="949186">
              <a:spcBef>
                <a:spcPct val="0"/>
              </a:spcBef>
            </a:pPr>
            <a:r>
              <a:rPr kumimoji="0" lang="en-US" sz="2500" dirty="0">
                <a:latin typeface="Times New Roman" charset="0"/>
              </a:rPr>
              <a:t>Instead ask yourself </a:t>
            </a:r>
            <a:r>
              <a:rPr kumimoji="0" lang="en-US" sz="2500" b="1" dirty="0">
                <a:latin typeface="Times New Roman" charset="0"/>
              </a:rPr>
              <a:t>what the user wants </a:t>
            </a:r>
            <a:r>
              <a:rPr kumimoji="0" lang="en-US" sz="2500" dirty="0">
                <a:latin typeface="Times New Roman" charset="0"/>
              </a:rPr>
              <a:t>to achieve.</a:t>
            </a:r>
          </a:p>
        </p:txBody>
      </p:sp>
    </p:spTree>
    <p:extLst>
      <p:ext uri="{BB962C8B-B14F-4D97-AF65-F5344CB8AC3E}">
        <p14:creationId xmlns:p14="http://schemas.microsoft.com/office/powerpoint/2010/main" val="35755642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give you an example of what some good tasks might be for Lyft.</a:t>
            </a:r>
          </a:p>
          <a:p>
            <a:r>
              <a:rPr lang="en-US" dirty="0"/>
              <a:t>Again, </a:t>
            </a:r>
            <a:r>
              <a:rPr lang="en-US" b="1" dirty="0"/>
              <a:t>these focus on user goals.</a:t>
            </a:r>
          </a:p>
          <a:p>
            <a:r>
              <a:rPr lang="en-US" b="0" dirty="0"/>
              <a:t>[ADVANCE]</a:t>
            </a:r>
          </a:p>
          <a:p>
            <a:r>
              <a:rPr lang="en-US" b="0" dirty="0"/>
              <a:t>Simple: Signaling for a ride</a:t>
            </a:r>
          </a:p>
          <a:p>
            <a:r>
              <a:rPr lang="en-US" b="0" dirty="0"/>
              <a:t>[ADVANCE]</a:t>
            </a:r>
          </a:p>
          <a:p>
            <a:r>
              <a:rPr lang="en-US" b="0" dirty="0"/>
              <a:t>Moderate: Contacting driver to pick up a forgotten item</a:t>
            </a:r>
          </a:p>
          <a:p>
            <a:r>
              <a:rPr lang="en-US" b="0" dirty="0"/>
              <a:t>Happens less often, may require a few more steps</a:t>
            </a:r>
          </a:p>
          <a:p>
            <a:pPr marL="742801" marR="0" lvl="1" indent="-285693" algn="l" defTabSz="914400" rtl="0" eaLnBrk="0" fontAlgn="base" latinLnBrk="0" hangingPunct="0">
              <a:lnSpc>
                <a:spcPct val="100000"/>
              </a:lnSpc>
              <a:spcBef>
                <a:spcPct val="30000"/>
              </a:spcBef>
              <a:spcAft>
                <a:spcPct val="0"/>
              </a:spcAft>
              <a:buClrTx/>
              <a:buSzPct val="75000"/>
              <a:buFontTx/>
              <a:buChar char="–"/>
              <a:tabLst/>
              <a:defRPr/>
            </a:pPr>
            <a:r>
              <a:rPr lang="en-US" dirty="0"/>
              <a:t>(because the UI is designed to make the simple tasks most accessible)</a:t>
            </a:r>
          </a:p>
          <a:p>
            <a:r>
              <a:rPr lang="en-US" b="0" dirty="0"/>
              <a:t>[ADVANCE]</a:t>
            </a:r>
          </a:p>
          <a:p>
            <a:r>
              <a:rPr lang="en-US" b="0" dirty="0"/>
              <a:t>Complex: become a driver for Lyft</a:t>
            </a:r>
          </a:p>
          <a:p>
            <a:r>
              <a:rPr lang="en-US" b="0" dirty="0"/>
              <a:t>Want to make this streamlined, there are multiple steps of screenings, uploads, etc. you need to pass through and most people won’t be doing it.</a:t>
            </a:r>
          </a:p>
          <a:p>
            <a:endParaRPr lang="en-US" b="0" dirty="0"/>
          </a:p>
        </p:txBody>
      </p:sp>
      <p:sp>
        <p:nvSpPr>
          <p:cNvPr id="4" name="Slide Number Placeholder 3"/>
          <p:cNvSpPr>
            <a:spLocks noGrp="1"/>
          </p:cNvSpPr>
          <p:nvPr>
            <p:ph type="sldNum" sz="quarter" idx="5"/>
          </p:nvPr>
        </p:nvSpPr>
        <p:spPr/>
        <p:txBody>
          <a:bodyPr/>
          <a:lstStyle/>
          <a:p>
            <a:fld id="{A300C090-F137-A747-947F-59586F962920}" type="slidenum">
              <a:rPr lang="en-US" smtClean="0"/>
              <a:pPr/>
              <a:t>10</a:t>
            </a:fld>
            <a:endParaRPr lang="en-US"/>
          </a:p>
        </p:txBody>
      </p:sp>
    </p:spTree>
    <p:extLst>
      <p:ext uri="{BB962C8B-B14F-4D97-AF65-F5344CB8AC3E}">
        <p14:creationId xmlns:p14="http://schemas.microsoft.com/office/powerpoint/2010/main" val="12516357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70773" eaLnBrk="0" hangingPunct="0">
              <a:defRPr sz="2400">
                <a:solidFill>
                  <a:schemeClr val="tx1"/>
                </a:solidFill>
                <a:latin typeface="Times New Roman" pitchFamily="18" charset="0"/>
                <a:ea typeface="ＭＳ Ｐゴシック" pitchFamily="34" charset="-128"/>
              </a:defRPr>
            </a:lvl1pPr>
            <a:lvl2pPr marL="733960" indent="-282292" defTabSz="970773" eaLnBrk="0" hangingPunct="0">
              <a:defRPr sz="2400">
                <a:solidFill>
                  <a:schemeClr val="tx1"/>
                </a:solidFill>
                <a:latin typeface="Times New Roman" pitchFamily="18" charset="0"/>
                <a:ea typeface="ＭＳ Ｐゴシック" pitchFamily="34" charset="-128"/>
              </a:defRPr>
            </a:lvl2pPr>
            <a:lvl3pPr marL="1129170" indent="-225834" defTabSz="970773" eaLnBrk="0" hangingPunct="0">
              <a:defRPr sz="2400">
                <a:solidFill>
                  <a:schemeClr val="tx1"/>
                </a:solidFill>
                <a:latin typeface="Times New Roman" pitchFamily="18" charset="0"/>
                <a:ea typeface="ＭＳ Ｐゴシック" pitchFamily="34" charset="-128"/>
              </a:defRPr>
            </a:lvl3pPr>
            <a:lvl4pPr marL="1580838" indent="-225834" defTabSz="970773" eaLnBrk="0" hangingPunct="0">
              <a:defRPr sz="2400">
                <a:solidFill>
                  <a:schemeClr val="tx1"/>
                </a:solidFill>
                <a:latin typeface="Times New Roman" pitchFamily="18" charset="0"/>
                <a:ea typeface="ＭＳ Ｐゴシック" pitchFamily="34" charset="-128"/>
              </a:defRPr>
            </a:lvl4pPr>
            <a:lvl5pPr marL="2032505" indent="-225834" defTabSz="970773" eaLnBrk="0" hangingPunct="0">
              <a:defRPr sz="2400">
                <a:solidFill>
                  <a:schemeClr val="tx1"/>
                </a:solidFill>
                <a:latin typeface="Times New Roman" pitchFamily="18" charset="0"/>
                <a:ea typeface="ＭＳ Ｐゴシック" pitchFamily="34" charset="-128"/>
              </a:defRPr>
            </a:lvl5pPr>
            <a:lvl6pPr marL="2484173" indent="-225834" defTabSz="970773"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35841" indent="-225834" defTabSz="970773"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387509" indent="-225834" defTabSz="970773"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39177" indent="-225834" defTabSz="970773"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fld id="{654E00C2-41D7-42C3-AC45-763AA23D393B}" type="slidenum">
              <a:rPr lang="en-US" sz="1000"/>
              <a:pPr/>
              <a:t>11</a:t>
            </a:fld>
            <a:endParaRPr lang="en-US" sz="1000"/>
          </a:p>
        </p:txBody>
      </p:sp>
      <p:sp>
        <p:nvSpPr>
          <p:cNvPr id="44034" name="Rectangle 2"/>
          <p:cNvSpPr>
            <a:spLocks noGrp="1" noRot="1" noChangeAspect="1" noChangeArrowheads="1" noTextEdit="1"/>
          </p:cNvSpPr>
          <p:nvPr>
            <p:ph type="sldImg"/>
          </p:nvPr>
        </p:nvSpPr>
        <p:spPr>
          <a:xfrm>
            <a:off x="431800" y="714375"/>
            <a:ext cx="6338888" cy="3565525"/>
          </a:xfrm>
          <a:ln/>
        </p:spPr>
      </p:sp>
      <p:sp>
        <p:nvSpPr>
          <p:cNvPr id="44035" name="Rectangle 3"/>
          <p:cNvSpPr>
            <a:spLocks noGrp="1" noChangeArrowheads="1"/>
          </p:cNvSpPr>
          <p:nvPr>
            <p:ph type="body" idx="1"/>
          </p:nvPr>
        </p:nvSpPr>
        <p:spPr>
          <a:xfrm>
            <a:off x="961058" y="4515512"/>
            <a:ext cx="5278785" cy="4282736"/>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542" tIns="46771" rIns="93542" bIns="46771"/>
          <a:lstStyle/>
          <a:p>
            <a:pPr eaLnBrk="1" hangingPunct="1"/>
            <a:r>
              <a:rPr lang="en-US" dirty="0">
                <a:latin typeface="Arial" pitchFamily="34" charset="0"/>
                <a:ea typeface="ＭＳ Ｐゴシック" pitchFamily="34" charset="-128"/>
              </a:rPr>
              <a:t>OK, let’s move forward from tasks and talk about </a:t>
            </a:r>
            <a:r>
              <a:rPr lang="en-US" b="1" dirty="0">
                <a:latin typeface="Arial" pitchFamily="34" charset="0"/>
                <a:ea typeface="ＭＳ Ｐゴシック" pitchFamily="34" charset="-128"/>
              </a:rPr>
              <a:t>what we do with tasks</a:t>
            </a:r>
            <a:r>
              <a:rPr lang="en-US" dirty="0">
                <a:latin typeface="Arial" pitchFamily="34" charset="0"/>
                <a:ea typeface="ＭＳ Ｐゴシック" pitchFamily="34" charset="-128"/>
              </a:rPr>
              <a:t>.</a:t>
            </a:r>
          </a:p>
          <a:p>
            <a:pPr eaLnBrk="1" hangingPunct="1"/>
            <a:r>
              <a:rPr lang="en-US" dirty="0">
                <a:latin typeface="Arial" pitchFamily="34" charset="0"/>
                <a:ea typeface="ＭＳ Ｐゴシック" pitchFamily="34" charset="-128"/>
              </a:rPr>
              <a:t>As you finish your concept videos, we start to have a better </a:t>
            </a:r>
            <a:r>
              <a:rPr lang="en-US" b="1" dirty="0">
                <a:latin typeface="Arial" pitchFamily="34" charset="0"/>
                <a:ea typeface="ＭＳ Ｐゴシック" pitchFamily="34" charset="-128"/>
              </a:rPr>
              <a:t>idea</a:t>
            </a:r>
            <a:r>
              <a:rPr lang="en-US" dirty="0">
                <a:latin typeface="Arial" pitchFamily="34" charset="0"/>
                <a:ea typeface="ＭＳ Ｐゴシック" pitchFamily="34" charset="-128"/>
              </a:rPr>
              <a:t> of your </a:t>
            </a:r>
            <a:r>
              <a:rPr lang="en-US" b="1" dirty="0">
                <a:latin typeface="Arial" pitchFamily="34" charset="0"/>
                <a:ea typeface="ＭＳ Ｐゴシック" pitchFamily="34" charset="-128"/>
              </a:rPr>
              <a:t>general</a:t>
            </a:r>
            <a:r>
              <a:rPr lang="en-US" dirty="0">
                <a:latin typeface="Arial" pitchFamily="34" charset="0"/>
                <a:ea typeface="ＭＳ Ｐゴシック" pitchFamily="34" charset="-128"/>
              </a:rPr>
              <a:t> </a:t>
            </a:r>
            <a:r>
              <a:rPr lang="en-US" b="1" dirty="0">
                <a:latin typeface="Arial" pitchFamily="34" charset="0"/>
                <a:ea typeface="ＭＳ Ｐゴシック" pitchFamily="34" charset="-128"/>
              </a:rPr>
              <a:t>solution</a:t>
            </a:r>
            <a:r>
              <a:rPr lang="en-US" dirty="0">
                <a:latin typeface="Arial" pitchFamily="34" charset="0"/>
                <a:ea typeface="ＭＳ Ｐゴシック" pitchFamily="34" charset="-128"/>
              </a:rPr>
              <a:t>.</a:t>
            </a:r>
          </a:p>
          <a:p>
            <a:pPr eaLnBrk="1" hangingPunct="1"/>
            <a:endParaRPr lang="en-US" dirty="0">
              <a:latin typeface="Arial" pitchFamily="34"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latin typeface="Arial" pitchFamily="34" charset="0"/>
                <a:ea typeface="ＭＳ Ｐゴシック" pitchFamily="34" charset="-128"/>
              </a:rPr>
              <a:t>[ADVANCE]</a:t>
            </a:r>
          </a:p>
          <a:p>
            <a:pPr eaLnBrk="1" hangingPunct="1"/>
            <a:r>
              <a:rPr lang="en-US" dirty="0">
                <a:latin typeface="Arial" pitchFamily="34" charset="0"/>
                <a:ea typeface="ＭＳ Ｐゴシック" pitchFamily="34" charset="-128"/>
              </a:rPr>
              <a:t>But now it is time to </a:t>
            </a:r>
            <a:r>
              <a:rPr lang="en-US" b="1" dirty="0">
                <a:latin typeface="Arial" pitchFamily="34" charset="0"/>
                <a:ea typeface="ＭＳ Ｐゴシック" pitchFamily="34" charset="-128"/>
              </a:rPr>
              <a:t>Expand</a:t>
            </a:r>
            <a:r>
              <a:rPr lang="en-US" dirty="0">
                <a:latin typeface="Arial" pitchFamily="34" charset="0"/>
                <a:ea typeface="ＭＳ Ｐゴシック" pitchFamily="34" charset="-128"/>
              </a:rPr>
              <a:t> the </a:t>
            </a:r>
            <a:r>
              <a:rPr lang="en-US" b="1" dirty="0">
                <a:latin typeface="Arial" pitchFamily="34" charset="0"/>
                <a:ea typeface="ＭＳ Ｐゴシック" pitchFamily="34" charset="-128"/>
              </a:rPr>
              <a:t>design</a:t>
            </a:r>
            <a:r>
              <a:rPr lang="en-US" dirty="0">
                <a:latin typeface="Arial" pitchFamily="34" charset="0"/>
                <a:ea typeface="ＭＳ Ｐゴシック" pitchFamily="34" charset="-128"/>
              </a:rPr>
              <a:t> </a:t>
            </a:r>
            <a:r>
              <a:rPr lang="en-US" b="1" dirty="0">
                <a:latin typeface="Arial" pitchFamily="34" charset="0"/>
                <a:ea typeface="ＭＳ Ｐゴシック" pitchFamily="34" charset="-128"/>
              </a:rPr>
              <a:t>space</a:t>
            </a:r>
            <a:r>
              <a:rPr lang="en-US" dirty="0">
                <a:latin typeface="Arial" pitchFamily="34" charset="0"/>
                <a:ea typeface="ＭＳ Ｐゴシック" pitchFamily="34" charset="-128"/>
              </a:rPr>
              <a:t> for the </a:t>
            </a:r>
            <a:r>
              <a:rPr lang="en-US" b="1" dirty="0">
                <a:latin typeface="Arial" pitchFamily="34" charset="0"/>
                <a:ea typeface="ＭＳ Ｐゴシック" pitchFamily="34" charset="-128"/>
              </a:rPr>
              <a:t>different</a:t>
            </a:r>
            <a:r>
              <a:rPr lang="en-US" dirty="0">
                <a:latin typeface="Arial" pitchFamily="34" charset="0"/>
                <a:ea typeface="ＭＳ Ｐゴシック" pitchFamily="34" charset="-128"/>
              </a:rPr>
              <a:t> ways of </a:t>
            </a:r>
            <a:r>
              <a:rPr lang="en-US" b="1" dirty="0">
                <a:latin typeface="Arial" pitchFamily="34" charset="0"/>
                <a:ea typeface="ＭＳ Ｐゴシック" pitchFamily="34" charset="-128"/>
              </a:rPr>
              <a:t>realizing</a:t>
            </a:r>
            <a:r>
              <a:rPr lang="en-US" dirty="0">
                <a:latin typeface="Arial" pitchFamily="34" charset="0"/>
                <a:ea typeface="ＭＳ Ｐゴシック" pitchFamily="34" charset="-128"/>
              </a:rPr>
              <a:t> that </a:t>
            </a:r>
            <a:r>
              <a:rPr lang="en-US" b="1" dirty="0">
                <a:latin typeface="Arial" pitchFamily="34" charset="0"/>
                <a:ea typeface="ＭＳ Ｐゴシック" pitchFamily="34" charset="-128"/>
              </a:rPr>
              <a:t>solution</a:t>
            </a:r>
            <a:r>
              <a:rPr lang="en-US" dirty="0">
                <a:latin typeface="Arial" pitchFamily="34" charset="0"/>
                <a:ea typeface="ＭＳ Ｐゴシック" pitchFamily="34" charset="-128"/>
              </a:rPr>
              <a:t>.</a:t>
            </a:r>
          </a:p>
          <a:p>
            <a:pPr eaLnBrk="1" hangingPunct="1"/>
            <a:endParaRPr lang="en-US" dirty="0">
              <a:latin typeface="Arial" pitchFamily="34" charset="0"/>
              <a:ea typeface="ＭＳ Ｐゴシック" pitchFamily="34" charset="-128"/>
            </a:endParaRPr>
          </a:p>
          <a:p>
            <a:pPr eaLnBrk="1" hangingPunct="1"/>
            <a:r>
              <a:rPr lang="en-US" dirty="0">
                <a:latin typeface="Arial" pitchFamily="34" charset="0"/>
                <a:ea typeface="ＭＳ Ｐゴシック" pitchFamily="34" charset="-128"/>
              </a:rPr>
              <a:t>We do that through:</a:t>
            </a:r>
          </a:p>
          <a:p>
            <a:pPr eaLnBrk="1" hangingPunct="1"/>
            <a:r>
              <a:rPr lang="en-US" dirty="0">
                <a:latin typeface="Arial" pitchFamily="34" charset="0"/>
                <a:ea typeface="ＭＳ Ｐゴシック" pitchFamily="34" charset="-128"/>
              </a:rPr>
              <a:t>	</a:t>
            </a:r>
            <a:r>
              <a:rPr lang="en-US" b="1" dirty="0">
                <a:latin typeface="Arial" pitchFamily="34" charset="0"/>
                <a:ea typeface="ＭＳ Ｐゴシック" pitchFamily="34" charset="-128"/>
              </a:rPr>
              <a:t>brainstorming</a:t>
            </a:r>
            <a:r>
              <a:rPr lang="en-US" dirty="0">
                <a:latin typeface="Arial" pitchFamily="34" charset="0"/>
                <a:ea typeface="ＭＳ Ｐゴシック" pitchFamily="34" charset="-128"/>
              </a:rPr>
              <a:t>,</a:t>
            </a:r>
            <a:r>
              <a:rPr lang="en-US" baseline="0" dirty="0">
                <a:latin typeface="Arial" pitchFamily="34" charset="0"/>
                <a:ea typeface="ＭＳ Ｐゴシック" pitchFamily="34" charset="-128"/>
              </a:rPr>
              <a:t> </a:t>
            </a:r>
            <a:r>
              <a:rPr lang="en-US" b="1" baseline="0" dirty="0">
                <a:latin typeface="Arial" pitchFamily="34" charset="0"/>
                <a:ea typeface="ＭＳ Ｐゴシック" pitchFamily="34" charset="-128"/>
              </a:rPr>
              <a:t>sketching</a:t>
            </a:r>
            <a:r>
              <a:rPr lang="en-US" baseline="0" dirty="0">
                <a:latin typeface="Arial" pitchFamily="34" charset="0"/>
                <a:ea typeface="ＭＳ Ｐゴシック" pitchFamily="34" charset="-128"/>
              </a:rPr>
              <a:t>, </a:t>
            </a:r>
            <a:r>
              <a:rPr lang="en-US" b="1" baseline="0" dirty="0">
                <a:latin typeface="Arial" pitchFamily="34" charset="0"/>
                <a:ea typeface="ＭＳ Ｐゴシック" pitchFamily="34" charset="-128"/>
              </a:rPr>
              <a:t>storyboarding</a:t>
            </a:r>
            <a:r>
              <a:rPr lang="en-US" baseline="0" dirty="0">
                <a:latin typeface="Arial" pitchFamily="34" charset="0"/>
                <a:ea typeface="ＭＳ Ｐゴシック" pitchFamily="34" charset="-128"/>
              </a:rPr>
              <a:t>, &amp; </a:t>
            </a:r>
            <a:r>
              <a:rPr lang="en-US" b="1" baseline="0" dirty="0">
                <a:latin typeface="Arial" pitchFamily="34" charset="0"/>
                <a:ea typeface="ＭＳ Ｐゴシック" pitchFamily="34" charset="-128"/>
              </a:rPr>
              <a:t>prototyping</a:t>
            </a:r>
          </a:p>
          <a:p>
            <a:pPr eaLnBrk="1" hangingPunct="1"/>
            <a:r>
              <a:rPr lang="en-US" baseline="0" dirty="0">
                <a:latin typeface="Arial" pitchFamily="34" charset="0"/>
                <a:ea typeface="ＭＳ Ｐゴシック" pitchFamily="34" charset="-128"/>
              </a:rPr>
              <a:t>That’s what we will discuss </a:t>
            </a:r>
            <a:r>
              <a:rPr lang="en-US" b="1" baseline="0" dirty="0">
                <a:latin typeface="Arial" pitchFamily="34" charset="0"/>
                <a:ea typeface="ＭＳ Ｐゴシック" pitchFamily="34" charset="-128"/>
              </a:rPr>
              <a:t>today</a:t>
            </a:r>
            <a:r>
              <a:rPr lang="en-US" baseline="0" dirty="0">
                <a:latin typeface="Arial" pitchFamily="34" charset="0"/>
                <a:ea typeface="ＭＳ Ｐゴシック" pitchFamily="34" charset="-128"/>
              </a:rPr>
              <a:t>.</a:t>
            </a:r>
            <a:endParaRPr lang="en-US" dirty="0">
              <a:latin typeface="Arial" pitchFamily="34" charset="0"/>
              <a:ea typeface="ＭＳ Ｐゴシック" pitchFamily="34" charset="-128"/>
            </a:endParaRPr>
          </a:p>
        </p:txBody>
      </p:sp>
    </p:spTree>
    <p:extLst>
      <p:ext uri="{BB962C8B-B14F-4D97-AF65-F5344CB8AC3E}">
        <p14:creationId xmlns:p14="http://schemas.microsoft.com/office/powerpoint/2010/main" val="10549659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70773" eaLnBrk="0" hangingPunct="0">
              <a:defRPr sz="2400">
                <a:solidFill>
                  <a:schemeClr val="tx1"/>
                </a:solidFill>
                <a:latin typeface="Times New Roman" charset="0"/>
                <a:ea typeface="ＭＳ Ｐゴシック" charset="0"/>
              </a:defRPr>
            </a:lvl1pPr>
            <a:lvl2pPr marL="733960" indent="-282292" defTabSz="970773" eaLnBrk="0" hangingPunct="0">
              <a:defRPr sz="2400">
                <a:solidFill>
                  <a:schemeClr val="tx1"/>
                </a:solidFill>
                <a:latin typeface="Times New Roman" charset="0"/>
                <a:ea typeface="ＭＳ Ｐゴシック" charset="0"/>
              </a:defRPr>
            </a:lvl2pPr>
            <a:lvl3pPr marL="1129170" indent="-225834" defTabSz="970773" eaLnBrk="0" hangingPunct="0">
              <a:defRPr sz="2400">
                <a:solidFill>
                  <a:schemeClr val="tx1"/>
                </a:solidFill>
                <a:latin typeface="Times New Roman" charset="0"/>
                <a:ea typeface="ＭＳ Ｐゴシック" charset="0"/>
              </a:defRPr>
            </a:lvl3pPr>
            <a:lvl4pPr marL="1580838" indent="-225834" defTabSz="970773" eaLnBrk="0" hangingPunct="0">
              <a:defRPr sz="2400">
                <a:solidFill>
                  <a:schemeClr val="tx1"/>
                </a:solidFill>
                <a:latin typeface="Times New Roman" charset="0"/>
                <a:ea typeface="ＭＳ Ｐゴシック" charset="0"/>
              </a:defRPr>
            </a:lvl4pPr>
            <a:lvl5pPr marL="2032505" indent="-225834" defTabSz="970773" eaLnBrk="0" hangingPunct="0">
              <a:defRPr sz="2400">
                <a:solidFill>
                  <a:schemeClr val="tx1"/>
                </a:solidFill>
                <a:latin typeface="Times New Roman" charset="0"/>
                <a:ea typeface="ＭＳ Ｐゴシック" charset="0"/>
              </a:defRPr>
            </a:lvl5pPr>
            <a:lvl6pPr marL="2484173" indent="-225834" defTabSz="970773" eaLnBrk="0" fontAlgn="base" hangingPunct="0">
              <a:spcBef>
                <a:spcPct val="0"/>
              </a:spcBef>
              <a:spcAft>
                <a:spcPct val="0"/>
              </a:spcAft>
              <a:defRPr sz="2400">
                <a:solidFill>
                  <a:schemeClr val="tx1"/>
                </a:solidFill>
                <a:latin typeface="Times New Roman" charset="0"/>
                <a:ea typeface="ＭＳ Ｐゴシック" charset="0"/>
              </a:defRPr>
            </a:lvl6pPr>
            <a:lvl7pPr marL="2935841" indent="-225834" defTabSz="970773" eaLnBrk="0" fontAlgn="base" hangingPunct="0">
              <a:spcBef>
                <a:spcPct val="0"/>
              </a:spcBef>
              <a:spcAft>
                <a:spcPct val="0"/>
              </a:spcAft>
              <a:defRPr sz="2400">
                <a:solidFill>
                  <a:schemeClr val="tx1"/>
                </a:solidFill>
                <a:latin typeface="Times New Roman" charset="0"/>
                <a:ea typeface="ＭＳ Ｐゴシック" charset="0"/>
              </a:defRPr>
            </a:lvl7pPr>
            <a:lvl8pPr marL="3387509" indent="-225834" defTabSz="970773" eaLnBrk="0" fontAlgn="base" hangingPunct="0">
              <a:spcBef>
                <a:spcPct val="0"/>
              </a:spcBef>
              <a:spcAft>
                <a:spcPct val="0"/>
              </a:spcAft>
              <a:defRPr sz="2400">
                <a:solidFill>
                  <a:schemeClr val="tx1"/>
                </a:solidFill>
                <a:latin typeface="Times New Roman" charset="0"/>
                <a:ea typeface="ＭＳ Ｐゴシック" charset="0"/>
              </a:defRPr>
            </a:lvl8pPr>
            <a:lvl9pPr marL="3839177" indent="-225834" defTabSz="970773" eaLnBrk="0" fontAlgn="base" hangingPunct="0">
              <a:spcBef>
                <a:spcPct val="0"/>
              </a:spcBef>
              <a:spcAft>
                <a:spcPct val="0"/>
              </a:spcAft>
              <a:defRPr sz="2400">
                <a:solidFill>
                  <a:schemeClr val="tx1"/>
                </a:solidFill>
                <a:latin typeface="Times New Roman" charset="0"/>
                <a:ea typeface="ＭＳ Ｐゴシック" charset="0"/>
              </a:defRPr>
            </a:lvl9pPr>
          </a:lstStyle>
          <a:p>
            <a:fld id="{0CE8601C-65CD-9E4C-8488-96D8CFBDCF8F}" type="slidenum">
              <a:rPr lang="en-US" sz="1000"/>
              <a:pPr/>
              <a:t>12</a:t>
            </a:fld>
            <a:endParaRPr lang="en-US" sz="1000"/>
          </a:p>
        </p:txBody>
      </p:sp>
      <p:sp>
        <p:nvSpPr>
          <p:cNvPr id="94211" name="Rectangle 2"/>
          <p:cNvSpPr>
            <a:spLocks noGrp="1" noRot="1" noChangeAspect="1" noChangeArrowheads="1" noTextEdit="1"/>
          </p:cNvSpPr>
          <p:nvPr>
            <p:ph type="sldImg"/>
          </p:nvPr>
        </p:nvSpPr>
        <p:spPr>
          <a:xfrm>
            <a:off x="419100" y="720725"/>
            <a:ext cx="6316663" cy="3554413"/>
          </a:xfrm>
          <a:ln cap="flat"/>
        </p:spPr>
      </p:sp>
      <p:sp>
        <p:nvSpPr>
          <p:cNvPr id="942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and remember, we </a:t>
            </a:r>
            <a:r>
              <a:rPr lang="en-US" b="1" dirty="0"/>
              <a:t>keep</a:t>
            </a:r>
            <a:r>
              <a:rPr lang="en-US" dirty="0"/>
              <a:t> </a:t>
            </a:r>
            <a:r>
              <a:rPr lang="en-US" b="1" dirty="0"/>
              <a:t>iterating</a:t>
            </a:r>
            <a:r>
              <a:rPr lang="en-US" dirty="0"/>
              <a:t> at </a:t>
            </a:r>
            <a:r>
              <a:rPr lang="en-US" b="1" dirty="0"/>
              <a:t>every</a:t>
            </a:r>
            <a:r>
              <a:rPr lang="en-US" dirty="0"/>
              <a:t> </a:t>
            </a:r>
            <a:r>
              <a:rPr lang="en-US" b="1" dirty="0"/>
              <a:t>stage</a:t>
            </a:r>
            <a:r>
              <a:rPr lang="en-US" dirty="0"/>
              <a:t> of the design process</a:t>
            </a:r>
          </a:p>
          <a:p>
            <a:r>
              <a:rPr lang="en-US" dirty="0"/>
              <a:t>We take our </a:t>
            </a:r>
            <a:r>
              <a:rPr lang="en-US" b="1" dirty="0"/>
              <a:t>designs</a:t>
            </a:r>
            <a:r>
              <a:rPr lang="en-US" dirty="0"/>
              <a:t> </a:t>
            </a:r>
            <a:r>
              <a:rPr lang="en-US" b="1" dirty="0"/>
              <a:t>out</a:t>
            </a:r>
            <a:r>
              <a:rPr lang="en-US" dirty="0"/>
              <a:t> </a:t>
            </a:r>
            <a:r>
              <a:rPr lang="en-US" b="1" dirty="0"/>
              <a:t>of</a:t>
            </a:r>
            <a:r>
              <a:rPr lang="en-US" dirty="0"/>
              <a:t> </a:t>
            </a:r>
            <a:r>
              <a:rPr lang="en-US" b="1" dirty="0"/>
              <a:t>our</a:t>
            </a:r>
            <a:r>
              <a:rPr lang="en-US" dirty="0"/>
              <a:t> </a:t>
            </a:r>
            <a:r>
              <a:rPr lang="en-US" b="1" dirty="0"/>
              <a:t>head</a:t>
            </a:r>
            <a:r>
              <a:rPr lang="en-US" dirty="0"/>
              <a:t> and </a:t>
            </a:r>
            <a:r>
              <a:rPr lang="en-US" b="1" dirty="0"/>
              <a:t>prototype</a:t>
            </a:r>
          </a:p>
          <a:p>
            <a:r>
              <a:rPr lang="en-US" dirty="0"/>
              <a:t>[ADVANCE] </a:t>
            </a:r>
          </a:p>
          <a:p>
            <a:r>
              <a:rPr lang="en-US" dirty="0"/>
              <a:t>we might... </a:t>
            </a:r>
            <a:r>
              <a:rPr lang="en-US" b="1" dirty="0"/>
              <a:t>sketch</a:t>
            </a:r>
            <a:r>
              <a:rPr lang="en-US" dirty="0"/>
              <a:t>, create </a:t>
            </a:r>
            <a:r>
              <a:rPr lang="en-US" b="1" dirty="0"/>
              <a:t>paper</a:t>
            </a:r>
            <a:r>
              <a:rPr lang="en-US" dirty="0"/>
              <a:t> </a:t>
            </a:r>
            <a:r>
              <a:rPr lang="en-US" b="1" dirty="0"/>
              <a:t>prototypes</a:t>
            </a:r>
            <a:r>
              <a:rPr lang="en-US" dirty="0"/>
              <a:t>, </a:t>
            </a:r>
            <a:r>
              <a:rPr lang="en-US" b="1" dirty="0"/>
              <a:t>video</a:t>
            </a:r>
            <a:r>
              <a:rPr lang="en-US" dirty="0"/>
              <a:t> </a:t>
            </a:r>
            <a:r>
              <a:rPr lang="en-US" b="1" dirty="0"/>
              <a:t>protypes</a:t>
            </a:r>
            <a:r>
              <a:rPr lang="en-US" dirty="0"/>
              <a:t>, use a </a:t>
            </a:r>
            <a:r>
              <a:rPr lang="en-US" b="1" dirty="0"/>
              <a:t>prototyping</a:t>
            </a:r>
            <a:r>
              <a:rPr lang="en-US" dirty="0"/>
              <a:t> </a:t>
            </a:r>
            <a:r>
              <a:rPr lang="en-US" b="1" dirty="0"/>
              <a:t>tool</a:t>
            </a:r>
            <a:r>
              <a:rPr lang="en-US" dirty="0"/>
              <a:t>, AI </a:t>
            </a:r>
            <a:r>
              <a:rPr lang="en-US" b="1" dirty="0"/>
              <a:t>Generate</a:t>
            </a:r>
            <a:r>
              <a:rPr lang="en-US" dirty="0"/>
              <a:t>, or even write a </a:t>
            </a:r>
            <a:r>
              <a:rPr lang="en-US" b="1" dirty="0"/>
              <a:t>program</a:t>
            </a:r>
            <a:r>
              <a:rPr lang="en-US" dirty="0"/>
              <a:t> depending on where we are in the process</a:t>
            </a:r>
          </a:p>
          <a:p>
            <a:endParaRPr lang="en-US" dirty="0"/>
          </a:p>
          <a:p>
            <a:r>
              <a:rPr lang="en-US" dirty="0"/>
              <a:t>to </a:t>
            </a:r>
            <a:r>
              <a:rPr lang="en-US" b="1" dirty="0"/>
              <a:t>evaluate</a:t>
            </a:r>
            <a:r>
              <a:rPr lang="en-US" dirty="0"/>
              <a:t> </a:t>
            </a:r>
          </a:p>
          <a:p>
            <a:r>
              <a:rPr lang="en-US" dirty="0"/>
              <a:t>[ADVANCE] </a:t>
            </a:r>
          </a:p>
          <a:p>
            <a:r>
              <a:rPr lang="en-US" dirty="0"/>
              <a:t>we might... use our gut </a:t>
            </a:r>
            <a:r>
              <a:rPr lang="en-US" b="1" dirty="0"/>
              <a:t>instinct</a:t>
            </a:r>
            <a:r>
              <a:rPr lang="en-US" dirty="0"/>
              <a:t>, </a:t>
            </a:r>
            <a:r>
              <a:rPr lang="en-US" b="1" dirty="0"/>
              <a:t>crit</a:t>
            </a:r>
            <a:r>
              <a:rPr lang="en-US" dirty="0"/>
              <a:t> with our team/studio, get an </a:t>
            </a:r>
            <a:r>
              <a:rPr lang="en-US" b="1" dirty="0"/>
              <a:t>expert</a:t>
            </a:r>
            <a:r>
              <a:rPr lang="en-US" dirty="0"/>
              <a:t> </a:t>
            </a:r>
            <a:r>
              <a:rPr lang="en-US" b="1" dirty="0"/>
              <a:t>evaluation</a:t>
            </a:r>
            <a:r>
              <a:rPr lang="en-US" dirty="0"/>
              <a:t> (you'll learn a technique called heuristic evaluation soon), do a </a:t>
            </a:r>
            <a:r>
              <a:rPr lang="en-US" b="1" dirty="0"/>
              <a:t>low-fidelity</a:t>
            </a:r>
            <a:r>
              <a:rPr lang="en-US" dirty="0"/>
              <a:t> </a:t>
            </a:r>
            <a:r>
              <a:rPr lang="en-US" b="1" dirty="0"/>
              <a:t>usability</a:t>
            </a:r>
            <a:r>
              <a:rPr lang="en-US" dirty="0"/>
              <a:t> </a:t>
            </a:r>
            <a:r>
              <a:rPr lang="en-US" b="1" dirty="0"/>
              <a:t>test (like you will next week)</a:t>
            </a:r>
            <a:r>
              <a:rPr lang="en-US" dirty="0"/>
              <a:t>, or a </a:t>
            </a:r>
            <a:r>
              <a:rPr lang="en-US" b="1" dirty="0"/>
              <a:t>user</a:t>
            </a:r>
            <a:r>
              <a:rPr lang="en-US" dirty="0"/>
              <a:t> </a:t>
            </a:r>
            <a:r>
              <a:rPr lang="en-US" b="1" dirty="0"/>
              <a:t>study</a:t>
            </a:r>
            <a:r>
              <a:rPr lang="en-US" dirty="0"/>
              <a:t>.</a:t>
            </a:r>
          </a:p>
        </p:txBody>
      </p:sp>
    </p:spTree>
    <p:extLst>
      <p:ext uri="{BB962C8B-B14F-4D97-AF65-F5344CB8AC3E}">
        <p14:creationId xmlns:p14="http://schemas.microsoft.com/office/powerpoint/2010/main" val="1671468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4654390E-ECD3-43BC-9B35-04CC08F244D7}" type="slidenum">
              <a:rPr lang="en-US" smtClean="0"/>
              <a:pPr/>
              <a:t>13</a:t>
            </a:fld>
            <a:endParaRPr lang="en-US"/>
          </a:p>
        </p:txBody>
      </p:sp>
      <p:sp>
        <p:nvSpPr>
          <p:cNvPr id="67587" name="Rectangle 2"/>
          <p:cNvSpPr>
            <a:spLocks noGrp="1" noRot="1" noChangeAspect="1" noChangeArrowheads="1" noTextEdit="1"/>
          </p:cNvSpPr>
          <p:nvPr>
            <p:ph type="sldImg"/>
          </p:nvPr>
        </p:nvSpPr>
        <p:spPr>
          <a:xfrm>
            <a:off x="419100" y="720725"/>
            <a:ext cx="6316663" cy="3554413"/>
          </a:xfrm>
          <a:ln/>
        </p:spPr>
      </p:sp>
      <p:sp>
        <p:nvSpPr>
          <p:cNvPr id="67588" name="Rectangle 3"/>
          <p:cNvSpPr>
            <a:spLocks noGrp="1" noChangeArrowheads="1"/>
          </p:cNvSpPr>
          <p:nvPr>
            <p:ph type="body" idx="1"/>
          </p:nvPr>
        </p:nvSpPr>
        <p:spPr>
          <a:noFill/>
          <a:ln/>
        </p:spPr>
        <p:txBody>
          <a:bodyPr/>
          <a:lstStyle/>
          <a:p>
            <a:pPr marL="0" marR="0" indent="0" algn="l" defTabSz="945947" rtl="0" eaLnBrk="0" fontAlgn="base" latinLnBrk="0" hangingPunct="0">
              <a:lnSpc>
                <a:spcPct val="100000"/>
              </a:lnSpc>
              <a:spcBef>
                <a:spcPct val="30000"/>
              </a:spcBef>
              <a:spcAft>
                <a:spcPct val="0"/>
              </a:spcAft>
              <a:buClrTx/>
              <a:buSzTx/>
              <a:buFontTx/>
              <a:buNone/>
              <a:tabLst/>
              <a:defRPr/>
            </a:pPr>
            <a:r>
              <a:rPr lang="en-US" b="1" dirty="0"/>
              <a:t>So where do these design ideas come from?</a:t>
            </a:r>
          </a:p>
          <a:p>
            <a:pPr marL="0" marR="0" indent="0" algn="l" defTabSz="945947" rtl="0" eaLnBrk="0" fontAlgn="base" latinLnBrk="0" hangingPunct="0">
              <a:lnSpc>
                <a:spcPct val="100000"/>
              </a:lnSpc>
              <a:spcBef>
                <a:spcPct val="30000"/>
              </a:spcBef>
              <a:spcAft>
                <a:spcPct val="0"/>
              </a:spcAft>
              <a:buClrTx/>
              <a:buSzTx/>
              <a:buFontTx/>
              <a:buNone/>
              <a:tabLst/>
              <a:defRPr/>
            </a:pPr>
            <a:r>
              <a:rPr lang="en-US" b="1" dirty="0"/>
              <a:t>Design and Innovation comes from sweat</a:t>
            </a:r>
            <a:r>
              <a:rPr lang="en-US" dirty="0"/>
              <a:t>. From </a:t>
            </a:r>
            <a:r>
              <a:rPr lang="en-US" b="1" dirty="0"/>
              <a:t>trying many</a:t>
            </a:r>
            <a:r>
              <a:rPr lang="en-US" b="1" baseline="0" dirty="0"/>
              <a:t> ideas</a:t>
            </a:r>
            <a:r>
              <a:rPr lang="en-US" baseline="0" dirty="0"/>
              <a:t>. </a:t>
            </a:r>
            <a:r>
              <a:rPr lang="en-US" b="1" baseline="0" dirty="0"/>
              <a:t>Sketching</a:t>
            </a:r>
            <a:r>
              <a:rPr lang="en-US" baseline="0" dirty="0"/>
              <a:t> them. </a:t>
            </a:r>
            <a:r>
              <a:rPr lang="en-US" b="1" baseline="0" dirty="0"/>
              <a:t>Building</a:t>
            </a:r>
            <a:r>
              <a:rPr lang="en-US" baseline="0" dirty="0"/>
              <a:t> prototypes. </a:t>
            </a:r>
            <a:endParaRPr lang="en-US" dirty="0"/>
          </a:p>
          <a:p>
            <a:pPr defTabSz="945947">
              <a:defRPr/>
            </a:pPr>
            <a:endParaRPr lang="en-US" dirty="0"/>
          </a:p>
          <a:p>
            <a:pPr marL="0" marR="0" lvl="0" indent="0" algn="l" defTabSz="945947" rtl="0" eaLnBrk="0" fontAlgn="base" latinLnBrk="0" hangingPunct="0">
              <a:lnSpc>
                <a:spcPct val="100000"/>
              </a:lnSpc>
              <a:spcBef>
                <a:spcPct val="30000"/>
              </a:spcBef>
              <a:spcAft>
                <a:spcPct val="0"/>
              </a:spcAft>
              <a:buClrTx/>
              <a:buSzTx/>
              <a:buFontTx/>
              <a:buNone/>
              <a:tabLst/>
              <a:defRPr/>
            </a:pPr>
            <a:r>
              <a:rPr kumimoji="1" lang="en-US" sz="1200" b="0" i="0" u="none" strike="noStrike" kern="1200" dirty="0">
                <a:solidFill>
                  <a:schemeClr val="tx1"/>
                </a:solidFill>
                <a:effectLst/>
                <a:latin typeface="Times New Roman" pitchFamily="18" charset="0"/>
                <a:ea typeface="ＭＳ Ｐゴシック" charset="0"/>
                <a:cs typeface="+mn-cs"/>
                <a:hlinkClick r:id="rId3"/>
              </a:rPr>
              <a:t>arquidianita</a:t>
            </a:r>
          </a:p>
          <a:p>
            <a:pPr defTabSz="945947">
              <a:defRPr/>
            </a:pPr>
            <a:r>
              <a:rPr lang="en-US" dirty="0"/>
              <a:t>https://</a:t>
            </a:r>
            <a:r>
              <a:rPr lang="en-US" dirty="0" err="1"/>
              <a:t>www.pinterest.com</a:t>
            </a:r>
            <a:r>
              <a:rPr lang="en-US" dirty="0"/>
              <a:t>/pin/15199717490163863/</a:t>
            </a:r>
          </a:p>
          <a:p>
            <a:pPr defTabSz="945947">
              <a:defRPr/>
            </a:pPr>
            <a:endParaRPr lang="en-US" dirty="0"/>
          </a:p>
          <a:p>
            <a:r>
              <a:rPr kumimoji="1" lang="en-US" sz="1200" b="0" i="0" kern="1200" dirty="0">
                <a:solidFill>
                  <a:schemeClr val="tx1"/>
                </a:solidFill>
                <a:effectLst/>
                <a:latin typeface="Times New Roman" pitchFamily="18" charset="0"/>
                <a:ea typeface="ＭＳ Ｐゴシック" charset="0"/>
                <a:cs typeface="+mn-cs"/>
              </a:rPr>
              <a:t>AICO Designs</a:t>
            </a:r>
          </a:p>
          <a:p>
            <a:r>
              <a:rPr lang="en-US" dirty="0"/>
              <a:t>https://</a:t>
            </a:r>
            <a:r>
              <a:rPr lang="en-US" dirty="0" err="1"/>
              <a:t>www.yankodesign.com</a:t>
            </a:r>
            <a:r>
              <a:rPr lang="en-US" dirty="0"/>
              <a:t>/2024/08/29/shell-shaped-smart-speaker-brings-cool-minimalist-feel-to-a-home-staple/</a:t>
            </a:r>
          </a:p>
          <a:p>
            <a:pPr defTabSz="945947">
              <a:defRPr/>
            </a:pPr>
            <a:endParaRPr lang="en-US" dirty="0"/>
          </a:p>
        </p:txBody>
      </p:sp>
    </p:spTree>
    <p:extLst>
      <p:ext uri="{BB962C8B-B14F-4D97-AF65-F5344CB8AC3E}">
        <p14:creationId xmlns:p14="http://schemas.microsoft.com/office/powerpoint/2010/main" val="7475510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23CA4-C790-2D8A-AE9D-8386D3923292}"/>
            </a:ext>
          </a:extLst>
        </p:cNvPr>
        <p:cNvGrpSpPr/>
        <p:nvPr/>
      </p:nvGrpSpPr>
      <p:grpSpPr>
        <a:xfrm>
          <a:off x="0" y="0"/>
          <a:ext cx="0" cy="0"/>
          <a:chOff x="0" y="0"/>
          <a:chExt cx="0" cy="0"/>
        </a:xfrm>
      </p:grpSpPr>
      <p:sp>
        <p:nvSpPr>
          <p:cNvPr id="67586" name="Rectangle 7">
            <a:extLst>
              <a:ext uri="{FF2B5EF4-FFF2-40B4-BE49-F238E27FC236}">
                <a16:creationId xmlns:a16="http://schemas.microsoft.com/office/drawing/2014/main" id="{3C8D3E9F-A31E-7CC8-EFF7-BC897A389E9C}"/>
              </a:ext>
            </a:extLst>
          </p:cNvPr>
          <p:cNvSpPr>
            <a:spLocks noGrp="1" noChangeArrowheads="1"/>
          </p:cNvSpPr>
          <p:nvPr>
            <p:ph type="sldNum" sz="quarter" idx="5"/>
          </p:nvPr>
        </p:nvSpPr>
        <p:spPr>
          <a:noFill/>
        </p:spPr>
        <p:txBody>
          <a:bodyPr/>
          <a:lstStyle/>
          <a:p>
            <a:fld id="{4654390E-ECD3-43BC-9B35-04CC08F244D7}" type="slidenum">
              <a:rPr lang="en-US" smtClean="0"/>
              <a:pPr/>
              <a:t>14</a:t>
            </a:fld>
            <a:endParaRPr lang="en-US"/>
          </a:p>
        </p:txBody>
      </p:sp>
      <p:sp>
        <p:nvSpPr>
          <p:cNvPr id="67587" name="Rectangle 2">
            <a:extLst>
              <a:ext uri="{FF2B5EF4-FFF2-40B4-BE49-F238E27FC236}">
                <a16:creationId xmlns:a16="http://schemas.microsoft.com/office/drawing/2014/main" id="{251BEA2D-F432-E3DE-F5B1-DFBD5D1CED72}"/>
              </a:ext>
            </a:extLst>
          </p:cNvPr>
          <p:cNvSpPr>
            <a:spLocks noGrp="1" noRot="1" noChangeAspect="1" noChangeArrowheads="1" noTextEdit="1"/>
          </p:cNvSpPr>
          <p:nvPr>
            <p:ph type="sldImg"/>
          </p:nvPr>
        </p:nvSpPr>
        <p:spPr>
          <a:xfrm>
            <a:off x="419100" y="720725"/>
            <a:ext cx="6316663" cy="3554413"/>
          </a:xfrm>
          <a:ln/>
        </p:spPr>
      </p:sp>
      <p:sp>
        <p:nvSpPr>
          <p:cNvPr id="67588" name="Rectangle 3">
            <a:extLst>
              <a:ext uri="{FF2B5EF4-FFF2-40B4-BE49-F238E27FC236}">
                <a16:creationId xmlns:a16="http://schemas.microsoft.com/office/drawing/2014/main" id="{6B0C097D-44A8-A970-E5E0-E63AF272307E}"/>
              </a:ext>
            </a:extLst>
          </p:cNvPr>
          <p:cNvSpPr>
            <a:spLocks noGrp="1" noChangeArrowheads="1"/>
          </p:cNvSpPr>
          <p:nvPr>
            <p:ph type="body" idx="1"/>
          </p:nvPr>
        </p:nvSpPr>
        <p:spPr>
          <a:noFill/>
          <a:ln/>
        </p:spPr>
        <p:txBody>
          <a:bodyPr/>
          <a:lstStyle/>
          <a:p>
            <a:pPr marL="0" marR="0" indent="0" algn="l" defTabSz="945947" rtl="0" eaLnBrk="0" fontAlgn="base" latinLnBrk="0" hangingPunct="0">
              <a:lnSpc>
                <a:spcPct val="100000"/>
              </a:lnSpc>
              <a:spcBef>
                <a:spcPct val="30000"/>
              </a:spcBef>
              <a:spcAft>
                <a:spcPct val="0"/>
              </a:spcAft>
              <a:buClrTx/>
              <a:buSzTx/>
              <a:buFontTx/>
              <a:buNone/>
              <a:tabLst/>
              <a:defRPr/>
            </a:pPr>
            <a:r>
              <a:rPr lang="en-US" b="1" dirty="0"/>
              <a:t>So where do these design ideas come from?</a:t>
            </a:r>
          </a:p>
          <a:p>
            <a:pPr marL="0" marR="0" indent="0" algn="l" defTabSz="945947" rtl="0" eaLnBrk="0" fontAlgn="base" latinLnBrk="0" hangingPunct="0">
              <a:lnSpc>
                <a:spcPct val="100000"/>
              </a:lnSpc>
              <a:spcBef>
                <a:spcPct val="30000"/>
              </a:spcBef>
              <a:spcAft>
                <a:spcPct val="0"/>
              </a:spcAft>
              <a:buClrTx/>
              <a:buSzTx/>
              <a:buFontTx/>
              <a:buNone/>
              <a:tabLst/>
              <a:defRPr/>
            </a:pPr>
            <a:r>
              <a:rPr lang="en-US" b="1" dirty="0"/>
              <a:t>Design and Innovation comes from sweat</a:t>
            </a:r>
            <a:r>
              <a:rPr lang="en-US" dirty="0"/>
              <a:t>. From </a:t>
            </a:r>
            <a:r>
              <a:rPr lang="en-US" b="1" dirty="0"/>
              <a:t>trying many</a:t>
            </a:r>
            <a:r>
              <a:rPr lang="en-US" b="1" baseline="0" dirty="0"/>
              <a:t> ideas</a:t>
            </a:r>
            <a:r>
              <a:rPr lang="en-US" baseline="0" dirty="0"/>
              <a:t>. </a:t>
            </a:r>
            <a:r>
              <a:rPr lang="en-US" b="1" baseline="0" dirty="0"/>
              <a:t>Sketching</a:t>
            </a:r>
            <a:r>
              <a:rPr lang="en-US" baseline="0" dirty="0"/>
              <a:t> them. </a:t>
            </a:r>
            <a:r>
              <a:rPr lang="en-US" b="1" baseline="0" dirty="0"/>
              <a:t>Building</a:t>
            </a:r>
            <a:r>
              <a:rPr lang="en-US" baseline="0" dirty="0"/>
              <a:t> prototypes. </a:t>
            </a:r>
            <a:endParaRPr lang="en-US" dirty="0"/>
          </a:p>
          <a:p>
            <a:pPr defTabSz="945947">
              <a:defRPr/>
            </a:pPr>
            <a:endParaRPr lang="en-US" dirty="0"/>
          </a:p>
        </p:txBody>
      </p:sp>
    </p:spTree>
    <p:extLst>
      <p:ext uri="{BB962C8B-B14F-4D97-AF65-F5344CB8AC3E}">
        <p14:creationId xmlns:p14="http://schemas.microsoft.com/office/powerpoint/2010/main" val="33556139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20725"/>
            <a:ext cx="6316663" cy="3554413"/>
          </a:xfrm>
        </p:spPr>
      </p:sp>
      <p:sp>
        <p:nvSpPr>
          <p:cNvPr id="3" name="Notes Placeholder 2"/>
          <p:cNvSpPr>
            <a:spLocks noGrp="1"/>
          </p:cNvSpPr>
          <p:nvPr>
            <p:ph type="body" idx="1"/>
          </p:nvPr>
        </p:nvSpPr>
        <p:spPr/>
        <p:txBody>
          <a:bodyPr>
            <a:normAutofit/>
          </a:bodyPr>
          <a:lstStyle/>
          <a:p>
            <a:r>
              <a:rPr lang="en-US" dirty="0"/>
              <a:t>Trying</a:t>
            </a:r>
            <a:r>
              <a:rPr lang="en-US" baseline="0" dirty="0"/>
              <a:t> out literally </a:t>
            </a:r>
            <a:r>
              <a:rPr lang="en-US" b="1" baseline="0" dirty="0"/>
              <a:t>dozens and dozens of ideas</a:t>
            </a:r>
            <a:r>
              <a:rPr lang="en-US" baseline="0" dirty="0"/>
              <a:t>.</a:t>
            </a:r>
          </a:p>
          <a:p>
            <a:endParaRPr lang="en-US" baseline="0" dirty="0"/>
          </a:p>
          <a:p>
            <a:r>
              <a:rPr lang="en-US" dirty="0"/>
              <a:t>LEE Soo-</a:t>
            </a:r>
            <a:r>
              <a:rPr lang="en-US" dirty="0" err="1"/>
              <a:t>hee</a:t>
            </a:r>
            <a:endParaRPr lang="en-US" dirty="0"/>
          </a:p>
          <a:p>
            <a:r>
              <a:rPr lang="en-US" dirty="0"/>
              <a:t>https://</a:t>
            </a:r>
            <a:r>
              <a:rPr lang="en-US" dirty="0" err="1"/>
              <a:t>www.pinterest.com</a:t>
            </a:r>
            <a:r>
              <a:rPr lang="en-US" dirty="0"/>
              <a:t>/pin/22166223159890928/</a:t>
            </a:r>
          </a:p>
          <a:p>
            <a:endParaRPr lang="en-US" dirty="0"/>
          </a:p>
          <a:p>
            <a:r>
              <a:rPr kumimoji="1" lang="en-US" sz="1200" b="1" i="0" u="sng" kern="1200" dirty="0">
                <a:solidFill>
                  <a:schemeClr val="tx1"/>
                </a:solidFill>
                <a:effectLst/>
                <a:latin typeface="Times New Roman" pitchFamily="18" charset="0"/>
                <a:ea typeface="ＭＳ Ｐゴシック" charset="0"/>
                <a:cs typeface="+mn-cs"/>
                <a:hlinkClick r:id="rId3"/>
              </a:rPr>
              <a:t>Gianni Teruzzi</a:t>
            </a:r>
          </a:p>
          <a:p>
            <a:r>
              <a:rPr kumimoji="1" lang="en-US" sz="1200" b="1" i="0" u="sng" kern="1200" dirty="0">
                <a:solidFill>
                  <a:schemeClr val="tx1"/>
                </a:solidFill>
                <a:effectLst/>
                <a:latin typeface="Times New Roman" pitchFamily="18" charset="0"/>
                <a:ea typeface="ＭＳ Ｐゴシック" charset="0"/>
                <a:cs typeface="+mn-cs"/>
                <a:hlinkClick r:id="rId3"/>
              </a:rPr>
              <a:t>https://www.pinterest.com/pin/80572280816945486/</a:t>
            </a:r>
          </a:p>
          <a:p>
            <a:r>
              <a:rPr kumimoji="1" lang="en-US" sz="1200" b="0" i="0" kern="1200" dirty="0">
                <a:solidFill>
                  <a:schemeClr val="tx1"/>
                </a:solidFill>
                <a:effectLst/>
                <a:latin typeface="Times New Roman" pitchFamily="18" charset="0"/>
                <a:ea typeface="ＭＳ Ｐゴシック" charset="0"/>
                <a:cs typeface="+mn-cs"/>
              </a:rPr>
              <a:t> </a:t>
            </a:r>
          </a:p>
          <a:p>
            <a:endParaRPr lang="en-US" dirty="0"/>
          </a:p>
        </p:txBody>
      </p:sp>
      <p:sp>
        <p:nvSpPr>
          <p:cNvPr id="4" name="Slide Number Placeholder 3"/>
          <p:cNvSpPr>
            <a:spLocks noGrp="1"/>
          </p:cNvSpPr>
          <p:nvPr>
            <p:ph type="sldNum" sz="quarter" idx="10"/>
          </p:nvPr>
        </p:nvSpPr>
        <p:spPr/>
        <p:txBody>
          <a:bodyPr/>
          <a:lstStyle/>
          <a:p>
            <a:pPr>
              <a:defRPr/>
            </a:pPr>
            <a:fld id="{4A5E8919-8745-4471-BEE3-808858702539}" type="slidenum">
              <a:rPr lang="en-US" smtClean="0"/>
              <a:pPr>
                <a:defRPr/>
              </a:pPr>
              <a:t>15</a:t>
            </a:fld>
            <a:endParaRPr lang="en-US"/>
          </a:p>
        </p:txBody>
      </p:sp>
    </p:spTree>
    <p:extLst>
      <p:ext uri="{BB962C8B-B14F-4D97-AF65-F5344CB8AC3E}">
        <p14:creationId xmlns:p14="http://schemas.microsoft.com/office/powerpoint/2010/main" val="13111119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EF172-9024-42FE-25CF-C7A3C1B14D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F20E5D-C2FC-5AA3-3213-D46825B5D8AC}"/>
              </a:ext>
            </a:extLst>
          </p:cNvPr>
          <p:cNvSpPr>
            <a:spLocks noGrp="1" noRot="1" noChangeAspect="1"/>
          </p:cNvSpPr>
          <p:nvPr>
            <p:ph type="sldImg"/>
          </p:nvPr>
        </p:nvSpPr>
        <p:spPr>
          <a:xfrm>
            <a:off x="419100" y="720725"/>
            <a:ext cx="6316663" cy="3554413"/>
          </a:xfrm>
        </p:spPr>
      </p:sp>
      <p:sp>
        <p:nvSpPr>
          <p:cNvPr id="3" name="Notes Placeholder 2">
            <a:extLst>
              <a:ext uri="{FF2B5EF4-FFF2-40B4-BE49-F238E27FC236}">
                <a16:creationId xmlns:a16="http://schemas.microsoft.com/office/drawing/2014/main" id="{D9A7FE45-CB53-A152-C289-07B27F91B618}"/>
              </a:ext>
            </a:extLst>
          </p:cNvPr>
          <p:cNvSpPr>
            <a:spLocks noGrp="1"/>
          </p:cNvSpPr>
          <p:nvPr>
            <p:ph type="body" idx="1"/>
          </p:nvPr>
        </p:nvSpPr>
        <p:spPr/>
        <p:txBody>
          <a:bodyPr>
            <a:normAutofit/>
          </a:bodyPr>
          <a:lstStyle/>
          <a:p>
            <a:r>
              <a:rPr lang="en-US" dirty="0"/>
              <a:t>Trying</a:t>
            </a:r>
            <a:r>
              <a:rPr lang="en-US" baseline="0" dirty="0"/>
              <a:t> out literally </a:t>
            </a:r>
            <a:r>
              <a:rPr lang="en-US" b="1" baseline="0" dirty="0"/>
              <a:t>dozens and dozens of ideas</a:t>
            </a:r>
            <a:r>
              <a:rPr lang="en-US" baseline="0" dirty="0"/>
              <a:t>.</a:t>
            </a:r>
            <a:endParaRPr lang="en-US" dirty="0"/>
          </a:p>
        </p:txBody>
      </p:sp>
      <p:sp>
        <p:nvSpPr>
          <p:cNvPr id="4" name="Slide Number Placeholder 3">
            <a:extLst>
              <a:ext uri="{FF2B5EF4-FFF2-40B4-BE49-F238E27FC236}">
                <a16:creationId xmlns:a16="http://schemas.microsoft.com/office/drawing/2014/main" id="{136D2219-A1A8-7593-E242-CCD855210340}"/>
              </a:ext>
            </a:extLst>
          </p:cNvPr>
          <p:cNvSpPr>
            <a:spLocks noGrp="1"/>
          </p:cNvSpPr>
          <p:nvPr>
            <p:ph type="sldNum" sz="quarter" idx="10"/>
          </p:nvPr>
        </p:nvSpPr>
        <p:spPr/>
        <p:txBody>
          <a:bodyPr/>
          <a:lstStyle/>
          <a:p>
            <a:pPr>
              <a:defRPr/>
            </a:pPr>
            <a:fld id="{4A5E8919-8745-4471-BEE3-808858702539}" type="slidenum">
              <a:rPr lang="en-US" smtClean="0"/>
              <a:pPr>
                <a:defRPr/>
              </a:pPr>
              <a:t>16</a:t>
            </a:fld>
            <a:endParaRPr lang="en-US"/>
          </a:p>
        </p:txBody>
      </p:sp>
    </p:spTree>
    <p:extLst>
      <p:ext uri="{BB962C8B-B14F-4D97-AF65-F5344CB8AC3E}">
        <p14:creationId xmlns:p14="http://schemas.microsoft.com/office/powerpoint/2010/main" val="23991517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20725"/>
            <a:ext cx="6316663" cy="3554413"/>
          </a:xfrm>
        </p:spPr>
      </p:sp>
      <p:sp>
        <p:nvSpPr>
          <p:cNvPr id="3" name="Notes Placeholder 2"/>
          <p:cNvSpPr>
            <a:spLocks noGrp="1"/>
          </p:cNvSpPr>
          <p:nvPr>
            <p:ph type="body" idx="1"/>
          </p:nvPr>
        </p:nvSpPr>
        <p:spPr/>
        <p:txBody>
          <a:bodyPr>
            <a:normAutofit/>
          </a:bodyPr>
          <a:lstStyle/>
          <a:p>
            <a:pPr defTabSz="945947">
              <a:defRPr/>
            </a:pPr>
            <a:r>
              <a:rPr lang="en-US" baseline="0" dirty="0"/>
              <a:t>Eventually building prototypes. Trying them out </a:t>
            </a:r>
            <a:r>
              <a:rPr lang="en-US" b="1" baseline="0" dirty="0"/>
              <a:t>with people and observing </a:t>
            </a:r>
            <a:r>
              <a:rPr lang="en-US" baseline="0" dirty="0"/>
              <a:t>what occurs.  </a:t>
            </a:r>
            <a:endParaRPr lang="en-US" dirty="0"/>
          </a:p>
        </p:txBody>
      </p:sp>
      <p:sp>
        <p:nvSpPr>
          <p:cNvPr id="4" name="Slide Number Placeholder 3"/>
          <p:cNvSpPr>
            <a:spLocks noGrp="1"/>
          </p:cNvSpPr>
          <p:nvPr>
            <p:ph type="sldNum" sz="quarter" idx="10"/>
          </p:nvPr>
        </p:nvSpPr>
        <p:spPr/>
        <p:txBody>
          <a:bodyPr/>
          <a:lstStyle/>
          <a:p>
            <a:pPr>
              <a:defRPr/>
            </a:pPr>
            <a:fld id="{4A5E8919-8745-4471-BEE3-808858702539}" type="slidenum">
              <a:rPr lang="en-US" smtClean="0"/>
              <a:pPr>
                <a:defRPr/>
              </a:pPr>
              <a:t>17</a:t>
            </a:fld>
            <a:endParaRPr lang="en-US"/>
          </a:p>
        </p:txBody>
      </p:sp>
    </p:spTree>
    <p:extLst>
      <p:ext uri="{BB962C8B-B14F-4D97-AF65-F5344CB8AC3E}">
        <p14:creationId xmlns:p14="http://schemas.microsoft.com/office/powerpoint/2010/main" val="5293291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20725"/>
            <a:ext cx="6316663" cy="3554413"/>
          </a:xfrm>
        </p:spPr>
      </p:sp>
      <p:sp>
        <p:nvSpPr>
          <p:cNvPr id="3" name="Notes Placeholder 2"/>
          <p:cNvSpPr>
            <a:spLocks noGrp="1"/>
          </p:cNvSpPr>
          <p:nvPr>
            <p:ph type="body" idx="1"/>
          </p:nvPr>
        </p:nvSpPr>
        <p:spPr/>
        <p:txBody>
          <a:bodyPr>
            <a:normAutofit/>
          </a:bodyPr>
          <a:lstStyle/>
          <a:p>
            <a:pPr defTabSz="945947">
              <a:defRPr/>
            </a:pPr>
            <a:r>
              <a:rPr lang="en-US" baseline="0" dirty="0"/>
              <a:t>Until you find </a:t>
            </a:r>
            <a:r>
              <a:rPr lang="en-US" b="1" baseline="0" dirty="0"/>
              <a:t>ideas/products/services that evoke an emotional response </a:t>
            </a:r>
            <a:r>
              <a:rPr lang="en-US" baseline="0" dirty="0"/>
              <a:t>with your customers.  Ideas that </a:t>
            </a:r>
            <a:r>
              <a:rPr lang="en-US" b="1" baseline="0" dirty="0"/>
              <a:t>give new experiences that people value</a:t>
            </a:r>
            <a:r>
              <a:rPr lang="en-US" baseline="0" dirty="0"/>
              <a:t>.  </a:t>
            </a:r>
          </a:p>
          <a:p>
            <a:pPr defTabSz="945947">
              <a:defRPr/>
            </a:pPr>
            <a:endParaRPr lang="en-US" baseline="0" dirty="0"/>
          </a:p>
          <a:p>
            <a:pPr defTabSz="945947">
              <a:defRPr/>
            </a:pPr>
            <a:r>
              <a:rPr lang="en-US" baseline="0" dirty="0"/>
              <a:t>The differences of opinion are on </a:t>
            </a:r>
            <a:r>
              <a:rPr lang="en-US" b="1" baseline="0" dirty="0"/>
              <a:t>how you might get to this point</a:t>
            </a:r>
            <a:r>
              <a:rPr lang="en-US" baseline="0" dirty="0"/>
              <a:t>.</a:t>
            </a:r>
          </a:p>
          <a:p>
            <a:pPr defTabSz="945947">
              <a:defRPr/>
            </a:pPr>
            <a:endParaRPr lang="en-US" baseline="0" dirty="0"/>
          </a:p>
          <a:p>
            <a:pPr defTabSz="945947">
              <a:defRPr/>
            </a:pPr>
            <a:endParaRPr lang="en-US" dirty="0"/>
          </a:p>
        </p:txBody>
      </p:sp>
      <p:sp>
        <p:nvSpPr>
          <p:cNvPr id="4" name="Slide Number Placeholder 3"/>
          <p:cNvSpPr>
            <a:spLocks noGrp="1"/>
          </p:cNvSpPr>
          <p:nvPr>
            <p:ph type="sldNum" sz="quarter" idx="10"/>
          </p:nvPr>
        </p:nvSpPr>
        <p:spPr/>
        <p:txBody>
          <a:bodyPr/>
          <a:lstStyle/>
          <a:p>
            <a:pPr>
              <a:defRPr/>
            </a:pPr>
            <a:fld id="{4A5E8919-8745-4471-BEE3-808858702539}" type="slidenum">
              <a:rPr lang="en-US" smtClean="0"/>
              <a:pPr>
                <a:defRPr/>
              </a:pPr>
              <a:t>18</a:t>
            </a:fld>
            <a:endParaRPr lang="en-US"/>
          </a:p>
        </p:txBody>
      </p:sp>
    </p:spTree>
    <p:extLst>
      <p:ext uri="{BB962C8B-B14F-4D97-AF65-F5344CB8AC3E}">
        <p14:creationId xmlns:p14="http://schemas.microsoft.com/office/powerpoint/2010/main" val="15583632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77900" eaLnBrk="0" hangingPunct="0">
              <a:defRPr sz="2400">
                <a:solidFill>
                  <a:schemeClr val="tx1"/>
                </a:solidFill>
                <a:latin typeface="Times New Roman" charset="0"/>
                <a:ea typeface="ＭＳ Ｐゴシック" charset="0"/>
              </a:defRPr>
            </a:lvl1pPr>
            <a:lvl2pPr marL="742950" indent="-285750" defTabSz="977900" eaLnBrk="0" hangingPunct="0">
              <a:defRPr sz="2400">
                <a:solidFill>
                  <a:schemeClr val="tx1"/>
                </a:solidFill>
                <a:latin typeface="Times New Roman" charset="0"/>
                <a:ea typeface="ＭＳ Ｐゴシック" charset="0"/>
              </a:defRPr>
            </a:lvl2pPr>
            <a:lvl3pPr marL="1143000" indent="-228600" defTabSz="977900" eaLnBrk="0" hangingPunct="0">
              <a:defRPr sz="2400">
                <a:solidFill>
                  <a:schemeClr val="tx1"/>
                </a:solidFill>
                <a:latin typeface="Times New Roman" charset="0"/>
                <a:ea typeface="ＭＳ Ｐゴシック" charset="0"/>
              </a:defRPr>
            </a:lvl3pPr>
            <a:lvl4pPr marL="1600200" indent="-228600" defTabSz="977900" eaLnBrk="0" hangingPunct="0">
              <a:defRPr sz="2400">
                <a:solidFill>
                  <a:schemeClr val="tx1"/>
                </a:solidFill>
                <a:latin typeface="Times New Roman" charset="0"/>
                <a:ea typeface="ＭＳ Ｐゴシック" charset="0"/>
              </a:defRPr>
            </a:lvl4pPr>
            <a:lvl5pPr marL="2057400" indent="-228600" defTabSz="977900" eaLnBrk="0" hangingPunct="0">
              <a:defRPr sz="2400">
                <a:solidFill>
                  <a:schemeClr val="tx1"/>
                </a:solidFill>
                <a:latin typeface="Times New Roman" charset="0"/>
                <a:ea typeface="ＭＳ Ｐゴシック" charset="0"/>
              </a:defRPr>
            </a:lvl5pPr>
            <a:lvl6pPr marL="2514600" indent="-228600" defTabSz="9779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779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779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77900" eaLnBrk="0" fontAlgn="base" hangingPunct="0">
              <a:spcBef>
                <a:spcPct val="0"/>
              </a:spcBef>
              <a:spcAft>
                <a:spcPct val="0"/>
              </a:spcAft>
              <a:defRPr sz="2400">
                <a:solidFill>
                  <a:schemeClr val="tx1"/>
                </a:solidFill>
                <a:latin typeface="Times New Roman" charset="0"/>
                <a:ea typeface="ＭＳ Ｐゴシック" charset="0"/>
              </a:defRPr>
            </a:lvl9pPr>
          </a:lstStyle>
          <a:p>
            <a:fld id="{21D4D3AC-38BD-DA46-B9F4-440617A482C8}" type="slidenum">
              <a:rPr lang="en-US" sz="1000"/>
              <a:pPr/>
              <a:t>19</a:t>
            </a:fld>
            <a:endParaRPr lang="en-US" sz="1000"/>
          </a:p>
        </p:txBody>
      </p:sp>
      <p:sp>
        <p:nvSpPr>
          <p:cNvPr id="75779" name="Rectangle 2"/>
          <p:cNvSpPr>
            <a:spLocks noGrp="1" noRot="1" noChangeAspect="1" noChangeArrowheads="1" noTextEdit="1"/>
          </p:cNvSpPr>
          <p:nvPr>
            <p:ph type="sldImg"/>
          </p:nvPr>
        </p:nvSpPr>
        <p:spPr>
          <a:xfrm>
            <a:off x="419100" y="720725"/>
            <a:ext cx="6316663" cy="3554413"/>
          </a:xfrm>
          <a:ln/>
        </p:spPr>
      </p:sp>
      <p:sp>
        <p:nvSpPr>
          <p:cNvPr id="75780"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This graph shows the amount of </a:t>
            </a:r>
            <a:r>
              <a:rPr lang="en-US" b="1" dirty="0">
                <a:latin typeface="Times New Roman" charset="0"/>
              </a:rPr>
              <a:t>investment</a:t>
            </a:r>
            <a:r>
              <a:rPr lang="en-US" dirty="0">
                <a:latin typeface="Times New Roman" charset="0"/>
              </a:rPr>
              <a:t> and </a:t>
            </a:r>
            <a:r>
              <a:rPr lang="en-US" b="1" dirty="0">
                <a:latin typeface="Times New Roman" charset="0"/>
              </a:rPr>
              <a:t>cost</a:t>
            </a:r>
            <a:r>
              <a:rPr lang="en-US" dirty="0">
                <a:latin typeface="Times New Roman" charset="0"/>
              </a:rPr>
              <a:t> for </a:t>
            </a:r>
            <a:r>
              <a:rPr lang="en-US" b="1" dirty="0">
                <a:latin typeface="Times New Roman" charset="0"/>
              </a:rPr>
              <a:t>design</a:t>
            </a:r>
            <a:r>
              <a:rPr lang="en-US" dirty="0">
                <a:latin typeface="Times New Roman" charset="0"/>
              </a:rPr>
              <a:t> and </a:t>
            </a:r>
            <a:r>
              <a:rPr lang="en-US" b="1" dirty="0">
                <a:latin typeface="Times New Roman" charset="0"/>
              </a:rPr>
              <a:t>usability</a:t>
            </a:r>
            <a:r>
              <a:rPr lang="en-US" dirty="0">
                <a:latin typeface="Times New Roman" charset="0"/>
              </a:rPr>
              <a:t> </a:t>
            </a:r>
            <a:r>
              <a:rPr lang="en-US" b="1" dirty="0">
                <a:latin typeface="Times New Roman" charset="0"/>
              </a:rPr>
              <a:t>over</a:t>
            </a:r>
            <a:r>
              <a:rPr lang="en-US" dirty="0">
                <a:latin typeface="Times New Roman" charset="0"/>
              </a:rPr>
              <a:t> the </a:t>
            </a:r>
            <a:r>
              <a:rPr lang="en-US" b="1" dirty="0">
                <a:latin typeface="Times New Roman" charset="0"/>
              </a:rPr>
              <a:t>time</a:t>
            </a:r>
            <a:r>
              <a:rPr lang="en-US" dirty="0">
                <a:latin typeface="Times New Roman" charset="0"/>
              </a:rPr>
              <a:t> of a project.</a:t>
            </a:r>
          </a:p>
          <a:p>
            <a:endParaRPr lang="en-US" dirty="0">
              <a:latin typeface="Times New Roman" charset="0"/>
            </a:endParaRPr>
          </a:p>
          <a:p>
            <a:r>
              <a:rPr lang="en-US" dirty="0">
                <a:latin typeface="Times New Roman" charset="0"/>
              </a:rPr>
              <a:t>Because investment is </a:t>
            </a:r>
            <a:r>
              <a:rPr lang="en-US" b="1" dirty="0">
                <a:latin typeface="Times New Roman" charset="0"/>
              </a:rPr>
              <a:t>low</a:t>
            </a:r>
            <a:r>
              <a:rPr lang="en-US" dirty="0">
                <a:latin typeface="Times New Roman" charset="0"/>
              </a:rPr>
              <a:t> in the </a:t>
            </a:r>
            <a:r>
              <a:rPr lang="en-US" b="1" dirty="0">
                <a:latin typeface="Times New Roman" charset="0"/>
              </a:rPr>
              <a:t>early</a:t>
            </a:r>
            <a:r>
              <a:rPr lang="en-US" dirty="0">
                <a:latin typeface="Times New Roman" charset="0"/>
              </a:rPr>
              <a:t> </a:t>
            </a:r>
            <a:r>
              <a:rPr lang="en-US" b="1" dirty="0">
                <a:latin typeface="Times New Roman" charset="0"/>
              </a:rPr>
              <a:t>stages</a:t>
            </a:r>
            <a:r>
              <a:rPr lang="en-US" dirty="0">
                <a:latin typeface="Times New Roman" charset="0"/>
              </a:rPr>
              <a:t>, this is the one time in the product pipeline</a:t>
            </a:r>
            <a:r>
              <a:rPr lang="en-US" baseline="0" dirty="0">
                <a:latin typeface="Times New Roman" charset="0"/>
              </a:rPr>
              <a:t> when one </a:t>
            </a:r>
            <a:r>
              <a:rPr lang="en-US" b="1" baseline="0" dirty="0">
                <a:latin typeface="Times New Roman" charset="0"/>
              </a:rPr>
              <a:t>can</a:t>
            </a:r>
            <a:r>
              <a:rPr lang="en-US" baseline="0" dirty="0">
                <a:latin typeface="Times New Roman" charset="0"/>
              </a:rPr>
              <a:t> </a:t>
            </a:r>
            <a:r>
              <a:rPr lang="en-US" b="1" baseline="0" dirty="0">
                <a:latin typeface="Times New Roman" charset="0"/>
              </a:rPr>
              <a:t>afford</a:t>
            </a:r>
            <a:r>
              <a:rPr lang="en-US" baseline="0" dirty="0">
                <a:latin typeface="Times New Roman" charset="0"/>
              </a:rPr>
              <a:t> to </a:t>
            </a:r>
            <a:r>
              <a:rPr lang="en-US" b="1" baseline="0" dirty="0">
                <a:latin typeface="Times New Roman" charset="0"/>
              </a:rPr>
              <a:t>play</a:t>
            </a:r>
            <a:r>
              <a:rPr lang="en-US" baseline="0" dirty="0">
                <a:latin typeface="Times New Roman" charset="0"/>
              </a:rPr>
              <a:t>, </a:t>
            </a:r>
            <a:r>
              <a:rPr lang="en-US" b="1" baseline="0" dirty="0">
                <a:latin typeface="Times New Roman" charset="0"/>
              </a:rPr>
              <a:t>explore</a:t>
            </a:r>
            <a:r>
              <a:rPr lang="en-US" baseline="0" dirty="0">
                <a:latin typeface="Times New Roman" charset="0"/>
              </a:rPr>
              <a:t>, </a:t>
            </a:r>
            <a:r>
              <a:rPr lang="en-US" b="1" baseline="0" dirty="0">
                <a:latin typeface="Times New Roman" charset="0"/>
              </a:rPr>
              <a:t>learn</a:t>
            </a:r>
            <a:r>
              <a:rPr lang="en-US" baseline="0" dirty="0">
                <a:latin typeface="Times New Roman" charset="0"/>
              </a:rPr>
              <a:t>, and really try and gain a </a:t>
            </a:r>
            <a:r>
              <a:rPr lang="en-US" b="1" baseline="0" dirty="0">
                <a:latin typeface="Times New Roman" charset="0"/>
              </a:rPr>
              <a:t>deep</a:t>
            </a:r>
            <a:r>
              <a:rPr lang="en-US" baseline="0" dirty="0">
                <a:latin typeface="Times New Roman" charset="0"/>
              </a:rPr>
              <a:t> </a:t>
            </a:r>
            <a:r>
              <a:rPr lang="en-US" b="1" baseline="0" dirty="0">
                <a:latin typeface="Times New Roman" charset="0"/>
              </a:rPr>
              <a:t>understanding</a:t>
            </a:r>
            <a:r>
              <a:rPr lang="en-US" baseline="0" dirty="0">
                <a:latin typeface="Times New Roman" charset="0"/>
              </a:rPr>
              <a:t> of the undertaking.</a:t>
            </a:r>
          </a:p>
          <a:p>
            <a:r>
              <a:rPr lang="en-US" baseline="0" dirty="0">
                <a:latin typeface="Times New Roman" charset="0"/>
              </a:rPr>
              <a:t>We </a:t>
            </a:r>
            <a:r>
              <a:rPr lang="en-US" b="1" baseline="0" dirty="0">
                <a:latin typeface="Times New Roman" charset="0"/>
              </a:rPr>
              <a:t>move</a:t>
            </a:r>
            <a:r>
              <a:rPr lang="en-US" baseline="0" dirty="0">
                <a:latin typeface="Times New Roman" charset="0"/>
              </a:rPr>
              <a:t> </a:t>
            </a:r>
            <a:r>
              <a:rPr lang="en-US" b="1" baseline="0" dirty="0">
                <a:latin typeface="Times New Roman" charset="0"/>
              </a:rPr>
              <a:t>from</a:t>
            </a:r>
            <a:r>
              <a:rPr lang="en-US" baseline="0" dirty="0">
                <a:latin typeface="Times New Roman" charset="0"/>
              </a:rPr>
              <a:t> the </a:t>
            </a:r>
            <a:r>
              <a:rPr lang="en-US" b="1" baseline="0" dirty="0">
                <a:latin typeface="Times New Roman" charset="0"/>
              </a:rPr>
              <a:t>left</a:t>
            </a:r>
            <a:r>
              <a:rPr lang="en-US" baseline="0" dirty="0">
                <a:latin typeface="Times New Roman" charset="0"/>
              </a:rPr>
              <a:t> (</a:t>
            </a:r>
            <a:r>
              <a:rPr lang="en-US" b="1" baseline="0" dirty="0">
                <a:latin typeface="Times New Roman" charset="0"/>
              </a:rPr>
              <a:t>sketch</a:t>
            </a:r>
            <a:r>
              <a:rPr lang="en-US" baseline="0" dirty="0">
                <a:latin typeface="Times New Roman" charset="0"/>
              </a:rPr>
              <a:t>) to the </a:t>
            </a:r>
            <a:r>
              <a:rPr lang="en-US" b="1" baseline="0" dirty="0">
                <a:latin typeface="Times New Roman" charset="0"/>
              </a:rPr>
              <a:t>right</a:t>
            </a:r>
            <a:r>
              <a:rPr lang="en-US" baseline="0" dirty="0">
                <a:latin typeface="Times New Roman" charset="0"/>
              </a:rPr>
              <a:t> (</a:t>
            </a:r>
            <a:r>
              <a:rPr lang="en-US" b="1" baseline="0" dirty="0">
                <a:latin typeface="Times New Roman" charset="0"/>
              </a:rPr>
              <a:t>prototype</a:t>
            </a:r>
            <a:r>
              <a:rPr lang="en-US" baseline="0" dirty="0">
                <a:latin typeface="Times New Roman" charset="0"/>
              </a:rPr>
              <a:t>) </a:t>
            </a:r>
            <a:r>
              <a:rPr lang="en-US" b="1" baseline="0" dirty="0">
                <a:latin typeface="Times New Roman" charset="0"/>
              </a:rPr>
              <a:t>over</a:t>
            </a:r>
            <a:r>
              <a:rPr lang="en-US" baseline="0" dirty="0">
                <a:latin typeface="Times New Roman" charset="0"/>
              </a:rPr>
              <a:t> </a:t>
            </a:r>
            <a:r>
              <a:rPr lang="en-US" b="1" baseline="0" dirty="0">
                <a:latin typeface="Times New Roman" charset="0"/>
              </a:rPr>
              <a:t>time</a:t>
            </a:r>
            <a:r>
              <a:rPr lang="en-US" baseline="0" dirty="0">
                <a:latin typeface="Times New Roman" charset="0"/>
              </a:rPr>
              <a:t>.</a:t>
            </a:r>
            <a:br>
              <a:rPr lang="en-US" baseline="0" dirty="0">
                <a:latin typeface="Times New Roman" charset="0"/>
              </a:rPr>
            </a:br>
            <a:r>
              <a:rPr lang="en-US" baseline="0" dirty="0">
                <a:latin typeface="Times New Roman" charset="0"/>
              </a:rPr>
              <a:t>The </a:t>
            </a:r>
            <a:r>
              <a:rPr lang="en-US" b="1" baseline="0" dirty="0">
                <a:latin typeface="Times New Roman" charset="0"/>
              </a:rPr>
              <a:t>left</a:t>
            </a:r>
            <a:r>
              <a:rPr lang="en-US" baseline="0" dirty="0">
                <a:latin typeface="Times New Roman" charset="0"/>
              </a:rPr>
              <a:t> side (</a:t>
            </a:r>
            <a:r>
              <a:rPr lang="en-US" b="1" baseline="0" dirty="0">
                <a:latin typeface="Times New Roman" charset="0"/>
              </a:rPr>
              <a:t>sketching</a:t>
            </a:r>
            <a:r>
              <a:rPr lang="en-US" baseline="0" dirty="0">
                <a:latin typeface="Times New Roman" charset="0"/>
              </a:rPr>
              <a:t>) is where </a:t>
            </a:r>
            <a:r>
              <a:rPr lang="en-US" b="1" baseline="0" dirty="0">
                <a:latin typeface="Times New Roman" charset="0"/>
              </a:rPr>
              <a:t>YOUR TEAM WILL be </a:t>
            </a:r>
            <a:r>
              <a:rPr lang="en-US" baseline="0" dirty="0">
                <a:latin typeface="Times New Roman" charset="0"/>
              </a:rPr>
              <a:t>for most of this quarter!!!!</a:t>
            </a:r>
            <a:endParaRPr lang="en-US" dirty="0">
              <a:latin typeface="Times New Roman" charset="0"/>
            </a:endParaRPr>
          </a:p>
        </p:txBody>
      </p:sp>
    </p:spTree>
    <p:extLst>
      <p:ext uri="{BB962C8B-B14F-4D97-AF65-F5344CB8AC3E}">
        <p14:creationId xmlns:p14="http://schemas.microsoft.com/office/powerpoint/2010/main" val="7002141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77900" eaLnBrk="0" hangingPunct="0">
              <a:defRPr sz="2400">
                <a:solidFill>
                  <a:schemeClr val="tx1"/>
                </a:solidFill>
                <a:latin typeface="Times New Roman" charset="0"/>
                <a:ea typeface="ＭＳ Ｐゴシック" charset="0"/>
              </a:defRPr>
            </a:lvl1pPr>
            <a:lvl2pPr marL="742950" indent="-285750" defTabSz="977900" eaLnBrk="0" hangingPunct="0">
              <a:defRPr sz="2400">
                <a:solidFill>
                  <a:schemeClr val="tx1"/>
                </a:solidFill>
                <a:latin typeface="Times New Roman" charset="0"/>
                <a:ea typeface="ＭＳ Ｐゴシック" charset="0"/>
              </a:defRPr>
            </a:lvl2pPr>
            <a:lvl3pPr marL="1143000" indent="-228600" defTabSz="977900" eaLnBrk="0" hangingPunct="0">
              <a:defRPr sz="2400">
                <a:solidFill>
                  <a:schemeClr val="tx1"/>
                </a:solidFill>
                <a:latin typeface="Times New Roman" charset="0"/>
                <a:ea typeface="ＭＳ Ｐゴシック" charset="0"/>
              </a:defRPr>
            </a:lvl3pPr>
            <a:lvl4pPr marL="1600200" indent="-228600" defTabSz="977900" eaLnBrk="0" hangingPunct="0">
              <a:defRPr sz="2400">
                <a:solidFill>
                  <a:schemeClr val="tx1"/>
                </a:solidFill>
                <a:latin typeface="Times New Roman" charset="0"/>
                <a:ea typeface="ＭＳ Ｐゴシック" charset="0"/>
              </a:defRPr>
            </a:lvl4pPr>
            <a:lvl5pPr marL="2057400" indent="-228600" defTabSz="977900" eaLnBrk="0" hangingPunct="0">
              <a:defRPr sz="2400">
                <a:solidFill>
                  <a:schemeClr val="tx1"/>
                </a:solidFill>
                <a:latin typeface="Times New Roman" charset="0"/>
                <a:ea typeface="ＭＳ Ｐゴシック" charset="0"/>
              </a:defRPr>
            </a:lvl5pPr>
            <a:lvl6pPr marL="2514600" indent="-228600" defTabSz="9779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779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779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77900" eaLnBrk="0" fontAlgn="base" hangingPunct="0">
              <a:spcBef>
                <a:spcPct val="0"/>
              </a:spcBef>
              <a:spcAft>
                <a:spcPct val="0"/>
              </a:spcAft>
              <a:defRPr sz="2400">
                <a:solidFill>
                  <a:schemeClr val="tx1"/>
                </a:solidFill>
                <a:latin typeface="Times New Roman" charset="0"/>
                <a:ea typeface="ＭＳ Ｐゴシック" charset="0"/>
              </a:defRPr>
            </a:lvl9pPr>
          </a:lstStyle>
          <a:p>
            <a:fld id="{2ADE2A5B-4A7A-0541-B4A7-EF68934FDB01}" type="slidenum">
              <a:rPr lang="en-US" sz="1000"/>
              <a:pPr/>
              <a:t>20</a:t>
            </a:fld>
            <a:endParaRPr lang="en-US" sz="1000"/>
          </a:p>
        </p:txBody>
      </p:sp>
      <p:sp>
        <p:nvSpPr>
          <p:cNvPr id="76803" name="Rectangle 2"/>
          <p:cNvSpPr>
            <a:spLocks noGrp="1" noRot="1" noChangeAspect="1" noChangeArrowheads="1" noTextEdit="1"/>
          </p:cNvSpPr>
          <p:nvPr>
            <p:ph type="sldImg"/>
          </p:nvPr>
        </p:nvSpPr>
        <p:spPr>
          <a:xfrm>
            <a:off x="419100" y="720725"/>
            <a:ext cx="6316663" cy="3554413"/>
          </a:xfrm>
          <a:ln/>
        </p:spPr>
      </p:sp>
      <p:sp>
        <p:nvSpPr>
          <p:cNvPr id="76804"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latin typeface="Times New Roman" charset="0"/>
              </a:rPr>
              <a:t>A sketch is... a prototype is...</a:t>
            </a:r>
          </a:p>
          <a:p>
            <a:endParaRPr lang="en-US" dirty="0">
              <a:latin typeface="Times New Roman" charset="0"/>
            </a:endParaRPr>
          </a:p>
          <a:p>
            <a:r>
              <a:rPr lang="en-US" dirty="0">
                <a:latin typeface="Times New Roman" charset="0"/>
              </a:rPr>
              <a:t>This is a </a:t>
            </a:r>
            <a:r>
              <a:rPr lang="en-US" b="1" dirty="0">
                <a:latin typeface="Times New Roman" charset="0"/>
              </a:rPr>
              <a:t>continuum</a:t>
            </a:r>
            <a:r>
              <a:rPr lang="en-US" dirty="0">
                <a:latin typeface="Times New Roman" charset="0"/>
              </a:rPr>
              <a:t>,</a:t>
            </a:r>
            <a:r>
              <a:rPr lang="en-US" baseline="0" dirty="0">
                <a:latin typeface="Times New Roman" charset="0"/>
              </a:rPr>
              <a:t> not an either/or proposition</a:t>
            </a:r>
          </a:p>
          <a:p>
            <a:r>
              <a:rPr lang="en-US" baseline="0" dirty="0">
                <a:latin typeface="Times New Roman" charset="0"/>
              </a:rPr>
              <a:t>[ADVANCE]</a:t>
            </a:r>
          </a:p>
          <a:p>
            <a:r>
              <a:rPr lang="en-US" baseline="0" dirty="0">
                <a:latin typeface="Times New Roman" charset="0"/>
              </a:rPr>
              <a:t>The </a:t>
            </a:r>
            <a:r>
              <a:rPr lang="en-US" b="1" baseline="0" dirty="0">
                <a:latin typeface="Times New Roman" charset="0"/>
              </a:rPr>
              <a:t>difference</a:t>
            </a:r>
            <a:r>
              <a:rPr lang="en-US" baseline="0" dirty="0">
                <a:latin typeface="Times New Roman" charset="0"/>
              </a:rPr>
              <a:t> between the two is as much a contrast of </a:t>
            </a:r>
            <a:r>
              <a:rPr lang="en-US" b="1" baseline="0" dirty="0">
                <a:latin typeface="Times New Roman" charset="0"/>
              </a:rPr>
              <a:t>purpose</a:t>
            </a:r>
            <a:r>
              <a:rPr lang="en-US" baseline="0" dirty="0">
                <a:latin typeface="Times New Roman" charset="0"/>
              </a:rPr>
              <a:t>, or intent, as it is a contrast in </a:t>
            </a:r>
            <a:r>
              <a:rPr lang="en-US" b="1" baseline="0" dirty="0">
                <a:latin typeface="Times New Roman" charset="0"/>
              </a:rPr>
              <a:t>form</a:t>
            </a:r>
          </a:p>
          <a:p>
            <a:r>
              <a:rPr lang="en-US" b="0" baseline="0" dirty="0">
                <a:latin typeface="Times New Roman" charset="0"/>
              </a:rPr>
              <a:t>That is, </a:t>
            </a:r>
            <a:r>
              <a:rPr lang="en-US" b="1" baseline="0" dirty="0">
                <a:latin typeface="Times New Roman" charset="0"/>
              </a:rPr>
              <a:t>what are you using the artifact for determines</a:t>
            </a:r>
            <a:r>
              <a:rPr lang="en-US" b="0" baseline="0" dirty="0">
                <a:latin typeface="Times New Roman" charset="0"/>
              </a:rPr>
              <a:t> whether it is a </a:t>
            </a:r>
            <a:r>
              <a:rPr lang="en-US" b="1" baseline="0" dirty="0">
                <a:latin typeface="Times New Roman" charset="0"/>
              </a:rPr>
              <a:t>sketch</a:t>
            </a:r>
            <a:r>
              <a:rPr lang="en-US" b="0" baseline="0" dirty="0">
                <a:latin typeface="Times New Roman" charset="0"/>
              </a:rPr>
              <a:t> </a:t>
            </a:r>
            <a:r>
              <a:rPr lang="en-US" b="1" baseline="0" dirty="0">
                <a:latin typeface="Times New Roman" charset="0"/>
              </a:rPr>
              <a:t>or</a:t>
            </a:r>
            <a:r>
              <a:rPr lang="en-US" b="0" baseline="0" dirty="0">
                <a:latin typeface="Times New Roman" charset="0"/>
              </a:rPr>
              <a:t> a </a:t>
            </a:r>
            <a:r>
              <a:rPr lang="en-US" b="1" baseline="0" dirty="0">
                <a:latin typeface="Times New Roman" charset="0"/>
              </a:rPr>
              <a:t>prototype</a:t>
            </a:r>
            <a:r>
              <a:rPr lang="en-US" b="0" baseline="0" dirty="0">
                <a:latin typeface="Times New Roman" charset="0"/>
              </a:rPr>
              <a:t>.</a:t>
            </a:r>
            <a:endParaRPr lang="en-US" b="0" dirty="0">
              <a:latin typeface="Times New Roman" charset="0"/>
            </a:endParaRPr>
          </a:p>
        </p:txBody>
      </p:sp>
    </p:spTree>
    <p:extLst>
      <p:ext uri="{BB962C8B-B14F-4D97-AF65-F5344CB8AC3E}">
        <p14:creationId xmlns:p14="http://schemas.microsoft.com/office/powerpoint/2010/main" val="2894049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77900" eaLnBrk="0" hangingPunct="0">
              <a:defRPr sz="2400">
                <a:solidFill>
                  <a:schemeClr val="tx1"/>
                </a:solidFill>
                <a:latin typeface="Times New Roman" charset="0"/>
                <a:ea typeface="ＭＳ Ｐゴシック" charset="0"/>
              </a:defRPr>
            </a:lvl1pPr>
            <a:lvl2pPr marL="742950" indent="-285750" defTabSz="977900" eaLnBrk="0" hangingPunct="0">
              <a:defRPr sz="2400">
                <a:solidFill>
                  <a:schemeClr val="tx1"/>
                </a:solidFill>
                <a:latin typeface="Times New Roman" charset="0"/>
                <a:ea typeface="ＭＳ Ｐゴシック" charset="0"/>
              </a:defRPr>
            </a:lvl2pPr>
            <a:lvl3pPr marL="1143000" indent="-228600" defTabSz="977900" eaLnBrk="0" hangingPunct="0">
              <a:defRPr sz="2400">
                <a:solidFill>
                  <a:schemeClr val="tx1"/>
                </a:solidFill>
                <a:latin typeface="Times New Roman" charset="0"/>
                <a:ea typeface="ＭＳ Ｐゴシック" charset="0"/>
              </a:defRPr>
            </a:lvl3pPr>
            <a:lvl4pPr marL="1600200" indent="-228600" defTabSz="977900" eaLnBrk="0" hangingPunct="0">
              <a:defRPr sz="2400">
                <a:solidFill>
                  <a:schemeClr val="tx1"/>
                </a:solidFill>
                <a:latin typeface="Times New Roman" charset="0"/>
                <a:ea typeface="ＭＳ Ｐゴシック" charset="0"/>
              </a:defRPr>
            </a:lvl4pPr>
            <a:lvl5pPr marL="2057400" indent="-228600" defTabSz="977900" eaLnBrk="0" hangingPunct="0">
              <a:defRPr sz="2400">
                <a:solidFill>
                  <a:schemeClr val="tx1"/>
                </a:solidFill>
                <a:latin typeface="Times New Roman" charset="0"/>
                <a:ea typeface="ＭＳ Ｐゴシック" charset="0"/>
              </a:defRPr>
            </a:lvl5pPr>
            <a:lvl6pPr marL="2514600" indent="-228600" defTabSz="9779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779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779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77900" eaLnBrk="0" fontAlgn="base" hangingPunct="0">
              <a:spcBef>
                <a:spcPct val="0"/>
              </a:spcBef>
              <a:spcAft>
                <a:spcPct val="0"/>
              </a:spcAft>
              <a:defRPr sz="2400">
                <a:solidFill>
                  <a:schemeClr val="tx1"/>
                </a:solidFill>
                <a:latin typeface="Times New Roman" charset="0"/>
                <a:ea typeface="ＭＳ Ｐゴシック" charset="0"/>
              </a:defRPr>
            </a:lvl9pPr>
          </a:lstStyle>
          <a:p>
            <a:fld id="{2C95A9A7-8217-E940-A675-17CA1AFD8371}" type="slidenum">
              <a:rPr lang="en-US" sz="1000"/>
              <a:pPr/>
              <a:t>21</a:t>
            </a:fld>
            <a:endParaRPr lang="en-US" sz="1000"/>
          </a:p>
        </p:txBody>
      </p:sp>
      <p:sp>
        <p:nvSpPr>
          <p:cNvPr id="72707" name="Rectangle 2"/>
          <p:cNvSpPr>
            <a:spLocks noGrp="1" noRot="1" noChangeAspect="1" noChangeArrowheads="1" noTextEdit="1"/>
          </p:cNvSpPr>
          <p:nvPr>
            <p:ph type="sldImg"/>
          </p:nvPr>
        </p:nvSpPr>
        <p:spPr>
          <a:xfrm>
            <a:off x="419100" y="720725"/>
            <a:ext cx="6316663" cy="3554413"/>
          </a:xfrm>
          <a:ln/>
        </p:spPr>
      </p:sp>
      <p:sp>
        <p:nvSpPr>
          <p:cNvPr id="72708"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so, what is sketching look like?</a:t>
            </a:r>
          </a:p>
          <a:p>
            <a:r>
              <a:rPr lang="en-US" dirty="0">
                <a:latin typeface="Times New Roman" charset="0"/>
              </a:rPr>
              <a:t>It is...</a:t>
            </a:r>
          </a:p>
          <a:p>
            <a:endParaRPr lang="en-US" dirty="0">
              <a:latin typeface="Times New Roman" charset="0"/>
            </a:endParaRPr>
          </a:p>
        </p:txBody>
      </p:sp>
    </p:spTree>
    <p:extLst>
      <p:ext uri="{BB962C8B-B14F-4D97-AF65-F5344CB8AC3E}">
        <p14:creationId xmlns:p14="http://schemas.microsoft.com/office/powerpoint/2010/main" val="21256480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xfrm>
            <a:off x="419100" y="720725"/>
            <a:ext cx="6316663" cy="3554413"/>
          </a:xfrm>
          <a:ln/>
        </p:spPr>
      </p:sp>
      <p:sp>
        <p:nvSpPr>
          <p:cNvPr id="73731"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b="1" dirty="0">
                <a:latin typeface="Times New Roman" charset="0"/>
              </a:rPr>
              <a:t>Ambiguity</a:t>
            </a:r>
            <a:r>
              <a:rPr lang="en-US" dirty="0">
                <a:latin typeface="Times New Roman" charset="0"/>
              </a:rPr>
              <a:t> in sketches is VERY </a:t>
            </a:r>
            <a:r>
              <a:rPr lang="en-US" b="1" dirty="0">
                <a:latin typeface="Times New Roman" charset="0"/>
              </a:rPr>
              <a:t>important</a:t>
            </a:r>
          </a:p>
          <a:p>
            <a:r>
              <a:rPr lang="en-US" dirty="0">
                <a:latin typeface="Times New Roman" charset="0"/>
              </a:rPr>
              <a:t>[ADVANCE]</a:t>
            </a:r>
          </a:p>
          <a:p>
            <a:r>
              <a:rPr lang="en-US" dirty="0">
                <a:latin typeface="Times New Roman" charset="0"/>
              </a:rPr>
              <a:t>If you want to get the most out of a sketch you need to </a:t>
            </a:r>
            <a:r>
              <a:rPr lang="en-US" b="1" dirty="0">
                <a:latin typeface="Times New Roman" charset="0"/>
              </a:rPr>
              <a:t>leave</a:t>
            </a:r>
            <a:r>
              <a:rPr lang="en-US" dirty="0">
                <a:latin typeface="Times New Roman" charset="0"/>
              </a:rPr>
              <a:t> </a:t>
            </a:r>
            <a:r>
              <a:rPr lang="en-US" b="1" dirty="0">
                <a:latin typeface="Times New Roman" charset="0"/>
              </a:rPr>
              <a:t>big</a:t>
            </a:r>
            <a:r>
              <a:rPr lang="en-US" dirty="0">
                <a:latin typeface="Times New Roman" charset="0"/>
              </a:rPr>
              <a:t> </a:t>
            </a:r>
            <a:r>
              <a:rPr lang="en-US" b="1" dirty="0">
                <a:latin typeface="Times New Roman" charset="0"/>
              </a:rPr>
              <a:t>enough</a:t>
            </a:r>
            <a:r>
              <a:rPr lang="en-US" dirty="0">
                <a:latin typeface="Times New Roman" charset="0"/>
              </a:rPr>
              <a:t> </a:t>
            </a:r>
            <a:r>
              <a:rPr lang="en-US" b="1" dirty="0">
                <a:latin typeface="Times New Roman" charset="0"/>
              </a:rPr>
              <a:t>holes</a:t>
            </a:r>
            <a:r>
              <a:rPr lang="en-US" dirty="0">
                <a:latin typeface="Times New Roman" charset="0"/>
              </a:rPr>
              <a:t>. [remember this by thinking about the holes in the Swiss cheese]</a:t>
            </a:r>
          </a:p>
          <a:p>
            <a:r>
              <a:rPr lang="en-US" dirty="0">
                <a:latin typeface="Times New Roman" charset="0"/>
              </a:rPr>
              <a:t>[ADVANCE]</a:t>
            </a:r>
          </a:p>
          <a:p>
            <a:r>
              <a:rPr lang="en-US" dirty="0">
                <a:latin typeface="Times New Roman" charset="0"/>
              </a:rPr>
              <a:t>There has to be </a:t>
            </a:r>
            <a:r>
              <a:rPr lang="en-US" b="1" dirty="0">
                <a:latin typeface="Times New Roman" charset="0"/>
              </a:rPr>
              <a:t>room</a:t>
            </a:r>
            <a:r>
              <a:rPr lang="en-US" dirty="0">
                <a:latin typeface="Times New Roman" charset="0"/>
              </a:rPr>
              <a:t> for the </a:t>
            </a:r>
            <a:r>
              <a:rPr lang="en-US" b="1" dirty="0">
                <a:latin typeface="Times New Roman" charset="0"/>
              </a:rPr>
              <a:t>imagination</a:t>
            </a:r>
            <a:r>
              <a:rPr lang="en-US" dirty="0">
                <a:latin typeface="Times New Roman" charset="0"/>
              </a:rPr>
              <a:t>. </a:t>
            </a:r>
            <a:r>
              <a:rPr lang="en-US" b="1" dirty="0">
                <a:latin typeface="Times New Roman" charset="0"/>
              </a:rPr>
              <a:t>Lateral</a:t>
            </a:r>
            <a:r>
              <a:rPr lang="en-US" dirty="0">
                <a:latin typeface="Times New Roman" charset="0"/>
              </a:rPr>
              <a:t> </a:t>
            </a:r>
            <a:r>
              <a:rPr lang="en-US" b="1" dirty="0">
                <a:latin typeface="Times New Roman" charset="0"/>
              </a:rPr>
              <a:t>thinking</a:t>
            </a:r>
            <a:r>
              <a:rPr lang="en-US" dirty="0">
                <a:latin typeface="Times New Roman" charset="0"/>
              </a:rPr>
              <a:t>! </a:t>
            </a:r>
            <a:r>
              <a:rPr lang="en-US" b="1" dirty="0">
                <a:latin typeface="Times New Roman" charset="0"/>
              </a:rPr>
              <a:t>Generating</a:t>
            </a:r>
            <a:r>
              <a:rPr lang="en-US" dirty="0">
                <a:latin typeface="Times New Roman" charset="0"/>
              </a:rPr>
              <a:t> </a:t>
            </a:r>
            <a:r>
              <a:rPr lang="en-US" b="1" dirty="0">
                <a:latin typeface="Times New Roman" charset="0"/>
              </a:rPr>
              <a:t>new</a:t>
            </a:r>
            <a:r>
              <a:rPr lang="en-US" dirty="0">
                <a:latin typeface="Times New Roman" charset="0"/>
              </a:rPr>
              <a:t> </a:t>
            </a:r>
            <a:r>
              <a:rPr lang="en-US" b="1" dirty="0">
                <a:latin typeface="Times New Roman" charset="0"/>
              </a:rPr>
              <a:t>ideas</a:t>
            </a:r>
            <a:r>
              <a:rPr lang="en-US" dirty="0">
                <a:latin typeface="Times New Roman" charset="0"/>
              </a:rPr>
              <a:t>.</a:t>
            </a:r>
          </a:p>
        </p:txBody>
      </p:sp>
      <p:sp>
        <p:nvSpPr>
          <p:cNvPr id="7373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77900" eaLnBrk="0" hangingPunct="0">
              <a:defRPr sz="2400">
                <a:solidFill>
                  <a:schemeClr val="tx1"/>
                </a:solidFill>
                <a:latin typeface="Times New Roman" charset="0"/>
                <a:ea typeface="ＭＳ Ｐゴシック" charset="0"/>
              </a:defRPr>
            </a:lvl1pPr>
            <a:lvl2pPr marL="742950" indent="-285750" defTabSz="977900" eaLnBrk="0" hangingPunct="0">
              <a:defRPr sz="2400">
                <a:solidFill>
                  <a:schemeClr val="tx1"/>
                </a:solidFill>
                <a:latin typeface="Times New Roman" charset="0"/>
                <a:ea typeface="ＭＳ Ｐゴシック" charset="0"/>
              </a:defRPr>
            </a:lvl2pPr>
            <a:lvl3pPr marL="1143000" indent="-228600" defTabSz="977900" eaLnBrk="0" hangingPunct="0">
              <a:defRPr sz="2400">
                <a:solidFill>
                  <a:schemeClr val="tx1"/>
                </a:solidFill>
                <a:latin typeface="Times New Roman" charset="0"/>
                <a:ea typeface="ＭＳ Ｐゴシック" charset="0"/>
              </a:defRPr>
            </a:lvl3pPr>
            <a:lvl4pPr marL="1600200" indent="-228600" defTabSz="977900" eaLnBrk="0" hangingPunct="0">
              <a:defRPr sz="2400">
                <a:solidFill>
                  <a:schemeClr val="tx1"/>
                </a:solidFill>
                <a:latin typeface="Times New Roman" charset="0"/>
                <a:ea typeface="ＭＳ Ｐゴシック" charset="0"/>
              </a:defRPr>
            </a:lvl4pPr>
            <a:lvl5pPr marL="2057400" indent="-228600" defTabSz="977900" eaLnBrk="0" hangingPunct="0">
              <a:defRPr sz="2400">
                <a:solidFill>
                  <a:schemeClr val="tx1"/>
                </a:solidFill>
                <a:latin typeface="Times New Roman" charset="0"/>
                <a:ea typeface="ＭＳ Ｐゴシック" charset="0"/>
              </a:defRPr>
            </a:lvl5pPr>
            <a:lvl6pPr marL="2514600" indent="-228600" defTabSz="9779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779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779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77900" eaLnBrk="0" fontAlgn="base" hangingPunct="0">
              <a:spcBef>
                <a:spcPct val="0"/>
              </a:spcBef>
              <a:spcAft>
                <a:spcPct val="0"/>
              </a:spcAft>
              <a:defRPr sz="2400">
                <a:solidFill>
                  <a:schemeClr val="tx1"/>
                </a:solidFill>
                <a:latin typeface="Times New Roman" charset="0"/>
                <a:ea typeface="ＭＳ Ｐゴシック" charset="0"/>
              </a:defRPr>
            </a:lvl9pPr>
          </a:lstStyle>
          <a:p>
            <a:fld id="{6A73BB84-B365-F44D-9D1F-37F370C744C8}" type="slidenum">
              <a:rPr lang="en-US" sz="1000"/>
              <a:pPr/>
              <a:t>22</a:t>
            </a:fld>
            <a:endParaRPr lang="en-US" sz="1000"/>
          </a:p>
        </p:txBody>
      </p:sp>
    </p:spTree>
    <p:extLst>
      <p:ext uri="{BB962C8B-B14F-4D97-AF65-F5344CB8AC3E}">
        <p14:creationId xmlns:p14="http://schemas.microsoft.com/office/powerpoint/2010/main" val="2294635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xfrm>
            <a:off x="419100" y="720725"/>
            <a:ext cx="6316663" cy="3554413"/>
          </a:xfrm>
          <a:ln/>
        </p:spPr>
      </p:sp>
      <p:sp>
        <p:nvSpPr>
          <p:cNvPr id="78851"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Design gives us </a:t>
            </a:r>
            <a:r>
              <a:rPr lang="en-US" b="1" dirty="0">
                <a:latin typeface="Times New Roman" charset="0"/>
              </a:rPr>
              <a:t>choices</a:t>
            </a:r>
            <a:r>
              <a:rPr lang="en-US" dirty="0">
                <a:latin typeface="Times New Roman" charset="0"/>
              </a:rPr>
              <a:t>.</a:t>
            </a:r>
          </a:p>
          <a:p>
            <a:r>
              <a:rPr lang="en-US" b="1" dirty="0">
                <a:latin typeface="Times New Roman" charset="0"/>
              </a:rPr>
              <a:t>Choice</a:t>
            </a:r>
            <a:r>
              <a:rPr lang="en-US" baseline="0" dirty="0">
                <a:latin typeface="Times New Roman" charset="0"/>
              </a:rPr>
              <a:t> is where there are </a:t>
            </a:r>
            <a:r>
              <a:rPr lang="en-US" b="1" baseline="0" dirty="0">
                <a:latin typeface="Times New Roman" charset="0"/>
              </a:rPr>
              <a:t>two</a:t>
            </a:r>
            <a:r>
              <a:rPr lang="en-US" baseline="0" dirty="0">
                <a:latin typeface="Times New Roman" charset="0"/>
              </a:rPr>
              <a:t> key </a:t>
            </a:r>
            <a:r>
              <a:rPr lang="en-US" b="1" baseline="0" dirty="0">
                <a:latin typeface="Times New Roman" charset="0"/>
              </a:rPr>
              <a:t>places</a:t>
            </a:r>
            <a:r>
              <a:rPr lang="en-US" baseline="0" dirty="0">
                <a:latin typeface="Times New Roman" charset="0"/>
              </a:rPr>
              <a:t> for </a:t>
            </a:r>
            <a:r>
              <a:rPr lang="en-US" b="1" baseline="0" dirty="0">
                <a:latin typeface="Times New Roman" charset="0"/>
              </a:rPr>
              <a:t>creativity</a:t>
            </a:r>
            <a:r>
              <a:rPr lang="en-US" baseline="0" dirty="0">
                <a:latin typeface="Times New Roman" charset="0"/>
              </a:rPr>
              <a:t>:</a:t>
            </a:r>
          </a:p>
          <a:p>
            <a:pPr marL="228600" indent="-228600">
              <a:buAutoNum type="arabicPeriod"/>
            </a:pPr>
            <a:r>
              <a:rPr lang="en-US" baseline="0" dirty="0">
                <a:latin typeface="Times New Roman" charset="0"/>
              </a:rPr>
              <a:t>the creativity that you bring to </a:t>
            </a:r>
            <a:r>
              <a:rPr lang="en-US" b="1" baseline="0" dirty="0">
                <a:latin typeface="Times New Roman" charset="0"/>
              </a:rPr>
              <a:t>enumerating meaningfully distinct options </a:t>
            </a:r>
            <a:r>
              <a:rPr lang="en-US" baseline="0" dirty="0">
                <a:latin typeface="Times New Roman" charset="0"/>
              </a:rPr>
              <a:t>from which to choose (elaboration or "flare")</a:t>
            </a:r>
          </a:p>
          <a:p>
            <a:pPr marL="228600" indent="-228600">
              <a:buAutoNum type="arabicPeriod"/>
            </a:pPr>
            <a:r>
              <a:rPr lang="en-US" baseline="0" dirty="0">
                <a:latin typeface="Times New Roman" charset="0"/>
              </a:rPr>
              <a:t>the creativity that you bring to </a:t>
            </a:r>
            <a:r>
              <a:rPr lang="en-US" b="1" baseline="0" dirty="0">
                <a:latin typeface="Times New Roman" charset="0"/>
              </a:rPr>
              <a:t>defining the criteria</a:t>
            </a:r>
            <a:r>
              <a:rPr lang="en-US" baseline="0" dirty="0">
                <a:latin typeface="Times New Roman" charset="0"/>
              </a:rPr>
              <a:t>, or heuristics, according to which you make your choices (reduction or "focus")</a:t>
            </a:r>
          </a:p>
          <a:p>
            <a:pPr marL="0" indent="0">
              <a:buNone/>
            </a:pPr>
            <a:endParaRPr lang="en-US" baseline="0" dirty="0">
              <a:latin typeface="Times New Roman" charset="0"/>
            </a:endParaRPr>
          </a:p>
          <a:p>
            <a:pPr marL="0" indent="0">
              <a:buNone/>
            </a:pPr>
            <a:r>
              <a:rPr lang="en-US" baseline="0" dirty="0">
                <a:latin typeface="Times New Roman" charset="0"/>
              </a:rPr>
              <a:t>Design is both </a:t>
            </a:r>
            <a:r>
              <a:rPr lang="en-US" b="1" baseline="0" dirty="0">
                <a:latin typeface="Times New Roman" charset="0"/>
              </a:rPr>
              <a:t>GENERATIVE</a:t>
            </a:r>
            <a:r>
              <a:rPr lang="en-US" baseline="0" dirty="0">
                <a:latin typeface="Times New Roman" charset="0"/>
              </a:rPr>
              <a:t> and </a:t>
            </a:r>
            <a:r>
              <a:rPr lang="en-US" b="1" baseline="0" dirty="0">
                <a:latin typeface="Times New Roman" charset="0"/>
              </a:rPr>
              <a:t>REDUCTIVE (often at the same time!)</a:t>
            </a:r>
            <a:endParaRPr lang="en-US" b="1" dirty="0">
              <a:latin typeface="Times New Roman" charset="0"/>
            </a:endParaRPr>
          </a:p>
        </p:txBody>
      </p:sp>
      <p:sp>
        <p:nvSpPr>
          <p:cNvPr id="7885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77900" eaLnBrk="0" hangingPunct="0">
              <a:defRPr sz="2400">
                <a:solidFill>
                  <a:schemeClr val="tx1"/>
                </a:solidFill>
                <a:latin typeface="Times New Roman" charset="0"/>
                <a:ea typeface="ＭＳ Ｐゴシック" charset="0"/>
              </a:defRPr>
            </a:lvl1pPr>
            <a:lvl2pPr marL="742950" indent="-285750" defTabSz="977900" eaLnBrk="0" hangingPunct="0">
              <a:defRPr sz="2400">
                <a:solidFill>
                  <a:schemeClr val="tx1"/>
                </a:solidFill>
                <a:latin typeface="Times New Roman" charset="0"/>
                <a:ea typeface="ＭＳ Ｐゴシック" charset="0"/>
              </a:defRPr>
            </a:lvl2pPr>
            <a:lvl3pPr marL="1143000" indent="-228600" defTabSz="977900" eaLnBrk="0" hangingPunct="0">
              <a:defRPr sz="2400">
                <a:solidFill>
                  <a:schemeClr val="tx1"/>
                </a:solidFill>
                <a:latin typeface="Times New Roman" charset="0"/>
                <a:ea typeface="ＭＳ Ｐゴシック" charset="0"/>
              </a:defRPr>
            </a:lvl3pPr>
            <a:lvl4pPr marL="1600200" indent="-228600" defTabSz="977900" eaLnBrk="0" hangingPunct="0">
              <a:defRPr sz="2400">
                <a:solidFill>
                  <a:schemeClr val="tx1"/>
                </a:solidFill>
                <a:latin typeface="Times New Roman" charset="0"/>
                <a:ea typeface="ＭＳ Ｐゴシック" charset="0"/>
              </a:defRPr>
            </a:lvl4pPr>
            <a:lvl5pPr marL="2057400" indent="-228600" defTabSz="977900" eaLnBrk="0" hangingPunct="0">
              <a:defRPr sz="2400">
                <a:solidFill>
                  <a:schemeClr val="tx1"/>
                </a:solidFill>
                <a:latin typeface="Times New Roman" charset="0"/>
                <a:ea typeface="ＭＳ Ｐゴシック" charset="0"/>
              </a:defRPr>
            </a:lvl5pPr>
            <a:lvl6pPr marL="2514600" indent="-228600" defTabSz="9779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779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779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77900" eaLnBrk="0" fontAlgn="base" hangingPunct="0">
              <a:spcBef>
                <a:spcPct val="0"/>
              </a:spcBef>
              <a:spcAft>
                <a:spcPct val="0"/>
              </a:spcAft>
              <a:defRPr sz="2400">
                <a:solidFill>
                  <a:schemeClr val="tx1"/>
                </a:solidFill>
                <a:latin typeface="Times New Roman" charset="0"/>
                <a:ea typeface="ＭＳ Ｐゴシック" charset="0"/>
              </a:defRPr>
            </a:lvl9pPr>
          </a:lstStyle>
          <a:p>
            <a:fld id="{B2A1AE62-87F0-7D41-809E-1545145B566E}" type="slidenum">
              <a:rPr lang="en-US" sz="1000"/>
              <a:pPr/>
              <a:t>23</a:t>
            </a:fld>
            <a:endParaRPr lang="en-US" sz="1000"/>
          </a:p>
        </p:txBody>
      </p:sp>
    </p:spTree>
    <p:extLst>
      <p:ext uri="{BB962C8B-B14F-4D97-AF65-F5344CB8AC3E}">
        <p14:creationId xmlns:p14="http://schemas.microsoft.com/office/powerpoint/2010/main" val="18603015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77900" eaLnBrk="0" hangingPunct="0">
              <a:defRPr sz="2400">
                <a:solidFill>
                  <a:schemeClr val="tx1"/>
                </a:solidFill>
                <a:latin typeface="Times New Roman" charset="0"/>
                <a:ea typeface="ＭＳ Ｐゴシック" charset="0"/>
              </a:defRPr>
            </a:lvl1pPr>
            <a:lvl2pPr marL="742950" indent="-285750" defTabSz="977900" eaLnBrk="0" hangingPunct="0">
              <a:defRPr sz="2400">
                <a:solidFill>
                  <a:schemeClr val="tx1"/>
                </a:solidFill>
                <a:latin typeface="Times New Roman" charset="0"/>
                <a:ea typeface="ＭＳ Ｐゴシック" charset="0"/>
              </a:defRPr>
            </a:lvl2pPr>
            <a:lvl3pPr marL="1143000" indent="-228600" defTabSz="977900" eaLnBrk="0" hangingPunct="0">
              <a:defRPr sz="2400">
                <a:solidFill>
                  <a:schemeClr val="tx1"/>
                </a:solidFill>
                <a:latin typeface="Times New Roman" charset="0"/>
                <a:ea typeface="ＭＳ Ｐゴシック" charset="0"/>
              </a:defRPr>
            </a:lvl3pPr>
            <a:lvl4pPr marL="1600200" indent="-228600" defTabSz="977900" eaLnBrk="0" hangingPunct="0">
              <a:defRPr sz="2400">
                <a:solidFill>
                  <a:schemeClr val="tx1"/>
                </a:solidFill>
                <a:latin typeface="Times New Roman" charset="0"/>
                <a:ea typeface="ＭＳ Ｐゴシック" charset="0"/>
              </a:defRPr>
            </a:lvl4pPr>
            <a:lvl5pPr marL="2057400" indent="-228600" defTabSz="977900" eaLnBrk="0" hangingPunct="0">
              <a:defRPr sz="2400">
                <a:solidFill>
                  <a:schemeClr val="tx1"/>
                </a:solidFill>
                <a:latin typeface="Times New Roman" charset="0"/>
                <a:ea typeface="ＭＳ Ｐゴシック" charset="0"/>
              </a:defRPr>
            </a:lvl5pPr>
            <a:lvl6pPr marL="2514600" indent="-228600" defTabSz="9779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779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779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77900" eaLnBrk="0" fontAlgn="base" hangingPunct="0">
              <a:spcBef>
                <a:spcPct val="0"/>
              </a:spcBef>
              <a:spcAft>
                <a:spcPct val="0"/>
              </a:spcAft>
              <a:defRPr sz="2400">
                <a:solidFill>
                  <a:schemeClr val="tx1"/>
                </a:solidFill>
                <a:latin typeface="Times New Roman" charset="0"/>
                <a:ea typeface="ＭＳ Ｐゴシック" charset="0"/>
              </a:defRPr>
            </a:lvl9pPr>
          </a:lstStyle>
          <a:p>
            <a:fld id="{B2F13FFE-5E6E-A14C-8331-0130BAE65646}" type="slidenum">
              <a:rPr lang="en-US" sz="1000"/>
              <a:pPr/>
              <a:t>24</a:t>
            </a:fld>
            <a:endParaRPr lang="en-US" sz="1000"/>
          </a:p>
        </p:txBody>
      </p:sp>
      <p:sp>
        <p:nvSpPr>
          <p:cNvPr id="80899" name="Rectangle 2"/>
          <p:cNvSpPr>
            <a:spLocks noGrp="1" noRot="1" noChangeAspect="1" noChangeArrowheads="1" noTextEdit="1"/>
          </p:cNvSpPr>
          <p:nvPr>
            <p:ph type="sldImg"/>
          </p:nvPr>
        </p:nvSpPr>
        <p:spPr>
          <a:xfrm>
            <a:off x="419100" y="720725"/>
            <a:ext cx="6316663" cy="3554413"/>
          </a:xfrm>
          <a:ln/>
        </p:spPr>
      </p:sp>
      <p:sp>
        <p:nvSpPr>
          <p:cNvPr id="80900"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Design is </a:t>
            </a:r>
            <a:r>
              <a:rPr lang="en-US" b="1" dirty="0">
                <a:latin typeface="Times New Roman" charset="0"/>
              </a:rPr>
              <a:t>NOT</a:t>
            </a:r>
            <a:r>
              <a:rPr lang="en-US" dirty="0">
                <a:latin typeface="Times New Roman" charset="0"/>
              </a:rPr>
              <a:t> a </a:t>
            </a:r>
            <a:r>
              <a:rPr lang="en-US" b="1" dirty="0">
                <a:latin typeface="Times New Roman" charset="0"/>
              </a:rPr>
              <a:t>straight</a:t>
            </a:r>
            <a:r>
              <a:rPr lang="en-US" dirty="0">
                <a:latin typeface="Times New Roman" charset="0"/>
              </a:rPr>
              <a:t> </a:t>
            </a:r>
            <a:r>
              <a:rPr lang="en-US" b="1" dirty="0">
                <a:latin typeface="Times New Roman" charset="0"/>
              </a:rPr>
              <a:t>path</a:t>
            </a:r>
          </a:p>
          <a:p>
            <a:r>
              <a:rPr lang="en-US" dirty="0">
                <a:latin typeface="Times New Roman" charset="0"/>
              </a:rPr>
              <a:t>We must </a:t>
            </a:r>
            <a:r>
              <a:rPr lang="en-US" b="1" dirty="0">
                <a:latin typeface="Times New Roman" charset="0"/>
              </a:rPr>
              <a:t>generate</a:t>
            </a:r>
            <a:r>
              <a:rPr lang="en-US" dirty="0">
                <a:latin typeface="Times New Roman" charset="0"/>
              </a:rPr>
              <a:t> and </a:t>
            </a:r>
            <a:r>
              <a:rPr lang="en-US" b="1" dirty="0">
                <a:latin typeface="Times New Roman" charset="0"/>
              </a:rPr>
              <a:t>discard</a:t>
            </a:r>
            <a:r>
              <a:rPr lang="en-US" dirty="0">
                <a:latin typeface="Times New Roman" charset="0"/>
              </a:rPr>
              <a:t> </a:t>
            </a:r>
            <a:r>
              <a:rPr lang="en-US" b="1" dirty="0">
                <a:latin typeface="Times New Roman" charset="0"/>
              </a:rPr>
              <a:t>much</a:t>
            </a:r>
            <a:r>
              <a:rPr lang="en-US" dirty="0">
                <a:latin typeface="Times New Roman" charset="0"/>
              </a:rPr>
              <a:t> </a:t>
            </a:r>
            <a:r>
              <a:rPr lang="en-US" b="1" dirty="0">
                <a:latin typeface="Times New Roman" charset="0"/>
              </a:rPr>
              <a:t>more</a:t>
            </a:r>
            <a:r>
              <a:rPr lang="en-US" dirty="0">
                <a:latin typeface="Times New Roman" charset="0"/>
              </a:rPr>
              <a:t> </a:t>
            </a:r>
            <a:r>
              <a:rPr lang="en-US" b="1" dirty="0">
                <a:latin typeface="Times New Roman" charset="0"/>
              </a:rPr>
              <a:t>than</a:t>
            </a:r>
            <a:r>
              <a:rPr lang="en-US" dirty="0">
                <a:latin typeface="Times New Roman" charset="0"/>
              </a:rPr>
              <a:t> we </a:t>
            </a:r>
            <a:r>
              <a:rPr lang="en-US" b="1" dirty="0">
                <a:latin typeface="Times New Roman" charset="0"/>
              </a:rPr>
              <a:t>keep</a:t>
            </a:r>
          </a:p>
          <a:p>
            <a:r>
              <a:rPr lang="en-US" b="1" dirty="0">
                <a:latin typeface="Times New Roman" charset="0"/>
              </a:rPr>
              <a:t>All</a:t>
            </a:r>
            <a:r>
              <a:rPr lang="en-US" dirty="0">
                <a:latin typeface="Times New Roman" charset="0"/>
              </a:rPr>
              <a:t> of these representations of the design </a:t>
            </a:r>
            <a:r>
              <a:rPr lang="en-US" b="1" dirty="0">
                <a:latin typeface="Times New Roman" charset="0"/>
              </a:rPr>
              <a:t>process</a:t>
            </a:r>
            <a:r>
              <a:rPr lang="en-US" dirty="0">
                <a:latin typeface="Times New Roman" charset="0"/>
              </a:rPr>
              <a:t> </a:t>
            </a:r>
            <a:r>
              <a:rPr lang="en-US" b="1" dirty="0">
                <a:latin typeface="Times New Roman" charset="0"/>
              </a:rPr>
              <a:t>converge</a:t>
            </a:r>
            <a:r>
              <a:rPr lang="en-US" dirty="0">
                <a:latin typeface="Times New Roman" charset="0"/>
              </a:rPr>
              <a:t>. </a:t>
            </a:r>
          </a:p>
          <a:p>
            <a:r>
              <a:rPr lang="en-US" dirty="0">
                <a:latin typeface="Times New Roman" charset="0"/>
              </a:rPr>
              <a:t>Some of the </a:t>
            </a:r>
            <a:r>
              <a:rPr lang="en-US" b="1" dirty="0">
                <a:latin typeface="Times New Roman" charset="0"/>
              </a:rPr>
              <a:t>ideas</a:t>
            </a:r>
            <a:r>
              <a:rPr lang="en-US" dirty="0">
                <a:latin typeface="Times New Roman" charset="0"/>
              </a:rPr>
              <a:t> </a:t>
            </a:r>
            <a:r>
              <a:rPr lang="en-US" b="1" dirty="0">
                <a:latin typeface="Times New Roman" charset="0"/>
              </a:rPr>
              <a:t>thrown</a:t>
            </a:r>
            <a:r>
              <a:rPr lang="en-US" dirty="0">
                <a:latin typeface="Times New Roman" charset="0"/>
              </a:rPr>
              <a:t> out may</a:t>
            </a:r>
            <a:r>
              <a:rPr lang="en-US" baseline="0" dirty="0">
                <a:latin typeface="Times New Roman" charset="0"/>
              </a:rPr>
              <a:t> be </a:t>
            </a:r>
            <a:r>
              <a:rPr lang="en-US" baseline="0" dirty="0" err="1">
                <a:latin typeface="Times New Roman" charset="0"/>
              </a:rPr>
              <a:t>your’s</a:t>
            </a:r>
            <a:r>
              <a:rPr lang="en-US" baseline="0" dirty="0">
                <a:latin typeface="Times New Roman" charset="0"/>
              </a:rPr>
              <a:t>! – you need to </a:t>
            </a:r>
            <a:r>
              <a:rPr lang="en-US" b="1" baseline="0" dirty="0">
                <a:latin typeface="Times New Roman" charset="0"/>
              </a:rPr>
              <a:t>learn</a:t>
            </a:r>
            <a:r>
              <a:rPr lang="en-US" baseline="0" dirty="0">
                <a:latin typeface="Times New Roman" charset="0"/>
              </a:rPr>
              <a:t> to </a:t>
            </a:r>
            <a:r>
              <a:rPr lang="en-US" b="1" baseline="0" dirty="0">
                <a:latin typeface="Times New Roman" charset="0"/>
              </a:rPr>
              <a:t>embrace</a:t>
            </a:r>
            <a:r>
              <a:rPr lang="en-US" baseline="0" dirty="0">
                <a:latin typeface="Times New Roman" charset="0"/>
              </a:rPr>
              <a:t> this</a:t>
            </a:r>
          </a:p>
          <a:p>
            <a:r>
              <a:rPr lang="en-US" baseline="0" dirty="0">
                <a:latin typeface="Times New Roman" charset="0"/>
              </a:rPr>
              <a:t>[ADVANCE]</a:t>
            </a:r>
          </a:p>
          <a:p>
            <a:r>
              <a:rPr lang="en-US" baseline="0" dirty="0">
                <a:latin typeface="Times New Roman" charset="0"/>
              </a:rPr>
              <a:t>As design leader Alistair Hamilton stated in an interview, "A designer that pitched 3 ideas would probably be fired"</a:t>
            </a:r>
          </a:p>
          <a:p>
            <a:r>
              <a:rPr lang="en-US" baseline="0" dirty="0">
                <a:latin typeface="Times New Roman" charset="0"/>
              </a:rPr>
              <a:t>[ADVANCE]</a:t>
            </a:r>
          </a:p>
          <a:p>
            <a:endParaRPr lang="en-US" dirty="0">
              <a:latin typeface="Times New Roman" charset="0"/>
            </a:endParaRPr>
          </a:p>
        </p:txBody>
      </p:sp>
    </p:spTree>
    <p:extLst>
      <p:ext uri="{BB962C8B-B14F-4D97-AF65-F5344CB8AC3E}">
        <p14:creationId xmlns:p14="http://schemas.microsoft.com/office/powerpoint/2010/main" val="8729442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77900" eaLnBrk="0" hangingPunct="0">
              <a:defRPr sz="2400">
                <a:solidFill>
                  <a:schemeClr val="tx1"/>
                </a:solidFill>
                <a:latin typeface="Times New Roman" charset="0"/>
                <a:ea typeface="ＭＳ Ｐゴシック" charset="0"/>
              </a:defRPr>
            </a:lvl1pPr>
            <a:lvl2pPr marL="742950" indent="-285750" defTabSz="977900" eaLnBrk="0" hangingPunct="0">
              <a:defRPr sz="2400">
                <a:solidFill>
                  <a:schemeClr val="tx1"/>
                </a:solidFill>
                <a:latin typeface="Times New Roman" charset="0"/>
                <a:ea typeface="ＭＳ Ｐゴシック" charset="0"/>
              </a:defRPr>
            </a:lvl2pPr>
            <a:lvl3pPr marL="1143000" indent="-228600" defTabSz="977900" eaLnBrk="0" hangingPunct="0">
              <a:defRPr sz="2400">
                <a:solidFill>
                  <a:schemeClr val="tx1"/>
                </a:solidFill>
                <a:latin typeface="Times New Roman" charset="0"/>
                <a:ea typeface="ＭＳ Ｐゴシック" charset="0"/>
              </a:defRPr>
            </a:lvl3pPr>
            <a:lvl4pPr marL="1600200" indent="-228600" defTabSz="977900" eaLnBrk="0" hangingPunct="0">
              <a:defRPr sz="2400">
                <a:solidFill>
                  <a:schemeClr val="tx1"/>
                </a:solidFill>
                <a:latin typeface="Times New Roman" charset="0"/>
                <a:ea typeface="ＭＳ Ｐゴシック" charset="0"/>
              </a:defRPr>
            </a:lvl4pPr>
            <a:lvl5pPr marL="2057400" indent="-228600" defTabSz="977900" eaLnBrk="0" hangingPunct="0">
              <a:defRPr sz="2400">
                <a:solidFill>
                  <a:schemeClr val="tx1"/>
                </a:solidFill>
                <a:latin typeface="Times New Roman" charset="0"/>
                <a:ea typeface="ＭＳ Ｐゴシック" charset="0"/>
              </a:defRPr>
            </a:lvl5pPr>
            <a:lvl6pPr marL="2514600" indent="-228600" defTabSz="9779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779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779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77900" eaLnBrk="0" fontAlgn="base" hangingPunct="0">
              <a:spcBef>
                <a:spcPct val="0"/>
              </a:spcBef>
              <a:spcAft>
                <a:spcPct val="0"/>
              </a:spcAft>
              <a:defRPr sz="2400">
                <a:solidFill>
                  <a:schemeClr val="tx1"/>
                </a:solidFill>
                <a:latin typeface="Times New Roman" charset="0"/>
                <a:ea typeface="ＭＳ Ｐゴシック" charset="0"/>
              </a:defRPr>
            </a:lvl9pPr>
          </a:lstStyle>
          <a:p>
            <a:fld id="{B2F13FFE-5E6E-A14C-8331-0130BAE65646}" type="slidenum">
              <a:rPr lang="en-US" sz="1000"/>
              <a:pPr/>
              <a:t>25</a:t>
            </a:fld>
            <a:endParaRPr lang="en-US" sz="1000"/>
          </a:p>
        </p:txBody>
      </p:sp>
      <p:sp>
        <p:nvSpPr>
          <p:cNvPr id="80899" name="Rectangle 2"/>
          <p:cNvSpPr>
            <a:spLocks noGrp="1" noRot="1" noChangeAspect="1" noChangeArrowheads="1" noTextEdit="1"/>
          </p:cNvSpPr>
          <p:nvPr>
            <p:ph type="sldImg"/>
          </p:nvPr>
        </p:nvSpPr>
        <p:spPr>
          <a:xfrm>
            <a:off x="419100" y="720725"/>
            <a:ext cx="6316663" cy="3554413"/>
          </a:xfrm>
          <a:ln/>
        </p:spPr>
      </p:sp>
      <p:sp>
        <p:nvSpPr>
          <p:cNvPr id="80900"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Buxton writes in his book "People on a design team….</a:t>
            </a:r>
          </a:p>
        </p:txBody>
      </p:sp>
    </p:spTree>
    <p:extLst>
      <p:ext uri="{BB962C8B-B14F-4D97-AF65-F5344CB8AC3E}">
        <p14:creationId xmlns:p14="http://schemas.microsoft.com/office/powerpoint/2010/main" val="21131834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77900" eaLnBrk="0" hangingPunct="0">
              <a:defRPr sz="2400">
                <a:solidFill>
                  <a:schemeClr val="tx1"/>
                </a:solidFill>
                <a:latin typeface="Times New Roman" charset="0"/>
                <a:ea typeface="ＭＳ Ｐゴシック" charset="0"/>
              </a:defRPr>
            </a:lvl1pPr>
            <a:lvl2pPr marL="742950" indent="-285750" defTabSz="977900" eaLnBrk="0" hangingPunct="0">
              <a:defRPr sz="2400">
                <a:solidFill>
                  <a:schemeClr val="tx1"/>
                </a:solidFill>
                <a:latin typeface="Times New Roman" charset="0"/>
                <a:ea typeface="ＭＳ Ｐゴシック" charset="0"/>
              </a:defRPr>
            </a:lvl2pPr>
            <a:lvl3pPr marL="1143000" indent="-228600" defTabSz="977900" eaLnBrk="0" hangingPunct="0">
              <a:defRPr sz="2400">
                <a:solidFill>
                  <a:schemeClr val="tx1"/>
                </a:solidFill>
                <a:latin typeface="Times New Roman" charset="0"/>
                <a:ea typeface="ＭＳ Ｐゴシック" charset="0"/>
              </a:defRPr>
            </a:lvl3pPr>
            <a:lvl4pPr marL="1600200" indent="-228600" defTabSz="977900" eaLnBrk="0" hangingPunct="0">
              <a:defRPr sz="2400">
                <a:solidFill>
                  <a:schemeClr val="tx1"/>
                </a:solidFill>
                <a:latin typeface="Times New Roman" charset="0"/>
                <a:ea typeface="ＭＳ Ｐゴシック" charset="0"/>
              </a:defRPr>
            </a:lvl4pPr>
            <a:lvl5pPr marL="2057400" indent="-228600" defTabSz="977900" eaLnBrk="0" hangingPunct="0">
              <a:defRPr sz="2400">
                <a:solidFill>
                  <a:schemeClr val="tx1"/>
                </a:solidFill>
                <a:latin typeface="Times New Roman" charset="0"/>
                <a:ea typeface="ＭＳ Ｐゴシック" charset="0"/>
              </a:defRPr>
            </a:lvl5pPr>
            <a:lvl6pPr marL="2514600" indent="-228600" defTabSz="9779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779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779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77900" eaLnBrk="0" fontAlgn="base" hangingPunct="0">
              <a:spcBef>
                <a:spcPct val="0"/>
              </a:spcBef>
              <a:spcAft>
                <a:spcPct val="0"/>
              </a:spcAft>
              <a:defRPr sz="2400">
                <a:solidFill>
                  <a:schemeClr val="tx1"/>
                </a:solidFill>
                <a:latin typeface="Times New Roman" charset="0"/>
                <a:ea typeface="ＭＳ Ｐゴシック" charset="0"/>
              </a:defRPr>
            </a:lvl9pPr>
          </a:lstStyle>
          <a:p>
            <a:fld id="{B2F13FFE-5E6E-A14C-8331-0130BAE65646}" type="slidenum">
              <a:rPr lang="en-US" sz="1000"/>
              <a:pPr/>
              <a:t>26</a:t>
            </a:fld>
            <a:endParaRPr lang="en-US" sz="1000"/>
          </a:p>
        </p:txBody>
      </p:sp>
      <p:sp>
        <p:nvSpPr>
          <p:cNvPr id="80899" name="Rectangle 2"/>
          <p:cNvSpPr>
            <a:spLocks noGrp="1" noRot="1" noChangeAspect="1" noChangeArrowheads="1" noTextEdit="1"/>
          </p:cNvSpPr>
          <p:nvPr>
            <p:ph type="sldImg"/>
          </p:nvPr>
        </p:nvSpPr>
        <p:spPr>
          <a:xfrm>
            <a:off x="419100" y="720725"/>
            <a:ext cx="6316663" cy="3554413"/>
          </a:xfrm>
          <a:ln/>
        </p:spPr>
      </p:sp>
      <p:sp>
        <p:nvSpPr>
          <p:cNvPr id="80900"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bringing </a:t>
            </a:r>
            <a:r>
              <a:rPr lang="en-US" b="1" dirty="0">
                <a:latin typeface="Times New Roman" charset="0"/>
              </a:rPr>
              <a:t>“design rational</a:t>
            </a:r>
            <a:r>
              <a:rPr lang="en-US" dirty="0">
                <a:latin typeface="Times New Roman" charset="0"/>
              </a:rPr>
              <a:t>e” or reasoning for decisions is key to making this work well so that you can learn from these decisions later (in this project or even another one).</a:t>
            </a:r>
          </a:p>
        </p:txBody>
      </p:sp>
    </p:spTree>
    <p:extLst>
      <p:ext uri="{BB962C8B-B14F-4D97-AF65-F5344CB8AC3E}">
        <p14:creationId xmlns:p14="http://schemas.microsoft.com/office/powerpoint/2010/main" val="29324445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77900" eaLnBrk="0" hangingPunct="0">
              <a:defRPr sz="2400">
                <a:solidFill>
                  <a:schemeClr val="tx1"/>
                </a:solidFill>
                <a:latin typeface="Times New Roman" charset="0"/>
                <a:ea typeface="ＭＳ Ｐゴシック" charset="0"/>
              </a:defRPr>
            </a:lvl1pPr>
            <a:lvl2pPr marL="742950" indent="-285750" defTabSz="977900" eaLnBrk="0" hangingPunct="0">
              <a:defRPr sz="2400">
                <a:solidFill>
                  <a:schemeClr val="tx1"/>
                </a:solidFill>
                <a:latin typeface="Times New Roman" charset="0"/>
                <a:ea typeface="ＭＳ Ｐゴシック" charset="0"/>
              </a:defRPr>
            </a:lvl2pPr>
            <a:lvl3pPr marL="1143000" indent="-228600" defTabSz="977900" eaLnBrk="0" hangingPunct="0">
              <a:defRPr sz="2400">
                <a:solidFill>
                  <a:schemeClr val="tx1"/>
                </a:solidFill>
                <a:latin typeface="Times New Roman" charset="0"/>
                <a:ea typeface="ＭＳ Ｐゴシック" charset="0"/>
              </a:defRPr>
            </a:lvl3pPr>
            <a:lvl4pPr marL="1600200" indent="-228600" defTabSz="977900" eaLnBrk="0" hangingPunct="0">
              <a:defRPr sz="2400">
                <a:solidFill>
                  <a:schemeClr val="tx1"/>
                </a:solidFill>
                <a:latin typeface="Times New Roman" charset="0"/>
                <a:ea typeface="ＭＳ Ｐゴシック" charset="0"/>
              </a:defRPr>
            </a:lvl4pPr>
            <a:lvl5pPr marL="2057400" indent="-228600" defTabSz="977900" eaLnBrk="0" hangingPunct="0">
              <a:defRPr sz="2400">
                <a:solidFill>
                  <a:schemeClr val="tx1"/>
                </a:solidFill>
                <a:latin typeface="Times New Roman" charset="0"/>
                <a:ea typeface="ＭＳ Ｐゴシック" charset="0"/>
              </a:defRPr>
            </a:lvl5pPr>
            <a:lvl6pPr marL="2514600" indent="-228600" defTabSz="9779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779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779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77900" eaLnBrk="0" fontAlgn="base" hangingPunct="0">
              <a:spcBef>
                <a:spcPct val="0"/>
              </a:spcBef>
              <a:spcAft>
                <a:spcPct val="0"/>
              </a:spcAft>
              <a:defRPr sz="2400">
                <a:solidFill>
                  <a:schemeClr val="tx1"/>
                </a:solidFill>
                <a:latin typeface="Times New Roman" charset="0"/>
                <a:ea typeface="ＭＳ Ｐゴシック" charset="0"/>
              </a:defRPr>
            </a:lvl9pPr>
          </a:lstStyle>
          <a:p>
            <a:fld id="{B2F13FFE-5E6E-A14C-8331-0130BAE65646}" type="slidenum">
              <a:rPr lang="en-US" sz="1000"/>
              <a:pPr/>
              <a:t>27</a:t>
            </a:fld>
            <a:endParaRPr lang="en-US" sz="1000"/>
          </a:p>
        </p:txBody>
      </p:sp>
      <p:sp>
        <p:nvSpPr>
          <p:cNvPr id="80899" name="Rectangle 2"/>
          <p:cNvSpPr>
            <a:spLocks noGrp="1" noRot="1" noChangeAspect="1" noChangeArrowheads="1" noTextEdit="1"/>
          </p:cNvSpPr>
          <p:nvPr>
            <p:ph type="sldImg"/>
          </p:nvPr>
        </p:nvSpPr>
        <p:spPr>
          <a:xfrm>
            <a:off x="419100" y="720725"/>
            <a:ext cx="6316663" cy="3554413"/>
          </a:xfrm>
          <a:ln/>
        </p:spPr>
      </p:sp>
      <p:sp>
        <p:nvSpPr>
          <p:cNvPr id="80900"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b="1" dirty="0">
                <a:latin typeface="Times New Roman" charset="0"/>
              </a:rPr>
              <a:t>Having diverse</a:t>
            </a:r>
            <a:r>
              <a:rPr lang="en-US" baseline="0" dirty="0">
                <a:latin typeface="Times New Roman" charset="0"/>
              </a:rPr>
              <a:t> teams help make this work better as well. There is a lot of research on team diversity leading to more innovation &amp; that is why we tried to encourage or create diverse teams in this class</a:t>
            </a:r>
            <a:endParaRPr lang="en-US" dirty="0">
              <a:latin typeface="Times New Roman" charset="0"/>
            </a:endParaRPr>
          </a:p>
        </p:txBody>
      </p:sp>
    </p:spTree>
    <p:extLst>
      <p:ext uri="{BB962C8B-B14F-4D97-AF65-F5344CB8AC3E}">
        <p14:creationId xmlns:p14="http://schemas.microsoft.com/office/powerpoint/2010/main" val="36833374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Which group in the ceramics class described in the Buxton reading produced the highest quality pots?
[ADVANCE] through options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James logins to </a:t>
            </a:r>
            <a:r>
              <a:rPr lang="en-US" dirty="0" err="1"/>
              <a:t>polleverywhere.com</a:t>
            </a:r>
            <a:r>
              <a:rPr lang="en-US" dirty="0"/>
              <a:t> and selects the activity and clicks present button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r>
              <a:rPr lang="en-US" dirty="0"/>
              <a:t>Why?</a:t>
            </a:r>
          </a:p>
          <a:p>
            <a:endParaRPr lang="en-US" dirty="0"/>
          </a:p>
        </p:txBody>
      </p:sp>
      <p:sp>
        <p:nvSpPr>
          <p:cNvPr id="4" name="Slide Number Placeholder 3"/>
          <p:cNvSpPr>
            <a:spLocks noGrp="1"/>
          </p:cNvSpPr>
          <p:nvPr>
            <p:ph type="sldNum" sz="quarter" idx="5"/>
          </p:nvPr>
        </p:nvSpPr>
        <p:spPr/>
        <p:txBody>
          <a:bodyPr/>
          <a:lstStyle/>
          <a:p>
            <a:fld id="{A300C090-F137-A747-947F-59586F962920}" type="slidenum">
              <a:rPr lang="en-US" smtClean="0"/>
              <a:pPr/>
              <a:t>28</a:t>
            </a:fld>
            <a:endParaRPr lang="en-US"/>
          </a:p>
        </p:txBody>
      </p:sp>
    </p:spTree>
    <p:extLst>
      <p:ext uri="{BB962C8B-B14F-4D97-AF65-F5344CB8AC3E}">
        <p14:creationId xmlns:p14="http://schemas.microsoft.com/office/powerpoint/2010/main" val="4217661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xfrm>
            <a:off x="419100" y="720725"/>
            <a:ext cx="6316663" cy="3554413"/>
          </a:xfrm>
          <a:ln/>
        </p:spPr>
      </p:sp>
      <p:sp>
        <p:nvSpPr>
          <p:cNvPr id="8192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Let’s talk more about design exploration.</a:t>
            </a:r>
          </a:p>
          <a:p>
            <a:r>
              <a:rPr lang="en-US" dirty="0">
                <a:latin typeface="Times New Roman" charset="0"/>
              </a:rPr>
              <a:t>This clearly shows the </a:t>
            </a:r>
            <a:r>
              <a:rPr lang="en-US" b="1" dirty="0">
                <a:latin typeface="Times New Roman" charset="0"/>
              </a:rPr>
              <a:t>DESIGN</a:t>
            </a:r>
            <a:r>
              <a:rPr lang="en-US" dirty="0">
                <a:latin typeface="Times New Roman" charset="0"/>
              </a:rPr>
              <a:t> of the bike…</a:t>
            </a:r>
          </a:p>
          <a:p>
            <a:r>
              <a:rPr lang="en-US" dirty="0">
                <a:latin typeface="Times New Roman" charset="0"/>
              </a:rPr>
              <a:t>[ADVANCE]</a:t>
            </a:r>
          </a:p>
          <a:p>
            <a:r>
              <a:rPr lang="en-US" dirty="0">
                <a:latin typeface="Times New Roman" charset="0"/>
              </a:rPr>
              <a:t>But, </a:t>
            </a:r>
            <a:r>
              <a:rPr lang="en-US" b="1" dirty="0">
                <a:latin typeface="Times New Roman" charset="0"/>
              </a:rPr>
              <a:t>What</a:t>
            </a:r>
            <a:r>
              <a:rPr lang="en-US" dirty="0">
                <a:latin typeface="Times New Roman" charset="0"/>
              </a:rPr>
              <a:t> does the customer </a:t>
            </a:r>
            <a:r>
              <a:rPr lang="en-US" b="1" dirty="0">
                <a:latin typeface="Times New Roman" charset="0"/>
              </a:rPr>
              <a:t>want</a:t>
            </a:r>
            <a:r>
              <a:rPr lang="en-US" dirty="0">
                <a:latin typeface="Times New Roman" charset="0"/>
              </a:rPr>
              <a:t> to buy?</a:t>
            </a:r>
          </a:p>
          <a:p>
            <a:r>
              <a:rPr lang="en-US" dirty="0">
                <a:latin typeface="Times New Roman" charset="0"/>
              </a:rPr>
              <a:t>The bike owner </a:t>
            </a:r>
            <a:r>
              <a:rPr lang="en-US" b="1" dirty="0">
                <a:latin typeface="Times New Roman" charset="0"/>
              </a:rPr>
              <a:t>wants</a:t>
            </a:r>
            <a:r>
              <a:rPr lang="en-US" dirty="0">
                <a:latin typeface="Times New Roman" charset="0"/>
              </a:rPr>
              <a:t> to buy [ADVANCE]</a:t>
            </a:r>
          </a:p>
        </p:txBody>
      </p:sp>
      <p:sp>
        <p:nvSpPr>
          <p:cNvPr id="8192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77900" eaLnBrk="0" hangingPunct="0">
              <a:defRPr sz="2400">
                <a:solidFill>
                  <a:schemeClr val="tx1"/>
                </a:solidFill>
                <a:latin typeface="Times New Roman" charset="0"/>
                <a:ea typeface="ＭＳ Ｐゴシック" charset="0"/>
              </a:defRPr>
            </a:lvl1pPr>
            <a:lvl2pPr marL="742950" indent="-285750" defTabSz="977900" eaLnBrk="0" hangingPunct="0">
              <a:defRPr sz="2400">
                <a:solidFill>
                  <a:schemeClr val="tx1"/>
                </a:solidFill>
                <a:latin typeface="Times New Roman" charset="0"/>
                <a:ea typeface="ＭＳ Ｐゴシック" charset="0"/>
              </a:defRPr>
            </a:lvl2pPr>
            <a:lvl3pPr marL="1143000" indent="-228600" defTabSz="977900" eaLnBrk="0" hangingPunct="0">
              <a:defRPr sz="2400">
                <a:solidFill>
                  <a:schemeClr val="tx1"/>
                </a:solidFill>
                <a:latin typeface="Times New Roman" charset="0"/>
                <a:ea typeface="ＭＳ Ｐゴシック" charset="0"/>
              </a:defRPr>
            </a:lvl3pPr>
            <a:lvl4pPr marL="1600200" indent="-228600" defTabSz="977900" eaLnBrk="0" hangingPunct="0">
              <a:defRPr sz="2400">
                <a:solidFill>
                  <a:schemeClr val="tx1"/>
                </a:solidFill>
                <a:latin typeface="Times New Roman" charset="0"/>
                <a:ea typeface="ＭＳ Ｐゴシック" charset="0"/>
              </a:defRPr>
            </a:lvl4pPr>
            <a:lvl5pPr marL="2057400" indent="-228600" defTabSz="977900" eaLnBrk="0" hangingPunct="0">
              <a:defRPr sz="2400">
                <a:solidFill>
                  <a:schemeClr val="tx1"/>
                </a:solidFill>
                <a:latin typeface="Times New Roman" charset="0"/>
                <a:ea typeface="ＭＳ Ｐゴシック" charset="0"/>
              </a:defRPr>
            </a:lvl5pPr>
            <a:lvl6pPr marL="2514600" indent="-228600" defTabSz="9779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779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779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77900" eaLnBrk="0" fontAlgn="base" hangingPunct="0">
              <a:spcBef>
                <a:spcPct val="0"/>
              </a:spcBef>
              <a:spcAft>
                <a:spcPct val="0"/>
              </a:spcAft>
              <a:defRPr sz="2400">
                <a:solidFill>
                  <a:schemeClr val="tx1"/>
                </a:solidFill>
                <a:latin typeface="Times New Roman" charset="0"/>
                <a:ea typeface="ＭＳ Ｐゴシック" charset="0"/>
              </a:defRPr>
            </a:lvl9pPr>
          </a:lstStyle>
          <a:p>
            <a:fld id="{9DA54E39-736F-804B-8ADE-185ECC97E45B}" type="slidenum">
              <a:rPr lang="en-US" sz="1000"/>
              <a:pPr/>
              <a:t>29</a:t>
            </a:fld>
            <a:endParaRPr lang="en-US" sz="1000"/>
          </a:p>
        </p:txBody>
      </p:sp>
    </p:spTree>
    <p:extLst>
      <p:ext uri="{BB962C8B-B14F-4D97-AF65-F5344CB8AC3E}">
        <p14:creationId xmlns:p14="http://schemas.microsoft.com/office/powerpoint/2010/main" val="11901774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xfrm>
            <a:off x="419100" y="720725"/>
            <a:ext cx="6316663" cy="3554413"/>
          </a:xfrm>
          <a:ln/>
        </p:spPr>
      </p:sp>
      <p:sp>
        <p:nvSpPr>
          <p:cNvPr id="8192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The </a:t>
            </a:r>
            <a:r>
              <a:rPr lang="en-US" b="1" dirty="0">
                <a:latin typeface="Times New Roman" charset="0"/>
              </a:rPr>
              <a:t>EXPERIENCE</a:t>
            </a:r>
            <a:r>
              <a:rPr lang="en-US" dirty="0">
                <a:latin typeface="Times New Roman" charset="0"/>
              </a:rPr>
              <a:t> of</a:t>
            </a:r>
            <a:r>
              <a:rPr lang="en-US" baseline="0" dirty="0">
                <a:latin typeface="Times New Roman" charset="0"/>
              </a:rPr>
              <a:t> </a:t>
            </a:r>
            <a:r>
              <a:rPr lang="en-US" b="1" baseline="0" dirty="0">
                <a:latin typeface="Times New Roman" charset="0"/>
              </a:rPr>
              <a:t>using</a:t>
            </a:r>
            <a:r>
              <a:rPr lang="en-US" baseline="0" dirty="0">
                <a:latin typeface="Times New Roman" charset="0"/>
              </a:rPr>
              <a:t> the bike. The </a:t>
            </a:r>
            <a:r>
              <a:rPr lang="en-US" b="1" baseline="0" dirty="0">
                <a:latin typeface="Times New Roman" charset="0"/>
              </a:rPr>
              <a:t>aspiration</a:t>
            </a:r>
            <a:r>
              <a:rPr lang="en-US" baseline="0" dirty="0">
                <a:latin typeface="Times New Roman" charset="0"/>
              </a:rPr>
              <a:t> (and hopefully the reality) of the </a:t>
            </a:r>
            <a:r>
              <a:rPr lang="en-US" b="1" baseline="0" dirty="0">
                <a:latin typeface="Times New Roman" charset="0"/>
              </a:rPr>
              <a:t>experience.</a:t>
            </a:r>
          </a:p>
          <a:p>
            <a:r>
              <a:rPr lang="en-US" b="1" baseline="0" dirty="0">
                <a:latin typeface="Times New Roman" charset="0"/>
              </a:rPr>
              <a:t>“The experience of even simple </a:t>
            </a:r>
            <a:r>
              <a:rPr lang="en-US" b="1" baseline="0" dirty="0" err="1">
                <a:latin typeface="Times New Roman" charset="0"/>
              </a:rPr>
              <a:t>artificats</a:t>
            </a:r>
            <a:r>
              <a:rPr lang="en-US" b="1" baseline="0" dirty="0">
                <a:latin typeface="Times New Roman" charset="0"/>
              </a:rPr>
              <a:t>…”</a:t>
            </a:r>
          </a:p>
          <a:p>
            <a:r>
              <a:rPr lang="en-US" dirty="0">
                <a:latin typeface="Times New Roman" charset="0"/>
              </a:rPr>
              <a:t>Experience </a:t>
            </a:r>
            <a:r>
              <a:rPr lang="en-US" b="1" dirty="0">
                <a:latin typeface="Times New Roman" charset="0"/>
              </a:rPr>
              <a:t>depends</a:t>
            </a:r>
            <a:r>
              <a:rPr lang="en-US" dirty="0">
                <a:latin typeface="Times New Roman" charset="0"/>
              </a:rPr>
              <a:t> on the </a:t>
            </a:r>
            <a:r>
              <a:rPr lang="en-US" b="1" dirty="0">
                <a:latin typeface="Times New Roman" charset="0"/>
              </a:rPr>
              <a:t>bike</a:t>
            </a:r>
            <a:r>
              <a:rPr lang="en-US" dirty="0">
                <a:latin typeface="Times New Roman" charset="0"/>
              </a:rPr>
              <a:t>, your </a:t>
            </a:r>
            <a:r>
              <a:rPr lang="en-US" b="1" dirty="0">
                <a:latin typeface="Times New Roman" charset="0"/>
              </a:rPr>
              <a:t>equipment</a:t>
            </a:r>
            <a:r>
              <a:rPr lang="en-US" dirty="0">
                <a:latin typeface="Times New Roman" charset="0"/>
              </a:rPr>
              <a:t>, the </a:t>
            </a:r>
            <a:r>
              <a:rPr lang="en-US" b="1" dirty="0">
                <a:latin typeface="Times New Roman" charset="0"/>
              </a:rPr>
              <a:t>weather</a:t>
            </a:r>
            <a:r>
              <a:rPr lang="en-US" dirty="0">
                <a:latin typeface="Times New Roman" charset="0"/>
              </a:rPr>
              <a:t>, the </a:t>
            </a:r>
            <a:r>
              <a:rPr lang="en-US" b="1" dirty="0">
                <a:latin typeface="Times New Roman" charset="0"/>
              </a:rPr>
              <a:t>terrain</a:t>
            </a:r>
            <a:r>
              <a:rPr lang="en-US" dirty="0">
                <a:latin typeface="Times New Roman" charset="0"/>
              </a:rPr>
              <a:t>, your </a:t>
            </a:r>
            <a:r>
              <a:rPr lang="en-US" b="1" dirty="0">
                <a:latin typeface="Times New Roman" charset="0"/>
              </a:rPr>
              <a:t>skill</a:t>
            </a:r>
            <a:r>
              <a:rPr lang="en-US" dirty="0">
                <a:latin typeface="Times New Roman" charset="0"/>
              </a:rPr>
              <a:t>, your current </a:t>
            </a:r>
            <a:r>
              <a:rPr lang="en-US" b="1" dirty="0">
                <a:latin typeface="Times New Roman" charset="0"/>
              </a:rPr>
              <a:t>state</a:t>
            </a:r>
            <a:r>
              <a:rPr lang="en-US" dirty="0">
                <a:latin typeface="Times New Roman" charset="0"/>
              </a:rPr>
              <a:t> </a:t>
            </a:r>
            <a:r>
              <a:rPr lang="en-US" b="1" dirty="0">
                <a:latin typeface="Times New Roman" charset="0"/>
              </a:rPr>
              <a:t>of</a:t>
            </a:r>
            <a:r>
              <a:rPr lang="en-US" dirty="0">
                <a:latin typeface="Times New Roman" charset="0"/>
              </a:rPr>
              <a:t> </a:t>
            </a:r>
            <a:r>
              <a:rPr lang="en-US" b="1" dirty="0">
                <a:latin typeface="Times New Roman" charset="0"/>
              </a:rPr>
              <a:t>mind</a:t>
            </a:r>
            <a:r>
              <a:rPr lang="en-US" dirty="0">
                <a:latin typeface="Times New Roman" charset="0"/>
              </a:rPr>
              <a:t>, etc.</a:t>
            </a:r>
          </a:p>
          <a:p>
            <a:endParaRPr lang="en-US" dirty="0">
              <a:latin typeface="Times New Roman" charset="0"/>
            </a:endParaRPr>
          </a:p>
        </p:txBody>
      </p:sp>
      <p:sp>
        <p:nvSpPr>
          <p:cNvPr id="8192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77900" eaLnBrk="0" hangingPunct="0">
              <a:defRPr sz="2400">
                <a:solidFill>
                  <a:schemeClr val="tx1"/>
                </a:solidFill>
                <a:latin typeface="Times New Roman" charset="0"/>
                <a:ea typeface="ＭＳ Ｐゴシック" charset="0"/>
              </a:defRPr>
            </a:lvl1pPr>
            <a:lvl2pPr marL="742950" indent="-285750" defTabSz="977900" eaLnBrk="0" hangingPunct="0">
              <a:defRPr sz="2400">
                <a:solidFill>
                  <a:schemeClr val="tx1"/>
                </a:solidFill>
                <a:latin typeface="Times New Roman" charset="0"/>
                <a:ea typeface="ＭＳ Ｐゴシック" charset="0"/>
              </a:defRPr>
            </a:lvl2pPr>
            <a:lvl3pPr marL="1143000" indent="-228600" defTabSz="977900" eaLnBrk="0" hangingPunct="0">
              <a:defRPr sz="2400">
                <a:solidFill>
                  <a:schemeClr val="tx1"/>
                </a:solidFill>
                <a:latin typeface="Times New Roman" charset="0"/>
                <a:ea typeface="ＭＳ Ｐゴシック" charset="0"/>
              </a:defRPr>
            </a:lvl3pPr>
            <a:lvl4pPr marL="1600200" indent="-228600" defTabSz="977900" eaLnBrk="0" hangingPunct="0">
              <a:defRPr sz="2400">
                <a:solidFill>
                  <a:schemeClr val="tx1"/>
                </a:solidFill>
                <a:latin typeface="Times New Roman" charset="0"/>
                <a:ea typeface="ＭＳ Ｐゴシック" charset="0"/>
              </a:defRPr>
            </a:lvl4pPr>
            <a:lvl5pPr marL="2057400" indent="-228600" defTabSz="977900" eaLnBrk="0" hangingPunct="0">
              <a:defRPr sz="2400">
                <a:solidFill>
                  <a:schemeClr val="tx1"/>
                </a:solidFill>
                <a:latin typeface="Times New Roman" charset="0"/>
                <a:ea typeface="ＭＳ Ｐゴシック" charset="0"/>
              </a:defRPr>
            </a:lvl5pPr>
            <a:lvl6pPr marL="2514600" indent="-228600" defTabSz="9779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779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779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77900" eaLnBrk="0" fontAlgn="base" hangingPunct="0">
              <a:spcBef>
                <a:spcPct val="0"/>
              </a:spcBef>
              <a:spcAft>
                <a:spcPct val="0"/>
              </a:spcAft>
              <a:defRPr sz="2400">
                <a:solidFill>
                  <a:schemeClr val="tx1"/>
                </a:solidFill>
                <a:latin typeface="Times New Roman" charset="0"/>
                <a:ea typeface="ＭＳ Ｐゴシック" charset="0"/>
              </a:defRPr>
            </a:lvl9pPr>
          </a:lstStyle>
          <a:p>
            <a:fld id="{9DA54E39-736F-804B-8ADE-185ECC97E45B}" type="slidenum">
              <a:rPr lang="en-US" sz="1000"/>
              <a:pPr/>
              <a:t>30</a:t>
            </a:fld>
            <a:endParaRPr lang="en-US" sz="1000"/>
          </a:p>
        </p:txBody>
      </p:sp>
    </p:spTree>
    <p:extLst>
      <p:ext uri="{BB962C8B-B14F-4D97-AF65-F5344CB8AC3E}">
        <p14:creationId xmlns:p14="http://schemas.microsoft.com/office/powerpoint/2010/main" val="16499997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20725"/>
            <a:ext cx="6316663" cy="3554413"/>
          </a:xfrm>
        </p:spPr>
      </p:sp>
      <p:sp>
        <p:nvSpPr>
          <p:cNvPr id="3" name="Notes Placeholder 2"/>
          <p:cNvSpPr>
            <a:spLocks noGrp="1"/>
          </p:cNvSpPr>
          <p:nvPr>
            <p:ph type="body" idx="1"/>
          </p:nvPr>
        </p:nvSpPr>
        <p:spPr/>
        <p:txBody>
          <a:bodyPr/>
          <a:lstStyle/>
          <a:p>
            <a:r>
              <a:rPr lang="en-US" dirty="0"/>
              <a:t>Buxton likes to tell this story about his juicer that illustrates the difference between experience design and interface design.</a:t>
            </a:r>
          </a:p>
          <a:p>
            <a:r>
              <a:rPr lang="en-US" dirty="0"/>
              <a:t>He loved his 1st juicer every morning-complained he didn’t have at cabin</a:t>
            </a:r>
          </a:p>
          <a:p>
            <a:r>
              <a:rPr lang="en-US" dirty="0"/>
              <a:t>Then got the gift of the second for his cabin. Quiet!!!</a:t>
            </a:r>
            <a:r>
              <a:rPr lang="en-US" baseline="0" dirty="0"/>
              <a:t> Loved the experience and now no longer liked the original!</a:t>
            </a:r>
          </a:p>
          <a:p>
            <a:r>
              <a:rPr lang="en-US" baseline="0" dirty="0"/>
              <a:t>Complained… then got a gift of the 3</a:t>
            </a:r>
            <a:r>
              <a:rPr lang="en-US" baseline="30000" dirty="0"/>
              <a:t>rd</a:t>
            </a:r>
            <a:r>
              <a:rPr lang="en-US" baseline="0" dirty="0"/>
              <a:t> for home. Same interface as the 2nd,</a:t>
            </a:r>
          </a:p>
          <a:p>
            <a:r>
              <a:rPr lang="en-US" baseline="0" dirty="0"/>
              <a:t>but DIFFERENT experience. Easy at end of pulling down lever.</a:t>
            </a:r>
          </a:p>
          <a:p>
            <a:r>
              <a:rPr lang="en-US" baseline="0" dirty="0"/>
              <a:t>[ADVANCE]</a:t>
            </a:r>
          </a:p>
          <a:p>
            <a:r>
              <a:rPr lang="en-US" baseline="0" dirty="0"/>
              <a:t>USER EXPERIENCE was </a:t>
            </a:r>
            <a:r>
              <a:rPr lang="en-US" b="1" baseline="0" dirty="0"/>
              <a:t>partly</a:t>
            </a:r>
            <a:r>
              <a:rPr lang="en-US" baseline="0" dirty="0"/>
              <a:t> </a:t>
            </a:r>
            <a:r>
              <a:rPr lang="en-US" b="1" baseline="0" dirty="0"/>
              <a:t>the</a:t>
            </a:r>
            <a:r>
              <a:rPr lang="en-US" baseline="0" dirty="0"/>
              <a:t> </a:t>
            </a:r>
            <a:r>
              <a:rPr lang="en-US" b="1" baseline="0" dirty="0"/>
              <a:t>UI</a:t>
            </a:r>
            <a:r>
              <a:rPr lang="en-US" baseline="0" dirty="0"/>
              <a:t> but </a:t>
            </a:r>
            <a:r>
              <a:rPr lang="en-US" b="1" baseline="0" dirty="0"/>
              <a:t>also</a:t>
            </a:r>
            <a:r>
              <a:rPr lang="en-US" baseline="0" dirty="0"/>
              <a:t> the </a:t>
            </a:r>
            <a:r>
              <a:rPr lang="en-US" b="1" baseline="0" dirty="0"/>
              <a:t>situation</a:t>
            </a:r>
            <a:r>
              <a:rPr lang="en-US" baseline="0" dirty="0"/>
              <a:t> and </a:t>
            </a:r>
            <a:r>
              <a:rPr lang="en-US" b="1" baseline="0" dirty="0"/>
              <a:t>environment</a:t>
            </a:r>
          </a:p>
          <a:p>
            <a:r>
              <a:rPr lang="en-US" baseline="0" dirty="0"/>
              <a:t>And the </a:t>
            </a:r>
            <a:r>
              <a:rPr lang="en-US" b="1" baseline="0" dirty="0"/>
              <a:t>relative</a:t>
            </a:r>
            <a:r>
              <a:rPr lang="en-US" baseline="0" dirty="0"/>
              <a:t> </a:t>
            </a:r>
            <a:r>
              <a:rPr lang="en-US" b="1" baseline="0" dirty="0"/>
              <a:t>experience</a:t>
            </a:r>
            <a:r>
              <a:rPr lang="en-US" baseline="0" dirty="0"/>
              <a:t> to what had come before!</a:t>
            </a:r>
            <a:endParaRPr lang="en-US" dirty="0"/>
          </a:p>
        </p:txBody>
      </p:sp>
      <p:sp>
        <p:nvSpPr>
          <p:cNvPr id="4" name="Slide Number Placeholder 3"/>
          <p:cNvSpPr>
            <a:spLocks noGrp="1"/>
          </p:cNvSpPr>
          <p:nvPr>
            <p:ph type="sldNum" sz="quarter" idx="10"/>
          </p:nvPr>
        </p:nvSpPr>
        <p:spPr/>
        <p:txBody>
          <a:bodyPr/>
          <a:lstStyle/>
          <a:p>
            <a:fld id="{A300C090-F137-A747-947F-59586F962920}" type="slidenum">
              <a:rPr lang="en-US" smtClean="0"/>
              <a:pPr/>
              <a:t>31</a:t>
            </a:fld>
            <a:endParaRPr lang="en-US"/>
          </a:p>
        </p:txBody>
      </p:sp>
    </p:spTree>
    <p:extLst>
      <p:ext uri="{BB962C8B-B14F-4D97-AF65-F5344CB8AC3E}">
        <p14:creationId xmlns:p14="http://schemas.microsoft.com/office/powerpoint/2010/main" val="4581661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xfrm>
            <a:off x="419100" y="720725"/>
            <a:ext cx="6316663" cy="3554413"/>
          </a:xfrm>
          <a:ln/>
        </p:spPr>
      </p:sp>
      <p:sp>
        <p:nvSpPr>
          <p:cNvPr id="82947"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Times New Roman" charset="0"/>
              </a:rPr>
              <a:t>What is the experience design for a phone app?</a:t>
            </a:r>
          </a:p>
          <a:p>
            <a:r>
              <a:rPr lang="en-US" dirty="0">
                <a:latin typeface="Times New Roman" charset="0"/>
              </a:rPr>
              <a:t>How do we show this?</a:t>
            </a:r>
          </a:p>
          <a:p>
            <a:r>
              <a:rPr lang="en-US" dirty="0">
                <a:latin typeface="Times New Roman" charset="0"/>
              </a:rPr>
              <a:t>Can draw the phone.</a:t>
            </a:r>
          </a:p>
          <a:p>
            <a:r>
              <a:rPr lang="en-US" dirty="0">
                <a:latin typeface="Times New Roman" charset="0"/>
              </a:rPr>
              <a:t>[ADVANCE]</a:t>
            </a:r>
          </a:p>
          <a:p>
            <a:r>
              <a:rPr lang="en-US" dirty="0">
                <a:latin typeface="Times New Roman" charset="0"/>
              </a:rPr>
              <a:t>Or Draw the app’s interface</a:t>
            </a:r>
          </a:p>
          <a:p>
            <a:r>
              <a:rPr lang="en-US" dirty="0">
                <a:latin typeface="Times New Roman" charset="0"/>
              </a:rPr>
              <a:t>[ADVANCE]</a:t>
            </a:r>
          </a:p>
          <a:p>
            <a:r>
              <a:rPr lang="en-US" dirty="0">
                <a:latin typeface="Times New Roman" charset="0"/>
              </a:rPr>
              <a:t>Or Draw the experience using the app</a:t>
            </a:r>
          </a:p>
          <a:p>
            <a:r>
              <a:rPr lang="en-US" dirty="0">
                <a:latin typeface="Times New Roman" charset="0"/>
              </a:rPr>
              <a:t>[ADVANCE]</a:t>
            </a:r>
          </a:p>
          <a:p>
            <a:r>
              <a:rPr lang="en-US" dirty="0">
                <a:latin typeface="Times New Roman" charset="0"/>
              </a:rPr>
              <a:t>The true object of design is the </a:t>
            </a:r>
            <a:r>
              <a:rPr lang="en-US" b="1" dirty="0">
                <a:latin typeface="Times New Roman" charset="0"/>
              </a:rPr>
              <a:t>Experience</a:t>
            </a:r>
            <a:r>
              <a:rPr lang="en-US" dirty="0">
                <a:latin typeface="Times New Roman" charset="0"/>
              </a:rPr>
              <a:t>. </a:t>
            </a:r>
            <a:r>
              <a:rPr lang="en-US" b="1" dirty="0">
                <a:latin typeface="Times New Roman" charset="0"/>
              </a:rPr>
              <a:t>How</a:t>
            </a:r>
            <a:r>
              <a:rPr lang="en-US" dirty="0">
                <a:latin typeface="Times New Roman" charset="0"/>
              </a:rPr>
              <a:t> do we show it?</a:t>
            </a:r>
          </a:p>
        </p:txBody>
      </p:sp>
      <p:sp>
        <p:nvSpPr>
          <p:cNvPr id="8294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77900" eaLnBrk="0" hangingPunct="0">
              <a:defRPr sz="2400">
                <a:solidFill>
                  <a:schemeClr val="tx1"/>
                </a:solidFill>
                <a:latin typeface="Times New Roman" charset="0"/>
                <a:ea typeface="ＭＳ Ｐゴシック" charset="0"/>
              </a:defRPr>
            </a:lvl1pPr>
            <a:lvl2pPr marL="742950" indent="-285750" defTabSz="977900" eaLnBrk="0" hangingPunct="0">
              <a:defRPr sz="2400">
                <a:solidFill>
                  <a:schemeClr val="tx1"/>
                </a:solidFill>
                <a:latin typeface="Times New Roman" charset="0"/>
                <a:ea typeface="ＭＳ Ｐゴシック" charset="0"/>
              </a:defRPr>
            </a:lvl2pPr>
            <a:lvl3pPr marL="1143000" indent="-228600" defTabSz="977900" eaLnBrk="0" hangingPunct="0">
              <a:defRPr sz="2400">
                <a:solidFill>
                  <a:schemeClr val="tx1"/>
                </a:solidFill>
                <a:latin typeface="Times New Roman" charset="0"/>
                <a:ea typeface="ＭＳ Ｐゴシック" charset="0"/>
              </a:defRPr>
            </a:lvl3pPr>
            <a:lvl4pPr marL="1600200" indent="-228600" defTabSz="977900" eaLnBrk="0" hangingPunct="0">
              <a:defRPr sz="2400">
                <a:solidFill>
                  <a:schemeClr val="tx1"/>
                </a:solidFill>
                <a:latin typeface="Times New Roman" charset="0"/>
                <a:ea typeface="ＭＳ Ｐゴシック" charset="0"/>
              </a:defRPr>
            </a:lvl4pPr>
            <a:lvl5pPr marL="2057400" indent="-228600" defTabSz="977900" eaLnBrk="0" hangingPunct="0">
              <a:defRPr sz="2400">
                <a:solidFill>
                  <a:schemeClr val="tx1"/>
                </a:solidFill>
                <a:latin typeface="Times New Roman" charset="0"/>
                <a:ea typeface="ＭＳ Ｐゴシック" charset="0"/>
              </a:defRPr>
            </a:lvl5pPr>
            <a:lvl6pPr marL="2514600" indent="-228600" defTabSz="9779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779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779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77900" eaLnBrk="0" fontAlgn="base" hangingPunct="0">
              <a:spcBef>
                <a:spcPct val="0"/>
              </a:spcBef>
              <a:spcAft>
                <a:spcPct val="0"/>
              </a:spcAft>
              <a:defRPr sz="2400">
                <a:solidFill>
                  <a:schemeClr val="tx1"/>
                </a:solidFill>
                <a:latin typeface="Times New Roman" charset="0"/>
                <a:ea typeface="ＭＳ Ｐゴシック" charset="0"/>
              </a:defRPr>
            </a:lvl9pPr>
          </a:lstStyle>
          <a:p>
            <a:fld id="{75BF5505-F817-5344-93D4-A57EA351C708}" type="slidenum">
              <a:rPr lang="en-US" sz="1000"/>
              <a:pPr/>
              <a:t>32</a:t>
            </a:fld>
            <a:endParaRPr lang="en-US" sz="1000"/>
          </a:p>
        </p:txBody>
      </p:sp>
    </p:spTree>
    <p:extLst>
      <p:ext uri="{BB962C8B-B14F-4D97-AF65-F5344CB8AC3E}">
        <p14:creationId xmlns:p14="http://schemas.microsoft.com/office/powerpoint/2010/main" val="9058161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20725"/>
            <a:ext cx="6316663" cy="3554413"/>
          </a:xfrm>
        </p:spPr>
      </p:sp>
      <p:sp>
        <p:nvSpPr>
          <p:cNvPr id="3" name="Notes Placeholder 2"/>
          <p:cNvSpPr>
            <a:spLocks noGrp="1"/>
          </p:cNvSpPr>
          <p:nvPr>
            <p:ph type="body" idx="1"/>
          </p:nvPr>
        </p:nvSpPr>
        <p:spPr/>
        <p:txBody>
          <a:bodyPr/>
          <a:lstStyle/>
          <a:p>
            <a:r>
              <a:rPr lang="en-US" dirty="0"/>
              <a:t>We </a:t>
            </a:r>
            <a:r>
              <a:rPr lang="en-US" b="1" dirty="0"/>
              <a:t>Abstract</a:t>
            </a:r>
            <a:r>
              <a:rPr lang="en-US" dirty="0"/>
              <a:t> it</a:t>
            </a:r>
          </a:p>
          <a:p>
            <a:r>
              <a:rPr lang="en-US" dirty="0"/>
              <a:t>Only </a:t>
            </a:r>
            <a:r>
              <a:rPr lang="en-US" b="1" dirty="0"/>
              <a:t>show</a:t>
            </a:r>
            <a:r>
              <a:rPr lang="en-US" dirty="0"/>
              <a:t> what is </a:t>
            </a:r>
            <a:r>
              <a:rPr lang="en-US" b="1" dirty="0"/>
              <a:t>necessary</a:t>
            </a:r>
          </a:p>
          <a:p>
            <a:r>
              <a:rPr lang="en-US" dirty="0"/>
              <a:t>This is why you </a:t>
            </a:r>
            <a:r>
              <a:rPr lang="en-US" b="1" dirty="0"/>
              <a:t>don’t start off designing in a high-fidelity tool</a:t>
            </a:r>
            <a:r>
              <a:rPr lang="en-US" dirty="0"/>
              <a:t> like Sketch, Figma, or Illustrator!</a:t>
            </a:r>
          </a:p>
        </p:txBody>
      </p:sp>
      <p:sp>
        <p:nvSpPr>
          <p:cNvPr id="4" name="Slide Number Placeholder 3"/>
          <p:cNvSpPr>
            <a:spLocks noGrp="1"/>
          </p:cNvSpPr>
          <p:nvPr>
            <p:ph type="sldNum" sz="quarter" idx="10"/>
          </p:nvPr>
        </p:nvSpPr>
        <p:spPr/>
        <p:txBody>
          <a:bodyPr/>
          <a:lstStyle/>
          <a:p>
            <a:fld id="{A300C090-F137-A747-947F-59586F962920}" type="slidenum">
              <a:rPr lang="en-US" smtClean="0"/>
              <a:pPr/>
              <a:t>33</a:t>
            </a:fld>
            <a:endParaRPr lang="en-US"/>
          </a:p>
        </p:txBody>
      </p:sp>
    </p:spTree>
    <p:extLst>
      <p:ext uri="{BB962C8B-B14F-4D97-AF65-F5344CB8AC3E}">
        <p14:creationId xmlns:p14="http://schemas.microsoft.com/office/powerpoint/2010/main" val="924385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20725"/>
            <a:ext cx="6316663" cy="3554413"/>
          </a:xfrm>
        </p:spPr>
      </p:sp>
      <p:sp>
        <p:nvSpPr>
          <p:cNvPr id="3" name="Notes Placeholder 2"/>
          <p:cNvSpPr>
            <a:spLocks noGrp="1"/>
          </p:cNvSpPr>
          <p:nvPr>
            <p:ph type="body" idx="1"/>
          </p:nvPr>
        </p:nvSpPr>
        <p:spPr/>
        <p:txBody>
          <a:bodyPr/>
          <a:lstStyle/>
          <a:p>
            <a:r>
              <a:rPr lang="en-US" dirty="0"/>
              <a:t>Other mediums understand this idea of abstraction.</a:t>
            </a:r>
          </a:p>
          <a:p>
            <a:r>
              <a:rPr lang="en-US" dirty="0"/>
              <a:t>Scott McCloud’s </a:t>
            </a:r>
            <a:r>
              <a:rPr lang="en-US" i="1" dirty="0"/>
              <a:t>Understanding Comics </a:t>
            </a:r>
            <a:r>
              <a:rPr lang="en-US" i="0" dirty="0"/>
              <a:t>is a book you should read.</a:t>
            </a:r>
          </a:p>
          <a:p>
            <a:r>
              <a:rPr lang="en-US" i="0" dirty="0"/>
              <a:t>Anyone here read it?</a:t>
            </a:r>
          </a:p>
          <a:p>
            <a:br>
              <a:rPr lang="en-US" i="0" dirty="0"/>
            </a:br>
            <a:r>
              <a:rPr lang="en-US" i="0" dirty="0"/>
              <a:t>He writes: "When we abstract an image..."</a:t>
            </a:r>
          </a:p>
          <a:p>
            <a:r>
              <a:rPr lang="en-US" i="0" dirty="0"/>
              <a:t>[ADVANCER]</a:t>
            </a:r>
          </a:p>
          <a:p>
            <a:r>
              <a:rPr lang="en-US" i="0" dirty="0"/>
              <a:t>People think focusing is about saying "yes.", But "Focusing is about saying no." -- Steve Jobs</a:t>
            </a:r>
          </a:p>
          <a:p>
            <a:r>
              <a:rPr lang="en-US" i="0" dirty="0"/>
              <a:t>Remember, often you need to eliminate things when designing.</a:t>
            </a:r>
            <a:endParaRPr lang="en-US" i="1" dirty="0"/>
          </a:p>
        </p:txBody>
      </p:sp>
      <p:sp>
        <p:nvSpPr>
          <p:cNvPr id="4" name="Slide Number Placeholder 3"/>
          <p:cNvSpPr>
            <a:spLocks noGrp="1"/>
          </p:cNvSpPr>
          <p:nvPr>
            <p:ph type="sldNum" sz="quarter" idx="10"/>
          </p:nvPr>
        </p:nvSpPr>
        <p:spPr/>
        <p:txBody>
          <a:bodyPr/>
          <a:lstStyle/>
          <a:p>
            <a:fld id="{A300C090-F137-A747-947F-59586F962920}" type="slidenum">
              <a:rPr lang="en-US" smtClean="0"/>
              <a:pPr/>
              <a:t>34</a:t>
            </a:fld>
            <a:endParaRPr lang="en-US"/>
          </a:p>
        </p:txBody>
      </p:sp>
    </p:spTree>
    <p:extLst>
      <p:ext uri="{BB962C8B-B14F-4D97-AF65-F5344CB8AC3E}">
        <p14:creationId xmlns:p14="http://schemas.microsoft.com/office/powerpoint/2010/main" val="26369892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20725"/>
            <a:ext cx="6316663" cy="3554413"/>
          </a:xfrm>
        </p:spPr>
      </p:sp>
      <p:sp>
        <p:nvSpPr>
          <p:cNvPr id="3" name="Notes Placeholder 2"/>
          <p:cNvSpPr>
            <a:spLocks noGrp="1"/>
          </p:cNvSpPr>
          <p:nvPr>
            <p:ph type="body" idx="1"/>
          </p:nvPr>
        </p:nvSpPr>
        <p:spPr/>
        <p:txBody>
          <a:bodyPr/>
          <a:lstStyle/>
          <a:p>
            <a:r>
              <a:rPr lang="en-US" dirty="0"/>
              <a:t>The last thing I want to leave you with is again, this message that the design process is iterative.</a:t>
            </a:r>
          </a:p>
          <a:p>
            <a:r>
              <a:rPr lang="en-US" dirty="0"/>
              <a:t>We go through these stages multiple times with multiple techniques. Always keep that in mind.</a:t>
            </a:r>
          </a:p>
          <a:p>
            <a:r>
              <a:rPr lang="en-US" dirty="0"/>
              <a:t>We are at an abstract stage now (here on the right), but we will apply similar high-level techniques (user research, prototyping, etc.) to more concrete prototypes as we move the design process forward.</a:t>
            </a:r>
          </a:p>
        </p:txBody>
      </p:sp>
      <p:sp>
        <p:nvSpPr>
          <p:cNvPr id="4" name="Slide Number Placeholder 3"/>
          <p:cNvSpPr>
            <a:spLocks noGrp="1"/>
          </p:cNvSpPr>
          <p:nvPr>
            <p:ph type="sldNum" sz="quarter" idx="10"/>
          </p:nvPr>
        </p:nvSpPr>
        <p:spPr/>
        <p:txBody>
          <a:bodyPr/>
          <a:lstStyle/>
          <a:p>
            <a:fld id="{A300C090-F137-A747-947F-59586F962920}" type="slidenum">
              <a:rPr lang="en-US" smtClean="0"/>
              <a:pPr/>
              <a:t>35</a:t>
            </a:fld>
            <a:endParaRPr lang="en-US"/>
          </a:p>
        </p:txBody>
      </p:sp>
    </p:spTree>
    <p:extLst>
      <p:ext uri="{BB962C8B-B14F-4D97-AF65-F5344CB8AC3E}">
        <p14:creationId xmlns:p14="http://schemas.microsoft.com/office/powerpoint/2010/main" val="10889161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b481b4cb6a_5_0:notes"/>
          <p:cNvSpPr txBox="1">
            <a:spLocks noGrp="1"/>
          </p:cNvSpPr>
          <p:nvPr>
            <p:ph type="sldNum" idx="12"/>
          </p:nvPr>
        </p:nvSpPr>
        <p:spPr>
          <a:xfrm>
            <a:off x="4146550" y="9120188"/>
            <a:ext cx="3168600" cy="480900"/>
          </a:xfrm>
          <a:prstGeom prst="rect">
            <a:avLst/>
          </a:prstGeom>
          <a:noFill/>
          <a:ln>
            <a:noFill/>
          </a:ln>
        </p:spPr>
        <p:txBody>
          <a:bodyPr spcFirstLastPara="1" wrap="square" lIns="19725" tIns="0" rIns="19725" bIns="0" anchor="b" anchorCtr="0">
            <a:noAutofit/>
          </a:bodyPr>
          <a:lstStyle/>
          <a:p>
            <a:pPr marL="0" lvl="0" indent="0" algn="r" rtl="0">
              <a:lnSpc>
                <a:spcPct val="100000"/>
              </a:lnSpc>
              <a:spcBef>
                <a:spcPts val="0"/>
              </a:spcBef>
              <a:spcAft>
                <a:spcPts val="0"/>
              </a:spcAft>
              <a:buSzPts val="1000"/>
              <a:buNone/>
            </a:pPr>
            <a:fld id="{00000000-1234-1234-1234-123412341234}" type="slidenum">
              <a:rPr lang="en-US" sz="1000" b="0" i="1" u="none" strike="noStrike" cap="none">
                <a:solidFill>
                  <a:schemeClr val="dk1"/>
                </a:solidFill>
                <a:latin typeface="Times New Roman"/>
                <a:ea typeface="Times New Roman"/>
                <a:cs typeface="Times New Roman"/>
                <a:sym typeface="Times New Roman"/>
              </a:rPr>
              <a:t>36</a:t>
            </a:fld>
            <a:endParaRPr sz="1000" b="0" i="1" u="none" strike="noStrike" cap="none">
              <a:solidFill>
                <a:schemeClr val="dk1"/>
              </a:solidFill>
              <a:latin typeface="Times New Roman"/>
              <a:ea typeface="Times New Roman"/>
              <a:cs typeface="Times New Roman"/>
              <a:sym typeface="Times New Roman"/>
            </a:endParaRPr>
          </a:p>
        </p:txBody>
      </p:sp>
      <p:sp>
        <p:nvSpPr>
          <p:cNvPr id="168" name="Google Shape;168;gb481b4cb6a_5_0:notes"/>
          <p:cNvSpPr>
            <a:spLocks noGrp="1" noRot="1" noChangeAspect="1"/>
          </p:cNvSpPr>
          <p:nvPr>
            <p:ph type="sldImg" idx="2"/>
          </p:nvPr>
        </p:nvSpPr>
        <p:spPr>
          <a:xfrm>
            <a:off x="469900" y="725488"/>
            <a:ext cx="6376988" cy="35877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9" name="Google Shape;169;gb481b4cb6a_5_0:notes"/>
          <p:cNvSpPr txBox="1">
            <a:spLocks noGrp="1"/>
          </p:cNvSpPr>
          <p:nvPr>
            <p:ph type="body" idx="1"/>
          </p:nvPr>
        </p:nvSpPr>
        <p:spPr>
          <a:xfrm>
            <a:off x="976313" y="4557713"/>
            <a:ext cx="5362500" cy="4322700"/>
          </a:xfrm>
          <a:prstGeom prst="rect">
            <a:avLst/>
          </a:prstGeom>
          <a:noFill/>
          <a:ln>
            <a:noFill/>
          </a:ln>
        </p:spPr>
        <p:txBody>
          <a:bodyPr spcFirstLastPara="1" wrap="square" lIns="96975" tIns="49300" rIns="96975" bIns="49300" anchor="t" anchorCtr="0">
            <a:noAutofit/>
          </a:bodyPr>
          <a:lstStyle/>
          <a:p>
            <a:pPr marL="0" lvl="0" indent="0" algn="l" rtl="0">
              <a:lnSpc>
                <a:spcPct val="100000"/>
              </a:lnSpc>
              <a:spcBef>
                <a:spcPts val="0"/>
              </a:spcBef>
              <a:spcAft>
                <a:spcPts val="0"/>
              </a:spcAft>
              <a:buSzPts val="1400"/>
              <a:buNone/>
            </a:pPr>
            <a:r>
              <a:rPr lang="en-US" dirty="0"/>
              <a:t>5-7 min total (4 min to sketch)</a:t>
            </a:r>
            <a:endParaRPr dirty="0"/>
          </a:p>
        </p:txBody>
      </p:sp>
    </p:spTree>
    <p:extLst>
      <p:ext uri="{BB962C8B-B14F-4D97-AF65-F5344CB8AC3E}">
        <p14:creationId xmlns:p14="http://schemas.microsoft.com/office/powerpoint/2010/main" val="32163201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--- 0 years ago --</a:t>
            </a:r>
          </a:p>
          <a:p>
            <a:r>
              <a:rPr lang="en-US" dirty="0"/>
              <a:t>52 min</a:t>
            </a:r>
          </a:p>
          <a:p>
            <a:endParaRPr lang="en-US" dirty="0"/>
          </a:p>
          <a:p>
            <a:r>
              <a:rPr lang="en-US" dirty="0"/>
              <a:t>Get here by 55 min (2:25) for a 25 min break + 30 min for values</a:t>
            </a:r>
          </a:p>
          <a:p>
            <a:endParaRPr lang="en-US" dirty="0"/>
          </a:p>
          <a:p>
            <a:r>
              <a:rPr lang="en-US" dirty="0"/>
              <a:t>--- last year ---</a:t>
            </a:r>
          </a:p>
          <a:p>
            <a:r>
              <a:rPr lang="en-US" dirty="0"/>
              <a:t>Got here at 55 min in (2:25 pm), so had 25 min for break and then 30 min for values</a:t>
            </a:r>
          </a:p>
          <a:p>
            <a:endParaRPr lang="en-US" dirty="0"/>
          </a:p>
          <a:p>
            <a:r>
              <a:rPr lang="en-US" dirty="0"/>
              <a:t>------------------- two years ago ------</a:t>
            </a:r>
          </a:p>
          <a:p>
            <a:r>
              <a:rPr lang="en-US" dirty="0"/>
              <a:t>Got here at 57 min (so had 52 min left)</a:t>
            </a:r>
          </a:p>
          <a:p>
            <a:r>
              <a:rPr lang="en-US" dirty="0"/>
              <a:t>So took 25 min break (instead of 30)</a:t>
            </a:r>
          </a:p>
          <a:p>
            <a:r>
              <a:rPr lang="en-US" dirty="0"/>
              <a:t>Restarted at 2:52 PM</a:t>
            </a:r>
          </a:p>
          <a:p>
            <a:endParaRPr lang="en-US" dirty="0"/>
          </a:p>
          <a:p>
            <a:r>
              <a:rPr lang="en-US" dirty="0"/>
              <a:t>----------- three years ago ----------</a:t>
            </a:r>
          </a:p>
          <a:p>
            <a:r>
              <a:rPr lang="en-US" dirty="0"/>
              <a:t>Planned 20-minute break at 1:08 minutes</a:t>
            </a:r>
          </a:p>
          <a:p>
            <a:endParaRPr lang="en-US" dirty="0"/>
          </a:p>
          <a:p>
            <a:r>
              <a:rPr lang="en-US" dirty="0"/>
              <a:t>If have less than 35 min left after break, cut break by 5 min increments</a:t>
            </a:r>
          </a:p>
          <a:p>
            <a:r>
              <a:rPr lang="en-US" dirty="0"/>
              <a:t>(so I did a 20 min breakout)</a:t>
            </a:r>
          </a:p>
          <a:p>
            <a:endParaRPr lang="en-US" dirty="0"/>
          </a:p>
        </p:txBody>
      </p:sp>
      <p:sp>
        <p:nvSpPr>
          <p:cNvPr id="4" name="Slide Number Placeholder 3"/>
          <p:cNvSpPr>
            <a:spLocks noGrp="1"/>
          </p:cNvSpPr>
          <p:nvPr>
            <p:ph type="sldNum" sz="quarter" idx="10"/>
          </p:nvPr>
        </p:nvSpPr>
        <p:spPr/>
        <p:txBody>
          <a:bodyPr/>
          <a:lstStyle/>
          <a:p>
            <a:fld id="{A300C090-F137-A747-947F-59586F962920}" type="slidenum">
              <a:rPr lang="en-US" smtClean="0"/>
              <a:pPr/>
              <a:t>37</a:t>
            </a:fld>
            <a:endParaRPr lang="en-US"/>
          </a:p>
        </p:txBody>
      </p:sp>
    </p:spTree>
    <p:extLst>
      <p:ext uri="{BB962C8B-B14F-4D97-AF65-F5344CB8AC3E}">
        <p14:creationId xmlns:p14="http://schemas.microsoft.com/office/powerpoint/2010/main" val="23663551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--- 0 years ago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54 min in so took 24 min break (started 2 min late) and started again at 2:50</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Get here by 55 min for a 25 min break + 30 min for values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--- 1  years ago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Got here at 63 min in (2:33 pm), so had a 21min break (return at 2:55 PM) and then only 25 min for values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Went 3 min over and went fast so really need to finish by 55 min to have a 25 min break at at least 30 min for values if not 35 min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--- 2 years ago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Got here at 51 min in (2:21 pm), so had 24 min for break (return at 2:45 PM) and then 35 min for values</a:t>
            </a:r>
          </a:p>
          <a:p>
            <a:endParaRPr lang="en-US" dirty="0"/>
          </a:p>
          <a:p>
            <a:r>
              <a:rPr lang="en-US" dirty="0"/>
              <a:t>--- 3 years ago ---</a:t>
            </a:r>
          </a:p>
          <a:p>
            <a:r>
              <a:rPr lang="en-US" dirty="0"/>
              <a:t>Got here at 57 min (had 52 min left)</a:t>
            </a:r>
          </a:p>
          <a:p>
            <a:r>
              <a:rPr lang="en-US" dirty="0"/>
              <a:t>So took 25 min break (instead of 30)</a:t>
            </a:r>
          </a:p>
          <a:p>
            <a:r>
              <a:rPr lang="en-US" dirty="0"/>
              <a:t>Restarted at 2:52 PM</a:t>
            </a:r>
          </a:p>
          <a:p>
            <a:endParaRPr lang="en-US" dirty="0"/>
          </a:p>
          <a:p>
            <a:r>
              <a:rPr lang="en-US" dirty="0"/>
              <a:t>--- 4 years ago ---</a:t>
            </a:r>
          </a:p>
          <a:p>
            <a:r>
              <a:rPr lang="en-US" dirty="0"/>
              <a:t>Planned 20-minute break at 1:08 minutes</a:t>
            </a:r>
          </a:p>
          <a:p>
            <a:endParaRPr lang="en-US" dirty="0"/>
          </a:p>
          <a:p>
            <a:r>
              <a:rPr lang="en-US" dirty="0"/>
              <a:t>If have less than 35 min left after break, cut break by 5 min increments</a:t>
            </a:r>
          </a:p>
          <a:p>
            <a:r>
              <a:rPr lang="en-US" dirty="0"/>
              <a:t>(so I did a 20 min breakout)</a:t>
            </a:r>
          </a:p>
        </p:txBody>
      </p:sp>
      <p:sp>
        <p:nvSpPr>
          <p:cNvPr id="4" name="Slide Number Placeholder 3"/>
          <p:cNvSpPr>
            <a:spLocks noGrp="1"/>
          </p:cNvSpPr>
          <p:nvPr>
            <p:ph type="sldNum" sz="quarter" idx="10"/>
          </p:nvPr>
        </p:nvSpPr>
        <p:spPr/>
        <p:txBody>
          <a:bodyPr/>
          <a:lstStyle/>
          <a:p>
            <a:fld id="{A300C090-F137-A747-947F-59586F962920}" type="slidenum">
              <a:rPr lang="en-US" smtClean="0"/>
              <a:pPr/>
              <a:t>38</a:t>
            </a:fld>
            <a:endParaRPr lang="en-US"/>
          </a:p>
        </p:txBody>
      </p:sp>
    </p:spTree>
    <p:extLst>
      <p:ext uri="{BB962C8B-B14F-4D97-AF65-F5344CB8AC3E}">
        <p14:creationId xmlns:p14="http://schemas.microsoft.com/office/powerpoint/2010/main" val="26136736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when you start thinking about </a:t>
            </a:r>
            <a:r>
              <a:rPr lang="en-US" b="1" dirty="0"/>
              <a:t>ethics</a:t>
            </a:r>
            <a:r>
              <a:rPr lang="en-US" dirty="0"/>
              <a:t> and </a:t>
            </a:r>
            <a:r>
              <a:rPr lang="en-US" b="1" dirty="0"/>
              <a:t>values</a:t>
            </a:r>
            <a:r>
              <a:rPr lang="en-US" dirty="0"/>
              <a:t> in technology, it can be so </a:t>
            </a:r>
            <a:r>
              <a:rPr lang="en-US" b="1" dirty="0"/>
              <a:t>daunting</a:t>
            </a:r>
            <a:r>
              <a:rPr lang="en-US" dirty="0"/>
              <a:t> and </a:t>
            </a:r>
            <a:r>
              <a:rPr lang="en-US" b="1" dirty="0"/>
              <a:t>overwhelming</a:t>
            </a:r>
            <a:r>
              <a:rPr lang="en-US" dirty="0"/>
              <a:t> that you don’t even know where to start</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Our </a:t>
            </a:r>
            <a:r>
              <a:rPr lang="en-US" b="1" dirty="0"/>
              <a:t>goal</a:t>
            </a:r>
            <a:r>
              <a:rPr lang="en-US" dirty="0"/>
              <a:t> for today is to </a:t>
            </a:r>
            <a:r>
              <a:rPr lang="en-US" b="1" dirty="0"/>
              <a:t>introduce</a:t>
            </a:r>
            <a:r>
              <a:rPr lang="en-US" dirty="0"/>
              <a:t> some </a:t>
            </a:r>
            <a:r>
              <a:rPr lang="en-US" b="1" dirty="0"/>
              <a:t>concepts</a:t>
            </a:r>
            <a:r>
              <a:rPr lang="en-US" dirty="0"/>
              <a:t> and </a:t>
            </a:r>
            <a:r>
              <a:rPr lang="en-US" b="1" dirty="0"/>
              <a:t>activities</a:t>
            </a:r>
            <a:r>
              <a:rPr lang="en-US" dirty="0"/>
              <a:t> that will give you </a:t>
            </a:r>
            <a:r>
              <a:rPr lang="en-US" b="1" dirty="0"/>
              <a:t>structure</a:t>
            </a:r>
            <a:r>
              <a:rPr lang="en-US" dirty="0"/>
              <a:t> in </a:t>
            </a:r>
            <a:r>
              <a:rPr lang="en-US" b="1" dirty="0"/>
              <a:t>thinking</a:t>
            </a:r>
            <a:r>
              <a:rPr lang="en-US" dirty="0"/>
              <a:t> about </a:t>
            </a:r>
            <a:r>
              <a:rPr lang="en-US" b="1" dirty="0"/>
              <a:t>values</a:t>
            </a:r>
            <a:r>
              <a:rPr lang="en-US" dirty="0"/>
              <a:t> and </a:t>
            </a:r>
            <a:r>
              <a:rPr lang="en-US" b="1" dirty="0"/>
              <a:t>ethics</a:t>
            </a:r>
            <a:r>
              <a:rPr lang="en-US" dirty="0"/>
              <a:t> in design, and hopefully </a:t>
            </a:r>
            <a:r>
              <a:rPr lang="en-US" b="1" dirty="0"/>
              <a:t>guide</a:t>
            </a:r>
            <a:r>
              <a:rPr lang="en-US" dirty="0"/>
              <a:t> you towards </a:t>
            </a:r>
            <a:r>
              <a:rPr lang="en-US" b="1" dirty="0"/>
              <a:t>solutions</a:t>
            </a:r>
            <a:r>
              <a:rPr lang="en-US" dirty="0"/>
              <a:t> that can </a:t>
            </a:r>
            <a:r>
              <a:rPr lang="en-US" b="1" dirty="0"/>
              <a:t>prevent</a:t>
            </a:r>
            <a:r>
              <a:rPr lang="en-US" dirty="0"/>
              <a:t> </a:t>
            </a:r>
            <a:r>
              <a:rPr lang="en-US" b="1" dirty="0"/>
              <a:t>harms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This is a </a:t>
            </a:r>
            <a:r>
              <a:rPr lang="en-US" b="1" dirty="0"/>
              <a:t>very</a:t>
            </a:r>
            <a:r>
              <a:rPr lang="en-US" dirty="0"/>
              <a:t> </a:t>
            </a:r>
            <a:r>
              <a:rPr lang="en-US" b="1" dirty="0"/>
              <a:t>rich</a:t>
            </a:r>
            <a:r>
              <a:rPr lang="en-US" dirty="0"/>
              <a:t> </a:t>
            </a:r>
            <a:r>
              <a:rPr lang="en-US" b="1" dirty="0"/>
              <a:t>field</a:t>
            </a:r>
            <a:r>
              <a:rPr lang="en-US" dirty="0"/>
              <a:t> and we’re only going to </a:t>
            </a:r>
            <a:r>
              <a:rPr lang="en-US" b="1" dirty="0"/>
              <a:t>scratch</a:t>
            </a:r>
            <a:r>
              <a:rPr lang="en-US" dirty="0"/>
              <a:t> the </a:t>
            </a:r>
            <a:r>
              <a:rPr lang="en-US" b="1" dirty="0"/>
              <a:t>surface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We will introduce... VSD...</a:t>
            </a:r>
          </a:p>
          <a:p>
            <a:endParaRPr lang="en-US" dirty="0"/>
          </a:p>
        </p:txBody>
      </p:sp>
      <p:sp>
        <p:nvSpPr>
          <p:cNvPr id="4" name="Slide Number Placeholder 3"/>
          <p:cNvSpPr>
            <a:spLocks noGrp="1"/>
          </p:cNvSpPr>
          <p:nvPr>
            <p:ph type="sldNum" sz="quarter" idx="5"/>
          </p:nvPr>
        </p:nvSpPr>
        <p:spPr/>
        <p:txBody>
          <a:bodyPr/>
          <a:lstStyle/>
          <a:p>
            <a:fld id="{A300C090-F137-A747-947F-59586F962920}" type="slidenum">
              <a:rPr lang="en-US" smtClean="0"/>
              <a:pPr/>
              <a:t>39</a:t>
            </a:fld>
            <a:endParaRPr lang="en-US"/>
          </a:p>
        </p:txBody>
      </p:sp>
    </p:spTree>
    <p:extLst>
      <p:ext uri="{BB962C8B-B14F-4D97-AF65-F5344CB8AC3E}">
        <p14:creationId xmlns:p14="http://schemas.microsoft.com/office/powerpoint/2010/main" val="35064739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artifacts we design embed the values of the creators...</a:t>
            </a:r>
          </a:p>
          <a:p>
            <a:r>
              <a:rPr lang="en-US" dirty="0"/>
              <a:t>These </a:t>
            </a:r>
            <a:r>
              <a:rPr lang="en-US" b="1" dirty="0"/>
              <a:t>values</a:t>
            </a:r>
            <a:r>
              <a:rPr lang="en-US" dirty="0"/>
              <a:t> come out in </a:t>
            </a:r>
            <a:r>
              <a:rPr lang="en-US" b="1" dirty="0"/>
              <a:t>who</a:t>
            </a:r>
            <a:r>
              <a:rPr lang="en-US" dirty="0"/>
              <a:t> you </a:t>
            </a:r>
            <a:r>
              <a:rPr lang="en-US" b="1" dirty="0"/>
              <a:t>chose</a:t>
            </a:r>
            <a:r>
              <a:rPr lang="en-US" dirty="0"/>
              <a:t> to </a:t>
            </a:r>
            <a:r>
              <a:rPr lang="en-US" b="1" dirty="0"/>
              <a:t>interview</a:t>
            </a:r>
            <a:r>
              <a:rPr lang="en-US" dirty="0"/>
              <a:t>, who you </a:t>
            </a:r>
            <a:r>
              <a:rPr lang="en-US" b="1" dirty="0"/>
              <a:t>listened</a:t>
            </a:r>
            <a:r>
              <a:rPr lang="en-US" dirty="0"/>
              <a:t> </a:t>
            </a:r>
            <a:r>
              <a:rPr lang="en-US" b="1" dirty="0"/>
              <a:t>to</a:t>
            </a:r>
            <a:r>
              <a:rPr lang="en-US" dirty="0"/>
              <a:t>, and </a:t>
            </a:r>
            <a:r>
              <a:rPr lang="en-US" b="1" dirty="0"/>
              <a:t>your</a:t>
            </a:r>
            <a:r>
              <a:rPr lang="en-US" dirty="0"/>
              <a:t> </a:t>
            </a:r>
            <a:r>
              <a:rPr lang="en-US" b="1" dirty="0"/>
              <a:t>values</a:t>
            </a:r>
            <a:r>
              <a:rPr lang="en-US" dirty="0"/>
              <a:t> as you thought what good solutions might be. They are </a:t>
            </a:r>
            <a:r>
              <a:rPr lang="en-US" b="1" dirty="0"/>
              <a:t>implicit</a:t>
            </a:r>
            <a:r>
              <a:rPr lang="en-US" dirty="0"/>
              <a:t>. Some techniques (such as </a:t>
            </a:r>
            <a:r>
              <a:rPr lang="en-US" b="1" dirty="0"/>
              <a:t>Value</a:t>
            </a:r>
            <a:r>
              <a:rPr lang="en-US" dirty="0"/>
              <a:t> </a:t>
            </a:r>
            <a:r>
              <a:rPr lang="en-US" b="1" dirty="0"/>
              <a:t>Sensitive</a:t>
            </a:r>
            <a:r>
              <a:rPr lang="en-US" dirty="0"/>
              <a:t> </a:t>
            </a:r>
            <a:r>
              <a:rPr lang="en-US" b="1" dirty="0"/>
              <a:t>Design</a:t>
            </a:r>
            <a:r>
              <a:rPr lang="en-US" dirty="0"/>
              <a:t>) try to </a:t>
            </a:r>
            <a:r>
              <a:rPr lang="en-US" b="1" dirty="0"/>
              <a:t>make</a:t>
            </a:r>
            <a:r>
              <a:rPr lang="en-US" dirty="0"/>
              <a:t> </a:t>
            </a:r>
            <a:r>
              <a:rPr lang="en-US" b="1" dirty="0"/>
              <a:t>them</a:t>
            </a:r>
            <a:r>
              <a:rPr lang="en-US" dirty="0"/>
              <a:t> </a:t>
            </a:r>
            <a:r>
              <a:rPr lang="en-US" b="1" dirty="0"/>
              <a:t>explicit</a:t>
            </a:r>
            <a:r>
              <a:rPr lang="en-US" dirty="0"/>
              <a:t>!</a:t>
            </a:r>
          </a:p>
          <a:p>
            <a:endParaRPr lang="en-US" dirty="0"/>
          </a:p>
          <a:p>
            <a:r>
              <a:rPr lang="en-US" dirty="0"/>
              <a:t>The reason I like being a professor is that you learn all the time. From your grad students and undergraduates. I was </a:t>
            </a:r>
            <a:r>
              <a:rPr lang="en-US" b="1" dirty="0"/>
              <a:t>humbled</a:t>
            </a:r>
            <a:r>
              <a:rPr lang="en-US" dirty="0"/>
              <a:t> when two students contacted me a few years ago about the </a:t>
            </a:r>
            <a:r>
              <a:rPr lang="en-US" b="1" dirty="0"/>
              <a:t>Springboard</a:t>
            </a:r>
            <a:r>
              <a:rPr lang="en-US" dirty="0"/>
              <a:t> video that I had shown in class. At first when I read their critique, I was defensive about it. But as I thought about it, I felt I had learned something and missed something.</a:t>
            </a:r>
          </a:p>
          <a:p>
            <a:endParaRPr lang="en-US" dirty="0"/>
          </a:p>
          <a:p>
            <a:r>
              <a:rPr lang="en-US" dirty="0"/>
              <a:t>Springboard for those who haven't seen it: you set goals for some behavior change you want, while also pledging to give to a charity you support when you meet your goal, e.g., stop drinking soda, to help feed hungry children.</a:t>
            </a:r>
          </a:p>
          <a:p>
            <a:r>
              <a:rPr lang="en-US" dirty="0"/>
              <a:t>[ADVANCE]</a:t>
            </a:r>
          </a:p>
          <a:p>
            <a:r>
              <a:rPr lang="en-US" dirty="0"/>
              <a:t>Or run 20 times each month to give to the world health org for vaccines</a:t>
            </a:r>
          </a:p>
          <a:p>
            <a:r>
              <a:rPr lang="en-US" dirty="0"/>
              <a:t>[ADVANCE][ADVANCE][ADVANCE]</a:t>
            </a:r>
          </a:p>
          <a:p>
            <a:r>
              <a:rPr lang="en-US" dirty="0"/>
              <a:t>What value might be coming across from this video?</a:t>
            </a:r>
          </a:p>
        </p:txBody>
      </p:sp>
      <p:sp>
        <p:nvSpPr>
          <p:cNvPr id="4" name="Slide Number Placeholder 3"/>
          <p:cNvSpPr>
            <a:spLocks noGrp="1"/>
          </p:cNvSpPr>
          <p:nvPr>
            <p:ph type="sldNum" sz="quarter" idx="5"/>
          </p:nvPr>
        </p:nvSpPr>
        <p:spPr/>
        <p:txBody>
          <a:bodyPr/>
          <a:lstStyle/>
          <a:p>
            <a:fld id="{A300C090-F137-A747-947F-59586F962920}" type="slidenum">
              <a:rPr lang="en-US" smtClean="0"/>
              <a:pPr/>
              <a:t>40</a:t>
            </a:fld>
            <a:endParaRPr lang="en-US"/>
          </a:p>
        </p:txBody>
      </p:sp>
    </p:spTree>
    <p:extLst>
      <p:ext uri="{BB962C8B-B14F-4D97-AF65-F5344CB8AC3E}">
        <p14:creationId xmlns:p14="http://schemas.microsoft.com/office/powerpoint/2010/main" val="10738584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students pointed me to a </a:t>
            </a:r>
            <a:r>
              <a:rPr lang="en-US" b="1" dirty="0"/>
              <a:t>great</a:t>
            </a:r>
            <a:r>
              <a:rPr lang="en-US" dirty="0"/>
              <a:t> </a:t>
            </a:r>
            <a:r>
              <a:rPr lang="en-US" b="1" dirty="0"/>
              <a:t>talk</a:t>
            </a:r>
            <a:r>
              <a:rPr lang="en-US" dirty="0"/>
              <a:t> on this by the Nigerian author Chimamanda Ngozi Adichie, where she said:</a:t>
            </a:r>
          </a:p>
          <a:p>
            <a:r>
              <a:rPr lang="en-US" dirty="0"/>
              <a:t>“the </a:t>
            </a:r>
            <a:r>
              <a:rPr lang="en-US" b="1" dirty="0"/>
              <a:t>single</a:t>
            </a:r>
            <a:r>
              <a:rPr lang="en-US" dirty="0"/>
              <a:t> </a:t>
            </a:r>
            <a:r>
              <a:rPr lang="en-US" b="1" dirty="0"/>
              <a:t>story</a:t>
            </a:r>
            <a:r>
              <a:rPr lang="en-US" dirty="0"/>
              <a:t> </a:t>
            </a:r>
            <a:r>
              <a:rPr lang="en-US" b="1" dirty="0"/>
              <a:t>creates</a:t>
            </a:r>
            <a:r>
              <a:rPr lang="en-US" dirty="0"/>
              <a:t> </a:t>
            </a:r>
            <a:r>
              <a:rPr lang="en-US" b="1" dirty="0"/>
              <a:t>stereotypes</a:t>
            </a:r>
            <a:r>
              <a:rPr lang="en-US" dirty="0"/>
              <a:t> … </a:t>
            </a:r>
            <a:r>
              <a:rPr lang="en-US" b="1" dirty="0"/>
              <a:t>not</a:t>
            </a:r>
            <a:r>
              <a:rPr lang="en-US" dirty="0"/>
              <a:t> that they are </a:t>
            </a:r>
            <a:r>
              <a:rPr lang="en-US" b="1" dirty="0"/>
              <a:t>untrue</a:t>
            </a:r>
            <a:r>
              <a:rPr lang="en-US" dirty="0"/>
              <a:t>, but that they are </a:t>
            </a:r>
            <a:r>
              <a:rPr lang="en-US" b="1" dirty="0"/>
              <a:t>incomplete</a:t>
            </a:r>
            <a:r>
              <a:rPr lang="en-US" dirty="0"/>
              <a:t>. They </a:t>
            </a:r>
            <a:r>
              <a:rPr lang="en-US" b="1" dirty="0"/>
              <a:t>make</a:t>
            </a:r>
            <a:r>
              <a:rPr lang="en-US" dirty="0"/>
              <a:t> </a:t>
            </a:r>
            <a:r>
              <a:rPr lang="en-US" b="1" dirty="0"/>
              <a:t>one</a:t>
            </a:r>
            <a:r>
              <a:rPr lang="en-US" dirty="0"/>
              <a:t> </a:t>
            </a:r>
            <a:r>
              <a:rPr lang="en-US" b="1" dirty="0"/>
              <a:t>story</a:t>
            </a:r>
            <a:r>
              <a:rPr lang="en-US" dirty="0"/>
              <a:t> become </a:t>
            </a:r>
            <a:r>
              <a:rPr lang="en-US" b="1" dirty="0"/>
              <a:t>the</a:t>
            </a:r>
            <a:r>
              <a:rPr lang="en-US" dirty="0"/>
              <a:t> </a:t>
            </a:r>
            <a:r>
              <a:rPr lang="en-US" b="1" dirty="0"/>
              <a:t>only</a:t>
            </a:r>
            <a:r>
              <a:rPr lang="en-US" dirty="0"/>
              <a:t> story” – Author Chimamanda Ngozi Adichie</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Springboard also had things like supporting “Teach for America”. What </a:t>
            </a:r>
            <a:r>
              <a:rPr lang="en-US" b="1" dirty="0"/>
              <a:t>types</a:t>
            </a:r>
            <a:r>
              <a:rPr lang="en-US" dirty="0"/>
              <a:t> of </a:t>
            </a:r>
            <a:r>
              <a:rPr lang="en-US" b="1" dirty="0"/>
              <a:t>other</a:t>
            </a:r>
            <a:r>
              <a:rPr lang="en-US" dirty="0"/>
              <a:t> </a:t>
            </a:r>
            <a:r>
              <a:rPr lang="en-US" b="1" dirty="0"/>
              <a:t>charities</a:t>
            </a:r>
            <a:r>
              <a:rPr lang="en-US" dirty="0"/>
              <a:t> might they have had to </a:t>
            </a:r>
            <a:r>
              <a:rPr lang="en-US" b="1" dirty="0"/>
              <a:t>balance</a:t>
            </a:r>
            <a:r>
              <a:rPr lang="en-US" dirty="0"/>
              <a:t> </a:t>
            </a:r>
            <a:r>
              <a:rPr lang="en-US" b="1" dirty="0"/>
              <a:t>these</a:t>
            </a:r>
            <a:r>
              <a:rPr lang="en-US" dirty="0"/>
              <a:t> </a:t>
            </a:r>
            <a:r>
              <a:rPr lang="en-US" b="1" dirty="0"/>
              <a:t>stories</a:t>
            </a:r>
            <a:r>
              <a:rPr lang="en-US" dirty="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Springboard video </a:t>
            </a:r>
            <a:r>
              <a:rPr lang="en-US" b="1" dirty="0"/>
              <a:t>may have lacked a balance </a:t>
            </a:r>
            <a:r>
              <a:rPr lang="en-US" dirty="0"/>
              <a:t>of these other charities as well as </a:t>
            </a:r>
            <a:r>
              <a:rPr lang="en-US" b="1" dirty="0"/>
              <a:t>the single story of developing countries</a:t>
            </a:r>
            <a:r>
              <a:rPr lang="en-US" dirty="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As you design</a:t>
            </a:r>
            <a:r>
              <a:rPr lang="en-US" dirty="0"/>
              <a:t>, try to </a:t>
            </a:r>
            <a:r>
              <a:rPr lang="en-US" b="1" dirty="0"/>
              <a:t>think</a:t>
            </a:r>
            <a:r>
              <a:rPr lang="en-US" dirty="0"/>
              <a:t> </a:t>
            </a:r>
            <a:r>
              <a:rPr lang="en-US" b="1" dirty="0"/>
              <a:t>explicitly</a:t>
            </a:r>
            <a:r>
              <a:rPr lang="en-US" dirty="0"/>
              <a:t> about what </a:t>
            </a:r>
            <a:r>
              <a:rPr lang="en-US" b="1" dirty="0"/>
              <a:t>values</a:t>
            </a:r>
            <a:r>
              <a:rPr lang="en-US" dirty="0"/>
              <a:t> and </a:t>
            </a:r>
            <a:r>
              <a:rPr lang="en-US" b="1" dirty="0"/>
              <a:t>assumptions</a:t>
            </a:r>
            <a:r>
              <a:rPr lang="en-US" dirty="0"/>
              <a:t> </a:t>
            </a:r>
            <a:r>
              <a:rPr lang="en-US" b="1" dirty="0"/>
              <a:t>you</a:t>
            </a:r>
            <a:r>
              <a:rPr lang="en-US" dirty="0"/>
              <a:t> </a:t>
            </a:r>
            <a:r>
              <a:rPr lang="en-US" b="1" dirty="0"/>
              <a:t>are</a:t>
            </a:r>
            <a:r>
              <a:rPr lang="en-US" dirty="0"/>
              <a:t> </a:t>
            </a:r>
            <a:r>
              <a:rPr lang="en-US" b="1" dirty="0"/>
              <a:t>bringing</a:t>
            </a:r>
            <a:r>
              <a:rPr lang="en-US" dirty="0"/>
              <a:t> to your design.</a:t>
            </a:r>
            <a:br>
              <a:rPr lang="en-US" dirty="0"/>
            </a:br>
            <a:br>
              <a:rPr lang="en-US" dirty="0"/>
            </a:br>
            <a:r>
              <a:rPr lang="en-US" dirty="0"/>
              <a:t>You are supposed to watch this video by the next lecture.</a:t>
            </a:r>
          </a:p>
        </p:txBody>
      </p:sp>
      <p:sp>
        <p:nvSpPr>
          <p:cNvPr id="4" name="Slide Number Placeholder 3"/>
          <p:cNvSpPr>
            <a:spLocks noGrp="1"/>
          </p:cNvSpPr>
          <p:nvPr>
            <p:ph type="sldNum" sz="quarter" idx="5"/>
          </p:nvPr>
        </p:nvSpPr>
        <p:spPr/>
        <p:txBody>
          <a:bodyPr/>
          <a:lstStyle/>
          <a:p>
            <a:fld id="{A300C090-F137-A747-947F-59586F962920}" type="slidenum">
              <a:rPr lang="en-US" smtClean="0"/>
              <a:pPr/>
              <a:t>41</a:t>
            </a:fld>
            <a:endParaRPr lang="en-US"/>
          </a:p>
        </p:txBody>
      </p:sp>
    </p:spTree>
    <p:extLst>
      <p:ext uri="{BB962C8B-B14F-4D97-AF65-F5344CB8AC3E}">
        <p14:creationId xmlns:p14="http://schemas.microsoft.com/office/powerpoint/2010/main" val="5007358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a:t>
            </a:r>
            <a:r>
              <a:rPr lang="en-US" b="1" dirty="0"/>
              <a:t>first</a:t>
            </a:r>
            <a:r>
              <a:rPr lang="en-US" dirty="0"/>
              <a:t> step towards thinking more critically about values in design, we can </a:t>
            </a:r>
            <a:r>
              <a:rPr lang="en-US" b="1" dirty="0"/>
              <a:t>start</a:t>
            </a:r>
            <a:r>
              <a:rPr lang="en-US" dirty="0"/>
              <a:t> by </a:t>
            </a:r>
            <a:r>
              <a:rPr lang="en-US" b="1" dirty="0"/>
              <a:t>defining</a:t>
            </a:r>
            <a:r>
              <a:rPr lang="en-US" dirty="0"/>
              <a:t> </a:t>
            </a:r>
            <a:r>
              <a:rPr lang="en-US" b="1" dirty="0"/>
              <a:t>what</a:t>
            </a:r>
            <a:r>
              <a:rPr lang="en-US" dirty="0"/>
              <a:t> </a:t>
            </a:r>
            <a:r>
              <a:rPr lang="en-US" b="1" dirty="0"/>
              <a:t>values</a:t>
            </a:r>
            <a:r>
              <a:rPr lang="en-US" dirty="0"/>
              <a:t> </a:t>
            </a:r>
            <a:r>
              <a:rPr lang="en-US" b="1" dirty="0"/>
              <a:t>are</a:t>
            </a:r>
          </a:p>
          <a:p>
            <a:endParaRPr lang="en-US" dirty="0"/>
          </a:p>
          <a:p>
            <a:r>
              <a:rPr lang="en-US" dirty="0"/>
              <a:t>Now defining values </a:t>
            </a:r>
            <a:r>
              <a:rPr lang="en-US" b="1" dirty="0"/>
              <a:t>turns out to be a bit contentious</a:t>
            </a:r>
            <a:r>
              <a:rPr lang="en-US" dirty="0"/>
              <a:t>, but I like this </a:t>
            </a:r>
            <a:r>
              <a:rPr lang="en-US" b="1" dirty="0"/>
              <a:t>definition</a:t>
            </a:r>
            <a:r>
              <a:rPr lang="en-US" dirty="0"/>
              <a:t> </a:t>
            </a:r>
            <a:r>
              <a:rPr lang="en-US" b="1" dirty="0"/>
              <a:t>from</a:t>
            </a:r>
            <a:r>
              <a:rPr lang="en-US" dirty="0"/>
              <a:t> </a:t>
            </a:r>
            <a:r>
              <a:rPr lang="en-US" b="1" dirty="0" err="1"/>
              <a:t>Batya</a:t>
            </a:r>
            <a:r>
              <a:rPr lang="en-US" dirty="0"/>
              <a:t> </a:t>
            </a:r>
            <a:r>
              <a:rPr lang="en-US" b="1" dirty="0"/>
              <a:t>Friedman</a:t>
            </a:r>
            <a:r>
              <a:rPr lang="en-US" dirty="0"/>
              <a:t>, a professor at UW who developed the Value Sensitive Design (VSD) framework and did a lot of pioneering work. She gives the following definition of values:</a:t>
            </a:r>
          </a:p>
          <a:p>
            <a:r>
              <a:rPr lang="en-US" b="1" dirty="0"/>
              <a:t>“what is important to people in their lives, with a focus on ethics and morality</a:t>
            </a:r>
            <a:r>
              <a:rPr lang="en-US" dirty="0"/>
              <a:t>“</a:t>
            </a:r>
          </a:p>
          <a:p>
            <a:r>
              <a:rPr lang="en-US" dirty="0"/>
              <a:t>[ADVANCE]</a:t>
            </a:r>
          </a:p>
          <a:p>
            <a:r>
              <a:rPr lang="en-US" dirty="0"/>
              <a:t>Briefly, </a:t>
            </a:r>
            <a:r>
              <a:rPr lang="en-US" b="1" dirty="0"/>
              <a:t>ethics are generally standards that we agree on as a society </a:t>
            </a:r>
            <a:r>
              <a:rPr lang="en-US" dirty="0"/>
              <a:t>(like a code of ethics)</a:t>
            </a:r>
          </a:p>
          <a:p>
            <a:r>
              <a:rPr lang="en-US" dirty="0"/>
              <a:t>While </a:t>
            </a:r>
            <a:r>
              <a:rPr lang="en-US" b="1" dirty="0"/>
              <a:t>morality refers to our personal or cultural sense of right and wrong</a:t>
            </a:r>
          </a:p>
          <a:p>
            <a:endParaRPr lang="en-US" dirty="0"/>
          </a:p>
          <a:p>
            <a:r>
              <a:rPr lang="en-US" dirty="0"/>
              <a:t>This definition is </a:t>
            </a:r>
            <a:r>
              <a:rPr lang="en-US" b="1" dirty="0"/>
              <a:t>purposely quite broad</a:t>
            </a:r>
            <a:r>
              <a:rPr lang="en-US" dirty="0"/>
              <a:t>, and in doing so, </a:t>
            </a:r>
            <a:r>
              <a:rPr lang="en-US" b="1" dirty="0"/>
              <a:t>strives to be agnostic to particular ethical theories or normative stances</a:t>
            </a:r>
            <a:r>
              <a:rPr lang="en-US" dirty="0"/>
              <a:t>. Philosophers have been </a:t>
            </a:r>
            <a:r>
              <a:rPr lang="en-US" b="1" dirty="0"/>
              <a:t>debating</a:t>
            </a:r>
            <a:r>
              <a:rPr lang="en-US" dirty="0"/>
              <a:t> this for </a:t>
            </a:r>
            <a:r>
              <a:rPr lang="en-US" b="1" dirty="0"/>
              <a:t>centuries</a:t>
            </a:r>
            <a:r>
              <a:rPr lang="en-US" dirty="0"/>
              <a:t> and these are </a:t>
            </a:r>
            <a:r>
              <a:rPr lang="en-US" b="1" dirty="0"/>
              <a:t>hard</a:t>
            </a:r>
            <a:r>
              <a:rPr lang="en-US" dirty="0"/>
              <a:t> </a:t>
            </a:r>
            <a:r>
              <a:rPr lang="en-US" b="1" dirty="0"/>
              <a:t>questions</a:t>
            </a:r>
            <a:r>
              <a:rPr lang="en-US" dirty="0"/>
              <a:t> that are unlikely to be resolved soon.</a:t>
            </a:r>
          </a:p>
          <a:p>
            <a:endParaRPr lang="en-US" dirty="0"/>
          </a:p>
          <a:p>
            <a:r>
              <a:rPr lang="en-US" dirty="0"/>
              <a:t>Instead, </a:t>
            </a:r>
            <a:r>
              <a:rPr lang="en-US" b="1" dirty="0"/>
              <a:t>VSD tries to position designers and technologists to make progress </a:t>
            </a:r>
            <a:r>
              <a:rPr lang="en-US" dirty="0"/>
              <a:t>in the design of ethical technology through </a:t>
            </a:r>
            <a:r>
              <a:rPr lang="en-US" b="1" dirty="0"/>
              <a:t>foregrounding of human values </a:t>
            </a:r>
            <a:r>
              <a:rPr lang="en-US" dirty="0"/>
              <a:t>even as these debates unfold and disagreements go unresolved. </a:t>
            </a:r>
          </a:p>
        </p:txBody>
      </p:sp>
      <p:sp>
        <p:nvSpPr>
          <p:cNvPr id="4" name="Slide Number Placeholder 3"/>
          <p:cNvSpPr>
            <a:spLocks noGrp="1"/>
          </p:cNvSpPr>
          <p:nvPr>
            <p:ph type="sldNum" sz="quarter" idx="5"/>
          </p:nvPr>
        </p:nvSpPr>
        <p:spPr/>
        <p:txBody>
          <a:bodyPr/>
          <a:lstStyle/>
          <a:p>
            <a:pPr>
              <a:defRPr/>
            </a:pPr>
            <a:fld id="{D9EA6F11-1A67-43D5-B7BD-00285BA4EBAC}" type="slidenum">
              <a:rPr lang="en-US" smtClean="0"/>
              <a:pPr>
                <a:defRPr/>
              </a:pPr>
              <a:t>42</a:t>
            </a:fld>
            <a:endParaRPr lang="en-US"/>
          </a:p>
        </p:txBody>
      </p:sp>
    </p:spTree>
    <p:extLst>
      <p:ext uri="{BB962C8B-B14F-4D97-AF65-F5344CB8AC3E}">
        <p14:creationId xmlns:p14="http://schemas.microsoft.com/office/powerpoint/2010/main" val="3904724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VSD compels us to </a:t>
            </a:r>
            <a:r>
              <a:rPr lang="en-US" b="1" dirty="0"/>
              <a:t>think about technology and society as interconnected</a:t>
            </a:r>
            <a:r>
              <a:rPr lang="en-US" dirty="0"/>
              <a:t>, where </a:t>
            </a:r>
            <a:r>
              <a:rPr lang="en-US" b="1" dirty="0"/>
              <a:t>simultaneously</a:t>
            </a:r>
          </a:p>
          <a:p>
            <a:pPr marL="171450" indent="-171450">
              <a:buFont typeface="Arial" panose="020B0604020202020204" pitchFamily="34" charset="0"/>
              <a:buChar char="•"/>
            </a:pPr>
            <a:r>
              <a:rPr lang="en-US" b="1" dirty="0"/>
              <a:t>Humans</a:t>
            </a:r>
            <a:r>
              <a:rPr lang="en-US" dirty="0"/>
              <a:t> acting as individuals, organizations, or societies </a:t>
            </a:r>
            <a:r>
              <a:rPr lang="en-US" b="1" dirty="0"/>
              <a:t>intentionally shape the design of technology</a:t>
            </a:r>
          </a:p>
          <a:p>
            <a:pPr marL="171450" indent="-171450">
              <a:buFont typeface="Arial" panose="020B0604020202020204" pitchFamily="34" charset="0"/>
              <a:buChar char="•"/>
            </a:pPr>
            <a:r>
              <a:rPr lang="en-US" dirty="0"/>
              <a:t>And in turn, </a:t>
            </a:r>
            <a:r>
              <a:rPr lang="en-US" b="1" dirty="0"/>
              <a:t>that technology also shapes human experience and society</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The take-away for designers is that </a:t>
            </a:r>
            <a:r>
              <a:rPr lang="en-US" b="1" dirty="0"/>
              <a:t>foregrounding values matters</a:t>
            </a:r>
            <a:r>
              <a:rPr lang="en-US" dirty="0"/>
              <a:t>: the design decisions we make can impact our individual lives, our communities, and our social fabric</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But also, the </a:t>
            </a:r>
            <a:r>
              <a:rPr lang="en-US" b="1" dirty="0"/>
              <a:t>technologies we design are embedded </a:t>
            </a:r>
            <a:r>
              <a:rPr lang="en-US" dirty="0"/>
              <a:t>in existing social infrastructures that cannot be ignored</a:t>
            </a:r>
          </a:p>
          <a:p>
            <a:pPr marL="0" indent="0">
              <a:buFont typeface="Arial" panose="020B0604020202020204" pitchFamily="34" charset="0"/>
              <a:buNone/>
            </a:pPr>
            <a:endParaRPr lang="en-US" dirty="0"/>
          </a:p>
          <a:p>
            <a:pPr marL="0" indent="0">
              <a:buFont typeface="Arial" panose="020B0604020202020204" pitchFamily="34" charset="0"/>
              <a:buNone/>
            </a:pPr>
            <a:r>
              <a:rPr lang="en-US" b="1" dirty="0"/>
              <a:t>We have to consider both directions</a:t>
            </a:r>
          </a:p>
          <a:p>
            <a:pPr marL="0" indent="0">
              <a:buFont typeface="Arial" panose="020B0604020202020204" pitchFamily="34" charset="0"/>
              <a:buNone/>
            </a:pPr>
            <a:endParaRPr lang="en-US" dirty="0"/>
          </a:p>
          <a:p>
            <a:pPr marL="0" indent="0">
              <a:buFont typeface="Arial" panose="020B0604020202020204" pitchFamily="34" charset="0"/>
              <a:buNone/>
            </a:pPr>
            <a:r>
              <a:rPr lang="en-US" b="0" i="0" dirty="0">
                <a:solidFill>
                  <a:srgbClr val="1D1C1D"/>
                </a:solidFill>
                <a:effectLst/>
                <a:latin typeface="Slack-Lato"/>
              </a:rPr>
              <a:t>You can design something and embed values into that design (whether intentionally or not), but </a:t>
            </a:r>
            <a:r>
              <a:rPr lang="en-US" b="1" i="0" dirty="0">
                <a:solidFill>
                  <a:srgbClr val="1D1C1D"/>
                </a:solidFill>
                <a:effectLst/>
                <a:latin typeface="Slack-Lato"/>
              </a:rPr>
              <a:t>when your design gets used by others, they will implant their values onto it too </a:t>
            </a:r>
            <a:r>
              <a:rPr lang="en-US" b="0" i="0" dirty="0">
                <a:solidFill>
                  <a:srgbClr val="1D1C1D"/>
                </a:solidFill>
                <a:effectLst/>
                <a:latin typeface="Slack-Lato"/>
              </a:rPr>
              <a:t>and do what they want with it</a:t>
            </a:r>
            <a:endParaRPr lang="en-US" dirty="0"/>
          </a:p>
        </p:txBody>
      </p:sp>
      <p:sp>
        <p:nvSpPr>
          <p:cNvPr id="4" name="Slide Number Placeholder 3"/>
          <p:cNvSpPr>
            <a:spLocks noGrp="1"/>
          </p:cNvSpPr>
          <p:nvPr>
            <p:ph type="sldNum" sz="quarter" idx="5"/>
          </p:nvPr>
        </p:nvSpPr>
        <p:spPr/>
        <p:txBody>
          <a:bodyPr/>
          <a:lstStyle/>
          <a:p>
            <a:pPr>
              <a:defRPr/>
            </a:pPr>
            <a:fld id="{D9EA6F11-1A67-43D5-B7BD-00285BA4EBAC}" type="slidenum">
              <a:rPr lang="en-US" smtClean="0"/>
              <a:pPr>
                <a:defRPr/>
              </a:pPr>
              <a:t>43</a:t>
            </a:fld>
            <a:endParaRPr lang="en-US"/>
          </a:p>
        </p:txBody>
      </p:sp>
    </p:spTree>
    <p:extLst>
      <p:ext uri="{BB962C8B-B14F-4D97-AF65-F5344CB8AC3E}">
        <p14:creationId xmlns:p14="http://schemas.microsoft.com/office/powerpoint/2010/main" val="22168662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Moreover, this occurs at </a:t>
            </a:r>
            <a:r>
              <a:rPr lang="en-US" b="1" dirty="0"/>
              <a:t>multiple scales</a:t>
            </a:r>
            <a:r>
              <a:rPr lang="en-US" dirty="0"/>
              <a:t>: individual, group, organization, societal, global</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So far in this class, we’ve mostly been thinking about single users. But to </a:t>
            </a:r>
            <a:r>
              <a:rPr lang="en-US" b="1" dirty="0"/>
              <a:t>really think critically about ethics, we need to think bigger</a:t>
            </a:r>
          </a:p>
        </p:txBody>
      </p:sp>
      <p:sp>
        <p:nvSpPr>
          <p:cNvPr id="4" name="Slide Number Placeholder 3"/>
          <p:cNvSpPr>
            <a:spLocks noGrp="1"/>
          </p:cNvSpPr>
          <p:nvPr>
            <p:ph type="sldNum" sz="quarter" idx="5"/>
          </p:nvPr>
        </p:nvSpPr>
        <p:spPr/>
        <p:txBody>
          <a:bodyPr/>
          <a:lstStyle/>
          <a:p>
            <a:pPr>
              <a:defRPr/>
            </a:pPr>
            <a:fld id="{D9EA6F11-1A67-43D5-B7BD-00285BA4EBAC}" type="slidenum">
              <a:rPr lang="en-US" smtClean="0"/>
              <a:pPr>
                <a:defRPr/>
              </a:pPr>
              <a:t>44</a:t>
            </a:fld>
            <a:endParaRPr lang="en-US"/>
          </a:p>
        </p:txBody>
      </p:sp>
    </p:spTree>
    <p:extLst>
      <p:ext uri="{BB962C8B-B14F-4D97-AF65-F5344CB8AC3E}">
        <p14:creationId xmlns:p14="http://schemas.microsoft.com/office/powerpoint/2010/main" val="21982861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To start thinking about all the different people who might be impacted by design, VSD places a </a:t>
            </a:r>
            <a:r>
              <a:rPr lang="en-US" b="1" dirty="0"/>
              <a:t>large emphasis on stakeholder analysis</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It makes </a:t>
            </a:r>
            <a:r>
              <a:rPr lang="en-US" b="1" dirty="0"/>
              <a:t>explicit whose values </a:t>
            </a:r>
            <a:r>
              <a:rPr lang="en-US" dirty="0"/>
              <a:t>are being considered</a:t>
            </a:r>
          </a:p>
          <a:p>
            <a:pPr marL="0" indent="0">
              <a:buFont typeface="Arial" panose="020B0604020202020204" pitchFamily="34" charset="0"/>
              <a:buNone/>
            </a:pPr>
            <a:endParaRPr lang="en-US" dirty="0"/>
          </a:p>
          <a:p>
            <a:pPr marL="0" indent="0">
              <a:buFont typeface="Arial" panose="020B0604020202020204" pitchFamily="34" charset="0"/>
              <a:buNone/>
            </a:pPr>
            <a:r>
              <a:rPr lang="en-US" b="0" i="0" dirty="0">
                <a:solidFill>
                  <a:srgbClr val="1D1C1D"/>
                </a:solidFill>
                <a:effectLst/>
                <a:latin typeface="Slack-Lato"/>
              </a:rPr>
              <a:t>They make a </a:t>
            </a:r>
            <a:r>
              <a:rPr lang="en-US" b="1" i="0" dirty="0">
                <a:solidFill>
                  <a:srgbClr val="1D1C1D"/>
                </a:solidFill>
                <a:effectLst/>
                <a:latin typeface="Slack-Lato"/>
              </a:rPr>
              <a:t>distinction</a:t>
            </a:r>
            <a:r>
              <a:rPr lang="en-US" b="0" i="0" dirty="0">
                <a:solidFill>
                  <a:srgbClr val="1D1C1D"/>
                </a:solidFill>
                <a:effectLst/>
                <a:latin typeface="Slack-Lato"/>
              </a:rPr>
              <a:t> between </a:t>
            </a:r>
            <a:r>
              <a:rPr lang="en-US" b="1" i="0" dirty="0">
                <a:solidFill>
                  <a:srgbClr val="1D1C1D"/>
                </a:solidFill>
                <a:effectLst/>
                <a:latin typeface="Slack-Lato"/>
              </a:rPr>
              <a:t>direct</a:t>
            </a:r>
            <a:r>
              <a:rPr lang="en-US" b="0" i="0" dirty="0">
                <a:solidFill>
                  <a:srgbClr val="1D1C1D"/>
                </a:solidFill>
                <a:effectLst/>
                <a:latin typeface="Slack-Lato"/>
              </a:rPr>
              <a:t> </a:t>
            </a:r>
            <a:r>
              <a:rPr lang="en-US" b="1" i="0" dirty="0">
                <a:solidFill>
                  <a:srgbClr val="1D1C1D"/>
                </a:solidFill>
                <a:effectLst/>
                <a:latin typeface="Slack-Lato"/>
              </a:rPr>
              <a:t>stakeholders</a:t>
            </a:r>
            <a:r>
              <a:rPr lang="en-US" b="0" i="0" dirty="0">
                <a:solidFill>
                  <a:srgbClr val="1D1C1D"/>
                </a:solidFill>
                <a:effectLst/>
                <a:latin typeface="Slack-Lato"/>
              </a:rPr>
              <a:t>, which are people who </a:t>
            </a:r>
            <a:r>
              <a:rPr lang="en-US" b="1" i="0" dirty="0">
                <a:solidFill>
                  <a:srgbClr val="1D1C1D"/>
                </a:solidFill>
                <a:effectLst/>
                <a:latin typeface="Slack-Lato"/>
              </a:rPr>
              <a:t>directly</a:t>
            </a:r>
            <a:r>
              <a:rPr lang="en-US" b="0" i="0" dirty="0">
                <a:solidFill>
                  <a:srgbClr val="1D1C1D"/>
                </a:solidFill>
                <a:effectLst/>
                <a:latin typeface="Slack-Lato"/>
              </a:rPr>
              <a:t> </a:t>
            </a:r>
            <a:r>
              <a:rPr lang="en-US" b="1" i="0" dirty="0">
                <a:solidFill>
                  <a:srgbClr val="1D1C1D"/>
                </a:solidFill>
                <a:effectLst/>
                <a:latin typeface="Slack-Lato"/>
              </a:rPr>
              <a:t>interact</a:t>
            </a:r>
            <a:r>
              <a:rPr lang="en-US" b="0" i="0" dirty="0">
                <a:solidFill>
                  <a:srgbClr val="1D1C1D"/>
                </a:solidFill>
                <a:effectLst/>
                <a:latin typeface="Slack-Lato"/>
              </a:rPr>
              <a:t> with a technology</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And </a:t>
            </a:r>
            <a:r>
              <a:rPr lang="en-US" b="1" dirty="0"/>
              <a:t>indirect stakeholders</a:t>
            </a:r>
            <a:r>
              <a:rPr lang="en-US" dirty="0"/>
              <a:t>, who </a:t>
            </a:r>
            <a:r>
              <a:rPr lang="en-US" b="1" dirty="0"/>
              <a:t>do not directly interact </a:t>
            </a:r>
            <a:r>
              <a:rPr lang="en-US" dirty="0"/>
              <a:t>with the technology, but are </a:t>
            </a:r>
            <a:r>
              <a:rPr lang="en-US" b="1" dirty="0"/>
              <a:t>affected</a:t>
            </a:r>
            <a:r>
              <a:rPr lang="en-US" dirty="0"/>
              <a:t> </a:t>
            </a:r>
            <a:r>
              <a:rPr lang="en-US" b="1" dirty="0"/>
              <a:t>by</a:t>
            </a:r>
            <a:r>
              <a:rPr lang="en-US" dirty="0"/>
              <a:t> </a:t>
            </a:r>
            <a:r>
              <a:rPr lang="en-US" b="1" dirty="0"/>
              <a:t>it</a:t>
            </a:r>
          </a:p>
        </p:txBody>
      </p:sp>
      <p:sp>
        <p:nvSpPr>
          <p:cNvPr id="4" name="Slide Number Placeholder 3"/>
          <p:cNvSpPr>
            <a:spLocks noGrp="1"/>
          </p:cNvSpPr>
          <p:nvPr>
            <p:ph type="sldNum" sz="quarter" idx="5"/>
          </p:nvPr>
        </p:nvSpPr>
        <p:spPr/>
        <p:txBody>
          <a:bodyPr/>
          <a:lstStyle/>
          <a:p>
            <a:pPr>
              <a:defRPr/>
            </a:pPr>
            <a:fld id="{D9EA6F11-1A67-43D5-B7BD-00285BA4EBAC}" type="slidenum">
              <a:rPr lang="en-US" smtClean="0"/>
              <a:pPr>
                <a:defRPr/>
              </a:pPr>
              <a:t>45</a:t>
            </a:fld>
            <a:endParaRPr lang="en-US"/>
          </a:p>
        </p:txBody>
      </p:sp>
    </p:spTree>
    <p:extLst>
      <p:ext uri="{BB962C8B-B14F-4D97-AF65-F5344CB8AC3E}">
        <p14:creationId xmlns:p14="http://schemas.microsoft.com/office/powerpoint/2010/main" val="11263594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For example, let’s consider an electronic health record system (or EHR)</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Now if you set out to do great user-centered design for an electronic health record system, you’d interview </a:t>
            </a:r>
            <a:r>
              <a:rPr lang="en-US" b="1" dirty="0"/>
              <a:t>doctors</a:t>
            </a:r>
            <a:r>
              <a:rPr lang="en-US" dirty="0"/>
              <a:t>, patients, </a:t>
            </a:r>
            <a:r>
              <a:rPr lang="en-US" b="1" dirty="0"/>
              <a:t>nurses</a:t>
            </a:r>
            <a:r>
              <a:rPr lang="en-US" dirty="0"/>
              <a:t>, and all the other people who </a:t>
            </a:r>
            <a:r>
              <a:rPr lang="en-US" b="1" i="1" dirty="0"/>
              <a:t>directly</a:t>
            </a:r>
            <a:r>
              <a:rPr lang="en-US" i="1" dirty="0"/>
              <a:t> </a:t>
            </a:r>
            <a:r>
              <a:rPr lang="en-US" i="0" dirty="0"/>
              <a:t>interact with the technology</a:t>
            </a:r>
          </a:p>
          <a:p>
            <a:pPr marL="0" indent="0">
              <a:buFont typeface="Arial" panose="020B0604020202020204" pitchFamily="34" charset="0"/>
              <a:buNone/>
            </a:pPr>
            <a:endParaRPr lang="en-US" i="0" dirty="0"/>
          </a:p>
          <a:p>
            <a:pPr marL="0" indent="0">
              <a:buFont typeface="Arial" panose="020B0604020202020204" pitchFamily="34" charset="0"/>
              <a:buNone/>
            </a:pPr>
            <a:r>
              <a:rPr lang="en-US" i="0" dirty="0"/>
              <a:t>But </a:t>
            </a:r>
            <a:r>
              <a:rPr lang="en-US" b="1" i="0" dirty="0"/>
              <a:t>if you only</a:t>
            </a:r>
            <a:r>
              <a:rPr lang="en-US" i="0" dirty="0"/>
              <a:t> focused on those direct stakeholders, </a:t>
            </a:r>
            <a:r>
              <a:rPr lang="en-US" b="1" i="0" dirty="0"/>
              <a:t>you’d be missing </a:t>
            </a:r>
            <a:r>
              <a:rPr lang="en-US" i="0" dirty="0"/>
              <a:t>out on a </a:t>
            </a:r>
            <a:r>
              <a:rPr lang="en-US" b="1" i="0" dirty="0"/>
              <a:t>hugely</a:t>
            </a:r>
            <a:r>
              <a:rPr lang="en-US" i="0" dirty="0"/>
              <a:t> important </a:t>
            </a:r>
            <a:r>
              <a:rPr lang="en-US" b="1" i="1" dirty="0"/>
              <a:t>indirect</a:t>
            </a:r>
            <a:r>
              <a:rPr lang="en-US" i="1" dirty="0"/>
              <a:t> </a:t>
            </a:r>
            <a:r>
              <a:rPr lang="en-US" b="1" i="0" dirty="0"/>
              <a:t>stakeholder</a:t>
            </a:r>
            <a:r>
              <a:rPr lang="en-US" i="0" dirty="0"/>
              <a:t>: the families, who might never use the EHR system but are greatly affected by it, insurance companies, researchers, etc.</a:t>
            </a:r>
          </a:p>
          <a:p>
            <a:pPr marL="0" indent="0">
              <a:buFont typeface="Arial" panose="020B0604020202020204" pitchFamily="34" charset="0"/>
              <a:buNone/>
            </a:pPr>
            <a:endParaRPr lang="en-US" i="0" dirty="0"/>
          </a:p>
          <a:p>
            <a:pPr marL="0" indent="0">
              <a:buFont typeface="Arial" panose="020B0604020202020204" pitchFamily="34" charset="0"/>
              <a:buNone/>
            </a:pPr>
            <a:r>
              <a:rPr lang="en-US" i="0" dirty="0"/>
              <a:t>This also demonstrates that </a:t>
            </a:r>
            <a:r>
              <a:rPr lang="en-US" b="1" i="0" dirty="0"/>
              <a:t>indirect does not mean less important</a:t>
            </a:r>
            <a:r>
              <a:rPr lang="en-US" i="0" dirty="0"/>
              <a:t>, if anything, </a:t>
            </a:r>
            <a:r>
              <a:rPr lang="en-US" b="1" i="0" dirty="0"/>
              <a:t>indirect stakeholders might be even more important </a:t>
            </a:r>
            <a:r>
              <a:rPr lang="en-US" i="0" dirty="0"/>
              <a:t>to consider because they are </a:t>
            </a:r>
            <a:r>
              <a:rPr lang="en-US" b="1" i="0" dirty="0"/>
              <a:t>easily</a:t>
            </a:r>
            <a:r>
              <a:rPr lang="en-US" i="0" dirty="0"/>
              <a:t> </a:t>
            </a:r>
            <a:r>
              <a:rPr lang="en-US" b="1" i="0" dirty="0"/>
              <a:t>left</a:t>
            </a:r>
            <a:r>
              <a:rPr lang="en-US" i="0" dirty="0"/>
              <a:t> </a:t>
            </a:r>
            <a:r>
              <a:rPr lang="en-US" b="1" i="0" dirty="0"/>
              <a:t>out</a:t>
            </a:r>
            <a:endParaRPr lang="en-US" b="1" dirty="0"/>
          </a:p>
        </p:txBody>
      </p:sp>
      <p:sp>
        <p:nvSpPr>
          <p:cNvPr id="4" name="Slide Number Placeholder 3"/>
          <p:cNvSpPr>
            <a:spLocks noGrp="1"/>
          </p:cNvSpPr>
          <p:nvPr>
            <p:ph type="sldNum" sz="quarter" idx="5"/>
          </p:nvPr>
        </p:nvSpPr>
        <p:spPr/>
        <p:txBody>
          <a:bodyPr/>
          <a:lstStyle/>
          <a:p>
            <a:pPr>
              <a:defRPr/>
            </a:pPr>
            <a:fld id="{D9EA6F11-1A67-43D5-B7BD-00285BA4EBAC}" type="slidenum">
              <a:rPr lang="en-US" smtClean="0"/>
              <a:pPr>
                <a:defRPr/>
              </a:pPr>
              <a:t>46</a:t>
            </a:fld>
            <a:endParaRPr lang="en-US"/>
          </a:p>
        </p:txBody>
      </p:sp>
    </p:spTree>
    <p:extLst>
      <p:ext uri="{BB962C8B-B14F-4D97-AF65-F5344CB8AC3E}">
        <p14:creationId xmlns:p14="http://schemas.microsoft.com/office/powerpoint/2010/main" val="291418071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And as we’re think about stakeholders, and particularly </a:t>
            </a:r>
            <a:r>
              <a:rPr lang="en-US" b="1" dirty="0"/>
              <a:t>if we value equity and inclusion </a:t>
            </a:r>
            <a:r>
              <a:rPr lang="en-US" dirty="0"/>
              <a:t>as designers, I think it’s </a:t>
            </a:r>
            <a:r>
              <a:rPr lang="en-US" b="1" dirty="0"/>
              <a:t>important</a:t>
            </a:r>
            <a:r>
              <a:rPr lang="en-US" dirty="0"/>
              <a:t> to think about </a:t>
            </a:r>
            <a:r>
              <a:rPr lang="en-US" b="1" dirty="0"/>
              <a:t>different</a:t>
            </a:r>
            <a:r>
              <a:rPr lang="en-US" dirty="0"/>
              <a:t> </a:t>
            </a:r>
            <a:r>
              <a:rPr lang="en-US" b="1" dirty="0"/>
              <a:t>dimensions</a:t>
            </a:r>
            <a:r>
              <a:rPr lang="en-US" dirty="0"/>
              <a:t> of </a:t>
            </a:r>
            <a:r>
              <a:rPr lang="en-US" b="1" dirty="0"/>
              <a:t>stakeholders</a:t>
            </a:r>
            <a:r>
              <a:rPr lang="en-US" dirty="0"/>
              <a:t>’ </a:t>
            </a:r>
            <a:r>
              <a:rPr lang="en-US" b="1" dirty="0"/>
              <a:t>power</a:t>
            </a:r>
            <a:r>
              <a:rPr lang="en-US" dirty="0"/>
              <a:t> and </a:t>
            </a:r>
            <a:r>
              <a:rPr lang="en-US" b="1" dirty="0"/>
              <a:t>privilege</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This resource, </a:t>
            </a:r>
            <a:r>
              <a:rPr lang="en-US" b="1" dirty="0"/>
              <a:t>the wheel of power and privilege</a:t>
            </a:r>
            <a:r>
              <a:rPr lang="en-US" dirty="0"/>
              <a:t>, is a great tool to </a:t>
            </a:r>
            <a:r>
              <a:rPr lang="en-US" b="1" dirty="0"/>
              <a:t>think about who is being included or excluded </a:t>
            </a:r>
            <a:r>
              <a:rPr lang="en-US" dirty="0"/>
              <a:t>by your designs. The different </a:t>
            </a:r>
            <a:r>
              <a:rPr lang="en-US" b="1" dirty="0"/>
              <a:t>slices of the wheel correspond to different categories </a:t>
            </a:r>
            <a:r>
              <a:rPr lang="en-US" dirty="0"/>
              <a:t>of power &amp; privilege. The </a:t>
            </a:r>
            <a:r>
              <a:rPr lang="en-US" b="1" dirty="0"/>
              <a:t>closer you are to the center, generally the more power and privilege you have</a:t>
            </a:r>
          </a:p>
          <a:p>
            <a:pPr marL="0" indent="0">
              <a:buFont typeface="Arial" panose="020B0604020202020204" pitchFamily="34" charset="0"/>
              <a:buNone/>
            </a:pPr>
            <a:endParaRPr lang="en-US" b="1" dirty="0"/>
          </a:p>
          <a:p>
            <a:pPr marL="0" indent="0">
              <a:buFont typeface="Arial" panose="020B0604020202020204" pitchFamily="34" charset="0"/>
              <a:buNone/>
            </a:pPr>
            <a:r>
              <a:rPr lang="en-US" dirty="0"/>
              <a:t>The </a:t>
            </a:r>
            <a:r>
              <a:rPr lang="en-US" b="1" dirty="0"/>
              <a:t>ethical</a:t>
            </a:r>
            <a:r>
              <a:rPr lang="en-US" dirty="0"/>
              <a:t> importance of privilege and power </a:t>
            </a:r>
            <a:r>
              <a:rPr lang="en-US" b="1" dirty="0"/>
              <a:t>lies in what we, as a society, choose to support</a:t>
            </a:r>
            <a:r>
              <a:rPr lang="en-US" dirty="0"/>
              <a:t>. When a doctor vows to “do no harm,” what does that mean for someone without insurance? </a:t>
            </a:r>
            <a:r>
              <a:rPr lang="en-US" b="1" dirty="0"/>
              <a:t>Our decision to fund social welfare programs</a:t>
            </a:r>
            <a:r>
              <a:rPr lang="en-US" dirty="0"/>
              <a:t> and </a:t>
            </a:r>
            <a:r>
              <a:rPr lang="en-US" b="1" dirty="0"/>
              <a:t>public hospitals </a:t>
            </a:r>
            <a:r>
              <a:rPr lang="en-US" dirty="0"/>
              <a:t>reflects a </a:t>
            </a:r>
            <a:r>
              <a:rPr lang="en-US" b="1" dirty="0"/>
              <a:t>collective belief </a:t>
            </a:r>
            <a:r>
              <a:rPr lang="en-US" dirty="0"/>
              <a:t>that </a:t>
            </a:r>
            <a:r>
              <a:rPr lang="en-US" b="1" dirty="0"/>
              <a:t>access</a:t>
            </a:r>
            <a:r>
              <a:rPr lang="en-US" dirty="0"/>
              <a:t> to healthcare, food, and housing are </a:t>
            </a:r>
            <a:r>
              <a:rPr lang="en-US" b="1" dirty="0"/>
              <a:t>societal rights</a:t>
            </a:r>
            <a:r>
              <a:rPr lang="en-US" dirty="0"/>
              <a:t>. We should </a:t>
            </a:r>
            <a:r>
              <a:rPr lang="en-US" b="1" dirty="0"/>
              <a:t>avoid framing marginalized groups as disadvantaged because</a:t>
            </a:r>
            <a:r>
              <a:rPr lang="en-US" dirty="0"/>
              <a:t> of their own </a:t>
            </a:r>
            <a:r>
              <a:rPr lang="en-US" b="1" dirty="0"/>
              <a:t>traits</a:t>
            </a:r>
            <a:r>
              <a:rPr lang="en-US" dirty="0"/>
              <a:t> or </a:t>
            </a:r>
            <a:r>
              <a:rPr lang="en-US" b="1" dirty="0"/>
              <a:t>circumstances</a:t>
            </a:r>
            <a:r>
              <a:rPr lang="en-US" dirty="0"/>
              <a:t>, but </a:t>
            </a:r>
            <a:r>
              <a:rPr lang="en-US" b="1" dirty="0"/>
              <a:t>instead examine how societal norms define ability and opportunity</a:t>
            </a:r>
            <a:r>
              <a:rPr lang="en-US" dirty="0"/>
              <a:t>. For example, many in the Deaf community view deafness not as a disability to be fixed but as a </a:t>
            </a:r>
            <a:r>
              <a:rPr lang="en-US" b="1" dirty="0"/>
              <a:t>unique identity</a:t>
            </a:r>
            <a:r>
              <a:rPr lang="en-US" dirty="0"/>
              <a:t>. Thus, we must see </a:t>
            </a:r>
            <a:r>
              <a:rPr lang="en-US" b="1" dirty="0"/>
              <a:t>privilege not as individual advantage but as a set of social values that shape our systems</a:t>
            </a:r>
            <a:r>
              <a:rPr lang="en-US" dirty="0"/>
              <a:t>—and </a:t>
            </a:r>
            <a:r>
              <a:rPr lang="en-US" b="1" dirty="0"/>
              <a:t>work to prevent those values from deepening inequality</a:t>
            </a:r>
            <a:r>
              <a:rPr lang="en-US" dirty="0"/>
              <a:t>. At the same time, these norms can and have been subverted, reminding us to remain attentive to all points along these social spectrums.</a:t>
            </a:r>
          </a:p>
        </p:txBody>
      </p:sp>
      <p:sp>
        <p:nvSpPr>
          <p:cNvPr id="4" name="Slide Number Placeholder 3"/>
          <p:cNvSpPr>
            <a:spLocks noGrp="1"/>
          </p:cNvSpPr>
          <p:nvPr>
            <p:ph type="sldNum" sz="quarter" idx="5"/>
          </p:nvPr>
        </p:nvSpPr>
        <p:spPr/>
        <p:txBody>
          <a:bodyPr/>
          <a:lstStyle/>
          <a:p>
            <a:pPr>
              <a:defRPr/>
            </a:pPr>
            <a:fld id="{D9EA6F11-1A67-43D5-B7BD-00285BA4EBAC}" type="slidenum">
              <a:rPr lang="en-US" smtClean="0"/>
              <a:pPr>
                <a:defRPr/>
              </a:pPr>
              <a:t>47</a:t>
            </a:fld>
            <a:endParaRPr lang="en-US"/>
          </a:p>
        </p:txBody>
      </p:sp>
    </p:spTree>
    <p:extLst>
      <p:ext uri="{BB962C8B-B14F-4D97-AF65-F5344CB8AC3E}">
        <p14:creationId xmlns:p14="http://schemas.microsoft.com/office/powerpoint/2010/main" val="39974710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Now that we’ve talked about the fact that values are embedded in our designs and that it’s important to consider them from the perspective of multiple stakeholders,</a:t>
            </a:r>
          </a:p>
          <a:p>
            <a:r>
              <a:rPr lang="en-US" b="0" dirty="0"/>
              <a:t>How do we as designers </a:t>
            </a:r>
            <a:r>
              <a:rPr lang="en-US" b="1" dirty="0"/>
              <a:t>go about surfacing values in design</a:t>
            </a:r>
            <a:r>
              <a:rPr lang="en-US" b="0" dirty="0"/>
              <a:t>?</a:t>
            </a:r>
          </a:p>
          <a:p>
            <a:endParaRPr lang="en-US" b="0" dirty="0"/>
          </a:p>
          <a:p>
            <a:r>
              <a:rPr lang="en-US" b="0" dirty="0"/>
              <a:t>As a first step, there are </a:t>
            </a:r>
            <a:r>
              <a:rPr lang="en-US" b="1" dirty="0"/>
              <a:t>many different value elicitation materials</a:t>
            </a:r>
            <a:r>
              <a:rPr lang="en-US" b="0" dirty="0"/>
              <a:t>. There are </a:t>
            </a:r>
            <a:r>
              <a:rPr lang="en-US" b="1" dirty="0"/>
              <a:t>lists</a:t>
            </a:r>
            <a:r>
              <a:rPr lang="en-US" b="0" dirty="0"/>
              <a:t> of common values, there are </a:t>
            </a:r>
            <a:r>
              <a:rPr lang="en-US" b="1" dirty="0"/>
              <a:t>value</a:t>
            </a:r>
            <a:r>
              <a:rPr lang="en-US" b="0" dirty="0"/>
              <a:t> </a:t>
            </a:r>
            <a:r>
              <a:rPr lang="en-US" b="1" dirty="0"/>
              <a:t>scenarios</a:t>
            </a:r>
            <a:r>
              <a:rPr lang="en-US" b="0" dirty="0"/>
              <a:t> that you can create, there are </a:t>
            </a:r>
            <a:r>
              <a:rPr lang="en-US" b="1" dirty="0"/>
              <a:t>card decks </a:t>
            </a:r>
            <a:r>
              <a:rPr lang="en-US" b="0" dirty="0"/>
              <a:t>you can use (which is what </a:t>
            </a:r>
            <a:r>
              <a:rPr lang="en-US" b="1" dirty="0"/>
              <a:t>we’ll be doing later today </a:t>
            </a:r>
            <a:r>
              <a:rPr lang="en-US" b="0" dirty="0"/>
              <a:t>and </a:t>
            </a:r>
            <a:r>
              <a:rPr lang="en-US" b="1" dirty="0"/>
              <a:t>in</a:t>
            </a:r>
            <a:r>
              <a:rPr lang="en-US" b="0" dirty="0"/>
              <a:t> </a:t>
            </a:r>
            <a:r>
              <a:rPr lang="en-US" b="1" dirty="0"/>
              <a:t>A4</a:t>
            </a:r>
            <a:r>
              <a:rPr lang="en-US" b="0" dirty="0"/>
              <a:t>), and many other resources. </a:t>
            </a:r>
          </a:p>
          <a:p>
            <a:endParaRPr lang="en-US" b="0" dirty="0"/>
          </a:p>
          <a:p>
            <a:r>
              <a:rPr lang="en-US" b="0" dirty="0"/>
              <a:t>And these elicitation materials are great first steps towards thinking about values. </a:t>
            </a:r>
          </a:p>
          <a:p>
            <a:endParaRPr lang="en-US" b="0" dirty="0"/>
          </a:p>
          <a:p>
            <a:r>
              <a:rPr lang="en-US" b="0" dirty="0"/>
              <a:t>But we should also mention that </a:t>
            </a:r>
            <a:r>
              <a:rPr lang="en-US" b="1" dirty="0"/>
              <a:t>just doing these activities within the design team is incomplete</a:t>
            </a:r>
            <a:r>
              <a:rPr lang="en-US" b="0" dirty="0"/>
              <a:t>. You should </a:t>
            </a:r>
            <a:r>
              <a:rPr lang="en-US" b="1" dirty="0"/>
              <a:t>go talk to people who might use or be impacted </a:t>
            </a:r>
            <a:r>
              <a:rPr lang="en-US" b="0" dirty="0"/>
              <a:t>by the technology and ask them </a:t>
            </a:r>
            <a:r>
              <a:rPr lang="en-US" b="1" dirty="0"/>
              <a:t>what they think is important</a:t>
            </a:r>
            <a:r>
              <a:rPr lang="en-US" b="0" dirty="0"/>
              <a:t>. Similarly, you should </a:t>
            </a:r>
            <a:r>
              <a:rPr lang="en-US" b="1" dirty="0"/>
              <a:t>build prototypes and show them to people</a:t>
            </a:r>
            <a:r>
              <a:rPr lang="en-US" b="0" dirty="0"/>
              <a:t>, which you’ll practice more of later in the course</a:t>
            </a:r>
          </a:p>
        </p:txBody>
      </p:sp>
      <p:sp>
        <p:nvSpPr>
          <p:cNvPr id="4" name="Slide Number Placeholder 3"/>
          <p:cNvSpPr>
            <a:spLocks noGrp="1"/>
          </p:cNvSpPr>
          <p:nvPr>
            <p:ph type="sldNum" sz="quarter" idx="5"/>
          </p:nvPr>
        </p:nvSpPr>
        <p:spPr/>
        <p:txBody>
          <a:bodyPr/>
          <a:lstStyle/>
          <a:p>
            <a:fld id="{A300C090-F137-A747-947F-59586F962920}" type="slidenum">
              <a:rPr lang="en-US" smtClean="0"/>
              <a:pPr/>
              <a:t>48</a:t>
            </a:fld>
            <a:endParaRPr lang="en-US"/>
          </a:p>
        </p:txBody>
      </p:sp>
    </p:spTree>
    <p:extLst>
      <p:ext uri="{BB962C8B-B14F-4D97-AF65-F5344CB8AC3E}">
        <p14:creationId xmlns:p14="http://schemas.microsoft.com/office/powerpoint/2010/main" val="275013653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a:t>
            </a:r>
            <a:r>
              <a:rPr lang="en-US" b="1" dirty="0"/>
              <a:t>point</a:t>
            </a:r>
            <a:r>
              <a:rPr lang="en-US" dirty="0"/>
              <a:t> of a prototype? </a:t>
            </a:r>
          </a:p>
          <a:p>
            <a:r>
              <a:rPr lang="en-US" b="1" dirty="0"/>
              <a:t>Understand how the prototype may affect </a:t>
            </a:r>
            <a:r>
              <a:rPr lang="en-US" dirty="0"/>
              <a:t>people</a:t>
            </a:r>
          </a:p>
          <a:p>
            <a:endParaRPr lang="en-US" dirty="0"/>
          </a:p>
          <a:p>
            <a:r>
              <a:rPr lang="en-US" dirty="0"/>
              <a:t>Prototypes can have a </a:t>
            </a:r>
            <a:r>
              <a:rPr lang="en-US" b="1" dirty="0"/>
              <a:t>role as initial versions </a:t>
            </a:r>
            <a:r>
              <a:rPr lang="en-US" dirty="0"/>
              <a:t>of a commercial product but can also be </a:t>
            </a:r>
            <a:r>
              <a:rPr lang="en-US" b="1" dirty="0"/>
              <a:t>intended to generate knowledge and ideas </a:t>
            </a:r>
          </a:p>
          <a:p>
            <a:r>
              <a:rPr lang="en-US" dirty="0"/>
              <a:t>[ADVANCE]</a:t>
            </a:r>
          </a:p>
          <a:p>
            <a:r>
              <a:rPr lang="en-US" dirty="0"/>
              <a:t>My research group has developed something we call </a:t>
            </a:r>
            <a:r>
              <a:rPr lang="en-US" b="1" dirty="0"/>
              <a:t>implication design,</a:t>
            </a:r>
            <a:r>
              <a:rPr lang="en-US" dirty="0"/>
              <a:t> which uses </a:t>
            </a:r>
            <a:r>
              <a:rPr lang="en-US" b="1" dirty="0"/>
              <a:t>prototypes to embed and communicate values </a:t>
            </a:r>
            <a:r>
              <a:rPr lang="en-US" dirty="0"/>
              <a:t>in the design of the technology. </a:t>
            </a:r>
          </a:p>
          <a:p>
            <a:r>
              <a:rPr lang="en-US" dirty="0"/>
              <a:t>In this class we used experience prototypes to </a:t>
            </a:r>
            <a:r>
              <a:rPr lang="en-US" b="1" dirty="0"/>
              <a:t>test design assumptions</a:t>
            </a:r>
            <a:r>
              <a:rPr lang="en-US" dirty="0"/>
              <a:t>. </a:t>
            </a:r>
          </a:p>
          <a:p>
            <a:r>
              <a:rPr lang="en-US" dirty="0"/>
              <a:t>Another role that prototypes, like those developed with implication design, is to </a:t>
            </a:r>
            <a:r>
              <a:rPr lang="en-US" b="1" dirty="0"/>
              <a:t>surface the values embedded in the artifact </a:t>
            </a:r>
          </a:p>
          <a:p>
            <a:r>
              <a:rPr lang="en-US" b="0" dirty="0"/>
              <a:t>[ADVANCE]</a:t>
            </a:r>
          </a:p>
          <a:p>
            <a:r>
              <a:rPr lang="en-US" b="0" dirty="0"/>
              <a:t>For example, </a:t>
            </a:r>
            <a:r>
              <a:rPr lang="en-US" b="1" dirty="0"/>
              <a:t>here the </a:t>
            </a:r>
            <a:r>
              <a:rPr lang="en-US" b="1" dirty="0" err="1"/>
              <a:t>eyecam</a:t>
            </a:r>
            <a:r>
              <a:rPr lang="en-US" b="1" dirty="0"/>
              <a:t> surfaces the issues of surveillance in webcams. It is a creepy human eye and you know it is watching you.</a:t>
            </a:r>
          </a:p>
          <a:p>
            <a:endParaRPr lang="en-US" dirty="0"/>
          </a:p>
          <a:p>
            <a:endParaRPr lang="en-US" dirty="0"/>
          </a:p>
          <a:p>
            <a:r>
              <a:rPr lang="en-US" dirty="0"/>
              <a:t> </a:t>
            </a:r>
          </a:p>
          <a:p>
            <a:endParaRPr lang="en-US" dirty="0"/>
          </a:p>
        </p:txBody>
      </p:sp>
      <p:sp>
        <p:nvSpPr>
          <p:cNvPr id="4" name="Slide Number Placeholder 3"/>
          <p:cNvSpPr>
            <a:spLocks noGrp="1"/>
          </p:cNvSpPr>
          <p:nvPr>
            <p:ph type="sldNum" sz="quarter" idx="5"/>
          </p:nvPr>
        </p:nvSpPr>
        <p:spPr/>
        <p:txBody>
          <a:bodyPr/>
          <a:lstStyle/>
          <a:p>
            <a:fld id="{A300C090-F137-A747-947F-59586F962920}" type="slidenum">
              <a:rPr lang="en-US" smtClean="0"/>
              <a:pPr/>
              <a:t>49</a:t>
            </a:fld>
            <a:endParaRPr lang="en-US"/>
          </a:p>
        </p:txBody>
      </p:sp>
    </p:spTree>
    <p:extLst>
      <p:ext uri="{BB962C8B-B14F-4D97-AF65-F5344CB8AC3E}">
        <p14:creationId xmlns:p14="http://schemas.microsoft.com/office/powerpoint/2010/main" val="1909064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as a short activity, let’s think about </a:t>
            </a:r>
            <a:r>
              <a:rPr lang="en-US" b="1" dirty="0"/>
              <a:t>three</a:t>
            </a:r>
            <a:r>
              <a:rPr lang="en-US" dirty="0"/>
              <a:t> </a:t>
            </a:r>
            <a:r>
              <a:rPr lang="en-US" b="1" dirty="0"/>
              <a:t>example</a:t>
            </a:r>
            <a:r>
              <a:rPr lang="en-US" dirty="0"/>
              <a:t> products and the </a:t>
            </a:r>
            <a:r>
              <a:rPr lang="en-US" b="1" dirty="0"/>
              <a:t>values</a:t>
            </a:r>
            <a:r>
              <a:rPr lang="en-US" dirty="0"/>
              <a:t> that </a:t>
            </a:r>
            <a:r>
              <a:rPr lang="en-US" b="1" dirty="0"/>
              <a:t>they</a:t>
            </a:r>
            <a:r>
              <a:rPr lang="en-US" dirty="0"/>
              <a:t> </a:t>
            </a:r>
            <a:r>
              <a:rPr lang="en-US" b="1" dirty="0"/>
              <a:t>embed</a:t>
            </a:r>
            <a:r>
              <a:rPr lang="en-US" dirty="0"/>
              <a:t> in their design</a:t>
            </a:r>
          </a:p>
          <a:p>
            <a:r>
              <a:rPr lang="en-US" dirty="0"/>
              <a:t>[ADVANCE]</a:t>
            </a:r>
          </a:p>
          <a:p>
            <a:r>
              <a:rPr lang="en-US" dirty="0"/>
              <a:t>Think about Bike sharing.</a:t>
            </a:r>
          </a:p>
          <a:p>
            <a:r>
              <a:rPr lang="en-US" dirty="0"/>
              <a:t>The values embedded might be Mobility, health, sustainability, and inclusion.</a:t>
            </a:r>
          </a:p>
          <a:p>
            <a:r>
              <a:rPr lang="en-US" dirty="0"/>
              <a:t>Biking available for those who can’t afford it. Or who have to travel long distance to get to a bus stop.</a:t>
            </a:r>
          </a:p>
          <a:p>
            <a:r>
              <a:rPr lang="en-US" dirty="0"/>
              <a:t>[ADVANCE]</a:t>
            </a:r>
          </a:p>
          <a:p>
            <a:r>
              <a:rPr lang="en-US" dirty="0"/>
              <a:t>Contact tracing.</a:t>
            </a:r>
          </a:p>
          <a:p>
            <a:r>
              <a:rPr lang="en-US" dirty="0"/>
              <a:t>Health, safety, efficiency, public interest</a:t>
            </a:r>
          </a:p>
          <a:p>
            <a:r>
              <a:rPr lang="en-US" dirty="0"/>
              <a:t>[ADVANCE]</a:t>
            </a:r>
          </a:p>
          <a:p>
            <a:r>
              <a:rPr lang="en-US" dirty="0"/>
              <a:t>Social chatbots.</a:t>
            </a:r>
          </a:p>
          <a:p>
            <a:r>
              <a:rPr lang="en-US" dirty="0"/>
              <a:t>For those who don’t want to communicate with others or can't.</a:t>
            </a:r>
          </a:p>
          <a:p>
            <a:r>
              <a:rPr lang="en-US" dirty="0"/>
              <a:t>Maybe it is wellness, solidarity, or inclusion.</a:t>
            </a:r>
          </a:p>
          <a:p>
            <a:endParaRPr lang="en-US" dirty="0"/>
          </a:p>
          <a:p>
            <a:r>
              <a:rPr lang="en-US" dirty="0"/>
              <a:t>But it’s not quite so simple, is it?</a:t>
            </a:r>
          </a:p>
        </p:txBody>
      </p:sp>
      <p:sp>
        <p:nvSpPr>
          <p:cNvPr id="4" name="Slide Number Placeholder 3"/>
          <p:cNvSpPr>
            <a:spLocks noGrp="1"/>
          </p:cNvSpPr>
          <p:nvPr>
            <p:ph type="sldNum" sz="quarter" idx="5"/>
          </p:nvPr>
        </p:nvSpPr>
        <p:spPr/>
        <p:txBody>
          <a:bodyPr/>
          <a:lstStyle/>
          <a:p>
            <a:fld id="{A300C090-F137-A747-947F-59586F962920}" type="slidenum">
              <a:rPr lang="en-US" smtClean="0"/>
              <a:pPr/>
              <a:t>50</a:t>
            </a:fld>
            <a:endParaRPr lang="en-US"/>
          </a:p>
        </p:txBody>
      </p:sp>
    </p:spTree>
    <p:extLst>
      <p:ext uri="{BB962C8B-B14F-4D97-AF65-F5344CB8AC3E}">
        <p14:creationId xmlns:p14="http://schemas.microsoft.com/office/powerpoint/2010/main" val="16663711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06333-0C21-5D32-5740-43EBCA134A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2A53E5-F6AF-3B62-7DD7-481380720D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4953C2-EA93-71ED-C7C8-B18EAC10DEC5}"/>
              </a:ext>
            </a:extLst>
          </p:cNvPr>
          <p:cNvSpPr>
            <a:spLocks noGrp="1"/>
          </p:cNvSpPr>
          <p:nvPr>
            <p:ph type="body" idx="1"/>
          </p:nvPr>
        </p:nvSpPr>
        <p:spPr/>
        <p:txBody>
          <a:bodyPr/>
          <a:lstStyle/>
          <a:p>
            <a:r>
              <a:rPr lang="en-US" dirty="0"/>
              <a:t>For each of these use cases, we can also think of other values that we believe to be good things we might also want to support</a:t>
            </a:r>
          </a:p>
          <a:p>
            <a:r>
              <a:rPr lang="en-US" dirty="0"/>
              <a:t>[ADVANCE]</a:t>
            </a:r>
          </a:p>
          <a:p>
            <a:r>
              <a:rPr lang="en-US" dirty="0"/>
              <a:t>For bike-sharing, we might value </a:t>
            </a:r>
            <a:r>
              <a:rPr lang="en-US" b="1" dirty="0"/>
              <a:t>accessibility</a:t>
            </a:r>
            <a:r>
              <a:rPr lang="en-US" dirty="0"/>
              <a:t>, but our bike sharing program </a:t>
            </a:r>
            <a:r>
              <a:rPr lang="en-US" b="1" dirty="0"/>
              <a:t>may not be accessible to people with motor impairments </a:t>
            </a:r>
            <a:r>
              <a:rPr lang="en-US" dirty="0"/>
              <a:t>who can’t ride a bike or those who </a:t>
            </a:r>
            <a:r>
              <a:rPr lang="en-US" b="1" dirty="0"/>
              <a:t>don’t have smart phones</a:t>
            </a:r>
            <a:r>
              <a:rPr lang="en-US" dirty="0"/>
              <a:t>, credit cards, or permanent addresses.</a:t>
            </a:r>
          </a:p>
          <a:p>
            <a:r>
              <a:rPr lang="en-US" dirty="0"/>
              <a:t>[ADVANCE]</a:t>
            </a:r>
          </a:p>
          <a:p>
            <a:r>
              <a:rPr lang="en-US" dirty="0"/>
              <a:t>Our contract tracing application </a:t>
            </a:r>
            <a:r>
              <a:rPr lang="en-US" b="1" dirty="0"/>
              <a:t>sacrifices user privacy </a:t>
            </a:r>
            <a:r>
              <a:rPr lang="en-US" dirty="0"/>
              <a:t>for the public benefit, as it collects all of your location traces and who you interact with. </a:t>
            </a:r>
            <a:r>
              <a:rPr lang="en-US" b="1" dirty="0"/>
              <a:t>Common for a lot of today and tomorrow's AI systems</a:t>
            </a:r>
            <a:r>
              <a:rPr lang="en-US" dirty="0"/>
              <a:t>. What are some of the ways in which this kind of data could be misused? (e.g., police, criminals, stalkers, </a:t>
            </a:r>
            <a:r>
              <a:rPr lang="en-US" dirty="0" err="1"/>
              <a:t>etc</a:t>
            </a:r>
            <a:r>
              <a:rPr lang="en-US" dirty="0"/>
              <a:t>)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[ADVANCE]</a:t>
            </a:r>
          </a:p>
          <a:p>
            <a:r>
              <a:rPr lang="en-US" dirty="0"/>
              <a:t>And our </a:t>
            </a:r>
            <a:r>
              <a:rPr lang="en-US" b="1" dirty="0"/>
              <a:t>social chatbot might cause its users to have fewer social connects </a:t>
            </a:r>
            <a:r>
              <a:rPr lang="en-US" dirty="0"/>
              <a:t>with other humans, something else we might value (what kinds of behaviors does this encourage, further isolation, unrealistic or unfair standards for human relationships, </a:t>
            </a:r>
            <a:r>
              <a:rPr lang="en-US" dirty="0" err="1"/>
              <a:t>etc</a:t>
            </a:r>
            <a:r>
              <a:rPr lang="en-US" dirty="0"/>
              <a:t>)</a:t>
            </a:r>
          </a:p>
          <a:p>
            <a:endParaRPr lang="en-US" dirty="0"/>
          </a:p>
        </p:txBody>
      </p:sp>
      <p:sp>
        <p:nvSpPr>
          <p:cNvPr id="4" name="Slide Number Placeholder 3">
            <a:extLst>
              <a:ext uri="{FF2B5EF4-FFF2-40B4-BE49-F238E27FC236}">
                <a16:creationId xmlns:a16="http://schemas.microsoft.com/office/drawing/2014/main" id="{81109F27-D9C7-D1F5-14B6-EA992F9E3759}"/>
              </a:ext>
            </a:extLst>
          </p:cNvPr>
          <p:cNvSpPr>
            <a:spLocks noGrp="1"/>
          </p:cNvSpPr>
          <p:nvPr>
            <p:ph type="sldNum" sz="quarter" idx="5"/>
          </p:nvPr>
        </p:nvSpPr>
        <p:spPr/>
        <p:txBody>
          <a:bodyPr/>
          <a:lstStyle/>
          <a:p>
            <a:fld id="{A300C090-F137-A747-947F-59586F962920}" type="slidenum">
              <a:rPr lang="en-US" smtClean="0"/>
              <a:pPr/>
              <a:t>51</a:t>
            </a:fld>
            <a:endParaRPr lang="en-US"/>
          </a:p>
        </p:txBody>
      </p:sp>
    </p:spTree>
    <p:extLst>
      <p:ext uri="{BB962C8B-B14F-4D97-AF65-F5344CB8AC3E}">
        <p14:creationId xmlns:p14="http://schemas.microsoft.com/office/powerpoint/2010/main" val="5284621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did we learn in this example?</a:t>
            </a:r>
          </a:p>
          <a:p>
            <a:endParaRPr lang="en-US" dirty="0"/>
          </a:p>
          <a:p>
            <a:r>
              <a:rPr lang="en-US" dirty="0"/>
              <a:t>We learned that </a:t>
            </a:r>
            <a:r>
              <a:rPr lang="en-US" b="1" dirty="0"/>
              <a:t>values don’t exist in isolation </a:t>
            </a:r>
            <a:r>
              <a:rPr lang="en-US" dirty="0"/>
              <a:t>– there are </a:t>
            </a:r>
            <a:r>
              <a:rPr lang="en-US" b="1" dirty="0"/>
              <a:t>interconnected</a:t>
            </a:r>
            <a:r>
              <a:rPr lang="en-US" dirty="0"/>
              <a:t> with one another. </a:t>
            </a:r>
            <a:r>
              <a:rPr lang="en-US" b="1" dirty="0"/>
              <a:t>Designing for one value might impact many others</a:t>
            </a:r>
            <a:r>
              <a:rPr lang="en-US" dirty="0"/>
              <a:t>. We call these value </a:t>
            </a:r>
            <a:r>
              <a:rPr lang="en-US" b="1" dirty="0"/>
              <a:t>tensions</a:t>
            </a:r>
          </a:p>
          <a:p>
            <a:endParaRPr lang="en-US" dirty="0"/>
          </a:p>
          <a:p>
            <a:r>
              <a:rPr lang="en-US" dirty="0"/>
              <a:t>We call them tensions because </a:t>
            </a:r>
            <a:r>
              <a:rPr lang="en-US" b="1" dirty="0"/>
              <a:t>it’s not about choosing one value or another</a:t>
            </a:r>
            <a:r>
              <a:rPr lang="en-US" dirty="0"/>
              <a:t>. It’s about </a:t>
            </a:r>
            <a:r>
              <a:rPr lang="en-US" b="1" dirty="0"/>
              <a:t>resolving the tension </a:t>
            </a:r>
            <a:r>
              <a:rPr lang="en-US" dirty="0"/>
              <a:t>– sometimes you can find creative designs that address the tension, sometimes you have to </a:t>
            </a:r>
            <a:r>
              <a:rPr lang="en-US" b="1" dirty="0"/>
              <a:t>find the right balance </a:t>
            </a:r>
            <a:r>
              <a:rPr lang="en-US" dirty="0"/>
              <a:t>by talking to stakeholders and iterating on your designs</a:t>
            </a:r>
          </a:p>
          <a:p>
            <a:endParaRPr lang="en-US" dirty="0"/>
          </a:p>
          <a:p>
            <a:r>
              <a:rPr lang="en-US" b="1" dirty="0"/>
              <a:t>Some value tensions might exist among different stakeholders</a:t>
            </a:r>
          </a:p>
          <a:p>
            <a:r>
              <a:rPr lang="en-US" b="0" dirty="0"/>
              <a:t>[ADVANCE]</a:t>
            </a:r>
          </a:p>
          <a:p>
            <a:r>
              <a:rPr lang="en-US" dirty="0"/>
              <a:t>for example, the CEO of a music streaming platform might value engagement and profits, while listeners value content quality and novelty. These values might be in tension if optimizing for engagement starts recommending you the same kind of content over and over again. And there are </a:t>
            </a:r>
            <a:r>
              <a:rPr lang="en-US" b="1" dirty="0"/>
              <a:t>power dynamics among the stakeholders</a:t>
            </a:r>
            <a:r>
              <a:rPr lang="en-US" dirty="0"/>
              <a:t>, since the CEO has the power to make the final call.</a:t>
            </a:r>
          </a:p>
          <a:p>
            <a:r>
              <a:rPr lang="en-US" dirty="0"/>
              <a:t>[ADVANCE]</a:t>
            </a:r>
          </a:p>
          <a:p>
            <a:r>
              <a:rPr lang="en-US" dirty="0"/>
              <a:t>This </a:t>
            </a:r>
            <a:r>
              <a:rPr lang="en-US" b="1" dirty="0"/>
              <a:t>phenomena</a:t>
            </a:r>
            <a:r>
              <a:rPr lang="en-US" dirty="0"/>
              <a:t> was called “</a:t>
            </a:r>
            <a:r>
              <a:rPr lang="en-US" b="1" dirty="0" err="1"/>
              <a:t>enshitification</a:t>
            </a:r>
            <a:r>
              <a:rPr lang="en-US" dirty="0"/>
              <a:t>” by Cory Doctorow. It is t</a:t>
            </a:r>
            <a:r>
              <a:rPr lang="en-US" b="0" i="0" dirty="0">
                <a:solidFill>
                  <a:srgbClr val="001D35"/>
                </a:solidFill>
                <a:effectLst/>
                <a:latin typeface="Google Sans"/>
              </a:rPr>
              <a:t>he process where </a:t>
            </a:r>
            <a:r>
              <a:rPr lang="en-US" b="1" i="0" dirty="0">
                <a:solidFill>
                  <a:srgbClr val="001D35"/>
                </a:solidFill>
                <a:effectLst/>
                <a:latin typeface="Google Sans"/>
              </a:rPr>
              <a:t>digital platforms degrade over time to prioritize profit</a:t>
            </a:r>
            <a:r>
              <a:rPr lang="en-US" b="0" i="0" dirty="0">
                <a:solidFill>
                  <a:srgbClr val="001D35"/>
                </a:solidFill>
                <a:effectLst/>
                <a:latin typeface="Google Sans"/>
              </a:rPr>
              <a:t>, first by exploiting users to attract business customers, then by extracting value from both groups for the platform itself. </a:t>
            </a:r>
          </a:p>
          <a:p>
            <a:endParaRPr lang="en-US" b="0" i="0" dirty="0">
              <a:solidFill>
                <a:srgbClr val="001D35"/>
              </a:solidFill>
              <a:effectLst/>
              <a:latin typeface="Google Sans"/>
            </a:endParaRPr>
          </a:p>
          <a:p>
            <a:r>
              <a:rPr lang="en-US" b="0" i="0" dirty="0">
                <a:solidFill>
                  <a:srgbClr val="001D35"/>
                </a:solidFill>
                <a:effectLst/>
                <a:latin typeface="Google Sans"/>
              </a:rPr>
              <a:t>So cycling between what values or services a platform prioritizes can highlight conflicting values. S</a:t>
            </a:r>
            <a:r>
              <a:rPr lang="en-US" dirty="0"/>
              <a:t>ometimes even the same stakeholder can hold conflicting values. In the contact tracing example, you might simultaneously value public health and safety while valuing your personal privacy. </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Much like the other kinds of design contradictions we learned about earlier, </a:t>
            </a:r>
            <a:r>
              <a:rPr lang="en-US" b="1" dirty="0"/>
              <a:t>these value tensions are very useful for designers</a:t>
            </a:r>
            <a:r>
              <a:rPr lang="en-US" dirty="0"/>
              <a:t>. They can </a:t>
            </a:r>
            <a:r>
              <a:rPr lang="en-US" b="1" dirty="0"/>
              <a:t>point to the key ethical implications that you should be considering </a:t>
            </a:r>
          </a:p>
          <a:p>
            <a:endParaRPr lang="en-US" dirty="0"/>
          </a:p>
        </p:txBody>
      </p:sp>
      <p:sp>
        <p:nvSpPr>
          <p:cNvPr id="4" name="Slide Number Placeholder 3"/>
          <p:cNvSpPr>
            <a:spLocks noGrp="1"/>
          </p:cNvSpPr>
          <p:nvPr>
            <p:ph type="sldNum" sz="quarter" idx="5"/>
          </p:nvPr>
        </p:nvSpPr>
        <p:spPr/>
        <p:txBody>
          <a:bodyPr/>
          <a:lstStyle/>
          <a:p>
            <a:pPr>
              <a:defRPr/>
            </a:pPr>
            <a:fld id="{D9EA6F11-1A67-43D5-B7BD-00285BA4EBAC}" type="slidenum">
              <a:rPr lang="en-US" smtClean="0"/>
              <a:pPr>
                <a:defRPr/>
              </a:pPr>
              <a:t>52</a:t>
            </a:fld>
            <a:endParaRPr lang="en-US"/>
          </a:p>
        </p:txBody>
      </p:sp>
    </p:spTree>
    <p:extLst>
      <p:ext uri="{BB962C8B-B14F-4D97-AF65-F5344CB8AC3E}">
        <p14:creationId xmlns:p14="http://schemas.microsoft.com/office/powerpoint/2010/main" val="342924587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Alright, so now we’re going to </a:t>
            </a:r>
            <a:r>
              <a:rPr lang="en-US" b="1" dirty="0"/>
              <a:t>walk you through an example </a:t>
            </a:r>
            <a:r>
              <a:rPr lang="en-US" dirty="0"/>
              <a:t>for a </a:t>
            </a:r>
            <a:r>
              <a:rPr lang="en-US" b="1" dirty="0"/>
              <a:t>specific piece of technology</a:t>
            </a:r>
            <a:r>
              <a:rPr lang="en-US" dirty="0"/>
              <a:t>: a </a:t>
            </a:r>
            <a:r>
              <a:rPr lang="en-US" b="1" dirty="0"/>
              <a:t>wearable</a:t>
            </a:r>
            <a:r>
              <a:rPr lang="en-US" dirty="0"/>
              <a:t> fitness tracker</a:t>
            </a:r>
          </a:p>
          <a:p>
            <a:endParaRPr lang="en-US" dirty="0"/>
          </a:p>
          <a:p>
            <a:r>
              <a:rPr lang="en-US" dirty="0"/>
              <a:t>The first step is realizing that just </a:t>
            </a:r>
            <a:r>
              <a:rPr lang="en-US" b="1" dirty="0"/>
              <a:t>thinking about the tech is NOT SPECIFIC ENOUGH</a:t>
            </a:r>
          </a:p>
          <a:p>
            <a:endParaRPr lang="en-US" dirty="0"/>
          </a:p>
          <a:p>
            <a:r>
              <a:rPr lang="en-US" dirty="0"/>
              <a:t>Let’s </a:t>
            </a:r>
            <a:r>
              <a:rPr lang="en-US" b="1" dirty="0"/>
              <a:t>ground</a:t>
            </a:r>
            <a:r>
              <a:rPr lang="en-US" dirty="0"/>
              <a:t> this in a </a:t>
            </a:r>
            <a:r>
              <a:rPr lang="en-US" b="1" dirty="0"/>
              <a:t>particular solution scenario</a:t>
            </a:r>
          </a:p>
          <a:p>
            <a:r>
              <a:rPr lang="en-US" dirty="0"/>
              <a:t>[ADVANCE]</a:t>
            </a:r>
          </a:p>
          <a:p>
            <a:r>
              <a:rPr lang="en-US" dirty="0"/>
              <a:t>Scenario: A wearable... This is a solution that you could have created in your assignment that fills a certain need</a:t>
            </a:r>
          </a:p>
          <a:p>
            <a:r>
              <a:rPr lang="en-US" dirty="0"/>
              <a:t>[ADVANCE]</a:t>
            </a:r>
          </a:p>
          <a:p>
            <a:r>
              <a:rPr lang="en-US" dirty="0"/>
              <a:t>What are some </a:t>
            </a:r>
            <a:r>
              <a:rPr lang="en-US" b="1" dirty="0"/>
              <a:t>value tensions we might identify </a:t>
            </a:r>
            <a:r>
              <a:rPr lang="en-US" dirty="0"/>
              <a:t>in this scenario?</a:t>
            </a:r>
          </a:p>
          <a:p>
            <a:r>
              <a:rPr lang="en-US" dirty="0"/>
              <a:t>[ADVANCE]</a:t>
            </a:r>
          </a:p>
          <a:p>
            <a:r>
              <a:rPr lang="en-US" dirty="0"/>
              <a:t>Health &lt;-&gt; Privacy</a:t>
            </a:r>
          </a:p>
          <a:p>
            <a:r>
              <a:rPr lang="en-US" dirty="0"/>
              <a:t>Safety &lt;-&gt; Autonomy</a:t>
            </a:r>
          </a:p>
          <a:p>
            <a:r>
              <a:rPr lang="en-US" dirty="0"/>
              <a:t>Others… Let’s talk about ways to find these value tensions.</a:t>
            </a:r>
          </a:p>
        </p:txBody>
      </p:sp>
      <p:sp>
        <p:nvSpPr>
          <p:cNvPr id="4" name="Slide Number Placeholder 3"/>
          <p:cNvSpPr>
            <a:spLocks noGrp="1"/>
          </p:cNvSpPr>
          <p:nvPr>
            <p:ph type="sldNum" sz="quarter" idx="5"/>
          </p:nvPr>
        </p:nvSpPr>
        <p:spPr/>
        <p:txBody>
          <a:bodyPr/>
          <a:lstStyle/>
          <a:p>
            <a:pPr>
              <a:defRPr/>
            </a:pPr>
            <a:fld id="{D9EA6F11-1A67-43D5-B7BD-00285BA4EBAC}" type="slidenum">
              <a:rPr lang="en-US" smtClean="0"/>
              <a:pPr>
                <a:defRPr/>
              </a:pPr>
              <a:t>53</a:t>
            </a:fld>
            <a:endParaRPr lang="en-US"/>
          </a:p>
        </p:txBody>
      </p:sp>
    </p:spTree>
    <p:extLst>
      <p:ext uri="{BB962C8B-B14F-4D97-AF65-F5344CB8AC3E}">
        <p14:creationId xmlns:p14="http://schemas.microsoft.com/office/powerpoint/2010/main" val="8488185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want to introduce the Tarot cards of tech, which is one of </a:t>
            </a:r>
            <a:r>
              <a:rPr lang="en-US" b="1" dirty="0"/>
              <a:t>many</a:t>
            </a:r>
            <a:r>
              <a:rPr lang="en-US" dirty="0"/>
              <a:t> resources that exists out there for </a:t>
            </a:r>
            <a:r>
              <a:rPr lang="en-US" b="1" dirty="0"/>
              <a:t>ethics</a:t>
            </a:r>
            <a:r>
              <a:rPr lang="en-US" dirty="0"/>
              <a:t> and </a:t>
            </a:r>
            <a:r>
              <a:rPr lang="en-US" b="1" dirty="0"/>
              <a:t>value</a:t>
            </a:r>
            <a:r>
              <a:rPr lang="en-US" dirty="0"/>
              <a:t> </a:t>
            </a:r>
            <a:r>
              <a:rPr lang="en-US" b="1" dirty="0"/>
              <a:t>focused</a:t>
            </a:r>
            <a:r>
              <a:rPr lang="en-US" dirty="0"/>
              <a:t> design</a:t>
            </a:r>
          </a:p>
          <a:p>
            <a:endParaRPr lang="en-US" dirty="0"/>
          </a:p>
          <a:p>
            <a:r>
              <a:rPr lang="en-US" dirty="0"/>
              <a:t>The design group that created them, called Artefact group, </a:t>
            </a:r>
            <a:r>
              <a:rPr lang="en-US" b="1" dirty="0"/>
              <a:t>describes</a:t>
            </a:r>
            <a:r>
              <a:rPr lang="en-US" dirty="0"/>
              <a:t> them as a “a </a:t>
            </a:r>
            <a:r>
              <a:rPr lang="en-US" b="1" dirty="0"/>
              <a:t>set of provocations designed to help creators more fully consider the impact of technology</a:t>
            </a:r>
            <a:r>
              <a:rPr lang="en-US" dirty="0"/>
              <a:t>”</a:t>
            </a:r>
          </a:p>
          <a:p>
            <a:endParaRPr lang="en-US" dirty="0"/>
          </a:p>
          <a:p>
            <a:r>
              <a:rPr lang="en-US" dirty="0"/>
              <a:t>And we found these cards to be </a:t>
            </a:r>
            <a:r>
              <a:rPr lang="en-US" b="1" dirty="0"/>
              <a:t>especially</a:t>
            </a:r>
            <a:r>
              <a:rPr lang="en-US" dirty="0"/>
              <a:t> useful in our projects and research, because they can help designers and non-designers alike </a:t>
            </a:r>
            <a:r>
              <a:rPr lang="en-US" b="1" dirty="0"/>
              <a:t>think of different risk areas</a:t>
            </a:r>
            <a:r>
              <a:rPr lang="en-US" dirty="0"/>
              <a:t>, </a:t>
            </a:r>
            <a:r>
              <a:rPr lang="en-US" b="1" dirty="0"/>
              <a:t>uncovering missing stakeholders </a:t>
            </a:r>
            <a:r>
              <a:rPr lang="en-US" dirty="0"/>
              <a:t>or </a:t>
            </a:r>
            <a:r>
              <a:rPr lang="en-US" b="1" dirty="0"/>
              <a:t>value tensions in the process</a:t>
            </a:r>
          </a:p>
          <a:p>
            <a:endParaRPr lang="en-US" b="1" dirty="0"/>
          </a:p>
          <a:p>
            <a:r>
              <a:rPr lang="en-US" b="1" dirty="0"/>
              <a:t>Let’s use one now for this wearable fitness tracker scenario.</a:t>
            </a:r>
          </a:p>
        </p:txBody>
      </p:sp>
      <p:sp>
        <p:nvSpPr>
          <p:cNvPr id="4" name="Slide Number Placeholder 3"/>
          <p:cNvSpPr>
            <a:spLocks noGrp="1"/>
          </p:cNvSpPr>
          <p:nvPr>
            <p:ph type="sldNum" sz="quarter" idx="5"/>
          </p:nvPr>
        </p:nvSpPr>
        <p:spPr/>
        <p:txBody>
          <a:bodyPr/>
          <a:lstStyle/>
          <a:p>
            <a:pPr>
              <a:defRPr/>
            </a:pPr>
            <a:fld id="{D9EA6F11-1A67-43D5-B7BD-00285BA4EBAC}" type="slidenum">
              <a:rPr lang="en-US" smtClean="0"/>
              <a:pPr>
                <a:defRPr/>
              </a:pPr>
              <a:t>54</a:t>
            </a:fld>
            <a:endParaRPr lang="en-US"/>
          </a:p>
        </p:txBody>
      </p:sp>
    </p:spTree>
    <p:extLst>
      <p:ext uri="{BB962C8B-B14F-4D97-AF65-F5344CB8AC3E}">
        <p14:creationId xmlns:p14="http://schemas.microsoft.com/office/powerpoint/2010/main" val="32206809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card aloud and ask the class </a:t>
            </a:r>
            <a:r>
              <a:rPr lang="en-US" b="1" dirty="0"/>
              <a:t>to think of ethical implications</a:t>
            </a:r>
            <a:r>
              <a:rPr lang="en-US" dirty="0"/>
              <a:t>]</a:t>
            </a:r>
          </a:p>
          <a:p>
            <a:r>
              <a:rPr lang="en-US" dirty="0"/>
              <a:t>[ADVANCE]</a:t>
            </a:r>
          </a:p>
          <a:p>
            <a:r>
              <a:rPr lang="en-US" dirty="0"/>
              <a:t>[ADVANCE]</a:t>
            </a:r>
          </a:p>
          <a:p>
            <a:r>
              <a:rPr lang="en-US" dirty="0"/>
              <a:t>Older adults who are scared of advanced technology</a:t>
            </a:r>
          </a:p>
          <a:p>
            <a:r>
              <a:rPr lang="en-US" dirty="0"/>
              <a:t>- Information access &lt;-&gt; Comfort</a:t>
            </a:r>
          </a:p>
          <a:p>
            <a:r>
              <a:rPr lang="en-US" dirty="0"/>
              <a:t>[ADVANCE]</a:t>
            </a:r>
          </a:p>
          <a:p>
            <a:r>
              <a:rPr lang="en-US" dirty="0"/>
              <a:t>People who cannot afford the technology</a:t>
            </a:r>
          </a:p>
          <a:p>
            <a:r>
              <a:rPr lang="en-US" dirty="0"/>
              <a:t>-a value: Affordability &amp; Access</a:t>
            </a:r>
          </a:p>
          <a:p>
            <a:r>
              <a:rPr lang="en-US" dirty="0"/>
              <a:t>[ADVANCE]</a:t>
            </a:r>
          </a:p>
          <a:p>
            <a:r>
              <a:rPr lang="en-US" dirty="0"/>
              <a:t>People who don’t have loved ones who want to check in on them or care about their safety</a:t>
            </a:r>
          </a:p>
          <a:p>
            <a:r>
              <a:rPr lang="en-US" dirty="0"/>
              <a:t>People who don't have the dexterity or memory to put this on</a:t>
            </a:r>
          </a:p>
          <a:p>
            <a:endParaRPr lang="en-US" dirty="0"/>
          </a:p>
          <a:p>
            <a:r>
              <a:rPr lang="en-US" dirty="0"/>
              <a:t>In your next assignment, you’re going to be doing one of these activities on your own projects. You’ll have to chance to look at the 16 different cards in the deck</a:t>
            </a:r>
          </a:p>
        </p:txBody>
      </p:sp>
      <p:sp>
        <p:nvSpPr>
          <p:cNvPr id="4" name="Slide Number Placeholder 3"/>
          <p:cNvSpPr>
            <a:spLocks noGrp="1"/>
          </p:cNvSpPr>
          <p:nvPr>
            <p:ph type="sldNum" sz="quarter" idx="5"/>
          </p:nvPr>
        </p:nvSpPr>
        <p:spPr/>
        <p:txBody>
          <a:bodyPr/>
          <a:lstStyle/>
          <a:p>
            <a:pPr>
              <a:defRPr/>
            </a:pPr>
            <a:fld id="{D9EA6F11-1A67-43D5-B7BD-00285BA4EBAC}" type="slidenum">
              <a:rPr lang="en-US" smtClean="0"/>
              <a:pPr>
                <a:defRPr/>
              </a:pPr>
              <a:t>55</a:t>
            </a:fld>
            <a:endParaRPr lang="en-US"/>
          </a:p>
        </p:txBody>
      </p:sp>
    </p:spTree>
    <p:extLst>
      <p:ext uri="{BB962C8B-B14F-4D97-AF65-F5344CB8AC3E}">
        <p14:creationId xmlns:p14="http://schemas.microsoft.com/office/powerpoint/2010/main" val="62631444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This is a project from two of my just graduated PhD students who where head CS147 CAs: Nava Haghighi and Matt </a:t>
            </a:r>
            <a:r>
              <a:rPr lang="en-US" dirty="0" err="1"/>
              <a:t>Jörke</a:t>
            </a:r>
            <a:endParaRPr lang="en-US" dirty="0"/>
          </a:p>
          <a:p>
            <a:r>
              <a:rPr lang="en-US" dirty="0"/>
              <a:t>And the question they wanted to dig deeper on is </a:t>
            </a:r>
            <a:r>
              <a:rPr lang="en-US" b="1" dirty="0"/>
              <a:t>what to do </a:t>
            </a:r>
            <a:r>
              <a:rPr lang="en-US" b="1" i="1" dirty="0"/>
              <a:t>after </a:t>
            </a:r>
            <a:r>
              <a:rPr lang="en-US" b="1" i="0" dirty="0"/>
              <a:t>you’ve elicited important values and value tensions</a:t>
            </a:r>
          </a:p>
          <a:p>
            <a:endParaRPr lang="en-US" i="0" dirty="0"/>
          </a:p>
          <a:p>
            <a:r>
              <a:rPr lang="en-US" b="1" i="0" dirty="0"/>
              <a:t>Do the designers just get to decide how to address them</a:t>
            </a:r>
            <a:r>
              <a:rPr lang="en-US" i="0" dirty="0"/>
              <a:t>? That puts them in a </a:t>
            </a:r>
            <a:r>
              <a:rPr lang="en-US" b="1" i="0" dirty="0"/>
              <a:t>position of power</a:t>
            </a:r>
          </a:p>
          <a:p>
            <a:endParaRPr lang="en-US" i="0" dirty="0"/>
          </a:p>
          <a:p>
            <a:r>
              <a:rPr lang="en-US" b="1" i="0" dirty="0"/>
              <a:t>What if stakeholders could directly contribute to this conversation</a:t>
            </a:r>
            <a:r>
              <a:rPr lang="en-US" i="0" dirty="0"/>
              <a:t>? But how can we enable this if they aren’t designers?</a:t>
            </a:r>
          </a:p>
          <a:p>
            <a:endParaRPr lang="en-US" i="0" dirty="0"/>
          </a:p>
          <a:p>
            <a:r>
              <a:rPr lang="en-US" i="0" dirty="0"/>
              <a:t>So in this research project, we </a:t>
            </a:r>
            <a:r>
              <a:rPr lang="en-US" b="1" i="0" dirty="0"/>
              <a:t>developed a series of design activities to enable </a:t>
            </a:r>
            <a:r>
              <a:rPr lang="en-US" b="0" i="0" dirty="0"/>
              <a:t>people</a:t>
            </a:r>
            <a:r>
              <a:rPr lang="en-US" i="0" dirty="0"/>
              <a:t> from various backgrounds, who may not have any design experience, </a:t>
            </a:r>
            <a:r>
              <a:rPr lang="en-US" b="1" i="0" dirty="0"/>
              <a:t>to surface and navigate value tensions</a:t>
            </a:r>
            <a:r>
              <a:rPr lang="en-US" i="0" dirty="0"/>
              <a:t>. We do this through </a:t>
            </a:r>
            <a:r>
              <a:rPr lang="en-US" b="1" i="0" dirty="0"/>
              <a:t>a game-like activity where participants create artifacts </a:t>
            </a:r>
            <a:r>
              <a:rPr lang="en-US" i="0" dirty="0"/>
              <a:t>with craft materials to </a:t>
            </a:r>
            <a:r>
              <a:rPr lang="en-US" b="1" i="0" dirty="0"/>
              <a:t>communicate how a technology </a:t>
            </a:r>
            <a:r>
              <a:rPr lang="en-US" i="0" dirty="0"/>
              <a:t>could be changed to better serve them</a:t>
            </a:r>
          </a:p>
          <a:p>
            <a:endParaRPr lang="en-US" i="0" dirty="0"/>
          </a:p>
          <a:p>
            <a:r>
              <a:rPr lang="en-US" i="0" dirty="0"/>
              <a:t>You can find more details about this in our paper</a:t>
            </a:r>
            <a:endParaRPr lang="en-US" dirty="0"/>
          </a:p>
        </p:txBody>
      </p:sp>
      <p:sp>
        <p:nvSpPr>
          <p:cNvPr id="4" name="Slide Number Placeholder 3"/>
          <p:cNvSpPr>
            <a:spLocks noGrp="1"/>
          </p:cNvSpPr>
          <p:nvPr>
            <p:ph type="sldNum" sz="quarter" idx="5"/>
          </p:nvPr>
        </p:nvSpPr>
        <p:spPr/>
        <p:txBody>
          <a:bodyPr/>
          <a:lstStyle/>
          <a:p>
            <a:fld id="{A300C090-F137-A747-947F-59586F962920}" type="slidenum">
              <a:rPr lang="en-US" smtClean="0"/>
              <a:pPr/>
              <a:t>56</a:t>
            </a:fld>
            <a:endParaRPr lang="en-US"/>
          </a:p>
        </p:txBody>
      </p:sp>
    </p:spTree>
    <p:extLst>
      <p:ext uri="{BB962C8B-B14F-4D97-AF65-F5344CB8AC3E}">
        <p14:creationId xmlns:p14="http://schemas.microsoft.com/office/powerpoint/2010/main" val="18861190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really just </a:t>
            </a:r>
            <a:r>
              <a:rPr lang="en-US" b="1" dirty="0"/>
              <a:t>scratched</a:t>
            </a:r>
            <a:r>
              <a:rPr lang="en-US" dirty="0"/>
              <a:t> </a:t>
            </a:r>
            <a:r>
              <a:rPr lang="en-US" b="1" dirty="0"/>
              <a:t>the</a:t>
            </a:r>
            <a:r>
              <a:rPr lang="en-US" dirty="0"/>
              <a:t> </a:t>
            </a:r>
            <a:r>
              <a:rPr lang="en-US" b="1" dirty="0"/>
              <a:t>surface</a:t>
            </a:r>
            <a:r>
              <a:rPr lang="en-US" dirty="0"/>
              <a:t> of ethics and value focused design. And I also want to emphasize that this is </a:t>
            </a:r>
            <a:r>
              <a:rPr lang="en-US" b="1" dirty="0"/>
              <a:t>an open and evolving field</a:t>
            </a:r>
            <a:r>
              <a:rPr lang="en-US" dirty="0"/>
              <a:t>. </a:t>
            </a:r>
          </a:p>
          <a:p>
            <a:endParaRPr lang="en-US" dirty="0"/>
          </a:p>
          <a:p>
            <a:r>
              <a:rPr lang="en-US" dirty="0"/>
              <a:t>While we’ve showed you a particular set of tools to guide ethics-focused design, this </a:t>
            </a:r>
            <a:r>
              <a:rPr lang="en-US" b="1" dirty="0"/>
              <a:t>doesn’t replace your knowledge, experience, and instincts </a:t>
            </a:r>
            <a:r>
              <a:rPr lang="en-US" dirty="0"/>
              <a:t>as a designer. It also doesn’t replace the fact that </a:t>
            </a:r>
            <a:r>
              <a:rPr lang="en-US" b="1" dirty="0"/>
              <a:t>you have to engage with the communities you work with </a:t>
            </a:r>
            <a:r>
              <a:rPr lang="en-US" dirty="0"/>
              <a:t>and are building for, and </a:t>
            </a:r>
            <a:r>
              <a:rPr lang="en-US" b="1" dirty="0"/>
              <a:t>give them a voice in the process</a:t>
            </a:r>
            <a:r>
              <a:rPr lang="en-US" dirty="0"/>
              <a:t>. </a:t>
            </a:r>
          </a:p>
          <a:p>
            <a:endParaRPr lang="en-US" dirty="0"/>
          </a:p>
          <a:p>
            <a:r>
              <a:rPr lang="en-US" dirty="0"/>
              <a:t>There are </a:t>
            </a:r>
            <a:r>
              <a:rPr lang="en-US" b="1" dirty="0"/>
              <a:t>many more frameworks </a:t>
            </a:r>
            <a:r>
              <a:rPr lang="en-US" dirty="0"/>
              <a:t>that home in on particular aspects, like equity &amp; inclusion, civic participation, race, gender, queerness, etc. </a:t>
            </a:r>
          </a:p>
          <a:p>
            <a:r>
              <a:rPr lang="en-US" dirty="0"/>
              <a:t>There are also </a:t>
            </a:r>
            <a:r>
              <a:rPr lang="en-US" b="1" dirty="0"/>
              <a:t>many more resources </a:t>
            </a:r>
            <a:r>
              <a:rPr lang="en-US" dirty="0"/>
              <a:t>other than the Tarot cards that are great. Come talk to us!</a:t>
            </a:r>
          </a:p>
        </p:txBody>
      </p:sp>
      <p:sp>
        <p:nvSpPr>
          <p:cNvPr id="4" name="Slide Number Placeholder 3"/>
          <p:cNvSpPr>
            <a:spLocks noGrp="1"/>
          </p:cNvSpPr>
          <p:nvPr>
            <p:ph type="sldNum" sz="quarter" idx="5"/>
          </p:nvPr>
        </p:nvSpPr>
        <p:spPr/>
        <p:txBody>
          <a:bodyPr/>
          <a:lstStyle/>
          <a:p>
            <a:fld id="{A300C090-F137-A747-947F-59586F962920}" type="slidenum">
              <a:rPr lang="en-US" smtClean="0"/>
              <a:pPr/>
              <a:t>57</a:t>
            </a:fld>
            <a:endParaRPr lang="en-US"/>
          </a:p>
        </p:txBody>
      </p:sp>
    </p:spTree>
    <p:extLst>
      <p:ext uri="{BB962C8B-B14F-4D97-AF65-F5344CB8AC3E}">
        <p14:creationId xmlns:p14="http://schemas.microsoft.com/office/powerpoint/2010/main" val="31974695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77900" eaLnBrk="0" hangingPunct="0">
              <a:defRPr sz="2400">
                <a:solidFill>
                  <a:schemeClr val="tx1"/>
                </a:solidFill>
                <a:latin typeface="Times New Roman" charset="0"/>
                <a:ea typeface="ＭＳ Ｐゴシック" charset="0"/>
              </a:defRPr>
            </a:lvl1pPr>
            <a:lvl2pPr marL="742950" indent="-285750" defTabSz="977900" eaLnBrk="0" hangingPunct="0">
              <a:defRPr sz="2400">
                <a:solidFill>
                  <a:schemeClr val="tx1"/>
                </a:solidFill>
                <a:latin typeface="Times New Roman" charset="0"/>
                <a:ea typeface="ＭＳ Ｐゴシック" charset="0"/>
              </a:defRPr>
            </a:lvl2pPr>
            <a:lvl3pPr marL="1143000" indent="-228600" defTabSz="977900" eaLnBrk="0" hangingPunct="0">
              <a:defRPr sz="2400">
                <a:solidFill>
                  <a:schemeClr val="tx1"/>
                </a:solidFill>
                <a:latin typeface="Times New Roman" charset="0"/>
                <a:ea typeface="ＭＳ Ｐゴシック" charset="0"/>
              </a:defRPr>
            </a:lvl3pPr>
            <a:lvl4pPr marL="1600200" indent="-228600" defTabSz="977900" eaLnBrk="0" hangingPunct="0">
              <a:defRPr sz="2400">
                <a:solidFill>
                  <a:schemeClr val="tx1"/>
                </a:solidFill>
                <a:latin typeface="Times New Roman" charset="0"/>
                <a:ea typeface="ＭＳ Ｐゴシック" charset="0"/>
              </a:defRPr>
            </a:lvl4pPr>
            <a:lvl5pPr marL="2057400" indent="-228600" defTabSz="977900" eaLnBrk="0" hangingPunct="0">
              <a:defRPr sz="2400">
                <a:solidFill>
                  <a:schemeClr val="tx1"/>
                </a:solidFill>
                <a:latin typeface="Times New Roman" charset="0"/>
                <a:ea typeface="ＭＳ Ｐゴシック" charset="0"/>
              </a:defRPr>
            </a:lvl5pPr>
            <a:lvl6pPr marL="2514600" indent="-228600" defTabSz="9779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779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779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77900" eaLnBrk="0" fontAlgn="base" hangingPunct="0">
              <a:spcBef>
                <a:spcPct val="0"/>
              </a:spcBef>
              <a:spcAft>
                <a:spcPct val="0"/>
              </a:spcAft>
              <a:defRPr sz="2400">
                <a:solidFill>
                  <a:schemeClr val="tx1"/>
                </a:solidFill>
                <a:latin typeface="Times New Roman" charset="0"/>
                <a:ea typeface="ＭＳ Ｐゴシック" charset="0"/>
              </a:defRPr>
            </a:lvl9pPr>
          </a:lstStyle>
          <a:p>
            <a:fld id="{2A326FDA-D017-1F4E-8B00-E3EF44846B68}" type="slidenum">
              <a:rPr lang="en-US" sz="1000"/>
              <a:pPr/>
              <a:t>58</a:t>
            </a:fld>
            <a:endParaRPr lang="en-US" sz="1000"/>
          </a:p>
        </p:txBody>
      </p:sp>
      <p:sp>
        <p:nvSpPr>
          <p:cNvPr id="107523" name="Rectangle 2"/>
          <p:cNvSpPr>
            <a:spLocks noGrp="1" noRot="1" noChangeAspect="1" noChangeArrowheads="1" noTextEdit="1"/>
          </p:cNvSpPr>
          <p:nvPr>
            <p:ph type="sldImg"/>
          </p:nvPr>
        </p:nvSpPr>
        <p:spPr>
          <a:xfrm>
            <a:off x="442913" y="720725"/>
            <a:ext cx="6316662" cy="3554413"/>
          </a:xfrm>
          <a:ln cap="flat"/>
        </p:spPr>
      </p:sp>
      <p:sp>
        <p:nvSpPr>
          <p:cNvPr id="107524"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8194" tIns="49928" rIns="98194" bIns="49928"/>
          <a:lstStyle/>
          <a:p>
            <a:pPr defTabSz="958850">
              <a:spcBef>
                <a:spcPct val="0"/>
              </a:spcBef>
            </a:pPr>
            <a:endParaRPr kumimoji="0" lang="en-US" sz="2500" dirty="0">
              <a:latin typeface="Times New Roman" charset="0"/>
            </a:endParaRPr>
          </a:p>
        </p:txBody>
      </p:sp>
    </p:spTree>
    <p:extLst>
      <p:ext uri="{BB962C8B-B14F-4D97-AF65-F5344CB8AC3E}">
        <p14:creationId xmlns:p14="http://schemas.microsoft.com/office/powerpoint/2010/main" val="179997319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70773" eaLnBrk="0" hangingPunct="0">
              <a:defRPr sz="2400">
                <a:solidFill>
                  <a:schemeClr val="tx1"/>
                </a:solidFill>
                <a:latin typeface="Times New Roman" pitchFamily="18" charset="0"/>
              </a:defRPr>
            </a:lvl1pPr>
            <a:lvl2pPr marL="733960" indent="-282292" defTabSz="970773" eaLnBrk="0" hangingPunct="0">
              <a:defRPr sz="2400">
                <a:solidFill>
                  <a:schemeClr val="tx1"/>
                </a:solidFill>
                <a:latin typeface="Times New Roman" pitchFamily="18" charset="0"/>
              </a:defRPr>
            </a:lvl2pPr>
            <a:lvl3pPr marL="1129170" indent="-225834" defTabSz="970773" eaLnBrk="0" hangingPunct="0">
              <a:defRPr sz="2400">
                <a:solidFill>
                  <a:schemeClr val="tx1"/>
                </a:solidFill>
                <a:latin typeface="Times New Roman" pitchFamily="18" charset="0"/>
              </a:defRPr>
            </a:lvl3pPr>
            <a:lvl4pPr marL="1580838" indent="-225834" defTabSz="970773" eaLnBrk="0" hangingPunct="0">
              <a:defRPr sz="2400">
                <a:solidFill>
                  <a:schemeClr val="tx1"/>
                </a:solidFill>
                <a:latin typeface="Times New Roman" pitchFamily="18" charset="0"/>
              </a:defRPr>
            </a:lvl4pPr>
            <a:lvl5pPr marL="2032505" indent="-225834" defTabSz="970773" eaLnBrk="0" hangingPunct="0">
              <a:defRPr sz="2400">
                <a:solidFill>
                  <a:schemeClr val="tx1"/>
                </a:solidFill>
                <a:latin typeface="Times New Roman" pitchFamily="18" charset="0"/>
              </a:defRPr>
            </a:lvl5pPr>
            <a:lvl6pPr marL="2484173" indent="-225834" defTabSz="970773" eaLnBrk="0" fontAlgn="base" hangingPunct="0">
              <a:spcBef>
                <a:spcPct val="0"/>
              </a:spcBef>
              <a:spcAft>
                <a:spcPct val="0"/>
              </a:spcAft>
              <a:defRPr sz="2400">
                <a:solidFill>
                  <a:schemeClr val="tx1"/>
                </a:solidFill>
                <a:latin typeface="Times New Roman" pitchFamily="18" charset="0"/>
              </a:defRPr>
            </a:lvl6pPr>
            <a:lvl7pPr marL="2935841" indent="-225834" defTabSz="970773" eaLnBrk="0" fontAlgn="base" hangingPunct="0">
              <a:spcBef>
                <a:spcPct val="0"/>
              </a:spcBef>
              <a:spcAft>
                <a:spcPct val="0"/>
              </a:spcAft>
              <a:defRPr sz="2400">
                <a:solidFill>
                  <a:schemeClr val="tx1"/>
                </a:solidFill>
                <a:latin typeface="Times New Roman" pitchFamily="18" charset="0"/>
              </a:defRPr>
            </a:lvl7pPr>
            <a:lvl8pPr marL="3387509" indent="-225834" defTabSz="970773" eaLnBrk="0" fontAlgn="base" hangingPunct="0">
              <a:spcBef>
                <a:spcPct val="0"/>
              </a:spcBef>
              <a:spcAft>
                <a:spcPct val="0"/>
              </a:spcAft>
              <a:defRPr sz="2400">
                <a:solidFill>
                  <a:schemeClr val="tx1"/>
                </a:solidFill>
                <a:latin typeface="Times New Roman" pitchFamily="18" charset="0"/>
              </a:defRPr>
            </a:lvl8pPr>
            <a:lvl9pPr marL="3839177" indent="-225834" defTabSz="970773" eaLnBrk="0" fontAlgn="base" hangingPunct="0">
              <a:spcBef>
                <a:spcPct val="0"/>
              </a:spcBef>
              <a:spcAft>
                <a:spcPct val="0"/>
              </a:spcAft>
              <a:defRPr sz="2400">
                <a:solidFill>
                  <a:schemeClr val="tx1"/>
                </a:solidFill>
                <a:latin typeface="Times New Roman" pitchFamily="18" charset="0"/>
              </a:defRPr>
            </a:lvl9pPr>
          </a:lstStyle>
          <a:p>
            <a:fld id="{193272EF-A0E8-4122-BCF3-FCA4B172AC73}" type="slidenum">
              <a:rPr lang="en-US" sz="1100"/>
              <a:pPr/>
              <a:t>59</a:t>
            </a:fld>
            <a:endParaRPr lang="en-US" sz="1100"/>
          </a:p>
        </p:txBody>
      </p:sp>
      <p:sp>
        <p:nvSpPr>
          <p:cNvPr id="79875" name="Rectangle 2"/>
          <p:cNvSpPr>
            <a:spLocks noGrp="1" noRot="1" noChangeAspect="1" noChangeArrowheads="1" noTextEdit="1"/>
          </p:cNvSpPr>
          <p:nvPr>
            <p:ph type="sldImg"/>
          </p:nvPr>
        </p:nvSpPr>
        <p:spPr>
          <a:xfrm>
            <a:off x="419100" y="720725"/>
            <a:ext cx="6316663" cy="3554413"/>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p:txBody>
      </p:sp>
    </p:spTree>
    <p:extLst>
      <p:ext uri="{BB962C8B-B14F-4D97-AF65-F5344CB8AC3E}">
        <p14:creationId xmlns:p14="http://schemas.microsoft.com/office/powerpoint/2010/main" val="35056610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9" name="Rectangle 8"/>
          <p:cNvSpPr/>
          <p:nvPr/>
        </p:nvSpPr>
        <p:spPr bwMode="auto">
          <a:xfrm rot="10800000">
            <a:off x="0" y="0"/>
            <a:ext cx="12192000" cy="464008"/>
          </a:xfrm>
          <a:prstGeom prst="rect">
            <a:avLst/>
          </a:prstGeom>
          <a:gradFill flip="none" rotWithShape="1">
            <a:gsLst>
              <a:gs pos="100000">
                <a:srgbClr val="000000">
                  <a:alpha val="8000"/>
                </a:srgbClr>
              </a:gs>
              <a:gs pos="82000">
                <a:srgbClr val="000000">
                  <a:alpha val="0"/>
                </a:srgbClr>
              </a:gs>
            </a:gsLst>
            <a:lin ang="16200000" scaled="0"/>
            <a:tileRect/>
          </a:gradFill>
          <a:ln w="12700" cap="flat" cmpd="sng" algn="ctr">
            <a:noFill/>
            <a:prstDash val="solid"/>
            <a:round/>
            <a:headEnd type="none" w="sm" len="sm"/>
            <a:tailEnd type="none" w="sm" len="sm"/>
          </a:ln>
          <a:effectLst/>
        </p:spPr>
        <p:txBody>
          <a:bodyPr vert="horz" wrap="square" lIns="91428" tIns="45714" rIns="91428" bIns="45714" numCol="1" rtlCol="0" anchor="t" anchorCtr="0" compatLnSpc="1">
            <a:prstTxWarp prst="textNoShape">
              <a:avLst/>
            </a:prstTxWarp>
          </a:bodyPr>
          <a:lstStyle/>
          <a:p>
            <a:pPr marL="0" marR="0" indent="0" algn="l" defTabSz="914217"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endParaRPr>
          </a:p>
        </p:txBody>
      </p:sp>
      <p:sp>
        <p:nvSpPr>
          <p:cNvPr id="3" name="Text Box 3"/>
          <p:cNvSpPr txBox="1">
            <a:spLocks noChangeArrowheads="1"/>
          </p:cNvSpPr>
          <p:nvPr/>
        </p:nvSpPr>
        <p:spPr bwMode="auto">
          <a:xfrm>
            <a:off x="809386" y="3892718"/>
            <a:ext cx="8026400" cy="1200329"/>
          </a:xfrm>
          <a:prstGeom prst="rect">
            <a:avLst/>
          </a:prstGeom>
          <a:noFill/>
          <a:ln w="9525">
            <a:noFill/>
            <a:miter lim="800000"/>
            <a:headEnd/>
            <a:tailEnd/>
          </a:ln>
          <a:effectLst/>
        </p:spPr>
        <p:txBody>
          <a:bodyPr wrap="square">
            <a:spAutoFit/>
          </a:bodyPr>
          <a:lstStyle/>
          <a:p>
            <a:pPr algn="l">
              <a:defRPr/>
            </a:pPr>
            <a:r>
              <a:rPr lang="en-US" sz="2400" dirty="0">
                <a:solidFill>
                  <a:srgbClr val="6D6D6D"/>
                </a:solidFill>
                <a:latin typeface="Helvetica"/>
                <a:ea typeface="+mn-ea"/>
                <a:cs typeface="Helvetica"/>
              </a:rPr>
              <a:t>Prof. James A. Landay</a:t>
            </a:r>
          </a:p>
          <a:p>
            <a:pPr algn="l">
              <a:defRPr/>
            </a:pPr>
            <a:r>
              <a:rPr lang="en-US" sz="2400" dirty="0">
                <a:solidFill>
                  <a:srgbClr val="6D6D6D"/>
                </a:solidFill>
                <a:latin typeface="Helvetica"/>
                <a:ea typeface="+mn-ea"/>
                <a:cs typeface="Helvetica"/>
              </a:rPr>
              <a:t>Computer Science Department</a:t>
            </a:r>
          </a:p>
          <a:p>
            <a:pPr algn="l">
              <a:defRPr/>
            </a:pPr>
            <a:r>
              <a:rPr lang="en-US" sz="2400" dirty="0">
                <a:solidFill>
                  <a:srgbClr val="6D6D6D"/>
                </a:solidFill>
                <a:latin typeface="Helvetica"/>
                <a:ea typeface="+mn-ea"/>
                <a:cs typeface="Helvetica"/>
              </a:rPr>
              <a:t>Stanford University</a:t>
            </a:r>
          </a:p>
        </p:txBody>
      </p:sp>
      <p:sp>
        <p:nvSpPr>
          <p:cNvPr id="297986" name="Rectangle 2"/>
          <p:cNvSpPr>
            <a:spLocks noGrp="1" noChangeArrowheads="1"/>
          </p:cNvSpPr>
          <p:nvPr>
            <p:ph type="ctrTitle" hasCustomPrompt="1"/>
          </p:nvPr>
        </p:nvSpPr>
        <p:spPr>
          <a:xfrm>
            <a:off x="809386" y="2115019"/>
            <a:ext cx="10769600" cy="1143000"/>
          </a:xfrm>
        </p:spPr>
        <p:txBody>
          <a:bodyPr/>
          <a:lstStyle>
            <a:lvl1pPr>
              <a:defRPr sz="5999">
                <a:solidFill>
                  <a:srgbClr val="5A5A5A"/>
                </a:solidFill>
              </a:defRPr>
            </a:lvl1pPr>
          </a:lstStyle>
          <a:p>
            <a:r>
              <a:rPr lang="en-US" dirty="0"/>
              <a:t>TITLE</a:t>
            </a:r>
          </a:p>
        </p:txBody>
      </p:sp>
      <p:sp>
        <p:nvSpPr>
          <p:cNvPr id="6" name="Text Box 3"/>
          <p:cNvSpPr txBox="1">
            <a:spLocks noChangeArrowheads="1"/>
          </p:cNvSpPr>
          <p:nvPr/>
        </p:nvSpPr>
        <p:spPr bwMode="auto">
          <a:xfrm>
            <a:off x="809386" y="4922793"/>
            <a:ext cx="7978204" cy="830997"/>
          </a:xfrm>
          <a:prstGeom prst="rect">
            <a:avLst/>
          </a:prstGeom>
          <a:noFill/>
          <a:ln w="9525">
            <a:noFill/>
            <a:miter lim="800000"/>
            <a:headEnd/>
            <a:tailEnd/>
          </a:ln>
          <a:effectLst/>
        </p:spPr>
        <p:txBody>
          <a:bodyPr wrap="square">
            <a:spAutoFit/>
          </a:bodyPr>
          <a:lstStyle/>
          <a:p>
            <a:pPr algn="r">
              <a:defRPr/>
            </a:pPr>
            <a:endParaRPr lang="en-US" sz="2400" dirty="0">
              <a:solidFill>
                <a:srgbClr val="6D6D6D"/>
              </a:solidFill>
              <a:latin typeface="Helvetica"/>
              <a:ea typeface="+mn-ea"/>
              <a:cs typeface="Helvetica"/>
            </a:endParaRPr>
          </a:p>
          <a:p>
            <a:pPr algn="l">
              <a:defRPr/>
            </a:pPr>
            <a:r>
              <a:rPr lang="en-US" sz="2400" dirty="0">
                <a:solidFill>
                  <a:srgbClr val="6D6D6D"/>
                </a:solidFill>
                <a:latin typeface="Helvetica"/>
                <a:ea typeface="+mn-ea"/>
                <a:cs typeface="Helvetica"/>
              </a:rPr>
              <a:t>Autumn 2026</a:t>
            </a:r>
          </a:p>
        </p:txBody>
      </p:sp>
      <p:pic>
        <p:nvPicPr>
          <p:cNvPr id="14" name="Picture 13" descr="dt+ux.ai">
            <a:extLst>
              <a:ext uri="{FF2B5EF4-FFF2-40B4-BE49-F238E27FC236}">
                <a16:creationId xmlns:a16="http://schemas.microsoft.com/office/drawing/2014/main" id="{6E3129C8-C474-9D4A-B318-DF1A0850C0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469" y="-348341"/>
            <a:ext cx="1552055" cy="1164042"/>
          </a:xfrm>
          <a:prstGeom prst="rect">
            <a:avLst/>
          </a:prstGeom>
        </p:spPr>
      </p:pic>
      <p:sp>
        <p:nvSpPr>
          <p:cNvPr id="15" name="Rectangle 2">
            <a:extLst>
              <a:ext uri="{FF2B5EF4-FFF2-40B4-BE49-F238E27FC236}">
                <a16:creationId xmlns:a16="http://schemas.microsoft.com/office/drawing/2014/main" id="{D589D282-6F1F-1C46-AD61-1358842AE4FD}"/>
              </a:ext>
            </a:extLst>
          </p:cNvPr>
          <p:cNvSpPr txBox="1">
            <a:spLocks noChangeArrowheads="1"/>
          </p:cNvSpPr>
          <p:nvPr/>
        </p:nvSpPr>
        <p:spPr bwMode="auto">
          <a:xfrm>
            <a:off x="1224643" y="43544"/>
            <a:ext cx="10967357" cy="409102"/>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08833" tIns="54417" rIns="108833" bIns="54417" numCol="1" anchor="ctr" anchorCtr="0" compatLnSpc="1">
            <a:prstTxWarp prst="textNoShape">
              <a:avLst/>
            </a:prstTxWarp>
          </a:bodyPr>
          <a:lstStyle>
            <a:lvl1pPr algn="l" rtl="0" eaLnBrk="0" fontAlgn="base" hangingPunct="0">
              <a:spcBef>
                <a:spcPct val="0"/>
              </a:spcBef>
              <a:spcAft>
                <a:spcPct val="0"/>
              </a:spcAft>
              <a:defRPr sz="3700" b="0" i="0">
                <a:solidFill>
                  <a:srgbClr val="6D6D6D"/>
                </a:solidFill>
                <a:latin typeface="Helvetica Light"/>
                <a:ea typeface="ＭＳ Ｐゴシック" charset="0"/>
                <a:cs typeface="Helvetica Light"/>
              </a:defRPr>
            </a:lvl1pPr>
            <a:lvl2pPr algn="l" rtl="0" eaLnBrk="0" fontAlgn="base" hangingPunct="0">
              <a:spcBef>
                <a:spcPct val="0"/>
              </a:spcBef>
              <a:spcAft>
                <a:spcPct val="0"/>
              </a:spcAft>
              <a:defRPr sz="3700">
                <a:solidFill>
                  <a:srgbClr val="3E4E6C"/>
                </a:solidFill>
                <a:latin typeface="Arial Black" pitchFamily="34" charset="0"/>
                <a:ea typeface="ＭＳ Ｐゴシック" charset="0"/>
              </a:defRPr>
            </a:lvl2pPr>
            <a:lvl3pPr algn="l" rtl="0" eaLnBrk="0" fontAlgn="base" hangingPunct="0">
              <a:spcBef>
                <a:spcPct val="0"/>
              </a:spcBef>
              <a:spcAft>
                <a:spcPct val="0"/>
              </a:spcAft>
              <a:defRPr sz="3700">
                <a:solidFill>
                  <a:srgbClr val="3E4E6C"/>
                </a:solidFill>
                <a:latin typeface="Arial Black" pitchFamily="34" charset="0"/>
                <a:ea typeface="ＭＳ Ｐゴシック" charset="0"/>
              </a:defRPr>
            </a:lvl3pPr>
            <a:lvl4pPr algn="l" rtl="0" eaLnBrk="0" fontAlgn="base" hangingPunct="0">
              <a:spcBef>
                <a:spcPct val="0"/>
              </a:spcBef>
              <a:spcAft>
                <a:spcPct val="0"/>
              </a:spcAft>
              <a:defRPr sz="3700">
                <a:solidFill>
                  <a:srgbClr val="3E4E6C"/>
                </a:solidFill>
                <a:latin typeface="Arial Black" pitchFamily="34" charset="0"/>
                <a:ea typeface="ＭＳ Ｐゴシック" charset="0"/>
              </a:defRPr>
            </a:lvl4pPr>
            <a:lvl5pPr algn="l" rtl="0" eaLnBrk="0" fontAlgn="base" hangingPunct="0">
              <a:spcBef>
                <a:spcPct val="0"/>
              </a:spcBef>
              <a:spcAft>
                <a:spcPct val="0"/>
              </a:spcAft>
              <a:defRPr sz="3700">
                <a:solidFill>
                  <a:srgbClr val="3E4E6C"/>
                </a:solidFill>
                <a:latin typeface="Arial Black" pitchFamily="34" charset="0"/>
                <a:ea typeface="ＭＳ Ｐゴシック" charset="0"/>
              </a:defRPr>
            </a:lvl5pPr>
            <a:lvl6pPr marL="457200" algn="l" rtl="0" fontAlgn="base">
              <a:spcBef>
                <a:spcPct val="0"/>
              </a:spcBef>
              <a:spcAft>
                <a:spcPct val="0"/>
              </a:spcAft>
              <a:defRPr sz="3700">
                <a:solidFill>
                  <a:srgbClr val="3E4E6C"/>
                </a:solidFill>
                <a:latin typeface="Arial Black" pitchFamily="34" charset="0"/>
              </a:defRPr>
            </a:lvl6pPr>
            <a:lvl7pPr marL="914400" algn="l" rtl="0" fontAlgn="base">
              <a:spcBef>
                <a:spcPct val="0"/>
              </a:spcBef>
              <a:spcAft>
                <a:spcPct val="0"/>
              </a:spcAft>
              <a:defRPr sz="3700">
                <a:solidFill>
                  <a:srgbClr val="3E4E6C"/>
                </a:solidFill>
                <a:latin typeface="Arial Black" pitchFamily="34" charset="0"/>
              </a:defRPr>
            </a:lvl7pPr>
            <a:lvl8pPr marL="1371600" algn="l" rtl="0" fontAlgn="base">
              <a:spcBef>
                <a:spcPct val="0"/>
              </a:spcBef>
              <a:spcAft>
                <a:spcPct val="0"/>
              </a:spcAft>
              <a:defRPr sz="3700">
                <a:solidFill>
                  <a:srgbClr val="3E4E6C"/>
                </a:solidFill>
                <a:latin typeface="Arial Black" pitchFamily="34" charset="0"/>
              </a:defRPr>
            </a:lvl8pPr>
            <a:lvl9pPr marL="1828800" algn="l" rtl="0" fontAlgn="base">
              <a:spcBef>
                <a:spcPct val="0"/>
              </a:spcBef>
              <a:spcAft>
                <a:spcPct val="0"/>
              </a:spcAft>
              <a:defRPr sz="3700">
                <a:solidFill>
                  <a:srgbClr val="3E4E6C"/>
                </a:solidFill>
                <a:latin typeface="Arial Black" pitchFamily="34" charset="0"/>
              </a:defRPr>
            </a:lvl9pPr>
          </a:lstStyle>
          <a:p>
            <a:r>
              <a:rPr lang="en-US" sz="2000" baseline="0" dirty="0"/>
              <a:t>DESIGN THINKING FOR USER EXPERIENCE </a:t>
            </a:r>
            <a:r>
              <a:rPr lang="en-US" sz="2000" dirty="0"/>
              <a:t>DESIGN +</a:t>
            </a:r>
            <a:r>
              <a:rPr lang="en-US" sz="2000" baseline="0" dirty="0"/>
              <a:t> PROTOTYPING + EVALUATION</a:t>
            </a:r>
            <a:endParaRPr lang="en-US" sz="2000" dirty="0"/>
          </a:p>
        </p:txBody>
      </p:sp>
      <p:pic>
        <p:nvPicPr>
          <p:cNvPr id="16" name="Picture 15" descr="dt+ux.ai">
            <a:extLst>
              <a:ext uri="{FF2B5EF4-FFF2-40B4-BE49-F238E27FC236}">
                <a16:creationId xmlns:a16="http://schemas.microsoft.com/office/drawing/2014/main" id="{8D50C5D1-5438-0645-98B4-DA199F0A36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469" y="-348341"/>
            <a:ext cx="1552055" cy="1164042"/>
          </a:xfrm>
          <a:prstGeom prst="rect">
            <a:avLst/>
          </a:prstGeom>
        </p:spPr>
      </p:pic>
      <p:sp>
        <p:nvSpPr>
          <p:cNvPr id="17" name="Rectangle 2">
            <a:extLst>
              <a:ext uri="{FF2B5EF4-FFF2-40B4-BE49-F238E27FC236}">
                <a16:creationId xmlns:a16="http://schemas.microsoft.com/office/drawing/2014/main" id="{4C7E9560-F096-A64B-AAD2-B8586BC447FB}"/>
              </a:ext>
            </a:extLst>
          </p:cNvPr>
          <p:cNvSpPr txBox="1">
            <a:spLocks noChangeArrowheads="1"/>
          </p:cNvSpPr>
          <p:nvPr/>
        </p:nvSpPr>
        <p:spPr bwMode="auto">
          <a:xfrm>
            <a:off x="1224643" y="43544"/>
            <a:ext cx="10967357" cy="409102"/>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08833" tIns="54417" rIns="108833" bIns="54417" numCol="1" anchor="ctr" anchorCtr="0" compatLnSpc="1">
            <a:prstTxWarp prst="textNoShape">
              <a:avLst/>
            </a:prstTxWarp>
          </a:bodyPr>
          <a:lstStyle>
            <a:lvl1pPr algn="l" rtl="0" eaLnBrk="0" fontAlgn="base" hangingPunct="0">
              <a:spcBef>
                <a:spcPct val="0"/>
              </a:spcBef>
              <a:spcAft>
                <a:spcPct val="0"/>
              </a:spcAft>
              <a:defRPr sz="3700" b="0" i="0">
                <a:solidFill>
                  <a:srgbClr val="6D6D6D"/>
                </a:solidFill>
                <a:latin typeface="Helvetica Light"/>
                <a:ea typeface="ＭＳ Ｐゴシック" charset="0"/>
                <a:cs typeface="Helvetica Light"/>
              </a:defRPr>
            </a:lvl1pPr>
            <a:lvl2pPr algn="l" rtl="0" eaLnBrk="0" fontAlgn="base" hangingPunct="0">
              <a:spcBef>
                <a:spcPct val="0"/>
              </a:spcBef>
              <a:spcAft>
                <a:spcPct val="0"/>
              </a:spcAft>
              <a:defRPr sz="3700">
                <a:solidFill>
                  <a:srgbClr val="3E4E6C"/>
                </a:solidFill>
                <a:latin typeface="Arial Black" pitchFamily="34" charset="0"/>
                <a:ea typeface="ＭＳ Ｐゴシック" charset="0"/>
              </a:defRPr>
            </a:lvl2pPr>
            <a:lvl3pPr algn="l" rtl="0" eaLnBrk="0" fontAlgn="base" hangingPunct="0">
              <a:spcBef>
                <a:spcPct val="0"/>
              </a:spcBef>
              <a:spcAft>
                <a:spcPct val="0"/>
              </a:spcAft>
              <a:defRPr sz="3700">
                <a:solidFill>
                  <a:srgbClr val="3E4E6C"/>
                </a:solidFill>
                <a:latin typeface="Arial Black" pitchFamily="34" charset="0"/>
                <a:ea typeface="ＭＳ Ｐゴシック" charset="0"/>
              </a:defRPr>
            </a:lvl3pPr>
            <a:lvl4pPr algn="l" rtl="0" eaLnBrk="0" fontAlgn="base" hangingPunct="0">
              <a:spcBef>
                <a:spcPct val="0"/>
              </a:spcBef>
              <a:spcAft>
                <a:spcPct val="0"/>
              </a:spcAft>
              <a:defRPr sz="3700">
                <a:solidFill>
                  <a:srgbClr val="3E4E6C"/>
                </a:solidFill>
                <a:latin typeface="Arial Black" pitchFamily="34" charset="0"/>
                <a:ea typeface="ＭＳ Ｐゴシック" charset="0"/>
              </a:defRPr>
            </a:lvl4pPr>
            <a:lvl5pPr algn="l" rtl="0" eaLnBrk="0" fontAlgn="base" hangingPunct="0">
              <a:spcBef>
                <a:spcPct val="0"/>
              </a:spcBef>
              <a:spcAft>
                <a:spcPct val="0"/>
              </a:spcAft>
              <a:defRPr sz="3700">
                <a:solidFill>
                  <a:srgbClr val="3E4E6C"/>
                </a:solidFill>
                <a:latin typeface="Arial Black" pitchFamily="34" charset="0"/>
                <a:ea typeface="ＭＳ Ｐゴシック" charset="0"/>
              </a:defRPr>
            </a:lvl5pPr>
            <a:lvl6pPr marL="457200" algn="l" rtl="0" fontAlgn="base">
              <a:spcBef>
                <a:spcPct val="0"/>
              </a:spcBef>
              <a:spcAft>
                <a:spcPct val="0"/>
              </a:spcAft>
              <a:defRPr sz="3700">
                <a:solidFill>
                  <a:srgbClr val="3E4E6C"/>
                </a:solidFill>
                <a:latin typeface="Arial Black" pitchFamily="34" charset="0"/>
              </a:defRPr>
            </a:lvl6pPr>
            <a:lvl7pPr marL="914400" algn="l" rtl="0" fontAlgn="base">
              <a:spcBef>
                <a:spcPct val="0"/>
              </a:spcBef>
              <a:spcAft>
                <a:spcPct val="0"/>
              </a:spcAft>
              <a:defRPr sz="3700">
                <a:solidFill>
                  <a:srgbClr val="3E4E6C"/>
                </a:solidFill>
                <a:latin typeface="Arial Black" pitchFamily="34" charset="0"/>
              </a:defRPr>
            </a:lvl7pPr>
            <a:lvl8pPr marL="1371600" algn="l" rtl="0" fontAlgn="base">
              <a:spcBef>
                <a:spcPct val="0"/>
              </a:spcBef>
              <a:spcAft>
                <a:spcPct val="0"/>
              </a:spcAft>
              <a:defRPr sz="3700">
                <a:solidFill>
                  <a:srgbClr val="3E4E6C"/>
                </a:solidFill>
                <a:latin typeface="Arial Black" pitchFamily="34" charset="0"/>
              </a:defRPr>
            </a:lvl8pPr>
            <a:lvl9pPr marL="1828800" algn="l" rtl="0" fontAlgn="base">
              <a:spcBef>
                <a:spcPct val="0"/>
              </a:spcBef>
              <a:spcAft>
                <a:spcPct val="0"/>
              </a:spcAft>
              <a:defRPr sz="3700">
                <a:solidFill>
                  <a:srgbClr val="3E4E6C"/>
                </a:solidFill>
                <a:latin typeface="Arial Black" pitchFamily="34" charset="0"/>
              </a:defRPr>
            </a:lvl9pPr>
          </a:lstStyle>
          <a:p>
            <a:r>
              <a:rPr lang="en-US" sz="2000" baseline="0" dirty="0"/>
              <a:t>DESIGN THINKING FOR USER EXPERIENCE </a:t>
            </a:r>
            <a:r>
              <a:rPr lang="en-US" sz="2000" dirty="0"/>
              <a:t>DESIGN +</a:t>
            </a:r>
            <a:r>
              <a:rPr lang="en-US" sz="2000" baseline="0" dirty="0"/>
              <a:t> PROTOTYPING + EVALUATION</a:t>
            </a:r>
            <a:endParaRPr lang="en-US" sz="2000" dirty="0"/>
          </a:p>
        </p:txBody>
      </p:sp>
      <p:sp>
        <p:nvSpPr>
          <p:cNvPr id="10" name="Shape 309"/>
          <p:cNvSpPr/>
          <p:nvPr/>
        </p:nvSpPr>
        <p:spPr>
          <a:xfrm>
            <a:off x="11933751" y="-62865"/>
            <a:ext cx="340800" cy="25558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0"/>
                  <a:pt x="21600" y="21600"/>
                </a:cubicBezTo>
              </a:path>
            </a:pathLst>
          </a:custGeom>
          <a:ln w="127000">
            <a:solidFill/>
            <a:round/>
          </a:ln>
        </p:spPr>
        <p:txBody>
          <a:bodyPr lIns="0" tIns="0" rIns="0" bIns="0" anchor="ctr"/>
          <a:lstStyle/>
          <a:p>
            <a:pPr lvl="0">
              <a:defRPr sz="5200" b="0">
                <a:latin typeface="Gill Sans Light"/>
                <a:ea typeface="Gill Sans Light"/>
                <a:cs typeface="Gill Sans Light"/>
                <a:sym typeface="Gill Sans Light"/>
              </a:defRPr>
            </a:pPr>
            <a:endParaRPr sz="5199"/>
          </a:p>
        </p:txBody>
      </p:sp>
      <p:sp>
        <p:nvSpPr>
          <p:cNvPr id="11" name="Shape 310"/>
          <p:cNvSpPr/>
          <p:nvPr/>
        </p:nvSpPr>
        <p:spPr>
          <a:xfrm rot="16200000">
            <a:off x="-93917" y="-51499"/>
            <a:ext cx="306720" cy="2839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0"/>
                  <a:pt x="21600" y="21600"/>
                </a:cubicBezTo>
              </a:path>
            </a:pathLst>
          </a:custGeom>
          <a:ln w="127000">
            <a:solidFill/>
            <a:round/>
          </a:ln>
        </p:spPr>
        <p:txBody>
          <a:bodyPr lIns="0" tIns="0" rIns="0" bIns="0" anchor="ctr"/>
          <a:lstStyle/>
          <a:p>
            <a:pPr lvl="0">
              <a:defRPr sz="5200" b="0">
                <a:latin typeface="Gill Sans Light"/>
                <a:ea typeface="Gill Sans Light"/>
                <a:cs typeface="Gill Sans Light"/>
                <a:sym typeface="Gill Sans Light"/>
              </a:defRPr>
            </a:pPr>
            <a:endParaRPr sz="5199"/>
          </a:p>
        </p:txBody>
      </p:sp>
      <p:sp>
        <p:nvSpPr>
          <p:cNvPr id="12" name="Shape 311"/>
          <p:cNvSpPr/>
          <p:nvPr/>
        </p:nvSpPr>
        <p:spPr>
          <a:xfrm rot="10800000">
            <a:off x="-82551" y="6669405"/>
            <a:ext cx="340800" cy="25558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0"/>
                  <a:pt x="21600" y="21600"/>
                </a:cubicBezTo>
              </a:path>
            </a:pathLst>
          </a:custGeom>
          <a:ln w="127000">
            <a:solidFill/>
            <a:round/>
          </a:ln>
        </p:spPr>
        <p:txBody>
          <a:bodyPr lIns="0" tIns="0" rIns="0" bIns="0" anchor="ctr"/>
          <a:lstStyle/>
          <a:p>
            <a:pPr lvl="0">
              <a:defRPr sz="5200" b="0">
                <a:latin typeface="Gill Sans Light"/>
                <a:ea typeface="Gill Sans Light"/>
                <a:cs typeface="Gill Sans Light"/>
                <a:sym typeface="Gill Sans Light"/>
              </a:defRPr>
            </a:pPr>
            <a:endParaRPr sz="5199"/>
          </a:p>
        </p:txBody>
      </p:sp>
      <p:sp>
        <p:nvSpPr>
          <p:cNvPr id="13" name="Shape 312"/>
          <p:cNvSpPr/>
          <p:nvPr/>
        </p:nvSpPr>
        <p:spPr>
          <a:xfrm rot="5400000">
            <a:off x="11977620" y="6675681"/>
            <a:ext cx="306720" cy="2839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0"/>
                  <a:pt x="21600" y="21600"/>
                </a:cubicBezTo>
              </a:path>
            </a:pathLst>
          </a:custGeom>
          <a:ln w="127000">
            <a:solidFill/>
            <a:round/>
          </a:ln>
        </p:spPr>
        <p:txBody>
          <a:bodyPr lIns="0" tIns="0" rIns="0" bIns="0" anchor="ctr"/>
          <a:lstStyle/>
          <a:p>
            <a:pPr lvl="0">
              <a:defRPr sz="5200" b="0">
                <a:latin typeface="Gill Sans Light"/>
                <a:ea typeface="Gill Sans Light"/>
                <a:cs typeface="Gill Sans Light"/>
                <a:sym typeface="Gill Sans Light"/>
              </a:defRPr>
            </a:pPr>
            <a:endParaRPr sz="5199"/>
          </a:p>
        </p:txBody>
      </p:sp>
      <p:pic>
        <p:nvPicPr>
          <p:cNvPr id="18" name="Picture 17" descr="dt+ux.ai">
            <a:extLst>
              <a:ext uri="{FF2B5EF4-FFF2-40B4-BE49-F238E27FC236}">
                <a16:creationId xmlns:a16="http://schemas.microsoft.com/office/drawing/2014/main" id="{655A4C6C-79F7-CD40-9059-2FF393ADD424}"/>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28024" y="-347111"/>
            <a:ext cx="1574645" cy="1180830"/>
          </a:xfrm>
          <a:prstGeom prst="rect">
            <a:avLst/>
          </a:prstGeom>
        </p:spPr>
      </p:pic>
    </p:spTree>
    <p:extLst>
      <p:ext uri="{BB962C8B-B14F-4D97-AF65-F5344CB8AC3E}">
        <p14:creationId xmlns:p14="http://schemas.microsoft.com/office/powerpoint/2010/main" val="3256970116"/>
      </p:ext>
    </p:extLst>
  </p:cSld>
  <p:clrMapOvr>
    <a:masterClrMapping/>
  </p:clrMapOvr>
  <p:transition>
    <p:dissolv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buSzPct val="75000"/>
              <a:defRPr/>
            </a:lvl1pPr>
            <a:lvl2pPr>
              <a:buSzPct val="75000"/>
              <a:defRPr/>
            </a:lvl2pPr>
            <a:lvl3pPr>
              <a:buSzPct val="75000"/>
              <a:defRPr/>
            </a:lvl3pPr>
            <a:lvl4pPr>
              <a:buSzPct val="75000"/>
              <a:defRPr/>
            </a:lvl4pPr>
            <a:lvl5pPr>
              <a:buSzPct val="75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dt" sz="half" idx="10"/>
          </p:nvPr>
        </p:nvSpPr>
        <p:spPr>
          <a:ln>
            <a:noFill/>
          </a:ln>
        </p:spPr>
        <p:txBody>
          <a:bodyPr/>
          <a:lstStyle>
            <a:lvl1pPr>
              <a:defRPr/>
            </a:lvl1pPr>
          </a:lstStyle>
          <a:p>
            <a:pPr>
              <a:defRPr/>
            </a:pPr>
            <a:r>
              <a:rPr lang="en-US"/>
              <a:t>Autumn 2026</a:t>
            </a:r>
            <a:endParaRPr lang="en-US" dirty="0"/>
          </a:p>
        </p:txBody>
      </p:sp>
      <p:sp>
        <p:nvSpPr>
          <p:cNvPr id="5" name="Rectangle 6"/>
          <p:cNvSpPr>
            <a:spLocks noGrp="1" noChangeArrowheads="1"/>
          </p:cNvSpPr>
          <p:nvPr>
            <p:ph type="ftr" sz="quarter" idx="11"/>
          </p:nvPr>
        </p:nvSpPr>
        <p:spPr>
          <a:ln/>
        </p:spPr>
        <p:txBody>
          <a:bodyPr/>
          <a:lstStyle>
            <a:lvl1pPr>
              <a:defRPr/>
            </a:lvl1pPr>
          </a:lstStyle>
          <a:p>
            <a:pPr>
              <a:defRPr/>
            </a:pPr>
            <a:r>
              <a:rPr lang="en-US"/>
              <a:t>dt+UX: Design Thinking for User Experience Design, Prototyping &amp; Evaluation </a:t>
            </a:r>
            <a:endParaRPr lang="en-US" dirty="0"/>
          </a:p>
        </p:txBody>
      </p:sp>
      <p:sp>
        <p:nvSpPr>
          <p:cNvPr id="6" name="Rectangle 7"/>
          <p:cNvSpPr>
            <a:spLocks noGrp="1" noChangeArrowheads="1"/>
          </p:cNvSpPr>
          <p:nvPr>
            <p:ph type="sldNum" sz="quarter" idx="12"/>
          </p:nvPr>
        </p:nvSpPr>
        <p:spPr>
          <a:ln/>
        </p:spPr>
        <p:txBody>
          <a:bodyPr/>
          <a:lstStyle>
            <a:lvl1pPr>
              <a:defRPr/>
            </a:lvl1pPr>
          </a:lstStyle>
          <a:p>
            <a:fld id="{BAAF5C87-F9D2-5F40-9F3B-3AB33998CE64}" type="slidenum">
              <a:rPr lang="en-US" smtClean="0"/>
              <a:pPr/>
              <a:t>‹#›</a:t>
            </a:fld>
            <a:endParaRPr lang="en-US" dirty="0"/>
          </a:p>
        </p:txBody>
      </p:sp>
    </p:spTree>
    <p:extLst>
      <p:ext uri="{BB962C8B-B14F-4D97-AF65-F5344CB8AC3E}">
        <p14:creationId xmlns:p14="http://schemas.microsoft.com/office/powerpoint/2010/main" val="123835735"/>
      </p:ext>
    </p:extLst>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Helvetica Light" panose="020B0403020202020204" pitchFamily="34" charset="0"/>
              </a:defRPr>
            </a:lvl1pPr>
          </a:lstStyle>
          <a:p>
            <a:r>
              <a:rPr lang="en-US"/>
              <a:t>Click to edit Master title style</a:t>
            </a:r>
            <a:endParaRPr lang="en-US" dirty="0"/>
          </a:p>
        </p:txBody>
      </p:sp>
      <p:sp>
        <p:nvSpPr>
          <p:cNvPr id="3" name="Content Placeholder 2"/>
          <p:cNvSpPr>
            <a:spLocks noGrp="1"/>
          </p:cNvSpPr>
          <p:nvPr>
            <p:ph sz="half" idx="1"/>
          </p:nvPr>
        </p:nvSpPr>
        <p:spPr>
          <a:xfrm>
            <a:off x="914400" y="1600200"/>
            <a:ext cx="5080000" cy="4724400"/>
          </a:xfrm>
        </p:spPr>
        <p:txBody>
          <a:bodyPr/>
          <a:lstStyle>
            <a:lvl1pPr>
              <a:defRPr sz="2799"/>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080000" cy="4724400"/>
          </a:xfrm>
        </p:spPr>
        <p:txBody>
          <a:bodyPr/>
          <a:lstStyle>
            <a:lvl1pPr>
              <a:defRPr sz="2799"/>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r>
              <a:rPr lang="en-US"/>
              <a:t>Autumn 2026</a:t>
            </a:r>
          </a:p>
        </p:txBody>
      </p:sp>
      <p:sp>
        <p:nvSpPr>
          <p:cNvPr id="6" name="Rectangle 6"/>
          <p:cNvSpPr>
            <a:spLocks noGrp="1" noChangeArrowheads="1"/>
          </p:cNvSpPr>
          <p:nvPr>
            <p:ph type="ftr" sz="quarter" idx="11"/>
          </p:nvPr>
        </p:nvSpPr>
        <p:spPr>
          <a:ln/>
        </p:spPr>
        <p:txBody>
          <a:bodyPr/>
          <a:lstStyle>
            <a:lvl1pPr>
              <a:defRPr/>
            </a:lvl1pPr>
          </a:lstStyle>
          <a:p>
            <a:pPr>
              <a:defRPr/>
            </a:pPr>
            <a:r>
              <a:rPr lang="en-US"/>
              <a:t>dt+UX: Design Thinking for User Experience Design, Prototyping &amp; Evaluation </a:t>
            </a:r>
          </a:p>
        </p:txBody>
      </p:sp>
      <p:sp>
        <p:nvSpPr>
          <p:cNvPr id="7" name="Rectangle 7"/>
          <p:cNvSpPr>
            <a:spLocks noGrp="1" noChangeArrowheads="1"/>
          </p:cNvSpPr>
          <p:nvPr>
            <p:ph type="sldNum" sz="quarter" idx="12"/>
          </p:nvPr>
        </p:nvSpPr>
        <p:spPr>
          <a:ln/>
        </p:spPr>
        <p:txBody>
          <a:bodyPr/>
          <a:lstStyle>
            <a:lvl1pPr>
              <a:defRPr/>
            </a:lvl1pPr>
          </a:lstStyle>
          <a:p>
            <a:fld id="{B0B9F693-355E-1947-8D16-4F6F8F93E44D}" type="slidenum">
              <a:rPr lang="en-US" smtClean="0"/>
              <a:pPr/>
              <a:t>‹#›</a:t>
            </a:fld>
            <a:endParaRPr lang="en-US"/>
          </a:p>
        </p:txBody>
      </p:sp>
    </p:spTree>
    <p:extLst>
      <p:ext uri="{BB962C8B-B14F-4D97-AF65-F5344CB8AC3E}">
        <p14:creationId xmlns:p14="http://schemas.microsoft.com/office/powerpoint/2010/main" val="3982976150"/>
      </p:ext>
    </p:extLst>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1" y="1535113"/>
            <a:ext cx="5386917" cy="639762"/>
          </a:xfrm>
        </p:spPr>
        <p:txBody>
          <a:bodyPr anchor="b"/>
          <a:lstStyle>
            <a:lvl1pPr marL="0" indent="0">
              <a:buNone/>
              <a:defRPr sz="2400" b="1"/>
            </a:lvl1pPr>
            <a:lvl2pPr marL="457109" indent="0">
              <a:buNone/>
              <a:defRPr sz="2000" b="1"/>
            </a:lvl2pPr>
            <a:lvl3pPr marL="914217" indent="0">
              <a:buNone/>
              <a:defRPr sz="1800" b="1"/>
            </a:lvl3pPr>
            <a:lvl4pPr marL="1371326" indent="0">
              <a:buNone/>
              <a:defRPr sz="1600" b="1"/>
            </a:lvl4pPr>
            <a:lvl5pPr marL="1828434" indent="0">
              <a:buNone/>
              <a:defRPr sz="1600" b="1"/>
            </a:lvl5pPr>
            <a:lvl6pPr marL="2285543" indent="0">
              <a:buNone/>
              <a:defRPr sz="1600" b="1"/>
            </a:lvl6pPr>
            <a:lvl7pPr marL="2742651" indent="0">
              <a:buNone/>
              <a:defRPr sz="1600" b="1"/>
            </a:lvl7pPr>
            <a:lvl8pPr marL="3199760" indent="0">
              <a:buNone/>
              <a:defRPr sz="1600" b="1"/>
            </a:lvl8pPr>
            <a:lvl9pPr marL="3656868"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1"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109" indent="0">
              <a:buNone/>
              <a:defRPr sz="2000" b="1"/>
            </a:lvl2pPr>
            <a:lvl3pPr marL="914217" indent="0">
              <a:buNone/>
              <a:defRPr sz="1800" b="1"/>
            </a:lvl3pPr>
            <a:lvl4pPr marL="1371326" indent="0">
              <a:buNone/>
              <a:defRPr sz="1600" b="1"/>
            </a:lvl4pPr>
            <a:lvl5pPr marL="1828434" indent="0">
              <a:buNone/>
              <a:defRPr sz="1600" b="1"/>
            </a:lvl5pPr>
            <a:lvl6pPr marL="2285543" indent="0">
              <a:buNone/>
              <a:defRPr sz="1600" b="1"/>
            </a:lvl6pPr>
            <a:lvl7pPr marL="2742651" indent="0">
              <a:buNone/>
              <a:defRPr sz="1600" b="1"/>
            </a:lvl7pPr>
            <a:lvl8pPr marL="3199760" indent="0">
              <a:buNone/>
              <a:defRPr sz="1600" b="1"/>
            </a:lvl8pPr>
            <a:lvl9pPr marL="36568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r>
              <a:rPr lang="en-US"/>
              <a:t>Autumn 2026</a:t>
            </a:r>
          </a:p>
        </p:txBody>
      </p:sp>
      <p:sp>
        <p:nvSpPr>
          <p:cNvPr id="8" name="Rectangle 6"/>
          <p:cNvSpPr>
            <a:spLocks noGrp="1" noChangeArrowheads="1"/>
          </p:cNvSpPr>
          <p:nvPr>
            <p:ph type="ftr" sz="quarter" idx="11"/>
          </p:nvPr>
        </p:nvSpPr>
        <p:spPr>
          <a:ln/>
        </p:spPr>
        <p:txBody>
          <a:bodyPr/>
          <a:lstStyle>
            <a:lvl1pPr>
              <a:defRPr/>
            </a:lvl1pPr>
          </a:lstStyle>
          <a:p>
            <a:pPr>
              <a:defRPr/>
            </a:pPr>
            <a:r>
              <a:rPr lang="en-US"/>
              <a:t>dt+UX: Design Thinking for User Experience Design, Prototyping &amp; Evaluation </a:t>
            </a:r>
          </a:p>
        </p:txBody>
      </p:sp>
      <p:sp>
        <p:nvSpPr>
          <p:cNvPr id="9" name="Rectangle 7"/>
          <p:cNvSpPr>
            <a:spLocks noGrp="1" noChangeArrowheads="1"/>
          </p:cNvSpPr>
          <p:nvPr>
            <p:ph type="sldNum" sz="quarter" idx="12"/>
          </p:nvPr>
        </p:nvSpPr>
        <p:spPr>
          <a:ln/>
        </p:spPr>
        <p:txBody>
          <a:bodyPr/>
          <a:lstStyle>
            <a:lvl1pPr>
              <a:defRPr/>
            </a:lvl1pPr>
          </a:lstStyle>
          <a:p>
            <a:fld id="{A99CC337-6716-DF4F-A347-D67426867F7C}" type="slidenum">
              <a:rPr lang="en-US" smtClean="0"/>
              <a:pPr/>
              <a:t>‹#›</a:t>
            </a:fld>
            <a:endParaRPr lang="en-US"/>
          </a:p>
        </p:txBody>
      </p:sp>
    </p:spTree>
    <p:extLst>
      <p:ext uri="{BB962C8B-B14F-4D97-AF65-F5344CB8AC3E}">
        <p14:creationId xmlns:p14="http://schemas.microsoft.com/office/powerpoint/2010/main" val="154069419"/>
      </p:ext>
    </p:extLst>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Rectangle 5"/>
          <p:cNvSpPr>
            <a:spLocks noGrp="1" noChangeArrowheads="1"/>
          </p:cNvSpPr>
          <p:nvPr>
            <p:ph type="dt" sz="half" idx="10"/>
          </p:nvPr>
        </p:nvSpPr>
        <p:spPr>
          <a:ln/>
        </p:spPr>
        <p:txBody>
          <a:bodyPr/>
          <a:lstStyle>
            <a:lvl1pPr>
              <a:defRPr/>
            </a:lvl1pPr>
          </a:lstStyle>
          <a:p>
            <a:pPr>
              <a:defRPr/>
            </a:pPr>
            <a:r>
              <a:rPr lang="en-US"/>
              <a:t>Autumn 2026</a:t>
            </a:r>
          </a:p>
        </p:txBody>
      </p:sp>
      <p:sp>
        <p:nvSpPr>
          <p:cNvPr id="4" name="Rectangle 6"/>
          <p:cNvSpPr>
            <a:spLocks noGrp="1" noChangeArrowheads="1"/>
          </p:cNvSpPr>
          <p:nvPr>
            <p:ph type="ftr" sz="quarter" idx="11"/>
          </p:nvPr>
        </p:nvSpPr>
        <p:spPr>
          <a:ln/>
        </p:spPr>
        <p:txBody>
          <a:bodyPr/>
          <a:lstStyle>
            <a:lvl1pPr>
              <a:defRPr/>
            </a:lvl1pPr>
          </a:lstStyle>
          <a:p>
            <a:pPr>
              <a:defRPr/>
            </a:pPr>
            <a:r>
              <a:rPr lang="en-US"/>
              <a:t>dt+UX: Design Thinking for User Experience Design, Prototyping &amp; Evaluation </a:t>
            </a:r>
          </a:p>
        </p:txBody>
      </p:sp>
      <p:sp>
        <p:nvSpPr>
          <p:cNvPr id="5" name="Rectangle 7"/>
          <p:cNvSpPr>
            <a:spLocks noGrp="1" noChangeArrowheads="1"/>
          </p:cNvSpPr>
          <p:nvPr>
            <p:ph type="sldNum" sz="quarter" idx="12"/>
          </p:nvPr>
        </p:nvSpPr>
        <p:spPr>
          <a:ln/>
        </p:spPr>
        <p:txBody>
          <a:bodyPr/>
          <a:lstStyle>
            <a:lvl1pPr>
              <a:defRPr/>
            </a:lvl1pPr>
          </a:lstStyle>
          <a:p>
            <a:fld id="{63AA7834-23CB-3344-B42F-BB3C863F1847}" type="slidenum">
              <a:rPr lang="en-US" smtClean="0"/>
              <a:pPr/>
              <a:t>‹#›</a:t>
            </a:fld>
            <a:endParaRPr lang="en-US"/>
          </a:p>
        </p:txBody>
      </p:sp>
    </p:spTree>
    <p:extLst>
      <p:ext uri="{BB962C8B-B14F-4D97-AF65-F5344CB8AC3E}">
        <p14:creationId xmlns:p14="http://schemas.microsoft.com/office/powerpoint/2010/main" val="3011315012"/>
      </p:ext>
    </p:extLst>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r>
              <a:rPr lang="en-US"/>
              <a:t>Autumn 2026</a:t>
            </a:r>
            <a:endParaRPr lang="en-US" dirty="0"/>
          </a:p>
        </p:txBody>
      </p:sp>
      <p:sp>
        <p:nvSpPr>
          <p:cNvPr id="3" name="Rectangle 6"/>
          <p:cNvSpPr>
            <a:spLocks noGrp="1" noChangeArrowheads="1"/>
          </p:cNvSpPr>
          <p:nvPr>
            <p:ph type="ftr" sz="quarter" idx="11"/>
          </p:nvPr>
        </p:nvSpPr>
        <p:spPr>
          <a:ln/>
        </p:spPr>
        <p:txBody>
          <a:bodyPr/>
          <a:lstStyle>
            <a:lvl1pPr>
              <a:defRPr/>
            </a:lvl1pPr>
          </a:lstStyle>
          <a:p>
            <a:pPr>
              <a:defRPr/>
            </a:pPr>
            <a:r>
              <a:rPr lang="en-US"/>
              <a:t>dt+UX: Design Thinking for User Experience Design, Prototyping &amp; Evaluation </a:t>
            </a:r>
            <a:endParaRPr lang="en-US" dirty="0"/>
          </a:p>
        </p:txBody>
      </p:sp>
      <p:sp>
        <p:nvSpPr>
          <p:cNvPr id="4" name="Rectangle 7"/>
          <p:cNvSpPr>
            <a:spLocks noGrp="1" noChangeArrowheads="1"/>
          </p:cNvSpPr>
          <p:nvPr>
            <p:ph type="sldNum" sz="quarter" idx="12"/>
          </p:nvPr>
        </p:nvSpPr>
        <p:spPr>
          <a:ln/>
        </p:spPr>
        <p:txBody>
          <a:bodyPr/>
          <a:lstStyle>
            <a:lvl1pPr>
              <a:defRPr/>
            </a:lvl1pPr>
          </a:lstStyle>
          <a:p>
            <a:fld id="{F2949DCA-4B18-234C-AD4E-11144FC20355}" type="slidenum">
              <a:rPr lang="en-US" smtClean="0"/>
              <a:pPr/>
              <a:t>‹#›</a:t>
            </a:fld>
            <a:endParaRPr lang="en-US"/>
          </a:p>
        </p:txBody>
      </p:sp>
    </p:spTree>
    <p:extLst>
      <p:ext uri="{BB962C8B-B14F-4D97-AF65-F5344CB8AC3E}">
        <p14:creationId xmlns:p14="http://schemas.microsoft.com/office/powerpoint/2010/main" val="2055925948"/>
      </p:ext>
    </p:extLst>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4" y="273052"/>
            <a:ext cx="6815667" cy="5853113"/>
          </a:xfrm>
        </p:spPr>
        <p:txBody>
          <a:bodyPr/>
          <a:lstStyle>
            <a:lvl1pPr>
              <a:defRPr sz="3199"/>
            </a:lvl1pPr>
            <a:lvl2pPr>
              <a:defRPr sz="2799"/>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2"/>
            <a:ext cx="4011084" cy="4691063"/>
          </a:xfrm>
        </p:spPr>
        <p:txBody>
          <a:bodyPr/>
          <a:lstStyle>
            <a:lvl1pPr marL="0" indent="0">
              <a:buNone/>
              <a:defRPr sz="1400"/>
            </a:lvl1pPr>
            <a:lvl2pPr marL="457109" indent="0">
              <a:buNone/>
              <a:defRPr sz="1200"/>
            </a:lvl2pPr>
            <a:lvl3pPr marL="914217" indent="0">
              <a:buNone/>
              <a:defRPr sz="1000"/>
            </a:lvl3pPr>
            <a:lvl4pPr marL="1371326" indent="0">
              <a:buNone/>
              <a:defRPr sz="900"/>
            </a:lvl4pPr>
            <a:lvl5pPr marL="1828434" indent="0">
              <a:buNone/>
              <a:defRPr sz="900"/>
            </a:lvl5pPr>
            <a:lvl6pPr marL="2285543" indent="0">
              <a:buNone/>
              <a:defRPr sz="900"/>
            </a:lvl6pPr>
            <a:lvl7pPr marL="2742651" indent="0">
              <a:buNone/>
              <a:defRPr sz="900"/>
            </a:lvl7pPr>
            <a:lvl8pPr marL="3199760" indent="0">
              <a:buNone/>
              <a:defRPr sz="900"/>
            </a:lvl8pPr>
            <a:lvl9pPr marL="3656868"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r>
              <a:rPr lang="en-US"/>
              <a:t>Autumn 2026</a:t>
            </a:r>
          </a:p>
        </p:txBody>
      </p:sp>
      <p:sp>
        <p:nvSpPr>
          <p:cNvPr id="6" name="Rectangle 6"/>
          <p:cNvSpPr>
            <a:spLocks noGrp="1" noChangeArrowheads="1"/>
          </p:cNvSpPr>
          <p:nvPr>
            <p:ph type="ftr" sz="quarter" idx="11"/>
          </p:nvPr>
        </p:nvSpPr>
        <p:spPr>
          <a:ln/>
        </p:spPr>
        <p:txBody>
          <a:bodyPr/>
          <a:lstStyle>
            <a:lvl1pPr>
              <a:defRPr/>
            </a:lvl1pPr>
          </a:lstStyle>
          <a:p>
            <a:pPr>
              <a:defRPr/>
            </a:pPr>
            <a:r>
              <a:rPr lang="en-US"/>
              <a:t>dt+UX: Design Thinking for User Experience Design, Prototyping &amp; Evaluation </a:t>
            </a:r>
          </a:p>
        </p:txBody>
      </p:sp>
      <p:sp>
        <p:nvSpPr>
          <p:cNvPr id="7" name="Rectangle 7"/>
          <p:cNvSpPr>
            <a:spLocks noGrp="1" noChangeArrowheads="1"/>
          </p:cNvSpPr>
          <p:nvPr>
            <p:ph type="sldNum" sz="quarter" idx="12"/>
          </p:nvPr>
        </p:nvSpPr>
        <p:spPr>
          <a:ln/>
        </p:spPr>
        <p:txBody>
          <a:bodyPr/>
          <a:lstStyle>
            <a:lvl1pPr>
              <a:defRPr/>
            </a:lvl1pPr>
          </a:lstStyle>
          <a:p>
            <a:fld id="{22BC5F7C-EC8F-834E-889F-E850C9C46485}" type="slidenum">
              <a:rPr lang="en-US" smtClean="0"/>
              <a:pPr/>
              <a:t>‹#›</a:t>
            </a:fld>
            <a:endParaRPr lang="en-US"/>
          </a:p>
        </p:txBody>
      </p:sp>
    </p:spTree>
    <p:extLst>
      <p:ext uri="{BB962C8B-B14F-4D97-AF65-F5344CB8AC3E}">
        <p14:creationId xmlns:p14="http://schemas.microsoft.com/office/powerpoint/2010/main" val="3150992978"/>
      </p:ext>
    </p:extLst>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199"/>
            </a:lvl1pPr>
            <a:lvl2pPr marL="457109" indent="0">
              <a:buNone/>
              <a:defRPr sz="2799"/>
            </a:lvl2pPr>
            <a:lvl3pPr marL="914217" indent="0">
              <a:buNone/>
              <a:defRPr sz="2400"/>
            </a:lvl3pPr>
            <a:lvl4pPr marL="1371326" indent="0">
              <a:buNone/>
              <a:defRPr sz="2000"/>
            </a:lvl4pPr>
            <a:lvl5pPr marL="1828434" indent="0">
              <a:buNone/>
              <a:defRPr sz="2000"/>
            </a:lvl5pPr>
            <a:lvl6pPr marL="2285543" indent="0">
              <a:buNone/>
              <a:defRPr sz="2000"/>
            </a:lvl6pPr>
            <a:lvl7pPr marL="2742651" indent="0">
              <a:buNone/>
              <a:defRPr sz="2000"/>
            </a:lvl7pPr>
            <a:lvl8pPr marL="3199760" indent="0">
              <a:buNone/>
              <a:defRPr sz="2000"/>
            </a:lvl8pPr>
            <a:lvl9pPr marL="3656868"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109" indent="0">
              <a:buNone/>
              <a:defRPr sz="1200"/>
            </a:lvl2pPr>
            <a:lvl3pPr marL="914217" indent="0">
              <a:buNone/>
              <a:defRPr sz="1000"/>
            </a:lvl3pPr>
            <a:lvl4pPr marL="1371326" indent="0">
              <a:buNone/>
              <a:defRPr sz="900"/>
            </a:lvl4pPr>
            <a:lvl5pPr marL="1828434" indent="0">
              <a:buNone/>
              <a:defRPr sz="900"/>
            </a:lvl5pPr>
            <a:lvl6pPr marL="2285543" indent="0">
              <a:buNone/>
              <a:defRPr sz="900"/>
            </a:lvl6pPr>
            <a:lvl7pPr marL="2742651" indent="0">
              <a:buNone/>
              <a:defRPr sz="900"/>
            </a:lvl7pPr>
            <a:lvl8pPr marL="3199760" indent="0">
              <a:buNone/>
              <a:defRPr sz="900"/>
            </a:lvl8pPr>
            <a:lvl9pPr marL="3656868"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r>
              <a:rPr lang="en-US"/>
              <a:t>Autumn 2026</a:t>
            </a:r>
          </a:p>
        </p:txBody>
      </p:sp>
      <p:sp>
        <p:nvSpPr>
          <p:cNvPr id="6" name="Rectangle 6"/>
          <p:cNvSpPr>
            <a:spLocks noGrp="1" noChangeArrowheads="1"/>
          </p:cNvSpPr>
          <p:nvPr>
            <p:ph type="ftr" sz="quarter" idx="11"/>
          </p:nvPr>
        </p:nvSpPr>
        <p:spPr>
          <a:ln/>
        </p:spPr>
        <p:txBody>
          <a:bodyPr/>
          <a:lstStyle>
            <a:lvl1pPr>
              <a:defRPr/>
            </a:lvl1pPr>
          </a:lstStyle>
          <a:p>
            <a:pPr>
              <a:defRPr/>
            </a:pPr>
            <a:r>
              <a:rPr lang="en-US"/>
              <a:t>dt+UX: Design Thinking for User Experience Design, Prototyping &amp; Evaluation </a:t>
            </a:r>
          </a:p>
        </p:txBody>
      </p:sp>
      <p:sp>
        <p:nvSpPr>
          <p:cNvPr id="7" name="Rectangle 7"/>
          <p:cNvSpPr>
            <a:spLocks noGrp="1" noChangeArrowheads="1"/>
          </p:cNvSpPr>
          <p:nvPr>
            <p:ph type="sldNum" sz="quarter" idx="12"/>
          </p:nvPr>
        </p:nvSpPr>
        <p:spPr>
          <a:ln/>
        </p:spPr>
        <p:txBody>
          <a:bodyPr/>
          <a:lstStyle>
            <a:lvl1pPr>
              <a:defRPr/>
            </a:lvl1pPr>
          </a:lstStyle>
          <a:p>
            <a:fld id="{141DDB8B-87EE-2E4C-9536-C5C8F2116F51}" type="slidenum">
              <a:rPr lang="en-US" smtClean="0"/>
              <a:pPr/>
              <a:t>‹#›</a:t>
            </a:fld>
            <a:endParaRPr lang="en-US"/>
          </a:p>
        </p:txBody>
      </p:sp>
    </p:spTree>
    <p:extLst>
      <p:ext uri="{BB962C8B-B14F-4D97-AF65-F5344CB8AC3E}">
        <p14:creationId xmlns:p14="http://schemas.microsoft.com/office/powerpoint/2010/main" val="3548605936"/>
      </p:ext>
    </p:extLst>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dt" sz="half" idx="10"/>
          </p:nvPr>
        </p:nvSpPr>
        <p:spPr>
          <a:ln/>
        </p:spPr>
        <p:txBody>
          <a:bodyPr/>
          <a:lstStyle>
            <a:lvl1pPr>
              <a:defRPr/>
            </a:lvl1pPr>
          </a:lstStyle>
          <a:p>
            <a:pPr>
              <a:defRPr/>
            </a:pPr>
            <a:r>
              <a:rPr lang="en-US"/>
              <a:t>Autumn 2026</a:t>
            </a:r>
          </a:p>
        </p:txBody>
      </p:sp>
      <p:sp>
        <p:nvSpPr>
          <p:cNvPr id="5" name="Rectangle 6"/>
          <p:cNvSpPr>
            <a:spLocks noGrp="1" noChangeArrowheads="1"/>
          </p:cNvSpPr>
          <p:nvPr>
            <p:ph type="ftr" sz="quarter" idx="11"/>
          </p:nvPr>
        </p:nvSpPr>
        <p:spPr>
          <a:ln/>
        </p:spPr>
        <p:txBody>
          <a:bodyPr/>
          <a:lstStyle>
            <a:lvl1pPr>
              <a:defRPr/>
            </a:lvl1pPr>
          </a:lstStyle>
          <a:p>
            <a:pPr>
              <a:defRPr/>
            </a:pPr>
            <a:r>
              <a:rPr lang="en-US"/>
              <a:t>dt+UX: Design Thinking for User Experience Design, Prototyping &amp; Evaluation </a:t>
            </a:r>
          </a:p>
        </p:txBody>
      </p:sp>
      <p:sp>
        <p:nvSpPr>
          <p:cNvPr id="6" name="Rectangle 7"/>
          <p:cNvSpPr>
            <a:spLocks noGrp="1" noChangeArrowheads="1"/>
          </p:cNvSpPr>
          <p:nvPr>
            <p:ph type="sldNum" sz="quarter" idx="12"/>
          </p:nvPr>
        </p:nvSpPr>
        <p:spPr>
          <a:ln/>
        </p:spPr>
        <p:txBody>
          <a:bodyPr/>
          <a:lstStyle>
            <a:lvl1pPr>
              <a:defRPr/>
            </a:lvl1pPr>
          </a:lstStyle>
          <a:p>
            <a:fld id="{5B6C5B9F-3BA4-3341-9258-0E5A3A909FEC}" type="slidenum">
              <a:rPr lang="en-US" smtClean="0"/>
              <a:pPr/>
              <a:t>‹#›</a:t>
            </a:fld>
            <a:endParaRPr lang="en-US"/>
          </a:p>
        </p:txBody>
      </p:sp>
    </p:spTree>
    <p:extLst>
      <p:ext uri="{BB962C8B-B14F-4D97-AF65-F5344CB8AC3E}">
        <p14:creationId xmlns:p14="http://schemas.microsoft.com/office/powerpoint/2010/main" val="2904841090"/>
      </p:ext>
    </p:extLst>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4867" y="352427"/>
            <a:ext cx="2887133" cy="59721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39234" y="352427"/>
            <a:ext cx="8462433" cy="59721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r>
              <a:rPr lang="en-US"/>
              <a:t>Autumn 2026</a:t>
            </a:r>
          </a:p>
        </p:txBody>
      </p:sp>
      <p:sp>
        <p:nvSpPr>
          <p:cNvPr id="5" name="Rectangle 6"/>
          <p:cNvSpPr>
            <a:spLocks noGrp="1" noChangeArrowheads="1"/>
          </p:cNvSpPr>
          <p:nvPr>
            <p:ph type="ftr" sz="quarter" idx="11"/>
          </p:nvPr>
        </p:nvSpPr>
        <p:spPr>
          <a:ln/>
        </p:spPr>
        <p:txBody>
          <a:bodyPr/>
          <a:lstStyle>
            <a:lvl1pPr>
              <a:defRPr/>
            </a:lvl1pPr>
          </a:lstStyle>
          <a:p>
            <a:pPr>
              <a:defRPr/>
            </a:pPr>
            <a:r>
              <a:rPr lang="en-US"/>
              <a:t>dt+UX: Design Thinking for User Experience Design, Prototyping &amp; Evaluation </a:t>
            </a:r>
          </a:p>
        </p:txBody>
      </p:sp>
      <p:sp>
        <p:nvSpPr>
          <p:cNvPr id="6" name="Rectangle 7"/>
          <p:cNvSpPr>
            <a:spLocks noGrp="1" noChangeArrowheads="1"/>
          </p:cNvSpPr>
          <p:nvPr>
            <p:ph type="sldNum" sz="quarter" idx="12"/>
          </p:nvPr>
        </p:nvSpPr>
        <p:spPr>
          <a:ln/>
        </p:spPr>
        <p:txBody>
          <a:bodyPr/>
          <a:lstStyle>
            <a:lvl1pPr>
              <a:defRPr/>
            </a:lvl1pPr>
          </a:lstStyle>
          <a:p>
            <a:fld id="{249A13FF-E770-1B4B-9D7B-276AB21D7226}" type="slidenum">
              <a:rPr lang="en-US" smtClean="0"/>
              <a:pPr/>
              <a:t>‹#›</a:t>
            </a:fld>
            <a:endParaRPr lang="en-US"/>
          </a:p>
        </p:txBody>
      </p:sp>
    </p:spTree>
    <p:extLst>
      <p:ext uri="{BB962C8B-B14F-4D97-AF65-F5344CB8AC3E}">
        <p14:creationId xmlns:p14="http://schemas.microsoft.com/office/powerpoint/2010/main" val="272437873"/>
      </p:ext>
    </p:extLst>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Word">
    <p:spTree>
      <p:nvGrpSpPr>
        <p:cNvPr id="1" name=""/>
        <p:cNvGrpSpPr/>
        <p:nvPr/>
      </p:nvGrpSpPr>
      <p:grpSpPr>
        <a:xfrm>
          <a:off x="0" y="0"/>
          <a:ext cx="0" cy="0"/>
          <a:chOff x="0" y="0"/>
          <a:chExt cx="0" cy="0"/>
        </a:xfrm>
      </p:grpSpPr>
      <p:sp>
        <p:nvSpPr>
          <p:cNvPr id="9" name="Shape 9"/>
          <p:cNvSpPr>
            <a:spLocks noGrp="1"/>
          </p:cNvSpPr>
          <p:nvPr>
            <p:ph type="title"/>
          </p:nvPr>
        </p:nvSpPr>
        <p:spPr>
          <a:xfrm>
            <a:off x="514353" y="2281239"/>
            <a:ext cx="11180233" cy="1116013"/>
          </a:xfrm>
          <a:prstGeom prst="rect">
            <a:avLst/>
          </a:prstGeom>
        </p:spPr>
        <p:txBody>
          <a:bodyPr/>
          <a:lstStyle>
            <a:lvl1pPr algn="ctr">
              <a:defRPr sz="8798"/>
            </a:lvl1pPr>
          </a:lstStyle>
          <a:p>
            <a:pPr lvl="0">
              <a:defRPr sz="1800">
                <a:solidFill>
                  <a:srgbClr val="000000"/>
                </a:solidFill>
                <a:uFillTx/>
              </a:defRPr>
            </a:pPr>
            <a:r>
              <a:rPr lang="en-US" sz="8798">
                <a:solidFill>
                  <a:srgbClr val="FFFFFF"/>
                </a:solidFill>
                <a:uFill>
                  <a:solidFill>
                    <a:srgbClr val="FFFFFF"/>
                  </a:solidFill>
                </a:uFill>
              </a:rPr>
              <a:t>Click to edit Master title style</a:t>
            </a:r>
            <a:endParaRPr sz="8798">
              <a:solidFill>
                <a:srgbClr val="FFFFFF"/>
              </a:solidFill>
              <a:uFill>
                <a:solidFill>
                  <a:srgbClr val="FFFFFF"/>
                </a:solidFill>
              </a:uFill>
            </a:endParaRPr>
          </a:p>
        </p:txBody>
      </p:sp>
      <p:sp>
        <p:nvSpPr>
          <p:cNvPr id="4" name="Rectangle 5">
            <a:extLst>
              <a:ext uri="{FF2B5EF4-FFF2-40B4-BE49-F238E27FC236}">
                <a16:creationId xmlns:a16="http://schemas.microsoft.com/office/drawing/2014/main" id="{D6E985AF-0CDD-494D-BF08-30840F1C9CFE}"/>
              </a:ext>
            </a:extLst>
          </p:cNvPr>
          <p:cNvSpPr>
            <a:spLocks noGrp="1" noChangeArrowheads="1"/>
          </p:cNvSpPr>
          <p:nvPr>
            <p:ph type="dt" sz="half" idx="2"/>
          </p:nvPr>
        </p:nvSpPr>
        <p:spPr bwMode="auto">
          <a:xfrm>
            <a:off x="0" y="65532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i="0" smtClean="0">
                <a:solidFill>
                  <a:srgbClr val="6D6D6D"/>
                </a:solidFill>
                <a:latin typeface="Helvetica Light"/>
                <a:ea typeface="+mn-ea"/>
                <a:cs typeface="Helvetica Light"/>
              </a:defRPr>
            </a:lvl1pPr>
          </a:lstStyle>
          <a:p>
            <a:pPr>
              <a:defRPr/>
            </a:pPr>
            <a:r>
              <a:rPr lang="en-US"/>
              <a:t>Autumn 2026</a:t>
            </a:r>
            <a:endParaRPr lang="en-US" dirty="0"/>
          </a:p>
        </p:txBody>
      </p:sp>
      <p:sp>
        <p:nvSpPr>
          <p:cNvPr id="5" name="Rectangle 6">
            <a:extLst>
              <a:ext uri="{FF2B5EF4-FFF2-40B4-BE49-F238E27FC236}">
                <a16:creationId xmlns:a16="http://schemas.microsoft.com/office/drawing/2014/main" id="{ECA38BF4-29DF-244C-845E-9992471C9B42}"/>
              </a:ext>
            </a:extLst>
          </p:cNvPr>
          <p:cNvSpPr>
            <a:spLocks noGrp="1" noChangeArrowheads="1"/>
          </p:cNvSpPr>
          <p:nvPr>
            <p:ph type="ftr" sz="quarter" idx="3"/>
          </p:nvPr>
        </p:nvSpPr>
        <p:spPr bwMode="auto">
          <a:xfrm>
            <a:off x="2545860" y="6553200"/>
            <a:ext cx="8319483"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b="0" i="0" smtClean="0">
                <a:solidFill>
                  <a:srgbClr val="6D6D6D"/>
                </a:solidFill>
                <a:latin typeface="Helvetica Light"/>
                <a:ea typeface="+mn-ea"/>
                <a:cs typeface="Helvetica Light"/>
              </a:defRPr>
            </a:lvl1pPr>
          </a:lstStyle>
          <a:p>
            <a:pPr>
              <a:defRPr/>
            </a:pPr>
            <a:r>
              <a:rPr lang="en-US"/>
              <a:t>dt+UX: Design Thinking for User Experience Design, Prototyping &amp; Evaluation </a:t>
            </a:r>
          </a:p>
        </p:txBody>
      </p:sp>
      <p:sp>
        <p:nvSpPr>
          <p:cNvPr id="6" name="Rectangle 7">
            <a:extLst>
              <a:ext uri="{FF2B5EF4-FFF2-40B4-BE49-F238E27FC236}">
                <a16:creationId xmlns:a16="http://schemas.microsoft.com/office/drawing/2014/main" id="{0FE133F2-6AA5-FE49-9AA2-A1DD2A979212}"/>
              </a:ext>
            </a:extLst>
          </p:cNvPr>
          <p:cNvSpPr>
            <a:spLocks noGrp="1" noChangeArrowheads="1"/>
          </p:cNvSpPr>
          <p:nvPr>
            <p:ph type="sldNum" sz="quarter" idx="4"/>
          </p:nvPr>
        </p:nvSpPr>
        <p:spPr bwMode="auto">
          <a:xfrm>
            <a:off x="10871200" y="6553201"/>
            <a:ext cx="132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0" i="0">
                <a:solidFill>
                  <a:srgbClr val="6D6D6D"/>
                </a:solidFill>
                <a:latin typeface="Helvetica Light"/>
                <a:cs typeface="Helvetica Light"/>
              </a:defRPr>
            </a:lvl1pPr>
          </a:lstStyle>
          <a:p>
            <a:fld id="{6C4F84B1-3F38-E843-B494-F12B29A0060D}" type="slidenum">
              <a:rPr lang="en-US" smtClean="0"/>
              <a:pPr/>
              <a:t>‹#›</a:t>
            </a:fld>
            <a:endParaRPr lang="en-US" dirty="0"/>
          </a:p>
        </p:txBody>
      </p:sp>
    </p:spTree>
    <p:extLst>
      <p:ext uri="{BB962C8B-B14F-4D97-AF65-F5344CB8AC3E}">
        <p14:creationId xmlns:p14="http://schemas.microsoft.com/office/powerpoint/2010/main" val="3595083261"/>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Main">
    <p:spTree>
      <p:nvGrpSpPr>
        <p:cNvPr id="1" name=""/>
        <p:cNvGrpSpPr/>
        <p:nvPr/>
      </p:nvGrpSpPr>
      <p:grpSpPr>
        <a:xfrm>
          <a:off x="0" y="0"/>
          <a:ext cx="0" cy="0"/>
          <a:chOff x="0" y="0"/>
          <a:chExt cx="0" cy="0"/>
        </a:xfrm>
      </p:grpSpPr>
      <p:sp>
        <p:nvSpPr>
          <p:cNvPr id="19" name="Shape 19"/>
          <p:cNvSpPr>
            <a:spLocks noGrp="1"/>
          </p:cNvSpPr>
          <p:nvPr>
            <p:ph type="title"/>
          </p:nvPr>
        </p:nvSpPr>
        <p:spPr>
          <a:prstGeom prst="rect">
            <a:avLst/>
          </a:prstGeom>
        </p:spPr>
        <p:txBody>
          <a:bodyPr/>
          <a:lstStyle/>
          <a:p>
            <a:pPr lvl="0">
              <a:defRPr sz="1800">
                <a:solidFill>
                  <a:srgbClr val="000000"/>
                </a:solidFill>
                <a:uFillTx/>
              </a:defRPr>
            </a:pPr>
            <a:r>
              <a:rPr lang="en-US" sz="3999">
                <a:solidFill>
                  <a:srgbClr val="FFFFFF"/>
                </a:solidFill>
                <a:uFill>
                  <a:solidFill>
                    <a:srgbClr val="FFFFFF"/>
                  </a:solidFill>
                </a:uFill>
              </a:rPr>
              <a:t>Click to edit Master title style</a:t>
            </a:r>
            <a:endParaRPr sz="3999">
              <a:solidFill>
                <a:srgbClr val="FFFFFF"/>
              </a:solidFill>
              <a:uFill>
                <a:solidFill>
                  <a:srgbClr val="FFFFFF"/>
                </a:solidFill>
              </a:uFill>
            </a:endParaRPr>
          </a:p>
        </p:txBody>
      </p:sp>
      <p:sp>
        <p:nvSpPr>
          <p:cNvPr id="20" name="Shape 20"/>
          <p:cNvSpPr>
            <a:spLocks noGrp="1"/>
          </p:cNvSpPr>
          <p:nvPr>
            <p:ph type="body" idx="1"/>
          </p:nvPr>
        </p:nvSpPr>
        <p:spPr>
          <a:prstGeom prst="rect">
            <a:avLst/>
          </a:prstGeom>
        </p:spPr>
        <p:txBody>
          <a:bodyPr/>
          <a:lstStyle>
            <a:lvl2pPr marL="293277" indent="-92291">
              <a:spcBef>
                <a:spcPts val="485"/>
              </a:spcBef>
              <a:defRPr sz="2300"/>
            </a:lvl2pPr>
            <a:lvl3pPr marL="457349" indent="-71782">
              <a:spcBef>
                <a:spcPts val="404"/>
              </a:spcBef>
              <a:defRPr sz="2100"/>
            </a:lvl3pPr>
            <a:lvl4pPr marL="641930" indent="-71782">
              <a:spcBef>
                <a:spcPts val="323"/>
              </a:spcBef>
              <a:defRPr sz="1700"/>
            </a:lvl4pPr>
            <a:lvl5pPr marL="826510" indent="-71782">
              <a:spcBef>
                <a:spcPts val="323"/>
              </a:spcBef>
              <a:defRPr sz="1700"/>
            </a:lvl5pPr>
          </a:lstStyle>
          <a:p>
            <a:pPr lvl="0">
              <a:defRPr sz="1800">
                <a:solidFill>
                  <a:srgbClr val="000000"/>
                </a:solidFill>
                <a:uFillTx/>
              </a:defRPr>
            </a:pPr>
            <a:r>
              <a:rPr lang="en-US" sz="2699">
                <a:solidFill>
                  <a:srgbClr val="FFFFFF"/>
                </a:solidFill>
                <a:uFill>
                  <a:solidFill>
                    <a:srgbClr val="FFFFFF"/>
                  </a:solidFill>
                </a:uFill>
              </a:rPr>
              <a:t>Click to edit Master text styles</a:t>
            </a:r>
          </a:p>
          <a:p>
            <a:pPr lvl="1">
              <a:defRPr sz="1800">
                <a:solidFill>
                  <a:srgbClr val="000000"/>
                </a:solidFill>
                <a:uFillTx/>
              </a:defRPr>
            </a:pPr>
            <a:r>
              <a:rPr lang="en-US" sz="2699">
                <a:solidFill>
                  <a:srgbClr val="FFFFFF"/>
                </a:solidFill>
                <a:uFill>
                  <a:solidFill>
                    <a:srgbClr val="FFFFFF"/>
                  </a:solidFill>
                </a:uFill>
              </a:rPr>
              <a:t>Second level</a:t>
            </a:r>
          </a:p>
          <a:p>
            <a:pPr lvl="2">
              <a:defRPr sz="1800">
                <a:solidFill>
                  <a:srgbClr val="000000"/>
                </a:solidFill>
                <a:uFillTx/>
              </a:defRPr>
            </a:pPr>
            <a:r>
              <a:rPr lang="en-US" sz="2699">
                <a:solidFill>
                  <a:srgbClr val="FFFFFF"/>
                </a:solidFill>
                <a:uFill>
                  <a:solidFill>
                    <a:srgbClr val="FFFFFF"/>
                  </a:solidFill>
                </a:uFill>
              </a:rPr>
              <a:t>Third level</a:t>
            </a:r>
          </a:p>
          <a:p>
            <a:pPr lvl="3">
              <a:defRPr sz="1800">
                <a:solidFill>
                  <a:srgbClr val="000000"/>
                </a:solidFill>
                <a:uFillTx/>
              </a:defRPr>
            </a:pPr>
            <a:r>
              <a:rPr lang="en-US" sz="2699">
                <a:solidFill>
                  <a:srgbClr val="FFFFFF"/>
                </a:solidFill>
                <a:uFill>
                  <a:solidFill>
                    <a:srgbClr val="FFFFFF"/>
                  </a:solidFill>
                </a:uFill>
              </a:rPr>
              <a:t>Fourth level</a:t>
            </a:r>
          </a:p>
          <a:p>
            <a:pPr lvl="4">
              <a:defRPr sz="1800">
                <a:solidFill>
                  <a:srgbClr val="000000"/>
                </a:solidFill>
                <a:uFillTx/>
              </a:defRPr>
            </a:pPr>
            <a:r>
              <a:rPr lang="en-US" sz="2699">
                <a:solidFill>
                  <a:srgbClr val="FFFFFF"/>
                </a:solidFill>
                <a:uFill>
                  <a:solidFill>
                    <a:srgbClr val="FFFFFF"/>
                  </a:solidFill>
                </a:uFill>
              </a:rPr>
              <a:t>Fifth level</a:t>
            </a:r>
            <a:endParaRPr sz="1700">
              <a:solidFill>
                <a:srgbClr val="FFFFFF"/>
              </a:solidFill>
              <a:uFill>
                <a:solidFill>
                  <a:srgbClr val="FFFFFF"/>
                </a:solidFill>
              </a:uFill>
            </a:endParaRPr>
          </a:p>
        </p:txBody>
      </p:sp>
      <p:sp>
        <p:nvSpPr>
          <p:cNvPr id="4" name="Rectangle 5">
            <a:extLst>
              <a:ext uri="{FF2B5EF4-FFF2-40B4-BE49-F238E27FC236}">
                <a16:creationId xmlns:a16="http://schemas.microsoft.com/office/drawing/2014/main" id="{04B94D95-A2AB-8944-9100-36502BBCF46C}"/>
              </a:ext>
            </a:extLst>
          </p:cNvPr>
          <p:cNvSpPr>
            <a:spLocks noGrp="1" noChangeArrowheads="1"/>
          </p:cNvSpPr>
          <p:nvPr>
            <p:ph type="dt" sz="half" idx="2"/>
          </p:nvPr>
        </p:nvSpPr>
        <p:spPr bwMode="auto">
          <a:xfrm>
            <a:off x="0" y="65532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i="0" smtClean="0">
                <a:solidFill>
                  <a:srgbClr val="6D6D6D"/>
                </a:solidFill>
                <a:latin typeface="Helvetica Light"/>
                <a:ea typeface="+mn-ea"/>
                <a:cs typeface="Helvetica Light"/>
              </a:defRPr>
            </a:lvl1pPr>
          </a:lstStyle>
          <a:p>
            <a:pPr>
              <a:defRPr/>
            </a:pPr>
            <a:r>
              <a:rPr lang="en-US"/>
              <a:t>Autumn 2026</a:t>
            </a:r>
            <a:endParaRPr lang="en-US" dirty="0"/>
          </a:p>
        </p:txBody>
      </p:sp>
      <p:sp>
        <p:nvSpPr>
          <p:cNvPr id="5" name="Rectangle 6">
            <a:extLst>
              <a:ext uri="{FF2B5EF4-FFF2-40B4-BE49-F238E27FC236}">
                <a16:creationId xmlns:a16="http://schemas.microsoft.com/office/drawing/2014/main" id="{8F105658-4B3F-D54B-AFC8-B6123918E270}"/>
              </a:ext>
            </a:extLst>
          </p:cNvPr>
          <p:cNvSpPr>
            <a:spLocks noGrp="1" noChangeArrowheads="1"/>
          </p:cNvSpPr>
          <p:nvPr>
            <p:ph type="ftr" sz="quarter" idx="3"/>
          </p:nvPr>
        </p:nvSpPr>
        <p:spPr bwMode="auto">
          <a:xfrm>
            <a:off x="2545860" y="6553200"/>
            <a:ext cx="8319483"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b="0" i="0" smtClean="0">
                <a:solidFill>
                  <a:srgbClr val="6D6D6D"/>
                </a:solidFill>
                <a:latin typeface="Helvetica Light"/>
                <a:ea typeface="+mn-ea"/>
                <a:cs typeface="Helvetica Light"/>
              </a:defRPr>
            </a:lvl1pPr>
          </a:lstStyle>
          <a:p>
            <a:pPr>
              <a:defRPr/>
            </a:pPr>
            <a:r>
              <a:rPr lang="en-US"/>
              <a:t>dt+UX: Design Thinking for User Experience Design, Prototyping &amp; Evaluation </a:t>
            </a:r>
          </a:p>
        </p:txBody>
      </p:sp>
      <p:sp>
        <p:nvSpPr>
          <p:cNvPr id="6" name="Rectangle 7">
            <a:extLst>
              <a:ext uri="{FF2B5EF4-FFF2-40B4-BE49-F238E27FC236}">
                <a16:creationId xmlns:a16="http://schemas.microsoft.com/office/drawing/2014/main" id="{01711E96-21B6-CA46-B1E7-634E9DC0A3A7}"/>
              </a:ext>
            </a:extLst>
          </p:cNvPr>
          <p:cNvSpPr>
            <a:spLocks noGrp="1" noChangeArrowheads="1"/>
          </p:cNvSpPr>
          <p:nvPr>
            <p:ph type="sldNum" sz="quarter" idx="4"/>
          </p:nvPr>
        </p:nvSpPr>
        <p:spPr bwMode="auto">
          <a:xfrm>
            <a:off x="10871200" y="6553201"/>
            <a:ext cx="132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0" i="0">
                <a:solidFill>
                  <a:srgbClr val="6D6D6D"/>
                </a:solidFill>
                <a:latin typeface="Helvetica Light"/>
                <a:cs typeface="Helvetica Light"/>
              </a:defRPr>
            </a:lvl1pPr>
          </a:lstStyle>
          <a:p>
            <a:fld id="{6C4F84B1-3F38-E843-B494-F12B29A0060D}" type="slidenum">
              <a:rPr lang="en-US" smtClean="0"/>
              <a:pPr/>
              <a:t>‹#›</a:t>
            </a:fld>
            <a:endParaRPr lang="en-US" dirty="0"/>
          </a:p>
        </p:txBody>
      </p:sp>
    </p:spTree>
    <p:extLst>
      <p:ext uri="{BB962C8B-B14F-4D97-AF65-F5344CB8AC3E}">
        <p14:creationId xmlns:p14="http://schemas.microsoft.com/office/powerpoint/2010/main" val="3530634138"/>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3_Title + subtitle + bullets">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448735" y="1425579"/>
            <a:ext cx="11277101" cy="4881563"/>
          </a:xfrm>
          <a:prstGeom prst="rect">
            <a:avLst/>
          </a:prstGeom>
        </p:spPr>
        <p:txBody>
          <a:bodyPr/>
          <a:lstStyle>
            <a:lvl1pPr>
              <a:defRPr lang="en-US" dirty="0" smtClean="0">
                <a:solidFill>
                  <a:srgbClr val="767676"/>
                </a:solidFill>
                <a:latin typeface="+mn-lt"/>
              </a:defRPr>
            </a:lvl1pPr>
            <a:lvl2pPr>
              <a:defRPr lang="en-US" dirty="0" smtClean="0">
                <a:solidFill>
                  <a:srgbClr val="767676"/>
                </a:solidFill>
                <a:latin typeface="+mn-lt"/>
              </a:defRPr>
            </a:lvl2pPr>
            <a:lvl3pPr>
              <a:defRPr lang="en-US" dirty="0" smtClean="0">
                <a:solidFill>
                  <a:srgbClr val="767676"/>
                </a:solidFill>
                <a:latin typeface="+mn-lt"/>
              </a:defRPr>
            </a:lvl3pPr>
            <a:lvl4pPr>
              <a:defRPr lang="en-US" dirty="0" smtClean="0">
                <a:solidFill>
                  <a:srgbClr val="767676"/>
                </a:solidFill>
                <a:latin typeface="+mn-lt"/>
              </a:defRPr>
            </a:lvl4pPr>
            <a:lvl5pPr>
              <a:defRPr lang="en-US" dirty="0">
                <a:solidFill>
                  <a:srgbClr val="767676"/>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14"/>
          <p:cNvSpPr>
            <a:spLocks noGrp="1"/>
          </p:cNvSpPr>
          <p:nvPr>
            <p:ph type="body" sz="quarter" idx="15" hasCustomPrompt="1"/>
          </p:nvPr>
        </p:nvSpPr>
        <p:spPr>
          <a:xfrm>
            <a:off x="3180499" y="186136"/>
            <a:ext cx="8813800" cy="609600"/>
          </a:xfrm>
          <a:prstGeom prst="rect">
            <a:avLst/>
          </a:prstGeom>
        </p:spPr>
        <p:txBody>
          <a:bodyPr>
            <a:noAutofit/>
          </a:bodyPr>
          <a:lstStyle>
            <a:lvl1pPr marL="0" indent="0" algn="r">
              <a:buNone/>
              <a:defRPr sz="3199" baseline="0">
                <a:solidFill>
                  <a:srgbClr val="FFC000"/>
                </a:solidFill>
                <a:latin typeface="+mn-lt"/>
              </a:defRPr>
            </a:lvl1pPr>
          </a:lstStyle>
          <a:p>
            <a:pPr lvl="0"/>
            <a:r>
              <a:rPr lang="en-US" dirty="0"/>
              <a:t>secondary title</a:t>
            </a:r>
          </a:p>
        </p:txBody>
      </p:sp>
      <p:sp>
        <p:nvSpPr>
          <p:cNvPr id="8" name="Title 1"/>
          <p:cNvSpPr>
            <a:spLocks noGrp="1"/>
          </p:cNvSpPr>
          <p:nvPr>
            <p:ph type="title" hasCustomPrompt="1"/>
          </p:nvPr>
        </p:nvSpPr>
        <p:spPr>
          <a:xfrm>
            <a:off x="152401" y="-27296"/>
            <a:ext cx="11275325" cy="1143000"/>
          </a:xfrm>
          <a:prstGeom prst="rect">
            <a:avLst/>
          </a:prstGeom>
        </p:spPr>
        <p:txBody>
          <a:bodyPr>
            <a:noAutofit/>
          </a:bodyPr>
          <a:lstStyle>
            <a:lvl1pPr algn="l">
              <a:defRPr sz="4199" b="0" baseline="0">
                <a:solidFill>
                  <a:srgbClr val="767676"/>
                </a:solidFill>
                <a:latin typeface="+mn-lt"/>
              </a:defRPr>
            </a:lvl1pPr>
          </a:lstStyle>
          <a:p>
            <a:r>
              <a:rPr lang="en-US" dirty="0"/>
              <a:t>title goes here</a:t>
            </a:r>
          </a:p>
        </p:txBody>
      </p:sp>
      <p:sp>
        <p:nvSpPr>
          <p:cNvPr id="5" name="Rectangle 5">
            <a:extLst>
              <a:ext uri="{FF2B5EF4-FFF2-40B4-BE49-F238E27FC236}">
                <a16:creationId xmlns:a16="http://schemas.microsoft.com/office/drawing/2014/main" id="{88866947-3717-D941-B175-1B7B7ED1B84A}"/>
              </a:ext>
            </a:extLst>
          </p:cNvPr>
          <p:cNvSpPr>
            <a:spLocks noGrp="1" noChangeArrowheads="1"/>
          </p:cNvSpPr>
          <p:nvPr>
            <p:ph type="dt" sz="half" idx="2"/>
          </p:nvPr>
        </p:nvSpPr>
        <p:spPr bwMode="auto">
          <a:xfrm>
            <a:off x="0" y="65532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i="0" smtClean="0">
                <a:solidFill>
                  <a:srgbClr val="6D6D6D"/>
                </a:solidFill>
                <a:latin typeface="Helvetica Light"/>
                <a:ea typeface="+mn-ea"/>
                <a:cs typeface="Helvetica Light"/>
              </a:defRPr>
            </a:lvl1pPr>
          </a:lstStyle>
          <a:p>
            <a:pPr>
              <a:defRPr/>
            </a:pPr>
            <a:r>
              <a:rPr lang="en-US"/>
              <a:t>Autumn 2026</a:t>
            </a:r>
            <a:endParaRPr lang="en-US" dirty="0"/>
          </a:p>
        </p:txBody>
      </p:sp>
      <p:sp>
        <p:nvSpPr>
          <p:cNvPr id="6" name="Rectangle 6">
            <a:extLst>
              <a:ext uri="{FF2B5EF4-FFF2-40B4-BE49-F238E27FC236}">
                <a16:creationId xmlns:a16="http://schemas.microsoft.com/office/drawing/2014/main" id="{0EA4BA3F-BC2B-3D47-BE0A-78ED8EBFE108}"/>
              </a:ext>
            </a:extLst>
          </p:cNvPr>
          <p:cNvSpPr>
            <a:spLocks noGrp="1" noChangeArrowheads="1"/>
          </p:cNvSpPr>
          <p:nvPr>
            <p:ph type="ftr" sz="quarter" idx="3"/>
          </p:nvPr>
        </p:nvSpPr>
        <p:spPr bwMode="auto">
          <a:xfrm>
            <a:off x="2545860" y="6553200"/>
            <a:ext cx="8319483"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b="0" i="0" smtClean="0">
                <a:solidFill>
                  <a:srgbClr val="6D6D6D"/>
                </a:solidFill>
                <a:latin typeface="Helvetica Light"/>
                <a:ea typeface="+mn-ea"/>
                <a:cs typeface="Helvetica Light"/>
              </a:defRPr>
            </a:lvl1pPr>
          </a:lstStyle>
          <a:p>
            <a:pPr>
              <a:defRPr/>
            </a:pPr>
            <a:r>
              <a:rPr lang="en-US"/>
              <a:t>dt+UX: Design Thinking for User Experience Design, Prototyping &amp; Evaluation </a:t>
            </a:r>
          </a:p>
        </p:txBody>
      </p:sp>
      <p:sp>
        <p:nvSpPr>
          <p:cNvPr id="9" name="Rectangle 7">
            <a:extLst>
              <a:ext uri="{FF2B5EF4-FFF2-40B4-BE49-F238E27FC236}">
                <a16:creationId xmlns:a16="http://schemas.microsoft.com/office/drawing/2014/main" id="{968502BF-64C9-E34D-92E9-03DE93032926}"/>
              </a:ext>
            </a:extLst>
          </p:cNvPr>
          <p:cNvSpPr>
            <a:spLocks noGrp="1" noChangeArrowheads="1"/>
          </p:cNvSpPr>
          <p:nvPr>
            <p:ph type="sldNum" sz="quarter" idx="4"/>
          </p:nvPr>
        </p:nvSpPr>
        <p:spPr bwMode="auto">
          <a:xfrm>
            <a:off x="10871200" y="6553201"/>
            <a:ext cx="132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0" i="0">
                <a:solidFill>
                  <a:srgbClr val="6D6D6D"/>
                </a:solidFill>
                <a:latin typeface="Helvetica Light"/>
                <a:cs typeface="Helvetica Light"/>
              </a:defRPr>
            </a:lvl1pPr>
          </a:lstStyle>
          <a:p>
            <a:fld id="{6C4F84B1-3F38-E843-B494-F12B29A0060D}" type="slidenum">
              <a:rPr lang="en-US" smtClean="0"/>
              <a:pPr/>
              <a:t>‹#›</a:t>
            </a:fld>
            <a:endParaRPr lang="en-US" dirty="0"/>
          </a:p>
        </p:txBody>
      </p:sp>
    </p:spTree>
    <p:extLst>
      <p:ext uri="{BB962C8B-B14F-4D97-AF65-F5344CB8AC3E}">
        <p14:creationId xmlns:p14="http://schemas.microsoft.com/office/powerpoint/2010/main" val="1644628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065216"/>
            <a:ext cx="3886200" cy="735013"/>
          </a:xfrm>
        </p:spPr>
        <p:txBody>
          <a:bodyPr/>
          <a:lstStyle/>
          <a:p>
            <a:r>
              <a:rPr lang="en-US"/>
              <a:t>Click to edit Master title style</a:t>
            </a:r>
          </a:p>
        </p:txBody>
      </p:sp>
      <p:sp>
        <p:nvSpPr>
          <p:cNvPr id="3" name="Subtitle 2"/>
          <p:cNvSpPr>
            <a:spLocks noGrp="1"/>
          </p:cNvSpPr>
          <p:nvPr>
            <p:ph type="subTitle" idx="1"/>
          </p:nvPr>
        </p:nvSpPr>
        <p:spPr>
          <a:xfrm>
            <a:off x="685800" y="1943100"/>
            <a:ext cx="3200400" cy="876300"/>
          </a:xfrm>
        </p:spPr>
        <p:txBody>
          <a:bodyPr/>
          <a:lstStyle>
            <a:lvl1pPr marL="0" indent="0" algn="ctr">
              <a:buNone/>
              <a:defRPr>
                <a:solidFill>
                  <a:schemeClr val="tx1">
                    <a:tint val="75000"/>
                  </a:schemeClr>
                </a:solidFill>
              </a:defRPr>
            </a:lvl1pPr>
            <a:lvl2pPr marL="228540" indent="0" algn="ctr">
              <a:buNone/>
              <a:defRPr>
                <a:solidFill>
                  <a:schemeClr val="tx1">
                    <a:tint val="75000"/>
                  </a:schemeClr>
                </a:solidFill>
              </a:defRPr>
            </a:lvl2pPr>
            <a:lvl3pPr marL="457080" indent="0" algn="ctr">
              <a:buNone/>
              <a:defRPr>
                <a:solidFill>
                  <a:schemeClr val="tx1">
                    <a:tint val="75000"/>
                  </a:schemeClr>
                </a:solidFill>
              </a:defRPr>
            </a:lvl3pPr>
            <a:lvl4pPr marL="685617" indent="0" algn="ctr">
              <a:buNone/>
              <a:defRPr>
                <a:solidFill>
                  <a:schemeClr val="tx1">
                    <a:tint val="75000"/>
                  </a:schemeClr>
                </a:solidFill>
              </a:defRPr>
            </a:lvl4pPr>
            <a:lvl5pPr marL="914157" indent="0" algn="ctr">
              <a:buNone/>
              <a:defRPr>
                <a:solidFill>
                  <a:schemeClr val="tx1">
                    <a:tint val="75000"/>
                  </a:schemeClr>
                </a:solidFill>
              </a:defRPr>
            </a:lvl5pPr>
            <a:lvl6pPr marL="1142696" indent="0" algn="ctr">
              <a:buNone/>
              <a:defRPr>
                <a:solidFill>
                  <a:schemeClr val="tx1">
                    <a:tint val="75000"/>
                  </a:schemeClr>
                </a:solidFill>
              </a:defRPr>
            </a:lvl6pPr>
            <a:lvl7pPr marL="1371236" indent="0" algn="ctr">
              <a:buNone/>
              <a:defRPr>
                <a:solidFill>
                  <a:schemeClr val="tx1">
                    <a:tint val="75000"/>
                  </a:schemeClr>
                </a:solidFill>
              </a:defRPr>
            </a:lvl7pPr>
            <a:lvl8pPr marL="1599775" indent="0" algn="ctr">
              <a:buNone/>
              <a:defRPr>
                <a:solidFill>
                  <a:schemeClr val="tx1">
                    <a:tint val="75000"/>
                  </a:schemeClr>
                </a:solidFill>
              </a:defRPr>
            </a:lvl8pPr>
            <a:lvl9pPr marL="182831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r>
              <a:rPr lang="en-US"/>
              <a:t>Autumn 2026</a:t>
            </a:r>
            <a:endParaRPr lang="en-US" dirty="0"/>
          </a:p>
        </p:txBody>
      </p:sp>
      <p:sp>
        <p:nvSpPr>
          <p:cNvPr id="5" name="Footer Placeholder 4"/>
          <p:cNvSpPr>
            <a:spLocks noGrp="1"/>
          </p:cNvSpPr>
          <p:nvPr>
            <p:ph type="ftr" sz="quarter" idx="11"/>
          </p:nvPr>
        </p:nvSpPr>
        <p:spPr/>
        <p:txBody>
          <a:bodyPr/>
          <a:lstStyle/>
          <a:p>
            <a:pPr>
              <a:defRPr/>
            </a:pPr>
            <a:r>
              <a:rPr lang="en-US"/>
              <a:t>dt+UX: Design Thinking for User Experience Design, Prototyping &amp; Evaluation </a:t>
            </a:r>
            <a:endParaRPr lang="en-US" dirty="0"/>
          </a:p>
        </p:txBody>
      </p:sp>
      <p:sp>
        <p:nvSpPr>
          <p:cNvPr id="6" name="Slide Number Placeholder 5"/>
          <p:cNvSpPr>
            <a:spLocks noGrp="1"/>
          </p:cNvSpPr>
          <p:nvPr>
            <p:ph type="sldNum" sz="quarter" idx="12"/>
          </p:nvPr>
        </p:nvSpPr>
        <p:spPr/>
        <p:txBody>
          <a:bodyPr/>
          <a:lstStyle/>
          <a:p>
            <a:fld id="{6C4F84B1-3F38-E843-B494-F12B29A0060D}" type="slidenum">
              <a:rPr lang="en-US" smtClean="0"/>
              <a:pPr/>
              <a:t>‹#›</a:t>
            </a:fld>
            <a:endParaRPr lang="en-US" dirty="0"/>
          </a:p>
        </p:txBody>
      </p:sp>
    </p:spTree>
    <p:extLst>
      <p:ext uri="{BB962C8B-B14F-4D97-AF65-F5344CB8AC3E}">
        <p14:creationId xmlns:p14="http://schemas.microsoft.com/office/powerpoint/2010/main" val="29373705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38350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235" y="352425"/>
            <a:ext cx="11552767" cy="1143000"/>
          </a:xfrm>
        </p:spPr>
        <p:txBody>
          <a:bodyPr/>
          <a:lstStyle>
            <a:lvl1pPr>
              <a:defRPr>
                <a:solidFill>
                  <a:srgbClr val="FFC000"/>
                </a:solidFill>
              </a:defRPr>
            </a:lvl1pPr>
          </a:lstStyle>
          <a:p>
            <a:r>
              <a:rPr lang="en-US"/>
              <a:t>Click to edit Master title style</a:t>
            </a:r>
            <a:endParaRPr lang="en-US" dirty="0"/>
          </a:p>
        </p:txBody>
      </p:sp>
      <p:sp>
        <p:nvSpPr>
          <p:cNvPr id="3" name="Text Placeholder 2"/>
          <p:cNvSpPr>
            <a:spLocks noGrp="1"/>
          </p:cNvSpPr>
          <p:nvPr>
            <p:ph type="body" sz="half" idx="1"/>
          </p:nvPr>
        </p:nvSpPr>
        <p:spPr>
          <a:xfrm>
            <a:off x="914400" y="1600200"/>
            <a:ext cx="50800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0800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r>
              <a:rPr lang="en-US"/>
              <a:t>Autumn 2026</a:t>
            </a:r>
          </a:p>
        </p:txBody>
      </p:sp>
      <p:sp>
        <p:nvSpPr>
          <p:cNvPr id="6" name="Rectangle 6"/>
          <p:cNvSpPr>
            <a:spLocks noGrp="1" noChangeArrowheads="1"/>
          </p:cNvSpPr>
          <p:nvPr>
            <p:ph type="ftr" sz="quarter" idx="11"/>
          </p:nvPr>
        </p:nvSpPr>
        <p:spPr>
          <a:ln/>
        </p:spPr>
        <p:txBody>
          <a:bodyPr/>
          <a:lstStyle>
            <a:lvl1pPr>
              <a:defRPr/>
            </a:lvl1pPr>
          </a:lstStyle>
          <a:p>
            <a:pPr>
              <a:defRPr/>
            </a:pPr>
            <a:r>
              <a:rPr lang="en-US"/>
              <a:t>dt+UX: Design Thinking for User Experience Design, Prototyping &amp; Evaluation </a:t>
            </a:r>
          </a:p>
        </p:txBody>
      </p:sp>
      <p:sp>
        <p:nvSpPr>
          <p:cNvPr id="7" name="Rectangle 7"/>
          <p:cNvSpPr>
            <a:spLocks noGrp="1" noChangeArrowheads="1"/>
          </p:cNvSpPr>
          <p:nvPr>
            <p:ph type="sldNum" sz="quarter" idx="12"/>
          </p:nvPr>
        </p:nvSpPr>
        <p:spPr>
          <a:ln/>
        </p:spPr>
        <p:txBody>
          <a:bodyPr/>
          <a:lstStyle>
            <a:lvl1pPr>
              <a:defRPr/>
            </a:lvl1pPr>
          </a:lstStyle>
          <a:p>
            <a:fld id="{6C4F84B1-3F38-E843-B494-F12B29A0060D}" type="slidenum">
              <a:rPr lang="en-US" smtClean="0"/>
              <a:pPr/>
              <a:t>‹#›</a:t>
            </a:fld>
            <a:endParaRPr lang="en-US"/>
          </a:p>
        </p:txBody>
      </p:sp>
    </p:spTree>
    <p:extLst>
      <p:ext uri="{BB962C8B-B14F-4D97-AF65-F5344CB8AC3E}">
        <p14:creationId xmlns:p14="http://schemas.microsoft.com/office/powerpoint/2010/main" val="3290548252"/>
      </p:ext>
    </p:extLst>
  </p:cSld>
  <p:clrMapOvr>
    <a:masterClrMapping/>
  </p:clrMapOvr>
  <p:transition>
    <p:dissolv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6" name="Title 1"/>
          <p:cNvSpPr>
            <a:spLocks noGrp="1"/>
          </p:cNvSpPr>
          <p:nvPr>
            <p:ph type="title"/>
          </p:nvPr>
        </p:nvSpPr>
        <p:spPr>
          <a:xfrm>
            <a:off x="469909" y="0"/>
            <a:ext cx="11552767" cy="1143000"/>
          </a:xfrm>
        </p:spPr>
        <p:txBody>
          <a:bodyPr/>
          <a:lstStyle/>
          <a:p>
            <a:r>
              <a:rPr lang="en-US"/>
              <a:t>Click to edit Master title style</a:t>
            </a:r>
          </a:p>
        </p:txBody>
      </p:sp>
    </p:spTree>
    <p:extLst>
      <p:ext uri="{BB962C8B-B14F-4D97-AF65-F5344CB8AC3E}">
        <p14:creationId xmlns:p14="http://schemas.microsoft.com/office/powerpoint/2010/main" val="459347160"/>
      </p:ext>
    </p:extLst>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9"/>
          <a:stretch>
            <a:fillRect/>
          </a:stretch>
        </a:blipFill>
        <a:effectLst/>
      </p:bgPr>
    </p:bg>
    <p:spTree>
      <p:nvGrpSpPr>
        <p:cNvPr id="1" name=""/>
        <p:cNvGrpSpPr/>
        <p:nvPr/>
      </p:nvGrpSpPr>
      <p:grpSpPr>
        <a:xfrm>
          <a:off x="0" y="0"/>
          <a:ext cx="0" cy="0"/>
          <a:chOff x="0" y="0"/>
          <a:chExt cx="0" cy="0"/>
        </a:xfrm>
      </p:grpSpPr>
      <p:sp>
        <p:nvSpPr>
          <p:cNvPr id="7171" name="Rectangle 3"/>
          <p:cNvSpPr>
            <a:spLocks noGrp="1" noChangeArrowheads="1"/>
          </p:cNvSpPr>
          <p:nvPr>
            <p:ph type="title"/>
          </p:nvPr>
        </p:nvSpPr>
        <p:spPr bwMode="auto">
          <a:xfrm>
            <a:off x="639235" y="0"/>
            <a:ext cx="11552767"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7172" name="Rectangle 4"/>
          <p:cNvSpPr>
            <a:spLocks noGrp="1" noChangeArrowheads="1"/>
          </p:cNvSpPr>
          <p:nvPr>
            <p:ph type="body" idx="1"/>
          </p:nvPr>
        </p:nvSpPr>
        <p:spPr bwMode="auto">
          <a:xfrm>
            <a:off x="639233" y="1600200"/>
            <a:ext cx="11195715" cy="47244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6965" name="Rectangle 5"/>
          <p:cNvSpPr>
            <a:spLocks noGrp="1" noChangeArrowheads="1"/>
          </p:cNvSpPr>
          <p:nvPr>
            <p:ph type="dt" sz="half" idx="2"/>
          </p:nvPr>
        </p:nvSpPr>
        <p:spPr bwMode="auto">
          <a:xfrm>
            <a:off x="2930" y="6607236"/>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i="0" smtClean="0">
                <a:solidFill>
                  <a:srgbClr val="6D6D6D"/>
                </a:solidFill>
                <a:latin typeface="Helvetica Light"/>
                <a:ea typeface="+mn-ea"/>
                <a:cs typeface="Helvetica Light"/>
              </a:defRPr>
            </a:lvl1pPr>
          </a:lstStyle>
          <a:p>
            <a:pPr>
              <a:defRPr/>
            </a:pPr>
            <a:r>
              <a:rPr lang="en-US"/>
              <a:t>Autumn 2026</a:t>
            </a:r>
            <a:endParaRPr lang="en-US" dirty="0"/>
          </a:p>
        </p:txBody>
      </p:sp>
      <p:sp>
        <p:nvSpPr>
          <p:cNvPr id="296966" name="Rectangle 6"/>
          <p:cNvSpPr>
            <a:spLocks noGrp="1" noChangeArrowheads="1"/>
          </p:cNvSpPr>
          <p:nvPr>
            <p:ph type="ftr" sz="quarter" idx="3"/>
          </p:nvPr>
        </p:nvSpPr>
        <p:spPr bwMode="auto">
          <a:xfrm>
            <a:off x="2545860" y="6608285"/>
            <a:ext cx="8319483"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b="0" i="0" smtClean="0">
                <a:solidFill>
                  <a:srgbClr val="6D6D6D"/>
                </a:solidFill>
                <a:latin typeface="Helvetica Light"/>
                <a:ea typeface="+mn-ea"/>
                <a:cs typeface="Helvetica Light"/>
              </a:defRPr>
            </a:lvl1pPr>
          </a:lstStyle>
          <a:p>
            <a:pPr>
              <a:defRPr/>
            </a:pPr>
            <a:r>
              <a:rPr lang="en-US"/>
              <a:t>dt+UX: Design Thinking for User Experience Design, Prototyping &amp; Evaluation </a:t>
            </a:r>
            <a:endParaRPr lang="en-US" dirty="0"/>
          </a:p>
        </p:txBody>
      </p:sp>
      <p:sp>
        <p:nvSpPr>
          <p:cNvPr id="296967" name="Rectangle 7"/>
          <p:cNvSpPr>
            <a:spLocks noGrp="1" noChangeArrowheads="1"/>
          </p:cNvSpPr>
          <p:nvPr>
            <p:ph type="sldNum" sz="quarter" idx="4"/>
          </p:nvPr>
        </p:nvSpPr>
        <p:spPr bwMode="auto">
          <a:xfrm>
            <a:off x="10865342" y="6617039"/>
            <a:ext cx="132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0" i="0">
                <a:solidFill>
                  <a:srgbClr val="6D6D6D"/>
                </a:solidFill>
                <a:latin typeface="Helvetica Light"/>
                <a:cs typeface="Helvetica Light"/>
              </a:defRPr>
            </a:lvl1pPr>
          </a:lstStyle>
          <a:p>
            <a:fld id="{6C4F84B1-3F38-E843-B494-F12B29A0060D}" type="slidenum">
              <a:rPr lang="en-US" smtClean="0"/>
              <a:pPr/>
              <a:t>‹#›</a:t>
            </a:fld>
            <a:endParaRPr lang="en-US" dirty="0"/>
          </a:p>
        </p:txBody>
      </p:sp>
      <p:sp>
        <p:nvSpPr>
          <p:cNvPr id="17" name="Rectangle 16">
            <a:extLst>
              <a:ext uri="{FF2B5EF4-FFF2-40B4-BE49-F238E27FC236}">
                <a16:creationId xmlns:a16="http://schemas.microsoft.com/office/drawing/2014/main" id="{7F8933BC-C2B9-1D45-BD06-0E95C6130097}"/>
              </a:ext>
            </a:extLst>
          </p:cNvPr>
          <p:cNvSpPr/>
          <p:nvPr userDrawn="1"/>
        </p:nvSpPr>
        <p:spPr bwMode="auto">
          <a:xfrm>
            <a:off x="0" y="6527204"/>
            <a:ext cx="12192000" cy="321919"/>
          </a:xfrm>
          <a:prstGeom prst="rect">
            <a:avLst/>
          </a:prstGeom>
          <a:gradFill flip="none" rotWithShape="1">
            <a:gsLst>
              <a:gs pos="100000">
                <a:srgbClr val="000000">
                  <a:alpha val="28000"/>
                </a:srgbClr>
              </a:gs>
              <a:gs pos="74000">
                <a:srgbClr val="000000">
                  <a:alpha val="0"/>
                </a:srgbClr>
              </a:gs>
            </a:gsLst>
            <a:lin ang="16200000" scaled="0"/>
            <a:tileRect/>
          </a:gradFill>
          <a:ln w="12700" cap="flat" cmpd="sng" algn="ctr">
            <a:noFill/>
            <a:prstDash val="solid"/>
            <a:round/>
            <a:headEnd type="none" w="sm" len="sm"/>
            <a:tailEnd type="none" w="sm" len="sm"/>
          </a:ln>
          <a:effectLst/>
        </p:spPr>
        <p:txBody>
          <a:bodyPr vert="horz" wrap="square" lIns="108833" tIns="54417" rIns="108833" bIns="54417" numCol="1" rtlCol="0" anchor="t" anchorCtr="0" compatLnSpc="1">
            <a:prstTxWarp prst="textNoShape">
              <a:avLst/>
            </a:prstTxWarp>
          </a:bodyPr>
          <a:lstStyle/>
          <a:p>
            <a:pPr marL="0" marR="0" indent="0" algn="l" defTabSz="1088258" rtl="0" eaLnBrk="1" fontAlgn="base" latinLnBrk="0" hangingPunct="1">
              <a:lnSpc>
                <a:spcPct val="100000"/>
              </a:lnSpc>
              <a:spcBef>
                <a:spcPct val="0"/>
              </a:spcBef>
              <a:spcAft>
                <a:spcPct val="0"/>
              </a:spcAft>
              <a:buClrTx/>
              <a:buSzTx/>
              <a:buFontTx/>
              <a:buNone/>
              <a:tabLst/>
            </a:pPr>
            <a:endParaRPr kumimoji="0" lang="en-US" sz="2849" b="0" i="0" u="none" strike="noStrike" cap="none" normalizeH="0" baseline="0">
              <a:ln>
                <a:noFill/>
              </a:ln>
              <a:solidFill>
                <a:schemeClr val="tx1"/>
              </a:solidFill>
              <a:effectLst/>
              <a:latin typeface="Times New Roman" pitchFamily="18" charset="0"/>
            </a:endParaRPr>
          </a:p>
        </p:txBody>
      </p:sp>
      <p:sp>
        <p:nvSpPr>
          <p:cNvPr id="14" name="Shape 310">
            <a:extLst>
              <a:ext uri="{FF2B5EF4-FFF2-40B4-BE49-F238E27FC236}">
                <a16:creationId xmlns:a16="http://schemas.microsoft.com/office/drawing/2014/main" id="{CA7C88AC-0253-954C-B071-3CB64A57472F}"/>
              </a:ext>
            </a:extLst>
          </p:cNvPr>
          <p:cNvSpPr/>
          <p:nvPr/>
        </p:nvSpPr>
        <p:spPr>
          <a:xfrm rot="5400000" flipV="1">
            <a:off x="-74867" y="6623146"/>
            <a:ext cx="306720" cy="2839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0"/>
                  <a:pt x="21600" y="21600"/>
                </a:cubicBezTo>
              </a:path>
            </a:pathLst>
          </a:custGeom>
          <a:ln w="127000">
            <a:solidFill/>
            <a:round/>
          </a:ln>
        </p:spPr>
        <p:txBody>
          <a:bodyPr lIns="0" tIns="0" rIns="0" bIns="0" anchor="ctr"/>
          <a:lstStyle/>
          <a:p>
            <a:pPr lvl="0">
              <a:defRPr sz="5200" b="0">
                <a:latin typeface="Gill Sans Light"/>
                <a:ea typeface="Gill Sans Light"/>
                <a:cs typeface="Gill Sans Light"/>
                <a:sym typeface="Gill Sans Light"/>
              </a:defRPr>
            </a:pPr>
            <a:endParaRPr sz="5199" dirty="0"/>
          </a:p>
        </p:txBody>
      </p:sp>
      <p:sp>
        <p:nvSpPr>
          <p:cNvPr id="15" name="Shape 310">
            <a:extLst>
              <a:ext uri="{FF2B5EF4-FFF2-40B4-BE49-F238E27FC236}">
                <a16:creationId xmlns:a16="http://schemas.microsoft.com/office/drawing/2014/main" id="{A3A7A954-BA50-EE4E-AA3E-4161329C8E24}"/>
              </a:ext>
            </a:extLst>
          </p:cNvPr>
          <p:cNvSpPr/>
          <p:nvPr/>
        </p:nvSpPr>
        <p:spPr>
          <a:xfrm rot="16200000" flipH="1" flipV="1">
            <a:off x="11961198" y="6625990"/>
            <a:ext cx="306720" cy="2839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0"/>
                  <a:pt x="21600" y="21600"/>
                </a:cubicBezTo>
              </a:path>
            </a:pathLst>
          </a:custGeom>
          <a:ln w="127000">
            <a:solidFill/>
            <a:round/>
          </a:ln>
        </p:spPr>
        <p:txBody>
          <a:bodyPr lIns="0" tIns="0" rIns="0" bIns="0" anchor="ctr"/>
          <a:lstStyle/>
          <a:p>
            <a:pPr lvl="0">
              <a:defRPr sz="5200" b="0">
                <a:latin typeface="Gill Sans Light"/>
                <a:ea typeface="Gill Sans Light"/>
                <a:cs typeface="Gill Sans Light"/>
                <a:sym typeface="Gill Sans Light"/>
              </a:defRPr>
            </a:pPr>
            <a:endParaRPr sz="5199" dirty="0"/>
          </a:p>
        </p:txBody>
      </p:sp>
      <p:sp>
        <p:nvSpPr>
          <p:cNvPr id="13" name="Shape 310">
            <a:extLst>
              <a:ext uri="{FF2B5EF4-FFF2-40B4-BE49-F238E27FC236}">
                <a16:creationId xmlns:a16="http://schemas.microsoft.com/office/drawing/2014/main" id="{DFB8A9B7-C06F-9749-B636-278A0C134EE9}"/>
              </a:ext>
            </a:extLst>
          </p:cNvPr>
          <p:cNvSpPr/>
          <p:nvPr/>
        </p:nvSpPr>
        <p:spPr>
          <a:xfrm rot="5400000" flipH="1">
            <a:off x="11961198" y="-52227"/>
            <a:ext cx="306720" cy="2839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0"/>
                  <a:pt x="21600" y="21600"/>
                </a:cubicBezTo>
              </a:path>
            </a:pathLst>
          </a:custGeom>
          <a:ln w="127000">
            <a:solidFill/>
            <a:round/>
          </a:ln>
        </p:spPr>
        <p:txBody>
          <a:bodyPr lIns="0" tIns="0" rIns="0" bIns="0" anchor="ctr"/>
          <a:lstStyle/>
          <a:p>
            <a:pPr lvl="0">
              <a:defRPr sz="5200" b="0">
                <a:latin typeface="Gill Sans Light"/>
                <a:ea typeface="Gill Sans Light"/>
                <a:cs typeface="Gill Sans Light"/>
                <a:sym typeface="Gill Sans Light"/>
              </a:defRPr>
            </a:pPr>
            <a:endParaRPr sz="5199" dirty="0"/>
          </a:p>
        </p:txBody>
      </p:sp>
      <p:sp>
        <p:nvSpPr>
          <p:cNvPr id="8" name="Shape 310"/>
          <p:cNvSpPr/>
          <p:nvPr/>
        </p:nvSpPr>
        <p:spPr>
          <a:xfrm rot="16200000">
            <a:off x="-74867" y="-55071"/>
            <a:ext cx="306720" cy="2839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0"/>
                  <a:pt x="21600" y="21600"/>
                </a:cubicBezTo>
              </a:path>
            </a:pathLst>
          </a:custGeom>
          <a:ln w="127000">
            <a:solidFill/>
            <a:round/>
          </a:ln>
        </p:spPr>
        <p:txBody>
          <a:bodyPr lIns="0" tIns="0" rIns="0" bIns="0" anchor="ctr"/>
          <a:lstStyle/>
          <a:p>
            <a:pPr lvl="0">
              <a:defRPr sz="5200" b="0">
                <a:latin typeface="Gill Sans Light"/>
                <a:ea typeface="Gill Sans Light"/>
                <a:cs typeface="Gill Sans Light"/>
                <a:sym typeface="Gill Sans Light"/>
              </a:defRPr>
            </a:pPr>
            <a:endParaRPr sz="5199" dirty="0"/>
          </a:p>
        </p:txBody>
      </p:sp>
    </p:spTree>
    <p:extLst>
      <p:ext uri="{BB962C8B-B14F-4D97-AF65-F5344CB8AC3E}">
        <p14:creationId xmlns:p14="http://schemas.microsoft.com/office/powerpoint/2010/main" val="3906411673"/>
      </p:ext>
    </p:extLst>
  </p:cSld>
  <p:clrMap bg1="dk2" tx1="lt1" bg2="dk1" tx2="lt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 id="2147483919" r:id="rId13"/>
    <p:sldLayoutId id="2147483920" r:id="rId14"/>
    <p:sldLayoutId id="2147483921" r:id="rId15"/>
    <p:sldLayoutId id="2147483922" r:id="rId16"/>
    <p:sldLayoutId id="2147483923" r:id="rId17"/>
  </p:sldLayoutIdLst>
  <p:transition>
    <p:dissolve/>
  </p:transition>
  <p:hf hdr="0"/>
  <p:txStyles>
    <p:titleStyle>
      <a:lvl1pPr algn="l" rtl="0" eaLnBrk="1" fontAlgn="base" hangingPunct="1">
        <a:spcBef>
          <a:spcPct val="0"/>
        </a:spcBef>
        <a:spcAft>
          <a:spcPct val="0"/>
        </a:spcAft>
        <a:defRPr sz="4399" b="0" i="0">
          <a:solidFill>
            <a:srgbClr val="FFC000"/>
          </a:solidFill>
          <a:latin typeface="Helvetica Light"/>
          <a:ea typeface="ＭＳ Ｐゴシック" charset="0"/>
          <a:cs typeface="Helvetica Light"/>
        </a:defRPr>
      </a:lvl1pPr>
      <a:lvl2pPr algn="l" rtl="0" eaLnBrk="1" fontAlgn="base" hangingPunct="1">
        <a:spcBef>
          <a:spcPct val="0"/>
        </a:spcBef>
        <a:spcAft>
          <a:spcPct val="0"/>
        </a:spcAft>
        <a:defRPr sz="3699">
          <a:solidFill>
            <a:srgbClr val="3E4E6C"/>
          </a:solidFill>
          <a:latin typeface="Arial Black" pitchFamily="34" charset="0"/>
          <a:ea typeface="ＭＳ Ｐゴシック" charset="0"/>
        </a:defRPr>
      </a:lvl2pPr>
      <a:lvl3pPr algn="l" rtl="0" eaLnBrk="1" fontAlgn="base" hangingPunct="1">
        <a:spcBef>
          <a:spcPct val="0"/>
        </a:spcBef>
        <a:spcAft>
          <a:spcPct val="0"/>
        </a:spcAft>
        <a:defRPr sz="3699">
          <a:solidFill>
            <a:srgbClr val="3E4E6C"/>
          </a:solidFill>
          <a:latin typeface="Arial Black" pitchFamily="34" charset="0"/>
          <a:ea typeface="ＭＳ Ｐゴシック" charset="0"/>
        </a:defRPr>
      </a:lvl3pPr>
      <a:lvl4pPr algn="l" rtl="0" eaLnBrk="1" fontAlgn="base" hangingPunct="1">
        <a:spcBef>
          <a:spcPct val="0"/>
        </a:spcBef>
        <a:spcAft>
          <a:spcPct val="0"/>
        </a:spcAft>
        <a:defRPr sz="3699">
          <a:solidFill>
            <a:srgbClr val="3E4E6C"/>
          </a:solidFill>
          <a:latin typeface="Arial Black" pitchFamily="34" charset="0"/>
          <a:ea typeface="ＭＳ Ｐゴシック" charset="0"/>
        </a:defRPr>
      </a:lvl4pPr>
      <a:lvl5pPr algn="l" rtl="0" eaLnBrk="1" fontAlgn="base" hangingPunct="1">
        <a:spcBef>
          <a:spcPct val="0"/>
        </a:spcBef>
        <a:spcAft>
          <a:spcPct val="0"/>
        </a:spcAft>
        <a:defRPr sz="3699">
          <a:solidFill>
            <a:srgbClr val="3E4E6C"/>
          </a:solidFill>
          <a:latin typeface="Arial Black" pitchFamily="34" charset="0"/>
          <a:ea typeface="ＭＳ Ｐゴシック" charset="0"/>
        </a:defRPr>
      </a:lvl5pPr>
      <a:lvl6pPr marL="457109" algn="l" rtl="0" eaLnBrk="1" fontAlgn="base" hangingPunct="1">
        <a:spcBef>
          <a:spcPct val="0"/>
        </a:spcBef>
        <a:spcAft>
          <a:spcPct val="0"/>
        </a:spcAft>
        <a:defRPr sz="3699">
          <a:solidFill>
            <a:srgbClr val="3E4E6C"/>
          </a:solidFill>
          <a:latin typeface="Arial Black" pitchFamily="34" charset="0"/>
        </a:defRPr>
      </a:lvl6pPr>
      <a:lvl7pPr marL="914217" algn="l" rtl="0" eaLnBrk="1" fontAlgn="base" hangingPunct="1">
        <a:spcBef>
          <a:spcPct val="0"/>
        </a:spcBef>
        <a:spcAft>
          <a:spcPct val="0"/>
        </a:spcAft>
        <a:defRPr sz="3699">
          <a:solidFill>
            <a:srgbClr val="3E4E6C"/>
          </a:solidFill>
          <a:latin typeface="Arial Black" pitchFamily="34" charset="0"/>
        </a:defRPr>
      </a:lvl7pPr>
      <a:lvl8pPr marL="1371326" algn="l" rtl="0" eaLnBrk="1" fontAlgn="base" hangingPunct="1">
        <a:spcBef>
          <a:spcPct val="0"/>
        </a:spcBef>
        <a:spcAft>
          <a:spcPct val="0"/>
        </a:spcAft>
        <a:defRPr sz="3699">
          <a:solidFill>
            <a:srgbClr val="3E4E6C"/>
          </a:solidFill>
          <a:latin typeface="Arial Black" pitchFamily="34" charset="0"/>
        </a:defRPr>
      </a:lvl8pPr>
      <a:lvl9pPr marL="1828434" algn="l" rtl="0" eaLnBrk="1" fontAlgn="base" hangingPunct="1">
        <a:spcBef>
          <a:spcPct val="0"/>
        </a:spcBef>
        <a:spcAft>
          <a:spcPct val="0"/>
        </a:spcAft>
        <a:defRPr sz="3699">
          <a:solidFill>
            <a:srgbClr val="3E4E6C"/>
          </a:solidFill>
          <a:latin typeface="Arial Black" pitchFamily="34" charset="0"/>
        </a:defRPr>
      </a:lvl9pPr>
    </p:titleStyle>
    <p:bodyStyle>
      <a:lvl1pPr marL="342831" indent="-342831" algn="l" rtl="0" eaLnBrk="1" fontAlgn="base" hangingPunct="1">
        <a:spcBef>
          <a:spcPct val="20000"/>
        </a:spcBef>
        <a:spcAft>
          <a:spcPct val="0"/>
        </a:spcAft>
        <a:buChar char="•"/>
        <a:defRPr sz="3599" b="0" i="0">
          <a:solidFill>
            <a:schemeClr val="tx1"/>
          </a:solidFill>
          <a:latin typeface="Helvetica Light"/>
          <a:ea typeface="ＭＳ Ｐゴシック" charset="0"/>
          <a:cs typeface="Helvetica Light"/>
        </a:defRPr>
      </a:lvl1pPr>
      <a:lvl2pPr marL="742801" indent="-285693" algn="l" rtl="0" eaLnBrk="1" fontAlgn="base" hangingPunct="1">
        <a:spcBef>
          <a:spcPct val="20000"/>
        </a:spcBef>
        <a:spcAft>
          <a:spcPct val="0"/>
        </a:spcAft>
        <a:buChar char="–"/>
        <a:defRPr sz="3199" b="0" i="0">
          <a:solidFill>
            <a:schemeClr val="tx1"/>
          </a:solidFill>
          <a:latin typeface="Helvetica Light"/>
          <a:ea typeface="ＭＳ Ｐゴシック" charset="0"/>
          <a:cs typeface="Helvetica Light"/>
        </a:defRPr>
      </a:lvl2pPr>
      <a:lvl3pPr marL="1142771" indent="-228554" algn="l" rtl="0" eaLnBrk="1" fontAlgn="base" hangingPunct="1">
        <a:spcBef>
          <a:spcPct val="20000"/>
        </a:spcBef>
        <a:spcAft>
          <a:spcPct val="0"/>
        </a:spcAft>
        <a:buChar char="•"/>
        <a:defRPr sz="2799" b="0" i="0">
          <a:solidFill>
            <a:schemeClr val="tx1"/>
          </a:solidFill>
          <a:latin typeface="Helvetica Light"/>
          <a:ea typeface="ＭＳ Ｐゴシック" charset="0"/>
          <a:cs typeface="Helvetica Light"/>
        </a:defRPr>
      </a:lvl3pPr>
      <a:lvl4pPr marL="1599880" indent="-228554" algn="l" rtl="0" eaLnBrk="1" fontAlgn="base" hangingPunct="1">
        <a:spcBef>
          <a:spcPct val="20000"/>
        </a:spcBef>
        <a:spcAft>
          <a:spcPct val="0"/>
        </a:spcAft>
        <a:buChar char="–"/>
        <a:defRPr sz="2400" b="0" i="0">
          <a:solidFill>
            <a:schemeClr val="tx1"/>
          </a:solidFill>
          <a:latin typeface="Helvetica Light"/>
          <a:ea typeface="ＭＳ Ｐゴシック" charset="0"/>
          <a:cs typeface="Helvetica Light"/>
        </a:defRPr>
      </a:lvl4pPr>
      <a:lvl5pPr marL="2056989" indent="-228554" algn="l" rtl="0" eaLnBrk="1" fontAlgn="base" hangingPunct="1">
        <a:spcBef>
          <a:spcPct val="20000"/>
        </a:spcBef>
        <a:spcAft>
          <a:spcPct val="0"/>
        </a:spcAft>
        <a:buChar char="»"/>
        <a:defRPr sz="2400" b="0" i="0">
          <a:solidFill>
            <a:schemeClr val="tx1"/>
          </a:solidFill>
          <a:latin typeface="Helvetica Light"/>
          <a:ea typeface="ＭＳ Ｐゴシック" charset="0"/>
          <a:cs typeface="Helvetica Light"/>
        </a:defRPr>
      </a:lvl5pPr>
      <a:lvl6pPr marL="2514097" indent="-228554" algn="l" rtl="0" eaLnBrk="1" fontAlgn="base" hangingPunct="1">
        <a:spcBef>
          <a:spcPct val="20000"/>
        </a:spcBef>
        <a:spcAft>
          <a:spcPct val="0"/>
        </a:spcAft>
        <a:buChar char="»"/>
        <a:defRPr sz="2000" b="1">
          <a:solidFill>
            <a:schemeClr val="tx1"/>
          </a:solidFill>
          <a:latin typeface="+mn-lt"/>
        </a:defRPr>
      </a:lvl6pPr>
      <a:lvl7pPr marL="2971206" indent="-228554" algn="l" rtl="0" eaLnBrk="1" fontAlgn="base" hangingPunct="1">
        <a:spcBef>
          <a:spcPct val="20000"/>
        </a:spcBef>
        <a:spcAft>
          <a:spcPct val="0"/>
        </a:spcAft>
        <a:buChar char="»"/>
        <a:defRPr sz="2000" b="1">
          <a:solidFill>
            <a:schemeClr val="tx1"/>
          </a:solidFill>
          <a:latin typeface="+mn-lt"/>
        </a:defRPr>
      </a:lvl7pPr>
      <a:lvl8pPr marL="3428314" indent="-228554" algn="l" rtl="0" eaLnBrk="1" fontAlgn="base" hangingPunct="1">
        <a:spcBef>
          <a:spcPct val="20000"/>
        </a:spcBef>
        <a:spcAft>
          <a:spcPct val="0"/>
        </a:spcAft>
        <a:buChar char="»"/>
        <a:defRPr sz="2000" b="1">
          <a:solidFill>
            <a:schemeClr val="tx1"/>
          </a:solidFill>
          <a:latin typeface="+mn-lt"/>
        </a:defRPr>
      </a:lvl8pPr>
      <a:lvl9pPr marL="3885423" indent="-228554" algn="l" rtl="0" eaLnBrk="1" fontAlgn="base" hangingPunct="1">
        <a:spcBef>
          <a:spcPct val="20000"/>
        </a:spcBef>
        <a:spcAft>
          <a:spcPct val="0"/>
        </a:spcAft>
        <a:buChar char="»"/>
        <a:defRPr sz="2000" b="1">
          <a:solidFill>
            <a:schemeClr val="tx1"/>
          </a:solidFill>
          <a:latin typeface="+mn-lt"/>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customXml" Target="../ink/ink2.xml"/><Relationship Id="rId5" Type="http://schemas.openxmlformats.org/officeDocument/2006/relationships/image" Target="../media/image9.png"/><Relationship Id="rId4" Type="http://schemas.openxmlformats.org/officeDocument/2006/relationships/customXml" Target="../ink/ink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wmf"/></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4.xml"/><Relationship Id="rId5" Type="http://schemas.openxmlformats.org/officeDocument/2006/relationships/image" Target="../media/image26.png"/><Relationship Id="rId4" Type="http://schemas.openxmlformats.org/officeDocument/2006/relationships/hyperlink" Target="https://pollev.com/jameslanday032"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notesSlide" Target="../notesSlides/notesSlide32.xml"/><Relationship Id="rId1" Type="http://schemas.openxmlformats.org/officeDocument/2006/relationships/slideLayout" Target="../slideLayouts/slideLayout3.xml"/><Relationship Id="rId5" Type="http://schemas.openxmlformats.org/officeDocument/2006/relationships/image" Target="../media/image32.gif"/><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150.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customXml" Target="../ink/ink5.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42.png"/><Relationship Id="rId11" Type="http://schemas.openxmlformats.org/officeDocument/2006/relationships/image" Target="../media/image140.png"/><Relationship Id="rId5" Type="http://schemas.openxmlformats.org/officeDocument/2006/relationships/image" Target="../media/image41.png"/><Relationship Id="rId10" Type="http://schemas.openxmlformats.org/officeDocument/2006/relationships/customXml" Target="../ink/ink4.xml"/><Relationship Id="rId4" Type="http://schemas.openxmlformats.org/officeDocument/2006/relationships/image" Target="../media/image40.png"/><Relationship Id="rId9" Type="http://schemas.openxmlformats.org/officeDocument/2006/relationships/image" Target="../media/image130.png"/></Relationships>
</file>

<file path=ppt/slides/_rels/slide41.xml.rels><?xml version="1.0" encoding="UTF-8" standalone="yes"?>
<Relationships xmlns="http://schemas.openxmlformats.org/package/2006/relationships"><Relationship Id="rId3" Type="http://schemas.openxmlformats.org/officeDocument/2006/relationships/hyperlink" Target="https://www.ted.com/talks/chimamanda_adichie_the_danger_of_a_single_story?language=en#t-1104461"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45.jpeg"/></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50.jpg"/></Relationships>
</file>

<file path=ppt/slides/_rels/slide49.xml.rels><?xml version="1.0" encoding="UTF-8" standalone="yes"?>
<Relationships xmlns="http://schemas.openxmlformats.org/package/2006/relationships"><Relationship Id="rId3" Type="http://schemas.openxmlformats.org/officeDocument/2006/relationships/image" Target="../media/image51.gif"/><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jpeg"/></Relationships>
</file>

<file path=ppt/slides/_rels/slide5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jpeg"/></Relationships>
</file>

<file path=ppt/slides/_rels/slide5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3.xml"/><Relationship Id="rId4" Type="http://schemas.openxmlformats.org/officeDocument/2006/relationships/hyperlink" Target="https://tarotcardsoftech.artefactgroup.com/"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5.xml"/><Relationship Id="rId1" Type="http://schemas.openxmlformats.org/officeDocument/2006/relationships/slideLayout" Target="../slideLayouts/slideLayout3.xml"/><Relationship Id="rId4" Type="http://schemas.openxmlformats.org/officeDocument/2006/relationships/image" Target="../media/image58.png"/></Relationships>
</file>

<file path=ppt/slides/_rels/slide56.xml.rels><?xml version="1.0" encoding="UTF-8" standalone="yes"?>
<Relationships xmlns="http://schemas.openxmlformats.org/package/2006/relationships"><Relationship Id="rId3" Type="http://schemas.openxmlformats.org/officeDocument/2006/relationships/hyperlink" Target="https://dl.acm.org/doi/10.1145/3563657.3595992" TargetMode="External"/><Relationship Id="rId2" Type="http://schemas.openxmlformats.org/officeDocument/2006/relationships/notesSlide" Target="../notesSlides/notesSlide56.xml"/><Relationship Id="rId1" Type="http://schemas.openxmlformats.org/officeDocument/2006/relationships/slideLayout" Target="../slideLayouts/slideLayout3.xml"/><Relationship Id="rId5" Type="http://schemas.openxmlformats.org/officeDocument/2006/relationships/image" Target="../media/image60.png"/><Relationship Id="rId4" Type="http://schemas.openxmlformats.org/officeDocument/2006/relationships/image" Target="../media/image59.png"/></Relationships>
</file>

<file path=ppt/slides/_rels/slide57.xml.rels><?xml version="1.0" encoding="UTF-8" standalone="yes"?>
<Relationships xmlns="http://schemas.openxmlformats.org/package/2006/relationships"><Relationship Id="rId3" Type="http://schemas.openxmlformats.org/officeDocument/2006/relationships/hyperlink" Target="https://www.buildingutopiadeck.com/" TargetMode="External"/><Relationship Id="rId7" Type="http://schemas.openxmlformats.org/officeDocument/2006/relationships/hyperlink" Target="https://dl.acm.org/doi/10.1145/3411764.3445447" TargetMode="External"/><Relationship Id="rId2" Type="http://schemas.openxmlformats.org/officeDocument/2006/relationships/notesSlide" Target="../notesSlides/notesSlide57.xml"/><Relationship Id="rId1" Type="http://schemas.openxmlformats.org/officeDocument/2006/relationships/slideLayout" Target="../slideLayouts/slideLayout3.xml"/><Relationship Id="rId6" Type="http://schemas.openxmlformats.org/officeDocument/2006/relationships/hyperlink" Target="http://www.consentfultech.io/wp-content/uploads/2019/10/Building-Consentful-Tech.pdf" TargetMode="External"/><Relationship Id="rId5" Type="http://schemas.openxmlformats.org/officeDocument/2006/relationships/hyperlink" Target="https://dl.acm.org/doi/10.1145/3322276.3323697" TargetMode="External"/><Relationship Id="rId4" Type="http://schemas.openxmlformats.org/officeDocument/2006/relationships/hyperlink" Target="https://www.envisioningcards.com/" TargetMode="Externa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hci.stanford.edu/courses/cs147/2025/au/readings/restricted/vanDuyne_04_3PP_069-096.pdf" TargetMode="External"/><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hyperlink" Target="https://www.ted.com/talks/chimamanda_ngozi_adichie_the_danger_of_a_single_story?language=en" TargetMode="External"/><Relationship Id="rId4" Type="http://schemas.openxmlformats.org/officeDocument/2006/relationships/hyperlink" Target="https://hci.stanford.edu/courses/cs147/2025/au/readings/restricted/Snyder-Ch4.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p:txBody>
          <a:bodyPr/>
          <a:lstStyle/>
          <a:p>
            <a:pPr eaLnBrk="1" hangingPunct="1"/>
            <a:r>
              <a:rPr lang="en-US" dirty="0"/>
              <a:t>Design Exploration</a:t>
            </a:r>
          </a:p>
        </p:txBody>
      </p:sp>
      <p:sp>
        <p:nvSpPr>
          <p:cNvPr id="2" name="TextBox 1"/>
          <p:cNvSpPr txBox="1"/>
          <p:nvPr/>
        </p:nvSpPr>
        <p:spPr>
          <a:xfrm>
            <a:off x="809386" y="6396337"/>
            <a:ext cx="11382614" cy="461663"/>
          </a:xfrm>
          <a:prstGeom prst="rect">
            <a:avLst/>
          </a:prstGeom>
          <a:noFill/>
        </p:spPr>
        <p:txBody>
          <a:bodyPr wrap="square" lIns="91438" tIns="45719" rIns="91438" bIns="45719" rtlCol="0">
            <a:spAutoFit/>
          </a:bodyPr>
          <a:lstStyle/>
          <a:p>
            <a:r>
              <a:rPr lang="en-US" sz="1200" b="1" i="1" dirty="0">
                <a:solidFill>
                  <a:schemeClr val="tx1">
                    <a:lumMod val="65000"/>
                  </a:schemeClr>
                </a:solidFill>
                <a:latin typeface="Arial" charset="0"/>
                <a:cs typeface="Arial" charset="0"/>
              </a:rPr>
              <a:t>* slides marked Buxton are courtesy of Bill Buxton, from his talk </a:t>
            </a:r>
            <a:r>
              <a:rPr lang="ja-JP" altLang="en-US" sz="1200" i="1" dirty="0">
                <a:solidFill>
                  <a:schemeClr val="tx1">
                    <a:lumMod val="65000"/>
                  </a:schemeClr>
                </a:solidFill>
                <a:latin typeface="Arial Black" charset="0"/>
              </a:rPr>
              <a:t>“</a:t>
            </a:r>
            <a:r>
              <a:rPr lang="en-US" sz="1200" b="1" i="1" dirty="0">
                <a:solidFill>
                  <a:schemeClr val="tx1">
                    <a:lumMod val="65000"/>
                  </a:schemeClr>
                </a:solidFill>
                <a:latin typeface="Arial" charset="0"/>
                <a:cs typeface="Arial" charset="0"/>
              </a:rPr>
              <a:t>Why I Love the iPod, iPhone, Wii and Google</a:t>
            </a:r>
            <a:r>
              <a:rPr lang="ja-JP" altLang="en-US" sz="1200" b="1" i="1" dirty="0">
                <a:solidFill>
                  <a:schemeClr val="tx1">
                    <a:lumMod val="65000"/>
                  </a:schemeClr>
                </a:solidFill>
                <a:latin typeface="Arial" charset="0"/>
                <a:cs typeface="Arial" charset="0"/>
              </a:rPr>
              <a:t>”</a:t>
            </a:r>
            <a:r>
              <a:rPr lang="en-US" sz="1200" b="1" i="1" dirty="0">
                <a:solidFill>
                  <a:schemeClr val="tx1">
                    <a:lumMod val="65000"/>
                  </a:schemeClr>
                </a:solidFill>
                <a:latin typeface="Arial" charset="0"/>
                <a:cs typeface="Arial" charset="0"/>
              </a:rPr>
              <a:t>, remix </a:t>
            </a:r>
            <a:r>
              <a:rPr lang="en-US" sz="1200" b="1" i="1" dirty="0" err="1">
                <a:solidFill>
                  <a:schemeClr val="tx1">
                    <a:lumMod val="65000"/>
                  </a:schemeClr>
                </a:solidFill>
                <a:latin typeface="Arial" charset="0"/>
                <a:cs typeface="Arial" charset="0"/>
              </a:rPr>
              <a:t>uk</a:t>
            </a:r>
            <a:r>
              <a:rPr lang="en-US" sz="1200" b="1" i="1" dirty="0">
                <a:solidFill>
                  <a:schemeClr val="tx1">
                    <a:lumMod val="65000"/>
                  </a:schemeClr>
                </a:solidFill>
                <a:latin typeface="Arial" charset="0"/>
                <a:cs typeface="Arial" charset="0"/>
              </a:rPr>
              <a:t>, 18-19 Sept. 2008, Brighton</a:t>
            </a:r>
            <a:br>
              <a:rPr lang="en-US" sz="1200" b="1" i="1" dirty="0">
                <a:solidFill>
                  <a:schemeClr val="tx1">
                    <a:lumMod val="65000"/>
                  </a:schemeClr>
                </a:solidFill>
                <a:latin typeface="Arial" charset="0"/>
                <a:cs typeface="Arial" charset="0"/>
              </a:rPr>
            </a:br>
            <a:r>
              <a:rPr lang="en-US" sz="1200" b="1" i="1" dirty="0">
                <a:solidFill>
                  <a:schemeClr val="tx1">
                    <a:lumMod val="65000"/>
                  </a:schemeClr>
                </a:solidFill>
                <a:latin typeface="Arial" charset="0"/>
                <a:cs typeface="Arial" charset="0"/>
              </a:rPr>
              <a:t>** values slides based on slides from Dr. Diana Acosta-</a:t>
            </a:r>
            <a:r>
              <a:rPr lang="en-US" sz="1200" b="1" i="1" dirty="0" err="1">
                <a:solidFill>
                  <a:schemeClr val="tx1">
                    <a:lumMod val="65000"/>
                  </a:schemeClr>
                </a:solidFill>
                <a:latin typeface="Arial" charset="0"/>
                <a:cs typeface="Arial" charset="0"/>
              </a:rPr>
              <a:t>Navas</a:t>
            </a:r>
            <a:r>
              <a:rPr lang="en-US" sz="1200" b="1" i="1" dirty="0">
                <a:solidFill>
                  <a:schemeClr val="tx1">
                    <a:lumMod val="65000"/>
                  </a:schemeClr>
                </a:solidFill>
                <a:latin typeface="Arial" charset="0"/>
                <a:cs typeface="Arial" charset="0"/>
              </a:rPr>
              <a:t>, Embedded </a:t>
            </a:r>
            <a:r>
              <a:rPr lang="en-US" sz="1200" b="1" i="1" dirty="0" err="1">
                <a:solidFill>
                  <a:schemeClr val="tx1">
                    <a:lumMod val="65000"/>
                  </a:schemeClr>
                </a:solidFill>
                <a:latin typeface="Arial" charset="0"/>
                <a:cs typeface="Arial" charset="0"/>
              </a:rPr>
              <a:t>EthiCS</a:t>
            </a:r>
            <a:r>
              <a:rPr lang="en-US" sz="1200" b="1" i="1" dirty="0">
                <a:solidFill>
                  <a:schemeClr val="tx1">
                    <a:lumMod val="65000"/>
                  </a:schemeClr>
                </a:solidFill>
                <a:latin typeface="Arial" charset="0"/>
                <a:cs typeface="Arial" charset="0"/>
              </a:rPr>
              <a:t> Fellow, McCoy Family Center for Ethics in Society - Human-Centered AI</a:t>
            </a:r>
          </a:p>
        </p:txBody>
      </p:sp>
      <p:sp>
        <p:nvSpPr>
          <p:cNvPr id="5" name="Text Box 3"/>
          <p:cNvSpPr txBox="1">
            <a:spLocks noChangeArrowheads="1"/>
          </p:cNvSpPr>
          <p:nvPr/>
        </p:nvSpPr>
        <p:spPr bwMode="auto">
          <a:xfrm>
            <a:off x="809386" y="5699645"/>
            <a:ext cx="6400800" cy="461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8" tIns="45719" rIns="91438" bIns="45719">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dirty="0">
                <a:solidFill>
                  <a:srgbClr val="878787"/>
                </a:solidFill>
                <a:latin typeface="Helvetica"/>
                <a:cs typeface="Helvetica"/>
              </a:rPr>
              <a:t>October 12, 2026</a:t>
            </a:r>
          </a:p>
        </p:txBody>
      </p:sp>
      <p:sp>
        <p:nvSpPr>
          <p:cNvPr id="3" name="TextBox 2">
            <a:extLst>
              <a:ext uri="{FF2B5EF4-FFF2-40B4-BE49-F238E27FC236}">
                <a16:creationId xmlns:a16="http://schemas.microsoft.com/office/drawing/2014/main" id="{708B9C54-6D85-78BC-C84A-8B787CF685CF}"/>
              </a:ext>
            </a:extLst>
          </p:cNvPr>
          <p:cNvSpPr txBox="1"/>
          <p:nvPr/>
        </p:nvSpPr>
        <p:spPr>
          <a:xfrm>
            <a:off x="809386" y="6094157"/>
            <a:ext cx="5083443" cy="369332"/>
          </a:xfrm>
          <a:prstGeom prst="rect">
            <a:avLst/>
          </a:prstGeom>
          <a:noFill/>
        </p:spPr>
        <p:txBody>
          <a:bodyPr wrap="none" rtlCol="0">
            <a:spAutoFit/>
          </a:bodyPr>
          <a:lstStyle/>
          <a:p>
            <a:r>
              <a:rPr lang="en-US" sz="1800" dirty="0">
                <a:solidFill>
                  <a:srgbClr val="878787"/>
                </a:solidFill>
                <a:latin typeface="Helvetica" pitchFamily="2" charset="0"/>
              </a:rPr>
              <a:t>Music: https://</a:t>
            </a:r>
            <a:r>
              <a:rPr lang="en-US" sz="1800" dirty="0" err="1">
                <a:solidFill>
                  <a:srgbClr val="878787"/>
                </a:solidFill>
                <a:latin typeface="Helvetica" pitchFamily="2" charset="0"/>
              </a:rPr>
              <a:t>soundcloud.com</a:t>
            </a:r>
            <a:r>
              <a:rPr lang="en-US" sz="1800" dirty="0">
                <a:solidFill>
                  <a:srgbClr val="878787"/>
                </a:solidFill>
                <a:latin typeface="Helvetica" pitchFamily="2" charset="0"/>
              </a:rPr>
              <a:t>/</a:t>
            </a:r>
            <a:r>
              <a:rPr lang="en-US" sz="1800" dirty="0" err="1">
                <a:solidFill>
                  <a:srgbClr val="878787"/>
                </a:solidFill>
                <a:latin typeface="Helvetica" pitchFamily="2" charset="0"/>
              </a:rPr>
              <a:t>dansuneroquette</a:t>
            </a:r>
            <a:endParaRPr lang="en-US" sz="1800" dirty="0">
              <a:solidFill>
                <a:srgbClr val="878787"/>
              </a:solidFill>
              <a:latin typeface="Helvetica" pitchFamily="2" charset="0"/>
            </a:endParaRPr>
          </a:p>
        </p:txBody>
      </p:sp>
    </p:spTree>
    <p:extLst>
      <p:ext uri="{BB962C8B-B14F-4D97-AF65-F5344CB8AC3E}">
        <p14:creationId xmlns:p14="http://schemas.microsoft.com/office/powerpoint/2010/main" val="117233375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bwMode="auto">
          <a:xfrm>
            <a:off x="0" y="0"/>
            <a:ext cx="12192000" cy="1343214"/>
          </a:xfrm>
          <a:prstGeom prst="rect">
            <a:avLst/>
          </a:prstGeom>
          <a:solidFill>
            <a:srgbClr val="000000">
              <a:alpha val="67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z="4800" dirty="0">
              <a:latin typeface="Helvetica"/>
              <a:cs typeface="Helvetica"/>
            </a:endParaRPr>
          </a:p>
        </p:txBody>
      </p:sp>
      <p:sp>
        <p:nvSpPr>
          <p:cNvPr id="12" name="Rectangle 2"/>
          <p:cNvSpPr>
            <a:spLocks noGrp="1" noChangeArrowheads="1"/>
          </p:cNvSpPr>
          <p:nvPr>
            <p:ph type="title"/>
          </p:nvPr>
        </p:nvSpPr>
        <p:spPr>
          <a:xfrm>
            <a:off x="639235" y="0"/>
            <a:ext cx="11552767" cy="1143000"/>
          </a:xfrm>
        </p:spPr>
        <p:txBody>
          <a:bodyPr/>
          <a:lstStyle/>
          <a:p>
            <a:r>
              <a:rPr lang="en-US" dirty="0"/>
              <a:t>Hall of Fame or Shame?</a:t>
            </a:r>
          </a:p>
        </p:txBody>
      </p:sp>
      <p:pic>
        <p:nvPicPr>
          <p:cNvPr id="13" name="Picture 12" descr="hallof.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528745" y="243804"/>
            <a:ext cx="813836" cy="829952"/>
          </a:xfrm>
          <a:prstGeom prst="rect">
            <a:avLst/>
          </a:prstGeom>
        </p:spPr>
      </p:pic>
      <p:sp>
        <p:nvSpPr>
          <p:cNvPr id="14" name="Rectangle 13"/>
          <p:cNvSpPr/>
          <p:nvPr/>
        </p:nvSpPr>
        <p:spPr bwMode="auto">
          <a:xfrm>
            <a:off x="6566401" y="1690234"/>
            <a:ext cx="5625600" cy="886229"/>
          </a:xfrm>
          <a:prstGeom prst="rect">
            <a:avLst/>
          </a:prstGeom>
          <a:solidFill>
            <a:srgbClr val="000000">
              <a:alpha val="67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z="4800">
              <a:latin typeface="Helvetica"/>
              <a:cs typeface="Helvetica"/>
            </a:endParaRPr>
          </a:p>
        </p:txBody>
      </p:sp>
      <p:sp>
        <p:nvSpPr>
          <p:cNvPr id="15" name="Rectangle 14"/>
          <p:cNvSpPr/>
          <p:nvPr/>
        </p:nvSpPr>
        <p:spPr>
          <a:xfrm>
            <a:off x="6868801" y="1761065"/>
            <a:ext cx="5197566" cy="707886"/>
          </a:xfrm>
          <a:prstGeom prst="rect">
            <a:avLst/>
          </a:prstGeom>
        </p:spPr>
        <p:txBody>
          <a:bodyPr wrap="square">
            <a:spAutoFit/>
          </a:bodyPr>
          <a:lstStyle/>
          <a:p>
            <a:pPr eaLnBrk="1" hangingPunct="1"/>
            <a:r>
              <a:rPr lang="en-US" dirty="0">
                <a:latin typeface="Helvetica"/>
                <a:ea typeface="ＭＳ Ｐゴシック" pitchFamily="34" charset="-128"/>
                <a:cs typeface="Helvetica"/>
              </a:rPr>
              <a:t>Lamps Plus</a:t>
            </a:r>
          </a:p>
          <a:p>
            <a:pPr eaLnBrk="1" hangingPunct="1"/>
            <a:r>
              <a:rPr lang="en-US" sz="1600" dirty="0">
                <a:latin typeface="Helvetica"/>
                <a:ea typeface="ＭＳ Ｐゴシック" pitchFamily="34" charset="-128"/>
                <a:cs typeface="Helvetica"/>
              </a:rPr>
              <a:t>Unsubscribe to email confirmation</a:t>
            </a:r>
          </a:p>
        </p:txBody>
      </p:sp>
      <p:pic>
        <p:nvPicPr>
          <p:cNvPr id="3" name="Picture 2">
            <a:extLst>
              <a:ext uri="{FF2B5EF4-FFF2-40B4-BE49-F238E27FC236}">
                <a16:creationId xmlns:a16="http://schemas.microsoft.com/office/drawing/2014/main" id="{A8446D99-FAA1-044A-A345-B7F87B59581D}"/>
              </a:ext>
            </a:extLst>
          </p:cNvPr>
          <p:cNvPicPr>
            <a:picLocks noChangeAspect="1"/>
          </p:cNvPicPr>
          <p:nvPr/>
        </p:nvPicPr>
        <p:blipFill>
          <a:blip r:embed="rId4"/>
          <a:stretch>
            <a:fillRect/>
          </a:stretch>
        </p:blipFill>
        <p:spPr>
          <a:xfrm>
            <a:off x="187550" y="1690234"/>
            <a:ext cx="6045792" cy="2572166"/>
          </a:xfrm>
          <a:prstGeom prst="rect">
            <a:avLst/>
          </a:prstGeom>
        </p:spPr>
      </p:pic>
      <p:sp>
        <p:nvSpPr>
          <p:cNvPr id="18" name="Rectangle 17">
            <a:extLst>
              <a:ext uri="{FF2B5EF4-FFF2-40B4-BE49-F238E27FC236}">
                <a16:creationId xmlns:a16="http://schemas.microsoft.com/office/drawing/2014/main" id="{57B3D218-E7BB-EF42-9910-4742BC764214}"/>
              </a:ext>
            </a:extLst>
          </p:cNvPr>
          <p:cNvSpPr/>
          <p:nvPr/>
        </p:nvSpPr>
        <p:spPr bwMode="auto">
          <a:xfrm>
            <a:off x="187550" y="5167766"/>
            <a:ext cx="5298850" cy="886229"/>
          </a:xfrm>
          <a:prstGeom prst="rect">
            <a:avLst/>
          </a:prstGeom>
          <a:solidFill>
            <a:srgbClr val="000000">
              <a:alpha val="67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z="4800">
              <a:latin typeface="Helvetica"/>
              <a:cs typeface="Helvetica"/>
            </a:endParaRPr>
          </a:p>
        </p:txBody>
      </p:sp>
      <p:sp>
        <p:nvSpPr>
          <p:cNvPr id="19" name="Rectangle 18">
            <a:extLst>
              <a:ext uri="{FF2B5EF4-FFF2-40B4-BE49-F238E27FC236}">
                <a16:creationId xmlns:a16="http://schemas.microsoft.com/office/drawing/2014/main" id="{DECBC997-2266-0148-9D78-4AE2F89872B1}"/>
              </a:ext>
            </a:extLst>
          </p:cNvPr>
          <p:cNvSpPr/>
          <p:nvPr/>
        </p:nvSpPr>
        <p:spPr>
          <a:xfrm>
            <a:off x="489950" y="5238597"/>
            <a:ext cx="4823650" cy="584775"/>
          </a:xfrm>
          <a:prstGeom prst="rect">
            <a:avLst/>
          </a:prstGeom>
        </p:spPr>
        <p:txBody>
          <a:bodyPr wrap="square">
            <a:spAutoFit/>
          </a:bodyPr>
          <a:lstStyle/>
          <a:p>
            <a:pPr eaLnBrk="1" hangingPunct="1"/>
            <a:r>
              <a:rPr lang="en-US" sz="1600" dirty="0">
                <a:latin typeface="Helvetica"/>
                <a:ea typeface="ＭＳ Ｐゴシック" pitchFamily="34" charset="-128"/>
                <a:cs typeface="Helvetica"/>
              </a:rPr>
              <a:t>As described by former student Kevin Fox @</a:t>
            </a:r>
            <a:r>
              <a:rPr lang="en-US" sz="1600" dirty="0" err="1">
                <a:latin typeface="Helvetica"/>
                <a:ea typeface="ＭＳ Ｐゴシック" pitchFamily="34" charset="-128"/>
                <a:cs typeface="Helvetica"/>
              </a:rPr>
              <a:t>kfury</a:t>
            </a:r>
            <a:r>
              <a:rPr lang="en-US" sz="1600" dirty="0">
                <a:latin typeface="Helvetica"/>
                <a:ea typeface="ＭＳ Ｐゴシック" pitchFamily="34" charset="-128"/>
                <a:cs typeface="Helvetica"/>
              </a:rPr>
              <a:t> (designer of the original </a:t>
            </a:r>
            <a:r>
              <a:rPr lang="en-US" sz="1600" dirty="0" err="1">
                <a:latin typeface="Helvetica"/>
                <a:ea typeface="ＭＳ Ｐゴシック" pitchFamily="34" charset="-128"/>
                <a:cs typeface="Helvetica"/>
              </a:rPr>
              <a:t>gmail</a:t>
            </a:r>
            <a:r>
              <a:rPr lang="en-US" sz="1600" dirty="0">
                <a:latin typeface="Helvetica"/>
                <a:ea typeface="ＭＳ Ｐゴシック" pitchFamily="34" charset="-128"/>
                <a:cs typeface="Helvetica"/>
              </a:rPr>
              <a:t>)</a:t>
            </a:r>
          </a:p>
        </p:txBody>
      </p:sp>
      <p:sp>
        <p:nvSpPr>
          <p:cNvPr id="6" name="Date Placeholder 5">
            <a:extLst>
              <a:ext uri="{FF2B5EF4-FFF2-40B4-BE49-F238E27FC236}">
                <a16:creationId xmlns:a16="http://schemas.microsoft.com/office/drawing/2014/main" id="{22649C08-4782-4DB8-172A-72C16C4C6003}"/>
              </a:ext>
            </a:extLst>
          </p:cNvPr>
          <p:cNvSpPr>
            <a:spLocks noGrp="1"/>
          </p:cNvSpPr>
          <p:nvPr>
            <p:ph type="dt" sz="half" idx="10"/>
          </p:nvPr>
        </p:nvSpPr>
        <p:spPr/>
        <p:txBody>
          <a:bodyPr/>
          <a:lstStyle/>
          <a:p>
            <a:pPr>
              <a:defRPr/>
            </a:pPr>
            <a:r>
              <a:rPr lang="en-US"/>
              <a:t>Autumn 2026</a:t>
            </a:r>
          </a:p>
        </p:txBody>
      </p:sp>
      <p:sp>
        <p:nvSpPr>
          <p:cNvPr id="7" name="Footer Placeholder 6">
            <a:extLst>
              <a:ext uri="{FF2B5EF4-FFF2-40B4-BE49-F238E27FC236}">
                <a16:creationId xmlns:a16="http://schemas.microsoft.com/office/drawing/2014/main" id="{0A336E92-B1CD-33DF-EBA0-24422843B94F}"/>
              </a:ext>
            </a:extLst>
          </p:cNvPr>
          <p:cNvSpPr>
            <a:spLocks noGrp="1"/>
          </p:cNvSpPr>
          <p:nvPr>
            <p:ph type="ftr" sz="quarter" idx="11"/>
          </p:nvPr>
        </p:nvSpPr>
        <p:spPr/>
        <p:txBody>
          <a:bodyPr/>
          <a:lstStyle/>
          <a:p>
            <a:pPr>
              <a:defRPr/>
            </a:pPr>
            <a:r>
              <a:rPr lang="en-US"/>
              <a:t>dt+UX: Design Thinking for User Experience Design, Prototyping &amp; Evaluation </a:t>
            </a:r>
          </a:p>
        </p:txBody>
      </p:sp>
      <p:sp>
        <p:nvSpPr>
          <p:cNvPr id="8" name="Slide Number Placeholder 7">
            <a:extLst>
              <a:ext uri="{FF2B5EF4-FFF2-40B4-BE49-F238E27FC236}">
                <a16:creationId xmlns:a16="http://schemas.microsoft.com/office/drawing/2014/main" id="{D40EEA89-EE1B-1170-1899-3552D1C20C28}"/>
              </a:ext>
            </a:extLst>
          </p:cNvPr>
          <p:cNvSpPr>
            <a:spLocks noGrp="1"/>
          </p:cNvSpPr>
          <p:nvPr>
            <p:ph type="sldNum" sz="quarter" idx="12"/>
          </p:nvPr>
        </p:nvSpPr>
        <p:spPr/>
        <p:txBody>
          <a:bodyPr/>
          <a:lstStyle/>
          <a:p>
            <a:fld id="{63AA7834-23CB-3344-B42F-BB3C863F1847}" type="slidenum">
              <a:rPr lang="en-US" smtClean="0"/>
              <a:pPr/>
              <a:t>2</a:t>
            </a:fld>
            <a:endParaRPr lang="en-US"/>
          </a:p>
        </p:txBody>
      </p:sp>
    </p:spTree>
    <p:extLst>
      <p:ext uri="{BB962C8B-B14F-4D97-AF65-F5344CB8AC3E}">
        <p14:creationId xmlns:p14="http://schemas.microsoft.com/office/powerpoint/2010/main" val="40562328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bwMode="auto">
          <a:xfrm>
            <a:off x="0" y="0"/>
            <a:ext cx="12192000" cy="1343214"/>
          </a:xfrm>
          <a:prstGeom prst="rect">
            <a:avLst/>
          </a:prstGeom>
          <a:solidFill>
            <a:srgbClr val="000000">
              <a:alpha val="67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z="4800" dirty="0">
              <a:latin typeface="Helvetica"/>
              <a:cs typeface="Helvetica"/>
            </a:endParaRPr>
          </a:p>
        </p:txBody>
      </p:sp>
      <p:sp>
        <p:nvSpPr>
          <p:cNvPr id="12" name="Rectangle 2"/>
          <p:cNvSpPr>
            <a:spLocks noGrp="1" noChangeArrowheads="1"/>
          </p:cNvSpPr>
          <p:nvPr>
            <p:ph type="title"/>
          </p:nvPr>
        </p:nvSpPr>
        <p:spPr/>
        <p:txBody>
          <a:bodyPr/>
          <a:lstStyle/>
          <a:p>
            <a:r>
              <a:rPr lang="en-US" sz="4400" dirty="0">
                <a:ea typeface="ＭＳ Ｐゴシック" pitchFamily="34" charset="-128"/>
              </a:rPr>
              <a:t>Hall of Fame or Shame?</a:t>
            </a:r>
          </a:p>
        </p:txBody>
      </p:sp>
      <p:sp>
        <p:nvSpPr>
          <p:cNvPr id="14" name="Rectangle 13"/>
          <p:cNvSpPr/>
          <p:nvPr/>
        </p:nvSpPr>
        <p:spPr bwMode="auto">
          <a:xfrm>
            <a:off x="6566401" y="1690234"/>
            <a:ext cx="5625600" cy="886229"/>
          </a:xfrm>
          <a:prstGeom prst="rect">
            <a:avLst/>
          </a:prstGeom>
          <a:solidFill>
            <a:srgbClr val="000000">
              <a:alpha val="67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z="4800">
              <a:latin typeface="Helvetica"/>
              <a:cs typeface="Helvetica"/>
            </a:endParaRPr>
          </a:p>
        </p:txBody>
      </p:sp>
      <p:sp>
        <p:nvSpPr>
          <p:cNvPr id="15" name="Rectangle 14"/>
          <p:cNvSpPr/>
          <p:nvPr/>
        </p:nvSpPr>
        <p:spPr>
          <a:xfrm>
            <a:off x="6868801" y="1761065"/>
            <a:ext cx="5197566" cy="707886"/>
          </a:xfrm>
          <a:prstGeom prst="rect">
            <a:avLst/>
          </a:prstGeom>
        </p:spPr>
        <p:txBody>
          <a:bodyPr wrap="square">
            <a:spAutoFit/>
          </a:bodyPr>
          <a:lstStyle/>
          <a:p>
            <a:pPr eaLnBrk="1" hangingPunct="1"/>
            <a:r>
              <a:rPr lang="en-US" dirty="0">
                <a:latin typeface="Helvetica"/>
                <a:ea typeface="ＭＳ Ｐゴシック" pitchFamily="34" charset="-128"/>
                <a:cs typeface="Helvetica"/>
              </a:rPr>
              <a:t>Lamps Plus</a:t>
            </a:r>
          </a:p>
          <a:p>
            <a:pPr eaLnBrk="1" hangingPunct="1"/>
            <a:r>
              <a:rPr lang="en-US" sz="1600" dirty="0">
                <a:latin typeface="Helvetica"/>
                <a:ea typeface="ＭＳ Ｐゴシック" pitchFamily="34" charset="-128"/>
                <a:cs typeface="Helvetica"/>
              </a:rPr>
              <a:t>Unsubscribe to email confirmation</a:t>
            </a:r>
          </a:p>
        </p:txBody>
      </p:sp>
      <p:pic>
        <p:nvPicPr>
          <p:cNvPr id="3" name="Picture 2">
            <a:extLst>
              <a:ext uri="{FF2B5EF4-FFF2-40B4-BE49-F238E27FC236}">
                <a16:creationId xmlns:a16="http://schemas.microsoft.com/office/drawing/2014/main" id="{A8446D99-FAA1-044A-A345-B7F87B59581D}"/>
              </a:ext>
            </a:extLst>
          </p:cNvPr>
          <p:cNvPicPr>
            <a:picLocks noChangeAspect="1"/>
          </p:cNvPicPr>
          <p:nvPr/>
        </p:nvPicPr>
        <p:blipFill>
          <a:blip r:embed="rId3"/>
          <a:stretch>
            <a:fillRect/>
          </a:stretch>
        </p:blipFill>
        <p:spPr>
          <a:xfrm>
            <a:off x="187550" y="1690234"/>
            <a:ext cx="6045792" cy="2572166"/>
          </a:xfrm>
          <a:prstGeom prst="rect">
            <a:avLst/>
          </a:prstGeom>
        </p:spPr>
      </p:pic>
      <p:sp>
        <p:nvSpPr>
          <p:cNvPr id="16" name="Rectangle 15">
            <a:extLst>
              <a:ext uri="{FF2B5EF4-FFF2-40B4-BE49-F238E27FC236}">
                <a16:creationId xmlns:a16="http://schemas.microsoft.com/office/drawing/2014/main" id="{6FA581A8-D3F9-994F-BB37-753E41093976}"/>
              </a:ext>
            </a:extLst>
          </p:cNvPr>
          <p:cNvSpPr/>
          <p:nvPr/>
        </p:nvSpPr>
        <p:spPr bwMode="auto">
          <a:xfrm>
            <a:off x="6566401" y="2468950"/>
            <a:ext cx="5625600" cy="4017883"/>
          </a:xfrm>
          <a:prstGeom prst="rect">
            <a:avLst/>
          </a:prstGeom>
          <a:solidFill>
            <a:srgbClr val="000000">
              <a:alpha val="67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z="4800">
              <a:latin typeface="Helvetica"/>
              <a:cs typeface="Helvetica"/>
            </a:endParaRPr>
          </a:p>
        </p:txBody>
      </p:sp>
      <p:sp>
        <p:nvSpPr>
          <p:cNvPr id="17" name="Rectangle 9">
            <a:extLst>
              <a:ext uri="{FF2B5EF4-FFF2-40B4-BE49-F238E27FC236}">
                <a16:creationId xmlns:a16="http://schemas.microsoft.com/office/drawing/2014/main" id="{85DA2B5E-6FA0-1E42-9967-D2113E70FD38}"/>
              </a:ext>
            </a:extLst>
          </p:cNvPr>
          <p:cNvSpPr txBox="1">
            <a:spLocks noChangeArrowheads="1"/>
          </p:cNvSpPr>
          <p:nvPr/>
        </p:nvSpPr>
        <p:spPr>
          <a:xfrm>
            <a:off x="6940801" y="2750400"/>
            <a:ext cx="5081876" cy="3376800"/>
          </a:xfrm>
          <a:prstGeom prst="rect">
            <a:avLst/>
          </a:prstGeom>
          <a:noFill/>
        </p:spPr>
        <p:txBody>
          <a:bodyPr/>
          <a:lstStyle>
            <a:lvl1pPr marL="342900" indent="-342900" algn="l" rtl="0" eaLnBrk="1" fontAlgn="base" hangingPunct="1">
              <a:spcBef>
                <a:spcPct val="20000"/>
              </a:spcBef>
              <a:spcAft>
                <a:spcPct val="0"/>
              </a:spcAft>
              <a:buChar char="•"/>
              <a:defRPr sz="3200" b="0" i="0">
                <a:solidFill>
                  <a:schemeClr val="tx1"/>
                </a:solidFill>
                <a:latin typeface="Helvetica Light"/>
                <a:ea typeface="ＭＳ Ｐゴシック" charset="0"/>
                <a:cs typeface="Helvetica Light"/>
              </a:defRPr>
            </a:lvl1pPr>
            <a:lvl2pPr marL="742950" indent="-285750" algn="l" rtl="0" eaLnBrk="1" fontAlgn="base" hangingPunct="1">
              <a:spcBef>
                <a:spcPct val="20000"/>
              </a:spcBef>
              <a:spcAft>
                <a:spcPct val="0"/>
              </a:spcAft>
              <a:buChar char="–"/>
              <a:defRPr sz="2800" b="0" i="0">
                <a:solidFill>
                  <a:schemeClr val="tx1"/>
                </a:solidFill>
                <a:latin typeface="Helvetica Light"/>
                <a:ea typeface="ＭＳ Ｐゴシック" charset="0"/>
                <a:cs typeface="Helvetica Light"/>
              </a:defRPr>
            </a:lvl2pPr>
            <a:lvl3pPr marL="1143000" indent="-228600" algn="l" rtl="0" eaLnBrk="1" fontAlgn="base" hangingPunct="1">
              <a:spcBef>
                <a:spcPct val="20000"/>
              </a:spcBef>
              <a:spcAft>
                <a:spcPct val="0"/>
              </a:spcAft>
              <a:buChar char="•"/>
              <a:defRPr sz="2400" b="0" i="0">
                <a:solidFill>
                  <a:schemeClr val="tx1"/>
                </a:solidFill>
                <a:latin typeface="Helvetica Light"/>
                <a:ea typeface="ＭＳ Ｐゴシック" charset="0"/>
                <a:cs typeface="Helvetica Light"/>
              </a:defRPr>
            </a:lvl3pPr>
            <a:lvl4pPr marL="1600200" indent="-228600" algn="l" rtl="0" eaLnBrk="1" fontAlgn="base" hangingPunct="1">
              <a:spcBef>
                <a:spcPct val="20000"/>
              </a:spcBef>
              <a:spcAft>
                <a:spcPct val="0"/>
              </a:spcAft>
              <a:buChar char="–"/>
              <a:defRPr sz="2000" b="0" i="0">
                <a:solidFill>
                  <a:schemeClr val="tx1"/>
                </a:solidFill>
                <a:latin typeface="Helvetica Light"/>
                <a:ea typeface="ＭＳ Ｐゴシック" charset="0"/>
                <a:cs typeface="Helvetica Light"/>
              </a:defRPr>
            </a:lvl4pPr>
            <a:lvl5pPr marL="2057400" indent="-228600" algn="l" rtl="0" eaLnBrk="1" fontAlgn="base" hangingPunct="1">
              <a:spcBef>
                <a:spcPct val="20000"/>
              </a:spcBef>
              <a:spcAft>
                <a:spcPct val="0"/>
              </a:spcAft>
              <a:buChar char="»"/>
              <a:defRPr sz="2000" b="0" i="0">
                <a:solidFill>
                  <a:schemeClr val="tx1"/>
                </a:solidFill>
                <a:latin typeface="Helvetica Light"/>
                <a:ea typeface="ＭＳ Ｐゴシック" charset="0"/>
                <a:cs typeface="Helvetica Light"/>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a:lstStyle>
          <a:p>
            <a:pPr marL="0" indent="0">
              <a:buNone/>
            </a:pPr>
            <a:r>
              <a:rPr lang="en-US" sz="2800" dirty="0">
                <a:ea typeface="ＭＳ Ｐゴシック" pitchFamily="34" charset="-128"/>
              </a:rPr>
              <a:t>Good</a:t>
            </a:r>
          </a:p>
          <a:p>
            <a:pPr marL="360000" lvl="1"/>
            <a:r>
              <a:rPr lang="en-US" sz="2000" dirty="0">
                <a:ea typeface="ＭＳ Ｐゴシック" pitchFamily="34" charset="-128"/>
              </a:rPr>
              <a:t>simple &amp; direct text</a:t>
            </a:r>
          </a:p>
          <a:p>
            <a:pPr marL="360000" lvl="1"/>
            <a:r>
              <a:rPr lang="en-US" sz="2000" dirty="0">
                <a:ea typeface="ＭＳ Ｐゴシック" pitchFamily="34" charset="-128"/>
              </a:rPr>
              <a:t>a confirmation….</a:t>
            </a:r>
            <a:br>
              <a:rPr lang="en-US" sz="2000" dirty="0">
                <a:ea typeface="ＭＳ Ｐゴシック" pitchFamily="34" charset="-128"/>
              </a:rPr>
            </a:br>
            <a:endParaRPr lang="en-US" sz="2000" dirty="0">
              <a:ea typeface="ＭＳ Ｐゴシック" pitchFamily="34" charset="-128"/>
            </a:endParaRPr>
          </a:p>
          <a:p>
            <a:pPr marL="0" indent="0">
              <a:buNone/>
            </a:pPr>
            <a:r>
              <a:rPr lang="en-US" sz="2800" dirty="0">
                <a:ea typeface="ＭＳ Ｐゴシック" pitchFamily="34" charset="-128"/>
              </a:rPr>
              <a:t>Bad</a:t>
            </a:r>
          </a:p>
          <a:p>
            <a:pPr marL="360000" lvl="1">
              <a:spcBef>
                <a:spcPts val="480"/>
              </a:spcBef>
            </a:pPr>
            <a:r>
              <a:rPr lang="en-US" sz="2000" dirty="0">
                <a:ea typeface="ＭＳ Ｐゴシック" pitchFamily="34" charset="-128"/>
              </a:rPr>
              <a:t>I don’t want your info &amp; you suggest to bug me in an even more invasive way?</a:t>
            </a:r>
          </a:p>
        </p:txBody>
      </p:sp>
      <p:pic>
        <p:nvPicPr>
          <p:cNvPr id="10" name="Picture 9" descr="shame.png">
            <a:extLst>
              <a:ext uri="{FF2B5EF4-FFF2-40B4-BE49-F238E27FC236}">
                <a16:creationId xmlns:a16="http://schemas.microsoft.com/office/drawing/2014/main" id="{11C0A7A1-5CE7-BD40-A0CE-44F141AF232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528748" y="243804"/>
            <a:ext cx="813836" cy="829952"/>
          </a:xfrm>
          <a:prstGeom prst="rect">
            <a:avLst/>
          </a:prstGeom>
        </p:spPr>
      </p:pic>
      <p:sp>
        <p:nvSpPr>
          <p:cNvPr id="18" name="Rectangle 17">
            <a:extLst>
              <a:ext uri="{FF2B5EF4-FFF2-40B4-BE49-F238E27FC236}">
                <a16:creationId xmlns:a16="http://schemas.microsoft.com/office/drawing/2014/main" id="{C310F449-7356-B54F-A9C9-9B801B574FC5}"/>
              </a:ext>
            </a:extLst>
          </p:cNvPr>
          <p:cNvSpPr/>
          <p:nvPr/>
        </p:nvSpPr>
        <p:spPr bwMode="auto">
          <a:xfrm>
            <a:off x="187550" y="5167766"/>
            <a:ext cx="5298850" cy="886229"/>
          </a:xfrm>
          <a:prstGeom prst="rect">
            <a:avLst/>
          </a:prstGeom>
          <a:solidFill>
            <a:srgbClr val="000000">
              <a:alpha val="67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z="4800">
              <a:latin typeface="Helvetica"/>
              <a:cs typeface="Helvetica"/>
            </a:endParaRPr>
          </a:p>
        </p:txBody>
      </p:sp>
      <p:sp>
        <p:nvSpPr>
          <p:cNvPr id="19" name="Rectangle 18">
            <a:extLst>
              <a:ext uri="{FF2B5EF4-FFF2-40B4-BE49-F238E27FC236}">
                <a16:creationId xmlns:a16="http://schemas.microsoft.com/office/drawing/2014/main" id="{C38E3EC8-C831-DC42-8191-A69E6E1C4304}"/>
              </a:ext>
            </a:extLst>
          </p:cNvPr>
          <p:cNvSpPr/>
          <p:nvPr/>
        </p:nvSpPr>
        <p:spPr>
          <a:xfrm>
            <a:off x="489950" y="5238597"/>
            <a:ext cx="4823650" cy="584775"/>
          </a:xfrm>
          <a:prstGeom prst="rect">
            <a:avLst/>
          </a:prstGeom>
        </p:spPr>
        <p:txBody>
          <a:bodyPr wrap="square">
            <a:spAutoFit/>
          </a:bodyPr>
          <a:lstStyle/>
          <a:p>
            <a:pPr eaLnBrk="1" hangingPunct="1"/>
            <a:r>
              <a:rPr lang="en-US" sz="1600" dirty="0">
                <a:latin typeface="Helvetica"/>
                <a:ea typeface="ＭＳ Ｐゴシック" pitchFamily="34" charset="-128"/>
                <a:cs typeface="Helvetica"/>
              </a:rPr>
              <a:t>As described by former student Kevin Fox @</a:t>
            </a:r>
            <a:r>
              <a:rPr lang="en-US" sz="1600" dirty="0" err="1">
                <a:latin typeface="Helvetica"/>
                <a:ea typeface="ＭＳ Ｐゴシック" pitchFamily="34" charset="-128"/>
                <a:cs typeface="Helvetica"/>
              </a:rPr>
              <a:t>kfury</a:t>
            </a:r>
            <a:r>
              <a:rPr lang="en-US" sz="1600" dirty="0">
                <a:latin typeface="Helvetica"/>
                <a:ea typeface="ＭＳ Ｐゴシック" pitchFamily="34" charset="-128"/>
                <a:cs typeface="Helvetica"/>
              </a:rPr>
              <a:t> (designer of the original </a:t>
            </a:r>
            <a:r>
              <a:rPr lang="en-US" sz="1600" dirty="0" err="1">
                <a:latin typeface="Helvetica"/>
                <a:ea typeface="ＭＳ Ｐゴシック" pitchFamily="34" charset="-128"/>
                <a:cs typeface="Helvetica"/>
              </a:rPr>
              <a:t>gmail</a:t>
            </a:r>
            <a:r>
              <a:rPr lang="en-US" sz="1600" dirty="0">
                <a:latin typeface="Helvetica"/>
                <a:ea typeface="ＭＳ Ｐゴシック" pitchFamily="34" charset="-128"/>
                <a:cs typeface="Helvetica"/>
              </a:rPr>
              <a:t>)</a:t>
            </a:r>
          </a:p>
        </p:txBody>
      </p:sp>
      <p:sp>
        <p:nvSpPr>
          <p:cNvPr id="2" name="Date Placeholder 1">
            <a:extLst>
              <a:ext uri="{FF2B5EF4-FFF2-40B4-BE49-F238E27FC236}">
                <a16:creationId xmlns:a16="http://schemas.microsoft.com/office/drawing/2014/main" id="{B16BEE3D-FE52-9EFC-C6F6-4C03A20C9CF5}"/>
              </a:ext>
            </a:extLst>
          </p:cNvPr>
          <p:cNvSpPr>
            <a:spLocks noGrp="1"/>
          </p:cNvSpPr>
          <p:nvPr>
            <p:ph type="dt" sz="half" idx="10"/>
          </p:nvPr>
        </p:nvSpPr>
        <p:spPr/>
        <p:txBody>
          <a:bodyPr/>
          <a:lstStyle/>
          <a:p>
            <a:pPr>
              <a:defRPr/>
            </a:pPr>
            <a:r>
              <a:rPr lang="en-US"/>
              <a:t>Autumn 2026</a:t>
            </a:r>
          </a:p>
        </p:txBody>
      </p:sp>
      <p:sp>
        <p:nvSpPr>
          <p:cNvPr id="4" name="Footer Placeholder 3">
            <a:extLst>
              <a:ext uri="{FF2B5EF4-FFF2-40B4-BE49-F238E27FC236}">
                <a16:creationId xmlns:a16="http://schemas.microsoft.com/office/drawing/2014/main" id="{9FAAC3FA-46F4-8204-08F4-58763BB72524}"/>
              </a:ext>
            </a:extLst>
          </p:cNvPr>
          <p:cNvSpPr>
            <a:spLocks noGrp="1"/>
          </p:cNvSpPr>
          <p:nvPr>
            <p:ph type="ftr" sz="quarter" idx="11"/>
          </p:nvPr>
        </p:nvSpPr>
        <p:spPr/>
        <p:txBody>
          <a:bodyPr/>
          <a:lstStyle/>
          <a:p>
            <a:pPr>
              <a:defRPr/>
            </a:pPr>
            <a:r>
              <a:rPr lang="en-US"/>
              <a:t>dt+UX: Design Thinking for User Experience Design, Prototyping &amp; Evaluation </a:t>
            </a:r>
          </a:p>
        </p:txBody>
      </p:sp>
      <p:sp>
        <p:nvSpPr>
          <p:cNvPr id="5" name="Slide Number Placeholder 4">
            <a:extLst>
              <a:ext uri="{FF2B5EF4-FFF2-40B4-BE49-F238E27FC236}">
                <a16:creationId xmlns:a16="http://schemas.microsoft.com/office/drawing/2014/main" id="{19DA50FB-FD46-D7D3-2F83-5224ADFAB417}"/>
              </a:ext>
            </a:extLst>
          </p:cNvPr>
          <p:cNvSpPr>
            <a:spLocks noGrp="1"/>
          </p:cNvSpPr>
          <p:nvPr>
            <p:ph type="sldNum" sz="quarter" idx="12"/>
          </p:nvPr>
        </p:nvSpPr>
        <p:spPr/>
        <p:txBody>
          <a:bodyPr/>
          <a:lstStyle/>
          <a:p>
            <a:fld id="{63AA7834-23CB-3344-B42F-BB3C863F1847}" type="slidenum">
              <a:rPr lang="en-US" smtClean="0"/>
              <a:pPr/>
              <a:t>3</a:t>
            </a:fld>
            <a:endParaRPr lang="en-US"/>
          </a:p>
        </p:txBody>
      </p:sp>
    </p:spTree>
    <p:extLst>
      <p:ext uri="{BB962C8B-B14F-4D97-AF65-F5344CB8AC3E}">
        <p14:creationId xmlns:p14="http://schemas.microsoft.com/office/powerpoint/2010/main" val="26357086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p:txBody>
          <a:bodyPr/>
          <a:lstStyle/>
          <a:p>
            <a:pPr eaLnBrk="1" hangingPunct="1"/>
            <a:r>
              <a:rPr lang="en-US" dirty="0"/>
              <a:t>Design Exploration</a:t>
            </a:r>
          </a:p>
        </p:txBody>
      </p:sp>
      <p:sp>
        <p:nvSpPr>
          <p:cNvPr id="5" name="Text Box 3"/>
          <p:cNvSpPr txBox="1">
            <a:spLocks noChangeArrowheads="1"/>
          </p:cNvSpPr>
          <p:nvPr/>
        </p:nvSpPr>
        <p:spPr bwMode="auto">
          <a:xfrm>
            <a:off x="809386" y="5699645"/>
            <a:ext cx="6400800" cy="461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8" tIns="45719" rIns="91438" bIns="45719">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dirty="0">
                <a:solidFill>
                  <a:srgbClr val="878787"/>
                </a:solidFill>
                <a:latin typeface="Helvetica"/>
                <a:cs typeface="Helvetica"/>
              </a:rPr>
              <a:t>October 12, 2026</a:t>
            </a:r>
          </a:p>
        </p:txBody>
      </p:sp>
      <p:sp>
        <p:nvSpPr>
          <p:cNvPr id="3" name="TextBox 2">
            <a:extLst>
              <a:ext uri="{FF2B5EF4-FFF2-40B4-BE49-F238E27FC236}">
                <a16:creationId xmlns:a16="http://schemas.microsoft.com/office/drawing/2014/main" id="{9598FD00-F318-5467-617E-ECE028E99304}"/>
              </a:ext>
            </a:extLst>
          </p:cNvPr>
          <p:cNvSpPr txBox="1"/>
          <p:nvPr/>
        </p:nvSpPr>
        <p:spPr>
          <a:xfrm>
            <a:off x="809386" y="6396337"/>
            <a:ext cx="11382614" cy="461663"/>
          </a:xfrm>
          <a:prstGeom prst="rect">
            <a:avLst/>
          </a:prstGeom>
          <a:noFill/>
        </p:spPr>
        <p:txBody>
          <a:bodyPr wrap="square" lIns="91438" tIns="45719" rIns="91438" bIns="45719" rtlCol="0">
            <a:spAutoFit/>
          </a:bodyPr>
          <a:lstStyle/>
          <a:p>
            <a:r>
              <a:rPr lang="en-US" sz="1200" b="1" i="1" dirty="0">
                <a:solidFill>
                  <a:schemeClr val="tx1">
                    <a:lumMod val="65000"/>
                  </a:schemeClr>
                </a:solidFill>
                <a:latin typeface="Arial" charset="0"/>
                <a:cs typeface="Arial" charset="0"/>
              </a:rPr>
              <a:t>* slides marked Buxton are courtesy of Bill Buxton, from his talk </a:t>
            </a:r>
            <a:r>
              <a:rPr lang="ja-JP" altLang="en-US" sz="1200" i="1" dirty="0">
                <a:solidFill>
                  <a:schemeClr val="tx1">
                    <a:lumMod val="65000"/>
                  </a:schemeClr>
                </a:solidFill>
                <a:latin typeface="Arial Black" charset="0"/>
              </a:rPr>
              <a:t>“</a:t>
            </a:r>
            <a:r>
              <a:rPr lang="en-US" sz="1200" b="1" i="1" dirty="0">
                <a:solidFill>
                  <a:schemeClr val="tx1">
                    <a:lumMod val="65000"/>
                  </a:schemeClr>
                </a:solidFill>
                <a:latin typeface="Arial" charset="0"/>
                <a:cs typeface="Arial" charset="0"/>
              </a:rPr>
              <a:t>Why I Love the iPod, iPhone, Wii and Google</a:t>
            </a:r>
            <a:r>
              <a:rPr lang="ja-JP" altLang="en-US" sz="1200" b="1" i="1" dirty="0">
                <a:solidFill>
                  <a:schemeClr val="tx1">
                    <a:lumMod val="65000"/>
                  </a:schemeClr>
                </a:solidFill>
                <a:latin typeface="Arial" charset="0"/>
                <a:cs typeface="Arial" charset="0"/>
              </a:rPr>
              <a:t>”</a:t>
            </a:r>
            <a:r>
              <a:rPr lang="en-US" sz="1200" b="1" i="1" dirty="0">
                <a:solidFill>
                  <a:schemeClr val="tx1">
                    <a:lumMod val="65000"/>
                  </a:schemeClr>
                </a:solidFill>
                <a:latin typeface="Arial" charset="0"/>
                <a:cs typeface="Arial" charset="0"/>
              </a:rPr>
              <a:t>, remix </a:t>
            </a:r>
            <a:r>
              <a:rPr lang="en-US" sz="1200" b="1" i="1" dirty="0" err="1">
                <a:solidFill>
                  <a:schemeClr val="tx1">
                    <a:lumMod val="65000"/>
                  </a:schemeClr>
                </a:solidFill>
                <a:latin typeface="Arial" charset="0"/>
                <a:cs typeface="Arial" charset="0"/>
              </a:rPr>
              <a:t>uk</a:t>
            </a:r>
            <a:r>
              <a:rPr lang="en-US" sz="1200" b="1" i="1" dirty="0">
                <a:solidFill>
                  <a:schemeClr val="tx1">
                    <a:lumMod val="65000"/>
                  </a:schemeClr>
                </a:solidFill>
                <a:latin typeface="Arial" charset="0"/>
                <a:cs typeface="Arial" charset="0"/>
              </a:rPr>
              <a:t>, 18-19 Sept. 2008, Brighton</a:t>
            </a:r>
            <a:br>
              <a:rPr lang="en-US" sz="1200" b="1" i="1" dirty="0">
                <a:solidFill>
                  <a:schemeClr val="tx1">
                    <a:lumMod val="65000"/>
                  </a:schemeClr>
                </a:solidFill>
                <a:latin typeface="Arial" charset="0"/>
                <a:cs typeface="Arial" charset="0"/>
              </a:rPr>
            </a:br>
            <a:r>
              <a:rPr lang="en-US" sz="1200" b="1" i="1" dirty="0">
                <a:solidFill>
                  <a:schemeClr val="tx1">
                    <a:lumMod val="65000"/>
                  </a:schemeClr>
                </a:solidFill>
                <a:latin typeface="Arial" charset="0"/>
                <a:cs typeface="Arial" charset="0"/>
              </a:rPr>
              <a:t>** values slides based on slides from Dr. Diana Acosta-</a:t>
            </a:r>
            <a:r>
              <a:rPr lang="en-US" sz="1200" b="1" i="1" dirty="0" err="1">
                <a:solidFill>
                  <a:schemeClr val="tx1">
                    <a:lumMod val="65000"/>
                  </a:schemeClr>
                </a:solidFill>
                <a:latin typeface="Arial" charset="0"/>
                <a:cs typeface="Arial" charset="0"/>
              </a:rPr>
              <a:t>Navas</a:t>
            </a:r>
            <a:r>
              <a:rPr lang="en-US" sz="1200" b="1" i="1" dirty="0">
                <a:solidFill>
                  <a:schemeClr val="tx1">
                    <a:lumMod val="65000"/>
                  </a:schemeClr>
                </a:solidFill>
                <a:latin typeface="Arial" charset="0"/>
                <a:cs typeface="Arial" charset="0"/>
              </a:rPr>
              <a:t>, Embedded </a:t>
            </a:r>
            <a:r>
              <a:rPr lang="en-US" sz="1200" b="1" i="1" dirty="0" err="1">
                <a:solidFill>
                  <a:schemeClr val="tx1">
                    <a:lumMod val="65000"/>
                  </a:schemeClr>
                </a:solidFill>
                <a:latin typeface="Arial" charset="0"/>
                <a:cs typeface="Arial" charset="0"/>
              </a:rPr>
              <a:t>EthiCS</a:t>
            </a:r>
            <a:r>
              <a:rPr lang="en-US" sz="1200" b="1" i="1" dirty="0">
                <a:solidFill>
                  <a:schemeClr val="tx1">
                    <a:lumMod val="65000"/>
                  </a:schemeClr>
                </a:solidFill>
                <a:latin typeface="Arial" charset="0"/>
                <a:cs typeface="Arial" charset="0"/>
              </a:rPr>
              <a:t> Fellow, McCoy Family Center for Ethics in Society - Human-Centered AI</a:t>
            </a:r>
          </a:p>
        </p:txBody>
      </p:sp>
      <p:sp>
        <p:nvSpPr>
          <p:cNvPr id="4" name="TextBox 3">
            <a:extLst>
              <a:ext uri="{FF2B5EF4-FFF2-40B4-BE49-F238E27FC236}">
                <a16:creationId xmlns:a16="http://schemas.microsoft.com/office/drawing/2014/main" id="{D3F28016-83B9-0553-512B-11A7618AF0EE}"/>
              </a:ext>
            </a:extLst>
          </p:cNvPr>
          <p:cNvSpPr txBox="1"/>
          <p:nvPr/>
        </p:nvSpPr>
        <p:spPr>
          <a:xfrm>
            <a:off x="809386" y="6094157"/>
            <a:ext cx="5083443" cy="369332"/>
          </a:xfrm>
          <a:prstGeom prst="rect">
            <a:avLst/>
          </a:prstGeom>
          <a:noFill/>
        </p:spPr>
        <p:txBody>
          <a:bodyPr wrap="none" rtlCol="0">
            <a:spAutoFit/>
          </a:bodyPr>
          <a:lstStyle/>
          <a:p>
            <a:r>
              <a:rPr lang="en-US" sz="1800" dirty="0">
                <a:solidFill>
                  <a:srgbClr val="878787"/>
                </a:solidFill>
                <a:latin typeface="Helvetica" pitchFamily="2" charset="0"/>
              </a:rPr>
              <a:t>Music: https://</a:t>
            </a:r>
            <a:r>
              <a:rPr lang="en-US" sz="1800" dirty="0" err="1">
                <a:solidFill>
                  <a:srgbClr val="878787"/>
                </a:solidFill>
                <a:latin typeface="Helvetica" pitchFamily="2" charset="0"/>
              </a:rPr>
              <a:t>soundcloud.com</a:t>
            </a:r>
            <a:r>
              <a:rPr lang="en-US" sz="1800" dirty="0">
                <a:solidFill>
                  <a:srgbClr val="878787"/>
                </a:solidFill>
                <a:latin typeface="Helvetica" pitchFamily="2" charset="0"/>
              </a:rPr>
              <a:t>/</a:t>
            </a:r>
            <a:r>
              <a:rPr lang="en-US" sz="1800" dirty="0" err="1">
                <a:solidFill>
                  <a:srgbClr val="878787"/>
                </a:solidFill>
                <a:latin typeface="Helvetica" pitchFamily="2" charset="0"/>
              </a:rPr>
              <a:t>dansuneroquette</a:t>
            </a:r>
            <a:endParaRPr lang="en-US" sz="1800" dirty="0">
              <a:solidFill>
                <a:srgbClr val="878787"/>
              </a:solidFill>
              <a:latin typeface="Helvetica" pitchFamily="2" charset="0"/>
            </a:endParaRPr>
          </a:p>
        </p:txBody>
      </p:sp>
    </p:spTree>
    <p:extLst>
      <p:ext uri="{BB962C8B-B14F-4D97-AF65-F5344CB8AC3E}">
        <p14:creationId xmlns:p14="http://schemas.microsoft.com/office/powerpoint/2010/main" val="268829684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8"/>
          <p:cNvSpPr>
            <a:spLocks noGrp="1" noChangeArrowheads="1"/>
          </p:cNvSpPr>
          <p:nvPr>
            <p:ph type="title"/>
          </p:nvPr>
        </p:nvSpPr>
        <p:spPr/>
        <p:txBody>
          <a:bodyPr/>
          <a:lstStyle/>
          <a:p>
            <a:r>
              <a:rPr lang="en-US"/>
              <a:t>Outline</a:t>
            </a:r>
            <a:endParaRPr lang="en-US" dirty="0"/>
          </a:p>
        </p:txBody>
      </p:sp>
      <p:sp>
        <p:nvSpPr>
          <p:cNvPr id="12294" name="Rectangle 9"/>
          <p:cNvSpPr>
            <a:spLocks noGrp="1" noChangeArrowheads="1"/>
          </p:cNvSpPr>
          <p:nvPr>
            <p:ph idx="1"/>
          </p:nvPr>
        </p:nvSpPr>
        <p:spPr/>
        <p:txBody>
          <a:bodyPr/>
          <a:lstStyle/>
          <a:p>
            <a:pPr marL="0" indent="0">
              <a:buNone/>
            </a:pPr>
            <a:endParaRPr lang="en-US" sz="1600" dirty="0"/>
          </a:p>
          <a:p>
            <a:r>
              <a:rPr lang="en-US" dirty="0"/>
              <a:t>Another good concept video</a:t>
            </a:r>
          </a:p>
          <a:p>
            <a:endParaRPr lang="en-US" sz="1600" dirty="0"/>
          </a:p>
          <a:p>
            <a:r>
              <a:rPr lang="en-US" dirty="0"/>
              <a:t>Reviewing tasks</a:t>
            </a:r>
          </a:p>
          <a:p>
            <a:endParaRPr lang="en-US" sz="1600" dirty="0"/>
          </a:p>
          <a:p>
            <a:r>
              <a:rPr lang="en-US" dirty="0"/>
              <a:t>Sketching to explore user experiences</a:t>
            </a:r>
          </a:p>
          <a:p>
            <a:endParaRPr lang="en-US" sz="1600" dirty="0"/>
          </a:p>
          <a:p>
            <a:r>
              <a:rPr lang="en-US" dirty="0"/>
              <a:t>Values in design</a:t>
            </a:r>
          </a:p>
          <a:p>
            <a:endParaRPr lang="en-US" dirty="0"/>
          </a:p>
          <a:p>
            <a:endParaRPr lang="en-US" dirty="0"/>
          </a:p>
          <a:p>
            <a:endParaRPr lang="en-US" dirty="0"/>
          </a:p>
        </p:txBody>
      </p:sp>
      <p:sp>
        <p:nvSpPr>
          <p:cNvPr id="3" name="Date Placeholder 2">
            <a:extLst>
              <a:ext uri="{FF2B5EF4-FFF2-40B4-BE49-F238E27FC236}">
                <a16:creationId xmlns:a16="http://schemas.microsoft.com/office/drawing/2014/main" id="{D5DFE3B9-B859-F04F-AB97-6B5DDBA1DA04}"/>
              </a:ext>
            </a:extLst>
          </p:cNvPr>
          <p:cNvSpPr>
            <a:spLocks noGrp="1"/>
          </p:cNvSpPr>
          <p:nvPr>
            <p:ph type="dt" sz="half" idx="10"/>
          </p:nvPr>
        </p:nvSpPr>
        <p:spPr/>
        <p:txBody>
          <a:bodyPr/>
          <a:lstStyle/>
          <a:p>
            <a:pPr>
              <a:defRPr/>
            </a:pPr>
            <a:r>
              <a:rPr lang="en-US"/>
              <a:t>Autumn 2026</a:t>
            </a:r>
            <a:endParaRPr lang="en-US" dirty="0"/>
          </a:p>
        </p:txBody>
      </p:sp>
      <p:sp>
        <p:nvSpPr>
          <p:cNvPr id="5" name="Footer Placeholder 4"/>
          <p:cNvSpPr>
            <a:spLocks noGrp="1"/>
          </p:cNvSpPr>
          <p:nvPr>
            <p:ph type="ftr" sz="quarter" idx="11"/>
          </p:nvPr>
        </p:nvSpPr>
        <p:spPr/>
        <p:txBody>
          <a:bodyPr/>
          <a:lstStyle/>
          <a:p>
            <a:r>
              <a:rPr lang="en-US"/>
              <a:t>dt+UX: Design Thinking for User Experience Design, Prototyping &amp; Evaluation </a:t>
            </a:r>
            <a:endParaRPr lang="en-US" dirty="0"/>
          </a:p>
        </p:txBody>
      </p:sp>
      <p:sp>
        <p:nvSpPr>
          <p:cNvPr id="18" name="Slide Number Placeholder 17"/>
          <p:cNvSpPr>
            <a:spLocks noGrp="1"/>
          </p:cNvSpPr>
          <p:nvPr>
            <p:ph type="sldNum" sz="quarter" idx="12"/>
          </p:nvPr>
        </p:nvSpPr>
        <p:spPr/>
        <p:txBody>
          <a:bodyPr/>
          <a:lstStyle/>
          <a:p>
            <a:fld id="{BAAF5C87-F9D2-5F40-9F3B-3AB33998CE64}" type="slidenum">
              <a:rPr lang="en-US" smtClean="0"/>
              <a:pPr/>
              <a:t>5</a:t>
            </a:fld>
            <a:endParaRPr lang="en-US"/>
          </a:p>
        </p:txBody>
      </p:sp>
    </p:spTree>
    <p:extLst>
      <p:ext uri="{BB962C8B-B14F-4D97-AF65-F5344CB8AC3E}">
        <p14:creationId xmlns:p14="http://schemas.microsoft.com/office/powerpoint/2010/main" val="122429259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co-concept-video" descr="coco-concept-video">
            <a:hlinkClick r:id="" action="ppaction://media"/>
            <a:extLst>
              <a:ext uri="{FF2B5EF4-FFF2-40B4-BE49-F238E27FC236}">
                <a16:creationId xmlns:a16="http://schemas.microsoft.com/office/drawing/2014/main" id="{38CE1F90-C986-4AD2-1A4C-86725522019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730" y="2034"/>
            <a:ext cx="12190413" cy="6857107"/>
          </a:xfrm>
          <a:prstGeom prst="rect">
            <a:avLst/>
          </a:prstGeom>
        </p:spPr>
      </p:pic>
      <p:sp>
        <p:nvSpPr>
          <p:cNvPr id="5" name="Date Placeholder 4"/>
          <p:cNvSpPr>
            <a:spLocks noGrp="1"/>
          </p:cNvSpPr>
          <p:nvPr>
            <p:ph type="dt" sz="half" idx="10"/>
          </p:nvPr>
        </p:nvSpPr>
        <p:spPr/>
        <p:txBody>
          <a:bodyPr/>
          <a:lstStyle/>
          <a:p>
            <a:pPr>
              <a:defRPr/>
            </a:pPr>
            <a:r>
              <a:rPr lang="en-US"/>
              <a:t>Autumn 2026</a:t>
            </a:r>
          </a:p>
        </p:txBody>
      </p:sp>
      <p:sp>
        <p:nvSpPr>
          <p:cNvPr id="6" name="Footer Placeholder 5"/>
          <p:cNvSpPr>
            <a:spLocks noGrp="1"/>
          </p:cNvSpPr>
          <p:nvPr>
            <p:ph type="ftr" sz="quarter" idx="11"/>
          </p:nvPr>
        </p:nvSpPr>
        <p:spPr/>
        <p:txBody>
          <a:bodyPr/>
          <a:lstStyle/>
          <a:p>
            <a:pPr>
              <a:defRPr/>
            </a:pPr>
            <a:r>
              <a:rPr lang="en-US"/>
              <a:t>dt+UX: Design Thinking for User Experience Design, Prototyping &amp; Evaluation </a:t>
            </a:r>
          </a:p>
        </p:txBody>
      </p:sp>
      <p:sp>
        <p:nvSpPr>
          <p:cNvPr id="7" name="Slide Number Placeholder 6"/>
          <p:cNvSpPr>
            <a:spLocks noGrp="1"/>
          </p:cNvSpPr>
          <p:nvPr>
            <p:ph type="sldNum" sz="quarter" idx="12"/>
          </p:nvPr>
        </p:nvSpPr>
        <p:spPr/>
        <p:txBody>
          <a:bodyPr/>
          <a:lstStyle/>
          <a:p>
            <a:fld id="{BB82CC2C-F604-434C-9EA2-4696114F0077}" type="slidenum">
              <a:rPr lang="en-US" smtClean="0"/>
              <a:pPr/>
              <a:t>6</a:t>
            </a:fld>
            <a:endParaRPr lang="en-US"/>
          </a:p>
        </p:txBody>
      </p:sp>
      <p:sp>
        <p:nvSpPr>
          <p:cNvPr id="2" name="Title 7">
            <a:extLst>
              <a:ext uri="{FF2B5EF4-FFF2-40B4-BE49-F238E27FC236}">
                <a16:creationId xmlns:a16="http://schemas.microsoft.com/office/drawing/2014/main" id="{EFAE9D5F-A6A4-1865-023B-456393E3FB24}"/>
              </a:ext>
            </a:extLst>
          </p:cNvPr>
          <p:cNvSpPr txBox="1">
            <a:spLocks/>
          </p:cNvSpPr>
          <p:nvPr/>
        </p:nvSpPr>
        <p:spPr bwMode="auto">
          <a:xfrm>
            <a:off x="5292219" y="6066263"/>
            <a:ext cx="6893923" cy="640202"/>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45714" tIns="22857" rIns="45714" bIns="22857" numCol="1" anchor="ctr" anchorCtr="0" compatLnSpc="1">
            <a:prstTxWarp prst="textNoShape">
              <a:avLst/>
            </a:prstTxWarp>
          </a:bodyPr>
          <a:lstStyle>
            <a:lvl1pPr algn="l" rtl="0" eaLnBrk="1" fontAlgn="base" hangingPunct="1">
              <a:spcBef>
                <a:spcPct val="0"/>
              </a:spcBef>
              <a:spcAft>
                <a:spcPct val="0"/>
              </a:spcAft>
              <a:defRPr sz="8800" b="0" i="0">
                <a:solidFill>
                  <a:srgbClr val="FFC000"/>
                </a:solidFill>
                <a:latin typeface="Helvetica Light"/>
                <a:ea typeface="ＭＳ Ｐゴシック" charset="0"/>
                <a:cs typeface="Helvetica Light"/>
              </a:defRPr>
            </a:lvl1pPr>
            <a:lvl2pPr algn="l" rtl="0" eaLnBrk="1" fontAlgn="base" hangingPunct="1">
              <a:spcBef>
                <a:spcPct val="0"/>
              </a:spcBef>
              <a:spcAft>
                <a:spcPct val="0"/>
              </a:spcAft>
              <a:defRPr sz="7400">
                <a:solidFill>
                  <a:srgbClr val="3E4E6C"/>
                </a:solidFill>
                <a:latin typeface="Arial Black" pitchFamily="34" charset="0"/>
                <a:ea typeface="ＭＳ Ｐゴシック" charset="0"/>
              </a:defRPr>
            </a:lvl2pPr>
            <a:lvl3pPr algn="l" rtl="0" eaLnBrk="1" fontAlgn="base" hangingPunct="1">
              <a:spcBef>
                <a:spcPct val="0"/>
              </a:spcBef>
              <a:spcAft>
                <a:spcPct val="0"/>
              </a:spcAft>
              <a:defRPr sz="7400">
                <a:solidFill>
                  <a:srgbClr val="3E4E6C"/>
                </a:solidFill>
                <a:latin typeface="Arial Black" pitchFamily="34" charset="0"/>
                <a:ea typeface="ＭＳ Ｐゴシック" charset="0"/>
              </a:defRPr>
            </a:lvl3pPr>
            <a:lvl4pPr algn="l" rtl="0" eaLnBrk="1" fontAlgn="base" hangingPunct="1">
              <a:spcBef>
                <a:spcPct val="0"/>
              </a:spcBef>
              <a:spcAft>
                <a:spcPct val="0"/>
              </a:spcAft>
              <a:defRPr sz="7400">
                <a:solidFill>
                  <a:srgbClr val="3E4E6C"/>
                </a:solidFill>
                <a:latin typeface="Arial Black" pitchFamily="34" charset="0"/>
                <a:ea typeface="ＭＳ Ｐゴシック" charset="0"/>
              </a:defRPr>
            </a:lvl4pPr>
            <a:lvl5pPr algn="l" rtl="0" eaLnBrk="1" fontAlgn="base" hangingPunct="1">
              <a:spcBef>
                <a:spcPct val="0"/>
              </a:spcBef>
              <a:spcAft>
                <a:spcPct val="0"/>
              </a:spcAft>
              <a:defRPr sz="7400">
                <a:solidFill>
                  <a:srgbClr val="3E4E6C"/>
                </a:solidFill>
                <a:latin typeface="Arial Black" pitchFamily="34" charset="0"/>
                <a:ea typeface="ＭＳ Ｐゴシック" charset="0"/>
              </a:defRPr>
            </a:lvl5pPr>
            <a:lvl6pPr marL="914400" algn="l" rtl="0" eaLnBrk="1" fontAlgn="base" hangingPunct="1">
              <a:spcBef>
                <a:spcPct val="0"/>
              </a:spcBef>
              <a:spcAft>
                <a:spcPct val="0"/>
              </a:spcAft>
              <a:defRPr sz="7400">
                <a:solidFill>
                  <a:srgbClr val="3E4E6C"/>
                </a:solidFill>
                <a:latin typeface="Arial Black" pitchFamily="34" charset="0"/>
              </a:defRPr>
            </a:lvl6pPr>
            <a:lvl7pPr marL="1828800" algn="l" rtl="0" eaLnBrk="1" fontAlgn="base" hangingPunct="1">
              <a:spcBef>
                <a:spcPct val="0"/>
              </a:spcBef>
              <a:spcAft>
                <a:spcPct val="0"/>
              </a:spcAft>
              <a:defRPr sz="7400">
                <a:solidFill>
                  <a:srgbClr val="3E4E6C"/>
                </a:solidFill>
                <a:latin typeface="Arial Black" pitchFamily="34" charset="0"/>
              </a:defRPr>
            </a:lvl7pPr>
            <a:lvl8pPr marL="2743200" algn="l" rtl="0" eaLnBrk="1" fontAlgn="base" hangingPunct="1">
              <a:spcBef>
                <a:spcPct val="0"/>
              </a:spcBef>
              <a:spcAft>
                <a:spcPct val="0"/>
              </a:spcAft>
              <a:defRPr sz="7400">
                <a:solidFill>
                  <a:srgbClr val="3E4E6C"/>
                </a:solidFill>
                <a:latin typeface="Arial Black" pitchFamily="34" charset="0"/>
              </a:defRPr>
            </a:lvl8pPr>
            <a:lvl9pPr marL="3657600" algn="l" rtl="0" eaLnBrk="1" fontAlgn="base" hangingPunct="1">
              <a:spcBef>
                <a:spcPct val="0"/>
              </a:spcBef>
              <a:spcAft>
                <a:spcPct val="0"/>
              </a:spcAft>
              <a:defRPr sz="7400">
                <a:solidFill>
                  <a:srgbClr val="3E4E6C"/>
                </a:solidFill>
                <a:latin typeface="Arial Black" pitchFamily="34" charset="0"/>
              </a:defRPr>
            </a:lvl9pPr>
          </a:lstStyle>
          <a:p>
            <a:r>
              <a:rPr lang="en-US" sz="4399" kern="0" dirty="0" err="1">
                <a:solidFill>
                  <a:schemeClr val="tx1"/>
                </a:solidFill>
              </a:rPr>
              <a:t>CoCo</a:t>
            </a:r>
            <a:r>
              <a:rPr lang="en-US" sz="4399" kern="0" dirty="0">
                <a:solidFill>
                  <a:schemeClr val="tx1"/>
                </a:solidFill>
              </a:rPr>
              <a:t> (2022wi winner)</a:t>
            </a:r>
          </a:p>
        </p:txBody>
      </p:sp>
    </p:spTree>
    <p:extLst>
      <p:ext uri="{BB962C8B-B14F-4D97-AF65-F5344CB8AC3E}">
        <p14:creationId xmlns:p14="http://schemas.microsoft.com/office/powerpoint/2010/main" val="36373865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619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fullScrn="1">
              <p:cMediaNode vol="80000">
                <p:cTn id="12" fill="hold" display="0">
                  <p:stCondLst>
                    <p:cond delay="indefinite"/>
                  </p:stCondLst>
                </p:cTn>
                <p:tgtEl>
                  <p:spTgt spid="3"/>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p:txBody>
          <a:bodyPr/>
          <a:lstStyle/>
          <a:p>
            <a:pPr eaLnBrk="1" hangingPunct="1"/>
            <a:r>
              <a:rPr lang="en-US" dirty="0">
                <a:ea typeface="ＭＳ Ｐゴシック" pitchFamily="34" charset="-128"/>
              </a:rPr>
              <a:t>Design Process: Discovery</a:t>
            </a:r>
          </a:p>
        </p:txBody>
      </p:sp>
      <p:sp>
        <p:nvSpPr>
          <p:cNvPr id="43011" name="Rectangle 3"/>
          <p:cNvSpPr>
            <a:spLocks noGrp="1" noChangeArrowheads="1"/>
          </p:cNvSpPr>
          <p:nvPr>
            <p:ph idx="1"/>
          </p:nvPr>
        </p:nvSpPr>
        <p:spPr>
          <a:xfrm>
            <a:off x="6306203" y="1349321"/>
            <a:ext cx="3925421" cy="4724400"/>
          </a:xfrm>
          <a:solidFill>
            <a:srgbClr val="808080"/>
          </a:solidFill>
          <a:ln w="38100">
            <a:solidFill>
              <a:schemeClr val="tx1"/>
            </a:solidFill>
            <a:miter lim="800000"/>
            <a:headEnd/>
            <a:tailEnd/>
          </a:ln>
        </p:spPr>
        <p:txBody>
          <a:bodyPr/>
          <a:lstStyle/>
          <a:p>
            <a:pPr eaLnBrk="1" hangingPunct="1">
              <a:buFontTx/>
              <a:buNone/>
            </a:pPr>
            <a:r>
              <a:rPr lang="en-US" sz="2800" dirty="0">
                <a:ea typeface="ＭＳ Ｐゴシック" pitchFamily="34" charset="-128"/>
              </a:rPr>
              <a:t> Assess Needs</a:t>
            </a:r>
          </a:p>
          <a:p>
            <a:pPr eaLnBrk="1" hangingPunct="1">
              <a:buClr>
                <a:schemeClr val="tx1"/>
              </a:buClr>
            </a:pPr>
            <a:endParaRPr lang="en-US" sz="1200" dirty="0">
              <a:ea typeface="ＭＳ Ｐゴシック" pitchFamily="34" charset="-128"/>
            </a:endParaRPr>
          </a:p>
          <a:p>
            <a:pPr eaLnBrk="1" hangingPunct="1">
              <a:buClr>
                <a:schemeClr val="tx1"/>
              </a:buClr>
            </a:pPr>
            <a:r>
              <a:rPr lang="en-US" sz="2400" dirty="0">
                <a:ea typeface="ＭＳ Ｐゴシック" pitchFamily="34" charset="-128"/>
              </a:rPr>
              <a:t>understand client’</a:t>
            </a:r>
            <a:r>
              <a:rPr lang="en-US" altLang="ja-JP" sz="2400" dirty="0">
                <a:ea typeface="ＭＳ Ｐゴシック" pitchFamily="34" charset="-128"/>
              </a:rPr>
              <a:t>s expectations</a:t>
            </a:r>
          </a:p>
          <a:p>
            <a:pPr eaLnBrk="1" hangingPunct="1">
              <a:buClr>
                <a:schemeClr val="tx1"/>
              </a:buClr>
            </a:pPr>
            <a:r>
              <a:rPr lang="en-US" sz="2400" dirty="0">
                <a:ea typeface="ＭＳ Ｐゴシック" pitchFamily="34" charset="-128"/>
              </a:rPr>
              <a:t>determine scope </a:t>
            </a:r>
            <a:br>
              <a:rPr lang="en-US" sz="2400" dirty="0">
                <a:ea typeface="ＭＳ Ｐゴシック" pitchFamily="34" charset="-128"/>
              </a:rPr>
            </a:br>
            <a:r>
              <a:rPr lang="en-US" sz="2400" dirty="0">
                <a:ea typeface="ＭＳ Ｐゴシック" pitchFamily="34" charset="-128"/>
              </a:rPr>
              <a:t>of project</a:t>
            </a:r>
          </a:p>
          <a:p>
            <a:pPr eaLnBrk="1" hangingPunct="1">
              <a:buClr>
                <a:schemeClr val="tx1"/>
              </a:buClr>
            </a:pPr>
            <a:r>
              <a:rPr lang="en-US" sz="2400" dirty="0">
                <a:solidFill>
                  <a:srgbClr val="FFC000"/>
                </a:solidFill>
                <a:ea typeface="ＭＳ Ｐゴシック" pitchFamily="34" charset="-128"/>
              </a:rPr>
              <a:t>characteristics of customers &amp; tasks</a:t>
            </a:r>
          </a:p>
          <a:p>
            <a:pPr eaLnBrk="1" hangingPunct="1">
              <a:buClr>
                <a:schemeClr val="tx1"/>
              </a:buClr>
            </a:pPr>
            <a:r>
              <a:rPr lang="en-US" sz="2400" dirty="0">
                <a:ea typeface="ＭＳ Ｐゴシック" pitchFamily="34" charset="-128"/>
              </a:rPr>
              <a:t>evaluate existing practices &amp; products</a:t>
            </a:r>
          </a:p>
        </p:txBody>
      </p:sp>
      <p:sp>
        <p:nvSpPr>
          <p:cNvPr id="2" name="Date Placeholder 1">
            <a:extLst>
              <a:ext uri="{FF2B5EF4-FFF2-40B4-BE49-F238E27FC236}">
                <a16:creationId xmlns:a16="http://schemas.microsoft.com/office/drawing/2014/main" id="{F9A820C9-A8B0-CF43-A907-03BA9877ADC3}"/>
              </a:ext>
            </a:extLst>
          </p:cNvPr>
          <p:cNvSpPr>
            <a:spLocks noGrp="1"/>
          </p:cNvSpPr>
          <p:nvPr>
            <p:ph type="dt" sz="half" idx="10"/>
          </p:nvPr>
        </p:nvSpPr>
        <p:spPr/>
        <p:txBody>
          <a:bodyPr/>
          <a:lstStyle/>
          <a:p>
            <a:pPr>
              <a:defRPr/>
            </a:pPr>
            <a:r>
              <a:rPr lang="en-US"/>
              <a:t>Autumn 2026</a:t>
            </a:r>
            <a:endParaRPr lang="en-US" dirty="0"/>
          </a:p>
        </p:txBody>
      </p:sp>
      <p:sp>
        <p:nvSpPr>
          <p:cNvPr id="14" name="Footer Placeholder 3"/>
          <p:cNvSpPr>
            <a:spLocks noGrp="1"/>
          </p:cNvSpPr>
          <p:nvPr>
            <p:ph type="ftr" sz="quarter" idx="11"/>
          </p:nvPr>
        </p:nvSpPr>
        <p:spPr/>
        <p:txBody>
          <a:bodyPr/>
          <a:lstStyle/>
          <a:p>
            <a:pPr>
              <a:defRPr/>
            </a:pPr>
            <a:r>
              <a:rPr lang="en-US"/>
              <a:t>dt+UX: Design Thinking for User Experience Design, Prototyping &amp; Evaluation </a:t>
            </a:r>
            <a:endParaRPr lang="en-US" dirty="0"/>
          </a:p>
        </p:txBody>
      </p:sp>
      <p:sp>
        <p:nvSpPr>
          <p:cNvPr id="17"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34" indent="-285744" eaLnBrk="0" hangingPunct="0">
              <a:defRPr sz="2400">
                <a:solidFill>
                  <a:schemeClr val="tx1"/>
                </a:solidFill>
                <a:latin typeface="Times New Roman" pitchFamily="18" charset="0"/>
              </a:defRPr>
            </a:lvl2pPr>
            <a:lvl3pPr marL="1142975" indent="-228595" eaLnBrk="0" hangingPunct="0">
              <a:defRPr sz="2400">
                <a:solidFill>
                  <a:schemeClr val="tx1"/>
                </a:solidFill>
                <a:latin typeface="Times New Roman" pitchFamily="18" charset="0"/>
              </a:defRPr>
            </a:lvl3pPr>
            <a:lvl4pPr marL="1600165" indent="-228595" eaLnBrk="0" hangingPunct="0">
              <a:defRPr sz="2400">
                <a:solidFill>
                  <a:schemeClr val="tx1"/>
                </a:solidFill>
                <a:latin typeface="Times New Roman" pitchFamily="18" charset="0"/>
              </a:defRPr>
            </a:lvl4pPr>
            <a:lvl5pPr marL="2057355" indent="-228595" eaLnBrk="0" hangingPunct="0">
              <a:defRPr sz="2400">
                <a:solidFill>
                  <a:schemeClr val="tx1"/>
                </a:solidFill>
                <a:latin typeface="Times New Roman" pitchFamily="18" charset="0"/>
              </a:defRPr>
            </a:lvl5pPr>
            <a:lvl6pPr marL="2514545" indent="-228595" eaLnBrk="0" fontAlgn="base" hangingPunct="0">
              <a:spcBef>
                <a:spcPct val="0"/>
              </a:spcBef>
              <a:spcAft>
                <a:spcPct val="0"/>
              </a:spcAft>
              <a:defRPr sz="2400">
                <a:solidFill>
                  <a:schemeClr val="tx1"/>
                </a:solidFill>
                <a:latin typeface="Times New Roman" pitchFamily="18" charset="0"/>
              </a:defRPr>
            </a:lvl6pPr>
            <a:lvl7pPr marL="2971735" indent="-228595" eaLnBrk="0" fontAlgn="base" hangingPunct="0">
              <a:spcBef>
                <a:spcPct val="0"/>
              </a:spcBef>
              <a:spcAft>
                <a:spcPct val="0"/>
              </a:spcAft>
              <a:defRPr sz="2400">
                <a:solidFill>
                  <a:schemeClr val="tx1"/>
                </a:solidFill>
                <a:latin typeface="Times New Roman" pitchFamily="18" charset="0"/>
              </a:defRPr>
            </a:lvl7pPr>
            <a:lvl8pPr marL="3428925" indent="-228595" eaLnBrk="0" fontAlgn="base" hangingPunct="0">
              <a:spcBef>
                <a:spcPct val="0"/>
              </a:spcBef>
              <a:spcAft>
                <a:spcPct val="0"/>
              </a:spcAft>
              <a:defRPr sz="2400">
                <a:solidFill>
                  <a:schemeClr val="tx1"/>
                </a:solidFill>
                <a:latin typeface="Times New Roman" pitchFamily="18" charset="0"/>
              </a:defRPr>
            </a:lvl8pPr>
            <a:lvl9pPr marL="3886115" indent="-228595" eaLnBrk="0" fontAlgn="base" hangingPunct="0">
              <a:spcBef>
                <a:spcPct val="0"/>
              </a:spcBef>
              <a:spcAft>
                <a:spcPct val="0"/>
              </a:spcAft>
              <a:defRPr sz="2400">
                <a:solidFill>
                  <a:schemeClr val="tx1"/>
                </a:solidFill>
                <a:latin typeface="Times New Roman" pitchFamily="18" charset="0"/>
              </a:defRPr>
            </a:lvl9pPr>
          </a:lstStyle>
          <a:p>
            <a:pPr eaLnBrk="1" hangingPunct="1"/>
            <a:fld id="{561C6F80-1AE7-4892-8FD9-BFABD716406A}" type="slidenum">
              <a:rPr lang="en-US" sz="1000">
                <a:solidFill>
                  <a:schemeClr val="tx1">
                    <a:lumMod val="50000"/>
                  </a:schemeClr>
                </a:solidFill>
                <a:latin typeface="Helvetica Light"/>
              </a:rPr>
              <a:pPr eaLnBrk="1" hangingPunct="1"/>
              <a:t>7</a:t>
            </a:fld>
            <a:endParaRPr lang="en-US" sz="1000" dirty="0">
              <a:solidFill>
                <a:schemeClr val="tx1">
                  <a:lumMod val="50000"/>
                </a:schemeClr>
              </a:solidFill>
              <a:latin typeface="Helvetica Light"/>
            </a:endParaRPr>
          </a:p>
        </p:txBody>
      </p:sp>
      <p:sp>
        <p:nvSpPr>
          <p:cNvPr id="43012" name="Line 4"/>
          <p:cNvSpPr>
            <a:spLocks noChangeShapeType="1"/>
          </p:cNvSpPr>
          <p:nvPr/>
        </p:nvSpPr>
        <p:spPr bwMode="auto">
          <a:xfrm>
            <a:off x="5120645" y="2289124"/>
            <a:ext cx="1185558" cy="3779003"/>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lIns="91438" tIns="45719" rIns="91438" bIns="45719" anchor="ctr"/>
          <a:lstStyle/>
          <a:p>
            <a:endParaRPr lang="en-US" sz="4800"/>
          </a:p>
        </p:txBody>
      </p:sp>
      <p:sp>
        <p:nvSpPr>
          <p:cNvPr id="43013" name="Line 5"/>
          <p:cNvSpPr>
            <a:spLocks noChangeShapeType="1"/>
          </p:cNvSpPr>
          <p:nvPr/>
        </p:nvSpPr>
        <p:spPr bwMode="auto">
          <a:xfrm flipV="1">
            <a:off x="5120645" y="1348475"/>
            <a:ext cx="1177718" cy="254849"/>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lIns="91438" tIns="45719" rIns="91438" bIns="45719" anchor="ctr"/>
          <a:lstStyle/>
          <a:p>
            <a:endParaRPr lang="en-US" sz="4800"/>
          </a:p>
        </p:txBody>
      </p:sp>
      <p:sp>
        <p:nvSpPr>
          <p:cNvPr id="43014" name="Rectangle 6"/>
          <p:cNvSpPr>
            <a:spLocks noChangeArrowheads="1"/>
          </p:cNvSpPr>
          <p:nvPr/>
        </p:nvSpPr>
        <p:spPr bwMode="auto">
          <a:xfrm>
            <a:off x="2453644" y="4517971"/>
            <a:ext cx="2667000" cy="685800"/>
          </a:xfrm>
          <a:prstGeom prst="rect">
            <a:avLst/>
          </a:prstGeom>
          <a:solidFill>
            <a:srgbClr val="CEC0B2"/>
          </a:solidFill>
          <a:ln w="9525">
            <a:solidFill>
              <a:schemeClr val="tx1"/>
            </a:solidFill>
            <a:miter lim="800000"/>
            <a:headEnd/>
            <a:tailEnd/>
          </a:ln>
        </p:spPr>
        <p:txBody>
          <a:bodyPr wrap="none" lIns="91438" tIns="45719" rIns="91438" bIns="45719" anchor="ctr"/>
          <a:lstStyle/>
          <a:p>
            <a:pPr algn="ctr" eaLnBrk="0" hangingPunct="0"/>
            <a:r>
              <a:rPr lang="en-US" sz="2200">
                <a:solidFill>
                  <a:schemeClr val="bg2"/>
                </a:solidFill>
                <a:latin typeface="Arial" pitchFamily="34" charset="0"/>
              </a:rPr>
              <a:t>Production</a:t>
            </a:r>
          </a:p>
        </p:txBody>
      </p:sp>
      <p:sp>
        <p:nvSpPr>
          <p:cNvPr id="43015" name="Rectangle 7"/>
          <p:cNvSpPr>
            <a:spLocks noChangeArrowheads="1"/>
          </p:cNvSpPr>
          <p:nvPr/>
        </p:nvSpPr>
        <p:spPr bwMode="auto">
          <a:xfrm>
            <a:off x="2453644" y="3546421"/>
            <a:ext cx="2667000" cy="685800"/>
          </a:xfrm>
          <a:prstGeom prst="rect">
            <a:avLst/>
          </a:prstGeom>
          <a:solidFill>
            <a:srgbClr val="CEC0B2"/>
          </a:solidFill>
          <a:ln w="9525">
            <a:solidFill>
              <a:schemeClr val="tx1"/>
            </a:solidFill>
            <a:miter lim="800000"/>
            <a:headEnd/>
            <a:tailEnd/>
          </a:ln>
        </p:spPr>
        <p:txBody>
          <a:bodyPr wrap="none" lIns="91438" tIns="45719" rIns="91438" bIns="45719" anchor="ctr"/>
          <a:lstStyle/>
          <a:p>
            <a:pPr algn="ctr" eaLnBrk="0" hangingPunct="0"/>
            <a:r>
              <a:rPr lang="en-US" sz="2200">
                <a:solidFill>
                  <a:schemeClr val="bg2"/>
                </a:solidFill>
                <a:latin typeface="Arial" pitchFamily="34" charset="0"/>
              </a:rPr>
              <a:t>Design Refinement</a:t>
            </a:r>
          </a:p>
        </p:txBody>
      </p:sp>
      <p:sp>
        <p:nvSpPr>
          <p:cNvPr id="43016" name="Rectangle 8"/>
          <p:cNvSpPr>
            <a:spLocks noChangeArrowheads="1"/>
          </p:cNvSpPr>
          <p:nvPr/>
        </p:nvSpPr>
        <p:spPr bwMode="auto">
          <a:xfrm>
            <a:off x="2453644" y="2574871"/>
            <a:ext cx="2667000" cy="685800"/>
          </a:xfrm>
          <a:prstGeom prst="rect">
            <a:avLst/>
          </a:prstGeom>
          <a:solidFill>
            <a:srgbClr val="CEC0B2"/>
          </a:solidFill>
          <a:ln w="9525">
            <a:solidFill>
              <a:schemeClr val="tx1"/>
            </a:solidFill>
            <a:miter lim="800000"/>
            <a:headEnd/>
            <a:tailEnd/>
          </a:ln>
        </p:spPr>
        <p:txBody>
          <a:bodyPr wrap="none" lIns="91438" tIns="45719" rIns="91438" bIns="45719" anchor="ctr"/>
          <a:lstStyle/>
          <a:p>
            <a:pPr algn="ctr" eaLnBrk="0" hangingPunct="0"/>
            <a:r>
              <a:rPr lang="en-US" sz="2200">
                <a:solidFill>
                  <a:schemeClr val="bg2"/>
                </a:solidFill>
                <a:latin typeface="Arial" pitchFamily="34" charset="0"/>
              </a:rPr>
              <a:t>Design Exploration</a:t>
            </a:r>
          </a:p>
        </p:txBody>
      </p:sp>
      <p:sp>
        <p:nvSpPr>
          <p:cNvPr id="43017" name="Rectangle 9"/>
          <p:cNvSpPr>
            <a:spLocks noChangeArrowheads="1"/>
          </p:cNvSpPr>
          <p:nvPr/>
        </p:nvSpPr>
        <p:spPr bwMode="auto">
          <a:xfrm>
            <a:off x="2453644" y="1603321"/>
            <a:ext cx="2667000" cy="685800"/>
          </a:xfrm>
          <a:prstGeom prst="rect">
            <a:avLst/>
          </a:prstGeom>
          <a:solidFill>
            <a:srgbClr val="808080"/>
          </a:solidFill>
          <a:ln w="28575">
            <a:solidFill>
              <a:schemeClr val="tx1"/>
            </a:solidFill>
            <a:miter lim="800000"/>
            <a:headEnd/>
            <a:tailEnd/>
          </a:ln>
        </p:spPr>
        <p:txBody>
          <a:bodyPr wrap="none" lIns="91438" tIns="45719" rIns="91438" bIns="45719" anchor="ctr"/>
          <a:lstStyle/>
          <a:p>
            <a:pPr algn="ctr" eaLnBrk="0" hangingPunct="0"/>
            <a:r>
              <a:rPr lang="en-US" sz="2200" b="1">
                <a:latin typeface="Arial" pitchFamily="34" charset="0"/>
              </a:rPr>
              <a:t>Discovery</a:t>
            </a:r>
          </a:p>
        </p:txBody>
      </p:sp>
      <p:sp>
        <p:nvSpPr>
          <p:cNvPr id="43018" name="AutoShape 10"/>
          <p:cNvSpPr>
            <a:spLocks noChangeArrowheads="1"/>
          </p:cNvSpPr>
          <p:nvPr/>
        </p:nvSpPr>
        <p:spPr bwMode="auto">
          <a:xfrm>
            <a:off x="3672844" y="2355796"/>
            <a:ext cx="228600" cy="152400"/>
          </a:xfrm>
          <a:prstGeom prst="downArrow">
            <a:avLst>
              <a:gd name="adj1" fmla="val 50000"/>
              <a:gd name="adj2" fmla="val 25000"/>
            </a:avLst>
          </a:prstGeom>
          <a:solidFill>
            <a:schemeClr val="tx1">
              <a:lumMod val="65000"/>
            </a:schemeClr>
          </a:solidFill>
          <a:ln>
            <a:noFill/>
          </a:ln>
        </p:spPr>
        <p:txBody>
          <a:bodyPr wrap="none" lIns="91438" tIns="45719" rIns="91438" bIns="45719" anchor="ctr"/>
          <a:lstStyle/>
          <a:p>
            <a:endParaRPr lang="en-US" sz="4800"/>
          </a:p>
        </p:txBody>
      </p:sp>
      <p:sp>
        <p:nvSpPr>
          <p:cNvPr id="43019" name="AutoShape 11"/>
          <p:cNvSpPr>
            <a:spLocks noChangeArrowheads="1"/>
          </p:cNvSpPr>
          <p:nvPr/>
        </p:nvSpPr>
        <p:spPr bwMode="auto">
          <a:xfrm>
            <a:off x="3672844" y="3327346"/>
            <a:ext cx="228600" cy="152400"/>
          </a:xfrm>
          <a:prstGeom prst="downArrow">
            <a:avLst>
              <a:gd name="adj1" fmla="val 50000"/>
              <a:gd name="adj2" fmla="val 25000"/>
            </a:avLst>
          </a:prstGeom>
          <a:solidFill>
            <a:schemeClr val="tx1">
              <a:lumMod val="65000"/>
            </a:schemeClr>
          </a:solidFill>
          <a:ln>
            <a:noFill/>
          </a:ln>
        </p:spPr>
        <p:txBody>
          <a:bodyPr wrap="none" lIns="91438" tIns="45719" rIns="91438" bIns="45719" anchor="ctr"/>
          <a:lstStyle/>
          <a:p>
            <a:endParaRPr lang="en-US" sz="4800"/>
          </a:p>
        </p:txBody>
      </p:sp>
      <p:sp>
        <p:nvSpPr>
          <p:cNvPr id="43020" name="AutoShape 12"/>
          <p:cNvSpPr>
            <a:spLocks noChangeArrowheads="1"/>
          </p:cNvSpPr>
          <p:nvPr/>
        </p:nvSpPr>
        <p:spPr bwMode="auto">
          <a:xfrm>
            <a:off x="3672844" y="4298896"/>
            <a:ext cx="228600" cy="152400"/>
          </a:xfrm>
          <a:prstGeom prst="downArrow">
            <a:avLst>
              <a:gd name="adj1" fmla="val 50000"/>
              <a:gd name="adj2" fmla="val 25000"/>
            </a:avLst>
          </a:prstGeom>
          <a:solidFill>
            <a:schemeClr val="tx1">
              <a:lumMod val="65000"/>
            </a:schemeClr>
          </a:solidFill>
          <a:ln>
            <a:noFill/>
          </a:ln>
        </p:spPr>
        <p:txBody>
          <a:bodyPr wrap="none" lIns="91438" tIns="45719" rIns="91438" bIns="45719" anchor="ctr"/>
          <a:lstStyle/>
          <a:p>
            <a:endParaRPr lang="en-US" sz="4800"/>
          </a:p>
        </p:txBody>
      </p:sp>
    </p:spTree>
    <p:extLst>
      <p:ext uri="{BB962C8B-B14F-4D97-AF65-F5344CB8AC3E}">
        <p14:creationId xmlns:p14="http://schemas.microsoft.com/office/powerpoint/2010/main" val="98828502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0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0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3011">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3011">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3011">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3011">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3011">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0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animBg="1"/>
      <p:bldP spid="43012" grpId="0" animBg="1"/>
      <p:bldP spid="430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F1CCC2-2A0B-9447-9112-02D77EE0451B}"/>
              </a:ext>
            </a:extLst>
          </p:cNvPr>
          <p:cNvSpPr>
            <a:spLocks noGrp="1"/>
          </p:cNvSpPr>
          <p:nvPr>
            <p:ph type="dt" sz="half" idx="10"/>
          </p:nvPr>
        </p:nvSpPr>
        <p:spPr/>
        <p:txBody>
          <a:bodyPr/>
          <a:lstStyle/>
          <a:p>
            <a:pPr>
              <a:defRPr/>
            </a:pPr>
            <a:r>
              <a:rPr lang="en-US"/>
              <a:t>Autumn 2026</a:t>
            </a:r>
            <a:endParaRPr lang="en-US" dirty="0"/>
          </a:p>
        </p:txBody>
      </p:sp>
      <p:sp>
        <p:nvSpPr>
          <p:cNvPr id="4" name="Footer Placeholder 3"/>
          <p:cNvSpPr>
            <a:spLocks noGrp="1"/>
          </p:cNvSpPr>
          <p:nvPr>
            <p:ph type="ftr" sz="quarter" idx="11"/>
          </p:nvPr>
        </p:nvSpPr>
        <p:spPr/>
        <p:txBody>
          <a:bodyPr/>
          <a:lstStyle/>
          <a:p>
            <a:pPr>
              <a:defRPr/>
            </a:pPr>
            <a:r>
              <a:rPr lang="en-US"/>
              <a:t>dt+UX: Design Thinking for User Experience Design, Prototyping &amp; Evaluation </a:t>
            </a:r>
          </a:p>
        </p:txBody>
      </p:sp>
      <p:sp>
        <p:nvSpPr>
          <p:cNvPr id="5" name="Slide Number Placeholder 4"/>
          <p:cNvSpPr>
            <a:spLocks noGrp="1"/>
          </p:cNvSpPr>
          <p:nvPr>
            <p:ph type="sldNum" sz="quarter" idx="12"/>
          </p:nvPr>
        </p:nvSpPr>
        <p:spPr/>
        <p:txBody>
          <a:bodyPr/>
          <a:lstStyle/>
          <a:p>
            <a:fld id="{E9FE5C6A-93CB-440C-B05E-F3950C24966F}" type="slidenum">
              <a:rPr lang="en-US" smtClean="0"/>
              <a:pPr/>
              <a:t>8</a:t>
            </a:fld>
            <a:endParaRPr lang="en-US"/>
          </a:p>
        </p:txBody>
      </p:sp>
      <p:sp>
        <p:nvSpPr>
          <p:cNvPr id="6" name="TextBox 5"/>
          <p:cNvSpPr txBox="1"/>
          <p:nvPr/>
        </p:nvSpPr>
        <p:spPr>
          <a:xfrm>
            <a:off x="1272931" y="1108915"/>
            <a:ext cx="10499008" cy="4339650"/>
          </a:xfrm>
          <a:prstGeom prst="rect">
            <a:avLst/>
          </a:prstGeom>
          <a:noFill/>
        </p:spPr>
        <p:txBody>
          <a:bodyPr wrap="square" rtlCol="0">
            <a:spAutoFit/>
          </a:bodyPr>
          <a:lstStyle/>
          <a:p>
            <a:r>
              <a:rPr lang="en-US" sz="4800" b="1" i="1" dirty="0">
                <a:latin typeface="Helvetica" charset="0"/>
                <a:ea typeface="Helvetica" charset="0"/>
                <a:cs typeface="Helvetica" charset="0"/>
              </a:rPr>
              <a:t>Task. </a:t>
            </a:r>
            <a:r>
              <a:rPr lang="en-US" sz="4800" dirty="0">
                <a:latin typeface="Helvetica" charset="0"/>
                <a:ea typeface="Helvetica" charset="0"/>
                <a:cs typeface="Helvetica" charset="0"/>
              </a:rPr>
              <a:t>The structured </a:t>
            </a:r>
            <a:r>
              <a:rPr lang="en-US" sz="4800" b="1" dirty="0">
                <a:latin typeface="Helvetica" charset="0"/>
                <a:ea typeface="Helvetica" charset="0"/>
                <a:cs typeface="Helvetica" charset="0"/>
              </a:rPr>
              <a:t>set of activities</a:t>
            </a:r>
            <a:r>
              <a:rPr lang="en-US" sz="4800" dirty="0">
                <a:latin typeface="Helvetica" charset="0"/>
                <a:ea typeface="Helvetica" charset="0"/>
                <a:cs typeface="Helvetica" charset="0"/>
              </a:rPr>
              <a:t> or high-level </a:t>
            </a:r>
            <a:r>
              <a:rPr lang="en-US" sz="4800" b="1" dirty="0">
                <a:latin typeface="Helvetica" charset="0"/>
                <a:ea typeface="Helvetica" charset="0"/>
                <a:cs typeface="Helvetica" charset="0"/>
              </a:rPr>
              <a:t>actions</a:t>
            </a:r>
            <a:r>
              <a:rPr lang="en-US" sz="4800" b="1" i="1" dirty="0">
                <a:latin typeface="Helvetica" charset="0"/>
                <a:ea typeface="Helvetica" charset="0"/>
                <a:cs typeface="Helvetica" charset="0"/>
              </a:rPr>
              <a:t> </a:t>
            </a:r>
            <a:r>
              <a:rPr lang="en-US" sz="4800" dirty="0">
                <a:latin typeface="Helvetica" charset="0"/>
                <a:ea typeface="Helvetica" charset="0"/>
                <a:cs typeface="Helvetica" charset="0"/>
              </a:rPr>
              <a:t>required to </a:t>
            </a:r>
            <a:r>
              <a:rPr lang="en-US" sz="4800" b="1" dirty="0">
                <a:latin typeface="Helvetica" charset="0"/>
                <a:ea typeface="Helvetica" charset="0"/>
                <a:cs typeface="Helvetica" charset="0"/>
              </a:rPr>
              <a:t>achieve</a:t>
            </a:r>
            <a:r>
              <a:rPr lang="en-US" sz="4800" dirty="0">
                <a:latin typeface="Helvetica" charset="0"/>
                <a:ea typeface="Helvetica" charset="0"/>
                <a:cs typeface="Helvetica" charset="0"/>
              </a:rPr>
              <a:t> a high-level </a:t>
            </a:r>
            <a:r>
              <a:rPr lang="en-US" sz="4800" b="1" dirty="0">
                <a:latin typeface="Helvetica" charset="0"/>
                <a:ea typeface="Helvetica" charset="0"/>
                <a:cs typeface="Helvetica" charset="0"/>
              </a:rPr>
              <a:t>user goal</a:t>
            </a:r>
            <a:r>
              <a:rPr lang="en-US" sz="4800" dirty="0">
                <a:latin typeface="Helvetica" charset="0"/>
                <a:ea typeface="Helvetica" charset="0"/>
                <a:cs typeface="Helvetica" charset="0"/>
              </a:rPr>
              <a:t>. </a:t>
            </a:r>
          </a:p>
          <a:p>
            <a:endParaRPr lang="en-US" sz="4800" dirty="0">
              <a:latin typeface="Helvetica" charset="0"/>
              <a:ea typeface="Helvetica" charset="0"/>
              <a:cs typeface="Helvetica" charset="0"/>
            </a:endParaRPr>
          </a:p>
          <a:p>
            <a:r>
              <a:rPr lang="en-US" sz="4800" b="1" i="1" dirty="0">
                <a:solidFill>
                  <a:srgbClr val="FFC000"/>
                </a:solidFill>
                <a:latin typeface="Helvetica" charset="0"/>
                <a:ea typeface="Helvetica" charset="0"/>
                <a:cs typeface="Helvetica" charset="0"/>
              </a:rPr>
              <a:t>what</a:t>
            </a:r>
            <a:r>
              <a:rPr lang="en-US" sz="4800" dirty="0">
                <a:latin typeface="Helvetica" charset="0"/>
                <a:ea typeface="Helvetica" charset="0"/>
                <a:cs typeface="Helvetica" charset="0"/>
              </a:rPr>
              <a:t> a user wants to do</a:t>
            </a:r>
          </a:p>
          <a:p>
            <a:r>
              <a:rPr lang="en-US" sz="3600" dirty="0">
                <a:latin typeface="Helvetica" charset="0"/>
                <a:ea typeface="Helvetica" charset="0"/>
                <a:cs typeface="Helvetica" charset="0"/>
              </a:rPr>
              <a:t>* not how</a:t>
            </a:r>
          </a:p>
        </p:txBody>
      </p:sp>
    </p:spTree>
    <p:extLst>
      <p:ext uri="{BB962C8B-B14F-4D97-AF65-F5344CB8AC3E}">
        <p14:creationId xmlns:p14="http://schemas.microsoft.com/office/powerpoint/2010/main" val="5593933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Look at Tasks</a:t>
            </a:r>
          </a:p>
        </p:txBody>
      </p:sp>
      <p:sp>
        <p:nvSpPr>
          <p:cNvPr id="4" name="Date Placeholder 3"/>
          <p:cNvSpPr>
            <a:spLocks noGrp="1"/>
          </p:cNvSpPr>
          <p:nvPr>
            <p:ph type="dt" sz="half" idx="10"/>
          </p:nvPr>
        </p:nvSpPr>
        <p:spPr/>
        <p:txBody>
          <a:bodyPr/>
          <a:lstStyle/>
          <a:p>
            <a:r>
              <a:rPr lang="en-US"/>
              <a:t>Autumn 2026</a:t>
            </a:r>
          </a:p>
        </p:txBody>
      </p:sp>
      <p:sp>
        <p:nvSpPr>
          <p:cNvPr id="5" name="Footer Placeholder 4"/>
          <p:cNvSpPr>
            <a:spLocks noGrp="1"/>
          </p:cNvSpPr>
          <p:nvPr>
            <p:ph type="ftr" sz="quarter" idx="11"/>
          </p:nvPr>
        </p:nvSpPr>
        <p:spPr/>
        <p:txBody>
          <a:bodyPr/>
          <a:lstStyle/>
          <a:p>
            <a:r>
              <a:rPr lang="en-US"/>
              <a:t>dt+UX: Design Thinking for User Experience Design, Prototyping &amp; Evaluation </a:t>
            </a:r>
          </a:p>
        </p:txBody>
      </p:sp>
      <p:sp>
        <p:nvSpPr>
          <p:cNvPr id="3" name="Slide Number Placeholder 2"/>
          <p:cNvSpPr>
            <a:spLocks noGrp="1"/>
          </p:cNvSpPr>
          <p:nvPr>
            <p:ph type="sldNum" sz="quarter" idx="12"/>
          </p:nvPr>
        </p:nvSpPr>
        <p:spPr/>
        <p:txBody>
          <a:bodyPr/>
          <a:lstStyle/>
          <a:p>
            <a:fld id="{48573CA7-35FD-4F26-8712-3E7EAA6D8755}" type="slidenum">
              <a:rPr lang="en-US" smtClean="0"/>
              <a:pPr/>
              <a:t>9</a:t>
            </a:fld>
            <a:endParaRPr lang="en-US"/>
          </a:p>
        </p:txBody>
      </p:sp>
      <p:pic>
        <p:nvPicPr>
          <p:cNvPr id="8" name="Picture 7">
            <a:extLst>
              <a:ext uri="{FF2B5EF4-FFF2-40B4-BE49-F238E27FC236}">
                <a16:creationId xmlns:a16="http://schemas.microsoft.com/office/drawing/2014/main" id="{56A869AF-FE6D-924D-B05A-17DDC2FC0B5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1865"/>
          <a:stretch/>
        </p:blipFill>
        <p:spPr>
          <a:xfrm>
            <a:off x="2482129" y="852815"/>
            <a:ext cx="8769600" cy="5796790"/>
          </a:xfrm>
          <a:prstGeom prst="rect">
            <a:avLst/>
          </a:prstGeom>
        </p:spPr>
      </p:pic>
      <p:sp>
        <p:nvSpPr>
          <p:cNvPr id="7" name="Text Box 5">
            <a:extLst>
              <a:ext uri="{FF2B5EF4-FFF2-40B4-BE49-F238E27FC236}">
                <a16:creationId xmlns:a16="http://schemas.microsoft.com/office/drawing/2014/main" id="{9A54CCF6-C83C-9448-8805-8D1E027200C4}"/>
              </a:ext>
            </a:extLst>
          </p:cNvPr>
          <p:cNvSpPr txBox="1">
            <a:spLocks noChangeArrowheads="1"/>
          </p:cNvSpPr>
          <p:nvPr/>
        </p:nvSpPr>
        <p:spPr bwMode="auto">
          <a:xfrm>
            <a:off x="8123802" y="6316089"/>
            <a:ext cx="320349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sz="1600" dirty="0">
                <a:solidFill>
                  <a:schemeClr val="tx2">
                    <a:lumMod val="50000"/>
                  </a:schemeClr>
                </a:solidFill>
                <a:latin typeface="Helvetica" pitchFamily="34" charset="0"/>
              </a:rPr>
              <a:t>Sketch by </a:t>
            </a:r>
            <a:r>
              <a:rPr lang="en-US" sz="1600" dirty="0" err="1">
                <a:solidFill>
                  <a:schemeClr val="tx2">
                    <a:lumMod val="50000"/>
                  </a:schemeClr>
                </a:solidFill>
                <a:latin typeface="Helvetica" pitchFamily="34" charset="0"/>
              </a:rPr>
              <a:t>Trijeet</a:t>
            </a:r>
            <a:r>
              <a:rPr lang="en-US" sz="1600" dirty="0">
                <a:solidFill>
                  <a:schemeClr val="tx2">
                    <a:lumMod val="50000"/>
                  </a:schemeClr>
                </a:solidFill>
                <a:latin typeface="Helvetica" pitchFamily="34" charset="0"/>
              </a:rPr>
              <a:t> Mukhopadhyay</a:t>
            </a:r>
          </a:p>
        </p:txBody>
      </p:sp>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4334802D-717C-CC0B-25A2-24A9D56B9714}"/>
                  </a:ext>
                </a:extLst>
              </p14:cNvPr>
              <p14:cNvContentPartPr/>
              <p14:nvPr/>
            </p14:nvContentPartPr>
            <p14:xfrm>
              <a:off x="9007675" y="1729210"/>
              <a:ext cx="2644200" cy="1744200"/>
            </p14:xfrm>
          </p:contentPart>
        </mc:Choice>
        <mc:Fallback xmlns="">
          <p:pic>
            <p:nvPicPr>
              <p:cNvPr id="6" name="Ink 5">
                <a:extLst>
                  <a:ext uri="{FF2B5EF4-FFF2-40B4-BE49-F238E27FC236}">
                    <a16:creationId xmlns:a16="http://schemas.microsoft.com/office/drawing/2014/main" id="{4334802D-717C-CC0B-25A2-24A9D56B9714}"/>
                  </a:ext>
                </a:extLst>
              </p:cNvPr>
              <p:cNvPicPr/>
              <p:nvPr/>
            </p:nvPicPr>
            <p:blipFill>
              <a:blip r:embed="rId5"/>
              <a:stretch>
                <a:fillRect/>
              </a:stretch>
            </p:blipFill>
            <p:spPr>
              <a:xfrm>
                <a:off x="8988595" y="1710490"/>
                <a:ext cx="2682000" cy="1782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Ink 8">
                <a:extLst>
                  <a:ext uri="{FF2B5EF4-FFF2-40B4-BE49-F238E27FC236}">
                    <a16:creationId xmlns:a16="http://schemas.microsoft.com/office/drawing/2014/main" id="{B743D837-0699-77D0-12B3-DF59806F19A7}"/>
                  </a:ext>
                </a:extLst>
              </p14:cNvPr>
              <p14:cNvContentPartPr/>
              <p14:nvPr/>
            </p14:nvContentPartPr>
            <p14:xfrm>
              <a:off x="8047915" y="4352226"/>
              <a:ext cx="3857040" cy="2149200"/>
            </p14:xfrm>
          </p:contentPart>
        </mc:Choice>
        <mc:Fallback xmlns="">
          <p:pic>
            <p:nvPicPr>
              <p:cNvPr id="9" name="Ink 8">
                <a:extLst>
                  <a:ext uri="{FF2B5EF4-FFF2-40B4-BE49-F238E27FC236}">
                    <a16:creationId xmlns:a16="http://schemas.microsoft.com/office/drawing/2014/main" id="{B743D837-0699-77D0-12B3-DF59806F19A7}"/>
                  </a:ext>
                </a:extLst>
              </p:cNvPr>
              <p:cNvPicPr/>
              <p:nvPr/>
            </p:nvPicPr>
            <p:blipFill>
              <a:blip r:embed="rId7"/>
              <a:stretch>
                <a:fillRect/>
              </a:stretch>
            </p:blipFill>
            <p:spPr>
              <a:xfrm>
                <a:off x="8028835" y="4333506"/>
                <a:ext cx="3894840" cy="2187000"/>
              </a:xfrm>
              <a:prstGeom prst="rect">
                <a:avLst/>
              </a:prstGeom>
            </p:spPr>
          </p:pic>
        </mc:Fallback>
      </mc:AlternateContent>
    </p:spTree>
    <p:extLst>
      <p:ext uri="{BB962C8B-B14F-4D97-AF65-F5344CB8AC3E}">
        <p14:creationId xmlns:p14="http://schemas.microsoft.com/office/powerpoint/2010/main" val="19785365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90A07-946C-2347-8006-44EB6EE06EA3}"/>
              </a:ext>
            </a:extLst>
          </p:cNvPr>
          <p:cNvSpPr>
            <a:spLocks noGrp="1"/>
          </p:cNvSpPr>
          <p:nvPr>
            <p:ph type="title"/>
          </p:nvPr>
        </p:nvSpPr>
        <p:spPr>
          <a:xfrm>
            <a:off x="639235" y="0"/>
            <a:ext cx="11552767" cy="1143000"/>
          </a:xfrm>
        </p:spPr>
        <p:txBody>
          <a:bodyPr/>
          <a:lstStyle/>
          <a:p>
            <a:r>
              <a:rPr lang="en-US" dirty="0"/>
              <a:t>Example of Good Tasks: Lyft</a:t>
            </a:r>
          </a:p>
        </p:txBody>
      </p:sp>
      <p:sp>
        <p:nvSpPr>
          <p:cNvPr id="6" name="Content Placeholder 5">
            <a:extLst>
              <a:ext uri="{FF2B5EF4-FFF2-40B4-BE49-F238E27FC236}">
                <a16:creationId xmlns:a16="http://schemas.microsoft.com/office/drawing/2014/main" id="{2CD5D912-45FD-F14B-B3BE-DC976728CED0}"/>
              </a:ext>
            </a:extLst>
          </p:cNvPr>
          <p:cNvSpPr>
            <a:spLocks noGrp="1"/>
          </p:cNvSpPr>
          <p:nvPr>
            <p:ph idx="1"/>
          </p:nvPr>
        </p:nvSpPr>
        <p:spPr>
          <a:xfrm>
            <a:off x="639763" y="1150937"/>
            <a:ext cx="11285144" cy="5381838"/>
          </a:xfrm>
        </p:spPr>
        <p:txBody>
          <a:bodyPr>
            <a:normAutofit fontScale="85000" lnSpcReduction="10000"/>
          </a:bodyPr>
          <a:lstStyle/>
          <a:p>
            <a:r>
              <a:rPr lang="en-US" dirty="0"/>
              <a:t>Simple: Signaling for a ride</a:t>
            </a:r>
          </a:p>
          <a:p>
            <a:pPr lvl="1"/>
            <a:r>
              <a:rPr lang="en-US" dirty="0"/>
              <a:t>this is what 90% of people are going to be using the app for, so it should be easy to accomplish &amp; require as few steps as possible</a:t>
            </a:r>
          </a:p>
          <a:p>
            <a:pPr lvl="1"/>
            <a:endParaRPr lang="en-US" dirty="0"/>
          </a:p>
          <a:p>
            <a:r>
              <a:rPr lang="en-US" dirty="0"/>
              <a:t>Moderate: Contacting driver to pick up a forgotten item</a:t>
            </a:r>
          </a:p>
          <a:p>
            <a:pPr lvl="1"/>
            <a:r>
              <a:rPr lang="en-US" dirty="0"/>
              <a:t>happens less often, so it will require a few more steps to contact a prior driver &amp; connect with them to coordinate the return of the item</a:t>
            </a:r>
          </a:p>
          <a:p>
            <a:pPr marL="457108" lvl="1" indent="0">
              <a:buNone/>
            </a:pPr>
            <a:endParaRPr lang="en-US" dirty="0"/>
          </a:p>
          <a:p>
            <a:r>
              <a:rPr lang="en-US" dirty="0"/>
              <a:t>Complex: Become a driver for Lyft</a:t>
            </a:r>
          </a:p>
          <a:p>
            <a:pPr lvl="1"/>
            <a:r>
              <a:rPr lang="en-US" dirty="0"/>
              <a:t>want to make this as streamlined as possible, but there are multiple levels of screenings, regulations, uploads, &amp; registrations that you have to pass/do–this is a task that most people will not be doing</a:t>
            </a:r>
          </a:p>
        </p:txBody>
      </p:sp>
      <p:sp>
        <p:nvSpPr>
          <p:cNvPr id="3" name="Date Placeholder 2">
            <a:extLst>
              <a:ext uri="{FF2B5EF4-FFF2-40B4-BE49-F238E27FC236}">
                <a16:creationId xmlns:a16="http://schemas.microsoft.com/office/drawing/2014/main" id="{0B47AF75-123A-FF4D-8651-D89DA305F9A3}"/>
              </a:ext>
            </a:extLst>
          </p:cNvPr>
          <p:cNvSpPr>
            <a:spLocks noGrp="1"/>
          </p:cNvSpPr>
          <p:nvPr>
            <p:ph type="dt" sz="half" idx="10"/>
          </p:nvPr>
        </p:nvSpPr>
        <p:spPr>
          <a:xfrm>
            <a:off x="2930" y="6607236"/>
            <a:ext cx="2540000" cy="457200"/>
          </a:xfrm>
        </p:spPr>
        <p:txBody>
          <a:bodyPr/>
          <a:lstStyle/>
          <a:p>
            <a:r>
              <a:rPr lang="en-US"/>
              <a:t>Autumn 2026</a:t>
            </a:r>
          </a:p>
        </p:txBody>
      </p:sp>
      <p:sp>
        <p:nvSpPr>
          <p:cNvPr id="4" name="Footer Placeholder 3">
            <a:extLst>
              <a:ext uri="{FF2B5EF4-FFF2-40B4-BE49-F238E27FC236}">
                <a16:creationId xmlns:a16="http://schemas.microsoft.com/office/drawing/2014/main" id="{5F476F63-1F7F-6F42-99CE-B88495966AEE}"/>
              </a:ext>
            </a:extLst>
          </p:cNvPr>
          <p:cNvSpPr>
            <a:spLocks noGrp="1"/>
          </p:cNvSpPr>
          <p:nvPr>
            <p:ph type="ftr" sz="quarter" idx="11"/>
          </p:nvPr>
        </p:nvSpPr>
        <p:spPr>
          <a:xfrm>
            <a:off x="2545860" y="6608285"/>
            <a:ext cx="8319483" cy="457200"/>
          </a:xfrm>
        </p:spPr>
        <p:txBody>
          <a:bodyPr/>
          <a:lstStyle/>
          <a:p>
            <a:r>
              <a:rPr lang="en-US"/>
              <a:t>dt+UX: Design Thinking for User Experience Design, Prototyping &amp; Evaluation </a:t>
            </a:r>
          </a:p>
        </p:txBody>
      </p:sp>
      <p:sp>
        <p:nvSpPr>
          <p:cNvPr id="5" name="Slide Number Placeholder 4">
            <a:extLst>
              <a:ext uri="{FF2B5EF4-FFF2-40B4-BE49-F238E27FC236}">
                <a16:creationId xmlns:a16="http://schemas.microsoft.com/office/drawing/2014/main" id="{58025119-F32C-E346-A157-F48D40285F37}"/>
              </a:ext>
            </a:extLst>
          </p:cNvPr>
          <p:cNvSpPr>
            <a:spLocks noGrp="1"/>
          </p:cNvSpPr>
          <p:nvPr>
            <p:ph type="sldNum" sz="quarter" idx="12"/>
          </p:nvPr>
        </p:nvSpPr>
        <p:spPr>
          <a:xfrm>
            <a:off x="10865342" y="6617039"/>
            <a:ext cx="1320800" cy="457200"/>
          </a:xfrm>
        </p:spPr>
        <p:txBody>
          <a:bodyPr/>
          <a:lstStyle/>
          <a:p>
            <a:fld id="{63AA7834-23CB-3344-B42F-BB3C863F1847}" type="slidenum">
              <a:rPr lang="en-US" smtClean="0"/>
              <a:pPr/>
              <a:t>10</a:t>
            </a:fld>
            <a:endParaRPr lang="en-US"/>
          </a:p>
        </p:txBody>
      </p:sp>
    </p:spTree>
    <p:extLst>
      <p:ext uri="{BB962C8B-B14F-4D97-AF65-F5344CB8AC3E}">
        <p14:creationId xmlns:p14="http://schemas.microsoft.com/office/powerpoint/2010/main" val="40167212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1861053" y="0"/>
            <a:ext cx="8461375" cy="1143000"/>
          </a:xfrm>
        </p:spPr>
        <p:txBody>
          <a:bodyPr/>
          <a:lstStyle/>
          <a:p>
            <a:pPr eaLnBrk="1" hangingPunct="1"/>
            <a:r>
              <a:rPr lang="en-US" dirty="0">
                <a:ea typeface="ＭＳ Ｐゴシック" pitchFamily="34" charset="-128"/>
              </a:rPr>
              <a:t>Design Process: Exploration</a:t>
            </a:r>
          </a:p>
        </p:txBody>
      </p:sp>
      <p:sp>
        <p:nvSpPr>
          <p:cNvPr id="5" name="Date Placeholder 4">
            <a:extLst>
              <a:ext uri="{FF2B5EF4-FFF2-40B4-BE49-F238E27FC236}">
                <a16:creationId xmlns:a16="http://schemas.microsoft.com/office/drawing/2014/main" id="{7E23B42B-32CE-3A4E-AB7B-43400EBAACB4}"/>
              </a:ext>
            </a:extLst>
          </p:cNvPr>
          <p:cNvSpPr>
            <a:spLocks noGrp="1"/>
          </p:cNvSpPr>
          <p:nvPr>
            <p:ph type="dt" sz="half" idx="10"/>
          </p:nvPr>
        </p:nvSpPr>
        <p:spPr/>
        <p:txBody>
          <a:bodyPr/>
          <a:lstStyle/>
          <a:p>
            <a:pPr>
              <a:defRPr/>
            </a:pPr>
            <a:r>
              <a:rPr lang="en-US"/>
              <a:t>Autumn 2026</a:t>
            </a:r>
          </a:p>
        </p:txBody>
      </p:sp>
      <p:sp>
        <p:nvSpPr>
          <p:cNvPr id="3" name="Footer Placeholder 2"/>
          <p:cNvSpPr>
            <a:spLocks noGrp="1"/>
          </p:cNvSpPr>
          <p:nvPr>
            <p:ph type="ftr" sz="quarter" idx="11"/>
          </p:nvPr>
        </p:nvSpPr>
        <p:spPr/>
        <p:txBody>
          <a:bodyPr/>
          <a:lstStyle/>
          <a:p>
            <a:pPr>
              <a:defRPr/>
            </a:pPr>
            <a:r>
              <a:rPr lang="en-US"/>
              <a:t>dt+UX: Design Thinking for User Experience Design, Prototyping &amp; Evaluation </a:t>
            </a:r>
            <a:endParaRPr lang="en-US" dirty="0"/>
          </a:p>
        </p:txBody>
      </p:sp>
      <p:sp>
        <p:nvSpPr>
          <p:cNvPr id="4" name="Slide Number Placeholder 3"/>
          <p:cNvSpPr>
            <a:spLocks noGrp="1"/>
          </p:cNvSpPr>
          <p:nvPr>
            <p:ph type="sldNum" sz="quarter" idx="12"/>
          </p:nvPr>
        </p:nvSpPr>
        <p:spPr/>
        <p:txBody>
          <a:bodyPr/>
          <a:lstStyle/>
          <a:p>
            <a:fld id="{63AA7834-23CB-3344-B42F-BB3C863F1847}" type="slidenum">
              <a:rPr lang="en-US" smtClean="0"/>
              <a:pPr/>
              <a:t>11</a:t>
            </a:fld>
            <a:endParaRPr lang="en-US" dirty="0"/>
          </a:p>
        </p:txBody>
      </p:sp>
      <p:sp>
        <p:nvSpPr>
          <p:cNvPr id="43014" name="Rectangle 6"/>
          <p:cNvSpPr>
            <a:spLocks noChangeArrowheads="1"/>
          </p:cNvSpPr>
          <p:nvPr/>
        </p:nvSpPr>
        <p:spPr bwMode="auto">
          <a:xfrm>
            <a:off x="2452813" y="4519862"/>
            <a:ext cx="2667000" cy="685800"/>
          </a:xfrm>
          <a:prstGeom prst="rect">
            <a:avLst/>
          </a:prstGeom>
          <a:solidFill>
            <a:srgbClr val="CEC0B2"/>
          </a:solidFill>
          <a:ln w="9525">
            <a:solidFill>
              <a:schemeClr val="tx1"/>
            </a:solidFill>
            <a:miter lim="800000"/>
            <a:headEnd/>
            <a:tailEnd/>
          </a:ln>
        </p:spPr>
        <p:txBody>
          <a:bodyPr wrap="none" lIns="91438" tIns="45719" rIns="91438" bIns="45719" anchor="ctr"/>
          <a:lstStyle/>
          <a:p>
            <a:pPr algn="ctr" eaLnBrk="0" hangingPunct="0"/>
            <a:r>
              <a:rPr lang="en-US" sz="2200">
                <a:solidFill>
                  <a:schemeClr val="bg2"/>
                </a:solidFill>
                <a:latin typeface="Arial" pitchFamily="34" charset="0"/>
              </a:rPr>
              <a:t>Production</a:t>
            </a:r>
          </a:p>
        </p:txBody>
      </p:sp>
      <p:sp>
        <p:nvSpPr>
          <p:cNvPr id="43015" name="Rectangle 7"/>
          <p:cNvSpPr>
            <a:spLocks noChangeArrowheads="1"/>
          </p:cNvSpPr>
          <p:nvPr/>
        </p:nvSpPr>
        <p:spPr bwMode="auto">
          <a:xfrm>
            <a:off x="2452813" y="3548312"/>
            <a:ext cx="2667000" cy="685800"/>
          </a:xfrm>
          <a:prstGeom prst="rect">
            <a:avLst/>
          </a:prstGeom>
          <a:solidFill>
            <a:srgbClr val="CEC0B2"/>
          </a:solidFill>
          <a:ln w="9525">
            <a:solidFill>
              <a:schemeClr val="tx1"/>
            </a:solidFill>
            <a:miter lim="800000"/>
            <a:headEnd/>
            <a:tailEnd/>
          </a:ln>
        </p:spPr>
        <p:txBody>
          <a:bodyPr wrap="none" lIns="91438" tIns="45719" rIns="91438" bIns="45719" anchor="ctr"/>
          <a:lstStyle/>
          <a:p>
            <a:pPr algn="ctr" eaLnBrk="0" hangingPunct="0"/>
            <a:r>
              <a:rPr lang="en-US" sz="2200" dirty="0">
                <a:solidFill>
                  <a:schemeClr val="bg2"/>
                </a:solidFill>
                <a:latin typeface="Arial" pitchFamily="34" charset="0"/>
              </a:rPr>
              <a:t>Design Refinement</a:t>
            </a:r>
          </a:p>
        </p:txBody>
      </p:sp>
      <p:sp>
        <p:nvSpPr>
          <p:cNvPr id="43016" name="Rectangle 8"/>
          <p:cNvSpPr>
            <a:spLocks noChangeArrowheads="1"/>
          </p:cNvSpPr>
          <p:nvPr/>
        </p:nvSpPr>
        <p:spPr bwMode="auto">
          <a:xfrm>
            <a:off x="2452813" y="2576762"/>
            <a:ext cx="2667000" cy="685800"/>
          </a:xfrm>
          <a:prstGeom prst="rect">
            <a:avLst/>
          </a:prstGeom>
          <a:solidFill>
            <a:srgbClr val="808080"/>
          </a:solidFill>
          <a:ln w="28575">
            <a:solidFill>
              <a:schemeClr val="tx1"/>
            </a:solidFill>
            <a:miter lim="800000"/>
            <a:headEnd/>
            <a:tailEnd/>
          </a:ln>
        </p:spPr>
        <p:txBody>
          <a:bodyPr wrap="none" lIns="91438" tIns="45719" rIns="91438" bIns="45719" anchor="ctr"/>
          <a:lstStyle/>
          <a:p>
            <a:pPr algn="ctr" eaLnBrk="0" hangingPunct="0"/>
            <a:r>
              <a:rPr lang="en-US" sz="2200" b="1">
                <a:latin typeface="Arial" pitchFamily="34" charset="0"/>
              </a:rPr>
              <a:t>Design Exploration</a:t>
            </a:r>
          </a:p>
        </p:txBody>
      </p:sp>
      <p:sp>
        <p:nvSpPr>
          <p:cNvPr id="43017" name="Rectangle 9"/>
          <p:cNvSpPr>
            <a:spLocks noChangeArrowheads="1"/>
          </p:cNvSpPr>
          <p:nvPr/>
        </p:nvSpPr>
        <p:spPr bwMode="auto">
          <a:xfrm>
            <a:off x="2452813" y="1605212"/>
            <a:ext cx="2667000" cy="685800"/>
          </a:xfrm>
          <a:prstGeom prst="rect">
            <a:avLst/>
          </a:prstGeom>
          <a:solidFill>
            <a:srgbClr val="CEC0B2"/>
          </a:solidFill>
          <a:ln w="9525">
            <a:solidFill>
              <a:schemeClr val="tx1"/>
            </a:solidFill>
            <a:miter lim="800000"/>
            <a:headEnd/>
            <a:tailEnd/>
          </a:ln>
        </p:spPr>
        <p:txBody>
          <a:bodyPr wrap="none" lIns="91438" tIns="45719" rIns="91438" bIns="45719" anchor="ctr"/>
          <a:lstStyle/>
          <a:p>
            <a:pPr algn="ctr" eaLnBrk="0" hangingPunct="0"/>
            <a:r>
              <a:rPr lang="en-US" sz="2200">
                <a:solidFill>
                  <a:schemeClr val="bg2"/>
                </a:solidFill>
                <a:latin typeface="Arial" pitchFamily="34" charset="0"/>
              </a:rPr>
              <a:t>Discovery</a:t>
            </a:r>
          </a:p>
        </p:txBody>
      </p:sp>
      <p:sp>
        <p:nvSpPr>
          <p:cNvPr id="18" name="Rectangle 3"/>
          <p:cNvSpPr txBox="1">
            <a:spLocks noChangeArrowheads="1"/>
          </p:cNvSpPr>
          <p:nvPr/>
        </p:nvSpPr>
        <p:spPr>
          <a:xfrm>
            <a:off x="6306203" y="1349321"/>
            <a:ext cx="3925421" cy="4724400"/>
          </a:xfrm>
          <a:prstGeom prst="rect">
            <a:avLst/>
          </a:prstGeom>
          <a:solidFill>
            <a:srgbClr val="808080"/>
          </a:solidFill>
          <a:ln w="38100">
            <a:solidFill>
              <a:schemeClr val="tx1"/>
            </a:solidFill>
            <a:miter lim="800000"/>
            <a:headEnd/>
            <a:tailEnd/>
          </a:ln>
        </p:spPr>
        <p:txBody>
          <a:bodyPr lIns="91438" tIns="45719" rIns="91438" bIns="45719"/>
          <a:lstStyle>
            <a:lvl1pPr marL="342900" indent="-342900" algn="l" rtl="0" eaLnBrk="1" fontAlgn="base" hangingPunct="1">
              <a:spcBef>
                <a:spcPct val="20000"/>
              </a:spcBef>
              <a:spcAft>
                <a:spcPct val="0"/>
              </a:spcAft>
              <a:buChar char="•"/>
              <a:defRPr sz="3200" b="0" i="0">
                <a:solidFill>
                  <a:schemeClr val="tx1"/>
                </a:solidFill>
                <a:latin typeface="Helvetica Light"/>
                <a:ea typeface="ＭＳ Ｐゴシック" charset="0"/>
                <a:cs typeface="Helvetica Light"/>
              </a:defRPr>
            </a:lvl1pPr>
            <a:lvl2pPr marL="742950" indent="-285750" algn="l" rtl="0" eaLnBrk="1" fontAlgn="base" hangingPunct="1">
              <a:spcBef>
                <a:spcPct val="20000"/>
              </a:spcBef>
              <a:spcAft>
                <a:spcPct val="0"/>
              </a:spcAft>
              <a:buChar char="–"/>
              <a:defRPr sz="2800" b="0" i="0">
                <a:solidFill>
                  <a:schemeClr val="tx1"/>
                </a:solidFill>
                <a:latin typeface="Helvetica Light"/>
                <a:ea typeface="ＭＳ Ｐゴシック" charset="0"/>
                <a:cs typeface="Helvetica Light"/>
              </a:defRPr>
            </a:lvl2pPr>
            <a:lvl3pPr marL="1143000" indent="-228600" algn="l" rtl="0" eaLnBrk="1" fontAlgn="base" hangingPunct="1">
              <a:spcBef>
                <a:spcPct val="20000"/>
              </a:spcBef>
              <a:spcAft>
                <a:spcPct val="0"/>
              </a:spcAft>
              <a:buChar char="•"/>
              <a:defRPr sz="2400" b="0" i="0">
                <a:solidFill>
                  <a:schemeClr val="tx1"/>
                </a:solidFill>
                <a:latin typeface="Helvetica Light"/>
                <a:ea typeface="ＭＳ Ｐゴシック" charset="0"/>
                <a:cs typeface="Helvetica Light"/>
              </a:defRPr>
            </a:lvl3pPr>
            <a:lvl4pPr marL="1600200" indent="-228600" algn="l" rtl="0" eaLnBrk="1" fontAlgn="base" hangingPunct="1">
              <a:spcBef>
                <a:spcPct val="20000"/>
              </a:spcBef>
              <a:spcAft>
                <a:spcPct val="0"/>
              </a:spcAft>
              <a:buChar char="–"/>
              <a:defRPr sz="2000" b="0" i="0">
                <a:solidFill>
                  <a:schemeClr val="tx1"/>
                </a:solidFill>
                <a:latin typeface="Helvetica Light"/>
                <a:ea typeface="ＭＳ Ｐゴシック" charset="0"/>
                <a:cs typeface="Helvetica Light"/>
              </a:defRPr>
            </a:lvl4pPr>
            <a:lvl5pPr marL="2057400" indent="-228600" algn="l" rtl="0" eaLnBrk="1" fontAlgn="base" hangingPunct="1">
              <a:spcBef>
                <a:spcPct val="20000"/>
              </a:spcBef>
              <a:spcAft>
                <a:spcPct val="0"/>
              </a:spcAft>
              <a:buChar char="»"/>
              <a:defRPr sz="2000" b="0" i="0">
                <a:solidFill>
                  <a:schemeClr val="tx1"/>
                </a:solidFill>
                <a:latin typeface="Helvetica Light"/>
                <a:ea typeface="ＭＳ Ｐゴシック" charset="0"/>
                <a:cs typeface="Helvetica Light"/>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a:lstStyle>
          <a:p>
            <a:pPr>
              <a:buFontTx/>
              <a:buNone/>
            </a:pPr>
            <a:r>
              <a:rPr lang="en-US" sz="2800" dirty="0">
                <a:ea typeface="ＭＳ Ｐゴシック" pitchFamily="34" charset="-128"/>
              </a:rPr>
              <a:t>Expand Design Space</a:t>
            </a:r>
          </a:p>
          <a:p>
            <a:pPr>
              <a:buClr>
                <a:schemeClr val="tx1"/>
              </a:buClr>
            </a:pPr>
            <a:endParaRPr lang="en-US" sz="1200" dirty="0">
              <a:ea typeface="ＭＳ Ｐゴシック" pitchFamily="34" charset="-128"/>
            </a:endParaRPr>
          </a:p>
          <a:p>
            <a:pPr>
              <a:buClr>
                <a:schemeClr val="tx1"/>
              </a:buClr>
            </a:pPr>
            <a:r>
              <a:rPr lang="en-US" sz="2400" dirty="0">
                <a:ea typeface="ＭＳ Ｐゴシック" pitchFamily="34" charset="-128"/>
              </a:rPr>
              <a:t>brainstorming</a:t>
            </a:r>
          </a:p>
          <a:p>
            <a:pPr>
              <a:buClr>
                <a:schemeClr val="tx1"/>
              </a:buClr>
            </a:pPr>
            <a:r>
              <a:rPr lang="en-US" altLang="ja-JP" sz="2400" dirty="0">
                <a:ea typeface="ＭＳ Ｐゴシック" pitchFamily="34" charset="-128"/>
              </a:rPr>
              <a:t>sketching</a:t>
            </a:r>
          </a:p>
          <a:p>
            <a:pPr>
              <a:buClr>
                <a:schemeClr val="tx1"/>
              </a:buClr>
            </a:pPr>
            <a:r>
              <a:rPr lang="en-US" altLang="ja-JP" sz="2400" dirty="0">
                <a:ea typeface="ＭＳ Ｐゴシック" pitchFamily="34" charset="-128"/>
              </a:rPr>
              <a:t>storyboarding</a:t>
            </a:r>
          </a:p>
          <a:p>
            <a:pPr>
              <a:buClr>
                <a:schemeClr val="tx1"/>
              </a:buClr>
            </a:pPr>
            <a:r>
              <a:rPr lang="en-US" altLang="ja-JP" sz="2400" dirty="0">
                <a:ea typeface="ＭＳ Ｐゴシック" pitchFamily="34" charset="-128"/>
              </a:rPr>
              <a:t>prototyping</a:t>
            </a:r>
          </a:p>
        </p:txBody>
      </p:sp>
      <p:sp>
        <p:nvSpPr>
          <p:cNvPr id="43012" name="Line 4"/>
          <p:cNvSpPr>
            <a:spLocks noChangeShapeType="1"/>
          </p:cNvSpPr>
          <p:nvPr/>
        </p:nvSpPr>
        <p:spPr bwMode="auto">
          <a:xfrm>
            <a:off x="5119815" y="3262563"/>
            <a:ext cx="1193665" cy="2813822"/>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lIns="91438" tIns="45719" rIns="91438" bIns="45719" anchor="ctr"/>
          <a:lstStyle/>
          <a:p>
            <a:endParaRPr lang="en-US" sz="4800"/>
          </a:p>
        </p:txBody>
      </p:sp>
      <p:sp>
        <p:nvSpPr>
          <p:cNvPr id="43013" name="Line 5"/>
          <p:cNvSpPr>
            <a:spLocks noChangeShapeType="1"/>
          </p:cNvSpPr>
          <p:nvPr/>
        </p:nvSpPr>
        <p:spPr bwMode="auto">
          <a:xfrm flipV="1">
            <a:off x="5119813" y="1349678"/>
            <a:ext cx="1187970" cy="1232877"/>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lIns="91438" tIns="45719" rIns="91438" bIns="45719" anchor="ctr"/>
          <a:lstStyle/>
          <a:p>
            <a:endParaRPr lang="en-US" sz="4800"/>
          </a:p>
        </p:txBody>
      </p:sp>
      <p:sp>
        <p:nvSpPr>
          <p:cNvPr id="19" name="AutoShape 10"/>
          <p:cNvSpPr>
            <a:spLocks noChangeArrowheads="1"/>
          </p:cNvSpPr>
          <p:nvPr/>
        </p:nvSpPr>
        <p:spPr bwMode="auto">
          <a:xfrm>
            <a:off x="3672844" y="2355796"/>
            <a:ext cx="228600" cy="152400"/>
          </a:xfrm>
          <a:prstGeom prst="downArrow">
            <a:avLst>
              <a:gd name="adj1" fmla="val 50000"/>
              <a:gd name="adj2" fmla="val 25000"/>
            </a:avLst>
          </a:prstGeom>
          <a:solidFill>
            <a:schemeClr val="tx1">
              <a:lumMod val="65000"/>
            </a:schemeClr>
          </a:solidFill>
          <a:ln>
            <a:noFill/>
          </a:ln>
        </p:spPr>
        <p:txBody>
          <a:bodyPr wrap="none" lIns="91438" tIns="45719" rIns="91438" bIns="45719" anchor="ctr"/>
          <a:lstStyle/>
          <a:p>
            <a:endParaRPr lang="en-US" sz="4800"/>
          </a:p>
        </p:txBody>
      </p:sp>
      <p:sp>
        <p:nvSpPr>
          <p:cNvPr id="20" name="AutoShape 11"/>
          <p:cNvSpPr>
            <a:spLocks noChangeArrowheads="1"/>
          </p:cNvSpPr>
          <p:nvPr/>
        </p:nvSpPr>
        <p:spPr bwMode="auto">
          <a:xfrm>
            <a:off x="3672844" y="3327346"/>
            <a:ext cx="228600" cy="152400"/>
          </a:xfrm>
          <a:prstGeom prst="downArrow">
            <a:avLst>
              <a:gd name="adj1" fmla="val 50000"/>
              <a:gd name="adj2" fmla="val 25000"/>
            </a:avLst>
          </a:prstGeom>
          <a:solidFill>
            <a:schemeClr val="tx1">
              <a:lumMod val="65000"/>
            </a:schemeClr>
          </a:solidFill>
          <a:ln>
            <a:noFill/>
          </a:ln>
        </p:spPr>
        <p:txBody>
          <a:bodyPr wrap="none" lIns="91438" tIns="45719" rIns="91438" bIns="45719" anchor="ctr"/>
          <a:lstStyle/>
          <a:p>
            <a:endParaRPr lang="en-US" sz="4800"/>
          </a:p>
        </p:txBody>
      </p:sp>
      <p:sp>
        <p:nvSpPr>
          <p:cNvPr id="21" name="AutoShape 12"/>
          <p:cNvSpPr>
            <a:spLocks noChangeArrowheads="1"/>
          </p:cNvSpPr>
          <p:nvPr/>
        </p:nvSpPr>
        <p:spPr bwMode="auto">
          <a:xfrm>
            <a:off x="3672844" y="4298896"/>
            <a:ext cx="228600" cy="152400"/>
          </a:xfrm>
          <a:prstGeom prst="downArrow">
            <a:avLst>
              <a:gd name="adj1" fmla="val 50000"/>
              <a:gd name="adj2" fmla="val 25000"/>
            </a:avLst>
          </a:prstGeom>
          <a:solidFill>
            <a:schemeClr val="tx1">
              <a:lumMod val="65000"/>
            </a:schemeClr>
          </a:solidFill>
          <a:ln>
            <a:noFill/>
          </a:ln>
        </p:spPr>
        <p:txBody>
          <a:bodyPr wrap="none" lIns="91438" tIns="45719" rIns="91438" bIns="45719" anchor="ctr"/>
          <a:lstStyle/>
          <a:p>
            <a:endParaRPr lang="en-US" sz="4800"/>
          </a:p>
        </p:txBody>
      </p:sp>
    </p:spTree>
    <p:extLst>
      <p:ext uri="{BB962C8B-B14F-4D97-AF65-F5344CB8AC3E}">
        <p14:creationId xmlns:p14="http://schemas.microsoft.com/office/powerpoint/2010/main" val="80541705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30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0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animBg="1"/>
      <p:bldP spid="43012" grpId="0" animBg="1"/>
      <p:bldP spid="43013"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1" name="Rectangle 1026"/>
          <p:cNvSpPr>
            <a:spLocks noGrp="1" noChangeArrowheads="1"/>
          </p:cNvSpPr>
          <p:nvPr>
            <p:ph type="title"/>
          </p:nvPr>
        </p:nvSpPr>
        <p:spPr>
          <a:noFill/>
        </p:spPr>
        <p:txBody>
          <a:bodyPr vert="horz" wrap="square" lIns="92073" tIns="46037" rIns="92073" bIns="46037" numCol="1" anchor="ctr" anchorCtr="0" compatLnSpc="1">
            <a:prstTxWarp prst="textNoShape">
              <a:avLst/>
            </a:prstTxWarp>
          </a:bodyPr>
          <a:lstStyle/>
          <a:p>
            <a:pPr eaLnBrk="1" hangingPunct="1"/>
            <a:r>
              <a:rPr lang="en-US" dirty="0">
                <a:latin typeface="Helvetica" pitchFamily="34" charset="0"/>
              </a:rPr>
              <a:t>Iteration</a:t>
            </a:r>
          </a:p>
        </p:txBody>
      </p:sp>
      <p:sp>
        <p:nvSpPr>
          <p:cNvPr id="1033" name="Rectangle 1032"/>
          <p:cNvSpPr>
            <a:spLocks noGrp="1" noChangeArrowheads="1"/>
          </p:cNvSpPr>
          <p:nvPr>
            <p:ph idx="1"/>
          </p:nvPr>
        </p:nvSpPr>
        <p:spPr>
          <a:xfrm>
            <a:off x="2508556" y="302833"/>
            <a:ext cx="7772400" cy="4724400"/>
          </a:xfrm>
        </p:spPr>
        <p:txBody>
          <a:bodyPr/>
          <a:lstStyle/>
          <a:p>
            <a:pPr algn="r" eaLnBrk="1" hangingPunct="1">
              <a:buFontTx/>
              <a:buNone/>
            </a:pPr>
            <a:r>
              <a:rPr lang="en-US" dirty="0">
                <a:latin typeface="Arial" charset="0"/>
              </a:rPr>
              <a:t>At every stage!</a:t>
            </a:r>
          </a:p>
        </p:txBody>
      </p:sp>
      <p:sp>
        <p:nvSpPr>
          <p:cNvPr id="4" name="Date Placeholder 3">
            <a:extLst>
              <a:ext uri="{FF2B5EF4-FFF2-40B4-BE49-F238E27FC236}">
                <a16:creationId xmlns:a16="http://schemas.microsoft.com/office/drawing/2014/main" id="{794C1EFA-E0B0-A34E-B858-CC66677FD761}"/>
              </a:ext>
            </a:extLst>
          </p:cNvPr>
          <p:cNvSpPr>
            <a:spLocks noGrp="1"/>
          </p:cNvSpPr>
          <p:nvPr>
            <p:ph type="dt" sz="half" idx="10"/>
          </p:nvPr>
        </p:nvSpPr>
        <p:spPr/>
        <p:txBody>
          <a:bodyPr/>
          <a:lstStyle/>
          <a:p>
            <a:pPr>
              <a:defRPr/>
            </a:pPr>
            <a:r>
              <a:rPr lang="en-US"/>
              <a:t>Autumn 2026</a:t>
            </a:r>
            <a:endParaRPr lang="en-US" dirty="0"/>
          </a:p>
        </p:txBody>
      </p:sp>
      <p:sp>
        <p:nvSpPr>
          <p:cNvPr id="5" name="Footer Placeholder 4"/>
          <p:cNvSpPr>
            <a:spLocks noGrp="1"/>
          </p:cNvSpPr>
          <p:nvPr>
            <p:ph type="ftr" sz="quarter" idx="11"/>
          </p:nvPr>
        </p:nvSpPr>
        <p:spPr/>
        <p:txBody>
          <a:bodyPr/>
          <a:lstStyle/>
          <a:p>
            <a:pPr>
              <a:defRPr/>
            </a:pPr>
            <a:r>
              <a:rPr lang="en-US"/>
              <a:t>dt+UX: Design Thinking for User Experience Design, Prototyping &amp; Evaluation </a:t>
            </a:r>
            <a:endParaRPr lang="en-US" dirty="0"/>
          </a:p>
        </p:txBody>
      </p:sp>
      <p:sp>
        <p:nvSpPr>
          <p:cNvPr id="6" name="Slide Number Placeholder 5"/>
          <p:cNvSpPr>
            <a:spLocks noGrp="1"/>
          </p:cNvSpPr>
          <p:nvPr>
            <p:ph type="sldNum" sz="quarter" idx="12"/>
          </p:nvPr>
        </p:nvSpPr>
        <p:spPr/>
        <p:txBody>
          <a:bodyPr/>
          <a:lstStyle/>
          <a:p>
            <a:fld id="{378E877C-33E4-8D47-9FF8-A9983EC5D9E6}" type="slidenum">
              <a:rPr lang="en-US" smtClean="0"/>
              <a:pPr/>
              <a:t>12</a:t>
            </a:fld>
            <a:endParaRPr lang="en-US"/>
          </a:p>
        </p:txBody>
      </p:sp>
      <p:grpSp>
        <p:nvGrpSpPr>
          <p:cNvPr id="1032" name="Group 1034"/>
          <p:cNvGrpSpPr>
            <a:grpSpLocks/>
          </p:cNvGrpSpPr>
          <p:nvPr/>
        </p:nvGrpSpPr>
        <p:grpSpPr bwMode="auto">
          <a:xfrm>
            <a:off x="2066927" y="1520828"/>
            <a:ext cx="7874002" cy="2493964"/>
            <a:chOff x="342" y="958"/>
            <a:chExt cx="4960" cy="1571"/>
          </a:xfrm>
        </p:grpSpPr>
        <p:sp>
          <p:nvSpPr>
            <p:cNvPr id="1034" name="Rectangle 1029"/>
            <p:cNvSpPr>
              <a:spLocks noChangeArrowheads="1"/>
            </p:cNvSpPr>
            <p:nvPr/>
          </p:nvSpPr>
          <p:spPr bwMode="auto">
            <a:xfrm>
              <a:off x="3818" y="958"/>
              <a:ext cx="799" cy="2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eaLnBrk="0" hangingPunct="0"/>
              <a:r>
                <a:rPr lang="en-US" sz="2200" b="1" dirty="0">
                  <a:latin typeface="Verdana" charset="0"/>
                </a:rPr>
                <a:t>Design</a:t>
              </a:r>
            </a:p>
          </p:txBody>
        </p:sp>
        <p:sp>
          <p:nvSpPr>
            <p:cNvPr id="1035" name="Rectangle 1030"/>
            <p:cNvSpPr>
              <a:spLocks noChangeArrowheads="1"/>
            </p:cNvSpPr>
            <p:nvPr/>
          </p:nvSpPr>
          <p:spPr bwMode="auto">
            <a:xfrm>
              <a:off x="342" y="2056"/>
              <a:ext cx="1100" cy="2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eaLnBrk="0" hangingPunct="0"/>
              <a:r>
                <a:rPr lang="en-US" sz="2200" b="1" dirty="0">
                  <a:latin typeface="Verdana" charset="0"/>
                </a:rPr>
                <a:t>Prototype</a:t>
              </a:r>
            </a:p>
          </p:txBody>
        </p:sp>
        <p:sp>
          <p:nvSpPr>
            <p:cNvPr id="1036" name="Rectangle 1031"/>
            <p:cNvSpPr>
              <a:spLocks noChangeArrowheads="1"/>
            </p:cNvSpPr>
            <p:nvPr/>
          </p:nvSpPr>
          <p:spPr bwMode="auto">
            <a:xfrm>
              <a:off x="4325" y="2257"/>
              <a:ext cx="977" cy="2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eaLnBrk="0" hangingPunct="0"/>
              <a:r>
                <a:rPr lang="en-US" sz="2200" b="1" dirty="0">
                  <a:latin typeface="Verdana" charset="0"/>
                </a:rPr>
                <a:t>Evaluate</a:t>
              </a:r>
            </a:p>
          </p:txBody>
        </p:sp>
      </p:grpSp>
      <p:sp>
        <p:nvSpPr>
          <p:cNvPr id="2" name="TextBox 1"/>
          <p:cNvSpPr txBox="1"/>
          <p:nvPr/>
        </p:nvSpPr>
        <p:spPr>
          <a:xfrm>
            <a:off x="2079197" y="3731817"/>
            <a:ext cx="1843770" cy="2308322"/>
          </a:xfrm>
          <a:prstGeom prst="rect">
            <a:avLst/>
          </a:prstGeom>
          <a:noFill/>
        </p:spPr>
        <p:txBody>
          <a:bodyPr wrap="none" lIns="91438" tIns="45719" rIns="91438" bIns="45719" rtlCol="0">
            <a:spAutoFit/>
          </a:bodyPr>
          <a:lstStyle/>
          <a:p>
            <a:r>
              <a:rPr lang="en-US" dirty="0">
                <a:solidFill>
                  <a:schemeClr val="tx1">
                    <a:lumMod val="65000"/>
                  </a:schemeClr>
                </a:solidFill>
                <a:latin typeface="+mn-lt"/>
              </a:rPr>
              <a:t>Sketch</a:t>
            </a:r>
          </a:p>
          <a:p>
            <a:r>
              <a:rPr lang="en-US" dirty="0">
                <a:solidFill>
                  <a:schemeClr val="tx1">
                    <a:lumMod val="65000"/>
                  </a:schemeClr>
                </a:solidFill>
                <a:latin typeface="+mn-lt"/>
              </a:rPr>
              <a:t>Paper</a:t>
            </a:r>
          </a:p>
          <a:p>
            <a:r>
              <a:rPr lang="en-US" dirty="0">
                <a:solidFill>
                  <a:schemeClr val="tx1">
                    <a:lumMod val="65000"/>
                  </a:schemeClr>
                </a:solidFill>
                <a:latin typeface="+mn-lt"/>
              </a:rPr>
              <a:t>Video</a:t>
            </a:r>
          </a:p>
          <a:p>
            <a:r>
              <a:rPr lang="en-US" dirty="0">
                <a:solidFill>
                  <a:schemeClr val="tx1">
                    <a:lumMod val="65000"/>
                  </a:schemeClr>
                </a:solidFill>
                <a:latin typeface="+mn-lt"/>
              </a:rPr>
              <a:t>Tool</a:t>
            </a:r>
            <a:br>
              <a:rPr lang="en-US" dirty="0">
                <a:solidFill>
                  <a:schemeClr val="tx1">
                    <a:lumMod val="65000"/>
                  </a:schemeClr>
                </a:solidFill>
                <a:latin typeface="+mn-lt"/>
              </a:rPr>
            </a:br>
            <a:r>
              <a:rPr lang="en-US" dirty="0">
                <a:solidFill>
                  <a:schemeClr val="tx1">
                    <a:lumMod val="65000"/>
                  </a:schemeClr>
                </a:solidFill>
                <a:latin typeface="+mn-lt"/>
              </a:rPr>
              <a:t>AI Generate</a:t>
            </a:r>
          </a:p>
          <a:p>
            <a:r>
              <a:rPr lang="en-US" dirty="0">
                <a:solidFill>
                  <a:schemeClr val="tx1">
                    <a:lumMod val="65000"/>
                  </a:schemeClr>
                </a:solidFill>
                <a:latin typeface="+mn-lt"/>
              </a:rPr>
              <a:t>Program</a:t>
            </a:r>
          </a:p>
        </p:txBody>
      </p:sp>
      <p:sp>
        <p:nvSpPr>
          <p:cNvPr id="12" name="TextBox 11"/>
          <p:cNvSpPr txBox="1"/>
          <p:nvPr/>
        </p:nvSpPr>
        <p:spPr>
          <a:xfrm>
            <a:off x="8418495" y="4067795"/>
            <a:ext cx="1758811" cy="1938990"/>
          </a:xfrm>
          <a:prstGeom prst="rect">
            <a:avLst/>
          </a:prstGeom>
          <a:noFill/>
        </p:spPr>
        <p:txBody>
          <a:bodyPr wrap="none" lIns="91438" tIns="45719" rIns="91438" bIns="45719" rtlCol="0">
            <a:spAutoFit/>
          </a:bodyPr>
          <a:lstStyle/>
          <a:p>
            <a:r>
              <a:rPr lang="en-US" dirty="0">
                <a:solidFill>
                  <a:srgbClr val="A6A6A6"/>
                </a:solidFill>
                <a:latin typeface="+mn-lt"/>
              </a:rPr>
              <a:t>Gut</a:t>
            </a:r>
          </a:p>
          <a:p>
            <a:r>
              <a:rPr lang="en-US" dirty="0" err="1">
                <a:solidFill>
                  <a:srgbClr val="A6A6A6"/>
                </a:solidFill>
                <a:latin typeface="+mn-lt"/>
              </a:rPr>
              <a:t>Crit</a:t>
            </a:r>
            <a:endParaRPr lang="en-US" dirty="0">
              <a:solidFill>
                <a:srgbClr val="A6A6A6"/>
              </a:solidFill>
              <a:latin typeface="+mn-lt"/>
            </a:endParaRPr>
          </a:p>
          <a:p>
            <a:r>
              <a:rPr lang="en-US" dirty="0">
                <a:solidFill>
                  <a:srgbClr val="A6A6A6"/>
                </a:solidFill>
                <a:latin typeface="+mn-lt"/>
              </a:rPr>
              <a:t>Expert </a:t>
            </a:r>
            <a:r>
              <a:rPr lang="en-US" dirty="0" err="1">
                <a:solidFill>
                  <a:srgbClr val="A6A6A6"/>
                </a:solidFill>
                <a:latin typeface="+mn-lt"/>
              </a:rPr>
              <a:t>Eval</a:t>
            </a:r>
            <a:br>
              <a:rPr lang="en-US" dirty="0">
                <a:solidFill>
                  <a:srgbClr val="A6A6A6"/>
                </a:solidFill>
                <a:latin typeface="+mn-lt"/>
              </a:rPr>
            </a:br>
            <a:r>
              <a:rPr lang="en-US" dirty="0">
                <a:solidFill>
                  <a:srgbClr val="A6A6A6"/>
                </a:solidFill>
                <a:latin typeface="+mn-lt"/>
              </a:rPr>
              <a:t>Lo-fi Test</a:t>
            </a:r>
          </a:p>
          <a:p>
            <a:r>
              <a:rPr lang="en-US" dirty="0">
                <a:solidFill>
                  <a:srgbClr val="A6A6A6"/>
                </a:solidFill>
                <a:latin typeface="+mn-lt"/>
              </a:rPr>
              <a:t>User Study</a:t>
            </a:r>
          </a:p>
        </p:txBody>
      </p:sp>
      <p:graphicFrame>
        <p:nvGraphicFramePr>
          <p:cNvPr id="14" name="Object 1025"/>
          <p:cNvGraphicFramePr>
            <a:graphicFrameLocks noChangeAspect="1"/>
          </p:cNvGraphicFramePr>
          <p:nvPr/>
        </p:nvGraphicFramePr>
        <p:xfrm>
          <a:off x="4225551" y="1901398"/>
          <a:ext cx="3730625" cy="3363912"/>
        </p:xfrm>
        <a:graphic>
          <a:graphicData uri="http://schemas.openxmlformats.org/presentationml/2006/ole">
            <mc:AlternateContent xmlns:mc="http://schemas.openxmlformats.org/markup-compatibility/2006">
              <mc:Choice xmlns:v="urn:schemas-microsoft-com:vml" Requires="v">
                <p:oleObj name="Clip" r:id="rId3" imgW="3849120" imgH="3468960" progId="MS_ClipArt_Gallery.5">
                  <p:embed/>
                </p:oleObj>
              </mc:Choice>
              <mc:Fallback>
                <p:oleObj name="Clip" r:id="rId3" imgW="3849120" imgH="3468960" progId="MS_ClipArt_Gallery.5">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5551" y="1901398"/>
                        <a:ext cx="3730625" cy="33639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118727822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Full view">
            <a:extLst>
              <a:ext uri="{FF2B5EF4-FFF2-40B4-BE49-F238E27FC236}">
                <a16:creationId xmlns:a16="http://schemas.microsoft.com/office/drawing/2014/main" id="{092A547F-5E8A-65F7-1878-FB3FACD74817}"/>
              </a:ext>
            </a:extLst>
          </p:cNvPr>
          <p:cNvPicPr>
            <a:picLocks noChangeAspect="1"/>
          </p:cNvPicPr>
          <p:nvPr/>
        </p:nvPicPr>
        <p:blipFill>
          <a:blip r:embed="rId3"/>
          <a:stretch>
            <a:fillRect/>
          </a:stretch>
        </p:blipFill>
        <p:spPr>
          <a:xfrm>
            <a:off x="0" y="-1"/>
            <a:ext cx="3578087" cy="6861775"/>
          </a:xfrm>
          <a:prstGeom prst="rect">
            <a:avLst/>
          </a:prstGeom>
        </p:spPr>
      </p:pic>
      <p:pic>
        <p:nvPicPr>
          <p:cNvPr id="8" name="Picture 7" descr="Full view">
            <a:extLst>
              <a:ext uri="{FF2B5EF4-FFF2-40B4-BE49-F238E27FC236}">
                <a16:creationId xmlns:a16="http://schemas.microsoft.com/office/drawing/2014/main" id="{AF04E87A-D132-A45A-67E5-D355CB5E9790}"/>
              </a:ext>
            </a:extLst>
          </p:cNvPr>
          <p:cNvPicPr>
            <a:picLocks noChangeAspect="1"/>
          </p:cNvPicPr>
          <p:nvPr/>
        </p:nvPicPr>
        <p:blipFill>
          <a:blip r:embed="rId4"/>
          <a:srcRect t="8722"/>
          <a:stretch>
            <a:fillRect/>
          </a:stretch>
        </p:blipFill>
        <p:spPr>
          <a:xfrm>
            <a:off x="3578086" y="-1"/>
            <a:ext cx="8608055" cy="5670027"/>
          </a:xfrm>
          <a:prstGeom prst="rect">
            <a:avLst/>
          </a:prstGeom>
        </p:spPr>
      </p:pic>
      <p:pic>
        <p:nvPicPr>
          <p:cNvPr id="9" name="Picture 8">
            <a:extLst>
              <a:ext uri="{FF2B5EF4-FFF2-40B4-BE49-F238E27FC236}">
                <a16:creationId xmlns:a16="http://schemas.microsoft.com/office/drawing/2014/main" id="{32E19B05-5432-60DF-6DB6-C981B80B1808}"/>
              </a:ext>
            </a:extLst>
          </p:cNvPr>
          <p:cNvPicPr>
            <a:picLocks noChangeAspect="1"/>
          </p:cNvPicPr>
          <p:nvPr/>
        </p:nvPicPr>
        <p:blipFill>
          <a:blip r:embed="rId5"/>
          <a:srcRect t="16413" b="17697"/>
          <a:stretch>
            <a:fillRect/>
          </a:stretch>
        </p:blipFill>
        <p:spPr>
          <a:xfrm>
            <a:off x="3572224" y="2616579"/>
            <a:ext cx="8608054" cy="4253949"/>
          </a:xfrm>
          <a:prstGeom prst="rect">
            <a:avLst/>
          </a:prstGeom>
        </p:spPr>
      </p:pic>
      <p:sp>
        <p:nvSpPr>
          <p:cNvPr id="5" name="Rectangle 4">
            <a:extLst>
              <a:ext uri="{FF2B5EF4-FFF2-40B4-BE49-F238E27FC236}">
                <a16:creationId xmlns:a16="http://schemas.microsoft.com/office/drawing/2014/main" id="{907CFAB8-902C-7840-8AD3-AF935105E0F6}"/>
              </a:ext>
            </a:extLst>
          </p:cNvPr>
          <p:cNvSpPr/>
          <p:nvPr/>
        </p:nvSpPr>
        <p:spPr bwMode="auto">
          <a:xfrm>
            <a:off x="2930" y="1"/>
            <a:ext cx="12189070" cy="1230925"/>
          </a:xfrm>
          <a:prstGeom prst="rect">
            <a:avLst/>
          </a:prstGeom>
          <a:solidFill>
            <a:srgbClr val="F2F2F2">
              <a:alpha val="74118"/>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z="1200" dirty="0">
              <a:latin typeface="Times New Roman" pitchFamily="18" charset="0"/>
            </a:endParaRPr>
          </a:p>
        </p:txBody>
      </p:sp>
      <p:sp>
        <p:nvSpPr>
          <p:cNvPr id="92162" name="Rectangle 2"/>
          <p:cNvSpPr>
            <a:spLocks noGrp="1" noChangeArrowheads="1"/>
          </p:cNvSpPr>
          <p:nvPr>
            <p:ph type="title"/>
          </p:nvPr>
        </p:nvSpPr>
        <p:spPr>
          <a:xfrm>
            <a:off x="639236" y="87925"/>
            <a:ext cx="11552767" cy="1143000"/>
          </a:xfrm>
        </p:spPr>
        <p:txBody>
          <a:bodyPr/>
          <a:lstStyle/>
          <a:p>
            <a:r>
              <a:rPr lang="en-US" sz="4300" dirty="0"/>
              <a:t>Sketching: A Quintessential Activity of Design</a:t>
            </a:r>
          </a:p>
        </p:txBody>
      </p:sp>
      <p:sp>
        <p:nvSpPr>
          <p:cNvPr id="6" name="Date Placeholder 5">
            <a:extLst>
              <a:ext uri="{FF2B5EF4-FFF2-40B4-BE49-F238E27FC236}">
                <a16:creationId xmlns:a16="http://schemas.microsoft.com/office/drawing/2014/main" id="{9BF1B4A5-4DE4-A041-AE45-315BBA60B501}"/>
              </a:ext>
            </a:extLst>
          </p:cNvPr>
          <p:cNvSpPr>
            <a:spLocks noGrp="1"/>
          </p:cNvSpPr>
          <p:nvPr>
            <p:ph type="dt" sz="half" idx="10"/>
          </p:nvPr>
        </p:nvSpPr>
        <p:spPr/>
        <p:txBody>
          <a:bodyPr/>
          <a:lstStyle/>
          <a:p>
            <a:pPr>
              <a:defRPr/>
            </a:pPr>
            <a:r>
              <a:rPr lang="en-US"/>
              <a:t>Autumn 2026</a:t>
            </a:r>
          </a:p>
        </p:txBody>
      </p:sp>
      <p:sp>
        <p:nvSpPr>
          <p:cNvPr id="2" name="Footer Placeholder 1"/>
          <p:cNvSpPr>
            <a:spLocks noGrp="1"/>
          </p:cNvSpPr>
          <p:nvPr>
            <p:ph type="ftr" sz="quarter" idx="11"/>
          </p:nvPr>
        </p:nvSpPr>
        <p:spPr/>
        <p:txBody>
          <a:bodyPr/>
          <a:lstStyle/>
          <a:p>
            <a:r>
              <a:rPr lang="en-US"/>
              <a:t>dt+UX: Design Thinking for User Experience Design, Prototyping &amp; Evaluation </a:t>
            </a:r>
          </a:p>
        </p:txBody>
      </p:sp>
      <p:sp>
        <p:nvSpPr>
          <p:cNvPr id="4" name="Slide Number Placeholder 3"/>
          <p:cNvSpPr>
            <a:spLocks noGrp="1"/>
          </p:cNvSpPr>
          <p:nvPr>
            <p:ph type="sldNum" sz="quarter" idx="12"/>
          </p:nvPr>
        </p:nvSpPr>
        <p:spPr/>
        <p:txBody>
          <a:bodyPr/>
          <a:lstStyle/>
          <a:p>
            <a:fld id="{F2949DCA-4B18-234C-AD4E-11144FC20355}" type="slidenum">
              <a:rPr lang="en-US" smtClean="0"/>
              <a:pPr/>
              <a:t>13</a:t>
            </a:fld>
            <a:endParaRPr lang="en-US"/>
          </a:p>
        </p:txBody>
      </p:sp>
      <p:sp>
        <p:nvSpPr>
          <p:cNvPr id="17415" name="TextBox 6"/>
          <p:cNvSpPr txBox="1">
            <a:spLocks noChangeArrowheads="1"/>
          </p:cNvSpPr>
          <p:nvPr/>
        </p:nvSpPr>
        <p:spPr bwMode="auto">
          <a:xfrm>
            <a:off x="942830" y="6415602"/>
            <a:ext cx="2617190" cy="461663"/>
          </a:xfrm>
          <a:prstGeom prst="rect">
            <a:avLst/>
          </a:prstGeom>
          <a:noFill/>
          <a:ln w="9525">
            <a:noFill/>
            <a:miter lim="800000"/>
            <a:headEnd/>
            <a:tailEnd/>
          </a:ln>
        </p:spPr>
        <p:txBody>
          <a:bodyPr wrap="square" lIns="91438" tIns="45719" rIns="91438" bIns="45719">
            <a:spAutoFit/>
          </a:bodyPr>
          <a:lstStyle/>
          <a:p>
            <a:r>
              <a:rPr lang="en-US" sz="1500" dirty="0" err="1">
                <a:solidFill>
                  <a:schemeClr val="tx2"/>
                </a:solidFill>
                <a:latin typeface="Helvetica" pitchFamily="34" charset="0"/>
              </a:rPr>
              <a:t>arquidianita</a:t>
            </a:r>
            <a:endParaRPr lang="en-US" sz="1500" dirty="0">
              <a:solidFill>
                <a:schemeClr val="tx2"/>
              </a:solidFill>
              <a:latin typeface="Helvetica" pitchFamily="34" charset="0"/>
            </a:endParaRPr>
          </a:p>
          <a:p>
            <a:r>
              <a:rPr lang="en-US" sz="800" dirty="0">
                <a:solidFill>
                  <a:schemeClr val="tx2"/>
                </a:solidFill>
                <a:latin typeface="Helvetica" pitchFamily="34" charset="0"/>
              </a:rPr>
              <a:t>https://</a:t>
            </a:r>
            <a:r>
              <a:rPr lang="en-US" sz="800" dirty="0" err="1">
                <a:solidFill>
                  <a:schemeClr val="tx2"/>
                </a:solidFill>
                <a:latin typeface="Helvetica" pitchFamily="34" charset="0"/>
              </a:rPr>
              <a:t>www.pinterest.com</a:t>
            </a:r>
            <a:r>
              <a:rPr lang="en-US" sz="800" dirty="0">
                <a:solidFill>
                  <a:schemeClr val="tx2"/>
                </a:solidFill>
                <a:latin typeface="Helvetica" pitchFamily="34" charset="0"/>
              </a:rPr>
              <a:t>/pin/15199717490163863/</a:t>
            </a:r>
          </a:p>
        </p:txBody>
      </p:sp>
      <p:sp>
        <p:nvSpPr>
          <p:cNvPr id="10" name="TextBox 6">
            <a:extLst>
              <a:ext uri="{FF2B5EF4-FFF2-40B4-BE49-F238E27FC236}">
                <a16:creationId xmlns:a16="http://schemas.microsoft.com/office/drawing/2014/main" id="{F37E036A-8F5E-FBEF-DE94-9EA11A868ED1}"/>
              </a:ext>
            </a:extLst>
          </p:cNvPr>
          <p:cNvSpPr txBox="1">
            <a:spLocks noChangeArrowheads="1"/>
          </p:cNvSpPr>
          <p:nvPr/>
        </p:nvSpPr>
        <p:spPr bwMode="auto">
          <a:xfrm>
            <a:off x="9788056" y="6077580"/>
            <a:ext cx="2475274" cy="692495"/>
          </a:xfrm>
          <a:prstGeom prst="rect">
            <a:avLst/>
          </a:prstGeom>
          <a:noFill/>
          <a:ln w="9525">
            <a:noFill/>
            <a:miter lim="800000"/>
            <a:headEnd/>
            <a:tailEnd/>
          </a:ln>
        </p:spPr>
        <p:txBody>
          <a:bodyPr wrap="square" lIns="91438" tIns="45719" rIns="91438" bIns="45719">
            <a:spAutoFit/>
          </a:bodyPr>
          <a:lstStyle/>
          <a:p>
            <a:r>
              <a:rPr lang="en-US" sz="1500" dirty="0">
                <a:solidFill>
                  <a:schemeClr val="tx2"/>
                </a:solidFill>
                <a:latin typeface="Helvetica" pitchFamily="34" charset="0"/>
              </a:rPr>
              <a:t>AICO Designs</a:t>
            </a:r>
          </a:p>
          <a:p>
            <a:r>
              <a:rPr lang="en-US" sz="800" dirty="0">
                <a:solidFill>
                  <a:schemeClr val="tx2"/>
                </a:solidFill>
                <a:latin typeface="Helvetica" pitchFamily="34" charset="0"/>
              </a:rPr>
              <a:t>https://</a:t>
            </a:r>
            <a:r>
              <a:rPr lang="en-US" sz="800" dirty="0" err="1">
                <a:solidFill>
                  <a:schemeClr val="tx2"/>
                </a:solidFill>
                <a:latin typeface="Helvetica" pitchFamily="34" charset="0"/>
              </a:rPr>
              <a:t>www.yankodesign.com</a:t>
            </a:r>
            <a:r>
              <a:rPr lang="en-US" sz="800" dirty="0">
                <a:solidFill>
                  <a:schemeClr val="tx2"/>
                </a:solidFill>
                <a:latin typeface="Helvetica" pitchFamily="34" charset="0"/>
              </a:rPr>
              <a:t>/2024/08/29/shell-shaped-smart-speaker-brings-cool-minimalist-feel-to-a-home-staple/</a:t>
            </a:r>
          </a:p>
        </p:txBody>
      </p:sp>
    </p:spTree>
    <p:extLst>
      <p:ext uri="{BB962C8B-B14F-4D97-AF65-F5344CB8AC3E}">
        <p14:creationId xmlns:p14="http://schemas.microsoft.com/office/powerpoint/2010/main" val="10335035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E47327D-2E8D-1412-C62E-2C630FD0145F}"/>
            </a:ext>
          </a:extLst>
        </p:cNvPr>
        <p:cNvGrpSpPr/>
        <p:nvPr/>
      </p:nvGrpSpPr>
      <p:grpSpPr>
        <a:xfrm>
          <a:off x="0" y="0"/>
          <a:ext cx="0" cy="0"/>
          <a:chOff x="0" y="0"/>
          <a:chExt cx="0" cy="0"/>
        </a:xfrm>
      </p:grpSpPr>
      <p:pic>
        <p:nvPicPr>
          <p:cNvPr id="17410" name="Picture 4" descr="06.tif">
            <a:extLst>
              <a:ext uri="{FF2B5EF4-FFF2-40B4-BE49-F238E27FC236}">
                <a16:creationId xmlns:a16="http://schemas.microsoft.com/office/drawing/2014/main" id="{D6355EB9-A3AD-68EF-A8A5-3BACA7F0C230}"/>
              </a:ext>
            </a:extLst>
          </p:cNvPr>
          <p:cNvPicPr>
            <a:picLocks noChangeAspect="1"/>
          </p:cNvPicPr>
          <p:nvPr/>
        </p:nvPicPr>
        <p:blipFill>
          <a:blip r:embed="rId3" cstate="print"/>
          <a:srcRect/>
          <a:stretch>
            <a:fillRect/>
          </a:stretch>
        </p:blipFill>
        <p:spPr bwMode="auto">
          <a:xfrm>
            <a:off x="2930" y="-2146450"/>
            <a:ext cx="12179371" cy="8982286"/>
          </a:xfrm>
          <a:prstGeom prst="rect">
            <a:avLst/>
          </a:prstGeom>
          <a:solidFill>
            <a:srgbClr val="000000">
              <a:alpha val="25098"/>
            </a:srgbClr>
          </a:solidFill>
          <a:ln w="9525">
            <a:noFill/>
            <a:miter lim="800000"/>
            <a:headEnd/>
            <a:tailEnd/>
          </a:ln>
        </p:spPr>
      </p:pic>
      <p:sp>
        <p:nvSpPr>
          <p:cNvPr id="5" name="Rectangle 4">
            <a:extLst>
              <a:ext uri="{FF2B5EF4-FFF2-40B4-BE49-F238E27FC236}">
                <a16:creationId xmlns:a16="http://schemas.microsoft.com/office/drawing/2014/main" id="{7DF7807D-1385-D5D6-4F99-EB4378ACB3D5}"/>
              </a:ext>
            </a:extLst>
          </p:cNvPr>
          <p:cNvSpPr/>
          <p:nvPr/>
        </p:nvSpPr>
        <p:spPr bwMode="auto">
          <a:xfrm>
            <a:off x="2930" y="1"/>
            <a:ext cx="12189070" cy="1230925"/>
          </a:xfrm>
          <a:prstGeom prst="rect">
            <a:avLst/>
          </a:prstGeom>
          <a:solidFill>
            <a:srgbClr val="F2F2F2">
              <a:alpha val="74118"/>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z="1200" dirty="0">
              <a:latin typeface="Times New Roman" pitchFamily="18" charset="0"/>
            </a:endParaRPr>
          </a:p>
        </p:txBody>
      </p:sp>
      <p:sp>
        <p:nvSpPr>
          <p:cNvPr id="92162" name="Rectangle 2">
            <a:extLst>
              <a:ext uri="{FF2B5EF4-FFF2-40B4-BE49-F238E27FC236}">
                <a16:creationId xmlns:a16="http://schemas.microsoft.com/office/drawing/2014/main" id="{991A4692-B444-25B6-F897-A7BF0222B10C}"/>
              </a:ext>
            </a:extLst>
          </p:cNvPr>
          <p:cNvSpPr>
            <a:spLocks noGrp="1" noChangeArrowheads="1"/>
          </p:cNvSpPr>
          <p:nvPr>
            <p:ph type="title"/>
          </p:nvPr>
        </p:nvSpPr>
        <p:spPr>
          <a:xfrm>
            <a:off x="639236" y="87925"/>
            <a:ext cx="11552767" cy="1143000"/>
          </a:xfrm>
        </p:spPr>
        <p:txBody>
          <a:bodyPr/>
          <a:lstStyle/>
          <a:p>
            <a:r>
              <a:rPr lang="en-US" sz="4300" dirty="0"/>
              <a:t>Sketching: A Quintessential Activity of Design</a:t>
            </a:r>
          </a:p>
        </p:txBody>
      </p:sp>
      <p:sp>
        <p:nvSpPr>
          <p:cNvPr id="6" name="Date Placeholder 5">
            <a:extLst>
              <a:ext uri="{FF2B5EF4-FFF2-40B4-BE49-F238E27FC236}">
                <a16:creationId xmlns:a16="http://schemas.microsoft.com/office/drawing/2014/main" id="{C9858C92-E760-2241-1460-58C016E8664F}"/>
              </a:ext>
            </a:extLst>
          </p:cNvPr>
          <p:cNvSpPr>
            <a:spLocks noGrp="1"/>
          </p:cNvSpPr>
          <p:nvPr>
            <p:ph type="dt" sz="half" idx="10"/>
          </p:nvPr>
        </p:nvSpPr>
        <p:spPr/>
        <p:txBody>
          <a:bodyPr/>
          <a:lstStyle/>
          <a:p>
            <a:pPr>
              <a:defRPr/>
            </a:pPr>
            <a:r>
              <a:rPr lang="en-US"/>
              <a:t>Autumn 2026</a:t>
            </a:r>
          </a:p>
        </p:txBody>
      </p:sp>
      <p:sp>
        <p:nvSpPr>
          <p:cNvPr id="2" name="Footer Placeholder 1">
            <a:extLst>
              <a:ext uri="{FF2B5EF4-FFF2-40B4-BE49-F238E27FC236}">
                <a16:creationId xmlns:a16="http://schemas.microsoft.com/office/drawing/2014/main" id="{4DC7978E-935A-1D15-9241-C52E4AA55652}"/>
              </a:ext>
            </a:extLst>
          </p:cNvPr>
          <p:cNvSpPr>
            <a:spLocks noGrp="1"/>
          </p:cNvSpPr>
          <p:nvPr>
            <p:ph type="ftr" sz="quarter" idx="11"/>
          </p:nvPr>
        </p:nvSpPr>
        <p:spPr/>
        <p:txBody>
          <a:bodyPr/>
          <a:lstStyle/>
          <a:p>
            <a:r>
              <a:rPr lang="en-US"/>
              <a:t>dt+UX: Design Thinking for User Experience Design, Prototyping &amp; Evaluation </a:t>
            </a:r>
          </a:p>
        </p:txBody>
      </p:sp>
      <p:sp>
        <p:nvSpPr>
          <p:cNvPr id="4" name="Slide Number Placeholder 3">
            <a:extLst>
              <a:ext uri="{FF2B5EF4-FFF2-40B4-BE49-F238E27FC236}">
                <a16:creationId xmlns:a16="http://schemas.microsoft.com/office/drawing/2014/main" id="{32F8197B-9062-4523-1A6F-A4543D3AAE9D}"/>
              </a:ext>
            </a:extLst>
          </p:cNvPr>
          <p:cNvSpPr>
            <a:spLocks noGrp="1"/>
          </p:cNvSpPr>
          <p:nvPr>
            <p:ph type="sldNum" sz="quarter" idx="12"/>
          </p:nvPr>
        </p:nvSpPr>
        <p:spPr/>
        <p:txBody>
          <a:bodyPr/>
          <a:lstStyle/>
          <a:p>
            <a:fld id="{F2949DCA-4B18-234C-AD4E-11144FC20355}" type="slidenum">
              <a:rPr lang="en-US" smtClean="0"/>
              <a:pPr/>
              <a:t>14</a:t>
            </a:fld>
            <a:endParaRPr lang="en-US"/>
          </a:p>
        </p:txBody>
      </p:sp>
      <p:sp>
        <p:nvSpPr>
          <p:cNvPr id="17415" name="TextBox 6">
            <a:extLst>
              <a:ext uri="{FF2B5EF4-FFF2-40B4-BE49-F238E27FC236}">
                <a16:creationId xmlns:a16="http://schemas.microsoft.com/office/drawing/2014/main" id="{DBB738A4-54CE-859A-6E28-3E47B30C67C7}"/>
              </a:ext>
            </a:extLst>
          </p:cNvPr>
          <p:cNvSpPr txBox="1">
            <a:spLocks noChangeArrowheads="1"/>
          </p:cNvSpPr>
          <p:nvPr/>
        </p:nvSpPr>
        <p:spPr bwMode="auto">
          <a:xfrm>
            <a:off x="7969358" y="6083005"/>
            <a:ext cx="2143068" cy="323163"/>
          </a:xfrm>
          <a:prstGeom prst="rect">
            <a:avLst/>
          </a:prstGeom>
          <a:noFill/>
          <a:ln w="9525">
            <a:noFill/>
            <a:miter lim="800000"/>
            <a:headEnd/>
            <a:tailEnd/>
          </a:ln>
        </p:spPr>
        <p:txBody>
          <a:bodyPr wrap="square" lIns="91438" tIns="45719" rIns="91438" bIns="45719">
            <a:spAutoFit/>
          </a:bodyPr>
          <a:lstStyle/>
          <a:p>
            <a:r>
              <a:rPr lang="en-US" sz="1500" dirty="0">
                <a:solidFill>
                  <a:schemeClr val="tx2"/>
                </a:solidFill>
                <a:latin typeface="Helvetica" pitchFamily="34" charset="0"/>
              </a:rPr>
              <a:t>* Courtesy Bill Buxton</a:t>
            </a:r>
          </a:p>
        </p:txBody>
      </p:sp>
    </p:spTree>
    <p:extLst>
      <p:ext uri="{BB962C8B-B14F-4D97-AF65-F5344CB8AC3E}">
        <p14:creationId xmlns:p14="http://schemas.microsoft.com/office/powerpoint/2010/main" val="29666621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EB962051-34EE-6844-9373-FEB56F9C8E80}"/>
              </a:ext>
            </a:extLst>
          </p:cNvPr>
          <p:cNvSpPr>
            <a:spLocks noGrp="1"/>
          </p:cNvSpPr>
          <p:nvPr>
            <p:ph type="dt" sz="half" idx="10"/>
          </p:nvPr>
        </p:nvSpPr>
        <p:spPr/>
        <p:txBody>
          <a:bodyPr/>
          <a:lstStyle/>
          <a:p>
            <a:pPr>
              <a:defRPr/>
            </a:pPr>
            <a:r>
              <a:rPr lang="en-US"/>
              <a:t>Autumn 2026</a:t>
            </a:r>
            <a:endParaRPr lang="en-US" dirty="0"/>
          </a:p>
        </p:txBody>
      </p:sp>
      <p:sp>
        <p:nvSpPr>
          <p:cNvPr id="3" name="Footer Placeholder 2"/>
          <p:cNvSpPr>
            <a:spLocks noGrp="1"/>
          </p:cNvSpPr>
          <p:nvPr>
            <p:ph type="ftr" sz="quarter" idx="11"/>
          </p:nvPr>
        </p:nvSpPr>
        <p:spPr/>
        <p:txBody>
          <a:bodyPr/>
          <a:lstStyle/>
          <a:p>
            <a:pPr>
              <a:defRPr/>
            </a:pPr>
            <a:r>
              <a:rPr lang="en-US"/>
              <a:t>dt+UX: Design Thinking for User Experience Design, Prototyping &amp; Evaluation </a:t>
            </a:r>
            <a:endParaRPr lang="en-US" dirty="0"/>
          </a:p>
        </p:txBody>
      </p:sp>
      <p:sp>
        <p:nvSpPr>
          <p:cNvPr id="4" name="Slide Number Placeholder 3"/>
          <p:cNvSpPr>
            <a:spLocks noGrp="1"/>
          </p:cNvSpPr>
          <p:nvPr>
            <p:ph type="sldNum" sz="quarter" idx="12"/>
          </p:nvPr>
        </p:nvSpPr>
        <p:spPr/>
        <p:txBody>
          <a:bodyPr/>
          <a:lstStyle/>
          <a:p>
            <a:fld id="{F2949DCA-4B18-234C-AD4E-11144FC20355}" type="slidenum">
              <a:rPr lang="en-US" smtClean="0"/>
              <a:pPr/>
              <a:t>15</a:t>
            </a:fld>
            <a:endParaRPr lang="en-US"/>
          </a:p>
        </p:txBody>
      </p:sp>
      <p:sp>
        <p:nvSpPr>
          <p:cNvPr id="6" name="TextBox 5"/>
          <p:cNvSpPr txBox="1"/>
          <p:nvPr/>
        </p:nvSpPr>
        <p:spPr>
          <a:xfrm>
            <a:off x="2931" y="6293876"/>
            <a:ext cx="3320841" cy="323163"/>
          </a:xfrm>
          <a:prstGeom prst="rect">
            <a:avLst/>
          </a:prstGeom>
          <a:noFill/>
        </p:spPr>
        <p:txBody>
          <a:bodyPr wrap="none" lIns="91438" tIns="45719" rIns="91438" bIns="45719" rtlCol="0">
            <a:spAutoFit/>
          </a:bodyPr>
          <a:lstStyle/>
          <a:p>
            <a:r>
              <a:rPr lang="en-US" sz="1500" dirty="0">
                <a:solidFill>
                  <a:schemeClr val="tx2"/>
                </a:solidFill>
                <a:latin typeface="Helvetica" pitchFamily="34" charset="0"/>
              </a:rPr>
              <a:t>Kicker Studio, www.kickerstudio.com</a:t>
            </a:r>
          </a:p>
        </p:txBody>
      </p:sp>
      <p:pic>
        <p:nvPicPr>
          <p:cNvPr id="2" name="Picture 1" descr="Full view">
            <a:extLst>
              <a:ext uri="{FF2B5EF4-FFF2-40B4-BE49-F238E27FC236}">
                <a16:creationId xmlns:a16="http://schemas.microsoft.com/office/drawing/2014/main" id="{904C965A-C063-83D7-5913-7D63DA4F907F}"/>
              </a:ext>
            </a:extLst>
          </p:cNvPr>
          <p:cNvPicPr>
            <a:picLocks noChangeAspect="1"/>
          </p:cNvPicPr>
          <p:nvPr/>
        </p:nvPicPr>
        <p:blipFill>
          <a:blip r:embed="rId3"/>
          <a:stretch>
            <a:fillRect/>
          </a:stretch>
        </p:blipFill>
        <p:spPr>
          <a:xfrm>
            <a:off x="-1" y="-1"/>
            <a:ext cx="7513983" cy="6807881"/>
          </a:xfrm>
          <a:prstGeom prst="rect">
            <a:avLst/>
          </a:prstGeom>
        </p:spPr>
      </p:pic>
      <p:pic>
        <p:nvPicPr>
          <p:cNvPr id="8" name="Picture 7" descr="Full view">
            <a:extLst>
              <a:ext uri="{FF2B5EF4-FFF2-40B4-BE49-F238E27FC236}">
                <a16:creationId xmlns:a16="http://schemas.microsoft.com/office/drawing/2014/main" id="{A923BA90-2E6C-1ADF-DCC9-9D280F189C60}"/>
              </a:ext>
            </a:extLst>
          </p:cNvPr>
          <p:cNvPicPr>
            <a:picLocks noChangeAspect="1"/>
          </p:cNvPicPr>
          <p:nvPr/>
        </p:nvPicPr>
        <p:blipFill>
          <a:blip r:embed="rId4"/>
          <a:stretch>
            <a:fillRect/>
          </a:stretch>
        </p:blipFill>
        <p:spPr>
          <a:xfrm>
            <a:off x="7513982" y="0"/>
            <a:ext cx="6858000" cy="6858000"/>
          </a:xfrm>
          <a:prstGeom prst="rect">
            <a:avLst/>
          </a:prstGeom>
        </p:spPr>
      </p:pic>
      <p:sp>
        <p:nvSpPr>
          <p:cNvPr id="10" name="TextBox 6">
            <a:extLst>
              <a:ext uri="{FF2B5EF4-FFF2-40B4-BE49-F238E27FC236}">
                <a16:creationId xmlns:a16="http://schemas.microsoft.com/office/drawing/2014/main" id="{52665A25-901D-F8A3-A444-F16C0E1AEA56}"/>
              </a:ext>
            </a:extLst>
          </p:cNvPr>
          <p:cNvSpPr txBox="1">
            <a:spLocks noChangeArrowheads="1"/>
          </p:cNvSpPr>
          <p:nvPr/>
        </p:nvSpPr>
        <p:spPr bwMode="auto">
          <a:xfrm>
            <a:off x="219261" y="340805"/>
            <a:ext cx="2617190" cy="446274"/>
          </a:xfrm>
          <a:prstGeom prst="rect">
            <a:avLst/>
          </a:prstGeom>
          <a:noFill/>
          <a:ln w="9525">
            <a:noFill/>
            <a:miter lim="800000"/>
            <a:headEnd/>
            <a:tailEnd/>
          </a:ln>
        </p:spPr>
        <p:txBody>
          <a:bodyPr wrap="square" lIns="91438" tIns="45719" rIns="91438" bIns="45719">
            <a:spAutoFit/>
          </a:bodyPr>
          <a:lstStyle/>
          <a:p>
            <a:r>
              <a:rPr lang="en-US" sz="1500" dirty="0">
                <a:solidFill>
                  <a:schemeClr val="tx2"/>
                </a:solidFill>
                <a:latin typeface="Helvetica" pitchFamily="34" charset="0"/>
              </a:rPr>
              <a:t>LEE Soo-</a:t>
            </a:r>
            <a:r>
              <a:rPr lang="en-US" sz="1500" dirty="0" err="1">
                <a:solidFill>
                  <a:schemeClr val="tx2"/>
                </a:solidFill>
                <a:latin typeface="Helvetica" pitchFamily="34" charset="0"/>
              </a:rPr>
              <a:t>hee</a:t>
            </a:r>
            <a:endParaRPr lang="en-US" sz="1500" dirty="0">
              <a:solidFill>
                <a:schemeClr val="tx2"/>
              </a:solidFill>
              <a:latin typeface="Helvetica" pitchFamily="34" charset="0"/>
            </a:endParaRPr>
          </a:p>
          <a:p>
            <a:r>
              <a:rPr lang="en-US" sz="800" dirty="0">
                <a:solidFill>
                  <a:schemeClr val="tx2"/>
                </a:solidFill>
                <a:latin typeface="Helvetica" pitchFamily="34" charset="0"/>
              </a:rPr>
              <a:t>https://</a:t>
            </a:r>
            <a:r>
              <a:rPr lang="en-US" sz="800" dirty="0" err="1">
                <a:solidFill>
                  <a:schemeClr val="tx2"/>
                </a:solidFill>
                <a:latin typeface="Helvetica" pitchFamily="34" charset="0"/>
              </a:rPr>
              <a:t>www.pinterest.com</a:t>
            </a:r>
            <a:r>
              <a:rPr lang="en-US" sz="800" dirty="0">
                <a:solidFill>
                  <a:schemeClr val="tx2"/>
                </a:solidFill>
                <a:latin typeface="Helvetica" pitchFamily="34" charset="0"/>
              </a:rPr>
              <a:t>/pin/22166223159890928/</a:t>
            </a:r>
          </a:p>
        </p:txBody>
      </p:sp>
      <p:sp>
        <p:nvSpPr>
          <p:cNvPr id="11" name="TextBox 6">
            <a:extLst>
              <a:ext uri="{FF2B5EF4-FFF2-40B4-BE49-F238E27FC236}">
                <a16:creationId xmlns:a16="http://schemas.microsoft.com/office/drawing/2014/main" id="{FA18B0FA-C989-AD51-9A38-BF84AC931DD7}"/>
              </a:ext>
            </a:extLst>
          </p:cNvPr>
          <p:cNvSpPr txBox="1">
            <a:spLocks noChangeArrowheads="1"/>
          </p:cNvSpPr>
          <p:nvPr/>
        </p:nvSpPr>
        <p:spPr bwMode="auto">
          <a:xfrm>
            <a:off x="7543737" y="6424875"/>
            <a:ext cx="2617190" cy="446274"/>
          </a:xfrm>
          <a:prstGeom prst="rect">
            <a:avLst/>
          </a:prstGeom>
          <a:noFill/>
          <a:ln w="9525">
            <a:noFill/>
            <a:miter lim="800000"/>
            <a:headEnd/>
            <a:tailEnd/>
          </a:ln>
        </p:spPr>
        <p:txBody>
          <a:bodyPr wrap="square" lIns="91438" tIns="45719" rIns="91438" bIns="45719">
            <a:spAutoFit/>
          </a:bodyPr>
          <a:lstStyle/>
          <a:p>
            <a:r>
              <a:rPr lang="en-US" sz="1500" dirty="0">
                <a:solidFill>
                  <a:schemeClr val="tx2"/>
                </a:solidFill>
                <a:latin typeface="Helvetica" pitchFamily="34" charset="0"/>
              </a:rPr>
              <a:t>Gianni Teruzzi</a:t>
            </a:r>
          </a:p>
          <a:p>
            <a:r>
              <a:rPr lang="en-US" sz="800" dirty="0">
                <a:solidFill>
                  <a:schemeClr val="tx2"/>
                </a:solidFill>
                <a:latin typeface="Helvetica" pitchFamily="34" charset="0"/>
              </a:rPr>
              <a:t>https://</a:t>
            </a:r>
            <a:r>
              <a:rPr lang="en-US" sz="800" dirty="0" err="1">
                <a:solidFill>
                  <a:schemeClr val="tx2"/>
                </a:solidFill>
                <a:latin typeface="Helvetica" pitchFamily="34" charset="0"/>
              </a:rPr>
              <a:t>www.pinterest.com</a:t>
            </a:r>
            <a:r>
              <a:rPr lang="en-US" sz="800" dirty="0">
                <a:solidFill>
                  <a:schemeClr val="tx2"/>
                </a:solidFill>
                <a:latin typeface="Helvetica" pitchFamily="34" charset="0"/>
              </a:rPr>
              <a:t>/pin/80572280816945486/</a:t>
            </a:r>
          </a:p>
        </p:txBody>
      </p:sp>
    </p:spTree>
    <p:extLst>
      <p:ext uri="{BB962C8B-B14F-4D97-AF65-F5344CB8AC3E}">
        <p14:creationId xmlns:p14="http://schemas.microsoft.com/office/powerpoint/2010/main" val="5263997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851B183-3AFA-20DD-A145-02352A5FC841}"/>
            </a:ext>
          </a:extLst>
        </p:cNvPr>
        <p:cNvGrpSpPr/>
        <p:nvPr/>
      </p:nvGrpSpPr>
      <p:grpSpPr>
        <a:xfrm>
          <a:off x="0" y="0"/>
          <a:ext cx="0" cy="0"/>
          <a:chOff x="0" y="0"/>
          <a:chExt cx="0" cy="0"/>
        </a:xfrm>
      </p:grpSpPr>
      <p:pic>
        <p:nvPicPr>
          <p:cNvPr id="33794" name="Picture 2" descr="D:\landay\research\talks\innovation\images\id-sketches-kicker-studios.jpg">
            <a:extLst>
              <a:ext uri="{FF2B5EF4-FFF2-40B4-BE49-F238E27FC236}">
                <a16:creationId xmlns:a16="http://schemas.microsoft.com/office/drawing/2014/main" id="{0037C6A9-D522-3C47-9DE5-27741213AF2E}"/>
              </a:ext>
            </a:extLst>
          </p:cNvPr>
          <p:cNvPicPr>
            <a:picLocks noChangeAspect="1" noChangeArrowheads="1"/>
          </p:cNvPicPr>
          <p:nvPr/>
        </p:nvPicPr>
        <p:blipFill rotWithShape="1">
          <a:blip r:embed="rId3" cstate="print"/>
          <a:srcRect b="23077"/>
          <a:stretch/>
        </p:blipFill>
        <p:spPr bwMode="auto">
          <a:xfrm>
            <a:off x="2930" y="1"/>
            <a:ext cx="12183212" cy="7028777"/>
          </a:xfrm>
          <a:prstGeom prst="rect">
            <a:avLst/>
          </a:prstGeom>
          <a:noFill/>
        </p:spPr>
      </p:pic>
      <p:sp>
        <p:nvSpPr>
          <p:cNvPr id="5" name="Date Placeholder 4">
            <a:extLst>
              <a:ext uri="{FF2B5EF4-FFF2-40B4-BE49-F238E27FC236}">
                <a16:creationId xmlns:a16="http://schemas.microsoft.com/office/drawing/2014/main" id="{C1CBCA40-1365-73D6-E019-C7399476E9E9}"/>
              </a:ext>
            </a:extLst>
          </p:cNvPr>
          <p:cNvSpPr>
            <a:spLocks noGrp="1"/>
          </p:cNvSpPr>
          <p:nvPr>
            <p:ph type="dt" sz="half" idx="10"/>
          </p:nvPr>
        </p:nvSpPr>
        <p:spPr/>
        <p:txBody>
          <a:bodyPr/>
          <a:lstStyle/>
          <a:p>
            <a:pPr>
              <a:defRPr/>
            </a:pPr>
            <a:r>
              <a:rPr lang="en-US"/>
              <a:t>Autumn 2026</a:t>
            </a:r>
            <a:endParaRPr lang="en-US" dirty="0"/>
          </a:p>
        </p:txBody>
      </p:sp>
      <p:sp>
        <p:nvSpPr>
          <p:cNvPr id="3" name="Footer Placeholder 2">
            <a:extLst>
              <a:ext uri="{FF2B5EF4-FFF2-40B4-BE49-F238E27FC236}">
                <a16:creationId xmlns:a16="http://schemas.microsoft.com/office/drawing/2014/main" id="{F05F387D-5538-80F5-28CD-0CD1F8D5789F}"/>
              </a:ext>
            </a:extLst>
          </p:cNvPr>
          <p:cNvSpPr>
            <a:spLocks noGrp="1"/>
          </p:cNvSpPr>
          <p:nvPr>
            <p:ph type="ftr" sz="quarter" idx="11"/>
          </p:nvPr>
        </p:nvSpPr>
        <p:spPr/>
        <p:txBody>
          <a:bodyPr/>
          <a:lstStyle/>
          <a:p>
            <a:pPr>
              <a:defRPr/>
            </a:pPr>
            <a:r>
              <a:rPr lang="en-US"/>
              <a:t>dt+UX: Design Thinking for User Experience Design, Prototyping &amp; Evaluation </a:t>
            </a:r>
            <a:endParaRPr lang="en-US" dirty="0"/>
          </a:p>
        </p:txBody>
      </p:sp>
      <p:sp>
        <p:nvSpPr>
          <p:cNvPr id="4" name="Slide Number Placeholder 3">
            <a:extLst>
              <a:ext uri="{FF2B5EF4-FFF2-40B4-BE49-F238E27FC236}">
                <a16:creationId xmlns:a16="http://schemas.microsoft.com/office/drawing/2014/main" id="{37315C21-928C-90CA-1A6E-4F61D3DFBC7A}"/>
              </a:ext>
            </a:extLst>
          </p:cNvPr>
          <p:cNvSpPr>
            <a:spLocks noGrp="1"/>
          </p:cNvSpPr>
          <p:nvPr>
            <p:ph type="sldNum" sz="quarter" idx="12"/>
          </p:nvPr>
        </p:nvSpPr>
        <p:spPr/>
        <p:txBody>
          <a:bodyPr/>
          <a:lstStyle/>
          <a:p>
            <a:fld id="{F2949DCA-4B18-234C-AD4E-11144FC20355}" type="slidenum">
              <a:rPr lang="en-US" smtClean="0"/>
              <a:pPr/>
              <a:t>16</a:t>
            </a:fld>
            <a:endParaRPr lang="en-US"/>
          </a:p>
        </p:txBody>
      </p:sp>
      <p:sp>
        <p:nvSpPr>
          <p:cNvPr id="6" name="TextBox 5">
            <a:extLst>
              <a:ext uri="{FF2B5EF4-FFF2-40B4-BE49-F238E27FC236}">
                <a16:creationId xmlns:a16="http://schemas.microsoft.com/office/drawing/2014/main" id="{94DF52FF-26D5-ECF1-0588-72354E4BDF85}"/>
              </a:ext>
            </a:extLst>
          </p:cNvPr>
          <p:cNvSpPr txBox="1"/>
          <p:nvPr/>
        </p:nvSpPr>
        <p:spPr>
          <a:xfrm>
            <a:off x="2931" y="6293876"/>
            <a:ext cx="3320841" cy="323163"/>
          </a:xfrm>
          <a:prstGeom prst="rect">
            <a:avLst/>
          </a:prstGeom>
          <a:noFill/>
        </p:spPr>
        <p:txBody>
          <a:bodyPr wrap="none" lIns="91438" tIns="45719" rIns="91438" bIns="45719" rtlCol="0">
            <a:spAutoFit/>
          </a:bodyPr>
          <a:lstStyle/>
          <a:p>
            <a:r>
              <a:rPr lang="en-US" sz="1500" dirty="0">
                <a:solidFill>
                  <a:schemeClr val="tx2"/>
                </a:solidFill>
                <a:latin typeface="Helvetica" pitchFamily="34" charset="0"/>
              </a:rPr>
              <a:t>Kicker Studio, www.kickerstudio.com</a:t>
            </a:r>
          </a:p>
        </p:txBody>
      </p:sp>
    </p:spTree>
    <p:extLst>
      <p:ext uri="{BB962C8B-B14F-4D97-AF65-F5344CB8AC3E}">
        <p14:creationId xmlns:p14="http://schemas.microsoft.com/office/powerpoint/2010/main" val="22012896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D:\landay\research\talks\innovation\images\kicker-studio-conf-phone-sketches.jpg"/>
          <p:cNvPicPr>
            <a:picLocks noChangeAspect="1" noChangeArrowheads="1"/>
          </p:cNvPicPr>
          <p:nvPr/>
        </p:nvPicPr>
        <p:blipFill>
          <a:blip r:embed="rId3" cstate="print"/>
          <a:srcRect/>
          <a:stretch>
            <a:fillRect/>
          </a:stretch>
        </p:blipFill>
        <p:spPr bwMode="auto">
          <a:xfrm>
            <a:off x="1" y="-46875"/>
            <a:ext cx="12206227" cy="9155705"/>
          </a:xfrm>
          <a:prstGeom prst="rect">
            <a:avLst/>
          </a:prstGeom>
          <a:noFill/>
        </p:spPr>
      </p:pic>
      <p:sp>
        <p:nvSpPr>
          <p:cNvPr id="5" name="Date Placeholder 4">
            <a:extLst>
              <a:ext uri="{FF2B5EF4-FFF2-40B4-BE49-F238E27FC236}">
                <a16:creationId xmlns:a16="http://schemas.microsoft.com/office/drawing/2014/main" id="{90C50A6E-DBDF-C142-8E67-A535B0E2D69E}"/>
              </a:ext>
            </a:extLst>
          </p:cNvPr>
          <p:cNvSpPr>
            <a:spLocks noGrp="1"/>
          </p:cNvSpPr>
          <p:nvPr>
            <p:ph type="dt" sz="half" idx="10"/>
          </p:nvPr>
        </p:nvSpPr>
        <p:spPr/>
        <p:txBody>
          <a:bodyPr/>
          <a:lstStyle/>
          <a:p>
            <a:pPr>
              <a:defRPr/>
            </a:pPr>
            <a:r>
              <a:rPr lang="en-US"/>
              <a:t>Autumn 2026</a:t>
            </a:r>
            <a:endParaRPr lang="en-US" dirty="0"/>
          </a:p>
        </p:txBody>
      </p:sp>
      <p:sp>
        <p:nvSpPr>
          <p:cNvPr id="4" name="Footer Placeholder 3"/>
          <p:cNvSpPr>
            <a:spLocks noGrp="1"/>
          </p:cNvSpPr>
          <p:nvPr>
            <p:ph type="ftr" sz="quarter" idx="11"/>
          </p:nvPr>
        </p:nvSpPr>
        <p:spPr/>
        <p:txBody>
          <a:bodyPr/>
          <a:lstStyle/>
          <a:p>
            <a:pPr>
              <a:defRPr/>
            </a:pPr>
            <a:r>
              <a:rPr lang="en-US"/>
              <a:t>dt+UX: Design Thinking for User Experience Design, Prototyping &amp; Evaluation </a:t>
            </a:r>
            <a:endParaRPr lang="en-US" dirty="0"/>
          </a:p>
        </p:txBody>
      </p:sp>
      <p:sp>
        <p:nvSpPr>
          <p:cNvPr id="3" name="Slide Number Placeholder 2"/>
          <p:cNvSpPr>
            <a:spLocks noGrp="1"/>
          </p:cNvSpPr>
          <p:nvPr>
            <p:ph type="sldNum" sz="quarter" idx="12"/>
          </p:nvPr>
        </p:nvSpPr>
        <p:spPr/>
        <p:txBody>
          <a:bodyPr/>
          <a:lstStyle/>
          <a:p>
            <a:fld id="{98A1014A-555C-5748-86D8-A05E15BC5456}" type="slidenum">
              <a:rPr lang="en-US" smtClean="0"/>
              <a:pPr/>
              <a:t>17</a:t>
            </a:fld>
            <a:endParaRPr lang="en-US"/>
          </a:p>
        </p:txBody>
      </p:sp>
      <p:sp>
        <p:nvSpPr>
          <p:cNvPr id="6" name="TextBox 5"/>
          <p:cNvSpPr txBox="1"/>
          <p:nvPr/>
        </p:nvSpPr>
        <p:spPr>
          <a:xfrm>
            <a:off x="1" y="154985"/>
            <a:ext cx="3320841" cy="323163"/>
          </a:xfrm>
          <a:prstGeom prst="rect">
            <a:avLst/>
          </a:prstGeom>
          <a:noFill/>
        </p:spPr>
        <p:txBody>
          <a:bodyPr wrap="none" lIns="91438" tIns="45719" rIns="91438" bIns="45719" rtlCol="0">
            <a:spAutoFit/>
          </a:bodyPr>
          <a:lstStyle/>
          <a:p>
            <a:r>
              <a:rPr lang="en-US" sz="1500" dirty="0">
                <a:latin typeface="Helvetica" pitchFamily="34" charset="0"/>
              </a:rPr>
              <a:t>Kicker Studio, www.kickerstudio.com</a:t>
            </a:r>
          </a:p>
        </p:txBody>
      </p:sp>
      <p:sp>
        <p:nvSpPr>
          <p:cNvPr id="2" name="TextBox 1">
            <a:extLst>
              <a:ext uri="{FF2B5EF4-FFF2-40B4-BE49-F238E27FC236}">
                <a16:creationId xmlns:a16="http://schemas.microsoft.com/office/drawing/2014/main" id="{D34C7C3D-8EE4-5EE6-9DFB-5D5A4DDB3825}"/>
              </a:ext>
            </a:extLst>
          </p:cNvPr>
          <p:cNvSpPr txBox="1"/>
          <p:nvPr/>
        </p:nvSpPr>
        <p:spPr>
          <a:xfrm>
            <a:off x="-1222744" y="1892595"/>
            <a:ext cx="184731" cy="461665"/>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9505649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DA69A36-4F85-9743-822D-1FA7307CA96B}"/>
              </a:ext>
            </a:extLst>
          </p:cNvPr>
          <p:cNvSpPr/>
          <p:nvPr/>
        </p:nvSpPr>
        <p:spPr bwMode="auto">
          <a:xfrm>
            <a:off x="0" y="-64800"/>
            <a:ext cx="12186142" cy="6922800"/>
          </a:xfrm>
          <a:prstGeom prst="rect">
            <a:avLst/>
          </a:prstGeom>
          <a:solidFill>
            <a:schemeClr val="tx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000000"/>
              </a:solidFill>
              <a:effectLst/>
              <a:latin typeface="Helvetica" pitchFamily="2" charset="0"/>
            </a:endParaRPr>
          </a:p>
        </p:txBody>
      </p:sp>
      <p:sp>
        <p:nvSpPr>
          <p:cNvPr id="5" name="Date Placeholder 4">
            <a:extLst>
              <a:ext uri="{FF2B5EF4-FFF2-40B4-BE49-F238E27FC236}">
                <a16:creationId xmlns:a16="http://schemas.microsoft.com/office/drawing/2014/main" id="{F48609A6-2042-CD4D-AF71-8D3116FE1DB2}"/>
              </a:ext>
            </a:extLst>
          </p:cNvPr>
          <p:cNvSpPr>
            <a:spLocks noGrp="1"/>
          </p:cNvSpPr>
          <p:nvPr>
            <p:ph type="dt" sz="half" idx="10"/>
          </p:nvPr>
        </p:nvSpPr>
        <p:spPr/>
        <p:txBody>
          <a:bodyPr/>
          <a:lstStyle/>
          <a:p>
            <a:pPr>
              <a:defRPr/>
            </a:pPr>
            <a:r>
              <a:rPr lang="en-US"/>
              <a:t>Autumn 2026</a:t>
            </a:r>
            <a:endParaRPr lang="en-US" dirty="0"/>
          </a:p>
        </p:txBody>
      </p:sp>
      <p:sp>
        <p:nvSpPr>
          <p:cNvPr id="4" name="Footer Placeholder 3"/>
          <p:cNvSpPr>
            <a:spLocks noGrp="1"/>
          </p:cNvSpPr>
          <p:nvPr>
            <p:ph type="ftr" sz="quarter" idx="11"/>
          </p:nvPr>
        </p:nvSpPr>
        <p:spPr/>
        <p:txBody>
          <a:bodyPr/>
          <a:lstStyle/>
          <a:p>
            <a:pPr>
              <a:defRPr/>
            </a:pPr>
            <a:r>
              <a:rPr lang="en-US"/>
              <a:t>dt+UX: Design Thinking for User Experience Design, Prototyping &amp; Evaluation </a:t>
            </a:r>
            <a:endParaRPr lang="en-US" dirty="0"/>
          </a:p>
        </p:txBody>
      </p:sp>
      <p:sp>
        <p:nvSpPr>
          <p:cNvPr id="3" name="Slide Number Placeholder 2"/>
          <p:cNvSpPr>
            <a:spLocks noGrp="1"/>
          </p:cNvSpPr>
          <p:nvPr>
            <p:ph type="sldNum" sz="quarter" idx="12"/>
          </p:nvPr>
        </p:nvSpPr>
        <p:spPr/>
        <p:txBody>
          <a:bodyPr/>
          <a:lstStyle/>
          <a:p>
            <a:fld id="{98A1014A-555C-5748-86D8-A05E15BC5456}" type="slidenum">
              <a:rPr lang="en-US" smtClean="0"/>
              <a:pPr/>
              <a:t>18</a:t>
            </a:fld>
            <a:endParaRPr lang="en-US"/>
          </a:p>
        </p:txBody>
      </p:sp>
      <p:pic>
        <p:nvPicPr>
          <p:cNvPr id="2050" name="Picture 2">
            <a:extLst>
              <a:ext uri="{FF2B5EF4-FFF2-40B4-BE49-F238E27FC236}">
                <a16:creationId xmlns:a16="http://schemas.microsoft.com/office/drawing/2014/main" id="{EF61B7DD-5576-E94D-9FCD-FBF577EED5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66428" y="1323330"/>
            <a:ext cx="5145262" cy="514526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C3A335E-FAD0-6442-B8D8-A33D908FA535}"/>
              </a:ext>
            </a:extLst>
          </p:cNvPr>
          <p:cNvSpPr txBox="1"/>
          <p:nvPr/>
        </p:nvSpPr>
        <p:spPr>
          <a:xfrm>
            <a:off x="8014882" y="5739151"/>
            <a:ext cx="2707793" cy="400110"/>
          </a:xfrm>
          <a:prstGeom prst="rect">
            <a:avLst/>
          </a:prstGeom>
          <a:noFill/>
        </p:spPr>
        <p:txBody>
          <a:bodyPr wrap="none" rtlCol="0">
            <a:spAutoFit/>
          </a:bodyPr>
          <a:lstStyle/>
          <a:p>
            <a:r>
              <a:rPr kumimoji="0" lang="en-US" sz="2000" b="0" i="0" u="none" strike="noStrike" cap="none" normalizeH="0" baseline="0" dirty="0">
                <a:ln>
                  <a:noFill/>
                </a:ln>
                <a:solidFill>
                  <a:srgbClr val="000000"/>
                </a:solidFill>
                <a:effectLst/>
                <a:latin typeface="Helvetica" pitchFamily="2" charset="0"/>
              </a:rPr>
              <a:t>Amazon Echo Show </a:t>
            </a:r>
            <a:r>
              <a:rPr lang="en-US" sz="2000" dirty="0">
                <a:solidFill>
                  <a:srgbClr val="000000"/>
                </a:solidFill>
                <a:latin typeface="Helvetica" pitchFamily="2" charset="0"/>
              </a:rPr>
              <a:t>8</a:t>
            </a:r>
            <a:endParaRPr kumimoji="0" lang="en-US" sz="2000" b="0" i="0" u="none" strike="noStrike" cap="none" normalizeH="0" baseline="0" dirty="0">
              <a:ln>
                <a:noFill/>
              </a:ln>
              <a:solidFill>
                <a:srgbClr val="000000"/>
              </a:solidFill>
              <a:effectLst/>
              <a:latin typeface="Helvetica" pitchFamily="2" charset="0"/>
            </a:endParaRPr>
          </a:p>
        </p:txBody>
      </p:sp>
      <p:pic>
        <p:nvPicPr>
          <p:cNvPr id="6" name="Picture 4">
            <a:extLst>
              <a:ext uri="{FF2B5EF4-FFF2-40B4-BE49-F238E27FC236}">
                <a16:creationId xmlns:a16="http://schemas.microsoft.com/office/drawing/2014/main" id="{C5C84D4F-17BD-85B5-4459-588E88E69A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64956" y="-293992"/>
            <a:ext cx="9180654" cy="6693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5271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9DA5C55-FB58-BC4B-BB90-74E309C3150D}"/>
              </a:ext>
            </a:extLst>
          </p:cNvPr>
          <p:cNvSpPr/>
          <p:nvPr/>
        </p:nvSpPr>
        <p:spPr bwMode="auto">
          <a:xfrm>
            <a:off x="2930" y="0"/>
            <a:ext cx="12189070" cy="6858000"/>
          </a:xfrm>
          <a:prstGeom prst="rect">
            <a:avLst/>
          </a:prstGeom>
          <a:solidFill>
            <a:schemeClr val="tx1"/>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z="1200">
              <a:latin typeface="Times New Roman" pitchFamily="18" charset="0"/>
            </a:endParaRPr>
          </a:p>
        </p:txBody>
      </p:sp>
      <p:sp>
        <p:nvSpPr>
          <p:cNvPr id="7" name="Date Placeholder 6">
            <a:extLst>
              <a:ext uri="{FF2B5EF4-FFF2-40B4-BE49-F238E27FC236}">
                <a16:creationId xmlns:a16="http://schemas.microsoft.com/office/drawing/2014/main" id="{F388502D-603E-5F44-BB8F-1178964123C1}"/>
              </a:ext>
            </a:extLst>
          </p:cNvPr>
          <p:cNvSpPr>
            <a:spLocks noGrp="1"/>
          </p:cNvSpPr>
          <p:nvPr>
            <p:ph type="dt" sz="half" idx="10"/>
          </p:nvPr>
        </p:nvSpPr>
        <p:spPr/>
        <p:txBody>
          <a:bodyPr/>
          <a:lstStyle/>
          <a:p>
            <a:pPr>
              <a:defRPr/>
            </a:pPr>
            <a:r>
              <a:rPr lang="en-US"/>
              <a:t>Autumn 2026</a:t>
            </a:r>
            <a:endParaRPr lang="en-US" dirty="0"/>
          </a:p>
        </p:txBody>
      </p:sp>
      <p:sp>
        <p:nvSpPr>
          <p:cNvPr id="3" name="Footer Placeholder 2"/>
          <p:cNvSpPr>
            <a:spLocks noGrp="1"/>
          </p:cNvSpPr>
          <p:nvPr>
            <p:ph type="ftr" sz="quarter" idx="11"/>
          </p:nvPr>
        </p:nvSpPr>
        <p:spPr/>
        <p:txBody>
          <a:bodyPr/>
          <a:lstStyle/>
          <a:p>
            <a:pPr>
              <a:defRPr/>
            </a:pPr>
            <a:r>
              <a:rPr lang="en-US"/>
              <a:t>dt+UX: Design Thinking for User Experience Design, Prototyping &amp; Evaluation </a:t>
            </a:r>
            <a:endParaRPr lang="en-US" dirty="0"/>
          </a:p>
        </p:txBody>
      </p:sp>
      <p:sp>
        <p:nvSpPr>
          <p:cNvPr id="4" name="Slide Number Placeholder 3"/>
          <p:cNvSpPr>
            <a:spLocks noGrp="1"/>
          </p:cNvSpPr>
          <p:nvPr>
            <p:ph type="sldNum" sz="quarter" idx="12"/>
          </p:nvPr>
        </p:nvSpPr>
        <p:spPr/>
        <p:txBody>
          <a:bodyPr/>
          <a:lstStyle/>
          <a:p>
            <a:fld id="{F2949DCA-4B18-234C-AD4E-11144FC20355}" type="slidenum">
              <a:rPr lang="en-US" smtClean="0"/>
              <a:pPr/>
              <a:t>19</a:t>
            </a:fld>
            <a:endParaRPr lang="en-US"/>
          </a:p>
        </p:txBody>
      </p:sp>
      <p:pic>
        <p:nvPicPr>
          <p:cNvPr id="24578"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017715" y="0"/>
            <a:ext cx="8421687"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30"/>
          <p:cNvSpPr txBox="1">
            <a:spLocks noChangeArrowheads="1"/>
          </p:cNvSpPr>
          <p:nvPr/>
        </p:nvSpPr>
        <p:spPr bwMode="auto">
          <a:xfrm>
            <a:off x="8519997" y="6384059"/>
            <a:ext cx="2029719" cy="338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438" tIns="45719" rIns="91438" bIns="45719">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600" dirty="0">
                <a:solidFill>
                  <a:srgbClr val="3E4E6C"/>
                </a:solidFill>
                <a:latin typeface="Helvetica" charset="0"/>
              </a:rPr>
              <a:t>Courtesy Bill Buxton</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1665C75-3B39-2145-846E-8C1C140F85BC}"/>
              </a:ext>
            </a:extLst>
          </p:cNvPr>
          <p:cNvSpPr/>
          <p:nvPr/>
        </p:nvSpPr>
        <p:spPr bwMode="auto">
          <a:xfrm>
            <a:off x="0" y="1266827"/>
            <a:ext cx="12192000" cy="5286373"/>
          </a:xfrm>
          <a:prstGeom prst="rect">
            <a:avLst/>
          </a:prstGeom>
          <a:solidFill>
            <a:schemeClr val="tx1"/>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z="1200">
              <a:latin typeface="Times New Roman" pitchFamily="18" charset="0"/>
            </a:endParaRPr>
          </a:p>
        </p:txBody>
      </p:sp>
      <p:pic>
        <p:nvPicPr>
          <p:cNvPr id="25603"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083734" y="1266828"/>
            <a:ext cx="6027708" cy="5286373"/>
          </a:xfrm>
          <a:prstGeom prst="rect">
            <a:avLst/>
          </a:prstGeom>
          <a:solidFill>
            <a:srgbClr val="ED052C"/>
          </a:solidFill>
          <a:ln w="9525">
            <a:noFill/>
            <a:miter lim="800000"/>
            <a:headEnd/>
            <a:tailEnd/>
          </a:ln>
        </p:spPr>
      </p:pic>
      <p:sp>
        <p:nvSpPr>
          <p:cNvPr id="25602" name="Rectangle 1026"/>
          <p:cNvSpPr>
            <a:spLocks noGrp="1" noChangeArrowheads="1"/>
          </p:cNvSpPr>
          <p:nvPr>
            <p:ph type="title"/>
          </p:nvPr>
        </p:nvSpPr>
        <p:spPr/>
        <p:txBody>
          <a:bodyPr/>
          <a:lstStyle/>
          <a:p>
            <a:r>
              <a:rPr lang="en-US"/>
              <a:t>From Sketch to Prototype</a:t>
            </a:r>
          </a:p>
        </p:txBody>
      </p:sp>
      <p:sp>
        <p:nvSpPr>
          <p:cNvPr id="15" name="Date Placeholder 14">
            <a:extLst>
              <a:ext uri="{FF2B5EF4-FFF2-40B4-BE49-F238E27FC236}">
                <a16:creationId xmlns:a16="http://schemas.microsoft.com/office/drawing/2014/main" id="{83C0DC57-F726-C846-A457-FA3356D5B862}"/>
              </a:ext>
            </a:extLst>
          </p:cNvPr>
          <p:cNvSpPr>
            <a:spLocks noGrp="1"/>
          </p:cNvSpPr>
          <p:nvPr>
            <p:ph type="dt" sz="half" idx="10"/>
          </p:nvPr>
        </p:nvSpPr>
        <p:spPr/>
        <p:txBody>
          <a:bodyPr/>
          <a:lstStyle/>
          <a:p>
            <a:r>
              <a:rPr lang="en-US"/>
              <a:t>Autumn 2026</a:t>
            </a:r>
          </a:p>
        </p:txBody>
      </p:sp>
      <p:sp>
        <p:nvSpPr>
          <p:cNvPr id="7" name="Footer Placeholder 6">
            <a:extLst>
              <a:ext uri="{FF2B5EF4-FFF2-40B4-BE49-F238E27FC236}">
                <a16:creationId xmlns:a16="http://schemas.microsoft.com/office/drawing/2014/main" id="{B46ABBA4-870B-B143-9213-158F091EFAC4}"/>
              </a:ext>
            </a:extLst>
          </p:cNvPr>
          <p:cNvSpPr>
            <a:spLocks noGrp="1"/>
          </p:cNvSpPr>
          <p:nvPr>
            <p:ph type="ftr" sz="quarter" idx="11"/>
          </p:nvPr>
        </p:nvSpPr>
        <p:spPr/>
        <p:txBody>
          <a:bodyPr/>
          <a:lstStyle/>
          <a:p>
            <a:r>
              <a:rPr lang="en-US"/>
              <a:t>dt+UX: Design Thinking for User Experience Design, Prototyping &amp; Evaluation </a:t>
            </a:r>
          </a:p>
        </p:txBody>
      </p:sp>
      <p:sp>
        <p:nvSpPr>
          <p:cNvPr id="3" name="Slide Number Placeholder 2"/>
          <p:cNvSpPr>
            <a:spLocks noGrp="1"/>
          </p:cNvSpPr>
          <p:nvPr>
            <p:ph type="sldNum" sz="quarter" idx="12"/>
          </p:nvPr>
        </p:nvSpPr>
        <p:spPr/>
        <p:txBody>
          <a:bodyPr/>
          <a:lstStyle/>
          <a:p>
            <a:fld id="{63AA7834-23CB-3344-B42F-BB3C863F1847}" type="slidenum">
              <a:rPr lang="en-US" smtClean="0"/>
              <a:pPr/>
              <a:t>20</a:t>
            </a:fld>
            <a:endParaRPr lang="en-US"/>
          </a:p>
        </p:txBody>
      </p:sp>
      <p:grpSp>
        <p:nvGrpSpPr>
          <p:cNvPr id="5" name="Group 4"/>
          <p:cNvGrpSpPr/>
          <p:nvPr/>
        </p:nvGrpSpPr>
        <p:grpSpPr>
          <a:xfrm>
            <a:off x="0" y="3041502"/>
            <a:ext cx="12192000" cy="977625"/>
            <a:chOff x="0" y="3041501"/>
            <a:chExt cx="9144000" cy="977625"/>
          </a:xfrm>
        </p:grpSpPr>
        <p:sp>
          <p:nvSpPr>
            <p:cNvPr id="4" name="Rectangle 3"/>
            <p:cNvSpPr/>
            <p:nvPr/>
          </p:nvSpPr>
          <p:spPr bwMode="auto">
            <a:xfrm>
              <a:off x="0" y="3041501"/>
              <a:ext cx="9144000" cy="977625"/>
            </a:xfrm>
            <a:prstGeom prst="rect">
              <a:avLst/>
            </a:prstGeom>
            <a:solidFill>
              <a:schemeClr val="bg2">
                <a:lumMod val="50000"/>
                <a:alpha val="77000"/>
              </a:scheme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z="4800">
                <a:latin typeface="Times New Roman" pitchFamily="18" charset="0"/>
              </a:endParaRPr>
            </a:p>
          </p:txBody>
        </p:sp>
        <p:sp>
          <p:nvSpPr>
            <p:cNvPr id="2" name="TextBox 1"/>
            <p:cNvSpPr txBox="1"/>
            <p:nvPr/>
          </p:nvSpPr>
          <p:spPr>
            <a:xfrm>
              <a:off x="1380726" y="3158482"/>
              <a:ext cx="6622246" cy="707886"/>
            </a:xfrm>
            <a:prstGeom prst="rect">
              <a:avLst/>
            </a:prstGeom>
            <a:noFill/>
          </p:spPr>
          <p:txBody>
            <a:bodyPr wrap="none" rtlCol="0">
              <a:spAutoFit/>
            </a:bodyPr>
            <a:lstStyle/>
            <a:p>
              <a:pPr algn="ctr"/>
              <a:r>
                <a:rPr lang="en-US" sz="4000" dirty="0">
                  <a:latin typeface="Helvetica Light"/>
                  <a:cs typeface="Helvetica Light"/>
                </a:rPr>
                <a:t>difference in </a:t>
              </a:r>
              <a:r>
                <a:rPr lang="en-US" sz="4000" dirty="0">
                  <a:latin typeface="Helvetica"/>
                  <a:cs typeface="Helvetica"/>
                </a:rPr>
                <a:t>intent</a:t>
              </a:r>
              <a:r>
                <a:rPr lang="en-US" sz="4000" dirty="0">
                  <a:latin typeface="Helvetica Light"/>
                  <a:cs typeface="Helvetica Light"/>
                </a:rPr>
                <a:t> rather than in </a:t>
              </a:r>
              <a:r>
                <a:rPr lang="en-US" sz="4000" dirty="0">
                  <a:latin typeface="Helvetica"/>
                  <a:cs typeface="Helvetica"/>
                </a:rPr>
                <a:t>form</a:t>
              </a:r>
            </a:p>
          </p:txBody>
        </p:sp>
      </p:grpSp>
      <p:sp>
        <p:nvSpPr>
          <p:cNvPr id="9" name="TextBox 30"/>
          <p:cNvSpPr txBox="1">
            <a:spLocks noChangeArrowheads="1"/>
          </p:cNvSpPr>
          <p:nvPr/>
        </p:nvSpPr>
        <p:spPr bwMode="auto">
          <a:xfrm>
            <a:off x="9849282" y="6278549"/>
            <a:ext cx="2029719" cy="338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438" tIns="45719" rIns="91438" bIns="45719">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600" dirty="0">
                <a:solidFill>
                  <a:schemeClr val="bg2"/>
                </a:solidFill>
                <a:latin typeface="Helvetica" charset="0"/>
              </a:rPr>
              <a:t>Courtesy Bill Buxton</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The Anatomy of “Sketching”</a:t>
            </a:r>
            <a:endParaRPr lang="en-US" dirty="0"/>
          </a:p>
        </p:txBody>
      </p:sp>
      <p:sp>
        <p:nvSpPr>
          <p:cNvPr id="4" name="Content Placeholder 3"/>
          <p:cNvSpPr>
            <a:spLocks noGrp="1"/>
          </p:cNvSpPr>
          <p:nvPr>
            <p:ph idx="1"/>
          </p:nvPr>
        </p:nvSpPr>
        <p:spPr>
          <a:xfrm>
            <a:off x="639235" y="1185198"/>
            <a:ext cx="11195715" cy="5139403"/>
          </a:xfrm>
        </p:spPr>
        <p:txBody>
          <a:bodyPr>
            <a:normAutofit fontScale="92500" lnSpcReduction="20000"/>
          </a:bodyPr>
          <a:lstStyle/>
          <a:p>
            <a:r>
              <a:rPr lang="en-US" dirty="0"/>
              <a:t>Quick / Timely</a:t>
            </a:r>
          </a:p>
          <a:p>
            <a:r>
              <a:rPr lang="en-US" dirty="0"/>
              <a:t>Inexpensive / Disposable</a:t>
            </a:r>
          </a:p>
          <a:p>
            <a:r>
              <a:rPr lang="en-US" dirty="0"/>
              <a:t>Plentiful</a:t>
            </a:r>
          </a:p>
          <a:p>
            <a:r>
              <a:rPr lang="en-US" dirty="0"/>
              <a:t>Clear vocabulary.  You know that it is a sketch (lines extend through endpoints, …)</a:t>
            </a:r>
          </a:p>
          <a:p>
            <a:r>
              <a:rPr lang="en-US" dirty="0"/>
              <a:t>No higher resolution than required to communicate the intended purpose/concept</a:t>
            </a:r>
          </a:p>
          <a:p>
            <a:r>
              <a:rPr lang="en-US" dirty="0"/>
              <a:t>Resolution doesn’t suggest a degree of refinement of concept that exceeds actual state</a:t>
            </a:r>
          </a:p>
          <a:p>
            <a:r>
              <a:rPr lang="en-US" dirty="0"/>
              <a:t>Ambiguous</a:t>
            </a:r>
          </a:p>
        </p:txBody>
      </p:sp>
      <p:sp>
        <p:nvSpPr>
          <p:cNvPr id="6" name="Date Placeholder 5">
            <a:extLst>
              <a:ext uri="{FF2B5EF4-FFF2-40B4-BE49-F238E27FC236}">
                <a16:creationId xmlns:a16="http://schemas.microsoft.com/office/drawing/2014/main" id="{74DBE581-1530-2944-BD97-18062997A9E8}"/>
              </a:ext>
            </a:extLst>
          </p:cNvPr>
          <p:cNvSpPr>
            <a:spLocks noGrp="1"/>
          </p:cNvSpPr>
          <p:nvPr>
            <p:ph type="dt" sz="half" idx="10"/>
          </p:nvPr>
        </p:nvSpPr>
        <p:spPr/>
        <p:txBody>
          <a:bodyPr/>
          <a:lstStyle/>
          <a:p>
            <a:pPr>
              <a:defRPr/>
            </a:pPr>
            <a:r>
              <a:rPr lang="en-US"/>
              <a:t>Autumn 2026</a:t>
            </a:r>
            <a:endParaRPr lang="en-US" dirty="0"/>
          </a:p>
        </p:txBody>
      </p:sp>
      <p:sp>
        <p:nvSpPr>
          <p:cNvPr id="3" name="Footer Placeholder 2"/>
          <p:cNvSpPr>
            <a:spLocks noGrp="1"/>
          </p:cNvSpPr>
          <p:nvPr>
            <p:ph type="ftr" sz="quarter" idx="11"/>
          </p:nvPr>
        </p:nvSpPr>
        <p:spPr/>
        <p:txBody>
          <a:bodyPr/>
          <a:lstStyle/>
          <a:p>
            <a:r>
              <a:rPr lang="en-US"/>
              <a:t>dt+UX: Design Thinking for User Experience Design, Prototyping &amp; Evaluation </a:t>
            </a:r>
          </a:p>
        </p:txBody>
      </p:sp>
      <p:sp>
        <p:nvSpPr>
          <p:cNvPr id="5" name="Slide Number Placeholder 4"/>
          <p:cNvSpPr>
            <a:spLocks noGrp="1"/>
          </p:cNvSpPr>
          <p:nvPr>
            <p:ph type="sldNum" sz="quarter" idx="12"/>
          </p:nvPr>
        </p:nvSpPr>
        <p:spPr/>
        <p:txBody>
          <a:bodyPr/>
          <a:lstStyle/>
          <a:p>
            <a:fld id="{6C4F84B1-3F38-E843-B494-F12B29A0060D}" type="slidenum">
              <a:rPr lang="en-US" smtClean="0"/>
              <a:pPr/>
              <a:t>21</a:t>
            </a:fld>
            <a:endParaRPr lang="en-US"/>
          </a:p>
        </p:txBody>
      </p:sp>
      <p:sp>
        <p:nvSpPr>
          <p:cNvPr id="9" name="TextBox 30"/>
          <p:cNvSpPr txBox="1">
            <a:spLocks noChangeArrowheads="1"/>
          </p:cNvSpPr>
          <p:nvPr/>
        </p:nvSpPr>
        <p:spPr bwMode="auto">
          <a:xfrm>
            <a:off x="8519997" y="6227537"/>
            <a:ext cx="2029719" cy="338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438" tIns="45719" rIns="91438" bIns="45719">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600" dirty="0">
                <a:latin typeface="Helvetica" charset="0"/>
              </a:rPr>
              <a:t>Courtesy Bill Buxton</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3" descr="emmenthaler2.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23566"/>
            <a:ext cx="6834433" cy="68344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TextBox 4"/>
          <p:cNvSpPr txBox="1"/>
          <p:nvPr/>
        </p:nvSpPr>
        <p:spPr>
          <a:xfrm>
            <a:off x="7174524" y="1471814"/>
            <a:ext cx="4079631" cy="2062101"/>
          </a:xfrm>
          <a:prstGeom prst="rect">
            <a:avLst/>
          </a:prstGeom>
          <a:noFill/>
        </p:spPr>
        <p:txBody>
          <a:bodyPr wrap="square" lIns="91438" tIns="45719" rIns="91438" bIns="45719">
            <a:spAutoFit/>
          </a:bodyPr>
          <a:lstStyle/>
          <a:p>
            <a:pPr>
              <a:defRPr/>
            </a:pPr>
            <a:r>
              <a:rPr lang="en-US" sz="3200" dirty="0">
                <a:latin typeface="+mn-lt"/>
                <a:ea typeface="+mn-ea"/>
              </a:rPr>
              <a:t>If you want to get the most out of a sketch, you need to leave big enough holes.</a:t>
            </a:r>
          </a:p>
        </p:txBody>
      </p:sp>
      <p:sp>
        <p:nvSpPr>
          <p:cNvPr id="6" name="TextBox 5"/>
          <p:cNvSpPr txBox="1"/>
          <p:nvPr/>
        </p:nvSpPr>
        <p:spPr>
          <a:xfrm>
            <a:off x="7174524" y="4226124"/>
            <a:ext cx="4079631" cy="1569658"/>
          </a:xfrm>
          <a:prstGeom prst="rect">
            <a:avLst/>
          </a:prstGeom>
          <a:noFill/>
        </p:spPr>
        <p:txBody>
          <a:bodyPr wrap="square" lIns="91438" tIns="45719" rIns="91438" bIns="45719">
            <a:spAutoFit/>
          </a:bodyPr>
          <a:lstStyle/>
          <a:p>
            <a:pPr>
              <a:defRPr/>
            </a:pPr>
            <a:r>
              <a:rPr lang="en-US" sz="3200" dirty="0">
                <a:latin typeface="+mn-lt"/>
                <a:ea typeface="+mn-ea"/>
              </a:rPr>
              <a:t>There has to be enough room for the imagination.</a:t>
            </a:r>
          </a:p>
        </p:txBody>
      </p:sp>
      <p:sp>
        <p:nvSpPr>
          <p:cNvPr id="7" name="TextBox 30"/>
          <p:cNvSpPr txBox="1">
            <a:spLocks noChangeArrowheads="1"/>
          </p:cNvSpPr>
          <p:nvPr/>
        </p:nvSpPr>
        <p:spPr bwMode="auto">
          <a:xfrm>
            <a:off x="7018092" y="6260964"/>
            <a:ext cx="2029719" cy="338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438" tIns="45719" rIns="91438" bIns="45719">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600" dirty="0">
                <a:latin typeface="Helvetica" charset="0"/>
              </a:rPr>
              <a:t>Courtesy Bill Buxton</a:t>
            </a:r>
          </a:p>
        </p:txBody>
      </p:sp>
      <p:sp>
        <p:nvSpPr>
          <p:cNvPr id="2" name="Title 1">
            <a:extLst>
              <a:ext uri="{FF2B5EF4-FFF2-40B4-BE49-F238E27FC236}">
                <a16:creationId xmlns:a16="http://schemas.microsoft.com/office/drawing/2014/main" id="{B9372384-A9EB-6662-7153-CA06E41387D0}"/>
              </a:ext>
            </a:extLst>
          </p:cNvPr>
          <p:cNvSpPr>
            <a:spLocks noGrp="1"/>
          </p:cNvSpPr>
          <p:nvPr>
            <p:ph type="title"/>
          </p:nvPr>
        </p:nvSpPr>
        <p:spPr>
          <a:xfrm>
            <a:off x="0" y="0"/>
            <a:ext cx="12192002" cy="1143000"/>
          </a:xfrm>
          <a:solidFill>
            <a:schemeClr val="bg2">
              <a:alpha val="85742"/>
            </a:schemeClr>
          </a:solidFill>
        </p:spPr>
        <p:txBody>
          <a:bodyPr/>
          <a:lstStyle/>
          <a:p>
            <a:pPr algn="ctr"/>
            <a:r>
              <a:rPr lang="en-US" dirty="0"/>
              <a:t>Ambiguity in Sketches is Important</a:t>
            </a:r>
          </a:p>
        </p:txBody>
      </p:sp>
      <p:sp>
        <p:nvSpPr>
          <p:cNvPr id="8" name="Date Placeholder 7">
            <a:extLst>
              <a:ext uri="{FF2B5EF4-FFF2-40B4-BE49-F238E27FC236}">
                <a16:creationId xmlns:a16="http://schemas.microsoft.com/office/drawing/2014/main" id="{A9A549F5-F524-3240-A42F-483F22D01238}"/>
              </a:ext>
            </a:extLst>
          </p:cNvPr>
          <p:cNvSpPr>
            <a:spLocks noGrp="1"/>
          </p:cNvSpPr>
          <p:nvPr>
            <p:ph type="dt" sz="half" idx="10"/>
          </p:nvPr>
        </p:nvSpPr>
        <p:spPr/>
        <p:txBody>
          <a:bodyPr/>
          <a:lstStyle/>
          <a:p>
            <a:pPr>
              <a:defRPr/>
            </a:pPr>
            <a:r>
              <a:rPr lang="en-US"/>
              <a:t>Autumn 2026</a:t>
            </a:r>
            <a:endParaRPr lang="en-US" dirty="0"/>
          </a:p>
        </p:txBody>
      </p:sp>
      <p:sp>
        <p:nvSpPr>
          <p:cNvPr id="3" name="Footer Placeholder 2">
            <a:extLst>
              <a:ext uri="{FF2B5EF4-FFF2-40B4-BE49-F238E27FC236}">
                <a16:creationId xmlns:a16="http://schemas.microsoft.com/office/drawing/2014/main" id="{235D96DE-9543-AF42-AD09-4069844FE19A}"/>
              </a:ext>
            </a:extLst>
          </p:cNvPr>
          <p:cNvSpPr>
            <a:spLocks noGrp="1"/>
          </p:cNvSpPr>
          <p:nvPr>
            <p:ph type="ftr" sz="quarter" idx="11"/>
          </p:nvPr>
        </p:nvSpPr>
        <p:spPr/>
        <p:txBody>
          <a:bodyPr/>
          <a:lstStyle/>
          <a:p>
            <a:pPr>
              <a:defRPr/>
            </a:pPr>
            <a:r>
              <a:rPr lang="en-US"/>
              <a:t>dt+UX: Design Thinking for User Experience Design, Prototyping &amp; Evaluation </a:t>
            </a:r>
          </a:p>
        </p:txBody>
      </p:sp>
      <p:sp>
        <p:nvSpPr>
          <p:cNvPr id="4" name="Slide Number Placeholder 3">
            <a:extLst>
              <a:ext uri="{FF2B5EF4-FFF2-40B4-BE49-F238E27FC236}">
                <a16:creationId xmlns:a16="http://schemas.microsoft.com/office/drawing/2014/main" id="{6FFDF9C5-92CE-3E48-8B53-8789E1EC5FC0}"/>
              </a:ext>
            </a:extLst>
          </p:cNvPr>
          <p:cNvSpPr>
            <a:spLocks noGrp="1"/>
          </p:cNvSpPr>
          <p:nvPr>
            <p:ph type="sldNum" sz="quarter" idx="12"/>
          </p:nvPr>
        </p:nvSpPr>
        <p:spPr/>
        <p:txBody>
          <a:bodyPr/>
          <a:lstStyle/>
          <a:p>
            <a:fld id="{6C4F84B1-3F38-E843-B494-F12B29A0060D}" type="slidenum">
              <a:rPr lang="en-US" smtClean="0"/>
              <a:pPr/>
              <a:t>22</a:t>
            </a:fld>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944688" y="2655635"/>
            <a:ext cx="8526462" cy="3113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7651" name="Rectangle 3"/>
          <p:cNvSpPr>
            <a:spLocks noChangeArrowheads="1"/>
          </p:cNvSpPr>
          <p:nvPr/>
        </p:nvSpPr>
        <p:spPr bwMode="auto">
          <a:xfrm>
            <a:off x="1828801" y="1980466"/>
            <a:ext cx="3188689" cy="4924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438" tIns="45719" rIns="91438" bIns="45719">
            <a:spAutoFit/>
          </a:bodyPr>
          <a:lstStyle/>
          <a:p>
            <a:pPr marL="225420" indent="-225420">
              <a:spcBef>
                <a:spcPct val="50000"/>
              </a:spcBef>
            </a:pPr>
            <a:r>
              <a:rPr lang="en-US" sz="2600" b="1" dirty="0">
                <a:latin typeface="Helvetica Light"/>
                <a:cs typeface="Helvetica Light"/>
              </a:rPr>
              <a:t>Elaboration (“Flare”)</a:t>
            </a:r>
          </a:p>
        </p:txBody>
      </p:sp>
      <p:sp>
        <p:nvSpPr>
          <p:cNvPr id="27652" name="Rectangle 4"/>
          <p:cNvSpPr>
            <a:spLocks noChangeArrowheads="1"/>
          </p:cNvSpPr>
          <p:nvPr/>
        </p:nvSpPr>
        <p:spPr bwMode="auto">
          <a:xfrm>
            <a:off x="7156688" y="1980466"/>
            <a:ext cx="3191895" cy="4924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438" tIns="45719" rIns="91438" bIns="45719">
            <a:spAutoFit/>
          </a:bodyPr>
          <a:lstStyle/>
          <a:p>
            <a:pPr marL="225420" indent="-225420">
              <a:spcBef>
                <a:spcPct val="50000"/>
              </a:spcBef>
            </a:pPr>
            <a:r>
              <a:rPr lang="en-US" sz="2600" b="1" dirty="0">
                <a:latin typeface="Helvetica Light"/>
                <a:cs typeface="Helvetica Light"/>
              </a:rPr>
              <a:t>Reduction (“Focus”)</a:t>
            </a:r>
          </a:p>
        </p:txBody>
      </p:sp>
      <p:sp>
        <p:nvSpPr>
          <p:cNvPr id="27653" name="Rectangle 5"/>
          <p:cNvSpPr>
            <a:spLocks noChangeArrowheads="1"/>
          </p:cNvSpPr>
          <p:nvPr/>
        </p:nvSpPr>
        <p:spPr bwMode="auto">
          <a:xfrm>
            <a:off x="8534403" y="6172201"/>
            <a:ext cx="1672249" cy="369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438" tIns="45719" rIns="91438" bIns="45719">
            <a:spAutoFit/>
          </a:bodyPr>
          <a:lstStyle/>
          <a:p>
            <a:pPr marL="225420" indent="-225420">
              <a:spcBef>
                <a:spcPct val="50000"/>
              </a:spcBef>
            </a:pPr>
            <a:r>
              <a:rPr lang="en-US" sz="1800" dirty="0" err="1">
                <a:latin typeface="Arial" pitchFamily="34" charset="0"/>
                <a:cs typeface="Arial" pitchFamily="34" charset="0"/>
              </a:rPr>
              <a:t>Laseau</a:t>
            </a:r>
            <a:r>
              <a:rPr lang="en-US" sz="1800" dirty="0">
                <a:latin typeface="Arial" pitchFamily="34" charset="0"/>
                <a:cs typeface="Arial" pitchFamily="34" charset="0"/>
              </a:rPr>
              <a:t> (1980)</a:t>
            </a:r>
            <a:endParaRPr lang="en-US" sz="1800" b="1" dirty="0">
              <a:latin typeface="Arial" pitchFamily="34" charset="0"/>
              <a:cs typeface="Arial" pitchFamily="34" charset="0"/>
            </a:endParaRPr>
          </a:p>
        </p:txBody>
      </p:sp>
      <p:sp>
        <p:nvSpPr>
          <p:cNvPr id="27654" name="Title 6"/>
          <p:cNvSpPr>
            <a:spLocks noGrp="1"/>
          </p:cNvSpPr>
          <p:nvPr>
            <p:ph type="title"/>
          </p:nvPr>
        </p:nvSpPr>
        <p:spPr>
          <a:xfrm>
            <a:off x="491778" y="0"/>
            <a:ext cx="11495314" cy="1143000"/>
          </a:xfrm>
        </p:spPr>
        <p:txBody>
          <a:bodyPr/>
          <a:lstStyle/>
          <a:p>
            <a:r>
              <a:rPr lang="en-US" dirty="0"/>
              <a:t>Design as Choice: Generative &amp; Reductive</a:t>
            </a:r>
          </a:p>
        </p:txBody>
      </p:sp>
      <p:sp>
        <p:nvSpPr>
          <p:cNvPr id="5" name="Date Placeholder 4">
            <a:extLst>
              <a:ext uri="{FF2B5EF4-FFF2-40B4-BE49-F238E27FC236}">
                <a16:creationId xmlns:a16="http://schemas.microsoft.com/office/drawing/2014/main" id="{5470C2B2-5814-874F-A558-97461B47E3E7}"/>
              </a:ext>
            </a:extLst>
          </p:cNvPr>
          <p:cNvSpPr>
            <a:spLocks noGrp="1"/>
          </p:cNvSpPr>
          <p:nvPr>
            <p:ph type="dt" sz="half" idx="10"/>
          </p:nvPr>
        </p:nvSpPr>
        <p:spPr/>
        <p:txBody>
          <a:bodyPr/>
          <a:lstStyle/>
          <a:p>
            <a:pPr>
              <a:defRPr/>
            </a:pPr>
            <a:r>
              <a:rPr lang="en-US"/>
              <a:t>Autumn 2026</a:t>
            </a:r>
          </a:p>
        </p:txBody>
      </p:sp>
      <p:sp>
        <p:nvSpPr>
          <p:cNvPr id="3" name="Footer Placeholder 2"/>
          <p:cNvSpPr>
            <a:spLocks noGrp="1"/>
          </p:cNvSpPr>
          <p:nvPr>
            <p:ph type="ftr" sz="quarter" idx="11"/>
          </p:nvPr>
        </p:nvSpPr>
        <p:spPr/>
        <p:txBody>
          <a:bodyPr/>
          <a:lstStyle/>
          <a:p>
            <a:r>
              <a:rPr lang="en-US"/>
              <a:t>dt+UX: Design Thinking for User Experience Design, Prototyping &amp; Evaluation </a:t>
            </a:r>
          </a:p>
        </p:txBody>
      </p:sp>
      <p:sp>
        <p:nvSpPr>
          <p:cNvPr id="4" name="Slide Number Placeholder 3"/>
          <p:cNvSpPr>
            <a:spLocks noGrp="1"/>
          </p:cNvSpPr>
          <p:nvPr>
            <p:ph type="sldNum" sz="quarter" idx="12"/>
          </p:nvPr>
        </p:nvSpPr>
        <p:spPr/>
        <p:txBody>
          <a:bodyPr/>
          <a:lstStyle/>
          <a:p>
            <a:fld id="{63AA7834-23CB-3344-B42F-BB3C863F1847}" type="slidenum">
              <a:rPr lang="en-US" smtClean="0"/>
              <a:pPr/>
              <a:t>23</a:t>
            </a:fld>
            <a:endParaRPr lang="en-US"/>
          </a:p>
        </p:txBody>
      </p:sp>
      <p:sp>
        <p:nvSpPr>
          <p:cNvPr id="12" name="TextBox 30"/>
          <p:cNvSpPr txBox="1">
            <a:spLocks noChangeArrowheads="1"/>
          </p:cNvSpPr>
          <p:nvPr/>
        </p:nvSpPr>
        <p:spPr bwMode="auto">
          <a:xfrm>
            <a:off x="1657999" y="6172201"/>
            <a:ext cx="2029719" cy="338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438" tIns="45719" rIns="91438" bIns="45719">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600" dirty="0">
                <a:latin typeface="Helvetica" charset="0"/>
              </a:rPr>
              <a:t>Courtesy Bill Buxton</a:t>
            </a:r>
          </a:p>
        </p:txBody>
      </p:sp>
      <p:sp>
        <p:nvSpPr>
          <p:cNvPr id="2" name="TextBox 1">
            <a:extLst>
              <a:ext uri="{FF2B5EF4-FFF2-40B4-BE49-F238E27FC236}">
                <a16:creationId xmlns:a16="http://schemas.microsoft.com/office/drawing/2014/main" id="{FA95E925-D6BF-AA46-9184-DA3912832077}"/>
              </a:ext>
            </a:extLst>
          </p:cNvPr>
          <p:cNvSpPr txBox="1"/>
          <p:nvPr/>
        </p:nvSpPr>
        <p:spPr>
          <a:xfrm>
            <a:off x="6339328" y="545566"/>
            <a:ext cx="184731" cy="461665"/>
          </a:xfrm>
          <a:prstGeom prst="rect">
            <a:avLst/>
          </a:prstGeom>
          <a:noFill/>
        </p:spPr>
        <p:txBody>
          <a:bodyPr wrap="none" rtlCol="0">
            <a:spAutoFit/>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CA3CBE3-8983-D747-8A99-03E9820ACB8C}"/>
              </a:ext>
            </a:extLst>
          </p:cNvPr>
          <p:cNvSpPr/>
          <p:nvPr/>
        </p:nvSpPr>
        <p:spPr bwMode="auto">
          <a:xfrm>
            <a:off x="0" y="1184277"/>
            <a:ext cx="12192000" cy="5751911"/>
          </a:xfrm>
          <a:prstGeom prst="rect">
            <a:avLst/>
          </a:prstGeom>
          <a:solidFill>
            <a:schemeClr val="tx1"/>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z="1200">
              <a:latin typeface="Times New Roman" pitchFamily="18" charset="0"/>
            </a:endParaRPr>
          </a:p>
        </p:txBody>
      </p:sp>
      <p:pic>
        <p:nvPicPr>
          <p:cNvPr id="29699" name="Picture 1028" descr="C:\Documents and Settings\buxton.BUXTON\My Documents\My Pictures\sketching\pathDesign2.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828802" y="1184277"/>
            <a:ext cx="8239125" cy="5629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9698" name="Rectangle 1026"/>
          <p:cNvSpPr>
            <a:spLocks noGrp="1" noChangeArrowheads="1"/>
          </p:cNvSpPr>
          <p:nvPr>
            <p:ph type="title"/>
          </p:nvPr>
        </p:nvSpPr>
        <p:spPr/>
        <p:txBody>
          <a:bodyPr/>
          <a:lstStyle/>
          <a:p>
            <a:r>
              <a:rPr lang="en-US" dirty="0"/>
              <a:t>Exploration of Alternatives</a:t>
            </a:r>
          </a:p>
        </p:txBody>
      </p:sp>
      <p:sp>
        <p:nvSpPr>
          <p:cNvPr id="2" name="Date Placeholder 1">
            <a:extLst>
              <a:ext uri="{FF2B5EF4-FFF2-40B4-BE49-F238E27FC236}">
                <a16:creationId xmlns:a16="http://schemas.microsoft.com/office/drawing/2014/main" id="{AD8A72F1-4A62-8F45-AAE1-E72F1F9C83DB}"/>
              </a:ext>
            </a:extLst>
          </p:cNvPr>
          <p:cNvSpPr>
            <a:spLocks noGrp="1"/>
          </p:cNvSpPr>
          <p:nvPr>
            <p:ph type="dt" sz="half" idx="10"/>
          </p:nvPr>
        </p:nvSpPr>
        <p:spPr/>
        <p:txBody>
          <a:bodyPr/>
          <a:lstStyle/>
          <a:p>
            <a:pPr>
              <a:defRPr/>
            </a:pPr>
            <a:r>
              <a:rPr lang="en-US"/>
              <a:t>Autumn 2026</a:t>
            </a:r>
          </a:p>
        </p:txBody>
      </p:sp>
      <p:sp>
        <p:nvSpPr>
          <p:cNvPr id="8" name="Footer Placeholder 7"/>
          <p:cNvSpPr>
            <a:spLocks noGrp="1"/>
          </p:cNvSpPr>
          <p:nvPr>
            <p:ph type="ftr" sz="quarter" idx="11"/>
          </p:nvPr>
        </p:nvSpPr>
        <p:spPr/>
        <p:txBody>
          <a:bodyPr/>
          <a:lstStyle/>
          <a:p>
            <a:r>
              <a:rPr lang="en-US"/>
              <a:t>dt+UX: Design Thinking for User Experience Design, Prototyping &amp; Evaluation </a:t>
            </a:r>
          </a:p>
        </p:txBody>
      </p:sp>
      <p:sp>
        <p:nvSpPr>
          <p:cNvPr id="3" name="Slide Number Placeholder 2"/>
          <p:cNvSpPr>
            <a:spLocks noGrp="1"/>
          </p:cNvSpPr>
          <p:nvPr>
            <p:ph type="sldNum" sz="quarter" idx="12"/>
          </p:nvPr>
        </p:nvSpPr>
        <p:spPr/>
        <p:txBody>
          <a:bodyPr/>
          <a:lstStyle/>
          <a:p>
            <a:fld id="{63AA7834-23CB-3344-B42F-BB3C863F1847}" type="slidenum">
              <a:rPr lang="en-US" smtClean="0"/>
              <a:pPr/>
              <a:t>24</a:t>
            </a:fld>
            <a:endParaRPr lang="en-US"/>
          </a:p>
        </p:txBody>
      </p:sp>
      <p:sp>
        <p:nvSpPr>
          <p:cNvPr id="295941" name="Text Box 1029"/>
          <p:cNvSpPr txBox="1">
            <a:spLocks noChangeArrowheads="1"/>
          </p:cNvSpPr>
          <p:nvPr/>
        </p:nvSpPr>
        <p:spPr bwMode="auto">
          <a:xfrm>
            <a:off x="2138366" y="2933703"/>
            <a:ext cx="8321675" cy="2462210"/>
          </a:xfrm>
          <a:prstGeom prst="rect">
            <a:avLst/>
          </a:prstGeom>
          <a:solidFill>
            <a:srgbClr val="FFFFFF"/>
          </a:solidFill>
          <a:ln w="57150">
            <a:solidFill>
              <a:schemeClr val="bg2"/>
            </a:solidFill>
            <a:miter lim="800000"/>
            <a:headEnd/>
            <a:tailEnd/>
          </a:ln>
        </p:spPr>
        <p:txBody>
          <a:bodyPr lIns="91438" tIns="45719" rIns="91438" bIns="45719">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2000" dirty="0">
                <a:solidFill>
                  <a:schemeClr val="bg2">
                    <a:lumMod val="75000"/>
                  </a:schemeClr>
                </a:solidFill>
                <a:latin typeface="Helvetica"/>
                <a:cs typeface="Helvetica"/>
              </a:rPr>
              <a:t>… a designer that pitched three ideas would probably be fired. I’d say 5 is an entry point for an early formal review (distilled from 100’s). … if you are pushing one you will be found out, and also fired. …  it is about open mindedness, humility, discovery, and learning. If you aren’t authentically dedicated to that approach you are just doing it wrong! </a:t>
            </a:r>
          </a:p>
          <a:p>
            <a:pPr algn="r" eaLnBrk="1" hangingPunct="1"/>
            <a:r>
              <a:rPr lang="en-US" sz="1800" dirty="0">
                <a:solidFill>
                  <a:schemeClr val="bg2">
                    <a:lumMod val="75000"/>
                  </a:schemeClr>
                </a:solidFill>
                <a:latin typeface="Helvetica"/>
                <a:cs typeface="Helvetica"/>
              </a:rPr>
              <a:t>Alistair Hamilton</a:t>
            </a:r>
          </a:p>
          <a:p>
            <a:pPr algn="r" eaLnBrk="1" hangingPunct="1"/>
            <a:r>
              <a:rPr lang="en-US" sz="1800" dirty="0">
                <a:solidFill>
                  <a:schemeClr val="bg2">
                    <a:lumMod val="75000"/>
                  </a:schemeClr>
                </a:solidFill>
                <a:latin typeface="Helvetica"/>
                <a:cs typeface="Helvetica"/>
              </a:rPr>
              <a:t>VP Design</a:t>
            </a:r>
          </a:p>
          <a:p>
            <a:pPr algn="r" eaLnBrk="1" hangingPunct="1"/>
            <a:r>
              <a:rPr lang="en-US" sz="1800" dirty="0">
                <a:solidFill>
                  <a:schemeClr val="bg2">
                    <a:lumMod val="75000"/>
                  </a:schemeClr>
                </a:solidFill>
                <a:latin typeface="Helvetica"/>
                <a:cs typeface="Helvetica"/>
              </a:rPr>
              <a:t>Symbol Technologies</a:t>
            </a:r>
          </a:p>
        </p:txBody>
      </p:sp>
      <p:sp>
        <p:nvSpPr>
          <p:cNvPr id="10" name="TextBox 30"/>
          <p:cNvSpPr txBox="1">
            <a:spLocks noChangeArrowheads="1"/>
          </p:cNvSpPr>
          <p:nvPr/>
        </p:nvSpPr>
        <p:spPr bwMode="auto">
          <a:xfrm>
            <a:off x="8035800" y="6384059"/>
            <a:ext cx="2029719" cy="338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438" tIns="45719" rIns="91438" bIns="45719">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600" dirty="0">
                <a:solidFill>
                  <a:srgbClr val="A6A6A6"/>
                </a:solidFill>
                <a:latin typeface="Helvetica" charset="0"/>
              </a:rPr>
              <a:t>Courtesy Bill Buxton</a:t>
            </a:r>
          </a:p>
        </p:txBody>
      </p:sp>
      <p:sp>
        <p:nvSpPr>
          <p:cNvPr id="4" name="TextBox 3">
            <a:extLst>
              <a:ext uri="{FF2B5EF4-FFF2-40B4-BE49-F238E27FC236}">
                <a16:creationId xmlns:a16="http://schemas.microsoft.com/office/drawing/2014/main" id="{3E6BC7D4-E441-FAF1-4538-430E4B287FFB}"/>
              </a:ext>
            </a:extLst>
          </p:cNvPr>
          <p:cNvSpPr txBox="1"/>
          <p:nvPr/>
        </p:nvSpPr>
        <p:spPr>
          <a:xfrm>
            <a:off x="5716076" y="1286414"/>
            <a:ext cx="1096775" cy="584775"/>
          </a:xfrm>
          <a:prstGeom prst="rect">
            <a:avLst/>
          </a:prstGeom>
          <a:noFill/>
        </p:spPr>
        <p:txBody>
          <a:bodyPr wrap="none" rtlCol="0">
            <a:spAutoFit/>
          </a:bodyPr>
          <a:lstStyle/>
          <a:p>
            <a:r>
              <a:rPr lang="en-US" sz="3200" dirty="0">
                <a:solidFill>
                  <a:srgbClr val="000000"/>
                </a:solidFill>
                <a:latin typeface="Bradley Hand" pitchFamily="2" charset="77"/>
              </a:rPr>
              <a:t>Time</a:t>
            </a:r>
            <a:endParaRPr lang="en-US" dirty="0">
              <a:solidFill>
                <a:srgbClr val="000000"/>
              </a:solidFill>
              <a:latin typeface="Bradley Hand" pitchFamily="2" charset="77"/>
            </a:endParaRPr>
          </a:p>
        </p:txBody>
      </p:sp>
      <p:sp>
        <p:nvSpPr>
          <p:cNvPr id="17" name="Freeform 16">
            <a:extLst>
              <a:ext uri="{FF2B5EF4-FFF2-40B4-BE49-F238E27FC236}">
                <a16:creationId xmlns:a16="http://schemas.microsoft.com/office/drawing/2014/main" id="{11100104-28E6-0469-A0B9-D58F4C9471E9}"/>
              </a:ext>
            </a:extLst>
          </p:cNvPr>
          <p:cNvSpPr/>
          <p:nvPr/>
        </p:nvSpPr>
        <p:spPr bwMode="auto">
          <a:xfrm>
            <a:off x="5230828" y="1462261"/>
            <a:ext cx="519987" cy="116541"/>
          </a:xfrm>
          <a:custGeom>
            <a:avLst/>
            <a:gdLst>
              <a:gd name="connsiteX0" fmla="*/ 519987 w 519987"/>
              <a:gd name="connsiteY0" fmla="*/ 116541 h 116541"/>
              <a:gd name="connsiteX1" fmla="*/ 457234 w 519987"/>
              <a:gd name="connsiteY1" fmla="*/ 89647 h 116541"/>
              <a:gd name="connsiteX2" fmla="*/ 412411 w 519987"/>
              <a:gd name="connsiteY2" fmla="*/ 62753 h 116541"/>
              <a:gd name="connsiteX3" fmla="*/ 340693 w 519987"/>
              <a:gd name="connsiteY3" fmla="*/ 44823 h 116541"/>
              <a:gd name="connsiteX4" fmla="*/ 304834 w 519987"/>
              <a:gd name="connsiteY4" fmla="*/ 26894 h 116541"/>
              <a:gd name="connsiteX5" fmla="*/ 179328 w 519987"/>
              <a:gd name="connsiteY5" fmla="*/ 0 h 116541"/>
              <a:gd name="connsiteX6" fmla="*/ 53823 w 519987"/>
              <a:gd name="connsiteY6" fmla="*/ 8964 h 116541"/>
              <a:gd name="connsiteX7" fmla="*/ 26928 w 519987"/>
              <a:gd name="connsiteY7" fmla="*/ 17929 h 116541"/>
              <a:gd name="connsiteX8" fmla="*/ 34 w 519987"/>
              <a:gd name="connsiteY8" fmla="*/ 53788 h 116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9987" h="116541">
                <a:moveTo>
                  <a:pt x="519987" y="116541"/>
                </a:moveTo>
                <a:cubicBezTo>
                  <a:pt x="499069" y="107576"/>
                  <a:pt x="477589" y="99825"/>
                  <a:pt x="457234" y="89647"/>
                </a:cubicBezTo>
                <a:cubicBezTo>
                  <a:pt x="441649" y="81855"/>
                  <a:pt x="428674" y="69008"/>
                  <a:pt x="412411" y="62753"/>
                </a:cubicBezTo>
                <a:cubicBezTo>
                  <a:pt x="389412" y="53907"/>
                  <a:pt x="362733" y="55843"/>
                  <a:pt x="340693" y="44823"/>
                </a:cubicBezTo>
                <a:cubicBezTo>
                  <a:pt x="328740" y="38847"/>
                  <a:pt x="317512" y="31120"/>
                  <a:pt x="304834" y="26894"/>
                </a:cubicBezTo>
                <a:cubicBezTo>
                  <a:pt x="260149" y="11999"/>
                  <a:pt x="224475" y="7524"/>
                  <a:pt x="179328" y="0"/>
                </a:cubicBezTo>
                <a:cubicBezTo>
                  <a:pt x="137493" y="2988"/>
                  <a:pt x="95477" y="4064"/>
                  <a:pt x="53823" y="8964"/>
                </a:cubicBezTo>
                <a:cubicBezTo>
                  <a:pt x="44438" y="10068"/>
                  <a:pt x="34791" y="12687"/>
                  <a:pt x="26928" y="17929"/>
                </a:cubicBezTo>
                <a:cubicBezTo>
                  <a:pt x="-2079" y="37267"/>
                  <a:pt x="34" y="34424"/>
                  <a:pt x="34" y="53788"/>
                </a:cubicBezTo>
              </a:path>
            </a:pathLst>
          </a:custGeom>
          <a:noFill/>
          <a:ln w="50800" cap="flat" cmpd="sng" algn="ctr">
            <a:solidFill>
              <a:srgbClr val="000000"/>
            </a:solidFill>
            <a:prstDash val="solid"/>
            <a:round/>
            <a:headEnd type="none" w="sm" len="sm"/>
            <a:tailEnd type="triangle" w="med" len="lg"/>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59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94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CA33127-13EC-A749-BD8D-F2F56FA4F758}"/>
              </a:ext>
            </a:extLst>
          </p:cNvPr>
          <p:cNvSpPr/>
          <p:nvPr/>
        </p:nvSpPr>
        <p:spPr bwMode="auto">
          <a:xfrm>
            <a:off x="0" y="1184277"/>
            <a:ext cx="12192000" cy="5751911"/>
          </a:xfrm>
          <a:prstGeom prst="rect">
            <a:avLst/>
          </a:prstGeom>
          <a:solidFill>
            <a:schemeClr val="tx1"/>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z="1200">
              <a:latin typeface="Times New Roman" pitchFamily="18" charset="0"/>
            </a:endParaRPr>
          </a:p>
        </p:txBody>
      </p:sp>
      <p:pic>
        <p:nvPicPr>
          <p:cNvPr id="29699" name="Picture 1028" descr="C:\Documents and Settings\buxton.BUXTON\My Documents\My Pictures\sketching\pathDesign2.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828802" y="1184277"/>
            <a:ext cx="8239125" cy="5629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9698" name="Rectangle 1026"/>
          <p:cNvSpPr>
            <a:spLocks noGrp="1" noChangeArrowheads="1"/>
          </p:cNvSpPr>
          <p:nvPr>
            <p:ph type="title"/>
          </p:nvPr>
        </p:nvSpPr>
        <p:spPr/>
        <p:txBody>
          <a:bodyPr/>
          <a:lstStyle/>
          <a:p>
            <a:r>
              <a:rPr lang="en-US" dirty="0"/>
              <a:t>Exploration of Alternatives</a:t>
            </a:r>
          </a:p>
        </p:txBody>
      </p:sp>
      <p:sp>
        <p:nvSpPr>
          <p:cNvPr id="2" name="Date Placeholder 1">
            <a:extLst>
              <a:ext uri="{FF2B5EF4-FFF2-40B4-BE49-F238E27FC236}">
                <a16:creationId xmlns:a16="http://schemas.microsoft.com/office/drawing/2014/main" id="{C2316D45-51FA-1D47-A0AC-A0CC63762294}"/>
              </a:ext>
            </a:extLst>
          </p:cNvPr>
          <p:cNvSpPr>
            <a:spLocks noGrp="1"/>
          </p:cNvSpPr>
          <p:nvPr>
            <p:ph type="dt" sz="half" idx="10"/>
          </p:nvPr>
        </p:nvSpPr>
        <p:spPr/>
        <p:txBody>
          <a:bodyPr/>
          <a:lstStyle/>
          <a:p>
            <a:pPr>
              <a:defRPr/>
            </a:pPr>
            <a:r>
              <a:rPr lang="en-US"/>
              <a:t>Autumn 2026</a:t>
            </a:r>
          </a:p>
        </p:txBody>
      </p:sp>
      <p:sp>
        <p:nvSpPr>
          <p:cNvPr id="8" name="Footer Placeholder 7"/>
          <p:cNvSpPr>
            <a:spLocks noGrp="1"/>
          </p:cNvSpPr>
          <p:nvPr>
            <p:ph type="ftr" sz="quarter" idx="11"/>
          </p:nvPr>
        </p:nvSpPr>
        <p:spPr/>
        <p:txBody>
          <a:bodyPr/>
          <a:lstStyle/>
          <a:p>
            <a:r>
              <a:rPr lang="en-US"/>
              <a:t>dt+UX: Design Thinking for User Experience Design, Prototyping &amp; Evaluation </a:t>
            </a:r>
          </a:p>
        </p:txBody>
      </p:sp>
      <p:sp>
        <p:nvSpPr>
          <p:cNvPr id="3" name="Slide Number Placeholder 2"/>
          <p:cNvSpPr>
            <a:spLocks noGrp="1"/>
          </p:cNvSpPr>
          <p:nvPr>
            <p:ph type="sldNum" sz="quarter" idx="12"/>
          </p:nvPr>
        </p:nvSpPr>
        <p:spPr/>
        <p:txBody>
          <a:bodyPr/>
          <a:lstStyle/>
          <a:p>
            <a:fld id="{63AA7834-23CB-3344-B42F-BB3C863F1847}" type="slidenum">
              <a:rPr lang="en-US" smtClean="0"/>
              <a:pPr/>
              <a:t>25</a:t>
            </a:fld>
            <a:endParaRPr lang="en-US"/>
          </a:p>
        </p:txBody>
      </p:sp>
      <p:sp>
        <p:nvSpPr>
          <p:cNvPr id="295941" name="Text Box 1029"/>
          <p:cNvSpPr txBox="1">
            <a:spLocks noChangeArrowheads="1"/>
          </p:cNvSpPr>
          <p:nvPr/>
        </p:nvSpPr>
        <p:spPr bwMode="auto">
          <a:xfrm>
            <a:off x="2138366" y="2933701"/>
            <a:ext cx="8321675" cy="3262430"/>
          </a:xfrm>
          <a:prstGeom prst="rect">
            <a:avLst/>
          </a:prstGeom>
          <a:solidFill>
            <a:srgbClr val="FFFFFF"/>
          </a:solidFill>
          <a:ln w="57150">
            <a:solidFill>
              <a:schemeClr val="bg2"/>
            </a:solidFill>
            <a:miter lim="800000"/>
            <a:headEnd/>
            <a:tailEnd/>
          </a:ln>
        </p:spPr>
        <p:txBody>
          <a:bodyPr lIns="91438" tIns="45719" rIns="91438" bIns="45719">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900" dirty="0">
                <a:solidFill>
                  <a:schemeClr val="bg2">
                    <a:lumMod val="75000"/>
                  </a:schemeClr>
                </a:solidFill>
                <a:latin typeface="Helvetica"/>
                <a:cs typeface="Helvetica"/>
              </a:rPr>
              <a:t>People on a design team must be as happy to be wrong as right. If their ideas hold up under strong (but fair) criticism, then great, they can proceed with confidence. If their ideas are rejected with good rationale, then they have learned something. </a:t>
            </a:r>
          </a:p>
          <a:p>
            <a:pPr eaLnBrk="1" hangingPunct="1"/>
            <a:r>
              <a:rPr lang="en-US" sz="1900" dirty="0">
                <a:solidFill>
                  <a:schemeClr val="bg2">
                    <a:lumMod val="75000"/>
                  </a:schemeClr>
                </a:solidFill>
                <a:latin typeface="Helvetica"/>
                <a:cs typeface="Helvetica"/>
              </a:rPr>
              <a:t>…</a:t>
            </a:r>
          </a:p>
          <a:p>
            <a:pPr eaLnBrk="1" hangingPunct="1"/>
            <a:r>
              <a:rPr lang="en-US" sz="1900" dirty="0">
                <a:solidFill>
                  <a:schemeClr val="bg2">
                    <a:lumMod val="75000"/>
                  </a:schemeClr>
                </a:solidFill>
                <a:latin typeface="Helvetica"/>
                <a:cs typeface="Helvetica"/>
              </a:rPr>
              <a:t>There are no dumb questions. There are no ideas too crazy to consider. Get it on the table, even if you are playing around. It may lead to something.</a:t>
            </a:r>
          </a:p>
          <a:p>
            <a:pPr eaLnBrk="1" hangingPunct="1"/>
            <a:endParaRPr lang="en-US" sz="1900" dirty="0">
              <a:solidFill>
                <a:schemeClr val="bg2">
                  <a:lumMod val="75000"/>
                </a:schemeClr>
              </a:solidFill>
              <a:latin typeface="Helvetica"/>
              <a:cs typeface="Helvetica"/>
            </a:endParaRPr>
          </a:p>
          <a:p>
            <a:pPr algn="r" eaLnBrk="1" hangingPunct="1"/>
            <a:r>
              <a:rPr lang="en-US" sz="1800" dirty="0">
                <a:solidFill>
                  <a:schemeClr val="bg2">
                    <a:lumMod val="75000"/>
                  </a:schemeClr>
                </a:solidFill>
                <a:latin typeface="Helvetica"/>
                <a:cs typeface="Helvetica"/>
              </a:rPr>
              <a:t>Bill Buxton</a:t>
            </a:r>
          </a:p>
          <a:p>
            <a:pPr algn="r" eaLnBrk="1" hangingPunct="1"/>
            <a:r>
              <a:rPr lang="en-US" sz="1800" i="1" dirty="0">
                <a:solidFill>
                  <a:schemeClr val="bg2">
                    <a:lumMod val="75000"/>
                  </a:schemeClr>
                </a:solidFill>
                <a:latin typeface="Helvetica"/>
                <a:cs typeface="Helvetica"/>
              </a:rPr>
              <a:t>Sketching User Experiences</a:t>
            </a:r>
          </a:p>
          <a:p>
            <a:pPr algn="r" eaLnBrk="1" hangingPunct="1"/>
            <a:r>
              <a:rPr lang="en-US" sz="1800" dirty="0">
                <a:solidFill>
                  <a:schemeClr val="bg2">
                    <a:lumMod val="75000"/>
                  </a:schemeClr>
                </a:solidFill>
                <a:latin typeface="Helvetica"/>
                <a:cs typeface="Helvetica"/>
              </a:rPr>
              <a:t>pg. 147-149</a:t>
            </a:r>
          </a:p>
        </p:txBody>
      </p:sp>
      <p:sp>
        <p:nvSpPr>
          <p:cNvPr id="10" name="TextBox 30"/>
          <p:cNvSpPr txBox="1">
            <a:spLocks noChangeArrowheads="1"/>
          </p:cNvSpPr>
          <p:nvPr/>
        </p:nvSpPr>
        <p:spPr bwMode="auto">
          <a:xfrm>
            <a:off x="8035800" y="6384059"/>
            <a:ext cx="2029719" cy="338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438" tIns="45719" rIns="91438" bIns="45719">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600" dirty="0">
                <a:solidFill>
                  <a:srgbClr val="A6A6A6"/>
                </a:solidFill>
                <a:latin typeface="Helvetica" charset="0"/>
              </a:rPr>
              <a:t>Courtesy Bill Buxton</a:t>
            </a:r>
          </a:p>
        </p:txBody>
      </p:sp>
    </p:spTree>
    <p:extLst>
      <p:ext uri="{BB962C8B-B14F-4D97-AF65-F5344CB8AC3E}">
        <p14:creationId xmlns:p14="http://schemas.microsoft.com/office/powerpoint/2010/main" val="31119166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CA33127-13EC-A749-BD8D-F2F56FA4F758}"/>
              </a:ext>
            </a:extLst>
          </p:cNvPr>
          <p:cNvSpPr/>
          <p:nvPr/>
        </p:nvSpPr>
        <p:spPr bwMode="auto">
          <a:xfrm>
            <a:off x="0" y="1184277"/>
            <a:ext cx="12192000" cy="5751911"/>
          </a:xfrm>
          <a:prstGeom prst="rect">
            <a:avLst/>
          </a:prstGeom>
          <a:solidFill>
            <a:schemeClr val="tx1"/>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z="1200">
              <a:latin typeface="Times New Roman" pitchFamily="18" charset="0"/>
            </a:endParaRPr>
          </a:p>
        </p:txBody>
      </p:sp>
      <p:pic>
        <p:nvPicPr>
          <p:cNvPr id="29699" name="Picture 1028" descr="C:\Documents and Settings\buxton.BUXTON\My Documents\My Pictures\sketching\pathDesign2.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828802" y="1184277"/>
            <a:ext cx="8239125" cy="5629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9698" name="Rectangle 1026"/>
          <p:cNvSpPr>
            <a:spLocks noGrp="1" noChangeArrowheads="1"/>
          </p:cNvSpPr>
          <p:nvPr>
            <p:ph type="title"/>
          </p:nvPr>
        </p:nvSpPr>
        <p:spPr/>
        <p:txBody>
          <a:bodyPr/>
          <a:lstStyle/>
          <a:p>
            <a:r>
              <a:rPr lang="en-US" dirty="0"/>
              <a:t>Exploration of Alternatives</a:t>
            </a:r>
          </a:p>
        </p:txBody>
      </p:sp>
      <p:sp>
        <p:nvSpPr>
          <p:cNvPr id="2" name="Date Placeholder 1">
            <a:extLst>
              <a:ext uri="{FF2B5EF4-FFF2-40B4-BE49-F238E27FC236}">
                <a16:creationId xmlns:a16="http://schemas.microsoft.com/office/drawing/2014/main" id="{C2316D45-51FA-1D47-A0AC-A0CC63762294}"/>
              </a:ext>
            </a:extLst>
          </p:cNvPr>
          <p:cNvSpPr>
            <a:spLocks noGrp="1"/>
          </p:cNvSpPr>
          <p:nvPr>
            <p:ph type="dt" sz="half" idx="10"/>
          </p:nvPr>
        </p:nvSpPr>
        <p:spPr/>
        <p:txBody>
          <a:bodyPr/>
          <a:lstStyle/>
          <a:p>
            <a:pPr>
              <a:defRPr/>
            </a:pPr>
            <a:r>
              <a:rPr lang="en-US"/>
              <a:t>Autumn 2026</a:t>
            </a:r>
          </a:p>
        </p:txBody>
      </p:sp>
      <p:sp>
        <p:nvSpPr>
          <p:cNvPr id="8" name="Footer Placeholder 7"/>
          <p:cNvSpPr>
            <a:spLocks noGrp="1"/>
          </p:cNvSpPr>
          <p:nvPr>
            <p:ph type="ftr" sz="quarter" idx="11"/>
          </p:nvPr>
        </p:nvSpPr>
        <p:spPr/>
        <p:txBody>
          <a:bodyPr/>
          <a:lstStyle/>
          <a:p>
            <a:r>
              <a:rPr lang="en-US"/>
              <a:t>dt+UX: Design Thinking for User Experience Design, Prototyping &amp; Evaluation </a:t>
            </a:r>
          </a:p>
        </p:txBody>
      </p:sp>
      <p:sp>
        <p:nvSpPr>
          <p:cNvPr id="3" name="Slide Number Placeholder 2"/>
          <p:cNvSpPr>
            <a:spLocks noGrp="1"/>
          </p:cNvSpPr>
          <p:nvPr>
            <p:ph type="sldNum" sz="quarter" idx="12"/>
          </p:nvPr>
        </p:nvSpPr>
        <p:spPr/>
        <p:txBody>
          <a:bodyPr/>
          <a:lstStyle/>
          <a:p>
            <a:fld id="{63AA7834-23CB-3344-B42F-BB3C863F1847}" type="slidenum">
              <a:rPr lang="en-US" smtClean="0"/>
              <a:pPr/>
              <a:t>26</a:t>
            </a:fld>
            <a:endParaRPr lang="en-US"/>
          </a:p>
        </p:txBody>
      </p:sp>
      <p:sp>
        <p:nvSpPr>
          <p:cNvPr id="10" name="TextBox 30"/>
          <p:cNvSpPr txBox="1">
            <a:spLocks noChangeArrowheads="1"/>
          </p:cNvSpPr>
          <p:nvPr/>
        </p:nvSpPr>
        <p:spPr bwMode="auto">
          <a:xfrm>
            <a:off x="8035800" y="6384059"/>
            <a:ext cx="2029719" cy="338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438" tIns="45719" rIns="91438" bIns="45719">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600" dirty="0">
                <a:solidFill>
                  <a:srgbClr val="A6A6A6"/>
                </a:solidFill>
                <a:latin typeface="Helvetica" charset="0"/>
              </a:rPr>
              <a:t>Courtesy Bill Buxton</a:t>
            </a:r>
          </a:p>
        </p:txBody>
      </p:sp>
      <p:grpSp>
        <p:nvGrpSpPr>
          <p:cNvPr id="11" name="Group 10">
            <a:extLst>
              <a:ext uri="{FF2B5EF4-FFF2-40B4-BE49-F238E27FC236}">
                <a16:creationId xmlns:a16="http://schemas.microsoft.com/office/drawing/2014/main" id="{B478E797-425B-AF4E-94B7-213D93732FF7}"/>
              </a:ext>
            </a:extLst>
          </p:cNvPr>
          <p:cNvGrpSpPr/>
          <p:nvPr/>
        </p:nvGrpSpPr>
        <p:grpSpPr>
          <a:xfrm>
            <a:off x="-1" y="3041502"/>
            <a:ext cx="12192001" cy="977625"/>
            <a:chOff x="0" y="3041501"/>
            <a:chExt cx="9144000" cy="977625"/>
          </a:xfrm>
        </p:grpSpPr>
        <p:sp>
          <p:nvSpPr>
            <p:cNvPr id="12" name="Rectangle 11">
              <a:extLst>
                <a:ext uri="{FF2B5EF4-FFF2-40B4-BE49-F238E27FC236}">
                  <a16:creationId xmlns:a16="http://schemas.microsoft.com/office/drawing/2014/main" id="{1A6CB53E-2D38-F646-8FE2-1DE5C6DECC5C}"/>
                </a:ext>
              </a:extLst>
            </p:cNvPr>
            <p:cNvSpPr/>
            <p:nvPr/>
          </p:nvSpPr>
          <p:spPr bwMode="auto">
            <a:xfrm>
              <a:off x="0" y="3041501"/>
              <a:ext cx="9144000" cy="977625"/>
            </a:xfrm>
            <a:prstGeom prst="rect">
              <a:avLst/>
            </a:prstGeom>
            <a:solidFill>
              <a:schemeClr val="bg2">
                <a:lumMod val="50000"/>
                <a:alpha val="77000"/>
              </a:scheme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z="4800">
                <a:latin typeface="Times New Roman" pitchFamily="18" charset="0"/>
              </a:endParaRPr>
            </a:p>
          </p:txBody>
        </p:sp>
        <p:sp>
          <p:nvSpPr>
            <p:cNvPr id="13" name="TextBox 12">
              <a:extLst>
                <a:ext uri="{FF2B5EF4-FFF2-40B4-BE49-F238E27FC236}">
                  <a16:creationId xmlns:a16="http://schemas.microsoft.com/office/drawing/2014/main" id="{1238DA65-7B1C-FF42-B7DA-2D79D54F2289}"/>
                </a:ext>
              </a:extLst>
            </p:cNvPr>
            <p:cNvSpPr txBox="1"/>
            <p:nvPr/>
          </p:nvSpPr>
          <p:spPr>
            <a:xfrm>
              <a:off x="1079647" y="3158482"/>
              <a:ext cx="6407042" cy="707886"/>
            </a:xfrm>
            <a:prstGeom prst="rect">
              <a:avLst/>
            </a:prstGeom>
            <a:noFill/>
          </p:spPr>
          <p:txBody>
            <a:bodyPr wrap="none" rtlCol="0">
              <a:spAutoFit/>
            </a:bodyPr>
            <a:lstStyle/>
            <a:p>
              <a:pPr algn="ctr"/>
              <a:r>
                <a:rPr lang="en-US" sz="4000" b="1" dirty="0">
                  <a:latin typeface="Helvetica Light"/>
                </a:rPr>
                <a:t> design rationale </a:t>
              </a:r>
              <a:r>
                <a:rPr lang="en-US" sz="4000" dirty="0">
                  <a:latin typeface="Helvetica Light"/>
                </a:rPr>
                <a:t>for decisions is key</a:t>
              </a:r>
            </a:p>
          </p:txBody>
        </p:sp>
      </p:grpSp>
    </p:spTree>
    <p:extLst>
      <p:ext uri="{BB962C8B-B14F-4D97-AF65-F5344CB8AC3E}">
        <p14:creationId xmlns:p14="http://schemas.microsoft.com/office/powerpoint/2010/main" val="36494391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CA33127-13EC-A749-BD8D-F2F56FA4F758}"/>
              </a:ext>
            </a:extLst>
          </p:cNvPr>
          <p:cNvSpPr/>
          <p:nvPr/>
        </p:nvSpPr>
        <p:spPr bwMode="auto">
          <a:xfrm>
            <a:off x="0" y="1184277"/>
            <a:ext cx="12192000" cy="5751911"/>
          </a:xfrm>
          <a:prstGeom prst="rect">
            <a:avLst/>
          </a:prstGeom>
          <a:solidFill>
            <a:schemeClr val="tx1"/>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z="1200">
              <a:latin typeface="Times New Roman" pitchFamily="18" charset="0"/>
            </a:endParaRPr>
          </a:p>
        </p:txBody>
      </p:sp>
      <p:pic>
        <p:nvPicPr>
          <p:cNvPr id="29699" name="Picture 1028" descr="C:\Documents and Settings\buxton.BUXTON\My Documents\My Pictures\sketching\pathDesign2.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828802" y="1184277"/>
            <a:ext cx="8239125" cy="5629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9698" name="Rectangle 1026"/>
          <p:cNvSpPr>
            <a:spLocks noGrp="1" noChangeArrowheads="1"/>
          </p:cNvSpPr>
          <p:nvPr>
            <p:ph type="title"/>
          </p:nvPr>
        </p:nvSpPr>
        <p:spPr/>
        <p:txBody>
          <a:bodyPr/>
          <a:lstStyle/>
          <a:p>
            <a:r>
              <a:rPr lang="en-US" dirty="0"/>
              <a:t>Exploration of Alternatives</a:t>
            </a:r>
          </a:p>
        </p:txBody>
      </p:sp>
      <p:sp>
        <p:nvSpPr>
          <p:cNvPr id="2" name="Date Placeholder 1">
            <a:extLst>
              <a:ext uri="{FF2B5EF4-FFF2-40B4-BE49-F238E27FC236}">
                <a16:creationId xmlns:a16="http://schemas.microsoft.com/office/drawing/2014/main" id="{C2316D45-51FA-1D47-A0AC-A0CC63762294}"/>
              </a:ext>
            </a:extLst>
          </p:cNvPr>
          <p:cNvSpPr>
            <a:spLocks noGrp="1"/>
          </p:cNvSpPr>
          <p:nvPr>
            <p:ph type="dt" sz="half" idx="10"/>
          </p:nvPr>
        </p:nvSpPr>
        <p:spPr/>
        <p:txBody>
          <a:bodyPr/>
          <a:lstStyle/>
          <a:p>
            <a:pPr>
              <a:defRPr/>
            </a:pPr>
            <a:r>
              <a:rPr lang="en-US"/>
              <a:t>Autumn 2026</a:t>
            </a:r>
          </a:p>
        </p:txBody>
      </p:sp>
      <p:sp>
        <p:nvSpPr>
          <p:cNvPr id="8" name="Footer Placeholder 7"/>
          <p:cNvSpPr>
            <a:spLocks noGrp="1"/>
          </p:cNvSpPr>
          <p:nvPr>
            <p:ph type="ftr" sz="quarter" idx="11"/>
          </p:nvPr>
        </p:nvSpPr>
        <p:spPr/>
        <p:txBody>
          <a:bodyPr/>
          <a:lstStyle/>
          <a:p>
            <a:r>
              <a:rPr lang="en-US"/>
              <a:t>dt+UX: Design Thinking for User Experience Design, Prototyping &amp; Evaluation </a:t>
            </a:r>
          </a:p>
        </p:txBody>
      </p:sp>
      <p:sp>
        <p:nvSpPr>
          <p:cNvPr id="3" name="Slide Number Placeholder 2"/>
          <p:cNvSpPr>
            <a:spLocks noGrp="1"/>
          </p:cNvSpPr>
          <p:nvPr>
            <p:ph type="sldNum" sz="quarter" idx="12"/>
          </p:nvPr>
        </p:nvSpPr>
        <p:spPr/>
        <p:txBody>
          <a:bodyPr/>
          <a:lstStyle/>
          <a:p>
            <a:fld id="{63AA7834-23CB-3344-B42F-BB3C863F1847}" type="slidenum">
              <a:rPr lang="en-US" smtClean="0"/>
              <a:pPr/>
              <a:t>27</a:t>
            </a:fld>
            <a:endParaRPr lang="en-US"/>
          </a:p>
        </p:txBody>
      </p:sp>
      <p:sp>
        <p:nvSpPr>
          <p:cNvPr id="10" name="TextBox 30"/>
          <p:cNvSpPr txBox="1">
            <a:spLocks noChangeArrowheads="1"/>
          </p:cNvSpPr>
          <p:nvPr/>
        </p:nvSpPr>
        <p:spPr bwMode="auto">
          <a:xfrm>
            <a:off x="8035800" y="6384059"/>
            <a:ext cx="2029719" cy="338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438" tIns="45719" rIns="91438" bIns="45719">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600" dirty="0">
                <a:solidFill>
                  <a:srgbClr val="A6A6A6"/>
                </a:solidFill>
                <a:latin typeface="Helvetica" charset="0"/>
              </a:rPr>
              <a:t>Courtesy Bill Buxton</a:t>
            </a:r>
          </a:p>
        </p:txBody>
      </p:sp>
      <p:grpSp>
        <p:nvGrpSpPr>
          <p:cNvPr id="11" name="Group 10">
            <a:extLst>
              <a:ext uri="{FF2B5EF4-FFF2-40B4-BE49-F238E27FC236}">
                <a16:creationId xmlns:a16="http://schemas.microsoft.com/office/drawing/2014/main" id="{B478E797-425B-AF4E-94B7-213D93732FF7}"/>
              </a:ext>
            </a:extLst>
          </p:cNvPr>
          <p:cNvGrpSpPr/>
          <p:nvPr/>
        </p:nvGrpSpPr>
        <p:grpSpPr>
          <a:xfrm>
            <a:off x="0" y="3041502"/>
            <a:ext cx="12192001" cy="977625"/>
            <a:chOff x="0" y="3041501"/>
            <a:chExt cx="9144000" cy="977625"/>
          </a:xfrm>
        </p:grpSpPr>
        <p:sp>
          <p:nvSpPr>
            <p:cNvPr id="12" name="Rectangle 11">
              <a:extLst>
                <a:ext uri="{FF2B5EF4-FFF2-40B4-BE49-F238E27FC236}">
                  <a16:creationId xmlns:a16="http://schemas.microsoft.com/office/drawing/2014/main" id="{1A6CB53E-2D38-F646-8FE2-1DE5C6DECC5C}"/>
                </a:ext>
              </a:extLst>
            </p:cNvPr>
            <p:cNvSpPr/>
            <p:nvPr/>
          </p:nvSpPr>
          <p:spPr bwMode="auto">
            <a:xfrm>
              <a:off x="0" y="3041501"/>
              <a:ext cx="9144000" cy="977625"/>
            </a:xfrm>
            <a:prstGeom prst="rect">
              <a:avLst/>
            </a:prstGeom>
            <a:solidFill>
              <a:schemeClr val="bg2">
                <a:lumMod val="50000"/>
                <a:alpha val="77000"/>
              </a:scheme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z="4800">
                <a:latin typeface="Times New Roman" pitchFamily="18" charset="0"/>
              </a:endParaRPr>
            </a:p>
          </p:txBody>
        </p:sp>
        <p:sp>
          <p:nvSpPr>
            <p:cNvPr id="13" name="TextBox 12">
              <a:extLst>
                <a:ext uri="{FF2B5EF4-FFF2-40B4-BE49-F238E27FC236}">
                  <a16:creationId xmlns:a16="http://schemas.microsoft.com/office/drawing/2014/main" id="{1238DA65-7B1C-FF42-B7DA-2D79D54F2289}"/>
                </a:ext>
              </a:extLst>
            </p:cNvPr>
            <p:cNvSpPr txBox="1"/>
            <p:nvPr/>
          </p:nvSpPr>
          <p:spPr>
            <a:xfrm>
              <a:off x="1499158" y="3158482"/>
              <a:ext cx="6385401" cy="707886"/>
            </a:xfrm>
            <a:prstGeom prst="rect">
              <a:avLst/>
            </a:prstGeom>
            <a:noFill/>
          </p:spPr>
          <p:txBody>
            <a:bodyPr wrap="none" rtlCol="0">
              <a:spAutoFit/>
            </a:bodyPr>
            <a:lstStyle/>
            <a:p>
              <a:pPr algn="ctr"/>
              <a:r>
                <a:rPr lang="en-US" sz="4000" b="1" dirty="0">
                  <a:latin typeface="Helvetica Light"/>
                  <a:cs typeface="Helvetica Light"/>
                </a:rPr>
                <a:t>diverse</a:t>
              </a:r>
              <a:r>
                <a:rPr lang="en-US" sz="4000" dirty="0">
                  <a:latin typeface="Helvetica Light"/>
                  <a:cs typeface="Helvetica Light"/>
                </a:rPr>
                <a:t> </a:t>
              </a:r>
              <a:r>
                <a:rPr lang="en-US" sz="4000" b="1" dirty="0">
                  <a:latin typeface="Helvetica Light"/>
                  <a:cs typeface="Helvetica Light"/>
                </a:rPr>
                <a:t>teams</a:t>
              </a:r>
              <a:r>
                <a:rPr lang="en-US" sz="4000" dirty="0">
                  <a:latin typeface="Helvetica Light"/>
                  <a:cs typeface="Helvetica Light"/>
                </a:rPr>
                <a:t> make this work better</a:t>
              </a:r>
              <a:endParaRPr lang="en-US" sz="4000" dirty="0">
                <a:latin typeface="Helvetica"/>
                <a:cs typeface="Helvetica"/>
              </a:endParaRPr>
            </a:p>
          </p:txBody>
        </p:sp>
      </p:grpSp>
    </p:spTree>
    <p:extLst>
      <p:ext uri="{BB962C8B-B14F-4D97-AF65-F5344CB8AC3E}">
        <p14:creationId xmlns:p14="http://schemas.microsoft.com/office/powerpoint/2010/main" val="17949499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863FA-A9D1-4148-BD01-4D5E9D29068D}"/>
              </a:ext>
            </a:extLst>
          </p:cNvPr>
          <p:cNvSpPr>
            <a:spLocks noGrp="1"/>
          </p:cNvSpPr>
          <p:nvPr>
            <p:ph type="title"/>
          </p:nvPr>
        </p:nvSpPr>
        <p:spPr>
          <a:xfrm>
            <a:off x="609600" y="274638"/>
            <a:ext cx="10972800" cy="1143000"/>
          </a:xfrm>
        </p:spPr>
        <p:txBody>
          <a:bodyPr wrap="square" anchor="ctr">
            <a:normAutofit fontScale="90000"/>
          </a:bodyPr>
          <a:lstStyle/>
          <a:p>
            <a:r>
              <a:rPr lang="en-US" dirty="0"/>
              <a:t>Which Group Produced the Best Ceramic Pots</a:t>
            </a:r>
          </a:p>
        </p:txBody>
      </p:sp>
      <p:sp>
        <p:nvSpPr>
          <p:cNvPr id="135" name="Text Placeholder 2">
            <a:extLst>
              <a:ext uri="{FF2B5EF4-FFF2-40B4-BE49-F238E27FC236}">
                <a16:creationId xmlns:a16="http://schemas.microsoft.com/office/drawing/2014/main" id="{2A24E867-55C5-44A0-BCF5-636099FD9599}"/>
              </a:ext>
            </a:extLst>
          </p:cNvPr>
          <p:cNvSpPr>
            <a:spLocks noGrp="1"/>
          </p:cNvSpPr>
          <p:nvPr>
            <p:ph type="body" idx="1"/>
          </p:nvPr>
        </p:nvSpPr>
        <p:spPr>
          <a:xfrm>
            <a:off x="609598" y="5701363"/>
            <a:ext cx="5486402" cy="390312"/>
          </a:xfrm>
        </p:spPr>
        <p:txBody>
          <a:bodyPr/>
          <a:lstStyle/>
          <a:p>
            <a:r>
              <a:rPr lang="en-US" sz="1200" b="0" i="0" dirty="0">
                <a:effectLst/>
                <a:latin typeface="GuardianTextSans"/>
              </a:rPr>
              <a:t>Photograph: Graeme Robertson/</a:t>
            </a:r>
            <a:r>
              <a:rPr lang="en-US" sz="1200" b="0" i="1" dirty="0">
                <a:effectLst/>
                <a:latin typeface="GuardianTextSans"/>
              </a:rPr>
              <a:t>The Guardian</a:t>
            </a:r>
            <a:r>
              <a:rPr lang="en-US" sz="1200" b="0" i="0" dirty="0">
                <a:effectLst/>
                <a:latin typeface="GuardianTextSans"/>
              </a:rPr>
              <a:t> </a:t>
            </a:r>
            <a:br>
              <a:rPr lang="en-US" sz="1200" b="0" i="0" dirty="0">
                <a:effectLst/>
                <a:latin typeface="GuardianTextSans"/>
              </a:rPr>
            </a:br>
            <a:r>
              <a:rPr lang="en-US" sz="700" b="0" i="0" dirty="0">
                <a:effectLst/>
                <a:latin typeface="GuardianTextSans"/>
              </a:rPr>
              <a:t>https://</a:t>
            </a:r>
            <a:r>
              <a:rPr lang="en-US" sz="700" b="0" i="0" dirty="0" err="1">
                <a:effectLst/>
                <a:latin typeface="GuardianTextSans"/>
              </a:rPr>
              <a:t>www.theguardian.com</a:t>
            </a:r>
            <a:r>
              <a:rPr lang="en-US" sz="700" b="0" i="0" dirty="0">
                <a:effectLst/>
                <a:latin typeface="GuardianTextSans"/>
              </a:rPr>
              <a:t>/</a:t>
            </a:r>
            <a:r>
              <a:rPr lang="en-US" sz="700" b="0" i="0" dirty="0" err="1">
                <a:effectLst/>
                <a:latin typeface="GuardianTextSans"/>
              </a:rPr>
              <a:t>artanddesign</a:t>
            </a:r>
            <a:r>
              <a:rPr lang="en-US" sz="700" b="0" i="0" dirty="0">
                <a:effectLst/>
                <a:latin typeface="GuardianTextSans"/>
              </a:rPr>
              <a:t>/2019/</a:t>
            </a:r>
            <a:r>
              <a:rPr lang="en-US" sz="700" b="0" i="0" dirty="0" err="1">
                <a:effectLst/>
                <a:latin typeface="GuardianTextSans"/>
              </a:rPr>
              <a:t>aug</a:t>
            </a:r>
            <a:r>
              <a:rPr lang="en-US" sz="700" b="0" i="0" dirty="0">
                <a:effectLst/>
                <a:latin typeface="GuardianTextSans"/>
              </a:rPr>
              <a:t>/25/throws-of-passion-how-pottery-became-a-refuge-from-our-hyperconnected-times</a:t>
            </a:r>
            <a:endParaRPr lang="en-US" dirty="0"/>
          </a:p>
        </p:txBody>
      </p:sp>
      <p:pic>
        <p:nvPicPr>
          <p:cNvPr id="3074" name="Picture 2">
            <a:extLst>
              <a:ext uri="{FF2B5EF4-FFF2-40B4-BE49-F238E27FC236}">
                <a16:creationId xmlns:a16="http://schemas.microsoft.com/office/drawing/2014/main" id="{56075C93-9C3E-7D4E-93B0-A3B60CC1623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997" r="2" b="1"/>
          <a:stretch/>
        </p:blipFill>
        <p:spPr bwMode="auto">
          <a:xfrm>
            <a:off x="609601" y="1750075"/>
            <a:ext cx="5386917" cy="3951288"/>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F3718C1B-3414-C34E-A5B6-1ACFBDC74D30}"/>
              </a:ext>
            </a:extLst>
          </p:cNvPr>
          <p:cNvSpPr>
            <a:spLocks noGrp="1"/>
          </p:cNvSpPr>
          <p:nvPr>
            <p:ph sz="quarter" idx="4"/>
          </p:nvPr>
        </p:nvSpPr>
        <p:spPr>
          <a:xfrm>
            <a:off x="6193369" y="1750075"/>
            <a:ext cx="5715431" cy="2305491"/>
          </a:xfrm>
        </p:spPr>
        <p:txBody>
          <a:bodyPr wrap="square" anchor="t">
            <a:normAutofit/>
          </a:bodyPr>
          <a:lstStyle/>
          <a:p>
            <a:r>
              <a:rPr lang="en-US" sz="2400" dirty="0"/>
              <a:t>Graded by their highest quality pot</a:t>
            </a:r>
          </a:p>
          <a:p>
            <a:r>
              <a:rPr lang="en-US" sz="2400" dirty="0"/>
              <a:t>Graded by quantity (number of pots)</a:t>
            </a:r>
          </a:p>
          <a:p>
            <a:r>
              <a:rPr lang="en-US" dirty="0"/>
              <a:t>Clary Theory group</a:t>
            </a:r>
          </a:p>
          <a:p>
            <a:r>
              <a:rPr lang="en-US" sz="2400" dirty="0"/>
              <a:t>Small pot group</a:t>
            </a:r>
          </a:p>
          <a:p>
            <a:r>
              <a:rPr lang="en-US" dirty="0"/>
              <a:t>Large pot group</a:t>
            </a:r>
            <a:endParaRPr lang="en-US" sz="2400" dirty="0"/>
          </a:p>
        </p:txBody>
      </p:sp>
      <p:sp>
        <p:nvSpPr>
          <p:cNvPr id="3" name="Date Placeholder 2">
            <a:extLst>
              <a:ext uri="{FF2B5EF4-FFF2-40B4-BE49-F238E27FC236}">
                <a16:creationId xmlns:a16="http://schemas.microsoft.com/office/drawing/2014/main" id="{45593E8E-A9AF-6A47-8795-A8D01B4328DD}"/>
              </a:ext>
            </a:extLst>
          </p:cNvPr>
          <p:cNvSpPr>
            <a:spLocks noGrp="1"/>
          </p:cNvSpPr>
          <p:nvPr>
            <p:ph type="dt" sz="half" idx="10"/>
          </p:nvPr>
        </p:nvSpPr>
        <p:spPr>
          <a:xfrm>
            <a:off x="2930" y="6607236"/>
            <a:ext cx="2540000" cy="457200"/>
          </a:xfrm>
        </p:spPr>
        <p:txBody>
          <a:bodyPr wrap="square" anchor="t">
            <a:normAutofit/>
          </a:bodyPr>
          <a:lstStyle/>
          <a:p>
            <a:pPr>
              <a:spcAft>
                <a:spcPts val="600"/>
              </a:spcAft>
              <a:defRPr/>
            </a:pPr>
            <a:r>
              <a:rPr lang="en-US"/>
              <a:t>Autumn 2026</a:t>
            </a:r>
          </a:p>
        </p:txBody>
      </p:sp>
      <p:sp>
        <p:nvSpPr>
          <p:cNvPr id="4" name="Footer Placeholder 3">
            <a:extLst>
              <a:ext uri="{FF2B5EF4-FFF2-40B4-BE49-F238E27FC236}">
                <a16:creationId xmlns:a16="http://schemas.microsoft.com/office/drawing/2014/main" id="{50423DE7-D0B0-854F-BABA-BB2D290761CB}"/>
              </a:ext>
            </a:extLst>
          </p:cNvPr>
          <p:cNvSpPr>
            <a:spLocks noGrp="1"/>
          </p:cNvSpPr>
          <p:nvPr>
            <p:ph type="ftr" sz="quarter" idx="11"/>
          </p:nvPr>
        </p:nvSpPr>
        <p:spPr>
          <a:xfrm>
            <a:off x="2545860" y="6608285"/>
            <a:ext cx="8319483" cy="457200"/>
          </a:xfrm>
        </p:spPr>
        <p:txBody>
          <a:bodyPr wrap="square" anchor="t">
            <a:normAutofit/>
          </a:bodyPr>
          <a:lstStyle/>
          <a:p>
            <a:pPr>
              <a:spcAft>
                <a:spcPts val="600"/>
              </a:spcAft>
              <a:defRPr/>
            </a:pPr>
            <a:r>
              <a:rPr lang="en-US"/>
              <a:t>dt+UX: Design Thinking for User Experience Design, Prototyping &amp; Evaluation </a:t>
            </a:r>
          </a:p>
        </p:txBody>
      </p:sp>
      <p:sp>
        <p:nvSpPr>
          <p:cNvPr id="5" name="Slide Number Placeholder 4">
            <a:extLst>
              <a:ext uri="{FF2B5EF4-FFF2-40B4-BE49-F238E27FC236}">
                <a16:creationId xmlns:a16="http://schemas.microsoft.com/office/drawing/2014/main" id="{D9714646-1168-1447-B657-78E4B39AFE1B}"/>
              </a:ext>
            </a:extLst>
          </p:cNvPr>
          <p:cNvSpPr>
            <a:spLocks noGrp="1"/>
          </p:cNvSpPr>
          <p:nvPr>
            <p:ph type="sldNum" sz="quarter" idx="12"/>
          </p:nvPr>
        </p:nvSpPr>
        <p:spPr>
          <a:xfrm>
            <a:off x="10865342" y="6617039"/>
            <a:ext cx="1320800" cy="457200"/>
          </a:xfrm>
        </p:spPr>
        <p:txBody>
          <a:bodyPr wrap="square" anchor="t">
            <a:normAutofit/>
          </a:bodyPr>
          <a:lstStyle/>
          <a:p>
            <a:pPr>
              <a:spcAft>
                <a:spcPts val="600"/>
              </a:spcAft>
            </a:pPr>
            <a:fld id="{63AA7834-23CB-3344-B42F-BB3C863F1847}" type="slidenum">
              <a:rPr lang="en-US" smtClean="0"/>
              <a:pPr>
                <a:spcAft>
                  <a:spcPts val="600"/>
                </a:spcAft>
              </a:pPr>
              <a:t>28</a:t>
            </a:fld>
            <a:endParaRPr lang="en-US"/>
          </a:p>
        </p:txBody>
      </p:sp>
      <p:sp>
        <p:nvSpPr>
          <p:cNvPr id="7" name="TextBox 6">
            <a:extLst>
              <a:ext uri="{FF2B5EF4-FFF2-40B4-BE49-F238E27FC236}">
                <a16:creationId xmlns:a16="http://schemas.microsoft.com/office/drawing/2014/main" id="{2E258D1E-4059-B1E6-4DAD-4CA2149A3FF9}"/>
              </a:ext>
            </a:extLst>
          </p:cNvPr>
          <p:cNvSpPr txBox="1"/>
          <p:nvPr/>
        </p:nvSpPr>
        <p:spPr>
          <a:xfrm>
            <a:off x="6311413" y="4055566"/>
            <a:ext cx="4949175" cy="584775"/>
          </a:xfrm>
          <a:prstGeom prst="rect">
            <a:avLst/>
          </a:prstGeom>
          <a:noFill/>
        </p:spPr>
        <p:txBody>
          <a:bodyPr wrap="none" rtlCol="0">
            <a:spAutoFit/>
          </a:bodyPr>
          <a:lstStyle/>
          <a:p>
            <a:r>
              <a:rPr lang="en-US" sz="3200" b="1" i="0" dirty="0">
                <a:solidFill>
                  <a:srgbClr val="FFC000"/>
                </a:solidFill>
                <a:effectLst/>
                <a:latin typeface="source-sans-pro"/>
                <a:hlinkClick r:id="rId4">
                  <a:extLst>
                    <a:ext uri="{A12FA001-AC4F-418D-AE19-62706E023703}">
                      <ahyp:hlinkClr xmlns:ahyp="http://schemas.microsoft.com/office/drawing/2018/hyperlinkcolor" val="tx"/>
                    </a:ext>
                  </a:extLst>
                </a:hlinkClick>
              </a:rPr>
              <a:t>PollEv.com​/jameslanday032</a:t>
            </a:r>
            <a:endParaRPr lang="en-US" sz="3200" dirty="0">
              <a:solidFill>
                <a:srgbClr val="FFC000"/>
              </a:solidFill>
            </a:endParaRPr>
          </a:p>
        </p:txBody>
      </p:sp>
      <p:pic>
        <p:nvPicPr>
          <p:cNvPr id="10" name="Picture 9">
            <a:extLst>
              <a:ext uri="{FF2B5EF4-FFF2-40B4-BE49-F238E27FC236}">
                <a16:creationId xmlns:a16="http://schemas.microsoft.com/office/drawing/2014/main" id="{B93BE37A-387D-6376-24DE-1C7DAFEE99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75613" y="4709159"/>
            <a:ext cx="1849573" cy="1830307"/>
          </a:xfrm>
          <a:prstGeom prst="rect">
            <a:avLst/>
          </a:prstGeom>
        </p:spPr>
      </p:pic>
    </p:spTree>
    <p:extLst>
      <p:ext uri="{BB962C8B-B14F-4D97-AF65-F5344CB8AC3E}">
        <p14:creationId xmlns:p14="http://schemas.microsoft.com/office/powerpoint/2010/main" val="32633278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C75FAE2A-DFC2-8C47-99B8-ACB3F7CE6E3B}"/>
              </a:ext>
            </a:extLst>
          </p:cNvPr>
          <p:cNvSpPr/>
          <p:nvPr/>
        </p:nvSpPr>
        <p:spPr bwMode="auto">
          <a:xfrm>
            <a:off x="0" y="1289040"/>
            <a:ext cx="12192000" cy="5568960"/>
          </a:xfrm>
          <a:prstGeom prst="rect">
            <a:avLst/>
          </a:prstGeom>
          <a:solidFill>
            <a:schemeClr val="tx1"/>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z="1200">
              <a:latin typeface="Times New Roman" pitchFamily="18" charset="0"/>
            </a:endParaRPr>
          </a:p>
        </p:txBody>
      </p:sp>
      <p:pic>
        <p:nvPicPr>
          <p:cNvPr id="4" name="Picture 3" descr="05_16274_TK.JPG"/>
          <p:cNvPicPr>
            <a:picLocks noChangeAspect="1"/>
          </p:cNvPicPr>
          <p:nvPr/>
        </p:nvPicPr>
        <p:blipFill>
          <a:blip r:embed="rId3" cstate="email">
            <a:extLst>
              <a:ext uri="{28A0092B-C50C-407E-A947-70E740481C1C}">
                <a14:useLocalDpi xmlns:a14="http://schemas.microsoft.com/office/drawing/2010/main" val="0"/>
              </a:ext>
            </a:extLst>
          </a:blip>
          <a:srcRect l="14394" t="3409"/>
          <a:stretch>
            <a:fillRect/>
          </a:stretch>
        </p:blipFill>
        <p:spPr bwMode="auto">
          <a:xfrm>
            <a:off x="2211593" y="1545470"/>
            <a:ext cx="7500044" cy="53125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TextBox 30"/>
          <p:cNvSpPr txBox="1">
            <a:spLocks noChangeArrowheads="1"/>
          </p:cNvSpPr>
          <p:nvPr/>
        </p:nvSpPr>
        <p:spPr bwMode="auto">
          <a:xfrm>
            <a:off x="10154019" y="6278488"/>
            <a:ext cx="2029719" cy="338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438" tIns="45719" rIns="91438" bIns="45719">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600" dirty="0">
                <a:solidFill>
                  <a:srgbClr val="000000"/>
                </a:solidFill>
                <a:latin typeface="Helvetica" charset="0"/>
              </a:rPr>
              <a:t>Courtesy Bill Buxton</a:t>
            </a:r>
          </a:p>
        </p:txBody>
      </p:sp>
      <p:grpSp>
        <p:nvGrpSpPr>
          <p:cNvPr id="5" name="Group 4"/>
          <p:cNvGrpSpPr/>
          <p:nvPr/>
        </p:nvGrpSpPr>
        <p:grpSpPr>
          <a:xfrm>
            <a:off x="-201478" y="2641239"/>
            <a:ext cx="12393478" cy="862680"/>
            <a:chOff x="-1" y="3041501"/>
            <a:chExt cx="9447664" cy="977625"/>
          </a:xfrm>
        </p:grpSpPr>
        <p:sp>
          <p:nvSpPr>
            <p:cNvPr id="6" name="Rectangle 5"/>
            <p:cNvSpPr/>
            <p:nvPr/>
          </p:nvSpPr>
          <p:spPr bwMode="auto">
            <a:xfrm>
              <a:off x="-1" y="3041501"/>
              <a:ext cx="9447663" cy="977625"/>
            </a:xfrm>
            <a:prstGeom prst="rect">
              <a:avLst/>
            </a:prstGeom>
            <a:solidFill>
              <a:schemeClr val="tx1">
                <a:lumMod val="95000"/>
                <a:alpha val="77000"/>
              </a:scheme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z="4800" dirty="0">
                <a:latin typeface="Times New Roman" pitchFamily="18" charset="0"/>
              </a:endParaRPr>
            </a:p>
          </p:txBody>
        </p:sp>
        <p:sp>
          <p:nvSpPr>
            <p:cNvPr id="9" name="TextBox 8"/>
            <p:cNvSpPr txBox="1"/>
            <p:nvPr/>
          </p:nvSpPr>
          <p:spPr>
            <a:xfrm>
              <a:off x="167108" y="3158482"/>
              <a:ext cx="9280555" cy="259046"/>
            </a:xfrm>
            <a:prstGeom prst="rect">
              <a:avLst/>
            </a:prstGeom>
            <a:noFill/>
          </p:spPr>
          <p:txBody>
            <a:bodyPr wrap="square" rtlCol="0">
              <a:spAutoFit/>
            </a:bodyPr>
            <a:lstStyle/>
            <a:p>
              <a:pPr algn="ctr"/>
              <a:r>
                <a:rPr lang="en-US" sz="4000" dirty="0">
                  <a:solidFill>
                    <a:schemeClr val="bg1"/>
                  </a:solidFill>
                  <a:latin typeface="Helvetica Light"/>
                  <a:cs typeface="Helvetica Light"/>
                </a:rPr>
                <a:t>What does the customer want to buy?</a:t>
              </a:r>
              <a:endParaRPr lang="en-US" sz="4000" dirty="0">
                <a:solidFill>
                  <a:schemeClr val="bg1"/>
                </a:solidFill>
                <a:latin typeface="Helvetica"/>
                <a:cs typeface="Helvetica"/>
              </a:endParaRPr>
            </a:p>
          </p:txBody>
        </p:sp>
      </p:grpSp>
      <p:sp>
        <p:nvSpPr>
          <p:cNvPr id="17" name="Title 16">
            <a:extLst>
              <a:ext uri="{FF2B5EF4-FFF2-40B4-BE49-F238E27FC236}">
                <a16:creationId xmlns:a16="http://schemas.microsoft.com/office/drawing/2014/main" id="{359EF882-2901-574D-8F12-3870EB6DA6F5}"/>
              </a:ext>
            </a:extLst>
          </p:cNvPr>
          <p:cNvSpPr>
            <a:spLocks noGrp="1"/>
          </p:cNvSpPr>
          <p:nvPr>
            <p:ph type="title"/>
          </p:nvPr>
        </p:nvSpPr>
        <p:spPr/>
        <p:txBody>
          <a:bodyPr/>
          <a:lstStyle/>
          <a:p>
            <a:r>
              <a:rPr lang="en-US" dirty="0"/>
              <a:t>Design</a:t>
            </a:r>
          </a:p>
        </p:txBody>
      </p:sp>
      <p:sp>
        <p:nvSpPr>
          <p:cNvPr id="8" name="Date Placeholder 7">
            <a:extLst>
              <a:ext uri="{FF2B5EF4-FFF2-40B4-BE49-F238E27FC236}">
                <a16:creationId xmlns:a16="http://schemas.microsoft.com/office/drawing/2014/main" id="{F4FC81AC-75CF-EB47-B72E-79A84B6F203C}"/>
              </a:ext>
            </a:extLst>
          </p:cNvPr>
          <p:cNvSpPr>
            <a:spLocks noGrp="1"/>
          </p:cNvSpPr>
          <p:nvPr>
            <p:ph type="dt" sz="half" idx="10"/>
          </p:nvPr>
        </p:nvSpPr>
        <p:spPr/>
        <p:txBody>
          <a:bodyPr/>
          <a:lstStyle/>
          <a:p>
            <a:pPr>
              <a:defRPr/>
            </a:pPr>
            <a:r>
              <a:rPr lang="en-US"/>
              <a:t>Autumn 2026</a:t>
            </a:r>
          </a:p>
        </p:txBody>
      </p:sp>
      <p:sp>
        <p:nvSpPr>
          <p:cNvPr id="3" name="Footer Placeholder 2">
            <a:extLst>
              <a:ext uri="{FF2B5EF4-FFF2-40B4-BE49-F238E27FC236}">
                <a16:creationId xmlns:a16="http://schemas.microsoft.com/office/drawing/2014/main" id="{0F027770-231E-5942-9C88-24AAA205630D}"/>
              </a:ext>
            </a:extLst>
          </p:cNvPr>
          <p:cNvSpPr>
            <a:spLocks noGrp="1"/>
          </p:cNvSpPr>
          <p:nvPr>
            <p:ph type="ftr" sz="quarter" idx="11"/>
          </p:nvPr>
        </p:nvSpPr>
        <p:spPr/>
        <p:txBody>
          <a:bodyPr/>
          <a:lstStyle/>
          <a:p>
            <a:r>
              <a:rPr lang="en-US"/>
              <a:t>dt+UX: Design Thinking for User Experience Design, Prototyping &amp; Evaluation </a:t>
            </a:r>
          </a:p>
        </p:txBody>
      </p:sp>
      <p:sp>
        <p:nvSpPr>
          <p:cNvPr id="10" name="Slide Number Placeholder 9">
            <a:extLst>
              <a:ext uri="{FF2B5EF4-FFF2-40B4-BE49-F238E27FC236}">
                <a16:creationId xmlns:a16="http://schemas.microsoft.com/office/drawing/2014/main" id="{92FBA232-08CD-E64B-ACC5-178F602B0973}"/>
              </a:ext>
            </a:extLst>
          </p:cNvPr>
          <p:cNvSpPr>
            <a:spLocks noGrp="1"/>
          </p:cNvSpPr>
          <p:nvPr>
            <p:ph type="sldNum" sz="quarter" idx="12"/>
          </p:nvPr>
        </p:nvSpPr>
        <p:spPr/>
        <p:txBody>
          <a:bodyPr/>
          <a:lstStyle/>
          <a:p>
            <a:fld id="{6C4F84B1-3F38-E843-B494-F12B29A0060D}" type="slidenum">
              <a:rPr lang="en-US" smtClean="0"/>
              <a:pPr/>
              <a:t>29</a:t>
            </a:fld>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ig030.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817125"/>
            <a:ext cx="12186142" cy="81071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TextBox 30"/>
          <p:cNvSpPr txBox="1">
            <a:spLocks noChangeArrowheads="1"/>
          </p:cNvSpPr>
          <p:nvPr/>
        </p:nvSpPr>
        <p:spPr bwMode="auto">
          <a:xfrm>
            <a:off x="155145" y="6392647"/>
            <a:ext cx="2029719" cy="338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438" tIns="45719" rIns="91438" bIns="45719">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600" dirty="0">
                <a:latin typeface="Helvetica" charset="0"/>
              </a:rPr>
              <a:t>Courtesy Bill Buxton</a:t>
            </a:r>
          </a:p>
        </p:txBody>
      </p:sp>
      <p:sp>
        <p:nvSpPr>
          <p:cNvPr id="5" name="Rectangle 4"/>
          <p:cNvSpPr/>
          <p:nvPr/>
        </p:nvSpPr>
        <p:spPr bwMode="auto">
          <a:xfrm>
            <a:off x="8338088" y="4518168"/>
            <a:ext cx="4746712" cy="2008172"/>
          </a:xfrm>
          <a:prstGeom prst="rect">
            <a:avLst/>
          </a:prstGeom>
          <a:solidFill>
            <a:srgbClr val="000000">
              <a:alpha val="67000"/>
            </a:srgbClr>
          </a:solidFill>
          <a:ln w="12700" cap="flat" cmpd="sng" algn="ctr">
            <a:noFill/>
            <a:prstDash val="solid"/>
            <a:round/>
            <a:headEnd type="none" w="sm" len="sm"/>
            <a:tailEnd type="none" w="sm" len="sm"/>
          </a:ln>
          <a:effectLst/>
        </p:spPr>
        <p:txBody>
          <a:bodyPr vert="horz" wrap="square" lIns="91438" tIns="45719" rIns="91438" bIns="45719" numCol="1" rtlCol="0" anchor="t" anchorCtr="0" compatLnSpc="1">
            <a:prstTxWarp prst="textNoShape">
              <a:avLst/>
            </a:prstTxWarp>
          </a:bodyPr>
          <a:lstStyle/>
          <a:p>
            <a:pPr defTabSz="914380"/>
            <a:endParaRPr lang="en-US" sz="4800">
              <a:latin typeface="Helvetica"/>
              <a:cs typeface="Helvetica"/>
            </a:endParaRPr>
          </a:p>
        </p:txBody>
      </p:sp>
      <p:sp>
        <p:nvSpPr>
          <p:cNvPr id="8" name="TextBox 30"/>
          <p:cNvSpPr txBox="1">
            <a:spLocks noChangeArrowheads="1"/>
          </p:cNvSpPr>
          <p:nvPr/>
        </p:nvSpPr>
        <p:spPr bwMode="auto">
          <a:xfrm>
            <a:off x="8338088" y="4518169"/>
            <a:ext cx="3719592" cy="19389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38" tIns="45719" rIns="91438" bIns="45719">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2000" dirty="0">
                <a:solidFill>
                  <a:srgbClr val="FFFFFF"/>
                </a:solidFill>
                <a:latin typeface="Helvetica" charset="0"/>
                <a:ea typeface="Helvetica" charset="0"/>
                <a:cs typeface="Helvetica" charset="0"/>
              </a:rPr>
              <a:t>“The experience of even simple artifacts does not exist in a vacuum but, rather, in dynamic relationship with other people, places, and objects”</a:t>
            </a:r>
            <a:br>
              <a:rPr lang="en-US" sz="2000" dirty="0">
                <a:solidFill>
                  <a:srgbClr val="FFFFFF"/>
                </a:solidFill>
                <a:latin typeface="Helvetica" charset="0"/>
                <a:ea typeface="Helvetica" charset="0"/>
                <a:cs typeface="Helvetica" charset="0"/>
              </a:rPr>
            </a:br>
            <a:r>
              <a:rPr lang="en-US" sz="2000" dirty="0">
                <a:solidFill>
                  <a:srgbClr val="FFFFFF"/>
                </a:solidFill>
                <a:latin typeface="Helvetica" charset="0"/>
                <a:ea typeface="Helvetica" charset="0"/>
                <a:cs typeface="Helvetica" charset="0"/>
              </a:rPr>
              <a:t>– </a:t>
            </a:r>
            <a:r>
              <a:rPr lang="en-US" sz="2000" dirty="0" err="1">
                <a:solidFill>
                  <a:srgbClr val="FFFFFF"/>
                </a:solidFill>
                <a:latin typeface="Helvetica" charset="0"/>
                <a:ea typeface="Helvetica" charset="0"/>
                <a:cs typeface="Helvetica" charset="0"/>
              </a:rPr>
              <a:t>Buchenau</a:t>
            </a:r>
            <a:r>
              <a:rPr lang="en-US" sz="2000" dirty="0">
                <a:solidFill>
                  <a:srgbClr val="FFFFFF"/>
                </a:solidFill>
                <a:latin typeface="Helvetica" charset="0"/>
                <a:ea typeface="Helvetica" charset="0"/>
                <a:cs typeface="Helvetica" charset="0"/>
              </a:rPr>
              <a:t> &amp; Suri 2000</a:t>
            </a:r>
          </a:p>
        </p:txBody>
      </p:sp>
      <p:sp>
        <p:nvSpPr>
          <p:cNvPr id="10" name="Title 9">
            <a:extLst>
              <a:ext uri="{FF2B5EF4-FFF2-40B4-BE49-F238E27FC236}">
                <a16:creationId xmlns:a16="http://schemas.microsoft.com/office/drawing/2014/main" id="{536347CB-8458-7440-BDB6-6A5DF85827C2}"/>
              </a:ext>
            </a:extLst>
          </p:cNvPr>
          <p:cNvSpPr>
            <a:spLocks noGrp="1"/>
          </p:cNvSpPr>
          <p:nvPr>
            <p:ph type="title"/>
          </p:nvPr>
        </p:nvSpPr>
        <p:spPr/>
        <p:txBody>
          <a:bodyPr/>
          <a:lstStyle/>
          <a:p>
            <a:r>
              <a:rPr lang="en-US" dirty="0"/>
              <a:t>Experience Design</a:t>
            </a:r>
          </a:p>
        </p:txBody>
      </p:sp>
      <p:sp>
        <p:nvSpPr>
          <p:cNvPr id="2" name="Date Placeholder 1">
            <a:extLst>
              <a:ext uri="{FF2B5EF4-FFF2-40B4-BE49-F238E27FC236}">
                <a16:creationId xmlns:a16="http://schemas.microsoft.com/office/drawing/2014/main" id="{788C44B1-6181-FC4E-95B2-7B90127153AF}"/>
              </a:ext>
            </a:extLst>
          </p:cNvPr>
          <p:cNvSpPr>
            <a:spLocks noGrp="1"/>
          </p:cNvSpPr>
          <p:nvPr>
            <p:ph type="dt" sz="half" idx="10"/>
          </p:nvPr>
        </p:nvSpPr>
        <p:spPr/>
        <p:txBody>
          <a:bodyPr/>
          <a:lstStyle/>
          <a:p>
            <a:pPr>
              <a:defRPr/>
            </a:pPr>
            <a:r>
              <a:rPr lang="en-US"/>
              <a:t>Autumn 2026</a:t>
            </a:r>
          </a:p>
        </p:txBody>
      </p:sp>
      <p:sp>
        <p:nvSpPr>
          <p:cNvPr id="4" name="Footer Placeholder 3">
            <a:extLst>
              <a:ext uri="{FF2B5EF4-FFF2-40B4-BE49-F238E27FC236}">
                <a16:creationId xmlns:a16="http://schemas.microsoft.com/office/drawing/2014/main" id="{92A4E5B4-BD9A-4D4D-8DAB-635BD31A5D09}"/>
              </a:ext>
            </a:extLst>
          </p:cNvPr>
          <p:cNvSpPr>
            <a:spLocks noGrp="1"/>
          </p:cNvSpPr>
          <p:nvPr>
            <p:ph type="ftr" sz="quarter" idx="11"/>
          </p:nvPr>
        </p:nvSpPr>
        <p:spPr/>
        <p:txBody>
          <a:bodyPr/>
          <a:lstStyle/>
          <a:p>
            <a:pPr>
              <a:defRPr/>
            </a:pPr>
            <a:r>
              <a:rPr lang="en-US"/>
              <a:t>dt+UX: Design Thinking for User Experience Design, Prototyping &amp; Evaluation </a:t>
            </a:r>
            <a:endParaRPr lang="en-US" dirty="0"/>
          </a:p>
        </p:txBody>
      </p:sp>
      <p:sp>
        <p:nvSpPr>
          <p:cNvPr id="9" name="Slide Number Placeholder 8">
            <a:extLst>
              <a:ext uri="{FF2B5EF4-FFF2-40B4-BE49-F238E27FC236}">
                <a16:creationId xmlns:a16="http://schemas.microsoft.com/office/drawing/2014/main" id="{51A51CA0-3323-DC4A-B1C2-2C93A9C0D04B}"/>
              </a:ext>
            </a:extLst>
          </p:cNvPr>
          <p:cNvSpPr>
            <a:spLocks noGrp="1"/>
          </p:cNvSpPr>
          <p:nvPr>
            <p:ph type="sldNum" sz="quarter" idx="12"/>
          </p:nvPr>
        </p:nvSpPr>
        <p:spPr/>
        <p:txBody>
          <a:bodyPr/>
          <a:lstStyle/>
          <a:p>
            <a:fld id="{6C4F84B1-3F38-E843-B494-F12B29A0060D}" type="slidenum">
              <a:rPr lang="en-US" smtClean="0"/>
              <a:pPr/>
              <a:t>30</a:t>
            </a:fld>
            <a:endParaRPr lang="en-US" dirty="0"/>
          </a:p>
        </p:txBody>
      </p:sp>
    </p:spTree>
    <p:extLst>
      <p:ext uri="{BB962C8B-B14F-4D97-AF65-F5344CB8AC3E}">
        <p14:creationId xmlns:p14="http://schemas.microsoft.com/office/powerpoint/2010/main" val="31389980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Experience vs. Interface Design</a:t>
            </a:r>
          </a:p>
        </p:txBody>
      </p:sp>
      <p:sp>
        <p:nvSpPr>
          <p:cNvPr id="8" name="Date Placeholder 7">
            <a:extLst>
              <a:ext uri="{FF2B5EF4-FFF2-40B4-BE49-F238E27FC236}">
                <a16:creationId xmlns:a16="http://schemas.microsoft.com/office/drawing/2014/main" id="{4E98E4EF-A79B-7A4B-A95D-8D61CAF68EBA}"/>
              </a:ext>
            </a:extLst>
          </p:cNvPr>
          <p:cNvSpPr>
            <a:spLocks noGrp="1"/>
          </p:cNvSpPr>
          <p:nvPr>
            <p:ph type="dt" sz="half" idx="10"/>
          </p:nvPr>
        </p:nvSpPr>
        <p:spPr/>
        <p:txBody>
          <a:bodyPr/>
          <a:lstStyle/>
          <a:p>
            <a:pPr>
              <a:defRPr/>
            </a:pPr>
            <a:r>
              <a:rPr lang="en-US"/>
              <a:t>Autumn 2026</a:t>
            </a:r>
          </a:p>
        </p:txBody>
      </p:sp>
      <p:sp>
        <p:nvSpPr>
          <p:cNvPr id="4" name="Footer Placeholder 3"/>
          <p:cNvSpPr>
            <a:spLocks noGrp="1"/>
          </p:cNvSpPr>
          <p:nvPr>
            <p:ph type="ftr" sz="quarter" idx="11"/>
          </p:nvPr>
        </p:nvSpPr>
        <p:spPr/>
        <p:txBody>
          <a:bodyPr/>
          <a:lstStyle/>
          <a:p>
            <a:pPr>
              <a:defRPr/>
            </a:pPr>
            <a:r>
              <a:rPr lang="en-US"/>
              <a:t>dt+UX: Design Thinking for User Experience Design, Prototyping &amp; Evaluation </a:t>
            </a:r>
          </a:p>
        </p:txBody>
      </p:sp>
      <p:sp>
        <p:nvSpPr>
          <p:cNvPr id="5" name="Slide Number Placeholder 4"/>
          <p:cNvSpPr>
            <a:spLocks noGrp="1"/>
          </p:cNvSpPr>
          <p:nvPr>
            <p:ph type="sldNum" sz="quarter" idx="12"/>
          </p:nvPr>
        </p:nvSpPr>
        <p:spPr/>
        <p:txBody>
          <a:bodyPr/>
          <a:lstStyle/>
          <a:p>
            <a:fld id="{63AA7834-23CB-3344-B42F-BB3C863F1847}" type="slidenum">
              <a:rPr lang="en-US" smtClean="0"/>
              <a:pPr/>
              <a:t>31</a:t>
            </a:fld>
            <a:endParaRPr lang="en-US"/>
          </a:p>
        </p:txBody>
      </p:sp>
      <p:pic>
        <p:nvPicPr>
          <p:cNvPr id="6" name="Picture 5"/>
          <p:cNvPicPr>
            <a:picLocks noChangeAspect="1"/>
          </p:cNvPicPr>
          <p:nvPr/>
        </p:nvPicPr>
        <p:blipFill>
          <a:blip r:embed="rId3"/>
          <a:stretch>
            <a:fillRect/>
          </a:stretch>
        </p:blipFill>
        <p:spPr>
          <a:xfrm>
            <a:off x="2930" y="1143000"/>
            <a:ext cx="12193293" cy="4064431"/>
          </a:xfrm>
          <a:prstGeom prst="rect">
            <a:avLst/>
          </a:prstGeom>
        </p:spPr>
      </p:pic>
      <p:sp>
        <p:nvSpPr>
          <p:cNvPr id="7" name="TextBox 6"/>
          <p:cNvSpPr txBox="1"/>
          <p:nvPr/>
        </p:nvSpPr>
        <p:spPr>
          <a:xfrm>
            <a:off x="833992" y="5533103"/>
            <a:ext cx="11163254" cy="461663"/>
          </a:xfrm>
          <a:prstGeom prst="rect">
            <a:avLst/>
          </a:prstGeom>
          <a:noFill/>
        </p:spPr>
        <p:txBody>
          <a:bodyPr wrap="square" lIns="91438" tIns="45719" rIns="91438" bIns="45719" rtlCol="0">
            <a:spAutoFit/>
          </a:bodyPr>
          <a:lstStyle/>
          <a:p>
            <a:r>
              <a:rPr lang="en-US" dirty="0" err="1">
                <a:latin typeface="Helvetica Light"/>
                <a:cs typeface="Helvetica Light"/>
              </a:rPr>
              <a:t>CitrusMate</a:t>
            </a:r>
            <a:r>
              <a:rPr lang="en-US" dirty="0">
                <a:latin typeface="Helvetica Light"/>
                <a:cs typeface="Helvetica Light"/>
              </a:rPr>
              <a:t> Plus	    Mighty OJ Manual Juicer	 </a:t>
            </a:r>
            <a:r>
              <a:rPr lang="en-US" dirty="0" err="1">
                <a:latin typeface="Helvetica Light"/>
                <a:cs typeface="Helvetica Light"/>
              </a:rPr>
              <a:t>OrangeX</a:t>
            </a:r>
            <a:r>
              <a:rPr lang="en-US" dirty="0">
                <a:latin typeface="Helvetica Light"/>
                <a:cs typeface="Helvetica Light"/>
              </a:rPr>
              <a:t> Manual Juicer</a:t>
            </a:r>
          </a:p>
        </p:txBody>
      </p:sp>
      <p:grpSp>
        <p:nvGrpSpPr>
          <p:cNvPr id="9" name="Group 8">
            <a:extLst>
              <a:ext uri="{FF2B5EF4-FFF2-40B4-BE49-F238E27FC236}">
                <a16:creationId xmlns:a16="http://schemas.microsoft.com/office/drawing/2014/main" id="{77312DC8-4DA4-2847-909C-1C3C97599FF7}"/>
              </a:ext>
            </a:extLst>
          </p:cNvPr>
          <p:cNvGrpSpPr/>
          <p:nvPr/>
        </p:nvGrpSpPr>
        <p:grpSpPr>
          <a:xfrm>
            <a:off x="0" y="3041502"/>
            <a:ext cx="12192001" cy="977625"/>
            <a:chOff x="0" y="3041501"/>
            <a:chExt cx="9144000" cy="977625"/>
          </a:xfrm>
        </p:grpSpPr>
        <p:sp>
          <p:nvSpPr>
            <p:cNvPr id="10" name="Rectangle 9">
              <a:extLst>
                <a:ext uri="{FF2B5EF4-FFF2-40B4-BE49-F238E27FC236}">
                  <a16:creationId xmlns:a16="http://schemas.microsoft.com/office/drawing/2014/main" id="{38BFDD08-30A1-F34D-97FA-7BBDA09A8FCC}"/>
                </a:ext>
              </a:extLst>
            </p:cNvPr>
            <p:cNvSpPr/>
            <p:nvPr/>
          </p:nvSpPr>
          <p:spPr bwMode="auto">
            <a:xfrm>
              <a:off x="0" y="3041501"/>
              <a:ext cx="9144000" cy="977625"/>
            </a:xfrm>
            <a:prstGeom prst="rect">
              <a:avLst/>
            </a:prstGeom>
            <a:solidFill>
              <a:schemeClr val="bg2">
                <a:lumMod val="50000"/>
                <a:alpha val="77000"/>
              </a:scheme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z="4800">
                <a:latin typeface="Times New Roman" pitchFamily="18" charset="0"/>
              </a:endParaRPr>
            </a:p>
          </p:txBody>
        </p:sp>
        <p:sp>
          <p:nvSpPr>
            <p:cNvPr id="11" name="TextBox 10">
              <a:extLst>
                <a:ext uri="{FF2B5EF4-FFF2-40B4-BE49-F238E27FC236}">
                  <a16:creationId xmlns:a16="http://schemas.microsoft.com/office/drawing/2014/main" id="{A93BE40D-0649-DB48-9C2B-42ACF25AEFAD}"/>
                </a:ext>
              </a:extLst>
            </p:cNvPr>
            <p:cNvSpPr txBox="1"/>
            <p:nvPr/>
          </p:nvSpPr>
          <p:spPr>
            <a:xfrm>
              <a:off x="560201" y="3158482"/>
              <a:ext cx="8263320" cy="707886"/>
            </a:xfrm>
            <a:prstGeom prst="rect">
              <a:avLst/>
            </a:prstGeom>
            <a:noFill/>
          </p:spPr>
          <p:txBody>
            <a:bodyPr wrap="none" rtlCol="0">
              <a:spAutoFit/>
            </a:bodyPr>
            <a:lstStyle/>
            <a:p>
              <a:pPr algn="ctr"/>
              <a:r>
                <a:rPr lang="en-US" sz="4000" dirty="0">
                  <a:latin typeface="Helvetica Light"/>
                  <a:cs typeface="Helvetica Light"/>
                </a:rPr>
                <a:t>user experience = UI + </a:t>
              </a:r>
              <a:r>
                <a:rPr lang="en-US" sz="4000" b="1" dirty="0">
                  <a:latin typeface="Helvetica Light"/>
                  <a:cs typeface="Helvetica Light"/>
                </a:rPr>
                <a:t>situation</a:t>
              </a:r>
              <a:r>
                <a:rPr lang="en-US" sz="4000" dirty="0">
                  <a:latin typeface="Helvetica Light"/>
                  <a:cs typeface="Helvetica Light"/>
                </a:rPr>
                <a:t> + </a:t>
              </a:r>
              <a:r>
                <a:rPr lang="en-US" sz="4000" b="1" dirty="0">
                  <a:latin typeface="Helvetica Light"/>
                  <a:cs typeface="Helvetica Light"/>
                </a:rPr>
                <a:t>environment</a:t>
              </a:r>
              <a:endParaRPr lang="en-US" sz="4000" b="1" dirty="0">
                <a:latin typeface="Helvetica"/>
                <a:cs typeface="Helvetica"/>
              </a:endParaRPr>
            </a:p>
          </p:txBody>
        </p:sp>
      </p:grpSp>
    </p:spTree>
    <p:extLst>
      <p:ext uri="{BB962C8B-B14F-4D97-AF65-F5344CB8AC3E}">
        <p14:creationId xmlns:p14="http://schemas.microsoft.com/office/powerpoint/2010/main" val="16579229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itle 7"/>
          <p:cNvSpPr>
            <a:spLocks noGrp="1"/>
          </p:cNvSpPr>
          <p:nvPr>
            <p:ph type="title"/>
          </p:nvPr>
        </p:nvSpPr>
        <p:spPr/>
        <p:txBody>
          <a:bodyPr/>
          <a:lstStyle/>
          <a:p>
            <a:r>
              <a:rPr lang="en-US" dirty="0"/>
              <a:t>Experience Design for a Phone App?</a:t>
            </a:r>
          </a:p>
        </p:txBody>
      </p:sp>
      <p:sp>
        <p:nvSpPr>
          <p:cNvPr id="9" name="Content Placeholder 8"/>
          <p:cNvSpPr>
            <a:spLocks noGrp="1"/>
          </p:cNvSpPr>
          <p:nvPr>
            <p:ph sz="half" idx="1"/>
          </p:nvPr>
        </p:nvSpPr>
        <p:spPr>
          <a:xfrm>
            <a:off x="6097588" y="1600200"/>
            <a:ext cx="5080000" cy="4724400"/>
          </a:xfrm>
        </p:spPr>
        <p:txBody>
          <a:bodyPr/>
          <a:lstStyle/>
          <a:p>
            <a:r>
              <a:rPr lang="en-US" sz="3200" dirty="0"/>
              <a:t>Draw my phone</a:t>
            </a:r>
          </a:p>
          <a:p>
            <a:r>
              <a:rPr lang="en-US" sz="3200" dirty="0"/>
              <a:t>Draw my app’s interface</a:t>
            </a:r>
          </a:p>
          <a:p>
            <a:r>
              <a:rPr lang="en-US" sz="3200" dirty="0"/>
              <a:t>Draw the experience of using my app</a:t>
            </a:r>
          </a:p>
          <a:p>
            <a:endParaRPr lang="en-US" sz="3200" dirty="0"/>
          </a:p>
          <a:p>
            <a:r>
              <a:rPr lang="en-US" sz="3200" dirty="0"/>
              <a:t>Which is the true object of design?</a:t>
            </a:r>
          </a:p>
          <a:p>
            <a:endParaRPr lang="en-US" dirty="0"/>
          </a:p>
        </p:txBody>
      </p:sp>
      <p:sp>
        <p:nvSpPr>
          <p:cNvPr id="6" name="Date Placeholder 5">
            <a:extLst>
              <a:ext uri="{FF2B5EF4-FFF2-40B4-BE49-F238E27FC236}">
                <a16:creationId xmlns:a16="http://schemas.microsoft.com/office/drawing/2014/main" id="{0A4D2685-7D19-2E49-AB74-9ABA54CADA2D}"/>
              </a:ext>
            </a:extLst>
          </p:cNvPr>
          <p:cNvSpPr>
            <a:spLocks noGrp="1"/>
          </p:cNvSpPr>
          <p:nvPr>
            <p:ph type="dt" sz="half" idx="10"/>
          </p:nvPr>
        </p:nvSpPr>
        <p:spPr/>
        <p:txBody>
          <a:bodyPr/>
          <a:lstStyle/>
          <a:p>
            <a:pPr>
              <a:defRPr/>
            </a:pPr>
            <a:r>
              <a:rPr lang="en-US"/>
              <a:t>Autumn 2026</a:t>
            </a:r>
          </a:p>
        </p:txBody>
      </p:sp>
      <p:sp>
        <p:nvSpPr>
          <p:cNvPr id="8" name="Footer Placeholder 7"/>
          <p:cNvSpPr>
            <a:spLocks noGrp="1"/>
          </p:cNvSpPr>
          <p:nvPr>
            <p:ph type="ftr" sz="quarter" idx="11"/>
          </p:nvPr>
        </p:nvSpPr>
        <p:spPr/>
        <p:txBody>
          <a:bodyPr/>
          <a:lstStyle/>
          <a:p>
            <a:pPr>
              <a:defRPr/>
            </a:pPr>
            <a:r>
              <a:rPr lang="en-US"/>
              <a:t>dt+UX: Design Thinking for User Experience Design, Prototyping &amp; Evaluation </a:t>
            </a:r>
          </a:p>
        </p:txBody>
      </p:sp>
      <p:sp>
        <p:nvSpPr>
          <p:cNvPr id="11" name="Slide Number Placeholder 10"/>
          <p:cNvSpPr>
            <a:spLocks noGrp="1"/>
          </p:cNvSpPr>
          <p:nvPr>
            <p:ph type="sldNum" sz="quarter" idx="12"/>
          </p:nvPr>
        </p:nvSpPr>
        <p:spPr/>
        <p:txBody>
          <a:bodyPr/>
          <a:lstStyle/>
          <a:p>
            <a:fld id="{6C4F84B1-3F38-E843-B494-F12B29A0060D}" type="slidenum">
              <a:rPr lang="en-US" smtClean="0"/>
              <a:pPr/>
              <a:t>32</a:t>
            </a:fld>
            <a:endParaRPr lang="en-US"/>
          </a:p>
        </p:txBody>
      </p:sp>
      <p:sp>
        <p:nvSpPr>
          <p:cNvPr id="10" name="TextBox 30"/>
          <p:cNvSpPr txBox="1">
            <a:spLocks noChangeArrowheads="1"/>
          </p:cNvSpPr>
          <p:nvPr/>
        </p:nvSpPr>
        <p:spPr bwMode="auto">
          <a:xfrm>
            <a:off x="8519997" y="6227537"/>
            <a:ext cx="2029719" cy="338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1438" tIns="45719" rIns="91438" bIns="45719">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600" dirty="0">
                <a:latin typeface="Helvetica" charset="0"/>
              </a:rPr>
              <a:t>Courtesy Bill Buxton</a:t>
            </a:r>
          </a:p>
        </p:txBody>
      </p:sp>
      <p:sp>
        <p:nvSpPr>
          <p:cNvPr id="4" name="TextBox 3"/>
          <p:cNvSpPr txBox="1"/>
          <p:nvPr/>
        </p:nvSpPr>
        <p:spPr>
          <a:xfrm>
            <a:off x="2049164" y="6258312"/>
            <a:ext cx="1891480" cy="307777"/>
          </a:xfrm>
          <a:prstGeom prst="rect">
            <a:avLst/>
          </a:prstGeom>
          <a:noFill/>
        </p:spPr>
        <p:txBody>
          <a:bodyPr wrap="none" rtlCol="0">
            <a:spAutoFit/>
          </a:bodyPr>
          <a:lstStyle/>
          <a:p>
            <a:r>
              <a:rPr lang="en-US" sz="1400" dirty="0">
                <a:latin typeface="Helvetica" pitchFamily="2" charset="0"/>
              </a:rPr>
              <a:t>http://</a:t>
            </a:r>
            <a:r>
              <a:rPr lang="en-US" sz="1400" dirty="0" err="1">
                <a:latin typeface="Helvetica" pitchFamily="2" charset="0"/>
              </a:rPr>
              <a:t>any.do</a:t>
            </a:r>
            <a:r>
              <a:rPr lang="en-US" sz="1400" dirty="0">
                <a:latin typeface="Helvetica" pitchFamily="2" charset="0"/>
              </a:rPr>
              <a:t>/to-do-list</a:t>
            </a:r>
          </a:p>
        </p:txBody>
      </p:sp>
      <p:pic>
        <p:nvPicPr>
          <p:cNvPr id="7" name="Graphic 6" descr="iPhone 16 - Wikipedia">
            <a:extLst>
              <a:ext uri="{FF2B5EF4-FFF2-40B4-BE49-F238E27FC236}">
                <a16:creationId xmlns:a16="http://schemas.microsoft.com/office/drawing/2014/main" id="{9AFFF80D-8E69-A250-61B9-71D085CC20C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665443" y="1049357"/>
            <a:ext cx="2533288" cy="5132254"/>
          </a:xfrm>
          <a:prstGeom prst="rect">
            <a:avLst/>
          </a:prstGeom>
        </p:spPr>
      </p:pic>
      <p:pic>
        <p:nvPicPr>
          <p:cNvPr id="2" name="Picture 1" descr="Best To-Do List App | Free &amp; Simple To-Do List | Any.do">
            <a:extLst>
              <a:ext uri="{FF2B5EF4-FFF2-40B4-BE49-F238E27FC236}">
                <a16:creationId xmlns:a16="http://schemas.microsoft.com/office/drawing/2014/main" id="{89267FA9-1A7D-2D59-8A8A-FA66A30F6DFE}"/>
              </a:ext>
            </a:extLst>
          </p:cNvPr>
          <p:cNvPicPr>
            <a:picLocks noChangeAspect="1"/>
          </p:cNvPicPr>
          <p:nvPr/>
        </p:nvPicPr>
        <p:blipFill>
          <a:blip r:embed="rId4"/>
          <a:stretch>
            <a:fillRect/>
          </a:stretch>
        </p:blipFill>
        <p:spPr>
          <a:xfrm>
            <a:off x="1587654" y="1049357"/>
            <a:ext cx="2814500" cy="5321477"/>
          </a:xfrm>
          <a:prstGeom prst="rect">
            <a:avLst/>
          </a:prstGeom>
        </p:spPr>
      </p:pic>
      <p:pic>
        <p:nvPicPr>
          <p:cNvPr id="12" name="Picture 11">
            <a:extLst>
              <a:ext uri="{FF2B5EF4-FFF2-40B4-BE49-F238E27FC236}">
                <a16:creationId xmlns:a16="http://schemas.microsoft.com/office/drawing/2014/main" id="{66743036-2575-0AFA-119E-231C1C7963AD}"/>
              </a:ext>
            </a:extLst>
          </p:cNvPr>
          <p:cNvPicPr>
            <a:picLocks noChangeAspect="1"/>
          </p:cNvPicPr>
          <p:nvPr/>
        </p:nvPicPr>
        <p:blipFill>
          <a:blip r:embed="rId5"/>
          <a:stretch>
            <a:fillRect/>
          </a:stretch>
        </p:blipFill>
        <p:spPr>
          <a:xfrm>
            <a:off x="1524837" y="1198631"/>
            <a:ext cx="2814499" cy="500355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Abstract It with Minimal Detail </a:t>
            </a:r>
          </a:p>
        </p:txBody>
      </p:sp>
      <p:sp>
        <p:nvSpPr>
          <p:cNvPr id="3" name="Content Placeholder 2"/>
          <p:cNvSpPr>
            <a:spLocks noGrp="1"/>
          </p:cNvSpPr>
          <p:nvPr>
            <p:ph idx="1"/>
          </p:nvPr>
        </p:nvSpPr>
        <p:spPr>
          <a:xfrm>
            <a:off x="639235" y="973914"/>
            <a:ext cx="10597036" cy="1197970"/>
          </a:xfrm>
        </p:spPr>
        <p:txBody>
          <a:bodyPr/>
          <a:lstStyle/>
          <a:p>
            <a:pPr marL="0" indent="0">
              <a:buNone/>
            </a:pPr>
            <a:r>
              <a:rPr lang="en-US" dirty="0"/>
              <a:t>Include only what is required to render the intended purpose or concept</a:t>
            </a:r>
          </a:p>
        </p:txBody>
      </p:sp>
      <p:sp>
        <p:nvSpPr>
          <p:cNvPr id="6" name="Date Placeholder 5">
            <a:extLst>
              <a:ext uri="{FF2B5EF4-FFF2-40B4-BE49-F238E27FC236}">
                <a16:creationId xmlns:a16="http://schemas.microsoft.com/office/drawing/2014/main" id="{F5412F4F-62C1-334F-A5E0-F0480F960A48}"/>
              </a:ext>
            </a:extLst>
          </p:cNvPr>
          <p:cNvSpPr>
            <a:spLocks noGrp="1"/>
          </p:cNvSpPr>
          <p:nvPr>
            <p:ph type="dt" sz="half" idx="10"/>
          </p:nvPr>
        </p:nvSpPr>
        <p:spPr/>
        <p:txBody>
          <a:bodyPr/>
          <a:lstStyle/>
          <a:p>
            <a:pPr>
              <a:defRPr/>
            </a:pPr>
            <a:r>
              <a:rPr lang="en-US"/>
              <a:t>Autumn 2026</a:t>
            </a:r>
            <a:endParaRPr lang="en-US" dirty="0"/>
          </a:p>
        </p:txBody>
      </p:sp>
      <p:sp>
        <p:nvSpPr>
          <p:cNvPr id="8" name="Footer Placeholder 7"/>
          <p:cNvSpPr>
            <a:spLocks noGrp="1"/>
          </p:cNvSpPr>
          <p:nvPr>
            <p:ph type="ftr" sz="quarter" idx="11"/>
          </p:nvPr>
        </p:nvSpPr>
        <p:spPr>
          <a:xfrm>
            <a:off x="4429127" y="6553200"/>
            <a:ext cx="6238875" cy="457200"/>
          </a:xfrm>
        </p:spPr>
        <p:txBody>
          <a:bodyPr/>
          <a:lstStyle/>
          <a:p>
            <a:pPr>
              <a:defRPr/>
            </a:pPr>
            <a:r>
              <a:rPr lang="en-US"/>
              <a:t>dt+UX: Design Thinking for User Experience Design, Prototyping &amp; Evaluation </a:t>
            </a:r>
          </a:p>
        </p:txBody>
      </p:sp>
      <p:sp>
        <p:nvSpPr>
          <p:cNvPr id="9" name="Slide Number Placeholder 8"/>
          <p:cNvSpPr>
            <a:spLocks noGrp="1"/>
          </p:cNvSpPr>
          <p:nvPr>
            <p:ph type="sldNum" sz="quarter" idx="12"/>
          </p:nvPr>
        </p:nvSpPr>
        <p:spPr>
          <a:xfrm>
            <a:off x="9677400" y="6553200"/>
            <a:ext cx="990600" cy="457200"/>
          </a:xfrm>
        </p:spPr>
        <p:txBody>
          <a:bodyPr/>
          <a:lstStyle/>
          <a:p>
            <a:fld id="{6C4F84B1-3F38-E843-B494-F12B29A0060D}" type="slidenum">
              <a:rPr lang="en-US" smtClean="0"/>
              <a:pPr/>
              <a:t>33</a:t>
            </a:fld>
            <a:endParaRPr lang="en-US" dirty="0"/>
          </a:p>
        </p:txBody>
      </p:sp>
      <p:pic>
        <p:nvPicPr>
          <p:cNvPr id="2150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20539" y="2689055"/>
            <a:ext cx="5009713" cy="40834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rotWithShape="1">
          <a:blip r:embed="rId4"/>
          <a:srcRect l="8328" r="3904" b="23038"/>
          <a:stretch/>
        </p:blipFill>
        <p:spPr>
          <a:xfrm>
            <a:off x="720444" y="2277395"/>
            <a:ext cx="7248204" cy="4072993"/>
          </a:xfrm>
          <a:prstGeom prst="rect">
            <a:avLst/>
          </a:prstGeom>
        </p:spPr>
      </p:pic>
      <p:sp>
        <p:nvSpPr>
          <p:cNvPr id="5" name="TextBox 4"/>
          <p:cNvSpPr txBox="1"/>
          <p:nvPr/>
        </p:nvSpPr>
        <p:spPr>
          <a:xfrm>
            <a:off x="639235" y="6369719"/>
            <a:ext cx="5509842" cy="261610"/>
          </a:xfrm>
          <a:prstGeom prst="rect">
            <a:avLst/>
          </a:prstGeom>
          <a:noFill/>
        </p:spPr>
        <p:txBody>
          <a:bodyPr wrap="none" rtlCol="0">
            <a:spAutoFit/>
          </a:bodyPr>
          <a:lstStyle/>
          <a:p>
            <a:r>
              <a:rPr lang="en-US" sz="1100" dirty="0">
                <a:latin typeface="Helvetica" panose="020B0604020202020204" pitchFamily="34" charset="0"/>
                <a:cs typeface="Helvetica" panose="020B0604020202020204" pitchFamily="34" charset="0"/>
              </a:rPr>
              <a:t>http://</a:t>
            </a:r>
            <a:r>
              <a:rPr lang="en-US" sz="1100" dirty="0" err="1">
                <a:latin typeface="Helvetica" panose="020B0604020202020204" pitchFamily="34" charset="0"/>
                <a:cs typeface="Helvetica" panose="020B0604020202020204" pitchFamily="34" charset="0"/>
              </a:rPr>
              <a:t>www.smashingmagazine.com</a:t>
            </a:r>
            <a:r>
              <a:rPr lang="en-US" sz="1100" dirty="0">
                <a:latin typeface="Helvetica" panose="020B0604020202020204" pitchFamily="34" charset="0"/>
                <a:cs typeface="Helvetica" panose="020B0604020202020204" pitchFamily="34" charset="0"/>
              </a:rPr>
              <a:t>/2013/06/sketching-for-better-mobile-experiences/</a:t>
            </a:r>
          </a:p>
        </p:txBody>
      </p:sp>
    </p:spTree>
    <p:extLst>
      <p:ext uri="{BB962C8B-B14F-4D97-AF65-F5344CB8AC3E}">
        <p14:creationId xmlns:p14="http://schemas.microsoft.com/office/powerpoint/2010/main" val="31872990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805031" y="852407"/>
            <a:ext cx="8411219" cy="5459493"/>
          </a:xfrm>
          <a:prstGeom prst="rect">
            <a:avLst/>
          </a:prstGeom>
        </p:spPr>
      </p:pic>
      <p:sp>
        <p:nvSpPr>
          <p:cNvPr id="6" name="Rectangle 5"/>
          <p:cNvSpPr/>
          <p:nvPr/>
        </p:nvSpPr>
        <p:spPr>
          <a:xfrm>
            <a:off x="3009566" y="5711495"/>
            <a:ext cx="6940346" cy="830995"/>
          </a:xfrm>
          <a:prstGeom prst="rect">
            <a:avLst/>
          </a:prstGeom>
          <a:solidFill>
            <a:srgbClr val="000000"/>
          </a:solidFill>
          <a:ln>
            <a:noFill/>
          </a:ln>
        </p:spPr>
        <p:style>
          <a:lnRef idx="2">
            <a:schemeClr val="accent2">
              <a:shade val="50000"/>
            </a:schemeClr>
          </a:lnRef>
          <a:fillRef idx="1">
            <a:schemeClr val="accent2"/>
          </a:fillRef>
          <a:effectRef idx="0">
            <a:schemeClr val="accent2"/>
          </a:effectRef>
          <a:fontRef idx="minor">
            <a:schemeClr val="lt1"/>
          </a:fontRef>
        </p:style>
        <p:txBody>
          <a:bodyPr wrap="square" lIns="91438" tIns="45719" rIns="91438" bIns="45719">
            <a:spAutoFit/>
          </a:bodyPr>
          <a:lstStyle/>
          <a:p>
            <a:r>
              <a:rPr lang="en-US" dirty="0"/>
              <a:t>People think focusing is about saying “yes.” But…</a:t>
            </a:r>
          </a:p>
          <a:p>
            <a:r>
              <a:rPr lang="en-US" dirty="0"/>
              <a:t>“Focusing is about saying no.” – Steve Jobs</a:t>
            </a:r>
          </a:p>
        </p:txBody>
      </p:sp>
      <p:cxnSp>
        <p:nvCxnSpPr>
          <p:cNvPr id="8" name="Straight Arrow Connector 7"/>
          <p:cNvCxnSpPr>
            <a:cxnSpLocks/>
          </p:cNvCxnSpPr>
          <p:nvPr/>
        </p:nvCxnSpPr>
        <p:spPr>
          <a:xfrm flipH="1" flipV="1">
            <a:off x="5687170" y="4636903"/>
            <a:ext cx="719360" cy="1065838"/>
          </a:xfrm>
          <a:prstGeom prst="straightConnector1">
            <a:avLst/>
          </a:prstGeom>
          <a:ln w="762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1A116F3F-99BC-4B4F-B51F-D5D6BA65EB5A}"/>
              </a:ext>
            </a:extLst>
          </p:cNvPr>
          <p:cNvSpPr>
            <a:spLocks noGrp="1"/>
          </p:cNvSpPr>
          <p:nvPr>
            <p:ph type="title"/>
          </p:nvPr>
        </p:nvSpPr>
        <p:spPr>
          <a:xfrm>
            <a:off x="639235" y="-123984"/>
            <a:ext cx="11552767" cy="1143000"/>
          </a:xfrm>
        </p:spPr>
        <p:txBody>
          <a:bodyPr/>
          <a:lstStyle/>
          <a:p>
            <a:r>
              <a:rPr lang="en-US" dirty="0"/>
              <a:t>Scott McCloud’s </a:t>
            </a:r>
            <a:r>
              <a:rPr lang="en-US" i="1" dirty="0"/>
              <a:t>Understanding Comics</a:t>
            </a:r>
          </a:p>
        </p:txBody>
      </p:sp>
      <p:sp>
        <p:nvSpPr>
          <p:cNvPr id="3" name="Date Placeholder 2">
            <a:extLst>
              <a:ext uri="{FF2B5EF4-FFF2-40B4-BE49-F238E27FC236}">
                <a16:creationId xmlns:a16="http://schemas.microsoft.com/office/drawing/2014/main" id="{3BDB3A6C-237D-F444-9972-28DCDE89B319}"/>
              </a:ext>
            </a:extLst>
          </p:cNvPr>
          <p:cNvSpPr>
            <a:spLocks noGrp="1"/>
          </p:cNvSpPr>
          <p:nvPr>
            <p:ph type="dt" sz="half" idx="10"/>
          </p:nvPr>
        </p:nvSpPr>
        <p:spPr/>
        <p:txBody>
          <a:bodyPr/>
          <a:lstStyle/>
          <a:p>
            <a:pPr>
              <a:defRPr/>
            </a:pPr>
            <a:r>
              <a:rPr lang="en-US"/>
              <a:t>Autumn 2026</a:t>
            </a:r>
          </a:p>
        </p:txBody>
      </p:sp>
      <p:sp>
        <p:nvSpPr>
          <p:cNvPr id="7" name="Footer Placeholder 6"/>
          <p:cNvSpPr>
            <a:spLocks noGrp="1"/>
          </p:cNvSpPr>
          <p:nvPr>
            <p:ph type="ftr" sz="quarter" idx="11"/>
          </p:nvPr>
        </p:nvSpPr>
        <p:spPr/>
        <p:txBody>
          <a:bodyPr/>
          <a:lstStyle/>
          <a:p>
            <a:pPr>
              <a:defRPr/>
            </a:pPr>
            <a:r>
              <a:rPr lang="en-US"/>
              <a:t>dt+UX: Design Thinking for User Experience Design, Prototyping &amp; Evaluation </a:t>
            </a:r>
          </a:p>
        </p:txBody>
      </p:sp>
      <p:sp>
        <p:nvSpPr>
          <p:cNvPr id="9" name="Slide Number Placeholder 8"/>
          <p:cNvSpPr>
            <a:spLocks noGrp="1"/>
          </p:cNvSpPr>
          <p:nvPr>
            <p:ph type="sldNum" sz="quarter" idx="12"/>
          </p:nvPr>
        </p:nvSpPr>
        <p:spPr/>
        <p:txBody>
          <a:bodyPr/>
          <a:lstStyle/>
          <a:p>
            <a:fld id="{63AA7834-23CB-3344-B42F-BB3C863F1847}" type="slidenum">
              <a:rPr lang="en-US" smtClean="0"/>
              <a:pPr/>
              <a:t>34</a:t>
            </a:fld>
            <a:endParaRPr lang="en-US"/>
          </a:p>
        </p:txBody>
      </p:sp>
    </p:spTree>
    <p:extLst>
      <p:ext uri="{BB962C8B-B14F-4D97-AF65-F5344CB8AC3E}">
        <p14:creationId xmlns:p14="http://schemas.microsoft.com/office/powerpoint/2010/main" val="3061018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ectangle 7"/>
          <p:cNvSpPr/>
          <p:nvPr/>
        </p:nvSpPr>
        <p:spPr bwMode="auto">
          <a:xfrm>
            <a:off x="1524000" y="1049060"/>
            <a:ext cx="9144000" cy="5502964"/>
          </a:xfrm>
          <a:prstGeom prst="rect">
            <a:avLst/>
          </a:prstGeom>
          <a:solidFill>
            <a:schemeClr val="tx1"/>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sz="4800">
              <a:latin typeface="Times New Roman" pitchFamily="18" charset="0"/>
            </a:endParaRPr>
          </a:p>
        </p:txBody>
      </p:sp>
      <p:sp>
        <p:nvSpPr>
          <p:cNvPr id="4" name="Title 3"/>
          <p:cNvSpPr>
            <a:spLocks noGrp="1"/>
          </p:cNvSpPr>
          <p:nvPr>
            <p:ph type="title"/>
          </p:nvPr>
        </p:nvSpPr>
        <p:spPr/>
        <p:txBody>
          <a:bodyPr/>
          <a:lstStyle/>
          <a:p>
            <a:r>
              <a:rPr lang="en-US" dirty="0"/>
              <a:t>Design Thinking is Iterative</a:t>
            </a:r>
          </a:p>
        </p:txBody>
      </p:sp>
      <p:sp>
        <p:nvSpPr>
          <p:cNvPr id="5" name="Date Placeholder 4">
            <a:extLst>
              <a:ext uri="{FF2B5EF4-FFF2-40B4-BE49-F238E27FC236}">
                <a16:creationId xmlns:a16="http://schemas.microsoft.com/office/drawing/2014/main" id="{69BF4589-F4AF-E44D-A103-69CA654DB17E}"/>
              </a:ext>
            </a:extLst>
          </p:cNvPr>
          <p:cNvSpPr>
            <a:spLocks noGrp="1"/>
          </p:cNvSpPr>
          <p:nvPr>
            <p:ph type="dt" sz="half" idx="10"/>
          </p:nvPr>
        </p:nvSpPr>
        <p:spPr/>
        <p:txBody>
          <a:bodyPr/>
          <a:lstStyle/>
          <a:p>
            <a:pPr>
              <a:defRPr/>
            </a:pPr>
            <a:r>
              <a:rPr lang="en-US"/>
              <a:t>Autumn 2026</a:t>
            </a:r>
          </a:p>
        </p:txBody>
      </p:sp>
      <p:sp>
        <p:nvSpPr>
          <p:cNvPr id="3" name="Footer Placeholder 2"/>
          <p:cNvSpPr>
            <a:spLocks noGrp="1"/>
          </p:cNvSpPr>
          <p:nvPr>
            <p:ph type="ftr" sz="quarter" idx="11"/>
          </p:nvPr>
        </p:nvSpPr>
        <p:spPr/>
        <p:txBody>
          <a:bodyPr/>
          <a:lstStyle/>
          <a:p>
            <a:r>
              <a:rPr lang="en-US"/>
              <a:t>dt+UX: Design Thinking for User Experience Design, Prototyping &amp; Evaluation </a:t>
            </a:r>
          </a:p>
        </p:txBody>
      </p:sp>
      <p:sp>
        <p:nvSpPr>
          <p:cNvPr id="6" name="Slide Number Placeholder 5"/>
          <p:cNvSpPr>
            <a:spLocks noGrp="1"/>
          </p:cNvSpPr>
          <p:nvPr>
            <p:ph type="sldNum" sz="quarter" idx="12"/>
          </p:nvPr>
        </p:nvSpPr>
        <p:spPr/>
        <p:txBody>
          <a:bodyPr/>
          <a:lstStyle/>
          <a:p>
            <a:fld id="{754AC027-F63C-004B-AB87-322CE1D2C1F2}" type="slidenum">
              <a:rPr lang="en-US" smtClean="0"/>
              <a:t>35</a:t>
            </a:fld>
            <a:endParaRPr lang="en-US"/>
          </a:p>
        </p:txBody>
      </p:sp>
      <p:pic>
        <p:nvPicPr>
          <p:cNvPr id="2" name="Picture 1" descr="design-thiinking-cycle.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640159" y="1030657"/>
            <a:ext cx="6914858" cy="5643299"/>
          </a:xfrm>
          <a:prstGeom prst="rect">
            <a:avLst/>
          </a:prstGeom>
        </p:spPr>
      </p:pic>
    </p:spTree>
    <p:extLst>
      <p:ext uri="{BB962C8B-B14F-4D97-AF65-F5344CB8AC3E}">
        <p14:creationId xmlns:p14="http://schemas.microsoft.com/office/powerpoint/2010/main" val="31636433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gb481b4cb6a_5_0"/>
          <p:cNvSpPr txBox="1">
            <a:spLocks noGrp="1"/>
          </p:cNvSpPr>
          <p:nvPr>
            <p:ph type="title"/>
          </p:nvPr>
        </p:nvSpPr>
        <p:spPr>
          <a:xfrm>
            <a:off x="639233" y="804397"/>
            <a:ext cx="9730800"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dirty="0"/>
              <a:t>SKETCH FROM THE BASICS!</a:t>
            </a:r>
            <a:endParaRPr dirty="0"/>
          </a:p>
        </p:txBody>
      </p:sp>
      <p:sp>
        <p:nvSpPr>
          <p:cNvPr id="172" name="Google Shape;172;gb481b4cb6a_5_0"/>
          <p:cNvSpPr txBox="1">
            <a:spLocks noGrp="1"/>
          </p:cNvSpPr>
          <p:nvPr>
            <p:ph type="body" idx="1"/>
          </p:nvPr>
        </p:nvSpPr>
        <p:spPr>
          <a:xfrm>
            <a:off x="639234" y="1870050"/>
            <a:ext cx="8026682" cy="4454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720"/>
              </a:spcBef>
              <a:spcAft>
                <a:spcPts val="0"/>
              </a:spcAft>
              <a:buNone/>
            </a:pPr>
            <a:r>
              <a:rPr lang="en-US" sz="2400" dirty="0"/>
              <a:t>We’ll practice expressing everyday objects through basic shapes! </a:t>
            </a:r>
            <a:r>
              <a:rPr lang="en-US" sz="2400" b="1" dirty="0"/>
              <a:t>Grab a pen and a piece of paper </a:t>
            </a:r>
            <a:r>
              <a:rPr lang="en-US" sz="2400" dirty="0"/>
              <a:t>and draw a </a:t>
            </a:r>
            <a:r>
              <a:rPr lang="en-US" sz="2400" b="1" dirty="0"/>
              <a:t>3 x 3 grid</a:t>
            </a:r>
            <a:r>
              <a:rPr lang="en-US" sz="2400" dirty="0"/>
              <a:t> on your paper. </a:t>
            </a:r>
          </a:p>
          <a:p>
            <a:pPr marL="0" lvl="0" indent="0" algn="l" rtl="0">
              <a:lnSpc>
                <a:spcPct val="100000"/>
              </a:lnSpc>
              <a:spcBef>
                <a:spcPts val="720"/>
              </a:spcBef>
              <a:spcAft>
                <a:spcPts val="0"/>
              </a:spcAft>
              <a:buNone/>
            </a:pPr>
            <a:endParaRPr lang="en-US" sz="2400" dirty="0"/>
          </a:p>
          <a:p>
            <a:pPr marL="0" lvl="0" indent="0" algn="l" rtl="0">
              <a:lnSpc>
                <a:spcPct val="100000"/>
              </a:lnSpc>
              <a:spcBef>
                <a:spcPts val="720"/>
              </a:spcBef>
              <a:spcAft>
                <a:spcPts val="0"/>
              </a:spcAft>
              <a:buNone/>
            </a:pPr>
            <a:r>
              <a:rPr lang="en-US" sz="2400" dirty="0"/>
              <a:t>Individually spend 4 minutes drawing as many objects from your kitchen from memory using only the 5 drawing elements to the right as the base. Fill every square in the grid within the 4 minutes!</a:t>
            </a:r>
          </a:p>
          <a:p>
            <a:pPr marL="0" lvl="0" indent="0" algn="l" rtl="0">
              <a:lnSpc>
                <a:spcPct val="100000"/>
              </a:lnSpc>
              <a:spcBef>
                <a:spcPts val="720"/>
              </a:spcBef>
              <a:spcAft>
                <a:spcPts val="0"/>
              </a:spcAft>
              <a:buNone/>
            </a:pPr>
            <a:endParaRPr lang="en-US" sz="2400" dirty="0"/>
          </a:p>
          <a:p>
            <a:pPr marL="0" lvl="0" indent="0" algn="l" rtl="0">
              <a:lnSpc>
                <a:spcPct val="100000"/>
              </a:lnSpc>
              <a:spcBef>
                <a:spcPts val="720"/>
              </a:spcBef>
              <a:spcAft>
                <a:spcPts val="0"/>
              </a:spcAft>
              <a:buNone/>
            </a:pPr>
            <a:r>
              <a:rPr lang="en-US" sz="2400" dirty="0"/>
              <a:t>Post a picture of your grid in the slack thread at the end!</a:t>
            </a:r>
          </a:p>
          <a:p>
            <a:pPr marL="0" lvl="0" indent="0" algn="l" rtl="0">
              <a:lnSpc>
                <a:spcPct val="100000"/>
              </a:lnSpc>
              <a:spcBef>
                <a:spcPts val="720"/>
              </a:spcBef>
              <a:spcAft>
                <a:spcPts val="0"/>
              </a:spcAft>
              <a:buNone/>
            </a:pPr>
            <a:endParaRPr sz="2400" dirty="0"/>
          </a:p>
        </p:txBody>
      </p:sp>
      <p:sp>
        <p:nvSpPr>
          <p:cNvPr id="173" name="Google Shape;173;gb481b4cb6a_5_0"/>
          <p:cNvSpPr txBox="1">
            <a:spLocks noGrp="1"/>
          </p:cNvSpPr>
          <p:nvPr>
            <p:ph type="dt" idx="10"/>
          </p:nvPr>
        </p:nvSpPr>
        <p:spPr>
          <a:xfrm>
            <a:off x="2931" y="6607236"/>
            <a:ext cx="1595700" cy="4572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400"/>
              <a:buNone/>
            </a:pPr>
            <a:r>
              <a:rPr lang="en-US"/>
              <a:t>Autumn 2026</a:t>
            </a:r>
            <a:endParaRPr/>
          </a:p>
        </p:txBody>
      </p:sp>
      <p:sp>
        <p:nvSpPr>
          <p:cNvPr id="174" name="Google Shape;174;gb481b4cb6a_5_0"/>
          <p:cNvSpPr txBox="1">
            <a:spLocks noGrp="1"/>
          </p:cNvSpPr>
          <p:nvPr>
            <p:ph type="ftr" idx="11"/>
          </p:nvPr>
        </p:nvSpPr>
        <p:spPr>
          <a:xfrm>
            <a:off x="1598508" y="6608285"/>
            <a:ext cx="8996100" cy="4572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400"/>
              <a:buNone/>
            </a:pPr>
            <a:r>
              <a:rPr lang="en-US"/>
              <a:t>dt+UX: Design Thinking for User Experience Design, Prototyping &amp; Evaluation </a:t>
            </a:r>
            <a:endParaRPr/>
          </a:p>
        </p:txBody>
      </p:sp>
      <p:sp>
        <p:nvSpPr>
          <p:cNvPr id="175" name="Google Shape;175;gb481b4cb6a_5_0"/>
          <p:cNvSpPr txBox="1">
            <a:spLocks noGrp="1"/>
          </p:cNvSpPr>
          <p:nvPr>
            <p:ph type="sldNum" idx="12"/>
          </p:nvPr>
        </p:nvSpPr>
        <p:spPr>
          <a:xfrm>
            <a:off x="10590567" y="6617039"/>
            <a:ext cx="1595700" cy="4572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000"/>
              <a:buNone/>
            </a:pPr>
            <a:fld id="{00000000-1234-1234-1234-123412341234}" type="slidenum">
              <a:rPr lang="en-US"/>
              <a:t>36</a:t>
            </a:fld>
            <a:endParaRPr/>
          </a:p>
        </p:txBody>
      </p:sp>
      <p:pic>
        <p:nvPicPr>
          <p:cNvPr id="2050" name="Picture 2">
            <a:extLst>
              <a:ext uri="{FF2B5EF4-FFF2-40B4-BE49-F238E27FC236}">
                <a16:creationId xmlns:a16="http://schemas.microsoft.com/office/drawing/2014/main" id="{B723556F-7706-42DE-B4BC-088F22E93DBA}"/>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749299" y="245524"/>
            <a:ext cx="3188039" cy="307247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30D1D492-BF19-4874-BDBF-579C2DD7A14A}"/>
              </a:ext>
            </a:extLst>
          </p:cNvPr>
          <p:cNvPicPr>
            <a:picLocks noChangeAspect="1"/>
          </p:cNvPicPr>
          <p:nvPr/>
        </p:nvPicPr>
        <p:blipFill rotWithShape="1">
          <a:blip r:embed="rId4"/>
          <a:srcRect l="96" r="96"/>
          <a:stretch/>
        </p:blipFill>
        <p:spPr>
          <a:xfrm>
            <a:off x="8749299" y="3401885"/>
            <a:ext cx="3188039" cy="3188039"/>
          </a:xfrm>
          <a:prstGeom prst="rect">
            <a:avLst/>
          </a:prstGeom>
        </p:spPr>
      </p:pic>
    </p:spTree>
    <p:extLst>
      <p:ext uri="{BB962C8B-B14F-4D97-AF65-F5344CB8AC3E}">
        <p14:creationId xmlns:p14="http://schemas.microsoft.com/office/powerpoint/2010/main" val="222212755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Administrivia</a:t>
            </a:r>
          </a:p>
        </p:txBody>
      </p:sp>
      <p:sp>
        <p:nvSpPr>
          <p:cNvPr id="6" name="Content Placeholder 5"/>
          <p:cNvSpPr>
            <a:spLocks noGrp="1"/>
          </p:cNvSpPr>
          <p:nvPr>
            <p:ph idx="1"/>
          </p:nvPr>
        </p:nvSpPr>
        <p:spPr>
          <a:xfrm>
            <a:off x="639234" y="1033063"/>
            <a:ext cx="11195715" cy="5465459"/>
          </a:xfrm>
        </p:spPr>
        <p:txBody>
          <a:bodyPr>
            <a:normAutofit/>
          </a:bodyPr>
          <a:lstStyle/>
          <a:p>
            <a:r>
              <a:rPr lang="en-US" dirty="0"/>
              <a:t>Grades for A2 coming out by Tue night</a:t>
            </a:r>
          </a:p>
          <a:p>
            <a:pPr lvl="1"/>
            <a:endParaRPr lang="en-US" dirty="0"/>
          </a:p>
          <a:p>
            <a:r>
              <a:rPr lang="en-US" dirty="0"/>
              <a:t>Think about/brainstorm team names (we need it for the web site – you will fill out a </a:t>
            </a:r>
            <a:r>
              <a:rPr lang="en-US" b="1" dirty="0">
                <a:solidFill>
                  <a:srgbClr val="FFC000"/>
                </a:solidFill>
              </a:rPr>
              <a:t>form due tonight</a:t>
            </a:r>
            <a:r>
              <a:rPr lang="en-US" dirty="0"/>
              <a:t>)</a:t>
            </a:r>
          </a:p>
          <a:p>
            <a:endParaRPr lang="en-US" dirty="0"/>
          </a:p>
          <a:p>
            <a:r>
              <a:rPr lang="en-US" dirty="0"/>
              <a:t>Figma Workshop video will go online this week</a:t>
            </a:r>
          </a:p>
        </p:txBody>
      </p:sp>
      <p:sp>
        <p:nvSpPr>
          <p:cNvPr id="3" name="Date Placeholder 2"/>
          <p:cNvSpPr>
            <a:spLocks noGrp="1"/>
          </p:cNvSpPr>
          <p:nvPr>
            <p:ph type="dt" sz="half" idx="10"/>
          </p:nvPr>
        </p:nvSpPr>
        <p:spPr/>
        <p:txBody>
          <a:bodyPr/>
          <a:lstStyle/>
          <a:p>
            <a:r>
              <a:rPr lang="en-US"/>
              <a:t>Autumn 2026</a:t>
            </a:r>
          </a:p>
        </p:txBody>
      </p:sp>
      <p:sp>
        <p:nvSpPr>
          <p:cNvPr id="4" name="Footer Placeholder 3"/>
          <p:cNvSpPr>
            <a:spLocks noGrp="1"/>
          </p:cNvSpPr>
          <p:nvPr>
            <p:ph type="ftr" sz="quarter" idx="11"/>
          </p:nvPr>
        </p:nvSpPr>
        <p:spPr/>
        <p:txBody>
          <a:bodyPr/>
          <a:lstStyle/>
          <a:p>
            <a:r>
              <a:rPr lang="en-US" dirty="0" err="1"/>
              <a:t>dt+UX</a:t>
            </a:r>
            <a:r>
              <a:rPr lang="en-US" dirty="0"/>
              <a:t>: Design Thinking for User Experience Design, Prototyping &amp; Evaluation </a:t>
            </a:r>
          </a:p>
        </p:txBody>
      </p:sp>
      <p:sp>
        <p:nvSpPr>
          <p:cNvPr id="5" name="Slide Number Placeholder 4"/>
          <p:cNvSpPr>
            <a:spLocks noGrp="1"/>
          </p:cNvSpPr>
          <p:nvPr>
            <p:ph type="sldNum" sz="quarter" idx="12"/>
          </p:nvPr>
        </p:nvSpPr>
        <p:spPr/>
        <p:txBody>
          <a:bodyPr/>
          <a:lstStyle/>
          <a:p>
            <a:fld id="{63AA7834-23CB-3344-B42F-BB3C863F1847}" type="slidenum">
              <a:rPr lang="en-US" smtClean="0"/>
              <a:pPr/>
              <a:t>37</a:t>
            </a:fld>
            <a:endParaRPr lang="en-US"/>
          </a:p>
        </p:txBody>
      </p:sp>
    </p:spTree>
    <p:extLst>
      <p:ext uri="{BB962C8B-B14F-4D97-AF65-F5344CB8AC3E}">
        <p14:creationId xmlns:p14="http://schemas.microsoft.com/office/powerpoint/2010/main" val="92491987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Team Break</a:t>
            </a:r>
          </a:p>
        </p:txBody>
      </p:sp>
      <p:sp>
        <p:nvSpPr>
          <p:cNvPr id="6" name="Content Placeholder 5"/>
          <p:cNvSpPr>
            <a:spLocks noGrp="1"/>
          </p:cNvSpPr>
          <p:nvPr>
            <p:ph idx="1"/>
          </p:nvPr>
        </p:nvSpPr>
        <p:spPr>
          <a:xfrm>
            <a:off x="639234" y="1033063"/>
            <a:ext cx="11195715" cy="5465459"/>
          </a:xfrm>
        </p:spPr>
        <p:txBody>
          <a:bodyPr>
            <a:normAutofit/>
          </a:bodyPr>
          <a:lstStyle/>
          <a:p>
            <a:pPr lvl="1"/>
            <a:endParaRPr lang="en-US" dirty="0"/>
          </a:p>
          <a:p>
            <a:r>
              <a:rPr lang="en-US" dirty="0"/>
              <a:t>Brainstorm team names  (~5 min)</a:t>
            </a:r>
          </a:p>
          <a:p>
            <a:endParaRPr lang="en-US" sz="2200" dirty="0"/>
          </a:p>
          <a:p>
            <a:r>
              <a:rPr lang="en-US" dirty="0"/>
              <a:t>This week’s assignment (~15 min)</a:t>
            </a:r>
          </a:p>
          <a:p>
            <a:pPr lvl="1"/>
            <a:r>
              <a:rPr lang="en-US" dirty="0"/>
              <a:t>work on your storyboards or edit videos</a:t>
            </a:r>
          </a:p>
          <a:p>
            <a:pPr lvl="1"/>
            <a:r>
              <a:rPr lang="en-US" dirty="0"/>
              <a:t>CA will come around and give feedback</a:t>
            </a:r>
          </a:p>
          <a:p>
            <a:endParaRPr lang="en-US" sz="2200" dirty="0"/>
          </a:p>
          <a:p>
            <a:r>
              <a:rPr lang="en-US" dirty="0"/>
              <a:t>Feedback on A2 from CA (~5 min)</a:t>
            </a:r>
          </a:p>
        </p:txBody>
      </p:sp>
      <p:sp>
        <p:nvSpPr>
          <p:cNvPr id="3" name="Date Placeholder 2"/>
          <p:cNvSpPr>
            <a:spLocks noGrp="1"/>
          </p:cNvSpPr>
          <p:nvPr>
            <p:ph type="dt" sz="half" idx="10"/>
          </p:nvPr>
        </p:nvSpPr>
        <p:spPr/>
        <p:txBody>
          <a:bodyPr/>
          <a:lstStyle/>
          <a:p>
            <a:r>
              <a:rPr lang="en-US"/>
              <a:t>Autumn 2026</a:t>
            </a:r>
          </a:p>
        </p:txBody>
      </p:sp>
      <p:sp>
        <p:nvSpPr>
          <p:cNvPr id="4" name="Footer Placeholder 3"/>
          <p:cNvSpPr>
            <a:spLocks noGrp="1"/>
          </p:cNvSpPr>
          <p:nvPr>
            <p:ph type="ftr" sz="quarter" idx="11"/>
          </p:nvPr>
        </p:nvSpPr>
        <p:spPr/>
        <p:txBody>
          <a:bodyPr/>
          <a:lstStyle/>
          <a:p>
            <a:r>
              <a:rPr lang="en-US" dirty="0" err="1"/>
              <a:t>dt+UX</a:t>
            </a:r>
            <a:r>
              <a:rPr lang="en-US" dirty="0"/>
              <a:t>: Design Thinking for User Experience Design, Prototyping &amp; Evaluation </a:t>
            </a:r>
          </a:p>
        </p:txBody>
      </p:sp>
      <p:sp>
        <p:nvSpPr>
          <p:cNvPr id="5" name="Slide Number Placeholder 4"/>
          <p:cNvSpPr>
            <a:spLocks noGrp="1"/>
          </p:cNvSpPr>
          <p:nvPr>
            <p:ph type="sldNum" sz="quarter" idx="12"/>
          </p:nvPr>
        </p:nvSpPr>
        <p:spPr/>
        <p:txBody>
          <a:bodyPr/>
          <a:lstStyle/>
          <a:p>
            <a:fld id="{63AA7834-23CB-3344-B42F-BB3C863F1847}" type="slidenum">
              <a:rPr lang="en-US" smtClean="0"/>
              <a:pPr/>
              <a:t>38</a:t>
            </a:fld>
            <a:endParaRPr lang="en-US"/>
          </a:p>
        </p:txBody>
      </p:sp>
    </p:spTree>
    <p:extLst>
      <p:ext uri="{BB962C8B-B14F-4D97-AF65-F5344CB8AC3E}">
        <p14:creationId xmlns:p14="http://schemas.microsoft.com/office/powerpoint/2010/main" val="26284356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46310D3-1B3A-13AB-0671-367BDA26C2E7}"/>
              </a:ext>
            </a:extLst>
          </p:cNvPr>
          <p:cNvSpPr>
            <a:spLocks noGrp="1"/>
          </p:cNvSpPr>
          <p:nvPr>
            <p:ph type="title"/>
          </p:nvPr>
        </p:nvSpPr>
        <p:spPr/>
        <p:txBody>
          <a:bodyPr/>
          <a:lstStyle/>
          <a:p>
            <a:r>
              <a:rPr lang="en-US" dirty="0"/>
              <a:t>Values &amp; Ethics in Design</a:t>
            </a:r>
          </a:p>
        </p:txBody>
      </p:sp>
      <p:sp>
        <p:nvSpPr>
          <p:cNvPr id="3" name="Content Placeholder 2">
            <a:extLst>
              <a:ext uri="{FF2B5EF4-FFF2-40B4-BE49-F238E27FC236}">
                <a16:creationId xmlns:a16="http://schemas.microsoft.com/office/drawing/2014/main" id="{63EF46A2-21DE-1046-BC14-F9A3BE4DC878}"/>
              </a:ext>
            </a:extLst>
          </p:cNvPr>
          <p:cNvSpPr>
            <a:spLocks noGrp="1"/>
          </p:cNvSpPr>
          <p:nvPr>
            <p:ph idx="1"/>
          </p:nvPr>
        </p:nvSpPr>
        <p:spPr/>
        <p:txBody>
          <a:bodyPr/>
          <a:lstStyle/>
          <a:p>
            <a:r>
              <a:rPr lang="en-US" dirty="0"/>
              <a:t>Introduction</a:t>
            </a:r>
          </a:p>
          <a:p>
            <a:r>
              <a:rPr lang="en-US" dirty="0"/>
              <a:t>Value Sensitive Design (VSD)</a:t>
            </a:r>
          </a:p>
          <a:p>
            <a:r>
              <a:rPr lang="en-US" dirty="0"/>
              <a:t>Stakeholder Analysis</a:t>
            </a:r>
          </a:p>
          <a:p>
            <a:r>
              <a:rPr lang="en-US" dirty="0"/>
              <a:t>Value tensions</a:t>
            </a:r>
          </a:p>
          <a:p>
            <a:r>
              <a:rPr lang="en-US" dirty="0"/>
              <a:t>Further reading</a:t>
            </a:r>
          </a:p>
        </p:txBody>
      </p:sp>
      <p:sp>
        <p:nvSpPr>
          <p:cNvPr id="4" name="Date Placeholder 3">
            <a:extLst>
              <a:ext uri="{FF2B5EF4-FFF2-40B4-BE49-F238E27FC236}">
                <a16:creationId xmlns:a16="http://schemas.microsoft.com/office/drawing/2014/main" id="{F4BF15A7-BECD-50A4-730D-070CD1A26DE3}"/>
              </a:ext>
            </a:extLst>
          </p:cNvPr>
          <p:cNvSpPr>
            <a:spLocks noGrp="1"/>
          </p:cNvSpPr>
          <p:nvPr>
            <p:ph type="dt" sz="half" idx="10"/>
          </p:nvPr>
        </p:nvSpPr>
        <p:spPr/>
        <p:txBody>
          <a:bodyPr/>
          <a:lstStyle/>
          <a:p>
            <a:r>
              <a:rPr lang="en-US"/>
              <a:t>Autumn 2026</a:t>
            </a:r>
            <a:endParaRPr lang="en-US" dirty="0"/>
          </a:p>
        </p:txBody>
      </p:sp>
      <p:sp>
        <p:nvSpPr>
          <p:cNvPr id="5" name="Footer Placeholder 4">
            <a:extLst>
              <a:ext uri="{FF2B5EF4-FFF2-40B4-BE49-F238E27FC236}">
                <a16:creationId xmlns:a16="http://schemas.microsoft.com/office/drawing/2014/main" id="{64EDC0A0-A439-766F-55B3-458ACD485616}"/>
              </a:ext>
            </a:extLst>
          </p:cNvPr>
          <p:cNvSpPr>
            <a:spLocks noGrp="1"/>
          </p:cNvSpPr>
          <p:nvPr>
            <p:ph type="ftr" sz="quarter" idx="11"/>
          </p:nvPr>
        </p:nvSpPr>
        <p:spPr/>
        <p:txBody>
          <a:bodyPr/>
          <a:lstStyle/>
          <a:p>
            <a:r>
              <a:rPr lang="en-US"/>
              <a:t>dt+UX: Design Thinking for User Experience Design, Prototyping &amp; Evaluation </a:t>
            </a:r>
            <a:endParaRPr lang="en-US" dirty="0"/>
          </a:p>
        </p:txBody>
      </p:sp>
      <p:sp>
        <p:nvSpPr>
          <p:cNvPr id="6" name="Slide Number Placeholder 5">
            <a:extLst>
              <a:ext uri="{FF2B5EF4-FFF2-40B4-BE49-F238E27FC236}">
                <a16:creationId xmlns:a16="http://schemas.microsoft.com/office/drawing/2014/main" id="{0846E7E3-A958-4307-619E-4DB7F25DAB72}"/>
              </a:ext>
            </a:extLst>
          </p:cNvPr>
          <p:cNvSpPr>
            <a:spLocks noGrp="1"/>
          </p:cNvSpPr>
          <p:nvPr>
            <p:ph type="sldNum" sz="quarter" idx="12"/>
          </p:nvPr>
        </p:nvSpPr>
        <p:spPr/>
        <p:txBody>
          <a:bodyPr/>
          <a:lstStyle/>
          <a:p>
            <a:fld id="{BAAF5C87-F9D2-5F40-9F3B-3AB33998CE64}" type="slidenum">
              <a:rPr lang="en-US" smtClean="0"/>
              <a:pPr/>
              <a:t>39</a:t>
            </a:fld>
            <a:endParaRPr lang="en-US" dirty="0"/>
          </a:p>
        </p:txBody>
      </p:sp>
    </p:spTree>
    <p:extLst>
      <p:ext uri="{BB962C8B-B14F-4D97-AF65-F5344CB8AC3E}">
        <p14:creationId xmlns:p14="http://schemas.microsoft.com/office/powerpoint/2010/main" val="1615397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79953-FA54-524E-8B25-365D729AFB03}"/>
              </a:ext>
            </a:extLst>
          </p:cNvPr>
          <p:cNvSpPr>
            <a:spLocks noGrp="1"/>
          </p:cNvSpPr>
          <p:nvPr>
            <p:ph type="title"/>
          </p:nvPr>
        </p:nvSpPr>
        <p:spPr>
          <a:xfrm>
            <a:off x="639233" y="24999"/>
            <a:ext cx="11552767" cy="1143000"/>
          </a:xfrm>
        </p:spPr>
        <p:txBody>
          <a:bodyPr/>
          <a:lstStyle/>
          <a:p>
            <a:r>
              <a:rPr lang="en-US" dirty="0"/>
              <a:t>Values in Design</a:t>
            </a:r>
          </a:p>
        </p:txBody>
      </p:sp>
      <p:sp>
        <p:nvSpPr>
          <p:cNvPr id="3" name="Content Placeholder 2">
            <a:extLst>
              <a:ext uri="{FF2B5EF4-FFF2-40B4-BE49-F238E27FC236}">
                <a16:creationId xmlns:a16="http://schemas.microsoft.com/office/drawing/2014/main" id="{7EC82CCF-9D2D-9249-AECA-FC4947B25F8F}"/>
              </a:ext>
            </a:extLst>
          </p:cNvPr>
          <p:cNvSpPr>
            <a:spLocks noGrp="1"/>
          </p:cNvSpPr>
          <p:nvPr>
            <p:ph idx="1"/>
          </p:nvPr>
        </p:nvSpPr>
        <p:spPr>
          <a:xfrm>
            <a:off x="639233" y="1600200"/>
            <a:ext cx="11427967" cy="4724400"/>
          </a:xfrm>
        </p:spPr>
        <p:txBody>
          <a:bodyPr/>
          <a:lstStyle/>
          <a:p>
            <a:r>
              <a:rPr lang="en-US" dirty="0"/>
              <a:t>The artifacts we design embed values of the creators</a:t>
            </a:r>
          </a:p>
          <a:p>
            <a:pPr lvl="1"/>
            <a:r>
              <a:rPr lang="en-US" dirty="0"/>
              <a:t>whether we mean to or not…</a:t>
            </a:r>
          </a:p>
          <a:p>
            <a:r>
              <a:rPr lang="en-US" dirty="0"/>
              <a:t>Example: Springboard Video (2014)</a:t>
            </a:r>
          </a:p>
        </p:txBody>
      </p:sp>
      <p:sp>
        <p:nvSpPr>
          <p:cNvPr id="4" name="Date Placeholder 3">
            <a:extLst>
              <a:ext uri="{FF2B5EF4-FFF2-40B4-BE49-F238E27FC236}">
                <a16:creationId xmlns:a16="http://schemas.microsoft.com/office/drawing/2014/main" id="{7E621F3B-BFB2-004C-824B-0ADF282065B2}"/>
              </a:ext>
            </a:extLst>
          </p:cNvPr>
          <p:cNvSpPr>
            <a:spLocks noGrp="1"/>
          </p:cNvSpPr>
          <p:nvPr>
            <p:ph type="dt" sz="half" idx="10"/>
          </p:nvPr>
        </p:nvSpPr>
        <p:spPr/>
        <p:txBody>
          <a:bodyPr/>
          <a:lstStyle/>
          <a:p>
            <a:pPr>
              <a:defRPr/>
            </a:pPr>
            <a:r>
              <a:rPr lang="en-US"/>
              <a:t>Autumn 2026</a:t>
            </a:r>
            <a:endParaRPr lang="en-US" dirty="0"/>
          </a:p>
        </p:txBody>
      </p:sp>
      <p:sp>
        <p:nvSpPr>
          <p:cNvPr id="5" name="Footer Placeholder 4">
            <a:extLst>
              <a:ext uri="{FF2B5EF4-FFF2-40B4-BE49-F238E27FC236}">
                <a16:creationId xmlns:a16="http://schemas.microsoft.com/office/drawing/2014/main" id="{D9CDE84C-0DC8-254C-965F-4AAA8BCD3624}"/>
              </a:ext>
            </a:extLst>
          </p:cNvPr>
          <p:cNvSpPr>
            <a:spLocks noGrp="1"/>
          </p:cNvSpPr>
          <p:nvPr>
            <p:ph type="ftr" sz="quarter" idx="11"/>
          </p:nvPr>
        </p:nvSpPr>
        <p:spPr/>
        <p:txBody>
          <a:bodyPr/>
          <a:lstStyle/>
          <a:p>
            <a:pPr>
              <a:defRPr/>
            </a:pPr>
            <a:r>
              <a:rPr lang="en-US"/>
              <a:t>dt+UX: Design Thinking for User Experience Design, Prototyping &amp; Evaluation </a:t>
            </a:r>
            <a:endParaRPr lang="en-US" dirty="0"/>
          </a:p>
        </p:txBody>
      </p:sp>
      <p:sp>
        <p:nvSpPr>
          <p:cNvPr id="6" name="Slide Number Placeholder 5">
            <a:extLst>
              <a:ext uri="{FF2B5EF4-FFF2-40B4-BE49-F238E27FC236}">
                <a16:creationId xmlns:a16="http://schemas.microsoft.com/office/drawing/2014/main" id="{B69B5698-DE51-7740-A028-B7CD15D9F002}"/>
              </a:ext>
            </a:extLst>
          </p:cNvPr>
          <p:cNvSpPr>
            <a:spLocks noGrp="1"/>
          </p:cNvSpPr>
          <p:nvPr>
            <p:ph type="sldNum" sz="quarter" idx="12"/>
          </p:nvPr>
        </p:nvSpPr>
        <p:spPr/>
        <p:txBody>
          <a:bodyPr/>
          <a:lstStyle/>
          <a:p>
            <a:fld id="{BAAF5C87-F9D2-5F40-9F3B-3AB33998CE64}" type="slidenum">
              <a:rPr lang="en-US" smtClean="0"/>
              <a:pPr/>
              <a:t>40</a:t>
            </a:fld>
            <a:endParaRPr lang="en-US" dirty="0"/>
          </a:p>
        </p:txBody>
      </p:sp>
      <p:pic>
        <p:nvPicPr>
          <p:cNvPr id="16" name="Picture 15">
            <a:extLst>
              <a:ext uri="{FF2B5EF4-FFF2-40B4-BE49-F238E27FC236}">
                <a16:creationId xmlns:a16="http://schemas.microsoft.com/office/drawing/2014/main" id="{ACF327E2-0BA6-0644-A8FE-61206D4105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22787"/>
            <a:ext cx="4889729" cy="2743200"/>
          </a:xfrm>
          <a:prstGeom prst="rect">
            <a:avLst/>
          </a:prstGeom>
        </p:spPr>
      </p:pic>
      <p:pic>
        <p:nvPicPr>
          <p:cNvPr id="18" name="Picture 17">
            <a:extLst>
              <a:ext uri="{FF2B5EF4-FFF2-40B4-BE49-F238E27FC236}">
                <a16:creationId xmlns:a16="http://schemas.microsoft.com/office/drawing/2014/main" id="{B7F2B904-7313-934C-83A8-3FA8BA5DB437}"/>
              </a:ext>
            </a:extLst>
          </p:cNvPr>
          <p:cNvPicPr>
            <a:picLocks/>
          </p:cNvPicPr>
          <p:nvPr/>
        </p:nvPicPr>
        <p:blipFill rotWithShape="1">
          <a:blip r:embed="rId4">
            <a:extLst>
              <a:ext uri="{28A0092B-C50C-407E-A947-70E740481C1C}">
                <a14:useLocalDpi xmlns:a14="http://schemas.microsoft.com/office/drawing/2010/main" val="0"/>
              </a:ext>
            </a:extLst>
          </a:blip>
          <a:srcRect r="-152"/>
          <a:stretch/>
        </p:blipFill>
        <p:spPr>
          <a:xfrm>
            <a:off x="0" y="3522787"/>
            <a:ext cx="4892040" cy="2743200"/>
          </a:xfrm>
          <a:prstGeom prst="rect">
            <a:avLst/>
          </a:prstGeom>
        </p:spPr>
      </p:pic>
      <p:pic>
        <p:nvPicPr>
          <p:cNvPr id="14" name="Picture 13">
            <a:extLst>
              <a:ext uri="{FF2B5EF4-FFF2-40B4-BE49-F238E27FC236}">
                <a16:creationId xmlns:a16="http://schemas.microsoft.com/office/drawing/2014/main" id="{139AEB2D-0AA3-0D4E-9D18-332DDCDB3E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89729" y="3522787"/>
            <a:ext cx="4874607" cy="2743200"/>
          </a:xfrm>
          <a:prstGeom prst="rect">
            <a:avLst/>
          </a:prstGeom>
        </p:spPr>
      </p:pic>
      <p:pic>
        <p:nvPicPr>
          <p:cNvPr id="12" name="Picture 11">
            <a:extLst>
              <a:ext uri="{FF2B5EF4-FFF2-40B4-BE49-F238E27FC236}">
                <a16:creationId xmlns:a16="http://schemas.microsoft.com/office/drawing/2014/main" id="{2A5E9C6D-75CE-4841-A8AC-A71C8DA97B2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77493" y="3522787"/>
            <a:ext cx="4881464" cy="2743200"/>
          </a:xfrm>
          <a:prstGeom prst="rect">
            <a:avLst/>
          </a:prstGeom>
        </p:spPr>
      </p:pic>
      <p:pic>
        <p:nvPicPr>
          <p:cNvPr id="10" name="Picture 9">
            <a:extLst>
              <a:ext uri="{FF2B5EF4-FFF2-40B4-BE49-F238E27FC236}">
                <a16:creationId xmlns:a16="http://schemas.microsoft.com/office/drawing/2014/main" id="{777E642B-8571-1042-88AA-78F5493DDDA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58957" y="2299437"/>
            <a:ext cx="2433043" cy="4558563"/>
          </a:xfrm>
          <a:prstGeom prst="rect">
            <a:avLst/>
          </a:prstGeom>
        </p:spPr>
      </p:pic>
      <mc:AlternateContent xmlns:mc="http://schemas.openxmlformats.org/markup-compatibility/2006" xmlns:p14="http://schemas.microsoft.com/office/powerpoint/2010/main">
        <mc:Choice Requires="p14">
          <p:contentPart p14:bwMode="auto" r:id="rId8">
            <p14:nvContentPartPr>
              <p14:cNvPr id="22" name="Ink 21">
                <a:extLst>
                  <a:ext uri="{FF2B5EF4-FFF2-40B4-BE49-F238E27FC236}">
                    <a16:creationId xmlns:a16="http://schemas.microsoft.com/office/drawing/2014/main" id="{8DCDCD27-3C6B-3949-BE8C-1F69E78CCFE6}"/>
                  </a:ext>
                </a:extLst>
              </p14:cNvPr>
              <p14:cNvContentPartPr/>
              <p14:nvPr/>
            </p14:nvContentPartPr>
            <p14:xfrm>
              <a:off x="9688399" y="3835470"/>
              <a:ext cx="2705040" cy="966960"/>
            </p14:xfrm>
          </p:contentPart>
        </mc:Choice>
        <mc:Fallback xmlns="">
          <p:pic>
            <p:nvPicPr>
              <p:cNvPr id="22" name="Ink 21">
                <a:extLst>
                  <a:ext uri="{FF2B5EF4-FFF2-40B4-BE49-F238E27FC236}">
                    <a16:creationId xmlns:a16="http://schemas.microsoft.com/office/drawing/2014/main" id="{8DCDCD27-3C6B-3949-BE8C-1F69E78CCFE6}"/>
                  </a:ext>
                </a:extLst>
              </p:cNvPr>
              <p:cNvPicPr/>
              <p:nvPr/>
            </p:nvPicPr>
            <p:blipFill>
              <a:blip r:embed="rId9"/>
              <a:stretch>
                <a:fillRect/>
              </a:stretch>
            </p:blipFill>
            <p:spPr>
              <a:xfrm>
                <a:off x="9675799" y="3822870"/>
                <a:ext cx="2730240" cy="9918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3" name="Ink 22">
                <a:extLst>
                  <a:ext uri="{FF2B5EF4-FFF2-40B4-BE49-F238E27FC236}">
                    <a16:creationId xmlns:a16="http://schemas.microsoft.com/office/drawing/2014/main" id="{FADC5301-9D83-4741-A64F-473ABF0FC66D}"/>
                  </a:ext>
                </a:extLst>
              </p14:cNvPr>
              <p14:cNvContentPartPr/>
              <p14:nvPr/>
            </p14:nvContentPartPr>
            <p14:xfrm>
              <a:off x="9553039" y="2887950"/>
              <a:ext cx="2869560" cy="803160"/>
            </p14:xfrm>
          </p:contentPart>
        </mc:Choice>
        <mc:Fallback xmlns="">
          <p:pic>
            <p:nvPicPr>
              <p:cNvPr id="23" name="Ink 22">
                <a:extLst>
                  <a:ext uri="{FF2B5EF4-FFF2-40B4-BE49-F238E27FC236}">
                    <a16:creationId xmlns:a16="http://schemas.microsoft.com/office/drawing/2014/main" id="{FADC5301-9D83-4741-A64F-473ABF0FC66D}"/>
                  </a:ext>
                </a:extLst>
              </p:cNvPr>
              <p:cNvPicPr/>
              <p:nvPr/>
            </p:nvPicPr>
            <p:blipFill>
              <a:blip r:embed="rId11"/>
              <a:stretch>
                <a:fillRect/>
              </a:stretch>
            </p:blipFill>
            <p:spPr>
              <a:xfrm>
                <a:off x="9540439" y="2875350"/>
                <a:ext cx="2894400" cy="828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4" name="Ink 23">
                <a:extLst>
                  <a:ext uri="{FF2B5EF4-FFF2-40B4-BE49-F238E27FC236}">
                    <a16:creationId xmlns:a16="http://schemas.microsoft.com/office/drawing/2014/main" id="{956C3555-34B2-0B45-B64C-EBB13EC4BD16}"/>
                  </a:ext>
                </a:extLst>
              </p14:cNvPr>
              <p14:cNvContentPartPr/>
              <p14:nvPr/>
            </p14:nvContentPartPr>
            <p14:xfrm>
              <a:off x="9539719" y="5004030"/>
              <a:ext cx="3127320" cy="932040"/>
            </p14:xfrm>
          </p:contentPart>
        </mc:Choice>
        <mc:Fallback xmlns="">
          <p:pic>
            <p:nvPicPr>
              <p:cNvPr id="24" name="Ink 23">
                <a:extLst>
                  <a:ext uri="{FF2B5EF4-FFF2-40B4-BE49-F238E27FC236}">
                    <a16:creationId xmlns:a16="http://schemas.microsoft.com/office/drawing/2014/main" id="{956C3555-34B2-0B45-B64C-EBB13EC4BD16}"/>
                  </a:ext>
                </a:extLst>
              </p:cNvPr>
              <p:cNvPicPr/>
              <p:nvPr/>
            </p:nvPicPr>
            <p:blipFill>
              <a:blip r:embed="rId13"/>
              <a:stretch>
                <a:fillRect/>
              </a:stretch>
            </p:blipFill>
            <p:spPr>
              <a:xfrm>
                <a:off x="9527479" y="4991430"/>
                <a:ext cx="3152160" cy="957240"/>
              </a:xfrm>
              <a:prstGeom prst="rect">
                <a:avLst/>
              </a:prstGeom>
            </p:spPr>
          </p:pic>
        </mc:Fallback>
      </mc:AlternateContent>
    </p:spTree>
    <p:extLst>
      <p:ext uri="{BB962C8B-B14F-4D97-AF65-F5344CB8AC3E}">
        <p14:creationId xmlns:p14="http://schemas.microsoft.com/office/powerpoint/2010/main" val="23099371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79953-FA54-524E-8B25-365D729AFB03}"/>
              </a:ext>
            </a:extLst>
          </p:cNvPr>
          <p:cNvSpPr>
            <a:spLocks noGrp="1"/>
          </p:cNvSpPr>
          <p:nvPr>
            <p:ph type="title"/>
          </p:nvPr>
        </p:nvSpPr>
        <p:spPr>
          <a:xfrm>
            <a:off x="639233" y="24999"/>
            <a:ext cx="11552767" cy="1143000"/>
          </a:xfrm>
        </p:spPr>
        <p:txBody>
          <a:bodyPr/>
          <a:lstStyle/>
          <a:p>
            <a:r>
              <a:rPr lang="en-US" dirty="0"/>
              <a:t>Values in Design</a:t>
            </a:r>
          </a:p>
        </p:txBody>
      </p:sp>
      <p:sp>
        <p:nvSpPr>
          <p:cNvPr id="3" name="Content Placeholder 2">
            <a:extLst>
              <a:ext uri="{FF2B5EF4-FFF2-40B4-BE49-F238E27FC236}">
                <a16:creationId xmlns:a16="http://schemas.microsoft.com/office/drawing/2014/main" id="{7EC82CCF-9D2D-9249-AECA-FC4947B25F8F}"/>
              </a:ext>
            </a:extLst>
          </p:cNvPr>
          <p:cNvSpPr>
            <a:spLocks noGrp="1"/>
          </p:cNvSpPr>
          <p:nvPr>
            <p:ph idx="1"/>
          </p:nvPr>
        </p:nvSpPr>
        <p:spPr>
          <a:xfrm>
            <a:off x="639233" y="1600200"/>
            <a:ext cx="11427967" cy="4724400"/>
          </a:xfrm>
        </p:spPr>
        <p:txBody>
          <a:bodyPr/>
          <a:lstStyle/>
          <a:p>
            <a:r>
              <a:rPr lang="en-US" dirty="0"/>
              <a:t>The artifacts we design embed values of the creators</a:t>
            </a:r>
          </a:p>
          <a:p>
            <a:pPr lvl="1"/>
            <a:r>
              <a:rPr lang="en-US" dirty="0"/>
              <a:t>whether we mean to or not…</a:t>
            </a:r>
          </a:p>
          <a:p>
            <a:r>
              <a:rPr lang="en-US" dirty="0"/>
              <a:t>Example: Springboard Video (2014)</a:t>
            </a:r>
          </a:p>
          <a:p>
            <a:r>
              <a:rPr lang="en-US" dirty="0"/>
              <a:t>Chimamanda Ngozi Adichie (author) says:</a:t>
            </a:r>
          </a:p>
          <a:p>
            <a:pPr marL="917575" indent="0">
              <a:buNone/>
            </a:pPr>
            <a:r>
              <a:rPr lang="en-US" sz="3200" i="1" dirty="0"/>
              <a:t>“The single story creates stereotypes… not that they are untrue, but that they are incomplete. They make one story become the only story.”</a:t>
            </a:r>
          </a:p>
          <a:p>
            <a:pPr marL="917575" indent="0">
              <a:buNone/>
            </a:pPr>
            <a:r>
              <a:rPr lang="en-US" sz="3200" dirty="0">
                <a:solidFill>
                  <a:srgbClr val="FFC000"/>
                </a:solidFill>
                <a:hlinkClick r:id="rId3">
                  <a:extLst>
                    <a:ext uri="{A12FA001-AC4F-418D-AE19-62706E023703}">
                      <ahyp:hlinkClr xmlns:ahyp="http://schemas.microsoft.com/office/drawing/2018/hyperlinkcolor" val="tx"/>
                    </a:ext>
                  </a:extLst>
                </a:hlinkClick>
              </a:rPr>
              <a:t>“The danger of a single story”</a:t>
            </a:r>
            <a:r>
              <a:rPr lang="en-US" sz="3200" dirty="0">
                <a:solidFill>
                  <a:srgbClr val="FFC000"/>
                </a:solidFill>
              </a:rPr>
              <a:t>, </a:t>
            </a:r>
            <a:r>
              <a:rPr lang="en-US" sz="3200" dirty="0" err="1"/>
              <a:t>TEDGlobal</a:t>
            </a:r>
            <a:r>
              <a:rPr lang="en-US" sz="3200" dirty="0"/>
              <a:t> 2009</a:t>
            </a:r>
          </a:p>
        </p:txBody>
      </p:sp>
      <p:sp>
        <p:nvSpPr>
          <p:cNvPr id="4" name="Date Placeholder 3">
            <a:extLst>
              <a:ext uri="{FF2B5EF4-FFF2-40B4-BE49-F238E27FC236}">
                <a16:creationId xmlns:a16="http://schemas.microsoft.com/office/drawing/2014/main" id="{7E621F3B-BFB2-004C-824B-0ADF282065B2}"/>
              </a:ext>
            </a:extLst>
          </p:cNvPr>
          <p:cNvSpPr>
            <a:spLocks noGrp="1"/>
          </p:cNvSpPr>
          <p:nvPr>
            <p:ph type="dt" sz="half" idx="10"/>
          </p:nvPr>
        </p:nvSpPr>
        <p:spPr/>
        <p:txBody>
          <a:bodyPr/>
          <a:lstStyle/>
          <a:p>
            <a:pPr>
              <a:defRPr/>
            </a:pPr>
            <a:r>
              <a:rPr lang="en-US"/>
              <a:t>Autumn 2026</a:t>
            </a:r>
            <a:endParaRPr lang="en-US" dirty="0"/>
          </a:p>
        </p:txBody>
      </p:sp>
      <p:sp>
        <p:nvSpPr>
          <p:cNvPr id="5" name="Footer Placeholder 4">
            <a:extLst>
              <a:ext uri="{FF2B5EF4-FFF2-40B4-BE49-F238E27FC236}">
                <a16:creationId xmlns:a16="http://schemas.microsoft.com/office/drawing/2014/main" id="{D9CDE84C-0DC8-254C-965F-4AAA8BCD3624}"/>
              </a:ext>
            </a:extLst>
          </p:cNvPr>
          <p:cNvSpPr>
            <a:spLocks noGrp="1"/>
          </p:cNvSpPr>
          <p:nvPr>
            <p:ph type="ftr" sz="quarter" idx="11"/>
          </p:nvPr>
        </p:nvSpPr>
        <p:spPr/>
        <p:txBody>
          <a:bodyPr/>
          <a:lstStyle/>
          <a:p>
            <a:pPr>
              <a:defRPr/>
            </a:pPr>
            <a:r>
              <a:rPr lang="en-US"/>
              <a:t>dt+UX: Design Thinking for User Experience Design, Prototyping &amp; Evaluation </a:t>
            </a:r>
            <a:endParaRPr lang="en-US" dirty="0"/>
          </a:p>
        </p:txBody>
      </p:sp>
      <p:sp>
        <p:nvSpPr>
          <p:cNvPr id="6" name="Slide Number Placeholder 5">
            <a:extLst>
              <a:ext uri="{FF2B5EF4-FFF2-40B4-BE49-F238E27FC236}">
                <a16:creationId xmlns:a16="http://schemas.microsoft.com/office/drawing/2014/main" id="{B69B5698-DE51-7740-A028-B7CD15D9F002}"/>
              </a:ext>
            </a:extLst>
          </p:cNvPr>
          <p:cNvSpPr>
            <a:spLocks noGrp="1"/>
          </p:cNvSpPr>
          <p:nvPr>
            <p:ph type="sldNum" sz="quarter" idx="12"/>
          </p:nvPr>
        </p:nvSpPr>
        <p:spPr/>
        <p:txBody>
          <a:bodyPr/>
          <a:lstStyle/>
          <a:p>
            <a:fld id="{BAAF5C87-F9D2-5F40-9F3B-3AB33998CE64}" type="slidenum">
              <a:rPr lang="en-US" smtClean="0"/>
              <a:pPr/>
              <a:t>41</a:t>
            </a:fld>
            <a:endParaRPr lang="en-US" dirty="0"/>
          </a:p>
        </p:txBody>
      </p:sp>
    </p:spTree>
    <p:extLst>
      <p:ext uri="{BB962C8B-B14F-4D97-AF65-F5344CB8AC3E}">
        <p14:creationId xmlns:p14="http://schemas.microsoft.com/office/powerpoint/2010/main" val="5833954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E01AB-B3B4-A144-B7C3-97348462E5E3}"/>
              </a:ext>
            </a:extLst>
          </p:cNvPr>
          <p:cNvSpPr>
            <a:spLocks noGrp="1"/>
          </p:cNvSpPr>
          <p:nvPr>
            <p:ph type="title"/>
          </p:nvPr>
        </p:nvSpPr>
        <p:spPr/>
        <p:txBody>
          <a:bodyPr wrap="square" anchor="ctr">
            <a:normAutofit/>
          </a:bodyPr>
          <a:lstStyle/>
          <a:p>
            <a:r>
              <a:rPr lang="en-US" dirty="0"/>
              <a:t>What are Values?</a:t>
            </a:r>
          </a:p>
        </p:txBody>
      </p:sp>
      <p:sp>
        <p:nvSpPr>
          <p:cNvPr id="10" name="Date Placeholder 4">
            <a:extLst>
              <a:ext uri="{FF2B5EF4-FFF2-40B4-BE49-F238E27FC236}">
                <a16:creationId xmlns:a16="http://schemas.microsoft.com/office/drawing/2014/main" id="{C80BA063-DB87-488B-80F2-C0D9D45A09A1}"/>
              </a:ext>
            </a:extLst>
          </p:cNvPr>
          <p:cNvSpPr>
            <a:spLocks noGrp="1"/>
          </p:cNvSpPr>
          <p:nvPr>
            <p:ph type="dt" sz="half" idx="10"/>
          </p:nvPr>
        </p:nvSpPr>
        <p:spPr/>
        <p:txBody>
          <a:bodyPr/>
          <a:lstStyle/>
          <a:p>
            <a:pPr>
              <a:spcAft>
                <a:spcPts val="600"/>
              </a:spcAft>
              <a:defRPr/>
            </a:pPr>
            <a:r>
              <a:rPr lang="en-US"/>
              <a:t>Autumn 2026</a:t>
            </a:r>
          </a:p>
        </p:txBody>
      </p:sp>
      <p:sp>
        <p:nvSpPr>
          <p:cNvPr id="12" name="Footer Placeholder 5">
            <a:extLst>
              <a:ext uri="{FF2B5EF4-FFF2-40B4-BE49-F238E27FC236}">
                <a16:creationId xmlns:a16="http://schemas.microsoft.com/office/drawing/2014/main" id="{E191E05B-C678-4052-B066-199E72251049}"/>
              </a:ext>
            </a:extLst>
          </p:cNvPr>
          <p:cNvSpPr>
            <a:spLocks noGrp="1"/>
          </p:cNvSpPr>
          <p:nvPr>
            <p:ph type="ftr" sz="quarter" idx="11"/>
          </p:nvPr>
        </p:nvSpPr>
        <p:spPr/>
        <p:txBody>
          <a:bodyPr/>
          <a:lstStyle/>
          <a:p>
            <a:pPr>
              <a:spcAft>
                <a:spcPts val="600"/>
              </a:spcAft>
              <a:defRPr/>
            </a:pPr>
            <a:r>
              <a:rPr lang="en-US"/>
              <a:t>dt+UX: Design Thinking for User Experience Design, Prototyping &amp; Evaluation </a:t>
            </a:r>
            <a:endParaRPr lang="en-US" dirty="0"/>
          </a:p>
        </p:txBody>
      </p:sp>
      <p:sp>
        <p:nvSpPr>
          <p:cNvPr id="14" name="Slide Number Placeholder 6">
            <a:extLst>
              <a:ext uri="{FF2B5EF4-FFF2-40B4-BE49-F238E27FC236}">
                <a16:creationId xmlns:a16="http://schemas.microsoft.com/office/drawing/2014/main" id="{0B2E9C58-F77A-4E2C-BF67-89792E02A20D}"/>
              </a:ext>
            </a:extLst>
          </p:cNvPr>
          <p:cNvSpPr>
            <a:spLocks noGrp="1"/>
          </p:cNvSpPr>
          <p:nvPr>
            <p:ph type="sldNum" sz="quarter" idx="12"/>
          </p:nvPr>
        </p:nvSpPr>
        <p:spPr/>
        <p:txBody>
          <a:bodyPr/>
          <a:lstStyle/>
          <a:p>
            <a:pPr>
              <a:spcAft>
                <a:spcPts val="600"/>
              </a:spcAft>
              <a:defRPr/>
            </a:pPr>
            <a:fld id="{0C5F66C6-F275-4CCB-99C8-491F9A67516C}" type="slidenum">
              <a:rPr lang="en-US" smtClean="0"/>
              <a:pPr>
                <a:spcAft>
                  <a:spcPts val="600"/>
                </a:spcAft>
                <a:defRPr/>
              </a:pPr>
              <a:t>42</a:t>
            </a:fld>
            <a:endParaRPr lang="en-US"/>
          </a:p>
        </p:txBody>
      </p:sp>
      <p:pic>
        <p:nvPicPr>
          <p:cNvPr id="1026" name="Picture 2" descr="Value Sensitive Design: Shaping Technology with Moral Imagination (Mit  Press): Friedman, Batya, Hendry, David G.: 9780262039536: Amazon.com: Books">
            <a:extLst>
              <a:ext uri="{FF2B5EF4-FFF2-40B4-BE49-F238E27FC236}">
                <a16:creationId xmlns:a16="http://schemas.microsoft.com/office/drawing/2014/main" id="{47D1DBED-E5E5-8E62-19BE-96BBD2D5B5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3266" y="130132"/>
            <a:ext cx="3668770" cy="5427769"/>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a:extLst>
              <a:ext uri="{FF2B5EF4-FFF2-40B4-BE49-F238E27FC236}">
                <a16:creationId xmlns:a16="http://schemas.microsoft.com/office/drawing/2014/main" id="{5391DDFF-F04B-38B4-5D5F-88CF20681411}"/>
              </a:ext>
            </a:extLst>
          </p:cNvPr>
          <p:cNvSpPr>
            <a:spLocks noGrp="1"/>
          </p:cNvSpPr>
          <p:nvPr>
            <p:ph idx="1"/>
          </p:nvPr>
        </p:nvSpPr>
        <p:spPr>
          <a:xfrm>
            <a:off x="483105" y="1177913"/>
            <a:ext cx="6962836" cy="1970903"/>
          </a:xfrm>
        </p:spPr>
        <p:txBody>
          <a:bodyPr/>
          <a:lstStyle/>
          <a:p>
            <a:pPr marL="0" indent="0">
              <a:buNone/>
            </a:pPr>
            <a:r>
              <a:rPr lang="en-US" sz="4000" i="1" dirty="0"/>
              <a:t>“what is important to people in their lives, with a focus on ethics and morality”</a:t>
            </a:r>
          </a:p>
        </p:txBody>
      </p:sp>
      <p:pic>
        <p:nvPicPr>
          <p:cNvPr id="1028" name="Picture 4" descr="Expired) Yahoo! Seminar Series: Batya Friedman | Happening @ Michigan">
            <a:extLst>
              <a:ext uri="{FF2B5EF4-FFF2-40B4-BE49-F238E27FC236}">
                <a16:creationId xmlns:a16="http://schemas.microsoft.com/office/drawing/2014/main" id="{0B16B303-46DC-7D29-3A32-552966F516E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0855"/>
          <a:stretch/>
        </p:blipFill>
        <p:spPr bwMode="auto">
          <a:xfrm>
            <a:off x="7597031" y="3781739"/>
            <a:ext cx="2179363" cy="2211094"/>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75D3D142-D4D1-8725-93A0-E393ACD308D5}"/>
              </a:ext>
            </a:extLst>
          </p:cNvPr>
          <p:cNvSpPr txBox="1">
            <a:spLocks/>
          </p:cNvSpPr>
          <p:nvPr/>
        </p:nvSpPr>
        <p:spPr bwMode="auto">
          <a:xfrm>
            <a:off x="483105" y="3764268"/>
            <a:ext cx="6962836" cy="270825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31" indent="-342831" algn="l" rtl="0" eaLnBrk="1" fontAlgn="base" hangingPunct="1">
              <a:spcBef>
                <a:spcPct val="20000"/>
              </a:spcBef>
              <a:spcAft>
                <a:spcPct val="0"/>
              </a:spcAft>
              <a:buChar char="•"/>
              <a:defRPr sz="2799" b="0" i="0">
                <a:solidFill>
                  <a:schemeClr val="tx1"/>
                </a:solidFill>
                <a:latin typeface="Helvetica Light"/>
                <a:ea typeface="ＭＳ Ｐゴシック" charset="0"/>
                <a:cs typeface="Helvetica Light"/>
              </a:defRPr>
            </a:lvl1pPr>
            <a:lvl2pPr marL="742801" indent="-285693" algn="l" rtl="0" eaLnBrk="1" fontAlgn="base" hangingPunct="1">
              <a:spcBef>
                <a:spcPct val="20000"/>
              </a:spcBef>
              <a:spcAft>
                <a:spcPct val="0"/>
              </a:spcAft>
              <a:buChar char="–"/>
              <a:defRPr sz="2400" b="0" i="0">
                <a:solidFill>
                  <a:schemeClr val="tx1"/>
                </a:solidFill>
                <a:latin typeface="Helvetica Light"/>
                <a:ea typeface="ＭＳ Ｐゴシック" charset="0"/>
                <a:cs typeface="Helvetica Light"/>
              </a:defRPr>
            </a:lvl2pPr>
            <a:lvl3pPr marL="1142771" indent="-228554" algn="l" rtl="0" eaLnBrk="1" fontAlgn="base" hangingPunct="1">
              <a:spcBef>
                <a:spcPct val="20000"/>
              </a:spcBef>
              <a:spcAft>
                <a:spcPct val="0"/>
              </a:spcAft>
              <a:buChar char="•"/>
              <a:defRPr sz="2000" b="0" i="0">
                <a:solidFill>
                  <a:schemeClr val="tx1"/>
                </a:solidFill>
                <a:latin typeface="Helvetica Light"/>
                <a:ea typeface="ＭＳ Ｐゴシック" charset="0"/>
                <a:cs typeface="Helvetica Light"/>
              </a:defRPr>
            </a:lvl3pPr>
            <a:lvl4pPr marL="1599880" indent="-228554" algn="l" rtl="0" eaLnBrk="1" fontAlgn="base" hangingPunct="1">
              <a:spcBef>
                <a:spcPct val="20000"/>
              </a:spcBef>
              <a:spcAft>
                <a:spcPct val="0"/>
              </a:spcAft>
              <a:buChar char="–"/>
              <a:defRPr sz="1800" b="0" i="0">
                <a:solidFill>
                  <a:schemeClr val="tx1"/>
                </a:solidFill>
                <a:latin typeface="Helvetica Light"/>
                <a:ea typeface="ＭＳ Ｐゴシック" charset="0"/>
                <a:cs typeface="Helvetica Light"/>
              </a:defRPr>
            </a:lvl4pPr>
            <a:lvl5pPr marL="2056989" indent="-228554" algn="l" rtl="0" eaLnBrk="1" fontAlgn="base" hangingPunct="1">
              <a:spcBef>
                <a:spcPct val="20000"/>
              </a:spcBef>
              <a:spcAft>
                <a:spcPct val="0"/>
              </a:spcAft>
              <a:buChar char="»"/>
              <a:defRPr sz="1800" b="0" i="0">
                <a:solidFill>
                  <a:schemeClr val="tx1"/>
                </a:solidFill>
                <a:latin typeface="Helvetica Light"/>
                <a:ea typeface="ＭＳ Ｐゴシック" charset="0"/>
                <a:cs typeface="Helvetica Light"/>
              </a:defRPr>
            </a:lvl5pPr>
            <a:lvl6pPr marL="2514097" indent="-228554" algn="l" rtl="0" eaLnBrk="1" fontAlgn="base" hangingPunct="1">
              <a:spcBef>
                <a:spcPct val="20000"/>
              </a:spcBef>
              <a:spcAft>
                <a:spcPct val="0"/>
              </a:spcAft>
              <a:buChar char="»"/>
              <a:defRPr sz="1800" b="1">
                <a:solidFill>
                  <a:schemeClr val="tx1"/>
                </a:solidFill>
                <a:latin typeface="+mn-lt"/>
              </a:defRPr>
            </a:lvl6pPr>
            <a:lvl7pPr marL="2971206" indent="-228554" algn="l" rtl="0" eaLnBrk="1" fontAlgn="base" hangingPunct="1">
              <a:spcBef>
                <a:spcPct val="20000"/>
              </a:spcBef>
              <a:spcAft>
                <a:spcPct val="0"/>
              </a:spcAft>
              <a:buChar char="»"/>
              <a:defRPr sz="1800" b="1">
                <a:solidFill>
                  <a:schemeClr val="tx1"/>
                </a:solidFill>
                <a:latin typeface="+mn-lt"/>
              </a:defRPr>
            </a:lvl7pPr>
            <a:lvl8pPr marL="3428314" indent="-228554" algn="l" rtl="0" eaLnBrk="1" fontAlgn="base" hangingPunct="1">
              <a:spcBef>
                <a:spcPct val="20000"/>
              </a:spcBef>
              <a:spcAft>
                <a:spcPct val="0"/>
              </a:spcAft>
              <a:buChar char="»"/>
              <a:defRPr sz="1800" b="1">
                <a:solidFill>
                  <a:schemeClr val="tx1"/>
                </a:solidFill>
                <a:latin typeface="+mn-lt"/>
              </a:defRPr>
            </a:lvl8pPr>
            <a:lvl9pPr marL="3885423" indent="-228554" algn="l" rtl="0" eaLnBrk="1" fontAlgn="base" hangingPunct="1">
              <a:spcBef>
                <a:spcPct val="20000"/>
              </a:spcBef>
              <a:spcAft>
                <a:spcPct val="0"/>
              </a:spcAft>
              <a:buChar char="»"/>
              <a:defRPr sz="1800" b="1">
                <a:solidFill>
                  <a:schemeClr val="tx1"/>
                </a:solidFill>
                <a:latin typeface="+mn-lt"/>
              </a:defRPr>
            </a:lvl9pPr>
          </a:lstStyle>
          <a:p>
            <a:pPr marL="0" indent="0">
              <a:buFontTx/>
              <a:buNone/>
            </a:pPr>
            <a:r>
              <a:rPr lang="en-US" sz="3600" i="1" kern="0" dirty="0"/>
              <a:t>Ethics – </a:t>
            </a:r>
            <a:r>
              <a:rPr lang="en-US" sz="3600" kern="0" dirty="0"/>
              <a:t>standards that we agree on as a society</a:t>
            </a:r>
          </a:p>
          <a:p>
            <a:pPr marL="0" indent="0">
              <a:buFontTx/>
              <a:buNone/>
            </a:pPr>
            <a:r>
              <a:rPr lang="en-US" sz="3600" i="1" kern="0" dirty="0"/>
              <a:t>Morality</a:t>
            </a:r>
            <a:r>
              <a:rPr lang="en-US" sz="3600" kern="0" dirty="0"/>
              <a:t> – our personal or cultural sense of right &amp; wrong</a:t>
            </a:r>
          </a:p>
        </p:txBody>
      </p:sp>
    </p:spTree>
    <p:extLst>
      <p:ext uri="{BB962C8B-B14F-4D97-AF65-F5344CB8AC3E}">
        <p14:creationId xmlns:p14="http://schemas.microsoft.com/office/powerpoint/2010/main" val="8372214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E01AB-B3B4-A144-B7C3-97348462E5E3}"/>
              </a:ext>
            </a:extLst>
          </p:cNvPr>
          <p:cNvSpPr>
            <a:spLocks noGrp="1"/>
          </p:cNvSpPr>
          <p:nvPr>
            <p:ph type="title"/>
          </p:nvPr>
        </p:nvSpPr>
        <p:spPr/>
        <p:txBody>
          <a:bodyPr wrap="square" anchor="ctr">
            <a:normAutofit/>
          </a:bodyPr>
          <a:lstStyle/>
          <a:p>
            <a:r>
              <a:rPr lang="en-US" dirty="0"/>
              <a:t>How Does Technology Embed Values?</a:t>
            </a:r>
          </a:p>
        </p:txBody>
      </p:sp>
      <p:sp>
        <p:nvSpPr>
          <p:cNvPr id="10" name="Date Placeholder 4">
            <a:extLst>
              <a:ext uri="{FF2B5EF4-FFF2-40B4-BE49-F238E27FC236}">
                <a16:creationId xmlns:a16="http://schemas.microsoft.com/office/drawing/2014/main" id="{C80BA063-DB87-488B-80F2-C0D9D45A09A1}"/>
              </a:ext>
            </a:extLst>
          </p:cNvPr>
          <p:cNvSpPr>
            <a:spLocks noGrp="1"/>
          </p:cNvSpPr>
          <p:nvPr>
            <p:ph type="dt" sz="half" idx="10"/>
          </p:nvPr>
        </p:nvSpPr>
        <p:spPr/>
        <p:txBody>
          <a:bodyPr/>
          <a:lstStyle/>
          <a:p>
            <a:pPr>
              <a:spcAft>
                <a:spcPts val="600"/>
              </a:spcAft>
              <a:defRPr/>
            </a:pPr>
            <a:r>
              <a:rPr lang="en-US"/>
              <a:t>Autumn 2026</a:t>
            </a:r>
          </a:p>
        </p:txBody>
      </p:sp>
      <p:sp>
        <p:nvSpPr>
          <p:cNvPr id="12" name="Footer Placeholder 5">
            <a:extLst>
              <a:ext uri="{FF2B5EF4-FFF2-40B4-BE49-F238E27FC236}">
                <a16:creationId xmlns:a16="http://schemas.microsoft.com/office/drawing/2014/main" id="{E191E05B-C678-4052-B066-199E72251049}"/>
              </a:ext>
            </a:extLst>
          </p:cNvPr>
          <p:cNvSpPr>
            <a:spLocks noGrp="1"/>
          </p:cNvSpPr>
          <p:nvPr>
            <p:ph type="ftr" sz="quarter" idx="11"/>
          </p:nvPr>
        </p:nvSpPr>
        <p:spPr/>
        <p:txBody>
          <a:bodyPr/>
          <a:lstStyle/>
          <a:p>
            <a:pPr>
              <a:spcAft>
                <a:spcPts val="600"/>
              </a:spcAft>
              <a:defRPr/>
            </a:pPr>
            <a:r>
              <a:rPr lang="en-US"/>
              <a:t>dt+UX: Design Thinking for User Experience Design, Prototyping &amp; Evaluation </a:t>
            </a:r>
            <a:endParaRPr lang="en-US" dirty="0"/>
          </a:p>
        </p:txBody>
      </p:sp>
      <p:sp>
        <p:nvSpPr>
          <p:cNvPr id="14" name="Slide Number Placeholder 6">
            <a:extLst>
              <a:ext uri="{FF2B5EF4-FFF2-40B4-BE49-F238E27FC236}">
                <a16:creationId xmlns:a16="http://schemas.microsoft.com/office/drawing/2014/main" id="{0B2E9C58-F77A-4E2C-BF67-89792E02A20D}"/>
              </a:ext>
            </a:extLst>
          </p:cNvPr>
          <p:cNvSpPr>
            <a:spLocks noGrp="1"/>
          </p:cNvSpPr>
          <p:nvPr>
            <p:ph type="sldNum" sz="quarter" idx="12"/>
          </p:nvPr>
        </p:nvSpPr>
        <p:spPr/>
        <p:txBody>
          <a:bodyPr/>
          <a:lstStyle/>
          <a:p>
            <a:pPr>
              <a:spcAft>
                <a:spcPts val="600"/>
              </a:spcAft>
              <a:defRPr/>
            </a:pPr>
            <a:fld id="{0C5F66C6-F275-4CCB-99C8-491F9A67516C}" type="slidenum">
              <a:rPr lang="en-US" smtClean="0"/>
              <a:pPr>
                <a:spcAft>
                  <a:spcPts val="600"/>
                </a:spcAft>
                <a:defRPr/>
              </a:pPr>
              <a:t>43</a:t>
            </a:fld>
            <a:endParaRPr lang="en-US"/>
          </a:p>
        </p:txBody>
      </p:sp>
      <p:sp>
        <p:nvSpPr>
          <p:cNvPr id="9" name="Content Placeholder 2">
            <a:extLst>
              <a:ext uri="{FF2B5EF4-FFF2-40B4-BE49-F238E27FC236}">
                <a16:creationId xmlns:a16="http://schemas.microsoft.com/office/drawing/2014/main" id="{5391DDFF-F04B-38B4-5D5F-88CF20681411}"/>
              </a:ext>
            </a:extLst>
          </p:cNvPr>
          <p:cNvSpPr>
            <a:spLocks noGrp="1"/>
          </p:cNvSpPr>
          <p:nvPr>
            <p:ph idx="1"/>
          </p:nvPr>
        </p:nvSpPr>
        <p:spPr>
          <a:xfrm>
            <a:off x="358348" y="1796906"/>
            <a:ext cx="5181840" cy="3444565"/>
          </a:xfrm>
        </p:spPr>
        <p:txBody>
          <a:bodyPr/>
          <a:lstStyle/>
          <a:p>
            <a:pPr>
              <a:spcAft>
                <a:spcPts val="1200"/>
              </a:spcAft>
            </a:pPr>
            <a:r>
              <a:rPr lang="en-US" sz="2800" dirty="0"/>
              <a:t>Humans shape the design of technology</a:t>
            </a:r>
          </a:p>
          <a:p>
            <a:pPr>
              <a:spcAft>
                <a:spcPts val="1200"/>
              </a:spcAft>
            </a:pPr>
            <a:r>
              <a:rPr lang="en-US" sz="2800" dirty="0"/>
              <a:t>Technology in turn shapes human experience &amp; society</a:t>
            </a:r>
          </a:p>
        </p:txBody>
      </p:sp>
      <p:pic>
        <p:nvPicPr>
          <p:cNvPr id="5" name="Picture 4" descr="A drawing of a plant&#10;&#10;Description automatically generated">
            <a:extLst>
              <a:ext uri="{FF2B5EF4-FFF2-40B4-BE49-F238E27FC236}">
                <a16:creationId xmlns:a16="http://schemas.microsoft.com/office/drawing/2014/main" id="{4DFE1C33-9B6E-7FAA-1123-A264ACFA0D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371599"/>
            <a:ext cx="5872800" cy="4422079"/>
          </a:xfrm>
          <a:prstGeom prst="rect">
            <a:avLst/>
          </a:prstGeom>
        </p:spPr>
      </p:pic>
    </p:spTree>
    <p:extLst>
      <p:ext uri="{BB962C8B-B14F-4D97-AF65-F5344CB8AC3E}">
        <p14:creationId xmlns:p14="http://schemas.microsoft.com/office/powerpoint/2010/main" val="14764976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E01AB-B3B4-A144-B7C3-97348462E5E3}"/>
              </a:ext>
            </a:extLst>
          </p:cNvPr>
          <p:cNvSpPr>
            <a:spLocks noGrp="1"/>
          </p:cNvSpPr>
          <p:nvPr>
            <p:ph type="title"/>
          </p:nvPr>
        </p:nvSpPr>
        <p:spPr/>
        <p:txBody>
          <a:bodyPr wrap="square" anchor="ctr">
            <a:normAutofit/>
          </a:bodyPr>
          <a:lstStyle/>
          <a:p>
            <a:r>
              <a:rPr lang="en-US" dirty="0"/>
              <a:t>How Does Technology Embed Values?</a:t>
            </a:r>
          </a:p>
        </p:txBody>
      </p:sp>
      <p:sp>
        <p:nvSpPr>
          <p:cNvPr id="10" name="Date Placeholder 4">
            <a:extLst>
              <a:ext uri="{FF2B5EF4-FFF2-40B4-BE49-F238E27FC236}">
                <a16:creationId xmlns:a16="http://schemas.microsoft.com/office/drawing/2014/main" id="{C80BA063-DB87-488B-80F2-C0D9D45A09A1}"/>
              </a:ext>
            </a:extLst>
          </p:cNvPr>
          <p:cNvSpPr>
            <a:spLocks noGrp="1"/>
          </p:cNvSpPr>
          <p:nvPr>
            <p:ph type="dt" sz="half" idx="10"/>
          </p:nvPr>
        </p:nvSpPr>
        <p:spPr/>
        <p:txBody>
          <a:bodyPr/>
          <a:lstStyle/>
          <a:p>
            <a:pPr>
              <a:spcAft>
                <a:spcPts val="600"/>
              </a:spcAft>
              <a:defRPr/>
            </a:pPr>
            <a:r>
              <a:rPr lang="en-US"/>
              <a:t>Autumn 2026</a:t>
            </a:r>
          </a:p>
        </p:txBody>
      </p:sp>
      <p:sp>
        <p:nvSpPr>
          <p:cNvPr id="12" name="Footer Placeholder 5">
            <a:extLst>
              <a:ext uri="{FF2B5EF4-FFF2-40B4-BE49-F238E27FC236}">
                <a16:creationId xmlns:a16="http://schemas.microsoft.com/office/drawing/2014/main" id="{E191E05B-C678-4052-B066-199E72251049}"/>
              </a:ext>
            </a:extLst>
          </p:cNvPr>
          <p:cNvSpPr>
            <a:spLocks noGrp="1"/>
          </p:cNvSpPr>
          <p:nvPr>
            <p:ph type="ftr" sz="quarter" idx="11"/>
          </p:nvPr>
        </p:nvSpPr>
        <p:spPr/>
        <p:txBody>
          <a:bodyPr/>
          <a:lstStyle/>
          <a:p>
            <a:pPr>
              <a:spcAft>
                <a:spcPts val="600"/>
              </a:spcAft>
              <a:defRPr/>
            </a:pPr>
            <a:r>
              <a:rPr lang="en-US"/>
              <a:t>dt+UX: Design Thinking for User Experience Design, Prototyping &amp; Evaluation </a:t>
            </a:r>
            <a:endParaRPr lang="en-US" dirty="0"/>
          </a:p>
        </p:txBody>
      </p:sp>
      <p:sp>
        <p:nvSpPr>
          <p:cNvPr id="14" name="Slide Number Placeholder 6">
            <a:extLst>
              <a:ext uri="{FF2B5EF4-FFF2-40B4-BE49-F238E27FC236}">
                <a16:creationId xmlns:a16="http://schemas.microsoft.com/office/drawing/2014/main" id="{0B2E9C58-F77A-4E2C-BF67-89792E02A20D}"/>
              </a:ext>
            </a:extLst>
          </p:cNvPr>
          <p:cNvSpPr>
            <a:spLocks noGrp="1"/>
          </p:cNvSpPr>
          <p:nvPr>
            <p:ph type="sldNum" sz="quarter" idx="12"/>
          </p:nvPr>
        </p:nvSpPr>
        <p:spPr/>
        <p:txBody>
          <a:bodyPr/>
          <a:lstStyle/>
          <a:p>
            <a:pPr>
              <a:spcAft>
                <a:spcPts val="600"/>
              </a:spcAft>
              <a:defRPr/>
            </a:pPr>
            <a:fld id="{0C5F66C6-F275-4CCB-99C8-491F9A67516C}" type="slidenum">
              <a:rPr lang="en-US" smtClean="0"/>
              <a:pPr>
                <a:spcAft>
                  <a:spcPts val="600"/>
                </a:spcAft>
                <a:defRPr/>
              </a:pPr>
              <a:t>44</a:t>
            </a:fld>
            <a:endParaRPr lang="en-US"/>
          </a:p>
        </p:txBody>
      </p:sp>
      <p:sp>
        <p:nvSpPr>
          <p:cNvPr id="9" name="Content Placeholder 2">
            <a:extLst>
              <a:ext uri="{FF2B5EF4-FFF2-40B4-BE49-F238E27FC236}">
                <a16:creationId xmlns:a16="http://schemas.microsoft.com/office/drawing/2014/main" id="{5391DDFF-F04B-38B4-5D5F-88CF20681411}"/>
              </a:ext>
            </a:extLst>
          </p:cNvPr>
          <p:cNvSpPr>
            <a:spLocks noGrp="1"/>
          </p:cNvSpPr>
          <p:nvPr>
            <p:ph idx="1"/>
          </p:nvPr>
        </p:nvSpPr>
        <p:spPr>
          <a:xfrm>
            <a:off x="358347" y="1796906"/>
            <a:ext cx="5271487" cy="3444565"/>
          </a:xfrm>
        </p:spPr>
        <p:txBody>
          <a:bodyPr/>
          <a:lstStyle/>
          <a:p>
            <a:pPr>
              <a:spcAft>
                <a:spcPts val="1200"/>
              </a:spcAft>
            </a:pPr>
            <a:r>
              <a:rPr lang="en-US" sz="2800" dirty="0"/>
              <a:t>Humans shape the design of technology</a:t>
            </a:r>
          </a:p>
          <a:p>
            <a:pPr>
              <a:spcAft>
                <a:spcPts val="1200"/>
              </a:spcAft>
            </a:pPr>
            <a:r>
              <a:rPr lang="en-US" sz="2800" dirty="0"/>
              <a:t>Technology in turn shapes human experience &amp; society</a:t>
            </a:r>
          </a:p>
          <a:p>
            <a:pPr>
              <a:spcAft>
                <a:spcPts val="1200"/>
              </a:spcAft>
            </a:pPr>
            <a:r>
              <a:rPr lang="en-US" sz="2800" dirty="0"/>
              <a:t>This occurs at multiple scales</a:t>
            </a:r>
          </a:p>
          <a:p>
            <a:pPr marL="0" indent="0">
              <a:spcAft>
                <a:spcPts val="1200"/>
              </a:spcAft>
              <a:buNone/>
            </a:pPr>
            <a:endParaRPr lang="en-US" sz="2800" dirty="0"/>
          </a:p>
        </p:txBody>
      </p:sp>
      <p:pic>
        <p:nvPicPr>
          <p:cNvPr id="4" name="Picture 3" descr="A diagram of the levels of human experience&#10;&#10;Description automatically generated">
            <a:extLst>
              <a:ext uri="{FF2B5EF4-FFF2-40B4-BE49-F238E27FC236}">
                <a16:creationId xmlns:a16="http://schemas.microsoft.com/office/drawing/2014/main" id="{565F0EA7-A767-4297-1FDF-C96423A501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7727" y="1151754"/>
            <a:ext cx="6337972" cy="4941356"/>
          </a:xfrm>
          <a:prstGeom prst="rect">
            <a:avLst/>
          </a:prstGeom>
        </p:spPr>
      </p:pic>
    </p:spTree>
    <p:extLst>
      <p:ext uri="{BB962C8B-B14F-4D97-AF65-F5344CB8AC3E}">
        <p14:creationId xmlns:p14="http://schemas.microsoft.com/office/powerpoint/2010/main" val="11403036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E01AB-B3B4-A144-B7C3-97348462E5E3}"/>
              </a:ext>
            </a:extLst>
          </p:cNvPr>
          <p:cNvSpPr>
            <a:spLocks noGrp="1"/>
          </p:cNvSpPr>
          <p:nvPr>
            <p:ph type="title"/>
          </p:nvPr>
        </p:nvSpPr>
        <p:spPr/>
        <p:txBody>
          <a:bodyPr wrap="square" anchor="ctr">
            <a:normAutofit/>
          </a:bodyPr>
          <a:lstStyle/>
          <a:p>
            <a:r>
              <a:rPr lang="en-US" dirty="0"/>
              <a:t>Stakeholder Analysis</a:t>
            </a:r>
          </a:p>
        </p:txBody>
      </p:sp>
      <p:sp>
        <p:nvSpPr>
          <p:cNvPr id="10" name="Date Placeholder 4">
            <a:extLst>
              <a:ext uri="{FF2B5EF4-FFF2-40B4-BE49-F238E27FC236}">
                <a16:creationId xmlns:a16="http://schemas.microsoft.com/office/drawing/2014/main" id="{C80BA063-DB87-488B-80F2-C0D9D45A09A1}"/>
              </a:ext>
            </a:extLst>
          </p:cNvPr>
          <p:cNvSpPr>
            <a:spLocks noGrp="1"/>
          </p:cNvSpPr>
          <p:nvPr>
            <p:ph type="dt" sz="half" idx="10"/>
          </p:nvPr>
        </p:nvSpPr>
        <p:spPr/>
        <p:txBody>
          <a:bodyPr/>
          <a:lstStyle/>
          <a:p>
            <a:pPr>
              <a:spcAft>
                <a:spcPts val="600"/>
              </a:spcAft>
              <a:defRPr/>
            </a:pPr>
            <a:r>
              <a:rPr lang="en-US"/>
              <a:t>Autumn 2026</a:t>
            </a:r>
          </a:p>
        </p:txBody>
      </p:sp>
      <p:sp>
        <p:nvSpPr>
          <p:cNvPr id="12" name="Footer Placeholder 5">
            <a:extLst>
              <a:ext uri="{FF2B5EF4-FFF2-40B4-BE49-F238E27FC236}">
                <a16:creationId xmlns:a16="http://schemas.microsoft.com/office/drawing/2014/main" id="{E191E05B-C678-4052-B066-199E72251049}"/>
              </a:ext>
            </a:extLst>
          </p:cNvPr>
          <p:cNvSpPr>
            <a:spLocks noGrp="1"/>
          </p:cNvSpPr>
          <p:nvPr>
            <p:ph type="ftr" sz="quarter" idx="11"/>
          </p:nvPr>
        </p:nvSpPr>
        <p:spPr/>
        <p:txBody>
          <a:bodyPr/>
          <a:lstStyle/>
          <a:p>
            <a:pPr>
              <a:spcAft>
                <a:spcPts val="600"/>
              </a:spcAft>
              <a:defRPr/>
            </a:pPr>
            <a:r>
              <a:rPr lang="en-US"/>
              <a:t>dt+UX: Design Thinking for User Experience Design, Prototyping &amp; Evaluation </a:t>
            </a:r>
            <a:endParaRPr lang="en-US" dirty="0"/>
          </a:p>
        </p:txBody>
      </p:sp>
      <p:sp>
        <p:nvSpPr>
          <p:cNvPr id="14" name="Slide Number Placeholder 6">
            <a:extLst>
              <a:ext uri="{FF2B5EF4-FFF2-40B4-BE49-F238E27FC236}">
                <a16:creationId xmlns:a16="http://schemas.microsoft.com/office/drawing/2014/main" id="{0B2E9C58-F77A-4E2C-BF67-89792E02A20D}"/>
              </a:ext>
            </a:extLst>
          </p:cNvPr>
          <p:cNvSpPr>
            <a:spLocks noGrp="1"/>
          </p:cNvSpPr>
          <p:nvPr>
            <p:ph type="sldNum" sz="quarter" idx="12"/>
          </p:nvPr>
        </p:nvSpPr>
        <p:spPr/>
        <p:txBody>
          <a:bodyPr/>
          <a:lstStyle/>
          <a:p>
            <a:pPr>
              <a:spcAft>
                <a:spcPts val="600"/>
              </a:spcAft>
              <a:defRPr/>
            </a:pPr>
            <a:fld id="{0C5F66C6-F275-4CCB-99C8-491F9A67516C}" type="slidenum">
              <a:rPr lang="en-US" smtClean="0"/>
              <a:pPr>
                <a:spcAft>
                  <a:spcPts val="600"/>
                </a:spcAft>
                <a:defRPr/>
              </a:pPr>
              <a:t>45</a:t>
            </a:fld>
            <a:endParaRPr lang="en-US"/>
          </a:p>
        </p:txBody>
      </p:sp>
      <p:sp>
        <p:nvSpPr>
          <p:cNvPr id="9" name="Content Placeholder 2">
            <a:extLst>
              <a:ext uri="{FF2B5EF4-FFF2-40B4-BE49-F238E27FC236}">
                <a16:creationId xmlns:a16="http://schemas.microsoft.com/office/drawing/2014/main" id="{5391DDFF-F04B-38B4-5D5F-88CF20681411}"/>
              </a:ext>
            </a:extLst>
          </p:cNvPr>
          <p:cNvSpPr>
            <a:spLocks noGrp="1"/>
          </p:cNvSpPr>
          <p:nvPr>
            <p:ph idx="1"/>
          </p:nvPr>
        </p:nvSpPr>
        <p:spPr>
          <a:xfrm>
            <a:off x="639235" y="1351312"/>
            <a:ext cx="11084010" cy="4155376"/>
          </a:xfrm>
        </p:spPr>
        <p:txBody>
          <a:bodyPr/>
          <a:lstStyle/>
          <a:p>
            <a:pPr marL="0" indent="0">
              <a:buNone/>
            </a:pPr>
            <a:r>
              <a:rPr lang="en-US" sz="2800" b="1" dirty="0"/>
              <a:t>Whose values are being considered?</a:t>
            </a:r>
            <a:endParaRPr lang="en-US" sz="2800" b="1" i="1" dirty="0">
              <a:solidFill>
                <a:srgbClr val="E5642F"/>
              </a:solidFill>
            </a:endParaRPr>
          </a:p>
          <a:p>
            <a:pPr marL="0" indent="0">
              <a:buNone/>
            </a:pPr>
            <a:r>
              <a:rPr lang="en-US" sz="2800" i="1" dirty="0">
                <a:solidFill>
                  <a:srgbClr val="FFC000"/>
                </a:solidFill>
              </a:rPr>
              <a:t>Direct stakeholders</a:t>
            </a:r>
            <a:r>
              <a:rPr lang="en-US" sz="2800" i="1" dirty="0">
                <a:solidFill>
                  <a:srgbClr val="E5642F"/>
                </a:solidFill>
              </a:rPr>
              <a:t>	</a:t>
            </a:r>
            <a:r>
              <a:rPr lang="en-US" sz="2800" dirty="0"/>
              <a:t>people interacting directly with a technology</a:t>
            </a:r>
          </a:p>
          <a:p>
            <a:pPr marL="0" indent="0">
              <a:buNone/>
            </a:pPr>
            <a:r>
              <a:rPr lang="en-US" sz="2800" i="1" dirty="0">
                <a:solidFill>
                  <a:srgbClr val="FFC000"/>
                </a:solidFill>
              </a:rPr>
              <a:t>Indirect stakeholders</a:t>
            </a:r>
            <a:r>
              <a:rPr lang="en-US" sz="2800" i="1" dirty="0">
                <a:solidFill>
                  <a:srgbClr val="E5642F"/>
                </a:solidFill>
              </a:rPr>
              <a:t>	</a:t>
            </a:r>
            <a:r>
              <a:rPr lang="en-US" sz="2800" dirty="0"/>
              <a:t>people who are affected by the technology, 				but don’t interact directly with it</a:t>
            </a:r>
          </a:p>
        </p:txBody>
      </p:sp>
      <p:sp>
        <p:nvSpPr>
          <p:cNvPr id="5" name="TextBox 4">
            <a:extLst>
              <a:ext uri="{FF2B5EF4-FFF2-40B4-BE49-F238E27FC236}">
                <a16:creationId xmlns:a16="http://schemas.microsoft.com/office/drawing/2014/main" id="{D507A3BC-8426-9833-23FB-47954278443A}"/>
              </a:ext>
            </a:extLst>
          </p:cNvPr>
          <p:cNvSpPr txBox="1"/>
          <p:nvPr/>
        </p:nvSpPr>
        <p:spPr>
          <a:xfrm>
            <a:off x="3200400" y="2570205"/>
            <a:ext cx="184731" cy="461665"/>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2469114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E01AB-B3B4-A144-B7C3-97348462E5E3}"/>
              </a:ext>
            </a:extLst>
          </p:cNvPr>
          <p:cNvSpPr>
            <a:spLocks noGrp="1"/>
          </p:cNvSpPr>
          <p:nvPr>
            <p:ph type="title"/>
          </p:nvPr>
        </p:nvSpPr>
        <p:spPr/>
        <p:txBody>
          <a:bodyPr wrap="square" anchor="ctr">
            <a:normAutofit/>
          </a:bodyPr>
          <a:lstStyle/>
          <a:p>
            <a:r>
              <a:rPr lang="en-US" dirty="0"/>
              <a:t>Stakeholder Analysis</a:t>
            </a:r>
          </a:p>
        </p:txBody>
      </p:sp>
      <p:sp>
        <p:nvSpPr>
          <p:cNvPr id="10" name="Date Placeholder 4">
            <a:extLst>
              <a:ext uri="{FF2B5EF4-FFF2-40B4-BE49-F238E27FC236}">
                <a16:creationId xmlns:a16="http://schemas.microsoft.com/office/drawing/2014/main" id="{C80BA063-DB87-488B-80F2-C0D9D45A09A1}"/>
              </a:ext>
            </a:extLst>
          </p:cNvPr>
          <p:cNvSpPr>
            <a:spLocks noGrp="1"/>
          </p:cNvSpPr>
          <p:nvPr>
            <p:ph type="dt" sz="half" idx="10"/>
          </p:nvPr>
        </p:nvSpPr>
        <p:spPr/>
        <p:txBody>
          <a:bodyPr/>
          <a:lstStyle/>
          <a:p>
            <a:pPr>
              <a:spcAft>
                <a:spcPts val="600"/>
              </a:spcAft>
              <a:defRPr/>
            </a:pPr>
            <a:r>
              <a:rPr lang="en-US"/>
              <a:t>Autumn 2026</a:t>
            </a:r>
          </a:p>
        </p:txBody>
      </p:sp>
      <p:sp>
        <p:nvSpPr>
          <p:cNvPr id="12" name="Footer Placeholder 5">
            <a:extLst>
              <a:ext uri="{FF2B5EF4-FFF2-40B4-BE49-F238E27FC236}">
                <a16:creationId xmlns:a16="http://schemas.microsoft.com/office/drawing/2014/main" id="{E191E05B-C678-4052-B066-199E72251049}"/>
              </a:ext>
            </a:extLst>
          </p:cNvPr>
          <p:cNvSpPr>
            <a:spLocks noGrp="1"/>
          </p:cNvSpPr>
          <p:nvPr>
            <p:ph type="ftr" sz="quarter" idx="11"/>
          </p:nvPr>
        </p:nvSpPr>
        <p:spPr/>
        <p:txBody>
          <a:bodyPr/>
          <a:lstStyle/>
          <a:p>
            <a:pPr>
              <a:spcAft>
                <a:spcPts val="600"/>
              </a:spcAft>
              <a:defRPr/>
            </a:pPr>
            <a:r>
              <a:rPr lang="en-US"/>
              <a:t>dt+UX: Design Thinking for User Experience Design, Prototyping &amp; Evaluation </a:t>
            </a:r>
            <a:endParaRPr lang="en-US" dirty="0"/>
          </a:p>
        </p:txBody>
      </p:sp>
      <p:sp>
        <p:nvSpPr>
          <p:cNvPr id="14" name="Slide Number Placeholder 6">
            <a:extLst>
              <a:ext uri="{FF2B5EF4-FFF2-40B4-BE49-F238E27FC236}">
                <a16:creationId xmlns:a16="http://schemas.microsoft.com/office/drawing/2014/main" id="{0B2E9C58-F77A-4E2C-BF67-89792E02A20D}"/>
              </a:ext>
            </a:extLst>
          </p:cNvPr>
          <p:cNvSpPr>
            <a:spLocks noGrp="1"/>
          </p:cNvSpPr>
          <p:nvPr>
            <p:ph type="sldNum" sz="quarter" idx="12"/>
          </p:nvPr>
        </p:nvSpPr>
        <p:spPr/>
        <p:txBody>
          <a:bodyPr/>
          <a:lstStyle/>
          <a:p>
            <a:pPr>
              <a:spcAft>
                <a:spcPts val="600"/>
              </a:spcAft>
              <a:defRPr/>
            </a:pPr>
            <a:fld id="{0C5F66C6-F275-4CCB-99C8-491F9A67516C}" type="slidenum">
              <a:rPr lang="en-US" smtClean="0"/>
              <a:pPr>
                <a:spcAft>
                  <a:spcPts val="600"/>
                </a:spcAft>
                <a:defRPr/>
              </a:pPr>
              <a:t>46</a:t>
            </a:fld>
            <a:endParaRPr lang="en-US"/>
          </a:p>
        </p:txBody>
      </p:sp>
      <p:sp>
        <p:nvSpPr>
          <p:cNvPr id="9" name="Content Placeholder 2">
            <a:extLst>
              <a:ext uri="{FF2B5EF4-FFF2-40B4-BE49-F238E27FC236}">
                <a16:creationId xmlns:a16="http://schemas.microsoft.com/office/drawing/2014/main" id="{5391DDFF-F04B-38B4-5D5F-88CF20681411}"/>
              </a:ext>
            </a:extLst>
          </p:cNvPr>
          <p:cNvSpPr>
            <a:spLocks noGrp="1"/>
          </p:cNvSpPr>
          <p:nvPr>
            <p:ph idx="1"/>
          </p:nvPr>
        </p:nvSpPr>
        <p:spPr>
          <a:xfrm>
            <a:off x="639235" y="1351312"/>
            <a:ext cx="11084010" cy="4155376"/>
          </a:xfrm>
        </p:spPr>
        <p:txBody>
          <a:bodyPr/>
          <a:lstStyle/>
          <a:p>
            <a:pPr marL="0" indent="0">
              <a:buNone/>
            </a:pPr>
            <a:r>
              <a:rPr lang="en-US" sz="2800" b="1" dirty="0"/>
              <a:t>Whose values are being considered?</a:t>
            </a:r>
            <a:endParaRPr lang="en-US" sz="2800" b="1" i="1" dirty="0">
              <a:solidFill>
                <a:srgbClr val="E5642F"/>
              </a:solidFill>
            </a:endParaRPr>
          </a:p>
          <a:p>
            <a:pPr marL="0" indent="0">
              <a:buNone/>
            </a:pPr>
            <a:r>
              <a:rPr lang="en-US" sz="2800" i="1" dirty="0">
                <a:solidFill>
                  <a:srgbClr val="FFC000"/>
                </a:solidFill>
              </a:rPr>
              <a:t>Direct stakeholders</a:t>
            </a:r>
            <a:r>
              <a:rPr lang="en-US" sz="2800" i="1" dirty="0">
                <a:solidFill>
                  <a:srgbClr val="E5642F"/>
                </a:solidFill>
              </a:rPr>
              <a:t>	</a:t>
            </a:r>
            <a:r>
              <a:rPr lang="en-US" sz="2800" dirty="0"/>
              <a:t>people interacting directly with a technology</a:t>
            </a:r>
          </a:p>
          <a:p>
            <a:pPr marL="0" indent="0">
              <a:buNone/>
            </a:pPr>
            <a:r>
              <a:rPr lang="en-US" sz="2800" i="1" dirty="0">
                <a:solidFill>
                  <a:srgbClr val="FFC000"/>
                </a:solidFill>
              </a:rPr>
              <a:t>Indirect stakeholders</a:t>
            </a:r>
            <a:r>
              <a:rPr lang="en-US" sz="2800" i="1" dirty="0">
                <a:solidFill>
                  <a:srgbClr val="E5642F"/>
                </a:solidFill>
              </a:rPr>
              <a:t>	</a:t>
            </a:r>
            <a:r>
              <a:rPr lang="en-US" sz="2800" dirty="0"/>
              <a:t>people who are affected by the technology, 				but don’t interact directly with it</a:t>
            </a:r>
          </a:p>
          <a:p>
            <a:pPr marL="0" indent="0">
              <a:buNone/>
            </a:pPr>
            <a:endParaRPr lang="en-US" sz="2000" i="1" dirty="0"/>
          </a:p>
          <a:p>
            <a:pPr marL="0" indent="0">
              <a:buNone/>
            </a:pPr>
            <a:r>
              <a:rPr lang="en-US" sz="2800" b="1" dirty="0"/>
              <a:t>Example: </a:t>
            </a:r>
            <a:r>
              <a:rPr lang="en-US" sz="2800" dirty="0"/>
              <a:t>electronic health record systems</a:t>
            </a:r>
          </a:p>
          <a:p>
            <a:pPr marL="0" indent="0">
              <a:buNone/>
              <a:tabLst>
                <a:tab pos="3648075" algn="l"/>
              </a:tabLst>
            </a:pPr>
            <a:r>
              <a:rPr lang="en-US" sz="2800" i="1" dirty="0">
                <a:solidFill>
                  <a:srgbClr val="FFC000"/>
                </a:solidFill>
              </a:rPr>
              <a:t>Direct stakeholders</a:t>
            </a:r>
            <a:r>
              <a:rPr lang="en-US" sz="2800" i="1" dirty="0">
                <a:solidFill>
                  <a:srgbClr val="E5642F"/>
                </a:solidFill>
              </a:rPr>
              <a:t>	</a:t>
            </a:r>
            <a:r>
              <a:rPr lang="en-US" sz="2800" dirty="0"/>
              <a:t>doctors, nurses, </a:t>
            </a:r>
            <a:br>
              <a:rPr lang="en-US" sz="2800" dirty="0"/>
            </a:br>
            <a:r>
              <a:rPr lang="en-US" sz="2800" dirty="0"/>
              <a:t>	patients, billing staff</a:t>
            </a:r>
          </a:p>
          <a:p>
            <a:pPr marL="0" indent="0">
              <a:buNone/>
              <a:tabLst>
                <a:tab pos="3648075" algn="l"/>
              </a:tabLst>
            </a:pPr>
            <a:r>
              <a:rPr lang="en-US" sz="2800" i="1" dirty="0">
                <a:solidFill>
                  <a:srgbClr val="FFC000"/>
                </a:solidFill>
              </a:rPr>
              <a:t>Indirect stakeholders</a:t>
            </a:r>
            <a:r>
              <a:rPr lang="en-US" sz="2800" i="1" dirty="0">
                <a:solidFill>
                  <a:srgbClr val="E5642F"/>
                </a:solidFill>
              </a:rPr>
              <a:t>	</a:t>
            </a:r>
            <a:r>
              <a:rPr lang="en-US" sz="2800" dirty="0"/>
              <a:t>families, insurance co., </a:t>
            </a:r>
            <a:br>
              <a:rPr lang="en-US" sz="2800" dirty="0"/>
            </a:br>
            <a:r>
              <a:rPr lang="en-US" sz="2800" dirty="0"/>
              <a:t>	pharma co., researchers,</a:t>
            </a:r>
            <a:br>
              <a:rPr lang="en-US" sz="2800" dirty="0"/>
            </a:br>
            <a:r>
              <a:rPr lang="en-US" sz="2800" dirty="0"/>
              <a:t>	government</a:t>
            </a:r>
          </a:p>
          <a:p>
            <a:pPr marL="0" indent="0">
              <a:buNone/>
            </a:pPr>
            <a:endParaRPr lang="en-US" sz="2800" dirty="0"/>
          </a:p>
        </p:txBody>
      </p:sp>
      <p:sp>
        <p:nvSpPr>
          <p:cNvPr id="5" name="TextBox 4">
            <a:extLst>
              <a:ext uri="{FF2B5EF4-FFF2-40B4-BE49-F238E27FC236}">
                <a16:creationId xmlns:a16="http://schemas.microsoft.com/office/drawing/2014/main" id="{D507A3BC-8426-9833-23FB-47954278443A}"/>
              </a:ext>
            </a:extLst>
          </p:cNvPr>
          <p:cNvSpPr txBox="1"/>
          <p:nvPr/>
        </p:nvSpPr>
        <p:spPr>
          <a:xfrm>
            <a:off x="3200400" y="2570205"/>
            <a:ext cx="184731" cy="461665"/>
          </a:xfrm>
          <a:prstGeom prst="rect">
            <a:avLst/>
          </a:prstGeom>
          <a:noFill/>
        </p:spPr>
        <p:txBody>
          <a:bodyPr wrap="none" rtlCol="0">
            <a:spAutoFit/>
          </a:bodyPr>
          <a:lstStyle/>
          <a:p>
            <a:endParaRPr lang="en-US" dirty="0"/>
          </a:p>
        </p:txBody>
      </p:sp>
      <p:grpSp>
        <p:nvGrpSpPr>
          <p:cNvPr id="3" name="Group 2">
            <a:extLst>
              <a:ext uri="{FF2B5EF4-FFF2-40B4-BE49-F238E27FC236}">
                <a16:creationId xmlns:a16="http://schemas.microsoft.com/office/drawing/2014/main" id="{2F7EC0EF-EFB8-A349-F29D-4C34578364B9}"/>
              </a:ext>
            </a:extLst>
          </p:cNvPr>
          <p:cNvGrpSpPr/>
          <p:nvPr/>
        </p:nvGrpSpPr>
        <p:grpSpPr>
          <a:xfrm>
            <a:off x="8023011" y="3429000"/>
            <a:ext cx="3508964" cy="2973413"/>
            <a:chOff x="6303932" y="1602237"/>
            <a:chExt cx="5065640" cy="4292504"/>
          </a:xfrm>
        </p:grpSpPr>
        <p:sp>
          <p:nvSpPr>
            <p:cNvPr id="4" name="Google Shape;242;p29">
              <a:extLst>
                <a:ext uri="{FF2B5EF4-FFF2-40B4-BE49-F238E27FC236}">
                  <a16:creationId xmlns:a16="http://schemas.microsoft.com/office/drawing/2014/main" id="{F8C8B440-058C-9995-3CD6-9C1C2A5AA36E}"/>
                </a:ext>
              </a:extLst>
            </p:cNvPr>
            <p:cNvSpPr/>
            <p:nvPr/>
          </p:nvSpPr>
          <p:spPr>
            <a:xfrm>
              <a:off x="6828562" y="1602237"/>
              <a:ext cx="4292504" cy="4292504"/>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endParaRPr>
            </a:p>
          </p:txBody>
        </p:sp>
        <p:sp>
          <p:nvSpPr>
            <p:cNvPr id="6" name="Google Shape;243;p29">
              <a:extLst>
                <a:ext uri="{FF2B5EF4-FFF2-40B4-BE49-F238E27FC236}">
                  <a16:creationId xmlns:a16="http://schemas.microsoft.com/office/drawing/2014/main" id="{489774CD-C418-E9FB-C7C7-4888761737C4}"/>
                </a:ext>
              </a:extLst>
            </p:cNvPr>
            <p:cNvSpPr/>
            <p:nvPr/>
          </p:nvSpPr>
          <p:spPr>
            <a:xfrm>
              <a:off x="7512204" y="2285879"/>
              <a:ext cx="2925341" cy="2925341"/>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endParaRPr>
            </a:p>
          </p:txBody>
        </p:sp>
        <p:sp>
          <p:nvSpPr>
            <p:cNvPr id="7" name="Google Shape;244;p29">
              <a:extLst>
                <a:ext uri="{FF2B5EF4-FFF2-40B4-BE49-F238E27FC236}">
                  <a16:creationId xmlns:a16="http://schemas.microsoft.com/office/drawing/2014/main" id="{B4E5CE13-01F1-6B03-0B94-0C0F1F3C8731}"/>
                </a:ext>
              </a:extLst>
            </p:cNvPr>
            <p:cNvSpPr/>
            <p:nvPr/>
          </p:nvSpPr>
          <p:spPr>
            <a:xfrm>
              <a:off x="8236930" y="3010562"/>
              <a:ext cx="1476052" cy="1475686"/>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endParaRPr>
            </a:p>
          </p:txBody>
        </p:sp>
        <p:sp>
          <p:nvSpPr>
            <p:cNvPr id="8" name="Google Shape;246;p29">
              <a:extLst>
                <a:ext uri="{FF2B5EF4-FFF2-40B4-BE49-F238E27FC236}">
                  <a16:creationId xmlns:a16="http://schemas.microsoft.com/office/drawing/2014/main" id="{3D0C93D3-AF8E-1021-38B5-F408426A158B}"/>
                </a:ext>
              </a:extLst>
            </p:cNvPr>
            <p:cNvSpPr txBox="1"/>
            <p:nvPr/>
          </p:nvSpPr>
          <p:spPr>
            <a:xfrm>
              <a:off x="7792807" y="5171841"/>
              <a:ext cx="2355389" cy="575976"/>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b="1" dirty="0">
                  <a:solidFill>
                    <a:schemeClr val="bg1"/>
                  </a:solidFill>
                  <a:latin typeface="Georgia" panose="02040502050405020303" pitchFamily="18" charset="0"/>
                </a:rPr>
                <a:t>insurance co</a:t>
              </a:r>
              <a:endParaRPr sz="1200" dirty="0">
                <a:solidFill>
                  <a:schemeClr val="bg1"/>
                </a:solidFill>
                <a:latin typeface="Roboto"/>
                <a:ea typeface="Roboto"/>
                <a:cs typeface="Roboto"/>
                <a:sym typeface="Roboto"/>
              </a:endParaRPr>
            </a:p>
          </p:txBody>
        </p:sp>
        <p:sp>
          <p:nvSpPr>
            <p:cNvPr id="11" name="Google Shape;247;p29">
              <a:extLst>
                <a:ext uri="{FF2B5EF4-FFF2-40B4-BE49-F238E27FC236}">
                  <a16:creationId xmlns:a16="http://schemas.microsoft.com/office/drawing/2014/main" id="{495F20DA-341C-E7E1-C544-9D6A3907972D}"/>
                </a:ext>
              </a:extLst>
            </p:cNvPr>
            <p:cNvSpPr txBox="1">
              <a:spLocks/>
            </p:cNvSpPr>
            <p:nvPr/>
          </p:nvSpPr>
          <p:spPr>
            <a:xfrm>
              <a:off x="8073776" y="2367995"/>
              <a:ext cx="1802353" cy="549578"/>
            </a:xfrm>
            <a:prstGeom prst="rect">
              <a:avLst/>
            </a:prstGeom>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US" sz="1800" b="1">
                  <a:solidFill>
                    <a:schemeClr val="bg1"/>
                  </a:solidFill>
                  <a:latin typeface="Georgia" panose="02040502050405020303" pitchFamily="18" charset="0"/>
                </a:rPr>
                <a:t>Direct</a:t>
              </a:r>
            </a:p>
          </p:txBody>
        </p:sp>
        <p:sp>
          <p:nvSpPr>
            <p:cNvPr id="13" name="Google Shape;248;p29">
              <a:extLst>
                <a:ext uri="{FF2B5EF4-FFF2-40B4-BE49-F238E27FC236}">
                  <a16:creationId xmlns:a16="http://schemas.microsoft.com/office/drawing/2014/main" id="{5DA879D6-F8A1-0FFF-6243-EBE74E9CCC5F}"/>
                </a:ext>
              </a:extLst>
            </p:cNvPr>
            <p:cNvSpPr txBox="1">
              <a:spLocks/>
            </p:cNvSpPr>
            <p:nvPr/>
          </p:nvSpPr>
          <p:spPr>
            <a:xfrm>
              <a:off x="8216561" y="3143192"/>
              <a:ext cx="1516614" cy="1114058"/>
            </a:xfrm>
            <a:prstGeom prst="rect">
              <a:avLst/>
            </a:prstGeom>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US" sz="1800" b="1" dirty="0">
                  <a:solidFill>
                    <a:schemeClr val="bg1"/>
                  </a:solidFill>
                  <a:latin typeface="Georgia" panose="02040502050405020303" pitchFamily="18" charset="0"/>
                </a:rPr>
                <a:t>EHR</a:t>
              </a:r>
              <a:br>
                <a:rPr lang="en-US" sz="1800" b="1" dirty="0">
                  <a:solidFill>
                    <a:schemeClr val="bg1"/>
                  </a:solidFill>
                  <a:latin typeface="Georgia" panose="02040502050405020303" pitchFamily="18" charset="0"/>
                </a:rPr>
              </a:br>
              <a:r>
                <a:rPr lang="en-US" sz="1800" b="1" dirty="0">
                  <a:solidFill>
                    <a:schemeClr val="bg1"/>
                  </a:solidFill>
                  <a:latin typeface="Georgia" panose="02040502050405020303" pitchFamily="18" charset="0"/>
                </a:rPr>
                <a:t>system</a:t>
              </a:r>
            </a:p>
          </p:txBody>
        </p:sp>
        <p:sp>
          <p:nvSpPr>
            <p:cNvPr id="15" name="Google Shape;249;p29">
              <a:extLst>
                <a:ext uri="{FF2B5EF4-FFF2-40B4-BE49-F238E27FC236}">
                  <a16:creationId xmlns:a16="http://schemas.microsoft.com/office/drawing/2014/main" id="{AE99AB56-2FBC-5DED-5402-B5201D4FF345}"/>
                </a:ext>
              </a:extLst>
            </p:cNvPr>
            <p:cNvSpPr txBox="1"/>
            <p:nvPr/>
          </p:nvSpPr>
          <p:spPr>
            <a:xfrm>
              <a:off x="6979550" y="3470847"/>
              <a:ext cx="1936733" cy="575976"/>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b="1" dirty="0">
                  <a:solidFill>
                    <a:schemeClr val="bg1"/>
                  </a:solidFill>
                  <a:latin typeface="Georgia" panose="02040502050405020303" pitchFamily="18" charset="0"/>
                </a:rPr>
                <a:t>doctors</a:t>
              </a:r>
              <a:endParaRPr sz="1200" dirty="0">
                <a:solidFill>
                  <a:schemeClr val="bg1"/>
                </a:solidFill>
                <a:latin typeface="Roboto"/>
                <a:ea typeface="Roboto"/>
                <a:cs typeface="Roboto"/>
                <a:sym typeface="Roboto"/>
              </a:endParaRPr>
            </a:p>
          </p:txBody>
        </p:sp>
        <p:sp>
          <p:nvSpPr>
            <p:cNvPr id="16" name="Google Shape;250;p29">
              <a:extLst>
                <a:ext uri="{FF2B5EF4-FFF2-40B4-BE49-F238E27FC236}">
                  <a16:creationId xmlns:a16="http://schemas.microsoft.com/office/drawing/2014/main" id="{628C11E2-74F8-E5F4-2ED3-C81FDD60E089}"/>
                </a:ext>
              </a:extLst>
            </p:cNvPr>
            <p:cNvSpPr txBox="1"/>
            <p:nvPr/>
          </p:nvSpPr>
          <p:spPr>
            <a:xfrm>
              <a:off x="8073775" y="4512968"/>
              <a:ext cx="1659401" cy="575976"/>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b="1" dirty="0">
                  <a:solidFill>
                    <a:schemeClr val="bg1"/>
                  </a:solidFill>
                  <a:latin typeface="Georgia" panose="02040502050405020303" pitchFamily="18" charset="0"/>
                </a:rPr>
                <a:t>patients</a:t>
              </a:r>
              <a:endParaRPr sz="1200" dirty="0">
                <a:solidFill>
                  <a:schemeClr val="bg1"/>
                </a:solidFill>
                <a:latin typeface="Roboto"/>
                <a:ea typeface="Roboto"/>
                <a:cs typeface="Roboto"/>
                <a:sym typeface="Roboto"/>
              </a:endParaRPr>
            </a:p>
          </p:txBody>
        </p:sp>
        <p:sp>
          <p:nvSpPr>
            <p:cNvPr id="17" name="Google Shape;251;p29">
              <a:extLst>
                <a:ext uri="{FF2B5EF4-FFF2-40B4-BE49-F238E27FC236}">
                  <a16:creationId xmlns:a16="http://schemas.microsoft.com/office/drawing/2014/main" id="{0FEE9B8B-C57C-4D44-05F1-BAC0C660D474}"/>
                </a:ext>
              </a:extLst>
            </p:cNvPr>
            <p:cNvSpPr txBox="1"/>
            <p:nvPr/>
          </p:nvSpPr>
          <p:spPr>
            <a:xfrm>
              <a:off x="9440977" y="3470847"/>
              <a:ext cx="1403956" cy="575976"/>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b="1" dirty="0">
                  <a:solidFill>
                    <a:schemeClr val="bg1"/>
                  </a:solidFill>
                  <a:latin typeface="Georgia" panose="02040502050405020303" pitchFamily="18" charset="0"/>
                </a:rPr>
                <a:t>nurses</a:t>
              </a:r>
              <a:endParaRPr sz="1200" dirty="0">
                <a:solidFill>
                  <a:schemeClr val="bg1"/>
                </a:solidFill>
                <a:latin typeface="Roboto"/>
                <a:ea typeface="Roboto"/>
                <a:cs typeface="Roboto"/>
                <a:sym typeface="Roboto"/>
              </a:endParaRPr>
            </a:p>
          </p:txBody>
        </p:sp>
        <p:sp>
          <p:nvSpPr>
            <p:cNvPr id="19" name="Google Shape;253;p29">
              <a:extLst>
                <a:ext uri="{FF2B5EF4-FFF2-40B4-BE49-F238E27FC236}">
                  <a16:creationId xmlns:a16="http://schemas.microsoft.com/office/drawing/2014/main" id="{FA4123D7-E156-E295-2F23-3FF2DC8CD77C}"/>
                </a:ext>
              </a:extLst>
            </p:cNvPr>
            <p:cNvSpPr txBox="1"/>
            <p:nvPr/>
          </p:nvSpPr>
          <p:spPr>
            <a:xfrm>
              <a:off x="6828562" y="4554455"/>
              <a:ext cx="1387998" cy="575976"/>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b="1" dirty="0">
                  <a:solidFill>
                    <a:schemeClr val="bg1"/>
                  </a:solidFill>
                  <a:latin typeface="Georgia" panose="02040502050405020303" pitchFamily="18" charset="0"/>
                </a:rPr>
                <a:t>gov &amp;</a:t>
              </a:r>
              <a:br>
                <a:rPr lang="en-US" sz="1200" b="1" dirty="0">
                  <a:solidFill>
                    <a:schemeClr val="bg1"/>
                  </a:solidFill>
                  <a:latin typeface="Georgia" panose="02040502050405020303" pitchFamily="18" charset="0"/>
                </a:rPr>
              </a:br>
              <a:r>
                <a:rPr lang="en-US" sz="1200" b="1" dirty="0">
                  <a:solidFill>
                    <a:schemeClr val="bg1"/>
                  </a:solidFill>
                  <a:latin typeface="Georgia" panose="02040502050405020303" pitchFamily="18" charset="0"/>
                </a:rPr>
                <a:t>policy</a:t>
              </a:r>
              <a:endParaRPr sz="1200" dirty="0">
                <a:solidFill>
                  <a:schemeClr val="bg1"/>
                </a:solidFill>
                <a:latin typeface="Roboto"/>
                <a:ea typeface="Roboto"/>
                <a:cs typeface="Roboto"/>
                <a:sym typeface="Roboto"/>
              </a:endParaRPr>
            </a:p>
          </p:txBody>
        </p:sp>
        <p:sp>
          <p:nvSpPr>
            <p:cNvPr id="20" name="Google Shape;254;p29">
              <a:extLst>
                <a:ext uri="{FF2B5EF4-FFF2-40B4-BE49-F238E27FC236}">
                  <a16:creationId xmlns:a16="http://schemas.microsoft.com/office/drawing/2014/main" id="{4E5F0191-B5B6-63CB-72AE-C70D0DB526B9}"/>
                </a:ext>
              </a:extLst>
            </p:cNvPr>
            <p:cNvSpPr txBox="1"/>
            <p:nvPr/>
          </p:nvSpPr>
          <p:spPr>
            <a:xfrm>
              <a:off x="9733176" y="4554455"/>
              <a:ext cx="1636396" cy="575976"/>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b="1" dirty="0">
                  <a:solidFill>
                    <a:schemeClr val="bg1"/>
                  </a:solidFill>
                  <a:latin typeface="Georgia" panose="02040502050405020303" pitchFamily="18" charset="0"/>
                </a:rPr>
                <a:t>pharma co.</a:t>
              </a:r>
              <a:endParaRPr sz="1200" dirty="0">
                <a:solidFill>
                  <a:schemeClr val="bg1"/>
                </a:solidFill>
                <a:latin typeface="Roboto"/>
                <a:ea typeface="Roboto"/>
                <a:cs typeface="Roboto"/>
                <a:sym typeface="Roboto"/>
              </a:endParaRPr>
            </a:p>
          </p:txBody>
        </p:sp>
        <p:sp>
          <p:nvSpPr>
            <p:cNvPr id="21" name="Google Shape;255;p29">
              <a:extLst>
                <a:ext uri="{FF2B5EF4-FFF2-40B4-BE49-F238E27FC236}">
                  <a16:creationId xmlns:a16="http://schemas.microsoft.com/office/drawing/2014/main" id="{DFB75729-12DF-9B64-79E6-832BDE51E2F7}"/>
                </a:ext>
              </a:extLst>
            </p:cNvPr>
            <p:cNvSpPr txBox="1"/>
            <p:nvPr/>
          </p:nvSpPr>
          <p:spPr>
            <a:xfrm>
              <a:off x="6303932" y="2325021"/>
              <a:ext cx="1936733" cy="575976"/>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b="1" dirty="0">
                  <a:solidFill>
                    <a:schemeClr val="bg1"/>
                  </a:solidFill>
                  <a:latin typeface="Georgia" panose="02040502050405020303" pitchFamily="18" charset="0"/>
                  <a:ea typeface="Roboto"/>
                  <a:cs typeface="Roboto"/>
                  <a:sym typeface="Roboto"/>
                </a:rPr>
                <a:t>researchers</a:t>
              </a:r>
              <a:endParaRPr sz="1200" dirty="0">
                <a:solidFill>
                  <a:schemeClr val="bg1"/>
                </a:solidFill>
                <a:latin typeface="Roboto"/>
                <a:ea typeface="Roboto"/>
                <a:cs typeface="Roboto"/>
                <a:sym typeface="Roboto"/>
              </a:endParaRPr>
            </a:p>
          </p:txBody>
        </p:sp>
        <p:sp>
          <p:nvSpPr>
            <p:cNvPr id="22" name="Google Shape;256;p29">
              <a:extLst>
                <a:ext uri="{FF2B5EF4-FFF2-40B4-BE49-F238E27FC236}">
                  <a16:creationId xmlns:a16="http://schemas.microsoft.com/office/drawing/2014/main" id="{DC6610EF-9564-EA26-B304-912FB8D61F17}"/>
                </a:ext>
              </a:extLst>
            </p:cNvPr>
            <p:cNvSpPr txBox="1"/>
            <p:nvPr/>
          </p:nvSpPr>
          <p:spPr>
            <a:xfrm>
              <a:off x="9717107" y="2325021"/>
              <a:ext cx="1403956" cy="575976"/>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b="1" dirty="0">
                  <a:solidFill>
                    <a:schemeClr val="bg1"/>
                  </a:solidFill>
                  <a:latin typeface="Georgia" panose="02040502050405020303" pitchFamily="18" charset="0"/>
                </a:rPr>
                <a:t>families</a:t>
              </a:r>
              <a:endParaRPr sz="1200" dirty="0">
                <a:solidFill>
                  <a:schemeClr val="bg1"/>
                </a:solidFill>
                <a:latin typeface="Roboto"/>
                <a:ea typeface="Roboto"/>
                <a:cs typeface="Roboto"/>
                <a:sym typeface="Roboto"/>
              </a:endParaRPr>
            </a:p>
          </p:txBody>
        </p:sp>
        <p:sp>
          <p:nvSpPr>
            <p:cNvPr id="23" name="Google Shape;266;p29">
              <a:extLst>
                <a:ext uri="{FF2B5EF4-FFF2-40B4-BE49-F238E27FC236}">
                  <a16:creationId xmlns:a16="http://schemas.microsoft.com/office/drawing/2014/main" id="{3E08F960-D79D-EDB9-C9A0-E612E15C1375}"/>
                </a:ext>
              </a:extLst>
            </p:cNvPr>
            <p:cNvSpPr txBox="1">
              <a:spLocks/>
            </p:cNvSpPr>
            <p:nvPr/>
          </p:nvSpPr>
          <p:spPr>
            <a:xfrm>
              <a:off x="8073776" y="1711391"/>
              <a:ext cx="1802353" cy="549578"/>
            </a:xfrm>
            <a:prstGeom prst="rect">
              <a:avLst/>
            </a:prstGeom>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US" sz="1800" b="1" dirty="0">
                  <a:solidFill>
                    <a:schemeClr val="bg1"/>
                  </a:solidFill>
                  <a:latin typeface="Georgia" panose="02040502050405020303" pitchFamily="18" charset="0"/>
                </a:rPr>
                <a:t>Indirect</a:t>
              </a:r>
            </a:p>
          </p:txBody>
        </p:sp>
      </p:grpSp>
    </p:spTree>
    <p:extLst>
      <p:ext uri="{BB962C8B-B14F-4D97-AF65-F5344CB8AC3E}">
        <p14:creationId xmlns:p14="http://schemas.microsoft.com/office/powerpoint/2010/main" val="8926027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EF14A33-A6BD-8D4B-CA70-2A84953FA4EE}"/>
              </a:ext>
            </a:extLst>
          </p:cNvPr>
          <p:cNvPicPr>
            <a:picLocks noChangeAspect="1"/>
          </p:cNvPicPr>
          <p:nvPr/>
        </p:nvPicPr>
        <p:blipFill>
          <a:blip r:embed="rId3"/>
          <a:stretch>
            <a:fillRect/>
          </a:stretch>
        </p:blipFill>
        <p:spPr>
          <a:xfrm>
            <a:off x="5288547" y="112680"/>
            <a:ext cx="6502400" cy="6502400"/>
          </a:xfrm>
          <a:prstGeom prst="rect">
            <a:avLst/>
          </a:prstGeom>
        </p:spPr>
      </p:pic>
      <p:sp>
        <p:nvSpPr>
          <p:cNvPr id="10" name="Date Placeholder 4">
            <a:extLst>
              <a:ext uri="{FF2B5EF4-FFF2-40B4-BE49-F238E27FC236}">
                <a16:creationId xmlns:a16="http://schemas.microsoft.com/office/drawing/2014/main" id="{C80BA063-DB87-488B-80F2-C0D9D45A09A1}"/>
              </a:ext>
            </a:extLst>
          </p:cNvPr>
          <p:cNvSpPr>
            <a:spLocks noGrp="1"/>
          </p:cNvSpPr>
          <p:nvPr>
            <p:ph type="dt" sz="half" idx="10"/>
          </p:nvPr>
        </p:nvSpPr>
        <p:spPr/>
        <p:txBody>
          <a:bodyPr/>
          <a:lstStyle/>
          <a:p>
            <a:pPr>
              <a:spcAft>
                <a:spcPts val="600"/>
              </a:spcAft>
              <a:defRPr/>
            </a:pPr>
            <a:r>
              <a:rPr lang="en-US"/>
              <a:t>Autumn 2026</a:t>
            </a:r>
          </a:p>
        </p:txBody>
      </p:sp>
      <p:sp>
        <p:nvSpPr>
          <p:cNvPr id="12" name="Footer Placeholder 5">
            <a:extLst>
              <a:ext uri="{FF2B5EF4-FFF2-40B4-BE49-F238E27FC236}">
                <a16:creationId xmlns:a16="http://schemas.microsoft.com/office/drawing/2014/main" id="{E191E05B-C678-4052-B066-199E72251049}"/>
              </a:ext>
            </a:extLst>
          </p:cNvPr>
          <p:cNvSpPr>
            <a:spLocks noGrp="1"/>
          </p:cNvSpPr>
          <p:nvPr>
            <p:ph type="ftr" sz="quarter" idx="11"/>
          </p:nvPr>
        </p:nvSpPr>
        <p:spPr/>
        <p:txBody>
          <a:bodyPr/>
          <a:lstStyle/>
          <a:p>
            <a:pPr>
              <a:spcAft>
                <a:spcPts val="600"/>
              </a:spcAft>
              <a:defRPr/>
            </a:pPr>
            <a:r>
              <a:rPr lang="en-US"/>
              <a:t>dt+UX: Design Thinking for User Experience Design, Prototyping &amp; Evaluation </a:t>
            </a:r>
            <a:endParaRPr lang="en-US" dirty="0"/>
          </a:p>
        </p:txBody>
      </p:sp>
      <p:sp>
        <p:nvSpPr>
          <p:cNvPr id="14" name="Slide Number Placeholder 6">
            <a:extLst>
              <a:ext uri="{FF2B5EF4-FFF2-40B4-BE49-F238E27FC236}">
                <a16:creationId xmlns:a16="http://schemas.microsoft.com/office/drawing/2014/main" id="{0B2E9C58-F77A-4E2C-BF67-89792E02A20D}"/>
              </a:ext>
            </a:extLst>
          </p:cNvPr>
          <p:cNvSpPr>
            <a:spLocks noGrp="1"/>
          </p:cNvSpPr>
          <p:nvPr>
            <p:ph type="sldNum" sz="quarter" idx="12"/>
          </p:nvPr>
        </p:nvSpPr>
        <p:spPr/>
        <p:txBody>
          <a:bodyPr/>
          <a:lstStyle/>
          <a:p>
            <a:pPr>
              <a:spcAft>
                <a:spcPts val="600"/>
              </a:spcAft>
              <a:defRPr/>
            </a:pPr>
            <a:fld id="{0C5F66C6-F275-4CCB-99C8-491F9A67516C}" type="slidenum">
              <a:rPr lang="en-US" smtClean="0"/>
              <a:pPr>
                <a:spcAft>
                  <a:spcPts val="600"/>
                </a:spcAft>
                <a:defRPr/>
              </a:pPr>
              <a:t>47</a:t>
            </a:fld>
            <a:endParaRPr lang="en-US"/>
          </a:p>
        </p:txBody>
      </p:sp>
      <p:sp>
        <p:nvSpPr>
          <p:cNvPr id="5" name="TextBox 4">
            <a:extLst>
              <a:ext uri="{FF2B5EF4-FFF2-40B4-BE49-F238E27FC236}">
                <a16:creationId xmlns:a16="http://schemas.microsoft.com/office/drawing/2014/main" id="{D507A3BC-8426-9833-23FB-47954278443A}"/>
              </a:ext>
            </a:extLst>
          </p:cNvPr>
          <p:cNvSpPr txBox="1"/>
          <p:nvPr/>
        </p:nvSpPr>
        <p:spPr>
          <a:xfrm>
            <a:off x="3200400" y="2570205"/>
            <a:ext cx="184731" cy="461665"/>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0743AC12-0E92-F2F8-8867-1E4E0B169D12}"/>
              </a:ext>
            </a:extLst>
          </p:cNvPr>
          <p:cNvSpPr txBox="1"/>
          <p:nvPr/>
        </p:nvSpPr>
        <p:spPr>
          <a:xfrm>
            <a:off x="666258" y="2400778"/>
            <a:ext cx="4023196" cy="1200329"/>
          </a:xfrm>
          <a:prstGeom prst="rect">
            <a:avLst/>
          </a:prstGeom>
          <a:noFill/>
        </p:spPr>
        <p:txBody>
          <a:bodyPr wrap="square">
            <a:spAutoFit/>
          </a:bodyPr>
          <a:lstStyle/>
          <a:p>
            <a:pPr marL="0" indent="0">
              <a:buNone/>
            </a:pPr>
            <a:r>
              <a:rPr lang="en-US" sz="3600" dirty="0">
                <a:latin typeface="Helvetica" pitchFamily="2" charset="0"/>
              </a:rPr>
              <a:t>Whose values are being considered?</a:t>
            </a:r>
          </a:p>
        </p:txBody>
      </p:sp>
    </p:spTree>
    <p:extLst>
      <p:ext uri="{BB962C8B-B14F-4D97-AF65-F5344CB8AC3E}">
        <p14:creationId xmlns:p14="http://schemas.microsoft.com/office/powerpoint/2010/main" val="2988296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CD1E8-5857-6643-8A53-99D0636EC005}"/>
              </a:ext>
            </a:extLst>
          </p:cNvPr>
          <p:cNvSpPr>
            <a:spLocks noGrp="1"/>
          </p:cNvSpPr>
          <p:nvPr>
            <p:ph type="title"/>
          </p:nvPr>
        </p:nvSpPr>
        <p:spPr>
          <a:xfrm>
            <a:off x="639233" y="457200"/>
            <a:ext cx="11552767" cy="1143000"/>
          </a:xfrm>
        </p:spPr>
        <p:txBody>
          <a:bodyPr/>
          <a:lstStyle/>
          <a:p>
            <a:r>
              <a:rPr lang="en-US" dirty="0"/>
              <a:t>How Can We Surface Values in Design?</a:t>
            </a:r>
          </a:p>
        </p:txBody>
      </p:sp>
      <p:sp>
        <p:nvSpPr>
          <p:cNvPr id="3" name="Content Placeholder 2">
            <a:extLst>
              <a:ext uri="{FF2B5EF4-FFF2-40B4-BE49-F238E27FC236}">
                <a16:creationId xmlns:a16="http://schemas.microsoft.com/office/drawing/2014/main" id="{E544F87F-D193-DB47-A48C-5C7EA2CC9A92}"/>
              </a:ext>
            </a:extLst>
          </p:cNvPr>
          <p:cNvSpPr>
            <a:spLocks noGrp="1"/>
          </p:cNvSpPr>
          <p:nvPr>
            <p:ph idx="1"/>
          </p:nvPr>
        </p:nvSpPr>
        <p:spPr>
          <a:xfrm>
            <a:off x="639232" y="1828800"/>
            <a:ext cx="11136757" cy="4495799"/>
          </a:xfrm>
        </p:spPr>
        <p:txBody>
          <a:bodyPr/>
          <a:lstStyle/>
          <a:p>
            <a:r>
              <a:rPr lang="en-US" sz="3200" dirty="0"/>
              <a:t>Value elicitation materials</a:t>
            </a:r>
          </a:p>
          <a:p>
            <a:pPr lvl="1"/>
            <a:r>
              <a:rPr lang="en-US" sz="2800" dirty="0"/>
              <a:t>value lists</a:t>
            </a:r>
          </a:p>
          <a:p>
            <a:pPr lvl="1"/>
            <a:r>
              <a:rPr lang="en-US" sz="2800" dirty="0"/>
              <a:t>value scenarios</a:t>
            </a:r>
          </a:p>
          <a:p>
            <a:pPr lvl="1"/>
            <a:r>
              <a:rPr lang="en-US" sz="2800" dirty="0"/>
              <a:t>card decks</a:t>
            </a:r>
          </a:p>
          <a:p>
            <a:pPr lvl="1"/>
            <a:r>
              <a:rPr lang="en-US" sz="2800" dirty="0"/>
              <a:t>…</a:t>
            </a:r>
          </a:p>
          <a:p>
            <a:r>
              <a:rPr lang="en-US" sz="3200" dirty="0"/>
              <a:t>Talk to people! Observe!</a:t>
            </a:r>
          </a:p>
          <a:p>
            <a:r>
              <a:rPr lang="en-US" sz="3200" dirty="0"/>
              <a:t>Build prototypes &amp; show to people!</a:t>
            </a:r>
          </a:p>
        </p:txBody>
      </p:sp>
      <p:sp>
        <p:nvSpPr>
          <p:cNvPr id="4" name="Date Placeholder 3">
            <a:extLst>
              <a:ext uri="{FF2B5EF4-FFF2-40B4-BE49-F238E27FC236}">
                <a16:creationId xmlns:a16="http://schemas.microsoft.com/office/drawing/2014/main" id="{0EC39796-0F23-9F7C-E3EF-6DCF855437A1}"/>
              </a:ext>
            </a:extLst>
          </p:cNvPr>
          <p:cNvSpPr>
            <a:spLocks noGrp="1"/>
          </p:cNvSpPr>
          <p:nvPr>
            <p:ph type="dt" sz="half" idx="10"/>
          </p:nvPr>
        </p:nvSpPr>
        <p:spPr/>
        <p:txBody>
          <a:bodyPr/>
          <a:lstStyle/>
          <a:p>
            <a:pPr>
              <a:defRPr/>
            </a:pPr>
            <a:r>
              <a:rPr lang="en-US"/>
              <a:t>Autumn 2026</a:t>
            </a:r>
            <a:endParaRPr lang="en-US" dirty="0"/>
          </a:p>
        </p:txBody>
      </p:sp>
      <p:sp>
        <p:nvSpPr>
          <p:cNvPr id="5" name="Footer Placeholder 4">
            <a:extLst>
              <a:ext uri="{FF2B5EF4-FFF2-40B4-BE49-F238E27FC236}">
                <a16:creationId xmlns:a16="http://schemas.microsoft.com/office/drawing/2014/main" id="{437DB811-1591-9752-F6D2-EC28E3B4E017}"/>
              </a:ext>
            </a:extLst>
          </p:cNvPr>
          <p:cNvSpPr>
            <a:spLocks noGrp="1"/>
          </p:cNvSpPr>
          <p:nvPr>
            <p:ph type="ftr" sz="quarter" idx="11"/>
          </p:nvPr>
        </p:nvSpPr>
        <p:spPr/>
        <p:txBody>
          <a:bodyPr/>
          <a:lstStyle/>
          <a:p>
            <a:pPr>
              <a:defRPr/>
            </a:pPr>
            <a:r>
              <a:rPr lang="en-US"/>
              <a:t>dt+UX: Design Thinking for User Experience Design, Prototyping &amp; Evaluation </a:t>
            </a:r>
            <a:endParaRPr lang="en-US" dirty="0"/>
          </a:p>
        </p:txBody>
      </p:sp>
      <p:sp>
        <p:nvSpPr>
          <p:cNvPr id="9" name="Slide Number Placeholder 8">
            <a:extLst>
              <a:ext uri="{FF2B5EF4-FFF2-40B4-BE49-F238E27FC236}">
                <a16:creationId xmlns:a16="http://schemas.microsoft.com/office/drawing/2014/main" id="{E6ABD09E-BBE1-FE18-FC7F-0072E7538AAC}"/>
              </a:ext>
            </a:extLst>
          </p:cNvPr>
          <p:cNvSpPr>
            <a:spLocks noGrp="1"/>
          </p:cNvSpPr>
          <p:nvPr>
            <p:ph type="sldNum" sz="quarter" idx="12"/>
          </p:nvPr>
        </p:nvSpPr>
        <p:spPr/>
        <p:txBody>
          <a:bodyPr/>
          <a:lstStyle/>
          <a:p>
            <a:fld id="{BAAF5C87-F9D2-5F40-9F3B-3AB33998CE64}" type="slidenum">
              <a:rPr lang="en-US" smtClean="0"/>
              <a:pPr/>
              <a:t>48</a:t>
            </a:fld>
            <a:endParaRPr lang="en-US" dirty="0"/>
          </a:p>
        </p:txBody>
      </p:sp>
      <p:pic>
        <p:nvPicPr>
          <p:cNvPr id="7" name="Picture 6" descr="A diagram of different types of people&#10;&#10;AI-generated content may be incorrect.">
            <a:extLst>
              <a:ext uri="{FF2B5EF4-FFF2-40B4-BE49-F238E27FC236}">
                <a16:creationId xmlns:a16="http://schemas.microsoft.com/office/drawing/2014/main" id="{86D95BA8-EC2D-AB6E-121B-8B8A215AF2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38529" y="280306"/>
            <a:ext cx="6858000" cy="6858000"/>
          </a:xfrm>
          <a:prstGeom prst="rect">
            <a:avLst/>
          </a:prstGeom>
        </p:spPr>
      </p:pic>
      <p:pic>
        <p:nvPicPr>
          <p:cNvPr id="10" name="Picture 9" descr="A group of circles in water&#10;&#10;AI-generated content may be incorrect.">
            <a:extLst>
              <a:ext uri="{FF2B5EF4-FFF2-40B4-BE49-F238E27FC236}">
                <a16:creationId xmlns:a16="http://schemas.microsoft.com/office/drawing/2014/main" id="{57921FBC-551A-36D5-4507-4D79DD61F0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07564" y="1883886"/>
            <a:ext cx="4314954" cy="4314954"/>
          </a:xfrm>
          <a:prstGeom prst="rect">
            <a:avLst/>
          </a:prstGeom>
        </p:spPr>
      </p:pic>
      <p:sp>
        <p:nvSpPr>
          <p:cNvPr id="11" name="TextBox 10">
            <a:extLst>
              <a:ext uri="{FF2B5EF4-FFF2-40B4-BE49-F238E27FC236}">
                <a16:creationId xmlns:a16="http://schemas.microsoft.com/office/drawing/2014/main" id="{C7558B2A-1472-21EB-9785-3D6689A77D30}"/>
              </a:ext>
            </a:extLst>
          </p:cNvPr>
          <p:cNvSpPr txBox="1"/>
          <p:nvPr/>
        </p:nvSpPr>
        <p:spPr>
          <a:xfrm>
            <a:off x="7828929" y="5966217"/>
            <a:ext cx="1390124" cy="261610"/>
          </a:xfrm>
          <a:prstGeom prst="rect">
            <a:avLst/>
          </a:prstGeom>
          <a:noFill/>
        </p:spPr>
        <p:txBody>
          <a:bodyPr wrap="none" rtlCol="0">
            <a:spAutoFit/>
          </a:bodyPr>
          <a:lstStyle/>
          <a:p>
            <a:r>
              <a:rPr lang="en-US" sz="1100" dirty="0">
                <a:latin typeface="Helvetica" panose="020B0604020202020204" pitchFamily="34" charset="0"/>
                <a:cs typeface="Helvetica" panose="020B0604020202020204" pitchFamily="34" charset="0"/>
              </a:rPr>
              <a:t>Image by ChatGPT</a:t>
            </a:r>
          </a:p>
        </p:txBody>
      </p:sp>
    </p:spTree>
    <p:extLst>
      <p:ext uri="{BB962C8B-B14F-4D97-AF65-F5344CB8AC3E}">
        <p14:creationId xmlns:p14="http://schemas.microsoft.com/office/powerpoint/2010/main" val="19644139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0D0F1-B544-9227-54C3-E3B329E030AE}"/>
              </a:ext>
            </a:extLst>
          </p:cNvPr>
          <p:cNvSpPr>
            <a:spLocks noGrp="1"/>
          </p:cNvSpPr>
          <p:nvPr>
            <p:ph type="title"/>
          </p:nvPr>
        </p:nvSpPr>
        <p:spPr/>
        <p:txBody>
          <a:bodyPr/>
          <a:lstStyle/>
          <a:p>
            <a:r>
              <a:rPr lang="en-US"/>
              <a:t>Surfacing Values Using </a:t>
            </a:r>
            <a:r>
              <a:rPr lang="en-US" dirty="0"/>
              <a:t>P</a:t>
            </a:r>
            <a:r>
              <a:rPr lang="en-US"/>
              <a:t>rototypes</a:t>
            </a:r>
            <a:endParaRPr lang="en-US" dirty="0"/>
          </a:p>
        </p:txBody>
      </p:sp>
      <p:sp>
        <p:nvSpPr>
          <p:cNvPr id="4" name="Date Placeholder 3">
            <a:extLst>
              <a:ext uri="{FF2B5EF4-FFF2-40B4-BE49-F238E27FC236}">
                <a16:creationId xmlns:a16="http://schemas.microsoft.com/office/drawing/2014/main" id="{85AC77BF-BD62-5E06-AF66-54CC89DF4E28}"/>
              </a:ext>
            </a:extLst>
          </p:cNvPr>
          <p:cNvSpPr>
            <a:spLocks noGrp="1"/>
          </p:cNvSpPr>
          <p:nvPr>
            <p:ph type="dt" sz="half" idx="10"/>
          </p:nvPr>
        </p:nvSpPr>
        <p:spPr/>
        <p:txBody>
          <a:bodyPr/>
          <a:lstStyle/>
          <a:p>
            <a:pPr>
              <a:defRPr/>
            </a:pPr>
            <a:r>
              <a:rPr lang="en-US"/>
              <a:t>Autumn 2026</a:t>
            </a:r>
            <a:endParaRPr lang="en-US" dirty="0"/>
          </a:p>
        </p:txBody>
      </p:sp>
      <p:sp>
        <p:nvSpPr>
          <p:cNvPr id="5" name="Footer Placeholder 4">
            <a:extLst>
              <a:ext uri="{FF2B5EF4-FFF2-40B4-BE49-F238E27FC236}">
                <a16:creationId xmlns:a16="http://schemas.microsoft.com/office/drawing/2014/main" id="{1BF95134-50EE-F734-0C84-DB68E571AC9A}"/>
              </a:ext>
            </a:extLst>
          </p:cNvPr>
          <p:cNvSpPr>
            <a:spLocks noGrp="1"/>
          </p:cNvSpPr>
          <p:nvPr>
            <p:ph type="ftr" sz="quarter" idx="11"/>
          </p:nvPr>
        </p:nvSpPr>
        <p:spPr/>
        <p:txBody>
          <a:bodyPr/>
          <a:lstStyle/>
          <a:p>
            <a:pPr>
              <a:defRPr/>
            </a:pPr>
            <a:r>
              <a:rPr lang="en-US"/>
              <a:t>dt+UX: Design Thinking for User Experience Design, Prototyping &amp; Evaluation </a:t>
            </a:r>
            <a:endParaRPr lang="en-US" dirty="0"/>
          </a:p>
        </p:txBody>
      </p:sp>
      <p:sp>
        <p:nvSpPr>
          <p:cNvPr id="6" name="Slide Number Placeholder 5">
            <a:extLst>
              <a:ext uri="{FF2B5EF4-FFF2-40B4-BE49-F238E27FC236}">
                <a16:creationId xmlns:a16="http://schemas.microsoft.com/office/drawing/2014/main" id="{17D3D350-DA29-C46F-3095-EBDC910C00B5}"/>
              </a:ext>
            </a:extLst>
          </p:cNvPr>
          <p:cNvSpPr>
            <a:spLocks noGrp="1"/>
          </p:cNvSpPr>
          <p:nvPr>
            <p:ph type="sldNum" sz="quarter" idx="12"/>
          </p:nvPr>
        </p:nvSpPr>
        <p:spPr/>
        <p:txBody>
          <a:bodyPr/>
          <a:lstStyle/>
          <a:p>
            <a:fld id="{BAAF5C87-F9D2-5F40-9F3B-3AB33998CE64}" type="slidenum">
              <a:rPr lang="en-US" smtClean="0"/>
              <a:pPr/>
              <a:t>49</a:t>
            </a:fld>
            <a:endParaRPr lang="en-US" dirty="0"/>
          </a:p>
        </p:txBody>
      </p:sp>
      <p:grpSp>
        <p:nvGrpSpPr>
          <p:cNvPr id="7" name="Group 6">
            <a:extLst>
              <a:ext uri="{FF2B5EF4-FFF2-40B4-BE49-F238E27FC236}">
                <a16:creationId xmlns:a16="http://schemas.microsoft.com/office/drawing/2014/main" id="{971B42EC-B0C8-5D21-D4C0-E68DDE738AC9}"/>
              </a:ext>
            </a:extLst>
          </p:cNvPr>
          <p:cNvGrpSpPr/>
          <p:nvPr/>
        </p:nvGrpSpPr>
        <p:grpSpPr>
          <a:xfrm>
            <a:off x="428031" y="1231936"/>
            <a:ext cx="5645085" cy="4272393"/>
            <a:chOff x="428031" y="1231936"/>
            <a:chExt cx="5645085" cy="4272393"/>
          </a:xfrm>
        </p:grpSpPr>
        <p:sp>
          <p:nvSpPr>
            <p:cNvPr id="10" name="Content Placeholder 2">
              <a:extLst>
                <a:ext uri="{FF2B5EF4-FFF2-40B4-BE49-F238E27FC236}">
                  <a16:creationId xmlns:a16="http://schemas.microsoft.com/office/drawing/2014/main" id="{24164CF4-B654-A1FF-406D-B47CB26CC7B6}"/>
                </a:ext>
              </a:extLst>
            </p:cNvPr>
            <p:cNvSpPr txBox="1">
              <a:spLocks/>
            </p:cNvSpPr>
            <p:nvPr/>
          </p:nvSpPr>
          <p:spPr bwMode="auto">
            <a:xfrm>
              <a:off x="428031" y="1231936"/>
              <a:ext cx="5645085" cy="4272393"/>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31" indent="-342831" algn="l" rtl="0" eaLnBrk="1" fontAlgn="base" hangingPunct="1">
                <a:spcBef>
                  <a:spcPct val="20000"/>
                </a:spcBef>
                <a:spcAft>
                  <a:spcPct val="0"/>
                </a:spcAft>
                <a:buSzPct val="75000"/>
                <a:buChar char="•"/>
                <a:defRPr sz="3599" b="0" i="0">
                  <a:solidFill>
                    <a:schemeClr val="tx1"/>
                  </a:solidFill>
                  <a:latin typeface="Helvetica Light"/>
                  <a:ea typeface="ＭＳ Ｐゴシック" charset="0"/>
                  <a:cs typeface="Helvetica Light"/>
                </a:defRPr>
              </a:lvl1pPr>
              <a:lvl2pPr marL="742801" indent="-285693" algn="l" rtl="0" eaLnBrk="1" fontAlgn="base" hangingPunct="1">
                <a:spcBef>
                  <a:spcPct val="20000"/>
                </a:spcBef>
                <a:spcAft>
                  <a:spcPct val="0"/>
                </a:spcAft>
                <a:buSzPct val="75000"/>
                <a:buChar char="–"/>
                <a:defRPr sz="3199" b="0" i="0">
                  <a:solidFill>
                    <a:schemeClr val="tx1"/>
                  </a:solidFill>
                  <a:latin typeface="Helvetica Light"/>
                  <a:ea typeface="ＭＳ Ｐゴシック" charset="0"/>
                  <a:cs typeface="Helvetica Light"/>
                </a:defRPr>
              </a:lvl2pPr>
              <a:lvl3pPr marL="1142771" indent="-228554" algn="l" rtl="0" eaLnBrk="1" fontAlgn="base" hangingPunct="1">
                <a:spcBef>
                  <a:spcPct val="20000"/>
                </a:spcBef>
                <a:spcAft>
                  <a:spcPct val="0"/>
                </a:spcAft>
                <a:buSzPct val="75000"/>
                <a:buChar char="•"/>
                <a:defRPr sz="2799" b="0" i="0">
                  <a:solidFill>
                    <a:schemeClr val="tx1"/>
                  </a:solidFill>
                  <a:latin typeface="Helvetica Light"/>
                  <a:ea typeface="ＭＳ Ｐゴシック" charset="0"/>
                  <a:cs typeface="Helvetica Light"/>
                </a:defRPr>
              </a:lvl3pPr>
              <a:lvl4pPr marL="1599880" indent="-228554" algn="l" rtl="0" eaLnBrk="1" fontAlgn="base" hangingPunct="1">
                <a:spcBef>
                  <a:spcPct val="20000"/>
                </a:spcBef>
                <a:spcAft>
                  <a:spcPct val="0"/>
                </a:spcAft>
                <a:buSzPct val="75000"/>
                <a:buChar char="–"/>
                <a:defRPr sz="2400" b="0" i="0">
                  <a:solidFill>
                    <a:schemeClr val="tx1"/>
                  </a:solidFill>
                  <a:latin typeface="Helvetica Light"/>
                  <a:ea typeface="ＭＳ Ｐゴシック" charset="0"/>
                  <a:cs typeface="Helvetica Light"/>
                </a:defRPr>
              </a:lvl4pPr>
              <a:lvl5pPr marL="2056989" indent="-228554" algn="l" rtl="0" eaLnBrk="1" fontAlgn="base" hangingPunct="1">
                <a:spcBef>
                  <a:spcPct val="20000"/>
                </a:spcBef>
                <a:spcAft>
                  <a:spcPct val="0"/>
                </a:spcAft>
                <a:buSzPct val="75000"/>
                <a:buChar char="»"/>
                <a:defRPr sz="2400" b="0" i="0">
                  <a:solidFill>
                    <a:schemeClr val="tx1"/>
                  </a:solidFill>
                  <a:latin typeface="Helvetica Light"/>
                  <a:ea typeface="ＭＳ Ｐゴシック" charset="0"/>
                  <a:cs typeface="Helvetica Light"/>
                </a:defRPr>
              </a:lvl5pPr>
              <a:lvl6pPr marL="2514097" indent="-228554" algn="l" rtl="0" eaLnBrk="1" fontAlgn="base" hangingPunct="1">
                <a:spcBef>
                  <a:spcPct val="20000"/>
                </a:spcBef>
                <a:spcAft>
                  <a:spcPct val="0"/>
                </a:spcAft>
                <a:buChar char="»"/>
                <a:defRPr sz="2000" b="1">
                  <a:solidFill>
                    <a:schemeClr val="tx1"/>
                  </a:solidFill>
                  <a:latin typeface="+mn-lt"/>
                </a:defRPr>
              </a:lvl6pPr>
              <a:lvl7pPr marL="2971206" indent="-228554" algn="l" rtl="0" eaLnBrk="1" fontAlgn="base" hangingPunct="1">
                <a:spcBef>
                  <a:spcPct val="20000"/>
                </a:spcBef>
                <a:spcAft>
                  <a:spcPct val="0"/>
                </a:spcAft>
                <a:buChar char="»"/>
                <a:defRPr sz="2000" b="1">
                  <a:solidFill>
                    <a:schemeClr val="tx1"/>
                  </a:solidFill>
                  <a:latin typeface="+mn-lt"/>
                </a:defRPr>
              </a:lvl7pPr>
              <a:lvl8pPr marL="3428314" indent="-228554" algn="l" rtl="0" eaLnBrk="1" fontAlgn="base" hangingPunct="1">
                <a:spcBef>
                  <a:spcPct val="20000"/>
                </a:spcBef>
                <a:spcAft>
                  <a:spcPct val="0"/>
                </a:spcAft>
                <a:buChar char="»"/>
                <a:defRPr sz="2000" b="1">
                  <a:solidFill>
                    <a:schemeClr val="tx1"/>
                  </a:solidFill>
                  <a:latin typeface="+mn-lt"/>
                </a:defRPr>
              </a:lvl8pPr>
              <a:lvl9pPr marL="3885423" indent="-228554" algn="l" rtl="0" eaLnBrk="1" fontAlgn="base" hangingPunct="1">
                <a:spcBef>
                  <a:spcPct val="20000"/>
                </a:spcBef>
                <a:spcAft>
                  <a:spcPct val="0"/>
                </a:spcAft>
                <a:buChar char="»"/>
                <a:defRPr sz="2000" b="1">
                  <a:solidFill>
                    <a:schemeClr val="tx1"/>
                  </a:solidFill>
                  <a:latin typeface="+mn-lt"/>
                </a:defRPr>
              </a:lvl9pPr>
            </a:lstStyle>
            <a:p>
              <a:pPr marL="0" indent="0">
                <a:buNone/>
              </a:pPr>
              <a:r>
                <a:rPr lang="en-US" sz="3200" i="1" kern="0" dirty="0"/>
                <a:t>Implication Design </a:t>
              </a:r>
            </a:p>
            <a:p>
              <a:pPr marL="457108" lvl="1" indent="0">
                <a:buNone/>
              </a:pPr>
              <a:r>
                <a:rPr lang="en-US" sz="2400" kern="0" dirty="0"/>
                <a:t>Embedding an artifact’s ethical implications into its design</a:t>
              </a:r>
            </a:p>
            <a:p>
              <a:pPr marL="457108" lvl="1" indent="0">
                <a:buNone/>
              </a:pPr>
              <a:endParaRPr lang="en-US" sz="2800" kern="0" dirty="0"/>
            </a:p>
            <a:p>
              <a:pPr marL="457108" lvl="1" indent="0">
                <a:buNone/>
              </a:pPr>
              <a:r>
                <a:rPr lang="en-US" sz="2800" kern="0" dirty="0"/>
                <a:t>“[prototypes] surface value tensions that can later serve as inspiration for designers … to navigate these tensions.”</a:t>
              </a:r>
            </a:p>
          </p:txBody>
        </p:sp>
        <p:sp>
          <p:nvSpPr>
            <p:cNvPr id="11" name="Rectangle 1029">
              <a:extLst>
                <a:ext uri="{FF2B5EF4-FFF2-40B4-BE49-F238E27FC236}">
                  <a16:creationId xmlns:a16="http://schemas.microsoft.com/office/drawing/2014/main" id="{B4CDFA87-BCEF-207E-89AA-21C3C26ACBA7}"/>
                </a:ext>
              </a:extLst>
            </p:cNvPr>
            <p:cNvSpPr>
              <a:spLocks noChangeArrowheads="1"/>
            </p:cNvSpPr>
            <p:nvPr/>
          </p:nvSpPr>
          <p:spPr bwMode="auto">
            <a:xfrm>
              <a:off x="1221898" y="4849710"/>
              <a:ext cx="4180567" cy="4315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2075" tIns="46038" rIns="92075" bIns="46038">
              <a:spAutoFit/>
            </a:bodyPr>
            <a:lstStyle/>
            <a:p>
              <a:pPr eaLnBrk="0" hangingPunct="0"/>
              <a:r>
                <a:rPr lang="en-US" sz="2200" dirty="0" err="1">
                  <a:latin typeface="Helvetica" pitchFamily="2" charset="0"/>
                  <a:ea typeface="Helvetica Neue" panose="02000503000000020004" pitchFamily="2" charset="0"/>
                  <a:cs typeface="Helvetica Neue" panose="02000503000000020004" pitchFamily="2" charset="0"/>
                </a:rPr>
                <a:t>Haghighi</a:t>
              </a:r>
              <a:r>
                <a:rPr lang="en-US" sz="2200" dirty="0">
                  <a:latin typeface="Helvetica" pitchFamily="2" charset="0"/>
                  <a:ea typeface="Helvetica Neue" panose="02000503000000020004" pitchFamily="2" charset="0"/>
                  <a:cs typeface="Helvetica Neue" panose="02000503000000020004" pitchFamily="2" charset="0"/>
                </a:rPr>
                <a:t>, </a:t>
              </a:r>
              <a:r>
                <a:rPr lang="en-US" sz="2200" dirty="0" err="1">
                  <a:latin typeface="Helvetica" pitchFamily="2" charset="0"/>
                  <a:ea typeface="Helvetica Neue" panose="02000503000000020004" pitchFamily="2" charset="0"/>
                  <a:cs typeface="Helvetica Neue" panose="02000503000000020004" pitchFamily="2" charset="0"/>
                </a:rPr>
                <a:t>Jörke</a:t>
              </a:r>
              <a:r>
                <a:rPr lang="en-US" sz="2200" dirty="0">
                  <a:latin typeface="Helvetica" pitchFamily="2" charset="0"/>
                  <a:ea typeface="Helvetica Neue" panose="02000503000000020004" pitchFamily="2" charset="0"/>
                  <a:cs typeface="Helvetica Neue" panose="02000503000000020004" pitchFamily="2" charset="0"/>
                </a:rPr>
                <a:t>, et al., 2023</a:t>
              </a:r>
            </a:p>
          </p:txBody>
        </p:sp>
      </p:grpSp>
      <p:grpSp>
        <p:nvGrpSpPr>
          <p:cNvPr id="3" name="Group 2">
            <a:extLst>
              <a:ext uri="{FF2B5EF4-FFF2-40B4-BE49-F238E27FC236}">
                <a16:creationId xmlns:a16="http://schemas.microsoft.com/office/drawing/2014/main" id="{E6674AD1-2AE7-328F-FE9D-667C758DDC3E}"/>
              </a:ext>
            </a:extLst>
          </p:cNvPr>
          <p:cNvGrpSpPr/>
          <p:nvPr/>
        </p:nvGrpSpPr>
        <p:grpSpPr>
          <a:xfrm>
            <a:off x="6094183" y="1029834"/>
            <a:ext cx="6117067" cy="5611247"/>
            <a:chOff x="6094183" y="1029834"/>
            <a:chExt cx="6117067" cy="5611247"/>
          </a:xfrm>
        </p:grpSpPr>
        <p:sp>
          <p:nvSpPr>
            <p:cNvPr id="14" name="Google Shape;156;p27">
              <a:extLst>
                <a:ext uri="{FF2B5EF4-FFF2-40B4-BE49-F238E27FC236}">
                  <a16:creationId xmlns:a16="http://schemas.microsoft.com/office/drawing/2014/main" id="{51179844-A051-CA41-0236-0E625900523F}"/>
                </a:ext>
              </a:extLst>
            </p:cNvPr>
            <p:cNvSpPr/>
            <p:nvPr/>
          </p:nvSpPr>
          <p:spPr>
            <a:xfrm>
              <a:off x="6094183" y="1029834"/>
              <a:ext cx="6096000" cy="5569697"/>
            </a:xfrm>
            <a:prstGeom prst="rect">
              <a:avLst/>
            </a:prstGeom>
            <a:solidFill>
              <a:srgbClr val="CCCCCC"/>
            </a:solidFill>
            <a:ln>
              <a:noFill/>
            </a:ln>
          </p:spPr>
          <p:txBody>
            <a:bodyPr spcFirstLastPara="1" wrap="square" lIns="121900" tIns="121900" rIns="121900" bIns="121900"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libri"/>
                <a:ea typeface="+mn-ea"/>
                <a:cs typeface="+mn-cs"/>
              </a:endParaRPr>
            </a:p>
          </p:txBody>
        </p:sp>
        <p:pic>
          <p:nvPicPr>
            <p:cNvPr id="15" name="Google Shape;170;p29">
              <a:extLst>
                <a:ext uri="{FF2B5EF4-FFF2-40B4-BE49-F238E27FC236}">
                  <a16:creationId xmlns:a16="http://schemas.microsoft.com/office/drawing/2014/main" id="{03788E3F-C3F5-0767-DC6D-2B0895A3481A}"/>
                </a:ext>
              </a:extLst>
            </p:cNvPr>
            <p:cNvPicPr preferRelativeResize="0"/>
            <p:nvPr/>
          </p:nvPicPr>
          <p:blipFill rotWithShape="1">
            <a:blip r:embed="rId3">
              <a:alphaModFix/>
            </a:blip>
            <a:srcRect l="5773" r="5400" b="10160"/>
            <a:stretch/>
          </p:blipFill>
          <p:spPr>
            <a:xfrm>
              <a:off x="6094183" y="1038589"/>
              <a:ext cx="6117067" cy="4158114"/>
            </a:xfrm>
            <a:prstGeom prst="rect">
              <a:avLst/>
            </a:prstGeom>
            <a:noFill/>
            <a:ln>
              <a:noFill/>
            </a:ln>
          </p:spPr>
        </p:pic>
        <p:sp>
          <p:nvSpPr>
            <p:cNvPr id="16" name="Google Shape;171;p29">
              <a:extLst>
                <a:ext uri="{FF2B5EF4-FFF2-40B4-BE49-F238E27FC236}">
                  <a16:creationId xmlns:a16="http://schemas.microsoft.com/office/drawing/2014/main" id="{0933AD72-0E9A-8731-A6A6-06B838FA5637}"/>
                </a:ext>
              </a:extLst>
            </p:cNvPr>
            <p:cNvSpPr txBox="1"/>
            <p:nvPr/>
          </p:nvSpPr>
          <p:spPr>
            <a:xfrm>
              <a:off x="6282964" y="5065475"/>
              <a:ext cx="5026720" cy="1354176"/>
            </a:xfrm>
            <a:prstGeom prst="rect">
              <a:avLst/>
            </a:prstGeom>
            <a:noFill/>
            <a:ln>
              <a:noFill/>
            </a:ln>
          </p:spPr>
          <p:txBody>
            <a:bodyPr spcFirstLastPara="1" wrap="square" lIns="121900" tIns="121900" rIns="121900" bIns="121900"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2400" b="1" i="0" u="none" strike="noStrike" kern="1200" cap="none" spc="0" normalizeH="0" baseline="0" noProof="0" dirty="0" err="1">
                  <a:ln>
                    <a:noFill/>
                  </a:ln>
                  <a:solidFill>
                    <a:prstClr val="black"/>
                  </a:solidFill>
                  <a:effectLst/>
                  <a:uLnTx/>
                  <a:uFillTx/>
                  <a:latin typeface="Helvetica" pitchFamily="2" charset="0"/>
                  <a:ea typeface="Inconsolata ExtraBold"/>
                  <a:cs typeface="Calibri" panose="020F0502020204030204" pitchFamily="34" charset="0"/>
                  <a:sym typeface="Inconsolata ExtraBold"/>
                </a:rPr>
                <a:t>Eyecam</a:t>
              </a:r>
              <a:r>
                <a:rPr kumimoji="0" lang="en" sz="2400" b="1" i="0" u="none" strike="noStrike" kern="1200" cap="none" spc="0" normalizeH="0" baseline="0" noProof="0" dirty="0">
                  <a:ln>
                    <a:noFill/>
                  </a:ln>
                  <a:solidFill>
                    <a:prstClr val="black"/>
                  </a:solidFill>
                  <a:effectLst/>
                  <a:uLnTx/>
                  <a:uFillTx/>
                  <a:latin typeface="Helvetica" pitchFamily="2" charset="0"/>
                  <a:ea typeface="Inconsolata ExtraBold"/>
                  <a:cs typeface="Calibri" panose="020F0502020204030204" pitchFamily="34" charset="0"/>
                  <a:sym typeface="Inconsolata ExtraBold"/>
                </a:rPr>
                <a:t> is a webcam shaped like a human eye. It can see, blink, look around and observe you.</a:t>
              </a:r>
              <a:endParaRPr kumimoji="0" sz="2400" b="1" i="0" u="none" strike="noStrike" kern="1200" cap="none" spc="0" normalizeH="0" baseline="0" noProof="0" dirty="0">
                <a:ln>
                  <a:noFill/>
                </a:ln>
                <a:solidFill>
                  <a:prstClr val="black"/>
                </a:solidFill>
                <a:effectLst/>
                <a:uLnTx/>
                <a:uFillTx/>
                <a:latin typeface="Helvetica" pitchFamily="2" charset="0"/>
                <a:ea typeface="Inconsolata ExtraBold"/>
                <a:cs typeface="Calibri" panose="020F0502020204030204" pitchFamily="34" charset="0"/>
                <a:sym typeface="Inconsolata ExtraBold"/>
              </a:endParaRPr>
            </a:p>
          </p:txBody>
        </p:sp>
        <p:sp>
          <p:nvSpPr>
            <p:cNvPr id="17" name="Google Shape;172;p29">
              <a:extLst>
                <a:ext uri="{FF2B5EF4-FFF2-40B4-BE49-F238E27FC236}">
                  <a16:creationId xmlns:a16="http://schemas.microsoft.com/office/drawing/2014/main" id="{7D17F9EF-D9AA-B3F0-4B80-99E31DEEB07E}"/>
                </a:ext>
              </a:extLst>
            </p:cNvPr>
            <p:cNvSpPr txBox="1"/>
            <p:nvPr/>
          </p:nvSpPr>
          <p:spPr>
            <a:xfrm>
              <a:off x="6282964" y="6148679"/>
              <a:ext cx="5909035" cy="492402"/>
            </a:xfrm>
            <a:prstGeom prst="rect">
              <a:avLst/>
            </a:prstGeom>
            <a:noFill/>
            <a:ln>
              <a:noFill/>
            </a:ln>
          </p:spPr>
          <p:txBody>
            <a:bodyPr spcFirstLastPara="1" wrap="square" lIns="121900" tIns="121900" rIns="121900" bIns="121900"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 sz="1600" b="0" i="0" u="none" strike="noStrike" kern="1200" cap="none" spc="0" normalizeH="0" baseline="0" noProof="0" dirty="0" err="1">
                  <a:ln>
                    <a:noFill/>
                  </a:ln>
                  <a:solidFill>
                    <a:prstClr val="black"/>
                  </a:solidFill>
                  <a:effectLst/>
                  <a:uLnTx/>
                  <a:uFillTx/>
                  <a:latin typeface="Helvetica" pitchFamily="2" charset="0"/>
                  <a:ea typeface="Inconsolata SemiBold"/>
                  <a:cs typeface="Calibri" panose="020F0502020204030204" pitchFamily="34" charset="0"/>
                  <a:sym typeface="Inconsolata SemiBold"/>
                </a:rPr>
                <a:t>Teyssier</a:t>
              </a:r>
              <a:r>
                <a:rPr kumimoji="0" lang="en" sz="1600" b="0" i="0" u="none" strike="noStrike" kern="1200" cap="none" spc="0" normalizeH="0" baseline="0" noProof="0" dirty="0">
                  <a:ln>
                    <a:noFill/>
                  </a:ln>
                  <a:solidFill>
                    <a:prstClr val="black"/>
                  </a:solidFill>
                  <a:effectLst/>
                  <a:uLnTx/>
                  <a:uFillTx/>
                  <a:latin typeface="Helvetica" pitchFamily="2" charset="0"/>
                  <a:ea typeface="Inconsolata SemiBold"/>
                  <a:cs typeface="Calibri" panose="020F0502020204030204" pitchFamily="34" charset="0"/>
                  <a:sym typeface="Inconsolata SemiBold"/>
                </a:rPr>
                <a:t> et al., 2021</a:t>
              </a:r>
              <a:endParaRPr kumimoji="0" sz="1600" b="0" i="0" u="none" strike="noStrike" kern="1200" cap="none" spc="0" normalizeH="0" baseline="0" noProof="0" dirty="0">
                <a:ln>
                  <a:noFill/>
                </a:ln>
                <a:solidFill>
                  <a:prstClr val="black"/>
                </a:solidFill>
                <a:effectLst/>
                <a:uLnTx/>
                <a:uFillTx/>
                <a:latin typeface="Helvetica" pitchFamily="2" charset="0"/>
                <a:ea typeface="Inconsolata SemiBold"/>
                <a:cs typeface="Calibri" panose="020F0502020204030204" pitchFamily="34" charset="0"/>
                <a:sym typeface="Inconsolata SemiBold"/>
              </a:endParaRPr>
            </a:p>
          </p:txBody>
        </p:sp>
      </p:grpSp>
    </p:spTree>
    <p:extLst>
      <p:ext uri="{BB962C8B-B14F-4D97-AF65-F5344CB8AC3E}">
        <p14:creationId xmlns:p14="http://schemas.microsoft.com/office/powerpoint/2010/main" val="8264933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D23FF58-DD33-6347-9BF3-24F04664CCF4}"/>
              </a:ext>
            </a:extLst>
          </p:cNvPr>
          <p:cNvSpPr>
            <a:spLocks noGrp="1"/>
          </p:cNvSpPr>
          <p:nvPr>
            <p:ph type="dt" sz="half" idx="10"/>
          </p:nvPr>
        </p:nvSpPr>
        <p:spPr/>
        <p:txBody>
          <a:bodyPr/>
          <a:lstStyle/>
          <a:p>
            <a:pPr>
              <a:defRPr/>
            </a:pPr>
            <a:r>
              <a:rPr lang="en-US"/>
              <a:t>Autumn 2026</a:t>
            </a:r>
            <a:endParaRPr lang="en-US" dirty="0"/>
          </a:p>
        </p:txBody>
      </p:sp>
      <p:sp>
        <p:nvSpPr>
          <p:cNvPr id="5" name="Footer Placeholder 4">
            <a:extLst>
              <a:ext uri="{FF2B5EF4-FFF2-40B4-BE49-F238E27FC236}">
                <a16:creationId xmlns:a16="http://schemas.microsoft.com/office/drawing/2014/main" id="{00EBA637-78DB-BC4D-8771-3E217E65C3AF}"/>
              </a:ext>
            </a:extLst>
          </p:cNvPr>
          <p:cNvSpPr>
            <a:spLocks noGrp="1"/>
          </p:cNvSpPr>
          <p:nvPr>
            <p:ph type="ftr" sz="quarter" idx="11"/>
          </p:nvPr>
        </p:nvSpPr>
        <p:spPr/>
        <p:txBody>
          <a:bodyPr/>
          <a:lstStyle/>
          <a:p>
            <a:pPr>
              <a:defRPr/>
            </a:pPr>
            <a:r>
              <a:rPr lang="en-US"/>
              <a:t>dt+UX: Design Thinking for User Experience Design, Prototyping &amp; Evaluation </a:t>
            </a:r>
            <a:endParaRPr lang="en-US" dirty="0"/>
          </a:p>
        </p:txBody>
      </p:sp>
      <p:sp>
        <p:nvSpPr>
          <p:cNvPr id="6" name="Slide Number Placeholder 5">
            <a:extLst>
              <a:ext uri="{FF2B5EF4-FFF2-40B4-BE49-F238E27FC236}">
                <a16:creationId xmlns:a16="http://schemas.microsoft.com/office/drawing/2014/main" id="{48103F2C-0D74-754B-816B-F7C1C45A6ED5}"/>
              </a:ext>
            </a:extLst>
          </p:cNvPr>
          <p:cNvSpPr>
            <a:spLocks noGrp="1"/>
          </p:cNvSpPr>
          <p:nvPr>
            <p:ph type="sldNum" sz="quarter" idx="12"/>
          </p:nvPr>
        </p:nvSpPr>
        <p:spPr/>
        <p:txBody>
          <a:bodyPr/>
          <a:lstStyle/>
          <a:p>
            <a:pPr>
              <a:defRPr/>
            </a:pPr>
            <a:fld id="{0E1F3F99-1E68-4047-B307-0AAED4DA5926}" type="slidenum">
              <a:rPr lang="en-US" smtClean="0"/>
              <a:pPr>
                <a:defRPr/>
              </a:pPr>
              <a:t>50</a:t>
            </a:fld>
            <a:endParaRPr lang="en-US" dirty="0"/>
          </a:p>
        </p:txBody>
      </p:sp>
      <p:sp>
        <p:nvSpPr>
          <p:cNvPr id="7" name="Title 1">
            <a:extLst>
              <a:ext uri="{FF2B5EF4-FFF2-40B4-BE49-F238E27FC236}">
                <a16:creationId xmlns:a16="http://schemas.microsoft.com/office/drawing/2014/main" id="{B2E0A4E0-DD1B-084F-A574-BCE1E195BFAE}"/>
              </a:ext>
            </a:extLst>
          </p:cNvPr>
          <p:cNvSpPr>
            <a:spLocks noGrp="1"/>
          </p:cNvSpPr>
          <p:nvPr>
            <p:ph type="title"/>
          </p:nvPr>
        </p:nvSpPr>
        <p:spPr>
          <a:xfrm>
            <a:off x="639233" y="457200"/>
            <a:ext cx="11552767" cy="1143000"/>
          </a:xfrm>
        </p:spPr>
        <p:txBody>
          <a:bodyPr/>
          <a:lstStyle/>
          <a:p>
            <a:r>
              <a:rPr lang="en-US" dirty="0"/>
              <a:t>What Values Are Encoded?</a:t>
            </a:r>
          </a:p>
        </p:txBody>
      </p:sp>
      <p:pic>
        <p:nvPicPr>
          <p:cNvPr id="9" name="Picture 8" descr="Elderly woman riding a bike">
            <a:extLst>
              <a:ext uri="{FF2B5EF4-FFF2-40B4-BE49-F238E27FC236}">
                <a16:creationId xmlns:a16="http://schemas.microsoft.com/office/drawing/2014/main" id="{9372C6EC-819C-7946-8AFA-BC65FC2EB4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233" y="2576504"/>
            <a:ext cx="2971800" cy="1981200"/>
          </a:xfrm>
          <a:prstGeom prst="rect">
            <a:avLst/>
          </a:prstGeom>
        </p:spPr>
      </p:pic>
      <p:pic>
        <p:nvPicPr>
          <p:cNvPr id="11" name="Picture 10" descr="A picture containing photo, man, holding, black&#10;&#10;Description automatically generated">
            <a:extLst>
              <a:ext uri="{FF2B5EF4-FFF2-40B4-BE49-F238E27FC236}">
                <a16:creationId xmlns:a16="http://schemas.microsoft.com/office/drawing/2014/main" id="{EF0CCF02-FFD9-FD4D-AE02-7BBBF2EF1BBF}"/>
              </a:ext>
            </a:extLst>
          </p:cNvPr>
          <p:cNvPicPr>
            <a:picLocks noChangeAspect="1"/>
          </p:cNvPicPr>
          <p:nvPr/>
        </p:nvPicPr>
        <p:blipFill rotWithShape="1">
          <a:blip r:embed="rId4">
            <a:extLst>
              <a:ext uri="{28A0092B-C50C-407E-A947-70E740481C1C}">
                <a14:useLocalDpi xmlns:a14="http://schemas.microsoft.com/office/drawing/2010/main" val="0"/>
              </a:ext>
            </a:extLst>
          </a:blip>
          <a:srcRect t="16045" b="8955"/>
          <a:stretch/>
        </p:blipFill>
        <p:spPr>
          <a:xfrm>
            <a:off x="4057648" y="2480827"/>
            <a:ext cx="3676649" cy="2068112"/>
          </a:xfrm>
          <a:prstGeom prst="rect">
            <a:avLst/>
          </a:prstGeom>
        </p:spPr>
      </p:pic>
      <p:pic>
        <p:nvPicPr>
          <p:cNvPr id="12" name="Picture 4">
            <a:extLst>
              <a:ext uri="{FF2B5EF4-FFF2-40B4-BE49-F238E27FC236}">
                <a16:creationId xmlns:a16="http://schemas.microsoft.com/office/drawing/2014/main" id="{DB0D67F9-4CB0-074D-BE45-45FDB544F5CA}"/>
              </a:ext>
            </a:extLst>
          </p:cNvPr>
          <p:cNvPicPr>
            <a:picLocks noGrp="1" noChangeAspect="1"/>
          </p:cNvPicPr>
          <p:nvPr>
            <p:ph idx="1"/>
          </p:nvPr>
        </p:nvPicPr>
        <p:blipFill rotWithShape="1">
          <a:blip r:embed="rId5">
            <a:extLst>
              <a:ext uri="{28A0092B-C50C-407E-A947-70E740481C1C}">
                <a14:useLocalDpi xmlns:a14="http://schemas.microsoft.com/office/drawing/2010/main" val="0"/>
              </a:ext>
            </a:extLst>
          </a:blip>
          <a:srcRect l="2344" t="4202" r="13906" b="8784"/>
          <a:stretch/>
        </p:blipFill>
        <p:spPr>
          <a:xfrm>
            <a:off x="8180912" y="2434050"/>
            <a:ext cx="3421085" cy="2114889"/>
          </a:xfrm>
          <a:prstGeom prst="rect">
            <a:avLst/>
          </a:prstGeom>
        </p:spPr>
      </p:pic>
      <p:sp>
        <p:nvSpPr>
          <p:cNvPr id="13" name="TextBox 12">
            <a:extLst>
              <a:ext uri="{FF2B5EF4-FFF2-40B4-BE49-F238E27FC236}">
                <a16:creationId xmlns:a16="http://schemas.microsoft.com/office/drawing/2014/main" id="{F1152D76-3ABB-5143-83A7-858BF84F72AE}"/>
              </a:ext>
            </a:extLst>
          </p:cNvPr>
          <p:cNvSpPr txBox="1"/>
          <p:nvPr/>
        </p:nvSpPr>
        <p:spPr>
          <a:xfrm>
            <a:off x="639233" y="4716170"/>
            <a:ext cx="2971800" cy="1323439"/>
          </a:xfrm>
          <a:prstGeom prst="rect">
            <a:avLst/>
          </a:prstGeom>
          <a:noFill/>
        </p:spPr>
        <p:txBody>
          <a:bodyPr wrap="square" rtlCol="0">
            <a:spAutoFit/>
          </a:bodyPr>
          <a:lstStyle/>
          <a:p>
            <a:pPr algn="ctr"/>
            <a:r>
              <a:rPr lang="en-US" sz="2000" dirty="0">
                <a:latin typeface="Helvetica" pitchFamily="2" charset="0"/>
              </a:rPr>
              <a:t>Mobility</a:t>
            </a:r>
          </a:p>
          <a:p>
            <a:pPr algn="ctr"/>
            <a:r>
              <a:rPr lang="en-US" sz="2000" dirty="0">
                <a:latin typeface="Helvetica" pitchFamily="2" charset="0"/>
              </a:rPr>
              <a:t>Health</a:t>
            </a:r>
          </a:p>
          <a:p>
            <a:pPr algn="ctr"/>
            <a:r>
              <a:rPr lang="en-US" sz="2000" dirty="0">
                <a:latin typeface="Helvetica" pitchFamily="2" charset="0"/>
              </a:rPr>
              <a:t>Sustainability</a:t>
            </a:r>
          </a:p>
          <a:p>
            <a:pPr algn="ctr"/>
            <a:r>
              <a:rPr lang="en-US" sz="2000" dirty="0">
                <a:latin typeface="Helvetica" pitchFamily="2" charset="0"/>
              </a:rPr>
              <a:t>Inclusion</a:t>
            </a:r>
          </a:p>
        </p:txBody>
      </p:sp>
      <p:sp>
        <p:nvSpPr>
          <p:cNvPr id="14" name="TextBox 13">
            <a:extLst>
              <a:ext uri="{FF2B5EF4-FFF2-40B4-BE49-F238E27FC236}">
                <a16:creationId xmlns:a16="http://schemas.microsoft.com/office/drawing/2014/main" id="{373E1045-652A-4D4A-8507-37AC1BF48092}"/>
              </a:ext>
            </a:extLst>
          </p:cNvPr>
          <p:cNvSpPr txBox="1"/>
          <p:nvPr/>
        </p:nvSpPr>
        <p:spPr>
          <a:xfrm>
            <a:off x="4057649" y="4716170"/>
            <a:ext cx="3676648" cy="1631216"/>
          </a:xfrm>
          <a:prstGeom prst="rect">
            <a:avLst/>
          </a:prstGeom>
          <a:noFill/>
        </p:spPr>
        <p:txBody>
          <a:bodyPr wrap="square" rtlCol="0">
            <a:spAutoFit/>
          </a:bodyPr>
          <a:lstStyle/>
          <a:p>
            <a:pPr algn="ctr"/>
            <a:r>
              <a:rPr lang="en-US" sz="2000" dirty="0">
                <a:latin typeface="Helvetica" pitchFamily="2" charset="0"/>
              </a:rPr>
              <a:t>Health</a:t>
            </a:r>
          </a:p>
          <a:p>
            <a:pPr algn="ctr"/>
            <a:r>
              <a:rPr lang="en-US" sz="2000" dirty="0">
                <a:latin typeface="Helvetica" pitchFamily="2" charset="0"/>
              </a:rPr>
              <a:t>Safety</a:t>
            </a:r>
          </a:p>
          <a:p>
            <a:pPr algn="ctr"/>
            <a:r>
              <a:rPr lang="en-US" sz="2000" dirty="0">
                <a:latin typeface="Helvetica" pitchFamily="2" charset="0"/>
              </a:rPr>
              <a:t>Efficiency</a:t>
            </a:r>
          </a:p>
          <a:p>
            <a:pPr algn="ctr"/>
            <a:r>
              <a:rPr lang="en-US" sz="2000" dirty="0">
                <a:latin typeface="Helvetica" pitchFamily="2" charset="0"/>
              </a:rPr>
              <a:t>Public interest</a:t>
            </a:r>
          </a:p>
          <a:p>
            <a:pPr algn="ctr"/>
            <a:endParaRPr lang="en-US" sz="2000" dirty="0">
              <a:latin typeface="Helvetica" pitchFamily="2" charset="0"/>
            </a:endParaRPr>
          </a:p>
        </p:txBody>
      </p:sp>
      <p:sp>
        <p:nvSpPr>
          <p:cNvPr id="15" name="TextBox 14">
            <a:extLst>
              <a:ext uri="{FF2B5EF4-FFF2-40B4-BE49-F238E27FC236}">
                <a16:creationId xmlns:a16="http://schemas.microsoft.com/office/drawing/2014/main" id="{A0373CCE-C4CE-7846-8C20-FFD6CA4B28F9}"/>
              </a:ext>
            </a:extLst>
          </p:cNvPr>
          <p:cNvSpPr txBox="1"/>
          <p:nvPr/>
        </p:nvSpPr>
        <p:spPr>
          <a:xfrm>
            <a:off x="8180913" y="4716169"/>
            <a:ext cx="3344829" cy="1631216"/>
          </a:xfrm>
          <a:prstGeom prst="rect">
            <a:avLst/>
          </a:prstGeom>
          <a:noFill/>
        </p:spPr>
        <p:txBody>
          <a:bodyPr wrap="square" rtlCol="0">
            <a:spAutoFit/>
          </a:bodyPr>
          <a:lstStyle/>
          <a:p>
            <a:pPr algn="ctr"/>
            <a:r>
              <a:rPr lang="en-US" sz="2000" dirty="0">
                <a:latin typeface="Helvetica" pitchFamily="2" charset="0"/>
              </a:rPr>
              <a:t>Wellness</a:t>
            </a:r>
          </a:p>
          <a:p>
            <a:pPr algn="ctr"/>
            <a:r>
              <a:rPr lang="en-US" sz="2000" dirty="0">
                <a:latin typeface="Helvetica" pitchFamily="2" charset="0"/>
              </a:rPr>
              <a:t>Solidarity</a:t>
            </a:r>
          </a:p>
          <a:p>
            <a:pPr algn="ctr"/>
            <a:r>
              <a:rPr lang="en-US" sz="2000" dirty="0">
                <a:latin typeface="Helvetica" pitchFamily="2" charset="0"/>
              </a:rPr>
              <a:t>Inclusion</a:t>
            </a:r>
          </a:p>
          <a:p>
            <a:pPr algn="ctr"/>
            <a:endParaRPr lang="en-US" sz="2000" dirty="0">
              <a:latin typeface="Helvetica" pitchFamily="2" charset="0"/>
            </a:endParaRPr>
          </a:p>
          <a:p>
            <a:pPr algn="ctr"/>
            <a:endParaRPr lang="en-US" sz="2000" dirty="0">
              <a:latin typeface="Helvetica" pitchFamily="2" charset="0"/>
            </a:endParaRPr>
          </a:p>
        </p:txBody>
      </p:sp>
      <p:sp>
        <p:nvSpPr>
          <p:cNvPr id="16" name="TextBox 15">
            <a:extLst>
              <a:ext uri="{FF2B5EF4-FFF2-40B4-BE49-F238E27FC236}">
                <a16:creationId xmlns:a16="http://schemas.microsoft.com/office/drawing/2014/main" id="{808CDFF3-107C-684E-A4BB-6C2BBDAA304F}"/>
              </a:ext>
            </a:extLst>
          </p:cNvPr>
          <p:cNvSpPr txBox="1"/>
          <p:nvPr/>
        </p:nvSpPr>
        <p:spPr>
          <a:xfrm>
            <a:off x="639233" y="1866900"/>
            <a:ext cx="2971800" cy="461665"/>
          </a:xfrm>
          <a:prstGeom prst="rect">
            <a:avLst/>
          </a:prstGeom>
          <a:noFill/>
        </p:spPr>
        <p:txBody>
          <a:bodyPr wrap="square" rtlCol="0">
            <a:spAutoFit/>
          </a:bodyPr>
          <a:lstStyle/>
          <a:p>
            <a:pPr algn="ctr"/>
            <a:r>
              <a:rPr lang="en-US" dirty="0">
                <a:latin typeface="Helvetica" pitchFamily="2" charset="0"/>
              </a:rPr>
              <a:t>Bike-sharing</a:t>
            </a:r>
          </a:p>
        </p:txBody>
      </p:sp>
      <p:sp>
        <p:nvSpPr>
          <p:cNvPr id="17" name="TextBox 16">
            <a:extLst>
              <a:ext uri="{FF2B5EF4-FFF2-40B4-BE49-F238E27FC236}">
                <a16:creationId xmlns:a16="http://schemas.microsoft.com/office/drawing/2014/main" id="{63995995-ADC0-9F48-822B-10ED5707BFA2}"/>
              </a:ext>
            </a:extLst>
          </p:cNvPr>
          <p:cNvSpPr txBox="1"/>
          <p:nvPr/>
        </p:nvSpPr>
        <p:spPr>
          <a:xfrm>
            <a:off x="4057647" y="1851931"/>
            <a:ext cx="3676647" cy="461665"/>
          </a:xfrm>
          <a:prstGeom prst="rect">
            <a:avLst/>
          </a:prstGeom>
          <a:noFill/>
        </p:spPr>
        <p:txBody>
          <a:bodyPr wrap="square" rtlCol="0">
            <a:spAutoFit/>
          </a:bodyPr>
          <a:lstStyle/>
          <a:p>
            <a:pPr algn="ctr"/>
            <a:r>
              <a:rPr lang="en-US" dirty="0">
                <a:latin typeface="Helvetica" pitchFamily="2" charset="0"/>
              </a:rPr>
              <a:t>Contact-tracing</a:t>
            </a:r>
          </a:p>
        </p:txBody>
      </p:sp>
      <p:sp>
        <p:nvSpPr>
          <p:cNvPr id="18" name="TextBox 17">
            <a:extLst>
              <a:ext uri="{FF2B5EF4-FFF2-40B4-BE49-F238E27FC236}">
                <a16:creationId xmlns:a16="http://schemas.microsoft.com/office/drawing/2014/main" id="{6514FD9F-8ECB-F64D-8F6C-2507E1127DC2}"/>
              </a:ext>
            </a:extLst>
          </p:cNvPr>
          <p:cNvSpPr txBox="1"/>
          <p:nvPr/>
        </p:nvSpPr>
        <p:spPr>
          <a:xfrm>
            <a:off x="8180908" y="1851931"/>
            <a:ext cx="3676647" cy="461665"/>
          </a:xfrm>
          <a:prstGeom prst="rect">
            <a:avLst/>
          </a:prstGeom>
          <a:noFill/>
        </p:spPr>
        <p:txBody>
          <a:bodyPr wrap="square" rtlCol="0">
            <a:spAutoFit/>
          </a:bodyPr>
          <a:lstStyle/>
          <a:p>
            <a:pPr algn="ctr"/>
            <a:r>
              <a:rPr lang="en-US" dirty="0">
                <a:latin typeface="Helvetica" pitchFamily="2" charset="0"/>
              </a:rPr>
              <a:t>Social Chatbot</a:t>
            </a:r>
          </a:p>
        </p:txBody>
      </p:sp>
    </p:spTree>
    <p:extLst>
      <p:ext uri="{BB962C8B-B14F-4D97-AF65-F5344CB8AC3E}">
        <p14:creationId xmlns:p14="http://schemas.microsoft.com/office/powerpoint/2010/main" val="38409579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71DFF-95B7-202F-C72C-4011EA8444A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C06FED6-64E3-F6C7-EF91-04065AD4126E}"/>
              </a:ext>
            </a:extLst>
          </p:cNvPr>
          <p:cNvSpPr txBox="1"/>
          <p:nvPr/>
        </p:nvSpPr>
        <p:spPr>
          <a:xfrm>
            <a:off x="4057649" y="4716693"/>
            <a:ext cx="3676648" cy="1631216"/>
          </a:xfrm>
          <a:prstGeom prst="rect">
            <a:avLst/>
          </a:prstGeom>
          <a:noFill/>
        </p:spPr>
        <p:txBody>
          <a:bodyPr wrap="square" rtlCol="0">
            <a:spAutoFit/>
          </a:bodyPr>
          <a:lstStyle/>
          <a:p>
            <a:pPr algn="ctr"/>
            <a:r>
              <a:rPr lang="en-US" sz="2000" dirty="0">
                <a:latin typeface="Helvetica" pitchFamily="2" charset="0"/>
              </a:rPr>
              <a:t>Health</a:t>
            </a:r>
          </a:p>
          <a:p>
            <a:pPr algn="ctr"/>
            <a:r>
              <a:rPr lang="en-US" sz="2000" dirty="0">
                <a:latin typeface="Helvetica" pitchFamily="2" charset="0"/>
              </a:rPr>
              <a:t>Safety</a:t>
            </a:r>
          </a:p>
          <a:p>
            <a:pPr algn="ctr"/>
            <a:r>
              <a:rPr lang="en-US" sz="2000" dirty="0">
                <a:latin typeface="Helvetica" pitchFamily="2" charset="0"/>
              </a:rPr>
              <a:t>Efficiency</a:t>
            </a:r>
          </a:p>
          <a:p>
            <a:pPr algn="ctr"/>
            <a:r>
              <a:rPr lang="en-US" sz="2000" dirty="0">
                <a:latin typeface="Helvetica" pitchFamily="2" charset="0"/>
              </a:rPr>
              <a:t>Public interest</a:t>
            </a:r>
          </a:p>
          <a:p>
            <a:pPr algn="ctr"/>
            <a:r>
              <a:rPr lang="en-US" sz="2000" b="1" dirty="0">
                <a:solidFill>
                  <a:srgbClr val="FFC000"/>
                </a:solidFill>
                <a:latin typeface="Helvetica" pitchFamily="2" charset="0"/>
              </a:rPr>
              <a:t>Privacy</a:t>
            </a:r>
          </a:p>
        </p:txBody>
      </p:sp>
      <p:sp>
        <p:nvSpPr>
          <p:cNvPr id="8" name="TextBox 7">
            <a:extLst>
              <a:ext uri="{FF2B5EF4-FFF2-40B4-BE49-F238E27FC236}">
                <a16:creationId xmlns:a16="http://schemas.microsoft.com/office/drawing/2014/main" id="{09B60F40-6B72-9376-A159-14B3EB3D0084}"/>
              </a:ext>
            </a:extLst>
          </p:cNvPr>
          <p:cNvSpPr txBox="1"/>
          <p:nvPr/>
        </p:nvSpPr>
        <p:spPr>
          <a:xfrm>
            <a:off x="8180913" y="4716692"/>
            <a:ext cx="3344829" cy="1938992"/>
          </a:xfrm>
          <a:prstGeom prst="rect">
            <a:avLst/>
          </a:prstGeom>
          <a:noFill/>
        </p:spPr>
        <p:txBody>
          <a:bodyPr wrap="square" rtlCol="0">
            <a:spAutoFit/>
          </a:bodyPr>
          <a:lstStyle/>
          <a:p>
            <a:pPr algn="ctr"/>
            <a:r>
              <a:rPr lang="en-US" sz="2000" dirty="0">
                <a:latin typeface="Helvetica" pitchFamily="2" charset="0"/>
              </a:rPr>
              <a:t>Wellness</a:t>
            </a:r>
          </a:p>
          <a:p>
            <a:pPr algn="ctr"/>
            <a:r>
              <a:rPr lang="en-US" sz="2000" dirty="0">
                <a:latin typeface="Helvetica" pitchFamily="2" charset="0"/>
              </a:rPr>
              <a:t>Solidarity</a:t>
            </a:r>
          </a:p>
          <a:p>
            <a:pPr algn="ctr"/>
            <a:r>
              <a:rPr lang="en-US" sz="2000" dirty="0">
                <a:latin typeface="Helvetica" pitchFamily="2" charset="0"/>
              </a:rPr>
              <a:t>Inclusion</a:t>
            </a:r>
            <a:br>
              <a:rPr lang="en-US" sz="2000" dirty="0">
                <a:latin typeface="Helvetica" pitchFamily="2" charset="0"/>
              </a:rPr>
            </a:br>
            <a:endParaRPr lang="en-US" sz="2000" dirty="0">
              <a:latin typeface="Helvetica" pitchFamily="2" charset="0"/>
            </a:endParaRPr>
          </a:p>
          <a:p>
            <a:pPr algn="ctr"/>
            <a:r>
              <a:rPr lang="en-US" sz="2000" b="1" dirty="0">
                <a:solidFill>
                  <a:srgbClr val="FFC000"/>
                </a:solidFill>
                <a:latin typeface="Helvetica" pitchFamily="2" charset="0"/>
              </a:rPr>
              <a:t>Human connection</a:t>
            </a:r>
          </a:p>
          <a:p>
            <a:pPr algn="ctr"/>
            <a:endParaRPr lang="en-US" sz="2000" dirty="0">
              <a:latin typeface="Helvetica" pitchFamily="2" charset="0"/>
            </a:endParaRPr>
          </a:p>
        </p:txBody>
      </p:sp>
      <p:sp>
        <p:nvSpPr>
          <p:cNvPr id="2" name="TextBox 1">
            <a:extLst>
              <a:ext uri="{FF2B5EF4-FFF2-40B4-BE49-F238E27FC236}">
                <a16:creationId xmlns:a16="http://schemas.microsoft.com/office/drawing/2014/main" id="{F29DD314-43D7-B8F2-25B7-38F24A3364B4}"/>
              </a:ext>
            </a:extLst>
          </p:cNvPr>
          <p:cNvSpPr txBox="1"/>
          <p:nvPr/>
        </p:nvSpPr>
        <p:spPr>
          <a:xfrm>
            <a:off x="639233" y="4716693"/>
            <a:ext cx="2971800" cy="1631216"/>
          </a:xfrm>
          <a:prstGeom prst="rect">
            <a:avLst/>
          </a:prstGeom>
          <a:noFill/>
        </p:spPr>
        <p:txBody>
          <a:bodyPr wrap="square" rtlCol="0">
            <a:spAutoFit/>
          </a:bodyPr>
          <a:lstStyle/>
          <a:p>
            <a:pPr algn="ctr"/>
            <a:r>
              <a:rPr lang="en-US" sz="2000" dirty="0">
                <a:latin typeface="Helvetica" pitchFamily="2" charset="0"/>
              </a:rPr>
              <a:t>Mobility</a:t>
            </a:r>
          </a:p>
          <a:p>
            <a:pPr algn="ctr"/>
            <a:r>
              <a:rPr lang="en-US" sz="2000" dirty="0">
                <a:latin typeface="Helvetica" pitchFamily="2" charset="0"/>
              </a:rPr>
              <a:t>Health</a:t>
            </a:r>
          </a:p>
          <a:p>
            <a:pPr algn="ctr"/>
            <a:r>
              <a:rPr lang="en-US" sz="2000" dirty="0">
                <a:latin typeface="Helvetica" pitchFamily="2" charset="0"/>
              </a:rPr>
              <a:t>Sustainability</a:t>
            </a:r>
          </a:p>
          <a:p>
            <a:pPr algn="ctr"/>
            <a:r>
              <a:rPr lang="en-US" sz="2000" dirty="0">
                <a:latin typeface="Helvetica" pitchFamily="2" charset="0"/>
              </a:rPr>
              <a:t>Inclusion</a:t>
            </a:r>
          </a:p>
          <a:p>
            <a:pPr algn="ctr"/>
            <a:r>
              <a:rPr lang="en-US" sz="2000" b="1" dirty="0">
                <a:solidFill>
                  <a:srgbClr val="FFC000"/>
                </a:solidFill>
                <a:latin typeface="Helvetica" pitchFamily="2" charset="0"/>
              </a:rPr>
              <a:t>Accessibility</a:t>
            </a:r>
          </a:p>
        </p:txBody>
      </p:sp>
      <p:sp>
        <p:nvSpPr>
          <p:cNvPr id="4" name="Date Placeholder 3">
            <a:extLst>
              <a:ext uri="{FF2B5EF4-FFF2-40B4-BE49-F238E27FC236}">
                <a16:creationId xmlns:a16="http://schemas.microsoft.com/office/drawing/2014/main" id="{99399C59-3C77-7709-DF3E-4373F79E1E5A}"/>
              </a:ext>
            </a:extLst>
          </p:cNvPr>
          <p:cNvSpPr>
            <a:spLocks noGrp="1"/>
          </p:cNvSpPr>
          <p:nvPr>
            <p:ph type="dt" sz="half" idx="10"/>
          </p:nvPr>
        </p:nvSpPr>
        <p:spPr/>
        <p:txBody>
          <a:bodyPr/>
          <a:lstStyle/>
          <a:p>
            <a:pPr>
              <a:defRPr/>
            </a:pPr>
            <a:r>
              <a:rPr lang="en-US"/>
              <a:t>Autumn 2026</a:t>
            </a:r>
            <a:endParaRPr lang="en-US" dirty="0"/>
          </a:p>
        </p:txBody>
      </p:sp>
      <p:sp>
        <p:nvSpPr>
          <p:cNvPr id="5" name="Footer Placeholder 4">
            <a:extLst>
              <a:ext uri="{FF2B5EF4-FFF2-40B4-BE49-F238E27FC236}">
                <a16:creationId xmlns:a16="http://schemas.microsoft.com/office/drawing/2014/main" id="{3504BFF6-B697-372B-3E29-2F6CBFFF2DAE}"/>
              </a:ext>
            </a:extLst>
          </p:cNvPr>
          <p:cNvSpPr>
            <a:spLocks noGrp="1"/>
          </p:cNvSpPr>
          <p:nvPr>
            <p:ph type="ftr" sz="quarter" idx="11"/>
          </p:nvPr>
        </p:nvSpPr>
        <p:spPr/>
        <p:txBody>
          <a:bodyPr/>
          <a:lstStyle/>
          <a:p>
            <a:pPr>
              <a:defRPr/>
            </a:pPr>
            <a:r>
              <a:rPr lang="en-US"/>
              <a:t>dt+UX: Design Thinking for User Experience Design, Prototyping &amp; Evaluation </a:t>
            </a:r>
            <a:endParaRPr lang="en-US" dirty="0"/>
          </a:p>
        </p:txBody>
      </p:sp>
      <p:sp>
        <p:nvSpPr>
          <p:cNvPr id="6" name="Slide Number Placeholder 5">
            <a:extLst>
              <a:ext uri="{FF2B5EF4-FFF2-40B4-BE49-F238E27FC236}">
                <a16:creationId xmlns:a16="http://schemas.microsoft.com/office/drawing/2014/main" id="{413B6D17-474C-027F-9F68-4DEAFB8CBB05}"/>
              </a:ext>
            </a:extLst>
          </p:cNvPr>
          <p:cNvSpPr>
            <a:spLocks noGrp="1"/>
          </p:cNvSpPr>
          <p:nvPr>
            <p:ph type="sldNum" sz="quarter" idx="12"/>
          </p:nvPr>
        </p:nvSpPr>
        <p:spPr/>
        <p:txBody>
          <a:bodyPr/>
          <a:lstStyle/>
          <a:p>
            <a:pPr>
              <a:defRPr/>
            </a:pPr>
            <a:fld id="{0E1F3F99-1E68-4047-B307-0AAED4DA5926}" type="slidenum">
              <a:rPr lang="en-US" smtClean="0"/>
              <a:pPr>
                <a:defRPr/>
              </a:pPr>
              <a:t>51</a:t>
            </a:fld>
            <a:endParaRPr lang="en-US" dirty="0"/>
          </a:p>
        </p:txBody>
      </p:sp>
      <p:sp>
        <p:nvSpPr>
          <p:cNvPr id="7" name="Title 1">
            <a:extLst>
              <a:ext uri="{FF2B5EF4-FFF2-40B4-BE49-F238E27FC236}">
                <a16:creationId xmlns:a16="http://schemas.microsoft.com/office/drawing/2014/main" id="{3F38CFC3-0E51-65D6-FFC5-30EB57B93331}"/>
              </a:ext>
            </a:extLst>
          </p:cNvPr>
          <p:cNvSpPr>
            <a:spLocks noGrp="1"/>
          </p:cNvSpPr>
          <p:nvPr>
            <p:ph type="title"/>
          </p:nvPr>
        </p:nvSpPr>
        <p:spPr>
          <a:xfrm>
            <a:off x="639233" y="457200"/>
            <a:ext cx="11552767" cy="1143000"/>
          </a:xfrm>
        </p:spPr>
        <p:txBody>
          <a:bodyPr/>
          <a:lstStyle/>
          <a:p>
            <a:r>
              <a:rPr lang="en-US" dirty="0"/>
              <a:t>What Values Are Encoded?</a:t>
            </a:r>
          </a:p>
        </p:txBody>
      </p:sp>
      <p:pic>
        <p:nvPicPr>
          <p:cNvPr id="9" name="Picture 8" descr="Elderly woman riding a bike">
            <a:extLst>
              <a:ext uri="{FF2B5EF4-FFF2-40B4-BE49-F238E27FC236}">
                <a16:creationId xmlns:a16="http://schemas.microsoft.com/office/drawing/2014/main" id="{A05CDE81-8087-2E35-805F-F3EF0C53E5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233" y="2576504"/>
            <a:ext cx="2971800" cy="1981200"/>
          </a:xfrm>
          <a:prstGeom prst="rect">
            <a:avLst/>
          </a:prstGeom>
        </p:spPr>
      </p:pic>
      <p:pic>
        <p:nvPicPr>
          <p:cNvPr id="11" name="Picture 10" descr="A picture containing photo, man, holding, black&#10;&#10;Description automatically generated">
            <a:extLst>
              <a:ext uri="{FF2B5EF4-FFF2-40B4-BE49-F238E27FC236}">
                <a16:creationId xmlns:a16="http://schemas.microsoft.com/office/drawing/2014/main" id="{560A7145-2168-923A-9D13-66E9E42B38F7}"/>
              </a:ext>
            </a:extLst>
          </p:cNvPr>
          <p:cNvPicPr>
            <a:picLocks noChangeAspect="1"/>
          </p:cNvPicPr>
          <p:nvPr/>
        </p:nvPicPr>
        <p:blipFill rotWithShape="1">
          <a:blip r:embed="rId4">
            <a:extLst>
              <a:ext uri="{28A0092B-C50C-407E-A947-70E740481C1C}">
                <a14:useLocalDpi xmlns:a14="http://schemas.microsoft.com/office/drawing/2010/main" val="0"/>
              </a:ext>
            </a:extLst>
          </a:blip>
          <a:srcRect t="16045" b="8955"/>
          <a:stretch/>
        </p:blipFill>
        <p:spPr>
          <a:xfrm>
            <a:off x="4057648" y="2480827"/>
            <a:ext cx="3676649" cy="2068112"/>
          </a:xfrm>
          <a:prstGeom prst="rect">
            <a:avLst/>
          </a:prstGeom>
        </p:spPr>
      </p:pic>
      <p:pic>
        <p:nvPicPr>
          <p:cNvPr id="12" name="Picture 4">
            <a:extLst>
              <a:ext uri="{FF2B5EF4-FFF2-40B4-BE49-F238E27FC236}">
                <a16:creationId xmlns:a16="http://schemas.microsoft.com/office/drawing/2014/main" id="{9992AC7F-9A94-C71F-74E5-24E94365B238}"/>
              </a:ext>
            </a:extLst>
          </p:cNvPr>
          <p:cNvPicPr>
            <a:picLocks noGrp="1" noChangeAspect="1"/>
          </p:cNvPicPr>
          <p:nvPr>
            <p:ph idx="1"/>
          </p:nvPr>
        </p:nvPicPr>
        <p:blipFill rotWithShape="1">
          <a:blip r:embed="rId5">
            <a:extLst>
              <a:ext uri="{28A0092B-C50C-407E-A947-70E740481C1C}">
                <a14:useLocalDpi xmlns:a14="http://schemas.microsoft.com/office/drawing/2010/main" val="0"/>
              </a:ext>
            </a:extLst>
          </a:blip>
          <a:srcRect l="2344" t="4202" r="13906" b="8784"/>
          <a:stretch/>
        </p:blipFill>
        <p:spPr>
          <a:xfrm>
            <a:off x="8180912" y="2434050"/>
            <a:ext cx="3421085" cy="2114889"/>
          </a:xfrm>
          <a:prstGeom prst="rect">
            <a:avLst/>
          </a:prstGeom>
        </p:spPr>
      </p:pic>
      <p:sp>
        <p:nvSpPr>
          <p:cNvPr id="18" name="TextBox 17">
            <a:extLst>
              <a:ext uri="{FF2B5EF4-FFF2-40B4-BE49-F238E27FC236}">
                <a16:creationId xmlns:a16="http://schemas.microsoft.com/office/drawing/2014/main" id="{45682EBE-C230-4622-F281-41D485605012}"/>
              </a:ext>
            </a:extLst>
          </p:cNvPr>
          <p:cNvSpPr txBox="1"/>
          <p:nvPr/>
        </p:nvSpPr>
        <p:spPr>
          <a:xfrm>
            <a:off x="8180908" y="1851931"/>
            <a:ext cx="3676647" cy="461665"/>
          </a:xfrm>
          <a:prstGeom prst="rect">
            <a:avLst/>
          </a:prstGeom>
          <a:noFill/>
        </p:spPr>
        <p:txBody>
          <a:bodyPr wrap="square" rtlCol="0">
            <a:spAutoFit/>
          </a:bodyPr>
          <a:lstStyle/>
          <a:p>
            <a:pPr algn="ctr"/>
            <a:r>
              <a:rPr lang="en-US" dirty="0">
                <a:latin typeface="Helvetica" pitchFamily="2" charset="0"/>
              </a:rPr>
              <a:t>Social Chatbot</a:t>
            </a:r>
          </a:p>
        </p:txBody>
      </p:sp>
      <p:sp>
        <p:nvSpPr>
          <p:cNvPr id="16" name="TextBox 15">
            <a:extLst>
              <a:ext uri="{FF2B5EF4-FFF2-40B4-BE49-F238E27FC236}">
                <a16:creationId xmlns:a16="http://schemas.microsoft.com/office/drawing/2014/main" id="{C4123598-6515-7264-CB19-7F5795CA8CC7}"/>
              </a:ext>
            </a:extLst>
          </p:cNvPr>
          <p:cNvSpPr txBox="1"/>
          <p:nvPr/>
        </p:nvSpPr>
        <p:spPr>
          <a:xfrm>
            <a:off x="639233" y="1866900"/>
            <a:ext cx="2971800" cy="461665"/>
          </a:xfrm>
          <a:prstGeom prst="rect">
            <a:avLst/>
          </a:prstGeom>
          <a:noFill/>
        </p:spPr>
        <p:txBody>
          <a:bodyPr wrap="square" rtlCol="0">
            <a:spAutoFit/>
          </a:bodyPr>
          <a:lstStyle/>
          <a:p>
            <a:pPr algn="ctr"/>
            <a:r>
              <a:rPr lang="en-US" dirty="0">
                <a:latin typeface="Helvetica" pitchFamily="2" charset="0"/>
              </a:rPr>
              <a:t>Bike-sharing</a:t>
            </a:r>
          </a:p>
        </p:txBody>
      </p:sp>
      <p:sp>
        <p:nvSpPr>
          <p:cNvPr id="17" name="TextBox 16">
            <a:extLst>
              <a:ext uri="{FF2B5EF4-FFF2-40B4-BE49-F238E27FC236}">
                <a16:creationId xmlns:a16="http://schemas.microsoft.com/office/drawing/2014/main" id="{FF35709F-01DA-DE61-9E5B-C4BC8A0551C2}"/>
              </a:ext>
            </a:extLst>
          </p:cNvPr>
          <p:cNvSpPr txBox="1"/>
          <p:nvPr/>
        </p:nvSpPr>
        <p:spPr>
          <a:xfrm>
            <a:off x="4057647" y="1851931"/>
            <a:ext cx="3676647" cy="461665"/>
          </a:xfrm>
          <a:prstGeom prst="rect">
            <a:avLst/>
          </a:prstGeom>
          <a:noFill/>
        </p:spPr>
        <p:txBody>
          <a:bodyPr wrap="square" rtlCol="0">
            <a:spAutoFit/>
          </a:bodyPr>
          <a:lstStyle/>
          <a:p>
            <a:pPr algn="ctr"/>
            <a:r>
              <a:rPr lang="en-US" dirty="0">
                <a:latin typeface="Helvetica" pitchFamily="2" charset="0"/>
              </a:rPr>
              <a:t>Contact-tracing</a:t>
            </a:r>
          </a:p>
        </p:txBody>
      </p:sp>
      <p:sp>
        <p:nvSpPr>
          <p:cNvPr id="10" name="TextBox 9">
            <a:extLst>
              <a:ext uri="{FF2B5EF4-FFF2-40B4-BE49-F238E27FC236}">
                <a16:creationId xmlns:a16="http://schemas.microsoft.com/office/drawing/2014/main" id="{6795799A-57B0-444B-87EC-470B3F954505}"/>
              </a:ext>
            </a:extLst>
          </p:cNvPr>
          <p:cNvSpPr txBox="1"/>
          <p:nvPr/>
        </p:nvSpPr>
        <p:spPr>
          <a:xfrm>
            <a:off x="639233" y="4716170"/>
            <a:ext cx="2971800" cy="1323439"/>
          </a:xfrm>
          <a:prstGeom prst="rect">
            <a:avLst/>
          </a:prstGeom>
          <a:noFill/>
        </p:spPr>
        <p:txBody>
          <a:bodyPr wrap="square" rtlCol="0">
            <a:spAutoFit/>
          </a:bodyPr>
          <a:lstStyle/>
          <a:p>
            <a:pPr algn="ctr"/>
            <a:r>
              <a:rPr lang="en-US" sz="2000" dirty="0">
                <a:latin typeface="Helvetica" pitchFamily="2" charset="0"/>
              </a:rPr>
              <a:t>Mobility</a:t>
            </a:r>
          </a:p>
          <a:p>
            <a:pPr algn="ctr"/>
            <a:r>
              <a:rPr lang="en-US" sz="2000" dirty="0">
                <a:latin typeface="Helvetica" pitchFamily="2" charset="0"/>
              </a:rPr>
              <a:t>Health</a:t>
            </a:r>
          </a:p>
          <a:p>
            <a:pPr algn="ctr"/>
            <a:r>
              <a:rPr lang="en-US" sz="2000" dirty="0">
                <a:latin typeface="Helvetica" pitchFamily="2" charset="0"/>
              </a:rPr>
              <a:t>Sustainability</a:t>
            </a:r>
          </a:p>
          <a:p>
            <a:pPr algn="ctr"/>
            <a:r>
              <a:rPr lang="en-US" sz="2000" dirty="0">
                <a:latin typeface="Helvetica" pitchFamily="2" charset="0"/>
              </a:rPr>
              <a:t>Inclusion</a:t>
            </a:r>
          </a:p>
        </p:txBody>
      </p:sp>
      <p:sp>
        <p:nvSpPr>
          <p:cNvPr id="19" name="TextBox 18">
            <a:extLst>
              <a:ext uri="{FF2B5EF4-FFF2-40B4-BE49-F238E27FC236}">
                <a16:creationId xmlns:a16="http://schemas.microsoft.com/office/drawing/2014/main" id="{1E0EA11B-0440-779A-9038-C30E399906B3}"/>
              </a:ext>
            </a:extLst>
          </p:cNvPr>
          <p:cNvSpPr txBox="1"/>
          <p:nvPr/>
        </p:nvSpPr>
        <p:spPr>
          <a:xfrm>
            <a:off x="4057649" y="4716170"/>
            <a:ext cx="3676648" cy="1631216"/>
          </a:xfrm>
          <a:prstGeom prst="rect">
            <a:avLst/>
          </a:prstGeom>
          <a:noFill/>
        </p:spPr>
        <p:txBody>
          <a:bodyPr wrap="square" rtlCol="0">
            <a:spAutoFit/>
          </a:bodyPr>
          <a:lstStyle/>
          <a:p>
            <a:pPr algn="ctr"/>
            <a:r>
              <a:rPr lang="en-US" sz="2000" dirty="0">
                <a:latin typeface="Helvetica" pitchFamily="2" charset="0"/>
              </a:rPr>
              <a:t>Health</a:t>
            </a:r>
          </a:p>
          <a:p>
            <a:pPr algn="ctr"/>
            <a:r>
              <a:rPr lang="en-US" sz="2000" dirty="0">
                <a:latin typeface="Helvetica" pitchFamily="2" charset="0"/>
              </a:rPr>
              <a:t>Safety</a:t>
            </a:r>
          </a:p>
          <a:p>
            <a:pPr algn="ctr"/>
            <a:r>
              <a:rPr lang="en-US" sz="2000" dirty="0">
                <a:latin typeface="Helvetica" pitchFamily="2" charset="0"/>
              </a:rPr>
              <a:t>Efficiency</a:t>
            </a:r>
          </a:p>
          <a:p>
            <a:pPr algn="ctr"/>
            <a:r>
              <a:rPr lang="en-US" sz="2000" dirty="0">
                <a:latin typeface="Helvetica" pitchFamily="2" charset="0"/>
              </a:rPr>
              <a:t>Public interest</a:t>
            </a:r>
          </a:p>
          <a:p>
            <a:pPr algn="ctr"/>
            <a:endParaRPr lang="en-US" sz="2000" dirty="0">
              <a:latin typeface="Helvetica" pitchFamily="2" charset="0"/>
            </a:endParaRPr>
          </a:p>
        </p:txBody>
      </p:sp>
      <p:sp>
        <p:nvSpPr>
          <p:cNvPr id="20" name="TextBox 19">
            <a:extLst>
              <a:ext uri="{FF2B5EF4-FFF2-40B4-BE49-F238E27FC236}">
                <a16:creationId xmlns:a16="http://schemas.microsoft.com/office/drawing/2014/main" id="{04F68C5C-C96A-45BE-2826-DF447336E6A6}"/>
              </a:ext>
            </a:extLst>
          </p:cNvPr>
          <p:cNvSpPr txBox="1"/>
          <p:nvPr/>
        </p:nvSpPr>
        <p:spPr>
          <a:xfrm>
            <a:off x="8180913" y="4716169"/>
            <a:ext cx="3344829" cy="1631216"/>
          </a:xfrm>
          <a:prstGeom prst="rect">
            <a:avLst/>
          </a:prstGeom>
          <a:noFill/>
        </p:spPr>
        <p:txBody>
          <a:bodyPr wrap="square" rtlCol="0">
            <a:spAutoFit/>
          </a:bodyPr>
          <a:lstStyle/>
          <a:p>
            <a:pPr algn="ctr"/>
            <a:r>
              <a:rPr lang="en-US" sz="2000" dirty="0">
                <a:latin typeface="Helvetica" pitchFamily="2" charset="0"/>
              </a:rPr>
              <a:t>Wellness</a:t>
            </a:r>
          </a:p>
          <a:p>
            <a:pPr algn="ctr"/>
            <a:r>
              <a:rPr lang="en-US" sz="2000" dirty="0">
                <a:latin typeface="Helvetica" pitchFamily="2" charset="0"/>
              </a:rPr>
              <a:t>Solidarity</a:t>
            </a:r>
          </a:p>
          <a:p>
            <a:pPr algn="ctr"/>
            <a:r>
              <a:rPr lang="en-US" sz="2000" dirty="0">
                <a:latin typeface="Helvetica" pitchFamily="2" charset="0"/>
              </a:rPr>
              <a:t>Inclusion</a:t>
            </a:r>
          </a:p>
          <a:p>
            <a:pPr algn="ctr"/>
            <a:endParaRPr lang="en-US" sz="2000" dirty="0">
              <a:latin typeface="Helvetica" pitchFamily="2" charset="0"/>
            </a:endParaRPr>
          </a:p>
          <a:p>
            <a:pPr algn="ctr"/>
            <a:endParaRPr lang="en-US" sz="2000" dirty="0">
              <a:latin typeface="Helvetica" pitchFamily="2" charset="0"/>
            </a:endParaRPr>
          </a:p>
        </p:txBody>
      </p:sp>
    </p:spTree>
    <p:extLst>
      <p:ext uri="{BB962C8B-B14F-4D97-AF65-F5344CB8AC3E}">
        <p14:creationId xmlns:p14="http://schemas.microsoft.com/office/powerpoint/2010/main" val="41955228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E01AB-B3B4-A144-B7C3-97348462E5E3}"/>
              </a:ext>
            </a:extLst>
          </p:cNvPr>
          <p:cNvSpPr>
            <a:spLocks noGrp="1"/>
          </p:cNvSpPr>
          <p:nvPr>
            <p:ph type="title"/>
          </p:nvPr>
        </p:nvSpPr>
        <p:spPr/>
        <p:txBody>
          <a:bodyPr wrap="square" anchor="ctr">
            <a:normAutofit/>
          </a:bodyPr>
          <a:lstStyle/>
          <a:p>
            <a:r>
              <a:rPr lang="en-US" dirty="0"/>
              <a:t>What Did We Learn?</a:t>
            </a:r>
          </a:p>
        </p:txBody>
      </p:sp>
      <p:sp>
        <p:nvSpPr>
          <p:cNvPr id="3" name="Content Placeholder 2">
            <a:extLst>
              <a:ext uri="{FF2B5EF4-FFF2-40B4-BE49-F238E27FC236}">
                <a16:creationId xmlns:a16="http://schemas.microsoft.com/office/drawing/2014/main" id="{2479BABD-3CBE-724D-86AA-C7CE5C6E1B20}"/>
              </a:ext>
            </a:extLst>
          </p:cNvPr>
          <p:cNvSpPr>
            <a:spLocks noGrp="1"/>
          </p:cNvSpPr>
          <p:nvPr>
            <p:ph sz="half" idx="1"/>
          </p:nvPr>
        </p:nvSpPr>
        <p:spPr>
          <a:xfrm>
            <a:off x="914400" y="1600200"/>
            <a:ext cx="7117976" cy="4724400"/>
          </a:xfrm>
        </p:spPr>
        <p:txBody>
          <a:bodyPr wrap="square" anchor="t">
            <a:normAutofit/>
          </a:bodyPr>
          <a:lstStyle/>
          <a:p>
            <a:pPr marL="0" indent="0">
              <a:buNone/>
            </a:pPr>
            <a:r>
              <a:rPr lang="en-US" sz="3200" dirty="0"/>
              <a:t>Values don’t exist in isolation</a:t>
            </a:r>
            <a:br>
              <a:rPr lang="en-US" sz="3200" dirty="0"/>
            </a:br>
            <a:endParaRPr lang="en-US" sz="3200" dirty="0"/>
          </a:p>
          <a:p>
            <a:pPr marL="0" indent="0">
              <a:buNone/>
            </a:pPr>
            <a:r>
              <a:rPr lang="en-US" sz="3200" dirty="0"/>
              <a:t>Values are interconnected and are often in </a:t>
            </a:r>
            <a:r>
              <a:rPr lang="en-US" sz="3200" b="1" i="1" dirty="0">
                <a:solidFill>
                  <a:srgbClr val="FFC000"/>
                </a:solidFill>
              </a:rPr>
              <a:t>tension</a:t>
            </a:r>
            <a:r>
              <a:rPr lang="en-US" sz="3200" i="1" dirty="0"/>
              <a:t> </a:t>
            </a:r>
            <a:r>
              <a:rPr lang="en-US" sz="3200" dirty="0"/>
              <a:t>with each other</a:t>
            </a:r>
          </a:p>
          <a:p>
            <a:pPr marL="0" indent="0">
              <a:buNone/>
            </a:pPr>
            <a:endParaRPr lang="en-US" sz="3200" dirty="0"/>
          </a:p>
          <a:p>
            <a:pPr marL="0" indent="0">
              <a:buNone/>
            </a:pPr>
            <a:r>
              <a:rPr lang="en-US" sz="2400" dirty="0"/>
              <a:t>Example: CEO of a music streaming platform might value engagement &amp; profits, while listeners value content quality &amp; novelty. Leads to degradation over time as platform prioritizes profit.</a:t>
            </a:r>
          </a:p>
        </p:txBody>
      </p:sp>
      <p:sp>
        <p:nvSpPr>
          <p:cNvPr id="10" name="Date Placeholder 4">
            <a:extLst>
              <a:ext uri="{FF2B5EF4-FFF2-40B4-BE49-F238E27FC236}">
                <a16:creationId xmlns:a16="http://schemas.microsoft.com/office/drawing/2014/main" id="{C80BA063-DB87-488B-80F2-C0D9D45A09A1}"/>
              </a:ext>
            </a:extLst>
          </p:cNvPr>
          <p:cNvSpPr>
            <a:spLocks noGrp="1"/>
          </p:cNvSpPr>
          <p:nvPr>
            <p:ph type="dt" sz="half" idx="10"/>
          </p:nvPr>
        </p:nvSpPr>
        <p:spPr/>
        <p:txBody>
          <a:bodyPr/>
          <a:lstStyle/>
          <a:p>
            <a:pPr>
              <a:spcAft>
                <a:spcPts val="600"/>
              </a:spcAft>
              <a:defRPr/>
            </a:pPr>
            <a:r>
              <a:rPr lang="en-US"/>
              <a:t>Autumn 2026</a:t>
            </a:r>
          </a:p>
        </p:txBody>
      </p:sp>
      <p:sp>
        <p:nvSpPr>
          <p:cNvPr id="12" name="Footer Placeholder 5">
            <a:extLst>
              <a:ext uri="{FF2B5EF4-FFF2-40B4-BE49-F238E27FC236}">
                <a16:creationId xmlns:a16="http://schemas.microsoft.com/office/drawing/2014/main" id="{E191E05B-C678-4052-B066-199E72251049}"/>
              </a:ext>
            </a:extLst>
          </p:cNvPr>
          <p:cNvSpPr>
            <a:spLocks noGrp="1"/>
          </p:cNvSpPr>
          <p:nvPr>
            <p:ph type="ftr" sz="quarter" idx="11"/>
          </p:nvPr>
        </p:nvSpPr>
        <p:spPr/>
        <p:txBody>
          <a:bodyPr/>
          <a:lstStyle/>
          <a:p>
            <a:pPr>
              <a:spcAft>
                <a:spcPts val="600"/>
              </a:spcAft>
              <a:defRPr/>
            </a:pPr>
            <a:r>
              <a:rPr lang="en-US"/>
              <a:t>dt+UX: Design Thinking for User Experience Design, Prototyping &amp; Evaluation </a:t>
            </a:r>
            <a:endParaRPr lang="en-US" dirty="0"/>
          </a:p>
        </p:txBody>
      </p:sp>
      <p:sp>
        <p:nvSpPr>
          <p:cNvPr id="14" name="Slide Number Placeholder 6">
            <a:extLst>
              <a:ext uri="{FF2B5EF4-FFF2-40B4-BE49-F238E27FC236}">
                <a16:creationId xmlns:a16="http://schemas.microsoft.com/office/drawing/2014/main" id="{0B2E9C58-F77A-4E2C-BF67-89792E02A20D}"/>
              </a:ext>
            </a:extLst>
          </p:cNvPr>
          <p:cNvSpPr>
            <a:spLocks noGrp="1"/>
          </p:cNvSpPr>
          <p:nvPr>
            <p:ph type="sldNum" sz="quarter" idx="12"/>
          </p:nvPr>
        </p:nvSpPr>
        <p:spPr/>
        <p:txBody>
          <a:bodyPr/>
          <a:lstStyle/>
          <a:p>
            <a:pPr>
              <a:spcAft>
                <a:spcPts val="600"/>
              </a:spcAft>
              <a:defRPr/>
            </a:pPr>
            <a:fld id="{0C5F66C6-F275-4CCB-99C8-491F9A67516C}" type="slidenum">
              <a:rPr lang="en-US" smtClean="0"/>
              <a:pPr>
                <a:spcAft>
                  <a:spcPts val="600"/>
                </a:spcAft>
                <a:defRPr/>
              </a:pPr>
              <a:t>52</a:t>
            </a:fld>
            <a:endParaRPr lang="en-US"/>
          </a:p>
        </p:txBody>
      </p:sp>
      <p:pic>
        <p:nvPicPr>
          <p:cNvPr id="5" name="Picture 4" descr="A cover of a magazine&#10;&#10;Description automatically generated">
            <a:extLst>
              <a:ext uri="{FF2B5EF4-FFF2-40B4-BE49-F238E27FC236}">
                <a16:creationId xmlns:a16="http://schemas.microsoft.com/office/drawing/2014/main" id="{FA0B5177-34EE-460B-F60F-612CAD0126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2866" y="1721224"/>
            <a:ext cx="3014116" cy="4525700"/>
          </a:xfrm>
          <a:prstGeom prst="rect">
            <a:avLst/>
          </a:prstGeom>
        </p:spPr>
      </p:pic>
    </p:spTree>
    <p:extLst>
      <p:ext uri="{BB962C8B-B14F-4D97-AF65-F5344CB8AC3E}">
        <p14:creationId xmlns:p14="http://schemas.microsoft.com/office/powerpoint/2010/main" val="10493780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E01AB-B3B4-A144-B7C3-97348462E5E3}"/>
              </a:ext>
            </a:extLst>
          </p:cNvPr>
          <p:cNvSpPr>
            <a:spLocks noGrp="1"/>
          </p:cNvSpPr>
          <p:nvPr>
            <p:ph type="title"/>
          </p:nvPr>
        </p:nvSpPr>
        <p:spPr/>
        <p:txBody>
          <a:bodyPr wrap="square" anchor="ctr">
            <a:normAutofit/>
          </a:bodyPr>
          <a:lstStyle/>
          <a:p>
            <a:r>
              <a:rPr lang="en-US" dirty="0"/>
              <a:t>An Example</a:t>
            </a:r>
          </a:p>
        </p:txBody>
      </p:sp>
      <p:sp>
        <p:nvSpPr>
          <p:cNvPr id="10" name="Date Placeholder 4">
            <a:extLst>
              <a:ext uri="{FF2B5EF4-FFF2-40B4-BE49-F238E27FC236}">
                <a16:creationId xmlns:a16="http://schemas.microsoft.com/office/drawing/2014/main" id="{C80BA063-DB87-488B-80F2-C0D9D45A09A1}"/>
              </a:ext>
            </a:extLst>
          </p:cNvPr>
          <p:cNvSpPr>
            <a:spLocks noGrp="1"/>
          </p:cNvSpPr>
          <p:nvPr>
            <p:ph type="dt" sz="half" idx="10"/>
          </p:nvPr>
        </p:nvSpPr>
        <p:spPr/>
        <p:txBody>
          <a:bodyPr/>
          <a:lstStyle/>
          <a:p>
            <a:pPr>
              <a:spcAft>
                <a:spcPts val="600"/>
              </a:spcAft>
              <a:defRPr/>
            </a:pPr>
            <a:r>
              <a:rPr lang="en-US"/>
              <a:t>Autumn 2026</a:t>
            </a:r>
          </a:p>
        </p:txBody>
      </p:sp>
      <p:sp>
        <p:nvSpPr>
          <p:cNvPr id="12" name="Footer Placeholder 5">
            <a:extLst>
              <a:ext uri="{FF2B5EF4-FFF2-40B4-BE49-F238E27FC236}">
                <a16:creationId xmlns:a16="http://schemas.microsoft.com/office/drawing/2014/main" id="{E191E05B-C678-4052-B066-199E72251049}"/>
              </a:ext>
            </a:extLst>
          </p:cNvPr>
          <p:cNvSpPr>
            <a:spLocks noGrp="1"/>
          </p:cNvSpPr>
          <p:nvPr>
            <p:ph type="ftr" sz="quarter" idx="11"/>
          </p:nvPr>
        </p:nvSpPr>
        <p:spPr/>
        <p:txBody>
          <a:bodyPr/>
          <a:lstStyle/>
          <a:p>
            <a:pPr>
              <a:spcAft>
                <a:spcPts val="600"/>
              </a:spcAft>
              <a:defRPr/>
            </a:pPr>
            <a:r>
              <a:rPr lang="en-US"/>
              <a:t>dt+UX: Design Thinking for User Experience Design, Prototyping &amp; Evaluation </a:t>
            </a:r>
            <a:endParaRPr lang="en-US" dirty="0"/>
          </a:p>
        </p:txBody>
      </p:sp>
      <p:sp>
        <p:nvSpPr>
          <p:cNvPr id="14" name="Slide Number Placeholder 6">
            <a:extLst>
              <a:ext uri="{FF2B5EF4-FFF2-40B4-BE49-F238E27FC236}">
                <a16:creationId xmlns:a16="http://schemas.microsoft.com/office/drawing/2014/main" id="{0B2E9C58-F77A-4E2C-BF67-89792E02A20D}"/>
              </a:ext>
            </a:extLst>
          </p:cNvPr>
          <p:cNvSpPr>
            <a:spLocks noGrp="1"/>
          </p:cNvSpPr>
          <p:nvPr>
            <p:ph type="sldNum" sz="quarter" idx="12"/>
          </p:nvPr>
        </p:nvSpPr>
        <p:spPr/>
        <p:txBody>
          <a:bodyPr/>
          <a:lstStyle/>
          <a:p>
            <a:pPr>
              <a:spcAft>
                <a:spcPts val="600"/>
              </a:spcAft>
              <a:defRPr/>
            </a:pPr>
            <a:fld id="{0C5F66C6-F275-4CCB-99C8-491F9A67516C}" type="slidenum">
              <a:rPr lang="en-US" smtClean="0"/>
              <a:pPr>
                <a:spcAft>
                  <a:spcPts val="600"/>
                </a:spcAft>
                <a:defRPr/>
              </a:pPr>
              <a:t>53</a:t>
            </a:fld>
            <a:endParaRPr lang="en-US"/>
          </a:p>
        </p:txBody>
      </p:sp>
      <p:pic>
        <p:nvPicPr>
          <p:cNvPr id="4098" name="Picture 2" descr="Fitbit Versa 2 Smartwatch | Shop">
            <a:extLst>
              <a:ext uri="{FF2B5EF4-FFF2-40B4-BE49-F238E27FC236}">
                <a16:creationId xmlns:a16="http://schemas.microsoft.com/office/drawing/2014/main" id="{515F5CC3-64E2-A20A-5D45-BDA580BFDC14}"/>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639235" y="1512394"/>
            <a:ext cx="4724400" cy="47244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C259B08-351C-BCC1-BD8A-074C56A5E2F1}"/>
              </a:ext>
            </a:extLst>
          </p:cNvPr>
          <p:cNvSpPr txBox="1"/>
          <p:nvPr/>
        </p:nvSpPr>
        <p:spPr>
          <a:xfrm>
            <a:off x="6009137" y="1791924"/>
            <a:ext cx="4856205" cy="4154984"/>
          </a:xfrm>
          <a:prstGeom prst="rect">
            <a:avLst/>
          </a:prstGeom>
          <a:noFill/>
        </p:spPr>
        <p:txBody>
          <a:bodyPr wrap="square">
            <a:spAutoFit/>
          </a:bodyPr>
          <a:lstStyle/>
          <a:p>
            <a:r>
              <a:rPr lang="en-US" sz="2400" b="1" dirty="0">
                <a:latin typeface="Helvetica" pitchFamily="2" charset="0"/>
              </a:rPr>
              <a:t>Scenario</a:t>
            </a:r>
            <a:br>
              <a:rPr lang="en-US" sz="2400" dirty="0">
                <a:latin typeface="Helvetica" pitchFamily="2" charset="0"/>
              </a:rPr>
            </a:br>
            <a:r>
              <a:rPr lang="en-US" sz="2400" dirty="0">
                <a:latin typeface="Helvetica" pitchFamily="2" charset="0"/>
              </a:rPr>
              <a:t>A wearable fitness tracker for older adults that monitors their health, detects falls and injuries,</a:t>
            </a:r>
            <a:br>
              <a:rPr lang="en-US" sz="2400" dirty="0">
                <a:latin typeface="Helvetica" pitchFamily="2" charset="0"/>
              </a:rPr>
            </a:br>
            <a:r>
              <a:rPr lang="en-US" sz="2400" dirty="0">
                <a:latin typeface="Helvetica" pitchFamily="2" charset="0"/>
              </a:rPr>
              <a:t>&amp; automatically sends updates to their doctors and loved ones</a:t>
            </a:r>
          </a:p>
          <a:p>
            <a:endParaRPr lang="en-US" b="1" dirty="0">
              <a:latin typeface="Helvetica" pitchFamily="2" charset="0"/>
            </a:endParaRPr>
          </a:p>
          <a:p>
            <a:r>
              <a:rPr lang="en-US" b="1" dirty="0">
                <a:latin typeface="Helvetica" pitchFamily="2" charset="0"/>
              </a:rPr>
              <a:t>Value Tensions</a:t>
            </a:r>
            <a:endParaRPr lang="en-US" dirty="0">
              <a:latin typeface="Helvetica" pitchFamily="2" charset="0"/>
            </a:endParaRPr>
          </a:p>
          <a:p>
            <a:r>
              <a:rPr lang="en-US" dirty="0">
                <a:latin typeface="Helvetica" pitchFamily="2" charset="0"/>
              </a:rPr>
              <a:t>Health vs. Privacy</a:t>
            </a:r>
          </a:p>
          <a:p>
            <a:r>
              <a:rPr lang="en-US" dirty="0">
                <a:latin typeface="Helvetica" pitchFamily="2" charset="0"/>
              </a:rPr>
              <a:t>Safety vs. Autonomy</a:t>
            </a:r>
          </a:p>
          <a:p>
            <a:r>
              <a:rPr lang="en-US" dirty="0">
                <a:latin typeface="Helvetica" pitchFamily="2" charset="0"/>
              </a:rPr>
              <a:t>…</a:t>
            </a:r>
          </a:p>
        </p:txBody>
      </p:sp>
      <p:sp>
        <p:nvSpPr>
          <p:cNvPr id="3" name="TextBox 2">
            <a:extLst>
              <a:ext uri="{FF2B5EF4-FFF2-40B4-BE49-F238E27FC236}">
                <a16:creationId xmlns:a16="http://schemas.microsoft.com/office/drawing/2014/main" id="{611CF7E5-A98C-39B5-4D38-8B6BD120CCBF}"/>
              </a:ext>
            </a:extLst>
          </p:cNvPr>
          <p:cNvSpPr txBox="1"/>
          <p:nvPr/>
        </p:nvSpPr>
        <p:spPr>
          <a:xfrm>
            <a:off x="1553679" y="5485243"/>
            <a:ext cx="3878933" cy="461665"/>
          </a:xfrm>
          <a:prstGeom prst="rect">
            <a:avLst/>
          </a:prstGeom>
          <a:noFill/>
        </p:spPr>
        <p:txBody>
          <a:bodyPr wrap="square">
            <a:spAutoFit/>
          </a:bodyPr>
          <a:lstStyle/>
          <a:p>
            <a:r>
              <a:rPr lang="en-US" sz="2400" dirty="0">
                <a:latin typeface="Helvetica" pitchFamily="2" charset="0"/>
              </a:rPr>
              <a:t>wearable fitness tracker</a:t>
            </a:r>
            <a:endParaRPr lang="en-US" dirty="0">
              <a:latin typeface="Helvetica" pitchFamily="2" charset="0"/>
            </a:endParaRPr>
          </a:p>
        </p:txBody>
      </p:sp>
    </p:spTree>
    <p:extLst>
      <p:ext uri="{BB962C8B-B14F-4D97-AF65-F5344CB8AC3E}">
        <p14:creationId xmlns:p14="http://schemas.microsoft.com/office/powerpoint/2010/main" val="29962806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E01AB-B3B4-A144-B7C3-97348462E5E3}"/>
              </a:ext>
            </a:extLst>
          </p:cNvPr>
          <p:cNvSpPr>
            <a:spLocks noGrp="1"/>
          </p:cNvSpPr>
          <p:nvPr>
            <p:ph type="title"/>
          </p:nvPr>
        </p:nvSpPr>
        <p:spPr/>
        <p:txBody>
          <a:bodyPr wrap="square" anchor="ctr">
            <a:normAutofit/>
          </a:bodyPr>
          <a:lstStyle/>
          <a:p>
            <a:r>
              <a:rPr lang="en-US" dirty="0"/>
              <a:t>Tarot Cards of Tech</a:t>
            </a:r>
          </a:p>
        </p:txBody>
      </p:sp>
      <p:sp>
        <p:nvSpPr>
          <p:cNvPr id="10" name="Date Placeholder 4">
            <a:extLst>
              <a:ext uri="{FF2B5EF4-FFF2-40B4-BE49-F238E27FC236}">
                <a16:creationId xmlns:a16="http://schemas.microsoft.com/office/drawing/2014/main" id="{C80BA063-DB87-488B-80F2-C0D9D45A09A1}"/>
              </a:ext>
            </a:extLst>
          </p:cNvPr>
          <p:cNvSpPr>
            <a:spLocks noGrp="1"/>
          </p:cNvSpPr>
          <p:nvPr>
            <p:ph type="dt" sz="half" idx="10"/>
          </p:nvPr>
        </p:nvSpPr>
        <p:spPr/>
        <p:txBody>
          <a:bodyPr/>
          <a:lstStyle/>
          <a:p>
            <a:pPr>
              <a:spcAft>
                <a:spcPts val="600"/>
              </a:spcAft>
              <a:defRPr/>
            </a:pPr>
            <a:r>
              <a:rPr lang="en-US"/>
              <a:t>Autumn 2026</a:t>
            </a:r>
          </a:p>
        </p:txBody>
      </p:sp>
      <p:sp>
        <p:nvSpPr>
          <p:cNvPr id="12" name="Footer Placeholder 5">
            <a:extLst>
              <a:ext uri="{FF2B5EF4-FFF2-40B4-BE49-F238E27FC236}">
                <a16:creationId xmlns:a16="http://schemas.microsoft.com/office/drawing/2014/main" id="{E191E05B-C678-4052-B066-199E72251049}"/>
              </a:ext>
            </a:extLst>
          </p:cNvPr>
          <p:cNvSpPr>
            <a:spLocks noGrp="1"/>
          </p:cNvSpPr>
          <p:nvPr>
            <p:ph type="ftr" sz="quarter" idx="11"/>
          </p:nvPr>
        </p:nvSpPr>
        <p:spPr/>
        <p:txBody>
          <a:bodyPr/>
          <a:lstStyle/>
          <a:p>
            <a:pPr>
              <a:spcAft>
                <a:spcPts val="600"/>
              </a:spcAft>
              <a:defRPr/>
            </a:pPr>
            <a:r>
              <a:rPr lang="en-US"/>
              <a:t>dt+UX: Design Thinking for User Experience Design, Prototyping &amp; Evaluation </a:t>
            </a:r>
            <a:endParaRPr lang="en-US" dirty="0"/>
          </a:p>
        </p:txBody>
      </p:sp>
      <p:sp>
        <p:nvSpPr>
          <p:cNvPr id="14" name="Slide Number Placeholder 6">
            <a:extLst>
              <a:ext uri="{FF2B5EF4-FFF2-40B4-BE49-F238E27FC236}">
                <a16:creationId xmlns:a16="http://schemas.microsoft.com/office/drawing/2014/main" id="{0B2E9C58-F77A-4E2C-BF67-89792E02A20D}"/>
              </a:ext>
            </a:extLst>
          </p:cNvPr>
          <p:cNvSpPr>
            <a:spLocks noGrp="1"/>
          </p:cNvSpPr>
          <p:nvPr>
            <p:ph type="sldNum" sz="quarter" idx="12"/>
          </p:nvPr>
        </p:nvSpPr>
        <p:spPr/>
        <p:txBody>
          <a:bodyPr/>
          <a:lstStyle/>
          <a:p>
            <a:pPr>
              <a:spcAft>
                <a:spcPts val="600"/>
              </a:spcAft>
              <a:defRPr/>
            </a:pPr>
            <a:fld id="{0C5F66C6-F275-4CCB-99C8-491F9A67516C}" type="slidenum">
              <a:rPr lang="en-US" smtClean="0"/>
              <a:pPr>
                <a:spcAft>
                  <a:spcPts val="600"/>
                </a:spcAft>
                <a:defRPr/>
              </a:pPr>
              <a:t>54</a:t>
            </a:fld>
            <a:endParaRPr lang="en-US"/>
          </a:p>
        </p:txBody>
      </p:sp>
      <p:sp>
        <p:nvSpPr>
          <p:cNvPr id="3" name="Content Placeholder 2">
            <a:extLst>
              <a:ext uri="{FF2B5EF4-FFF2-40B4-BE49-F238E27FC236}">
                <a16:creationId xmlns:a16="http://schemas.microsoft.com/office/drawing/2014/main" id="{E1A9D9DC-49EA-4FA7-883A-ED9241D7E934}"/>
              </a:ext>
            </a:extLst>
          </p:cNvPr>
          <p:cNvSpPr>
            <a:spLocks noGrp="1"/>
          </p:cNvSpPr>
          <p:nvPr>
            <p:ph sz="half" idx="1"/>
          </p:nvPr>
        </p:nvSpPr>
        <p:spPr>
          <a:xfrm>
            <a:off x="451173" y="1600200"/>
            <a:ext cx="6119956" cy="4724400"/>
          </a:xfrm>
        </p:spPr>
        <p:txBody>
          <a:bodyPr/>
          <a:lstStyle/>
          <a:p>
            <a:pPr marL="0" indent="0">
              <a:buNone/>
            </a:pPr>
            <a:r>
              <a:rPr lang="en-US" dirty="0"/>
              <a:t>“a set of provocations designed to help creators more fully consider the impact of technology”</a:t>
            </a:r>
          </a:p>
          <a:p>
            <a:pPr marL="0" indent="0">
              <a:buNone/>
            </a:pPr>
            <a:endParaRPr lang="en-US" dirty="0"/>
          </a:p>
          <a:p>
            <a:pPr marL="0" indent="0">
              <a:buNone/>
            </a:pPr>
            <a:r>
              <a:rPr lang="en-US" dirty="0"/>
              <a:t>→ help designers think of different “risk areas” that can uncover missing stakeholders &amp; value tensions</a:t>
            </a:r>
          </a:p>
        </p:txBody>
      </p:sp>
      <p:pic>
        <p:nvPicPr>
          <p:cNvPr id="6146" name="Picture 2" descr="The Tarot Cards of Tech | The power of predicting impact | Artefact">
            <a:extLst>
              <a:ext uri="{FF2B5EF4-FFF2-40B4-BE49-F238E27FC236}">
                <a16:creationId xmlns:a16="http://schemas.microsoft.com/office/drawing/2014/main" id="{68216B1D-4A82-02B7-6202-4CBE3F6B9C6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141"/>
          <a:stretch/>
        </p:blipFill>
        <p:spPr bwMode="auto">
          <a:xfrm>
            <a:off x="6621200" y="1757082"/>
            <a:ext cx="5337644" cy="407321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F687380-AE4B-11BB-38C9-CD476F86B29A}"/>
              </a:ext>
            </a:extLst>
          </p:cNvPr>
          <p:cNvSpPr txBox="1"/>
          <p:nvPr/>
        </p:nvSpPr>
        <p:spPr>
          <a:xfrm>
            <a:off x="6096000" y="5923899"/>
            <a:ext cx="6226342" cy="461665"/>
          </a:xfrm>
          <a:prstGeom prst="rect">
            <a:avLst/>
          </a:prstGeom>
          <a:noFill/>
        </p:spPr>
        <p:txBody>
          <a:bodyPr wrap="square">
            <a:spAutoFit/>
          </a:bodyPr>
          <a:lstStyle/>
          <a:p>
            <a:pPr marL="0" indent="0" algn="ctr">
              <a:buNone/>
            </a:pPr>
            <a:r>
              <a:rPr lang="en-US" dirty="0">
                <a:solidFill>
                  <a:srgbClr val="FFC000"/>
                </a:solidFill>
                <a:latin typeface="Helvetica" pitchFamily="2" charset="0"/>
                <a:hlinkClick r:id="rId4">
                  <a:extLst>
                    <a:ext uri="{A12FA001-AC4F-418D-AE19-62706E023703}">
                      <ahyp:hlinkClr xmlns:ahyp="http://schemas.microsoft.com/office/drawing/2018/hyperlinkcolor" val="tx"/>
                    </a:ext>
                  </a:extLst>
                </a:hlinkClick>
              </a:rPr>
              <a:t>tarotcardsoftech.artefactgroup.com</a:t>
            </a:r>
            <a:endParaRPr lang="en-US" dirty="0">
              <a:solidFill>
                <a:srgbClr val="FFC000"/>
              </a:solidFill>
              <a:latin typeface="Helvetica" pitchFamily="2" charset="0"/>
            </a:endParaRPr>
          </a:p>
        </p:txBody>
      </p:sp>
    </p:spTree>
    <p:extLst>
      <p:ext uri="{BB962C8B-B14F-4D97-AF65-F5344CB8AC3E}">
        <p14:creationId xmlns:p14="http://schemas.microsoft.com/office/powerpoint/2010/main" val="1535961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E01AB-B3B4-A144-B7C3-97348462E5E3}"/>
              </a:ext>
            </a:extLst>
          </p:cNvPr>
          <p:cNvSpPr>
            <a:spLocks noGrp="1"/>
          </p:cNvSpPr>
          <p:nvPr>
            <p:ph type="title"/>
          </p:nvPr>
        </p:nvSpPr>
        <p:spPr/>
        <p:txBody>
          <a:bodyPr wrap="square" anchor="ctr">
            <a:normAutofit/>
          </a:bodyPr>
          <a:lstStyle/>
          <a:p>
            <a:r>
              <a:rPr lang="en-US" dirty="0"/>
              <a:t>An Example</a:t>
            </a:r>
          </a:p>
        </p:txBody>
      </p:sp>
      <p:sp>
        <p:nvSpPr>
          <p:cNvPr id="10" name="Date Placeholder 4">
            <a:extLst>
              <a:ext uri="{FF2B5EF4-FFF2-40B4-BE49-F238E27FC236}">
                <a16:creationId xmlns:a16="http://schemas.microsoft.com/office/drawing/2014/main" id="{C80BA063-DB87-488B-80F2-C0D9D45A09A1}"/>
              </a:ext>
            </a:extLst>
          </p:cNvPr>
          <p:cNvSpPr>
            <a:spLocks noGrp="1"/>
          </p:cNvSpPr>
          <p:nvPr>
            <p:ph type="dt" sz="half" idx="10"/>
          </p:nvPr>
        </p:nvSpPr>
        <p:spPr/>
        <p:txBody>
          <a:bodyPr/>
          <a:lstStyle/>
          <a:p>
            <a:pPr>
              <a:spcAft>
                <a:spcPts val="600"/>
              </a:spcAft>
              <a:defRPr/>
            </a:pPr>
            <a:r>
              <a:rPr lang="en-US"/>
              <a:t>Autumn 2026</a:t>
            </a:r>
          </a:p>
        </p:txBody>
      </p:sp>
      <p:sp>
        <p:nvSpPr>
          <p:cNvPr id="12" name="Footer Placeholder 5">
            <a:extLst>
              <a:ext uri="{FF2B5EF4-FFF2-40B4-BE49-F238E27FC236}">
                <a16:creationId xmlns:a16="http://schemas.microsoft.com/office/drawing/2014/main" id="{E191E05B-C678-4052-B066-199E72251049}"/>
              </a:ext>
            </a:extLst>
          </p:cNvPr>
          <p:cNvSpPr>
            <a:spLocks noGrp="1"/>
          </p:cNvSpPr>
          <p:nvPr>
            <p:ph type="ftr" sz="quarter" idx="11"/>
          </p:nvPr>
        </p:nvSpPr>
        <p:spPr/>
        <p:txBody>
          <a:bodyPr/>
          <a:lstStyle/>
          <a:p>
            <a:pPr>
              <a:spcAft>
                <a:spcPts val="600"/>
              </a:spcAft>
              <a:defRPr/>
            </a:pPr>
            <a:r>
              <a:rPr lang="en-US" dirty="0" err="1"/>
              <a:t>dt+UX</a:t>
            </a:r>
            <a:r>
              <a:rPr lang="en-US" dirty="0"/>
              <a:t>: Design Thinking for User Experience Design, Prototyping &amp; Evaluation </a:t>
            </a:r>
          </a:p>
        </p:txBody>
      </p:sp>
      <p:sp>
        <p:nvSpPr>
          <p:cNvPr id="14" name="Slide Number Placeholder 6">
            <a:extLst>
              <a:ext uri="{FF2B5EF4-FFF2-40B4-BE49-F238E27FC236}">
                <a16:creationId xmlns:a16="http://schemas.microsoft.com/office/drawing/2014/main" id="{0B2E9C58-F77A-4E2C-BF67-89792E02A20D}"/>
              </a:ext>
            </a:extLst>
          </p:cNvPr>
          <p:cNvSpPr>
            <a:spLocks noGrp="1"/>
          </p:cNvSpPr>
          <p:nvPr>
            <p:ph type="sldNum" sz="quarter" idx="12"/>
          </p:nvPr>
        </p:nvSpPr>
        <p:spPr/>
        <p:txBody>
          <a:bodyPr/>
          <a:lstStyle/>
          <a:p>
            <a:pPr>
              <a:spcAft>
                <a:spcPts val="600"/>
              </a:spcAft>
              <a:defRPr/>
            </a:pPr>
            <a:fld id="{0C5F66C6-F275-4CCB-99C8-491F9A67516C}" type="slidenum">
              <a:rPr lang="en-US" smtClean="0"/>
              <a:pPr>
                <a:spcAft>
                  <a:spcPts val="600"/>
                </a:spcAft>
                <a:defRPr/>
              </a:pPr>
              <a:t>55</a:t>
            </a:fld>
            <a:endParaRPr lang="en-US"/>
          </a:p>
        </p:txBody>
      </p:sp>
      <p:pic>
        <p:nvPicPr>
          <p:cNvPr id="4098" name="Picture 2" descr="Fitbit Versa 2 Smartwatch | Shop">
            <a:extLst>
              <a:ext uri="{FF2B5EF4-FFF2-40B4-BE49-F238E27FC236}">
                <a16:creationId xmlns:a16="http://schemas.microsoft.com/office/drawing/2014/main" id="{515F5CC3-64E2-A20A-5D45-BDA580BFDC14}"/>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106764" y="635941"/>
            <a:ext cx="3335428" cy="333542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C259B08-351C-BCC1-BD8A-074C56A5E2F1}"/>
              </a:ext>
            </a:extLst>
          </p:cNvPr>
          <p:cNvSpPr txBox="1"/>
          <p:nvPr/>
        </p:nvSpPr>
        <p:spPr>
          <a:xfrm>
            <a:off x="2803270" y="1135398"/>
            <a:ext cx="4705611" cy="2308324"/>
          </a:xfrm>
          <a:prstGeom prst="rect">
            <a:avLst/>
          </a:prstGeom>
          <a:noFill/>
        </p:spPr>
        <p:txBody>
          <a:bodyPr wrap="square">
            <a:spAutoFit/>
          </a:bodyPr>
          <a:lstStyle/>
          <a:p>
            <a:r>
              <a:rPr lang="en-US" sz="2400" b="1" dirty="0">
                <a:latin typeface="Helvetica" pitchFamily="2" charset="0"/>
              </a:rPr>
              <a:t>Scenario</a:t>
            </a:r>
            <a:br>
              <a:rPr lang="en-US" sz="2400" dirty="0">
                <a:latin typeface="Helvetica" pitchFamily="2" charset="0"/>
              </a:rPr>
            </a:br>
            <a:r>
              <a:rPr lang="en-US" sz="2400" dirty="0">
                <a:latin typeface="Helvetica" pitchFamily="2" charset="0"/>
              </a:rPr>
              <a:t>A wearable fitness tracker for older adults that monitors their health, detects falls and injuries, &amp; automatically sends updates to their doctors and loved ones.</a:t>
            </a:r>
            <a:endParaRPr lang="en-US" dirty="0">
              <a:latin typeface="Helvetica" pitchFamily="2" charset="0"/>
            </a:endParaRPr>
          </a:p>
        </p:txBody>
      </p:sp>
      <p:pic>
        <p:nvPicPr>
          <p:cNvPr id="4" name="Picture 3" descr="A screenshot of a cell phone&#10;&#10;Description automatically generated">
            <a:extLst>
              <a:ext uri="{FF2B5EF4-FFF2-40B4-BE49-F238E27FC236}">
                <a16:creationId xmlns:a16="http://schemas.microsoft.com/office/drawing/2014/main" id="{D0C6F456-3BDB-B46E-1414-F2D97736EC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68255" y="235058"/>
            <a:ext cx="4040048" cy="6106332"/>
          </a:xfrm>
          <a:prstGeom prst="rect">
            <a:avLst/>
          </a:prstGeom>
        </p:spPr>
      </p:pic>
      <p:sp>
        <p:nvSpPr>
          <p:cNvPr id="3" name="TextBox 2">
            <a:extLst>
              <a:ext uri="{FF2B5EF4-FFF2-40B4-BE49-F238E27FC236}">
                <a16:creationId xmlns:a16="http://schemas.microsoft.com/office/drawing/2014/main" id="{894C2ABB-4D73-52D0-B442-6144D5373AC7}"/>
              </a:ext>
            </a:extLst>
          </p:cNvPr>
          <p:cNvSpPr txBox="1"/>
          <p:nvPr/>
        </p:nvSpPr>
        <p:spPr>
          <a:xfrm>
            <a:off x="639236" y="3576133"/>
            <a:ext cx="7329018" cy="3046988"/>
          </a:xfrm>
          <a:prstGeom prst="rect">
            <a:avLst/>
          </a:prstGeom>
          <a:noFill/>
        </p:spPr>
        <p:txBody>
          <a:bodyPr wrap="square">
            <a:spAutoFit/>
          </a:bodyPr>
          <a:lstStyle/>
          <a:p>
            <a:r>
              <a:rPr lang="en-US" b="1" dirty="0">
                <a:latin typeface="Helvetica" pitchFamily="2" charset="0"/>
              </a:rPr>
              <a:t>Value Tensions / Values Raised</a:t>
            </a:r>
            <a:endParaRPr lang="en-US" dirty="0">
              <a:latin typeface="Helvetica" pitchFamily="2" charset="0"/>
            </a:endParaRPr>
          </a:p>
          <a:p>
            <a:r>
              <a:rPr lang="en-US" dirty="0">
                <a:latin typeface="Helvetica" pitchFamily="2" charset="0"/>
              </a:rPr>
              <a:t>Older adults who are scared of advanced technology </a:t>
            </a:r>
            <a:br>
              <a:rPr lang="en-US" dirty="0">
                <a:latin typeface="Helvetica" pitchFamily="2" charset="0"/>
              </a:rPr>
            </a:br>
            <a:r>
              <a:rPr lang="en-US" dirty="0">
                <a:latin typeface="Helvetica" pitchFamily="2" charset="0"/>
              </a:rPr>
              <a:t>→ Info access vs. comfort</a:t>
            </a:r>
          </a:p>
          <a:p>
            <a:r>
              <a:rPr lang="en-US" dirty="0">
                <a:latin typeface="Helvetica" pitchFamily="2" charset="0"/>
              </a:rPr>
              <a:t>People who cannot afford tech </a:t>
            </a:r>
            <a:br>
              <a:rPr lang="en-US" dirty="0">
                <a:latin typeface="Helvetica" pitchFamily="2" charset="0"/>
              </a:rPr>
            </a:br>
            <a:r>
              <a:rPr lang="en-US" dirty="0">
                <a:latin typeface="Helvetica" pitchFamily="2" charset="0"/>
              </a:rPr>
              <a:t>→ Value: Affordability &amp; Access</a:t>
            </a:r>
          </a:p>
          <a:p>
            <a:r>
              <a:rPr lang="en-US" dirty="0">
                <a:latin typeface="Helvetica" pitchFamily="2" charset="0"/>
              </a:rPr>
              <a:t>People who don’t have loved ones</a:t>
            </a:r>
            <a:br>
              <a:rPr lang="en-US" dirty="0">
                <a:latin typeface="Helvetica" pitchFamily="2" charset="0"/>
              </a:rPr>
            </a:br>
            <a:r>
              <a:rPr lang="en-US" dirty="0">
                <a:latin typeface="Helvetica" pitchFamily="2" charset="0"/>
              </a:rPr>
              <a:t>People who don’t have the dexterity/memory to wear</a:t>
            </a:r>
          </a:p>
          <a:p>
            <a:r>
              <a:rPr lang="en-US" dirty="0">
                <a:latin typeface="Helvetica" pitchFamily="2" charset="0"/>
              </a:rPr>
              <a:t>…</a:t>
            </a:r>
          </a:p>
        </p:txBody>
      </p:sp>
    </p:spTree>
    <p:extLst>
      <p:ext uri="{BB962C8B-B14F-4D97-AF65-F5344CB8AC3E}">
        <p14:creationId xmlns:p14="http://schemas.microsoft.com/office/powerpoint/2010/main" val="2690306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14A09-2111-3A4C-800B-7F38360C1839}"/>
              </a:ext>
            </a:extLst>
          </p:cNvPr>
          <p:cNvSpPr>
            <a:spLocks noGrp="1"/>
          </p:cNvSpPr>
          <p:nvPr>
            <p:ph type="title"/>
          </p:nvPr>
        </p:nvSpPr>
        <p:spPr>
          <a:xfrm>
            <a:off x="639234" y="137160"/>
            <a:ext cx="11552767" cy="1143000"/>
          </a:xfrm>
        </p:spPr>
        <p:txBody>
          <a:bodyPr wrap="square" anchor="ctr">
            <a:normAutofit/>
          </a:bodyPr>
          <a:lstStyle/>
          <a:p>
            <a:r>
              <a:rPr lang="en-US" dirty="0"/>
              <a:t>Values &amp; Ethics Design Ethics Research</a:t>
            </a:r>
          </a:p>
        </p:txBody>
      </p:sp>
      <p:sp>
        <p:nvSpPr>
          <p:cNvPr id="3" name="Content Placeholder 2">
            <a:extLst>
              <a:ext uri="{FF2B5EF4-FFF2-40B4-BE49-F238E27FC236}">
                <a16:creationId xmlns:a16="http://schemas.microsoft.com/office/drawing/2014/main" id="{89AC9E11-7DB4-3E44-8ACF-A68F27F82CFA}"/>
              </a:ext>
            </a:extLst>
          </p:cNvPr>
          <p:cNvSpPr>
            <a:spLocks noGrp="1"/>
          </p:cNvSpPr>
          <p:nvPr>
            <p:ph sz="half" idx="1"/>
          </p:nvPr>
        </p:nvSpPr>
        <p:spPr>
          <a:xfrm>
            <a:off x="421251" y="1600200"/>
            <a:ext cx="5776350" cy="4724400"/>
          </a:xfrm>
        </p:spPr>
        <p:txBody>
          <a:bodyPr wrap="square" anchor="t">
            <a:normAutofit/>
          </a:bodyPr>
          <a:lstStyle/>
          <a:p>
            <a:pPr marL="0" indent="0">
              <a:lnSpc>
                <a:spcPct val="90000"/>
              </a:lnSpc>
              <a:buNone/>
            </a:pPr>
            <a:r>
              <a:rPr lang="en-US" sz="2800" dirty="0"/>
              <a:t>Once designers have identified values &amp; value tensions, who gets to decide how to navigate them?</a:t>
            </a:r>
          </a:p>
          <a:p>
            <a:pPr marL="0" indent="0">
              <a:lnSpc>
                <a:spcPct val="90000"/>
              </a:lnSpc>
              <a:buNone/>
            </a:pPr>
            <a:endParaRPr lang="en-US" sz="2800" dirty="0"/>
          </a:p>
          <a:p>
            <a:pPr marL="0" indent="0">
              <a:lnSpc>
                <a:spcPct val="90000"/>
              </a:lnSpc>
              <a:buNone/>
            </a:pPr>
            <a:r>
              <a:rPr lang="en-US" sz="2800" dirty="0"/>
              <a:t>How might we enable stakeholders to directly participate in navigating value tensions?</a:t>
            </a:r>
          </a:p>
        </p:txBody>
      </p:sp>
      <p:sp>
        <p:nvSpPr>
          <p:cNvPr id="9" name="Date Placeholder 4">
            <a:extLst>
              <a:ext uri="{FF2B5EF4-FFF2-40B4-BE49-F238E27FC236}">
                <a16:creationId xmlns:a16="http://schemas.microsoft.com/office/drawing/2014/main" id="{CC91DC3B-AF9D-4DE0-8AEA-942B7E81B61C}"/>
              </a:ext>
            </a:extLst>
          </p:cNvPr>
          <p:cNvSpPr>
            <a:spLocks noGrp="1"/>
          </p:cNvSpPr>
          <p:nvPr>
            <p:ph type="dt" sz="half" idx="10"/>
          </p:nvPr>
        </p:nvSpPr>
        <p:spPr>
          <a:xfrm>
            <a:off x="2930" y="6607236"/>
            <a:ext cx="2540000" cy="457200"/>
          </a:xfrm>
        </p:spPr>
        <p:txBody>
          <a:bodyPr/>
          <a:lstStyle/>
          <a:p>
            <a:pPr>
              <a:spcAft>
                <a:spcPts val="600"/>
              </a:spcAft>
              <a:defRPr/>
            </a:pPr>
            <a:r>
              <a:rPr lang="en-US"/>
              <a:t>Autumn 2026</a:t>
            </a:r>
          </a:p>
        </p:txBody>
      </p:sp>
      <p:sp>
        <p:nvSpPr>
          <p:cNvPr id="11" name="Footer Placeholder 5">
            <a:extLst>
              <a:ext uri="{FF2B5EF4-FFF2-40B4-BE49-F238E27FC236}">
                <a16:creationId xmlns:a16="http://schemas.microsoft.com/office/drawing/2014/main" id="{5F1237AE-9730-48D9-88A4-A0A9F0934AEC}"/>
              </a:ext>
            </a:extLst>
          </p:cNvPr>
          <p:cNvSpPr>
            <a:spLocks noGrp="1"/>
          </p:cNvSpPr>
          <p:nvPr>
            <p:ph type="ftr" sz="quarter" idx="11"/>
          </p:nvPr>
        </p:nvSpPr>
        <p:spPr>
          <a:xfrm>
            <a:off x="2545859" y="6608285"/>
            <a:ext cx="8319483" cy="457200"/>
          </a:xfrm>
        </p:spPr>
        <p:txBody>
          <a:bodyPr/>
          <a:lstStyle/>
          <a:p>
            <a:pPr>
              <a:spcAft>
                <a:spcPts val="600"/>
              </a:spcAft>
              <a:defRPr/>
            </a:pPr>
            <a:r>
              <a:rPr lang="en-US"/>
              <a:t>dt+UX: Design Thinking for User Experience Design, Prototyping &amp; Evaluation </a:t>
            </a:r>
          </a:p>
        </p:txBody>
      </p:sp>
      <p:sp>
        <p:nvSpPr>
          <p:cNvPr id="13" name="Slide Number Placeholder 6">
            <a:extLst>
              <a:ext uri="{FF2B5EF4-FFF2-40B4-BE49-F238E27FC236}">
                <a16:creationId xmlns:a16="http://schemas.microsoft.com/office/drawing/2014/main" id="{3FD90351-D704-423C-932F-9787FAB23166}"/>
              </a:ext>
            </a:extLst>
          </p:cNvPr>
          <p:cNvSpPr>
            <a:spLocks noGrp="1"/>
          </p:cNvSpPr>
          <p:nvPr>
            <p:ph type="sldNum" sz="quarter" idx="12"/>
          </p:nvPr>
        </p:nvSpPr>
        <p:spPr>
          <a:xfrm>
            <a:off x="10865342" y="6617039"/>
            <a:ext cx="1320800" cy="457200"/>
          </a:xfrm>
        </p:spPr>
        <p:txBody>
          <a:bodyPr/>
          <a:lstStyle/>
          <a:p>
            <a:pPr>
              <a:spcAft>
                <a:spcPts val="600"/>
              </a:spcAft>
              <a:defRPr/>
            </a:pPr>
            <a:fld id="{0C5F66C6-F275-4CCB-99C8-491F9A67516C}" type="slidenum">
              <a:rPr lang="en-US" smtClean="0"/>
              <a:pPr>
                <a:spcAft>
                  <a:spcPts val="600"/>
                </a:spcAft>
                <a:defRPr/>
              </a:pPr>
              <a:t>56</a:t>
            </a:fld>
            <a:endParaRPr lang="en-US"/>
          </a:p>
        </p:txBody>
      </p:sp>
      <p:sp>
        <p:nvSpPr>
          <p:cNvPr id="8" name="TextBox 7">
            <a:extLst>
              <a:ext uri="{FF2B5EF4-FFF2-40B4-BE49-F238E27FC236}">
                <a16:creationId xmlns:a16="http://schemas.microsoft.com/office/drawing/2014/main" id="{3606F248-F174-120E-3E4B-FC3B3BB67DE4}"/>
              </a:ext>
            </a:extLst>
          </p:cNvPr>
          <p:cNvSpPr txBox="1"/>
          <p:nvPr/>
        </p:nvSpPr>
        <p:spPr>
          <a:xfrm>
            <a:off x="6356301" y="5866278"/>
            <a:ext cx="5640251" cy="400110"/>
          </a:xfrm>
          <a:prstGeom prst="rect">
            <a:avLst/>
          </a:prstGeom>
          <a:noFill/>
        </p:spPr>
        <p:txBody>
          <a:bodyPr wrap="square">
            <a:spAutoFit/>
          </a:bodyPr>
          <a:lstStyle/>
          <a:p>
            <a:pPr algn="ctr"/>
            <a:r>
              <a:rPr lang="en-US" sz="2000" dirty="0">
                <a:solidFill>
                  <a:srgbClr val="FFC000"/>
                </a:solidFill>
                <a:latin typeface="Helvetica" pitchFamily="2" charset="0"/>
                <a:hlinkClick r:id="rId3">
                  <a:extLst>
                    <a:ext uri="{A12FA001-AC4F-418D-AE19-62706E023703}">
                      <ahyp:hlinkClr xmlns:ahyp="http://schemas.microsoft.com/office/drawing/2018/hyperlinkcolor" val="tx"/>
                    </a:ext>
                  </a:extLst>
                </a:hlinkClick>
              </a:rPr>
              <a:t>https://dl.acm.org/doi/10.1145/3563657.3595992</a:t>
            </a:r>
            <a:endParaRPr lang="en-US" sz="2000" dirty="0">
              <a:solidFill>
                <a:srgbClr val="FFC000"/>
              </a:solidFill>
              <a:latin typeface="Helvetica" pitchFamily="2" charset="0"/>
            </a:endParaRPr>
          </a:p>
        </p:txBody>
      </p:sp>
      <p:pic>
        <p:nvPicPr>
          <p:cNvPr id="18" name="Picture 17" descr="Several cards on a table&#10;&#10;Description automatically generated">
            <a:extLst>
              <a:ext uri="{FF2B5EF4-FFF2-40B4-BE49-F238E27FC236}">
                <a16:creationId xmlns:a16="http://schemas.microsoft.com/office/drawing/2014/main" id="{D04B9E07-15D6-C8B3-1C55-19AF75A4FF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6544" y="3032036"/>
            <a:ext cx="3511550" cy="2692400"/>
          </a:xfrm>
          <a:prstGeom prst="rect">
            <a:avLst/>
          </a:prstGeom>
        </p:spPr>
      </p:pic>
      <p:pic>
        <p:nvPicPr>
          <p:cNvPr id="10" name="Picture 9">
            <a:extLst>
              <a:ext uri="{FF2B5EF4-FFF2-40B4-BE49-F238E27FC236}">
                <a16:creationId xmlns:a16="http://schemas.microsoft.com/office/drawing/2014/main" id="{2CFC9889-3B2B-FDC0-52FC-FE22AC464391}"/>
              </a:ext>
            </a:extLst>
          </p:cNvPr>
          <p:cNvPicPr>
            <a:picLocks noChangeAspect="1"/>
          </p:cNvPicPr>
          <p:nvPr/>
        </p:nvPicPr>
        <p:blipFill>
          <a:blip r:embed="rId5"/>
          <a:stretch>
            <a:fillRect/>
          </a:stretch>
        </p:blipFill>
        <p:spPr>
          <a:xfrm>
            <a:off x="8222319" y="1203372"/>
            <a:ext cx="3817373" cy="3136101"/>
          </a:xfrm>
          <a:prstGeom prst="rect">
            <a:avLst/>
          </a:prstGeom>
        </p:spPr>
      </p:pic>
    </p:spTree>
    <p:extLst>
      <p:ext uri="{BB962C8B-B14F-4D97-AF65-F5344CB8AC3E}">
        <p14:creationId xmlns:p14="http://schemas.microsoft.com/office/powerpoint/2010/main" val="40114296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14A09-2111-3A4C-800B-7F38360C1839}"/>
              </a:ext>
            </a:extLst>
          </p:cNvPr>
          <p:cNvSpPr>
            <a:spLocks noGrp="1"/>
          </p:cNvSpPr>
          <p:nvPr>
            <p:ph type="title"/>
          </p:nvPr>
        </p:nvSpPr>
        <p:spPr>
          <a:xfrm>
            <a:off x="639234" y="137160"/>
            <a:ext cx="11552767" cy="1143000"/>
          </a:xfrm>
        </p:spPr>
        <p:txBody>
          <a:bodyPr wrap="square" anchor="ctr">
            <a:normAutofit/>
          </a:bodyPr>
          <a:lstStyle/>
          <a:p>
            <a:r>
              <a:rPr lang="en-US" dirty="0"/>
              <a:t>Further Reading</a:t>
            </a:r>
          </a:p>
        </p:txBody>
      </p:sp>
      <p:sp>
        <p:nvSpPr>
          <p:cNvPr id="3" name="Content Placeholder 2">
            <a:extLst>
              <a:ext uri="{FF2B5EF4-FFF2-40B4-BE49-F238E27FC236}">
                <a16:creationId xmlns:a16="http://schemas.microsoft.com/office/drawing/2014/main" id="{89AC9E11-7DB4-3E44-8ACF-A68F27F82CFA}"/>
              </a:ext>
            </a:extLst>
          </p:cNvPr>
          <p:cNvSpPr>
            <a:spLocks noGrp="1"/>
          </p:cNvSpPr>
          <p:nvPr>
            <p:ph sz="half" idx="1"/>
          </p:nvPr>
        </p:nvSpPr>
        <p:spPr>
          <a:xfrm>
            <a:off x="557349" y="1600200"/>
            <a:ext cx="5437051" cy="4724400"/>
          </a:xfrm>
        </p:spPr>
        <p:txBody>
          <a:bodyPr wrap="square" anchor="t">
            <a:normAutofit/>
          </a:bodyPr>
          <a:lstStyle/>
          <a:p>
            <a:pPr>
              <a:lnSpc>
                <a:spcPct val="90000"/>
              </a:lnSpc>
            </a:pPr>
            <a:r>
              <a:rPr lang="en-US" sz="2800" dirty="0"/>
              <a:t>Other frameworks</a:t>
            </a:r>
          </a:p>
          <a:p>
            <a:pPr lvl="1">
              <a:lnSpc>
                <a:spcPct val="90000"/>
              </a:lnSpc>
            </a:pPr>
            <a:r>
              <a:rPr lang="en-US" sz="2800" dirty="0"/>
              <a:t>Inclusive design</a:t>
            </a:r>
          </a:p>
          <a:p>
            <a:pPr lvl="1">
              <a:lnSpc>
                <a:spcPct val="90000"/>
              </a:lnSpc>
            </a:pPr>
            <a:r>
              <a:rPr lang="en-US" sz="2800" dirty="0"/>
              <a:t>Design justice</a:t>
            </a:r>
          </a:p>
          <a:p>
            <a:pPr lvl="1">
              <a:lnSpc>
                <a:spcPct val="90000"/>
              </a:lnSpc>
            </a:pPr>
            <a:r>
              <a:rPr lang="en-US" sz="2800" dirty="0"/>
              <a:t>Participatory design</a:t>
            </a:r>
          </a:p>
          <a:p>
            <a:pPr lvl="1">
              <a:lnSpc>
                <a:spcPct val="90000"/>
              </a:lnSpc>
            </a:pPr>
            <a:r>
              <a:rPr lang="en-US" sz="2800" dirty="0"/>
              <a:t>Feminist HCI</a:t>
            </a:r>
          </a:p>
          <a:p>
            <a:pPr lvl="1">
              <a:lnSpc>
                <a:spcPct val="90000"/>
              </a:lnSpc>
            </a:pPr>
            <a:r>
              <a:rPr lang="en-US" sz="2800" dirty="0"/>
              <a:t>Critical race and HCI</a:t>
            </a:r>
          </a:p>
          <a:p>
            <a:pPr lvl="1">
              <a:lnSpc>
                <a:spcPct val="90000"/>
              </a:lnSpc>
            </a:pPr>
            <a:r>
              <a:rPr lang="en-US" sz="2800" dirty="0"/>
              <a:t>Queer HCI</a:t>
            </a:r>
          </a:p>
        </p:txBody>
      </p:sp>
      <p:sp>
        <p:nvSpPr>
          <p:cNvPr id="9" name="Date Placeholder 4">
            <a:extLst>
              <a:ext uri="{FF2B5EF4-FFF2-40B4-BE49-F238E27FC236}">
                <a16:creationId xmlns:a16="http://schemas.microsoft.com/office/drawing/2014/main" id="{CC91DC3B-AF9D-4DE0-8AEA-942B7E81B61C}"/>
              </a:ext>
            </a:extLst>
          </p:cNvPr>
          <p:cNvSpPr>
            <a:spLocks noGrp="1"/>
          </p:cNvSpPr>
          <p:nvPr>
            <p:ph type="dt" sz="half" idx="10"/>
          </p:nvPr>
        </p:nvSpPr>
        <p:spPr>
          <a:xfrm>
            <a:off x="2930" y="6607236"/>
            <a:ext cx="2540000" cy="457200"/>
          </a:xfrm>
        </p:spPr>
        <p:txBody>
          <a:bodyPr/>
          <a:lstStyle/>
          <a:p>
            <a:pPr>
              <a:spcAft>
                <a:spcPts val="600"/>
              </a:spcAft>
              <a:defRPr/>
            </a:pPr>
            <a:r>
              <a:rPr lang="en-US"/>
              <a:t>Autumn 2026</a:t>
            </a:r>
          </a:p>
        </p:txBody>
      </p:sp>
      <p:sp>
        <p:nvSpPr>
          <p:cNvPr id="11" name="Footer Placeholder 5">
            <a:extLst>
              <a:ext uri="{FF2B5EF4-FFF2-40B4-BE49-F238E27FC236}">
                <a16:creationId xmlns:a16="http://schemas.microsoft.com/office/drawing/2014/main" id="{5F1237AE-9730-48D9-88A4-A0A9F0934AEC}"/>
              </a:ext>
            </a:extLst>
          </p:cNvPr>
          <p:cNvSpPr>
            <a:spLocks noGrp="1"/>
          </p:cNvSpPr>
          <p:nvPr>
            <p:ph type="ftr" sz="quarter" idx="11"/>
          </p:nvPr>
        </p:nvSpPr>
        <p:spPr>
          <a:xfrm>
            <a:off x="2545859" y="6608285"/>
            <a:ext cx="8319483" cy="457200"/>
          </a:xfrm>
        </p:spPr>
        <p:txBody>
          <a:bodyPr/>
          <a:lstStyle/>
          <a:p>
            <a:pPr>
              <a:spcAft>
                <a:spcPts val="600"/>
              </a:spcAft>
              <a:defRPr/>
            </a:pPr>
            <a:r>
              <a:rPr lang="en-US"/>
              <a:t>dt+UX: Design Thinking for User Experience Design, Prototyping &amp; Evaluation </a:t>
            </a:r>
          </a:p>
        </p:txBody>
      </p:sp>
      <p:sp>
        <p:nvSpPr>
          <p:cNvPr id="13" name="Slide Number Placeholder 6">
            <a:extLst>
              <a:ext uri="{FF2B5EF4-FFF2-40B4-BE49-F238E27FC236}">
                <a16:creationId xmlns:a16="http://schemas.microsoft.com/office/drawing/2014/main" id="{3FD90351-D704-423C-932F-9787FAB23166}"/>
              </a:ext>
            </a:extLst>
          </p:cNvPr>
          <p:cNvSpPr>
            <a:spLocks noGrp="1"/>
          </p:cNvSpPr>
          <p:nvPr>
            <p:ph type="sldNum" sz="quarter" idx="12"/>
          </p:nvPr>
        </p:nvSpPr>
        <p:spPr>
          <a:xfrm>
            <a:off x="10865342" y="6617039"/>
            <a:ext cx="1320800" cy="457200"/>
          </a:xfrm>
        </p:spPr>
        <p:txBody>
          <a:bodyPr/>
          <a:lstStyle/>
          <a:p>
            <a:pPr>
              <a:spcAft>
                <a:spcPts val="600"/>
              </a:spcAft>
              <a:defRPr/>
            </a:pPr>
            <a:fld id="{0C5F66C6-F275-4CCB-99C8-491F9A67516C}" type="slidenum">
              <a:rPr lang="en-US" smtClean="0"/>
              <a:pPr>
                <a:spcAft>
                  <a:spcPts val="600"/>
                </a:spcAft>
                <a:defRPr/>
              </a:pPr>
              <a:t>57</a:t>
            </a:fld>
            <a:endParaRPr lang="en-US"/>
          </a:p>
        </p:txBody>
      </p:sp>
      <p:sp>
        <p:nvSpPr>
          <p:cNvPr id="5" name="Content Placeholder 2">
            <a:extLst>
              <a:ext uri="{FF2B5EF4-FFF2-40B4-BE49-F238E27FC236}">
                <a16:creationId xmlns:a16="http://schemas.microsoft.com/office/drawing/2014/main" id="{2E0C2B86-916D-FB97-4AB0-72E31684644F}"/>
              </a:ext>
            </a:extLst>
          </p:cNvPr>
          <p:cNvSpPr txBox="1">
            <a:spLocks/>
          </p:cNvSpPr>
          <p:nvPr/>
        </p:nvSpPr>
        <p:spPr bwMode="auto">
          <a:xfrm>
            <a:off x="6121240" y="1600200"/>
            <a:ext cx="5437051" cy="47244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831" indent="-342831" algn="l" rtl="0" eaLnBrk="1" fontAlgn="base" hangingPunct="1">
              <a:spcBef>
                <a:spcPct val="20000"/>
              </a:spcBef>
              <a:spcAft>
                <a:spcPct val="0"/>
              </a:spcAft>
              <a:buChar char="•"/>
              <a:defRPr sz="2799" b="0" i="0">
                <a:solidFill>
                  <a:schemeClr val="tx1"/>
                </a:solidFill>
                <a:latin typeface="Helvetica Light"/>
                <a:ea typeface="ＭＳ Ｐゴシック" charset="0"/>
                <a:cs typeface="Helvetica Light"/>
              </a:defRPr>
            </a:lvl1pPr>
            <a:lvl2pPr marL="742801" indent="-285693" algn="l" rtl="0" eaLnBrk="1" fontAlgn="base" hangingPunct="1">
              <a:spcBef>
                <a:spcPct val="20000"/>
              </a:spcBef>
              <a:spcAft>
                <a:spcPct val="0"/>
              </a:spcAft>
              <a:buChar char="–"/>
              <a:defRPr sz="2400" b="0" i="0">
                <a:solidFill>
                  <a:schemeClr val="tx1"/>
                </a:solidFill>
                <a:latin typeface="Helvetica Light"/>
                <a:ea typeface="ＭＳ Ｐゴシック" charset="0"/>
                <a:cs typeface="Helvetica Light"/>
              </a:defRPr>
            </a:lvl2pPr>
            <a:lvl3pPr marL="1142771" indent="-228554" algn="l" rtl="0" eaLnBrk="1" fontAlgn="base" hangingPunct="1">
              <a:spcBef>
                <a:spcPct val="20000"/>
              </a:spcBef>
              <a:spcAft>
                <a:spcPct val="0"/>
              </a:spcAft>
              <a:buChar char="•"/>
              <a:defRPr sz="2000" b="0" i="0">
                <a:solidFill>
                  <a:schemeClr val="tx1"/>
                </a:solidFill>
                <a:latin typeface="Helvetica Light"/>
                <a:ea typeface="ＭＳ Ｐゴシック" charset="0"/>
                <a:cs typeface="Helvetica Light"/>
              </a:defRPr>
            </a:lvl3pPr>
            <a:lvl4pPr marL="1599880" indent="-228554" algn="l" rtl="0" eaLnBrk="1" fontAlgn="base" hangingPunct="1">
              <a:spcBef>
                <a:spcPct val="20000"/>
              </a:spcBef>
              <a:spcAft>
                <a:spcPct val="0"/>
              </a:spcAft>
              <a:buChar char="–"/>
              <a:defRPr sz="1800" b="0" i="0">
                <a:solidFill>
                  <a:schemeClr val="tx1"/>
                </a:solidFill>
                <a:latin typeface="Helvetica Light"/>
                <a:ea typeface="ＭＳ Ｐゴシック" charset="0"/>
                <a:cs typeface="Helvetica Light"/>
              </a:defRPr>
            </a:lvl4pPr>
            <a:lvl5pPr marL="2056989" indent="-228554" algn="l" rtl="0" eaLnBrk="1" fontAlgn="base" hangingPunct="1">
              <a:spcBef>
                <a:spcPct val="20000"/>
              </a:spcBef>
              <a:spcAft>
                <a:spcPct val="0"/>
              </a:spcAft>
              <a:buChar char="»"/>
              <a:defRPr sz="1800" b="0" i="0">
                <a:solidFill>
                  <a:schemeClr val="tx1"/>
                </a:solidFill>
                <a:latin typeface="Helvetica Light"/>
                <a:ea typeface="ＭＳ Ｐゴシック" charset="0"/>
                <a:cs typeface="Helvetica Light"/>
              </a:defRPr>
            </a:lvl5pPr>
            <a:lvl6pPr marL="2514097" indent="-228554" algn="l" rtl="0" eaLnBrk="1" fontAlgn="base" hangingPunct="1">
              <a:spcBef>
                <a:spcPct val="20000"/>
              </a:spcBef>
              <a:spcAft>
                <a:spcPct val="0"/>
              </a:spcAft>
              <a:buChar char="»"/>
              <a:defRPr sz="1800" b="1">
                <a:solidFill>
                  <a:schemeClr val="tx1"/>
                </a:solidFill>
                <a:latin typeface="+mn-lt"/>
              </a:defRPr>
            </a:lvl6pPr>
            <a:lvl7pPr marL="2971206" indent="-228554" algn="l" rtl="0" eaLnBrk="1" fontAlgn="base" hangingPunct="1">
              <a:spcBef>
                <a:spcPct val="20000"/>
              </a:spcBef>
              <a:spcAft>
                <a:spcPct val="0"/>
              </a:spcAft>
              <a:buChar char="»"/>
              <a:defRPr sz="1800" b="1">
                <a:solidFill>
                  <a:schemeClr val="tx1"/>
                </a:solidFill>
                <a:latin typeface="+mn-lt"/>
              </a:defRPr>
            </a:lvl7pPr>
            <a:lvl8pPr marL="3428314" indent="-228554" algn="l" rtl="0" eaLnBrk="1" fontAlgn="base" hangingPunct="1">
              <a:spcBef>
                <a:spcPct val="20000"/>
              </a:spcBef>
              <a:spcAft>
                <a:spcPct val="0"/>
              </a:spcAft>
              <a:buChar char="»"/>
              <a:defRPr sz="1800" b="1">
                <a:solidFill>
                  <a:schemeClr val="tx1"/>
                </a:solidFill>
                <a:latin typeface="+mn-lt"/>
              </a:defRPr>
            </a:lvl8pPr>
            <a:lvl9pPr marL="3885423" indent="-228554" algn="l" rtl="0" eaLnBrk="1" fontAlgn="base" hangingPunct="1">
              <a:spcBef>
                <a:spcPct val="20000"/>
              </a:spcBef>
              <a:spcAft>
                <a:spcPct val="0"/>
              </a:spcAft>
              <a:buChar char="»"/>
              <a:defRPr sz="1800" b="1">
                <a:solidFill>
                  <a:schemeClr val="tx1"/>
                </a:solidFill>
                <a:latin typeface="+mn-lt"/>
              </a:defRPr>
            </a:lvl9pPr>
          </a:lstStyle>
          <a:p>
            <a:pPr>
              <a:lnSpc>
                <a:spcPct val="90000"/>
              </a:lnSpc>
            </a:pPr>
            <a:r>
              <a:rPr lang="en-US" sz="2800" kern="0" dirty="0"/>
              <a:t>Other resources</a:t>
            </a:r>
          </a:p>
          <a:p>
            <a:pPr lvl="1">
              <a:lnSpc>
                <a:spcPct val="90000"/>
              </a:lnSpc>
            </a:pPr>
            <a:r>
              <a:rPr lang="en-US" sz="2800" kern="0" dirty="0">
                <a:solidFill>
                  <a:srgbClr val="FFC000"/>
                </a:solidFill>
                <a:hlinkClick r:id="rId3">
                  <a:extLst>
                    <a:ext uri="{A12FA001-AC4F-418D-AE19-62706E023703}">
                      <ahyp:hlinkClr xmlns:ahyp="http://schemas.microsoft.com/office/drawing/2018/hyperlinkcolor" val="tx"/>
                    </a:ext>
                  </a:extLst>
                </a:hlinkClick>
              </a:rPr>
              <a:t>Building Utopia Deck</a:t>
            </a:r>
            <a:endParaRPr lang="en-US" sz="2800" kern="0" dirty="0">
              <a:solidFill>
                <a:srgbClr val="FFC000"/>
              </a:solidFill>
            </a:endParaRPr>
          </a:p>
          <a:p>
            <a:pPr lvl="1">
              <a:lnSpc>
                <a:spcPct val="90000"/>
              </a:lnSpc>
            </a:pPr>
            <a:r>
              <a:rPr lang="en-US" sz="2800" kern="0" dirty="0">
                <a:solidFill>
                  <a:srgbClr val="FFC000"/>
                </a:solidFill>
                <a:hlinkClick r:id="rId4">
                  <a:extLst>
                    <a:ext uri="{A12FA001-AC4F-418D-AE19-62706E023703}">
                      <ahyp:hlinkClr xmlns:ahyp="http://schemas.microsoft.com/office/drawing/2018/hyperlinkcolor" val="tx"/>
                    </a:ext>
                  </a:extLst>
                </a:hlinkClick>
              </a:rPr>
              <a:t>Envisioning Cards</a:t>
            </a:r>
            <a:endParaRPr lang="en-US" sz="2800" kern="0" dirty="0">
              <a:solidFill>
                <a:srgbClr val="FFC000"/>
              </a:solidFill>
            </a:endParaRPr>
          </a:p>
          <a:p>
            <a:pPr lvl="1">
              <a:lnSpc>
                <a:spcPct val="90000"/>
              </a:lnSpc>
            </a:pPr>
            <a:r>
              <a:rPr lang="en-US" sz="2800" kern="0" dirty="0">
                <a:solidFill>
                  <a:srgbClr val="FFC000"/>
                </a:solidFill>
                <a:hlinkClick r:id="rId5">
                  <a:extLst>
                    <a:ext uri="{A12FA001-AC4F-418D-AE19-62706E023703}">
                      <ahyp:hlinkClr xmlns:ahyp="http://schemas.microsoft.com/office/drawing/2018/hyperlinkcolor" val="tx"/>
                    </a:ext>
                  </a:extLst>
                </a:hlinkClick>
              </a:rPr>
              <a:t>Judgement Call</a:t>
            </a:r>
            <a:endParaRPr lang="en-US" sz="2800" kern="0" dirty="0">
              <a:solidFill>
                <a:srgbClr val="FFC000"/>
              </a:solidFill>
              <a:hlinkClick r:id="rId6">
                <a:extLst>
                  <a:ext uri="{A12FA001-AC4F-418D-AE19-62706E023703}">
                    <ahyp:hlinkClr xmlns:ahyp="http://schemas.microsoft.com/office/drawing/2018/hyperlinkcolor" val="tx"/>
                  </a:ext>
                </a:extLst>
              </a:hlinkClick>
            </a:endParaRPr>
          </a:p>
          <a:p>
            <a:pPr lvl="1">
              <a:lnSpc>
                <a:spcPct val="90000"/>
              </a:lnSpc>
            </a:pPr>
            <a:r>
              <a:rPr lang="en-US" sz="2800" kern="0" dirty="0">
                <a:solidFill>
                  <a:srgbClr val="FFC000"/>
                </a:solidFill>
                <a:hlinkClick r:id="rId7">
                  <a:extLst>
                    <a:ext uri="{A12FA001-AC4F-418D-AE19-62706E023703}">
                      <ahyp:hlinkClr xmlns:ahyp="http://schemas.microsoft.com/office/drawing/2018/hyperlinkcolor" val="tx"/>
                    </a:ext>
                  </a:extLst>
                </a:hlinkClick>
              </a:rPr>
              <a:t>Timelines</a:t>
            </a:r>
            <a:endParaRPr lang="en-US" sz="2800" kern="0" dirty="0">
              <a:solidFill>
                <a:srgbClr val="FFC000"/>
              </a:solidFill>
            </a:endParaRPr>
          </a:p>
          <a:p>
            <a:pPr lvl="1">
              <a:lnSpc>
                <a:spcPct val="90000"/>
              </a:lnSpc>
            </a:pPr>
            <a:r>
              <a:rPr lang="en-US" sz="2800" kern="0" dirty="0"/>
              <a:t>Many, many more</a:t>
            </a:r>
          </a:p>
          <a:p>
            <a:pPr lvl="1">
              <a:lnSpc>
                <a:spcPct val="90000"/>
              </a:lnSpc>
            </a:pPr>
            <a:endParaRPr lang="en-US" sz="2800" kern="0" dirty="0"/>
          </a:p>
        </p:txBody>
      </p:sp>
    </p:spTree>
    <p:extLst>
      <p:ext uri="{BB962C8B-B14F-4D97-AF65-F5344CB8AC3E}">
        <p14:creationId xmlns:p14="http://schemas.microsoft.com/office/powerpoint/2010/main" val="12752741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7" name="Rectangle 2"/>
          <p:cNvSpPr>
            <a:spLocks noGrp="1" noChangeArrowheads="1"/>
          </p:cNvSpPr>
          <p:nvPr>
            <p:ph type="title"/>
          </p:nvPr>
        </p:nvSpPr>
        <p:spPr/>
        <p:txBody>
          <a:bodyPr/>
          <a:lstStyle/>
          <a:p>
            <a:r>
              <a:rPr lang="en-US" dirty="0"/>
              <a:t>Summary</a:t>
            </a:r>
          </a:p>
        </p:txBody>
      </p:sp>
      <p:sp>
        <p:nvSpPr>
          <p:cNvPr id="54278" name="Rectangle 3"/>
          <p:cNvSpPr>
            <a:spLocks noGrp="1" noChangeArrowheads="1"/>
          </p:cNvSpPr>
          <p:nvPr>
            <p:ph idx="1"/>
          </p:nvPr>
        </p:nvSpPr>
        <p:spPr>
          <a:xfrm>
            <a:off x="639235" y="1508017"/>
            <a:ext cx="11432384" cy="4724400"/>
          </a:xfrm>
        </p:spPr>
        <p:txBody>
          <a:bodyPr/>
          <a:lstStyle/>
          <a:p>
            <a:r>
              <a:rPr lang="en-US" sz="3200" dirty="0"/>
              <a:t>Sketching allows </a:t>
            </a:r>
            <a:r>
              <a:rPr lang="en-US" sz="3200" b="1" i="1" dirty="0">
                <a:solidFill>
                  <a:srgbClr val="FFC000"/>
                </a:solidFill>
              </a:rPr>
              <a:t>exploration</a:t>
            </a:r>
            <a:r>
              <a:rPr lang="en-US" sz="3200" dirty="0"/>
              <a:t> of many concepts in the very early stages of design</a:t>
            </a:r>
          </a:p>
          <a:p>
            <a:endParaRPr lang="en-US" sz="1600" dirty="0"/>
          </a:p>
          <a:p>
            <a:r>
              <a:rPr lang="en-US" sz="3200" dirty="0"/>
              <a:t>As investment goes up, need to use more and more formal criteria for evaluation</a:t>
            </a:r>
          </a:p>
          <a:p>
            <a:endParaRPr lang="en-US" sz="1600" dirty="0"/>
          </a:p>
          <a:p>
            <a:r>
              <a:rPr lang="en-US" sz="3200" b="1" i="1" dirty="0">
                <a:solidFill>
                  <a:srgbClr val="FFC000"/>
                </a:solidFill>
              </a:rPr>
              <a:t>Values are embedded  </a:t>
            </a:r>
            <a:r>
              <a:rPr lang="en-US" sz="3200" dirty="0"/>
              <a:t>in designs → think critically about which values and whose values you are embedding</a:t>
            </a:r>
          </a:p>
        </p:txBody>
      </p:sp>
      <p:sp>
        <p:nvSpPr>
          <p:cNvPr id="3" name="Date Placeholder 2">
            <a:extLst>
              <a:ext uri="{FF2B5EF4-FFF2-40B4-BE49-F238E27FC236}">
                <a16:creationId xmlns:a16="http://schemas.microsoft.com/office/drawing/2014/main" id="{2C19CC99-C300-A148-9DC0-DEA9FFC41742}"/>
              </a:ext>
            </a:extLst>
          </p:cNvPr>
          <p:cNvSpPr>
            <a:spLocks noGrp="1"/>
          </p:cNvSpPr>
          <p:nvPr>
            <p:ph type="dt" sz="half" idx="10"/>
          </p:nvPr>
        </p:nvSpPr>
        <p:spPr/>
        <p:txBody>
          <a:bodyPr/>
          <a:lstStyle/>
          <a:p>
            <a:pPr>
              <a:defRPr/>
            </a:pPr>
            <a:r>
              <a:rPr lang="en-US"/>
              <a:t>Autumn 2026</a:t>
            </a:r>
            <a:endParaRPr lang="en-US" dirty="0"/>
          </a:p>
        </p:txBody>
      </p:sp>
      <p:sp>
        <p:nvSpPr>
          <p:cNvPr id="5" name="Footer Placeholder 4"/>
          <p:cNvSpPr>
            <a:spLocks noGrp="1"/>
          </p:cNvSpPr>
          <p:nvPr>
            <p:ph type="ftr" sz="quarter" idx="11"/>
          </p:nvPr>
        </p:nvSpPr>
        <p:spPr/>
        <p:txBody>
          <a:bodyPr/>
          <a:lstStyle/>
          <a:p>
            <a:r>
              <a:rPr lang="en-US"/>
              <a:t>dt+UX: Design Thinking for User Experience Design, Prototyping &amp; Evaluation </a:t>
            </a:r>
            <a:endParaRPr lang="en-US" dirty="0"/>
          </a:p>
        </p:txBody>
      </p:sp>
      <p:sp>
        <p:nvSpPr>
          <p:cNvPr id="15" name="Slide Number Placeholder 14"/>
          <p:cNvSpPr>
            <a:spLocks noGrp="1"/>
          </p:cNvSpPr>
          <p:nvPr>
            <p:ph type="sldNum" sz="quarter" idx="12"/>
          </p:nvPr>
        </p:nvSpPr>
        <p:spPr/>
        <p:txBody>
          <a:bodyPr/>
          <a:lstStyle/>
          <a:p>
            <a:fld id="{BAAF5C87-F9D2-5F40-9F3B-3AB33998CE64}" type="slidenum">
              <a:rPr lang="en-US" smtClean="0"/>
              <a:pPr/>
              <a:t>58</a:t>
            </a:fld>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27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27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427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2"/>
          <p:cNvSpPr>
            <a:spLocks noGrp="1" noChangeArrowheads="1"/>
          </p:cNvSpPr>
          <p:nvPr>
            <p:ph type="title"/>
          </p:nvPr>
        </p:nvSpPr>
        <p:spPr/>
        <p:txBody>
          <a:bodyPr/>
          <a:lstStyle/>
          <a:p>
            <a:r>
              <a:rPr lang="en-US" dirty="0"/>
              <a:t>Next Time</a:t>
            </a:r>
          </a:p>
        </p:txBody>
      </p:sp>
      <p:sp>
        <p:nvSpPr>
          <p:cNvPr id="40965" name="Rectangle 3"/>
          <p:cNvSpPr>
            <a:spLocks noGrp="1" noChangeArrowheads="1"/>
          </p:cNvSpPr>
          <p:nvPr>
            <p:ph idx="1"/>
          </p:nvPr>
        </p:nvSpPr>
        <p:spPr>
          <a:xfrm>
            <a:off x="639233" y="891729"/>
            <a:ext cx="11546909" cy="5706753"/>
          </a:xfrm>
        </p:spPr>
        <p:txBody>
          <a:bodyPr>
            <a:normAutofit fontScale="92500" lnSpcReduction="10000"/>
          </a:bodyPr>
          <a:lstStyle/>
          <a:p>
            <a:r>
              <a:rPr lang="en-US" dirty="0"/>
              <a:t>Lecture</a:t>
            </a:r>
          </a:p>
          <a:p>
            <a:pPr lvl="1"/>
            <a:r>
              <a:rPr lang="en-US" dirty="0"/>
              <a:t>Early Stage Prototyping (paper prototyping)</a:t>
            </a:r>
          </a:p>
          <a:p>
            <a:r>
              <a:rPr lang="en-US" dirty="0"/>
              <a:t>Figma workshop video online before Wed (watch it)</a:t>
            </a:r>
          </a:p>
          <a:p>
            <a:r>
              <a:rPr lang="en-US" dirty="0"/>
              <a:t>Read for Wed</a:t>
            </a:r>
          </a:p>
          <a:p>
            <a:pPr lvl="1"/>
            <a:r>
              <a:rPr lang="en-US" dirty="0">
                <a:solidFill>
                  <a:srgbClr val="FFC000"/>
                </a:solidFill>
                <a:hlinkClick r:id="rId3">
                  <a:extLst>
                    <a:ext uri="{A12FA001-AC4F-418D-AE19-62706E023703}">
                      <ahyp:hlinkClr xmlns:ahyp="http://schemas.microsoft.com/office/drawing/2018/hyperlinkcolor" val="tx"/>
                    </a:ext>
                  </a:extLst>
                </a:hlinkClick>
              </a:rPr>
              <a:t>“Involving Customers with Iterative Design” (Ch 4)</a:t>
            </a:r>
            <a:r>
              <a:rPr lang="en-US" dirty="0">
                <a:solidFill>
                  <a:srgbClr val="FFC000"/>
                </a:solidFill>
              </a:rPr>
              <a:t> </a:t>
            </a:r>
            <a:r>
              <a:rPr lang="en-US" dirty="0"/>
              <a:t>of </a:t>
            </a:r>
            <a:r>
              <a:rPr lang="en-US" i="1" dirty="0"/>
              <a:t>The Design of Sites</a:t>
            </a:r>
            <a:endParaRPr lang="en-US" dirty="0"/>
          </a:p>
          <a:p>
            <a:pPr lvl="1"/>
            <a:r>
              <a:rPr lang="en-US" dirty="0">
                <a:solidFill>
                  <a:srgbClr val="FFC000"/>
                </a:solidFill>
                <a:hlinkClick r:id="rId4">
                  <a:extLst>
                    <a:ext uri="{A12FA001-AC4F-418D-AE19-62706E023703}">
                      <ahyp:hlinkClr xmlns:ahyp="http://schemas.microsoft.com/office/drawing/2018/hyperlinkcolor" val="tx"/>
                    </a:ext>
                  </a:extLst>
                </a:hlinkClick>
              </a:rPr>
              <a:t>“Making a Paper Prototype” (Ch 4)</a:t>
            </a:r>
            <a:r>
              <a:rPr lang="en-US" dirty="0">
                <a:solidFill>
                  <a:srgbClr val="FFC000"/>
                </a:solidFill>
              </a:rPr>
              <a:t> </a:t>
            </a:r>
            <a:r>
              <a:rPr lang="en-US" dirty="0"/>
              <a:t>from </a:t>
            </a:r>
            <a:r>
              <a:rPr lang="en-US" i="1" dirty="0"/>
              <a:t>Paper Prototyping</a:t>
            </a:r>
            <a:r>
              <a:rPr lang="en-US" dirty="0"/>
              <a:t> by Carolyn Snyder</a:t>
            </a:r>
          </a:p>
          <a:p>
            <a:r>
              <a:rPr lang="en-US" sz="3600" dirty="0"/>
              <a:t>Watch</a:t>
            </a:r>
          </a:p>
          <a:p>
            <a:pPr lvl="1"/>
            <a:r>
              <a:rPr lang="en-US" sz="3100" i="1" dirty="0"/>
              <a:t>The danger of a single story</a:t>
            </a:r>
            <a:r>
              <a:rPr lang="en-US" sz="3100" dirty="0"/>
              <a:t>, Chimamanda Ngozi Adichie, </a:t>
            </a:r>
            <a:br>
              <a:rPr lang="en-US" sz="3100" dirty="0"/>
            </a:br>
            <a:r>
              <a:rPr lang="en-US" sz="3100" dirty="0" err="1"/>
              <a:t>TEDGlobal</a:t>
            </a:r>
            <a:r>
              <a:rPr lang="en-US" sz="3100" dirty="0"/>
              <a:t> 2009 (19 min.) </a:t>
            </a:r>
            <a:r>
              <a:rPr lang="en-US" sz="1900" dirty="0">
                <a:solidFill>
                  <a:srgbClr val="FFC000"/>
                </a:solidFill>
                <a:hlinkClick r:id="rId5">
                  <a:extLst>
                    <a:ext uri="{A12FA001-AC4F-418D-AE19-62706E023703}">
                      <ahyp:hlinkClr xmlns:ahyp="http://schemas.microsoft.com/office/drawing/2018/hyperlinkcolor" val="tx"/>
                    </a:ext>
                  </a:extLst>
                </a:hlinkClick>
              </a:rPr>
              <a:t>https://www.ted.com/talks/chimamanda_ngozi_adichie_the_danger_of_a_single_story?language=en</a:t>
            </a:r>
            <a:endParaRPr lang="en-US" sz="1900" dirty="0">
              <a:solidFill>
                <a:srgbClr val="FFC000"/>
              </a:solidFill>
            </a:endParaRPr>
          </a:p>
          <a:p>
            <a:pPr lvl="1"/>
            <a:endParaRPr lang="en-US" sz="2300" dirty="0"/>
          </a:p>
        </p:txBody>
      </p:sp>
      <p:sp>
        <p:nvSpPr>
          <p:cNvPr id="8" name="Date Placeholder 7">
            <a:extLst>
              <a:ext uri="{FF2B5EF4-FFF2-40B4-BE49-F238E27FC236}">
                <a16:creationId xmlns:a16="http://schemas.microsoft.com/office/drawing/2014/main" id="{94F96719-6D86-724D-A30F-4A3F9997EBA7}"/>
              </a:ext>
            </a:extLst>
          </p:cNvPr>
          <p:cNvSpPr>
            <a:spLocks noGrp="1"/>
          </p:cNvSpPr>
          <p:nvPr>
            <p:ph type="dt" sz="half" idx="10"/>
          </p:nvPr>
        </p:nvSpPr>
        <p:spPr/>
        <p:txBody>
          <a:bodyPr/>
          <a:lstStyle/>
          <a:p>
            <a:pPr>
              <a:defRPr/>
            </a:pPr>
            <a:r>
              <a:rPr lang="en-US"/>
              <a:t>Autumn 2026</a:t>
            </a:r>
            <a:endParaRPr lang="en-US" dirty="0"/>
          </a:p>
        </p:txBody>
      </p:sp>
      <p:sp>
        <p:nvSpPr>
          <p:cNvPr id="6" name="Footer Placeholder 5"/>
          <p:cNvSpPr>
            <a:spLocks noGrp="1"/>
          </p:cNvSpPr>
          <p:nvPr>
            <p:ph type="ftr" sz="quarter" idx="11"/>
          </p:nvPr>
        </p:nvSpPr>
        <p:spPr/>
        <p:txBody>
          <a:bodyPr/>
          <a:lstStyle/>
          <a:p>
            <a:r>
              <a:rPr lang="en-US" dirty="0" err="1"/>
              <a:t>dt+UX</a:t>
            </a:r>
            <a:r>
              <a:rPr lang="en-US" dirty="0"/>
              <a:t>: Design Thinking for User Experience Design, Prototyping &amp; Evaluation </a:t>
            </a:r>
          </a:p>
        </p:txBody>
      </p:sp>
      <p:sp>
        <p:nvSpPr>
          <p:cNvPr id="9" name="Slide Number Placeholder 8">
            <a:extLst>
              <a:ext uri="{FF2B5EF4-FFF2-40B4-BE49-F238E27FC236}">
                <a16:creationId xmlns:a16="http://schemas.microsoft.com/office/drawing/2014/main" id="{F157D559-05AC-9D4F-8CD2-C9CAE8721885}"/>
              </a:ext>
            </a:extLst>
          </p:cNvPr>
          <p:cNvSpPr>
            <a:spLocks noGrp="1"/>
          </p:cNvSpPr>
          <p:nvPr>
            <p:ph type="sldNum" sz="quarter" idx="12"/>
          </p:nvPr>
        </p:nvSpPr>
        <p:spPr/>
        <p:txBody>
          <a:bodyPr/>
          <a:lstStyle/>
          <a:p>
            <a:fld id="{BAAF5C87-F9D2-5F40-9F3B-3AB33998CE64}" type="slidenum">
              <a:rPr lang="en-US" smtClean="0"/>
              <a:pPr/>
              <a:t>59</a:t>
            </a:fld>
            <a:endParaRPr lang="en-US" dirty="0"/>
          </a:p>
        </p:txBody>
      </p:sp>
    </p:spTree>
    <p:extLst>
      <p:ext uri="{BB962C8B-B14F-4D97-AF65-F5344CB8AC3E}">
        <p14:creationId xmlns:p14="http://schemas.microsoft.com/office/powerpoint/2010/main" val="15520578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theme/theme1.xml><?xml version="1.0" encoding="utf-8"?>
<a:theme xmlns:a="http://schemas.openxmlformats.org/drawingml/2006/main" name="4_Summer HCI">
  <a:themeElements>
    <a:clrScheme name="Custom 1">
      <a:dk1>
        <a:srgbClr val="808080"/>
      </a:dk1>
      <a:lt1>
        <a:srgbClr val="FFFFFF"/>
      </a:lt1>
      <a:dk2>
        <a:srgbClr val="A94E31"/>
      </a:dk2>
      <a:lt2>
        <a:srgbClr val="3E4E6C"/>
      </a:lt2>
      <a:accent1>
        <a:srgbClr val="00CC99"/>
      </a:accent1>
      <a:accent2>
        <a:srgbClr val="3333CC"/>
      </a:accent2>
      <a:accent3>
        <a:srgbClr val="D1B2AD"/>
      </a:accent3>
      <a:accent4>
        <a:srgbClr val="DADADA"/>
      </a:accent4>
      <a:accent5>
        <a:srgbClr val="AAE2CA"/>
      </a:accent5>
      <a:accent6>
        <a:srgbClr val="2D2DB9"/>
      </a:accent6>
      <a:hlink>
        <a:srgbClr val="5CADFF"/>
      </a:hlink>
      <a:folHlink>
        <a:srgbClr val="B2B2B2"/>
      </a:folHlink>
    </a:clrScheme>
    <a:fontScheme name="1_Summer HCI">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Summer HCI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ummer HCI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ummer HCI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ummer HCI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ummer HCI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ummer HCI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ummer HCI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Summer HCI 8">
        <a:dk1>
          <a:srgbClr val="808080"/>
        </a:dk1>
        <a:lt1>
          <a:srgbClr val="FFFFFF"/>
        </a:lt1>
        <a:dk2>
          <a:srgbClr val="A94E31"/>
        </a:dk2>
        <a:lt2>
          <a:srgbClr val="FFFFFF"/>
        </a:lt2>
        <a:accent1>
          <a:srgbClr val="00CC99"/>
        </a:accent1>
        <a:accent2>
          <a:srgbClr val="3333CC"/>
        </a:accent2>
        <a:accent3>
          <a:srgbClr val="D1B2AD"/>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1_Summer HCI 9">
        <a:dk1>
          <a:srgbClr val="808080"/>
        </a:dk1>
        <a:lt1>
          <a:srgbClr val="FFFFFF"/>
        </a:lt1>
        <a:dk2>
          <a:srgbClr val="A94E31"/>
        </a:dk2>
        <a:lt2>
          <a:srgbClr val="3E6C6C"/>
        </a:lt2>
        <a:accent1>
          <a:srgbClr val="00CC99"/>
        </a:accent1>
        <a:accent2>
          <a:srgbClr val="3333CC"/>
        </a:accent2>
        <a:accent3>
          <a:srgbClr val="D1B2AD"/>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1_Summer HCI 10">
        <a:dk1>
          <a:srgbClr val="808080"/>
        </a:dk1>
        <a:lt1>
          <a:srgbClr val="FFFFFF"/>
        </a:lt1>
        <a:dk2>
          <a:srgbClr val="A94E31"/>
        </a:dk2>
        <a:lt2>
          <a:srgbClr val="3E4E6C"/>
        </a:lt2>
        <a:accent1>
          <a:srgbClr val="00CC99"/>
        </a:accent1>
        <a:accent2>
          <a:srgbClr val="3333CC"/>
        </a:accent2>
        <a:accent3>
          <a:srgbClr val="D1B2AD"/>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36797</TotalTime>
  <Words>8564</Words>
  <Application>Microsoft Macintosh PowerPoint</Application>
  <PresentationFormat>Widescreen</PresentationFormat>
  <Paragraphs>1004</Paragraphs>
  <Slides>59</Slides>
  <Notes>59</Notes>
  <HiddenSlides>3</HiddenSlides>
  <MMClips>1</MMClips>
  <ScaleCrop>false</ScaleCrop>
  <HeadingPairs>
    <vt:vector size="8" baseType="variant">
      <vt:variant>
        <vt:lpstr>Fonts Used</vt:lpstr>
      </vt:variant>
      <vt:variant>
        <vt:i4>15</vt:i4>
      </vt:variant>
      <vt:variant>
        <vt:lpstr>Theme</vt:lpstr>
      </vt:variant>
      <vt:variant>
        <vt:i4>1</vt:i4>
      </vt:variant>
      <vt:variant>
        <vt:lpstr>Embedded OLE Servers</vt:lpstr>
      </vt:variant>
      <vt:variant>
        <vt:i4>1</vt:i4>
      </vt:variant>
      <vt:variant>
        <vt:lpstr>Slide Titles</vt:lpstr>
      </vt:variant>
      <vt:variant>
        <vt:i4>59</vt:i4>
      </vt:variant>
    </vt:vector>
  </HeadingPairs>
  <TitlesOfParts>
    <vt:vector size="76" baseType="lpstr">
      <vt:lpstr>ＭＳ Ｐゴシック</vt:lpstr>
      <vt:lpstr>Arial</vt:lpstr>
      <vt:lpstr>Arial Black</vt:lpstr>
      <vt:lpstr>Bradley Hand</vt:lpstr>
      <vt:lpstr>Calibri</vt:lpstr>
      <vt:lpstr>Georgia</vt:lpstr>
      <vt:lpstr>Google Sans</vt:lpstr>
      <vt:lpstr>GuardianTextSans</vt:lpstr>
      <vt:lpstr>Helvetica</vt:lpstr>
      <vt:lpstr>Helvetica Light</vt:lpstr>
      <vt:lpstr>Roboto</vt:lpstr>
      <vt:lpstr>Slack-Lato</vt:lpstr>
      <vt:lpstr>source-sans-pro</vt:lpstr>
      <vt:lpstr>Times New Roman</vt:lpstr>
      <vt:lpstr>Verdana</vt:lpstr>
      <vt:lpstr>4_Summer HCI</vt:lpstr>
      <vt:lpstr>Clip</vt:lpstr>
      <vt:lpstr>Design Exploration</vt:lpstr>
      <vt:lpstr>Hall of Fame or Shame?</vt:lpstr>
      <vt:lpstr>Hall of Fame or Shame?</vt:lpstr>
      <vt:lpstr>Design Exploration</vt:lpstr>
      <vt:lpstr>Outline</vt:lpstr>
      <vt:lpstr>PowerPoint Presentation</vt:lpstr>
      <vt:lpstr>Design Process: Discovery</vt:lpstr>
      <vt:lpstr>PowerPoint Presentation</vt:lpstr>
      <vt:lpstr>Another Look at Tasks</vt:lpstr>
      <vt:lpstr>Example of Good Tasks: Lyft</vt:lpstr>
      <vt:lpstr>Design Process: Exploration</vt:lpstr>
      <vt:lpstr>Iteration</vt:lpstr>
      <vt:lpstr>Sketching: A Quintessential Activity of Design</vt:lpstr>
      <vt:lpstr>Sketching: A Quintessential Activity of Design</vt:lpstr>
      <vt:lpstr>PowerPoint Presentation</vt:lpstr>
      <vt:lpstr>PowerPoint Presentation</vt:lpstr>
      <vt:lpstr>PowerPoint Presentation</vt:lpstr>
      <vt:lpstr>PowerPoint Presentation</vt:lpstr>
      <vt:lpstr>PowerPoint Presentation</vt:lpstr>
      <vt:lpstr>From Sketch to Prototype</vt:lpstr>
      <vt:lpstr>The Anatomy of “Sketching”</vt:lpstr>
      <vt:lpstr>Ambiguity in Sketches is Important</vt:lpstr>
      <vt:lpstr>Design as Choice: Generative &amp; Reductive</vt:lpstr>
      <vt:lpstr>Exploration of Alternatives</vt:lpstr>
      <vt:lpstr>Exploration of Alternatives</vt:lpstr>
      <vt:lpstr>Exploration of Alternatives</vt:lpstr>
      <vt:lpstr>Exploration of Alternatives</vt:lpstr>
      <vt:lpstr>Which Group Produced the Best Ceramic Pots</vt:lpstr>
      <vt:lpstr>Design</vt:lpstr>
      <vt:lpstr>Experience Design</vt:lpstr>
      <vt:lpstr>Experience vs. Interface Design</vt:lpstr>
      <vt:lpstr>Experience Design for a Phone App?</vt:lpstr>
      <vt:lpstr>Abstract It with Minimal Detail </vt:lpstr>
      <vt:lpstr>Scott McCloud’s Understanding Comics</vt:lpstr>
      <vt:lpstr>Design Thinking is Iterative</vt:lpstr>
      <vt:lpstr>SKETCH FROM THE BASICS!</vt:lpstr>
      <vt:lpstr>Administrivia</vt:lpstr>
      <vt:lpstr>Team Break</vt:lpstr>
      <vt:lpstr>Values &amp; Ethics in Design</vt:lpstr>
      <vt:lpstr>Values in Design</vt:lpstr>
      <vt:lpstr>Values in Design</vt:lpstr>
      <vt:lpstr>What are Values?</vt:lpstr>
      <vt:lpstr>How Does Technology Embed Values?</vt:lpstr>
      <vt:lpstr>How Does Technology Embed Values?</vt:lpstr>
      <vt:lpstr>Stakeholder Analysis</vt:lpstr>
      <vt:lpstr>Stakeholder Analysis</vt:lpstr>
      <vt:lpstr>PowerPoint Presentation</vt:lpstr>
      <vt:lpstr>How Can We Surface Values in Design?</vt:lpstr>
      <vt:lpstr>Surfacing Values Using Prototypes</vt:lpstr>
      <vt:lpstr>What Values Are Encoded?</vt:lpstr>
      <vt:lpstr>What Values Are Encoded?</vt:lpstr>
      <vt:lpstr>What Did We Learn?</vt:lpstr>
      <vt:lpstr>An Example</vt:lpstr>
      <vt:lpstr>Tarot Cards of Tech</vt:lpstr>
      <vt:lpstr>An Example</vt:lpstr>
      <vt:lpstr>Values &amp; Ethics Design Ethics Research</vt:lpstr>
      <vt:lpstr>Further Reading</vt:lpstr>
      <vt:lpstr>Summary</vt:lpstr>
      <vt:lpstr>Next Time</vt:lpstr>
    </vt:vector>
  </TitlesOfParts>
  <Manager/>
  <Company>Berkeley Summer Engineering Institute</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 exploration</dc:title>
  <dc:subject>User Interface Design, Prototyping, and Evaluation</dc:subject>
  <dc:creator>James Landay</dc:creator>
  <cp:keywords>usability, interface design, interaction design, user interface, user interface design, prototyping, low-fidelity, lo-fi, paper prototyping, high-fidelity, hi-fi</cp:keywords>
  <dc:description/>
  <cp:lastModifiedBy>James A Landay</cp:lastModifiedBy>
  <cp:revision>970</cp:revision>
  <cp:lastPrinted>2022-01-24T20:00:37Z</cp:lastPrinted>
  <dcterms:created xsi:type="dcterms:W3CDTF">1997-02-10T23:02:31Z</dcterms:created>
  <dcterms:modified xsi:type="dcterms:W3CDTF">2026-10-12T23:31:52Z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2</vt:i4>
  </property>
  <property fmtid="{D5CDD505-2E9C-101B-9397-08002B2CF9AE}" pid="6" name="ScreenUsage">
    <vt:i4>3</vt:i4>
  </property>
  <property fmtid="{D5CDD505-2E9C-101B-9397-08002B2CF9AE}" pid="7" name="MailAddress">
    <vt:lpwstr>landay@cs.berkeley.edu</vt:lpwstr>
  </property>
  <property fmtid="{D5CDD505-2E9C-101B-9397-08002B2CF9AE}" pid="8" name="HomePage">
    <vt:lpwstr>http://bmrc.berkeley.edu/courseware/cs160/fall00/</vt:lpwstr>
  </property>
  <property fmtid="{D5CDD505-2E9C-101B-9397-08002B2CF9AE}" pid="9" name="Other">
    <vt:lpwstr>CS 160, Fall 2000</vt:lpwstr>
  </property>
  <property fmtid="{D5CDD505-2E9C-101B-9397-08002B2CF9AE}" pid="10" name="DownloadOriginal">
    <vt:bool>true</vt:bool>
  </property>
  <property fmtid="{D5CDD505-2E9C-101B-9397-08002B2CF9AE}" pid="11" name="DownloadIEButton">
    <vt:bool>false</vt:bool>
  </property>
  <property fmtid="{D5CDD505-2E9C-101B-9397-08002B2CF9AE}" pid="12" name="UseBrowserColor">
    <vt:bool>true</vt:bool>
  </property>
  <property fmtid="{D5CDD505-2E9C-101B-9397-08002B2CF9AE}" pid="13" name="BackColor">
    <vt:i4>15132390</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3</vt:i4>
  </property>
  <property fmtid="{D5CDD505-2E9C-101B-9397-08002B2CF9AE}" pid="21" name="OutputDir">
    <vt:lpwstr>I:\www\documents\courseware\cs160\fall00\Lectures</vt:lpwstr>
  </property>
</Properties>
</file>