
<file path=[Content_Types].xml><?xml version="1.0" encoding="utf-8"?>
<Types xmlns="http://schemas.openxmlformats.org/package/2006/content-types">
  <Default Extension="emf" ContentType="image/x-emf"/>
  <Default Extension="jpeg" ContentType="image/jpeg"/>
  <Default Extension="jpg" ContentType="image/jpeg"/>
  <Default Extension="mov" ContentType="video/quicktime"/>
  <Default Extension="mp4" ContentType="video/mp4"/>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ink/ink1.xml" ContentType="application/inkml+xml"/>
  <Override PartName="/ppt/ink/ink2.xml" ContentType="application/inkml+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12" r:id="rId1"/>
  </p:sldMasterIdLst>
  <p:notesMasterIdLst>
    <p:notesMasterId r:id="rId88"/>
  </p:notesMasterIdLst>
  <p:handoutMasterIdLst>
    <p:handoutMasterId r:id="rId89"/>
  </p:handoutMasterIdLst>
  <p:sldIdLst>
    <p:sldId id="383" r:id="rId2"/>
    <p:sldId id="530" r:id="rId3"/>
    <p:sldId id="531" r:id="rId4"/>
    <p:sldId id="532" r:id="rId5"/>
    <p:sldId id="533" r:id="rId6"/>
    <p:sldId id="409" r:id="rId7"/>
    <p:sldId id="559" r:id="rId8"/>
    <p:sldId id="310" r:id="rId9"/>
    <p:sldId id="351" r:id="rId10"/>
    <p:sldId id="420" r:id="rId11"/>
    <p:sldId id="562" r:id="rId12"/>
    <p:sldId id="262" r:id="rId13"/>
    <p:sldId id="263" r:id="rId14"/>
    <p:sldId id="264" r:id="rId15"/>
    <p:sldId id="367" r:id="rId16"/>
    <p:sldId id="403" r:id="rId17"/>
    <p:sldId id="404" r:id="rId18"/>
    <p:sldId id="405" r:id="rId19"/>
    <p:sldId id="406" r:id="rId20"/>
    <p:sldId id="407" r:id="rId21"/>
    <p:sldId id="408" r:id="rId22"/>
    <p:sldId id="561" r:id="rId23"/>
    <p:sldId id="411" r:id="rId24"/>
    <p:sldId id="412" r:id="rId25"/>
    <p:sldId id="413" r:id="rId26"/>
    <p:sldId id="425" r:id="rId27"/>
    <p:sldId id="414" r:id="rId28"/>
    <p:sldId id="528" r:id="rId29"/>
    <p:sldId id="380" r:id="rId30"/>
    <p:sldId id="424" r:id="rId31"/>
    <p:sldId id="426" r:id="rId32"/>
    <p:sldId id="572" r:id="rId33"/>
    <p:sldId id="394" r:id="rId34"/>
    <p:sldId id="567" r:id="rId35"/>
    <p:sldId id="568" r:id="rId36"/>
    <p:sldId id="525" r:id="rId37"/>
    <p:sldId id="521" r:id="rId38"/>
    <p:sldId id="522" r:id="rId39"/>
    <p:sldId id="527" r:id="rId40"/>
    <p:sldId id="560" r:id="rId41"/>
    <p:sldId id="799" r:id="rId42"/>
    <p:sldId id="800" r:id="rId43"/>
    <p:sldId id="574" r:id="rId44"/>
    <p:sldId id="570" r:id="rId45"/>
    <p:sldId id="558" r:id="rId46"/>
    <p:sldId id="472" r:id="rId47"/>
    <p:sldId id="473" r:id="rId48"/>
    <p:sldId id="555" r:id="rId49"/>
    <p:sldId id="554" r:id="rId50"/>
    <p:sldId id="556" r:id="rId51"/>
    <p:sldId id="553" r:id="rId52"/>
    <p:sldId id="547" r:id="rId53"/>
    <p:sldId id="427" r:id="rId54"/>
    <p:sldId id="548" r:id="rId55"/>
    <p:sldId id="462" r:id="rId56"/>
    <p:sldId id="463" r:id="rId57"/>
    <p:sldId id="464" r:id="rId58"/>
    <p:sldId id="465" r:id="rId59"/>
    <p:sldId id="467" r:id="rId60"/>
    <p:sldId id="468" r:id="rId61"/>
    <p:sldId id="469" r:id="rId62"/>
    <p:sldId id="549" r:id="rId63"/>
    <p:sldId id="550" r:id="rId64"/>
    <p:sldId id="551" r:id="rId65"/>
    <p:sldId id="552" r:id="rId66"/>
    <p:sldId id="434" r:id="rId67"/>
    <p:sldId id="571" r:id="rId68"/>
    <p:sldId id="474" r:id="rId69"/>
    <p:sldId id="475" r:id="rId70"/>
    <p:sldId id="256" r:id="rId71"/>
    <p:sldId id="257" r:id="rId72"/>
    <p:sldId id="566" r:id="rId73"/>
    <p:sldId id="259" r:id="rId74"/>
    <p:sldId id="260" r:id="rId75"/>
    <p:sldId id="261" r:id="rId76"/>
    <p:sldId id="563" r:id="rId77"/>
    <p:sldId id="564" r:id="rId78"/>
    <p:sldId id="565" r:id="rId79"/>
    <p:sldId id="265" r:id="rId80"/>
    <p:sldId id="266" r:id="rId81"/>
    <p:sldId id="267" r:id="rId82"/>
    <p:sldId id="478" r:id="rId83"/>
    <p:sldId id="569" r:id="rId84"/>
    <p:sldId id="499" r:id="rId85"/>
    <p:sldId id="432" r:id="rId86"/>
    <p:sldId id="573" r:id="rId87"/>
  </p:sldIdLst>
  <p:sldSz cx="24384000" cy="13716000"/>
  <p:notesSz cx="6858000" cy="9144000"/>
  <p:defaultTextStyle>
    <a:lvl1pPr algn="ctr">
      <a:defRPr sz="5700">
        <a:latin typeface="Gill Sans"/>
        <a:ea typeface="Gill Sans"/>
        <a:cs typeface="Gill Sans"/>
        <a:sym typeface="Gill Sans"/>
      </a:defRPr>
    </a:lvl1pPr>
    <a:lvl2pPr indent="457171" algn="ctr">
      <a:defRPr sz="5700">
        <a:latin typeface="Gill Sans"/>
        <a:ea typeface="Gill Sans"/>
        <a:cs typeface="Gill Sans"/>
        <a:sym typeface="Gill Sans"/>
      </a:defRPr>
    </a:lvl2pPr>
    <a:lvl3pPr indent="914342" algn="ctr">
      <a:defRPr sz="5700">
        <a:latin typeface="Gill Sans"/>
        <a:ea typeface="Gill Sans"/>
        <a:cs typeface="Gill Sans"/>
        <a:sym typeface="Gill Sans"/>
      </a:defRPr>
    </a:lvl3pPr>
    <a:lvl4pPr indent="1371508" algn="ctr">
      <a:defRPr sz="5700">
        <a:latin typeface="Gill Sans"/>
        <a:ea typeface="Gill Sans"/>
        <a:cs typeface="Gill Sans"/>
        <a:sym typeface="Gill Sans"/>
      </a:defRPr>
    </a:lvl4pPr>
    <a:lvl5pPr indent="1828679" algn="ctr">
      <a:defRPr sz="5700">
        <a:latin typeface="Gill Sans"/>
        <a:ea typeface="Gill Sans"/>
        <a:cs typeface="Gill Sans"/>
        <a:sym typeface="Gill Sans"/>
      </a:defRPr>
    </a:lvl5pPr>
    <a:lvl6pPr indent="2285850" algn="ctr">
      <a:defRPr sz="5700">
        <a:latin typeface="Gill Sans"/>
        <a:ea typeface="Gill Sans"/>
        <a:cs typeface="Gill Sans"/>
        <a:sym typeface="Gill Sans"/>
      </a:defRPr>
    </a:lvl6pPr>
    <a:lvl7pPr indent="2743021" algn="ctr">
      <a:defRPr sz="5700">
        <a:latin typeface="Gill Sans"/>
        <a:ea typeface="Gill Sans"/>
        <a:cs typeface="Gill Sans"/>
        <a:sym typeface="Gill Sans"/>
      </a:defRPr>
    </a:lvl7pPr>
    <a:lvl8pPr indent="3200191" algn="ctr">
      <a:defRPr sz="5700">
        <a:latin typeface="Gill Sans"/>
        <a:ea typeface="Gill Sans"/>
        <a:cs typeface="Gill Sans"/>
        <a:sym typeface="Gill Sans"/>
      </a:defRPr>
    </a:lvl8pPr>
    <a:lvl9pPr indent="3657358" algn="ctr">
      <a:defRPr sz="5700">
        <a:latin typeface="Gill Sans"/>
        <a:ea typeface="Gill Sans"/>
        <a:cs typeface="Gill Sans"/>
        <a:sym typeface="Gill Sans"/>
      </a:defRPr>
    </a:lvl9pPr>
  </p:defaultTextStyle>
  <p:extLst>
    <p:ext uri="{EFAFB233-063F-42B5-8137-9DF3F51BA10A}">
      <p15:sldGuideLst xmlns:p15="http://schemas.microsoft.com/office/powerpoint/2012/main">
        <p15:guide id="1" orient="horz" pos="4368" userDrawn="1">
          <p15:clr>
            <a:srgbClr val="A4A3A4"/>
          </p15:clr>
        </p15:guide>
        <p15:guide id="2" pos="7968"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rnWhat="handouts6" frameSlides="1"/>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32D2A"/>
    <a:srgbClr val="C1C1C1"/>
    <a:srgbClr val="D83334"/>
    <a:srgbClr val="C6C2B7"/>
    <a:srgbClr val="CCC9BC"/>
    <a:srgbClr val="010101"/>
    <a:srgbClr val="D9D9D9"/>
    <a:srgbClr val="6D6D6D"/>
    <a:srgbClr val="000000"/>
    <a:srgbClr val="D5D7D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n" i="on">
        <a:font>
          <a:latin typeface="Gill Sans"/>
          <a:ea typeface="Gill Sans"/>
          <a:cs typeface="Gill Sans"/>
        </a:font>
        <a:srgbClr val="000000"/>
      </a:tcTxStyle>
      <a:tcStyle>
        <a:tcBdr>
          <a:left>
            <a:ln w="12700" cap="flat">
              <a:solidFill>
                <a:srgbClr val="FFFFFF"/>
              </a:solidFill>
              <a:prstDash val="solid"/>
              <a:bevel/>
            </a:ln>
          </a:left>
          <a:right>
            <a:ln w="12700" cap="flat">
              <a:solidFill>
                <a:srgbClr val="FFFFFF"/>
              </a:solidFill>
              <a:prstDash val="solid"/>
              <a:bevel/>
            </a:ln>
          </a:right>
          <a:top>
            <a:ln w="12700" cap="flat">
              <a:solidFill>
                <a:srgbClr val="FFFFFF"/>
              </a:solidFill>
              <a:prstDash val="solid"/>
              <a:bevel/>
            </a:ln>
          </a:top>
          <a:bottom>
            <a:ln w="12700" cap="flat">
              <a:solidFill>
                <a:srgbClr val="FFFFFF"/>
              </a:solidFill>
              <a:prstDash val="solid"/>
              <a:bevel/>
            </a:ln>
          </a:bottom>
          <a:insideH>
            <a:ln w="12700" cap="flat">
              <a:solidFill>
                <a:srgbClr val="FFFFFF"/>
              </a:solidFill>
              <a:prstDash val="solid"/>
              <a:bevel/>
            </a:ln>
          </a:insideH>
          <a:insideV>
            <a:ln w="12700" cap="flat">
              <a:solidFill>
                <a:srgbClr val="FFFFFF"/>
              </a:solidFill>
              <a:prstDash val="solid"/>
              <a:bevel/>
            </a:ln>
          </a:insideV>
        </a:tcBdr>
        <a:fill>
          <a:solidFill>
            <a:srgbClr val="CFD8F2"/>
          </a:solidFill>
        </a:fill>
      </a:tcStyle>
    </a:wholeTbl>
    <a:band2H>
      <a:tcTxStyle/>
      <a:tcStyle>
        <a:tcBdr/>
        <a:fill>
          <a:solidFill>
            <a:srgbClr val="E9EDF9"/>
          </a:solidFill>
        </a:fill>
      </a:tcStyle>
    </a:band2H>
    <a:firstCol>
      <a:tcTxStyle b="on" i="on">
        <a:font>
          <a:latin typeface="Gill Sans"/>
          <a:ea typeface="Gill Sans"/>
          <a:cs typeface="Gill Sans"/>
        </a:font>
        <a:srgbClr val="FFFFFF"/>
      </a:tcTxStyle>
      <a:tcStyle>
        <a:tcBdr>
          <a:left>
            <a:ln w="12700" cap="flat">
              <a:solidFill>
                <a:srgbClr val="FFFFFF"/>
              </a:solidFill>
              <a:prstDash val="solid"/>
              <a:bevel/>
            </a:ln>
          </a:left>
          <a:right>
            <a:ln w="12700" cap="flat">
              <a:solidFill>
                <a:srgbClr val="FFFFFF"/>
              </a:solidFill>
              <a:prstDash val="solid"/>
              <a:bevel/>
            </a:ln>
          </a:right>
          <a:top>
            <a:ln w="12700" cap="flat">
              <a:solidFill>
                <a:srgbClr val="FFFFFF"/>
              </a:solidFill>
              <a:prstDash val="solid"/>
              <a:bevel/>
            </a:ln>
          </a:top>
          <a:bottom>
            <a:ln w="12700" cap="flat">
              <a:solidFill>
                <a:srgbClr val="FFFFFF"/>
              </a:solidFill>
              <a:prstDash val="solid"/>
              <a:bevel/>
            </a:ln>
          </a:bottom>
          <a:insideH>
            <a:ln w="12700" cap="flat">
              <a:solidFill>
                <a:srgbClr val="FFFFFF"/>
              </a:solidFill>
              <a:prstDash val="solid"/>
              <a:bevel/>
            </a:ln>
          </a:insideH>
          <a:insideV>
            <a:ln w="12700" cap="flat">
              <a:solidFill>
                <a:srgbClr val="FFFFFF"/>
              </a:solidFill>
              <a:prstDash val="solid"/>
              <a:bevel/>
            </a:ln>
          </a:insideV>
        </a:tcBdr>
        <a:fill>
          <a:solidFill>
            <a:srgbClr val="5385DE"/>
          </a:solidFill>
        </a:fill>
      </a:tcStyle>
    </a:firstCol>
    <a:lastRow>
      <a:tcTxStyle b="on" i="on">
        <a:font>
          <a:latin typeface="Gill Sans"/>
          <a:ea typeface="Gill Sans"/>
          <a:cs typeface="Gill Sans"/>
        </a:font>
        <a:srgbClr val="FFFFFF"/>
      </a:tcTxStyle>
      <a:tcStyle>
        <a:tcBdr>
          <a:left>
            <a:ln w="12700" cap="flat">
              <a:solidFill>
                <a:srgbClr val="FFFFFF"/>
              </a:solidFill>
              <a:prstDash val="solid"/>
              <a:bevel/>
            </a:ln>
          </a:left>
          <a:right>
            <a:ln w="12700" cap="flat">
              <a:solidFill>
                <a:srgbClr val="FFFFFF"/>
              </a:solidFill>
              <a:prstDash val="solid"/>
              <a:bevel/>
            </a:ln>
          </a:right>
          <a:top>
            <a:ln w="38100" cap="flat">
              <a:solidFill>
                <a:srgbClr val="FFFFFF"/>
              </a:solidFill>
              <a:prstDash val="solid"/>
              <a:bevel/>
            </a:ln>
          </a:top>
          <a:bottom>
            <a:ln w="12700" cap="flat">
              <a:solidFill>
                <a:srgbClr val="FFFFFF"/>
              </a:solidFill>
              <a:prstDash val="solid"/>
              <a:bevel/>
            </a:ln>
          </a:bottom>
          <a:insideH>
            <a:ln w="12700" cap="flat">
              <a:solidFill>
                <a:srgbClr val="FFFFFF"/>
              </a:solidFill>
              <a:prstDash val="solid"/>
              <a:bevel/>
            </a:ln>
          </a:insideH>
          <a:insideV>
            <a:ln w="12700" cap="flat">
              <a:solidFill>
                <a:srgbClr val="FFFFFF"/>
              </a:solidFill>
              <a:prstDash val="solid"/>
              <a:bevel/>
            </a:ln>
          </a:insideV>
        </a:tcBdr>
        <a:fill>
          <a:solidFill>
            <a:srgbClr val="5385DE"/>
          </a:solidFill>
        </a:fill>
      </a:tcStyle>
    </a:lastRow>
    <a:firstRow>
      <a:tcTxStyle b="on" i="on">
        <a:font>
          <a:latin typeface="Gill Sans"/>
          <a:ea typeface="Gill Sans"/>
          <a:cs typeface="Gill Sans"/>
        </a:font>
        <a:srgbClr val="FFFFFF"/>
      </a:tcTxStyle>
      <a:tcStyle>
        <a:tcBdr>
          <a:left>
            <a:ln w="12700" cap="flat">
              <a:solidFill>
                <a:srgbClr val="FFFFFF"/>
              </a:solidFill>
              <a:prstDash val="solid"/>
              <a:bevel/>
            </a:ln>
          </a:left>
          <a:right>
            <a:ln w="12700" cap="flat">
              <a:solidFill>
                <a:srgbClr val="FFFFFF"/>
              </a:solidFill>
              <a:prstDash val="solid"/>
              <a:bevel/>
            </a:ln>
          </a:right>
          <a:top>
            <a:ln w="12700" cap="flat">
              <a:solidFill>
                <a:srgbClr val="FFFFFF"/>
              </a:solidFill>
              <a:prstDash val="solid"/>
              <a:bevel/>
            </a:ln>
          </a:top>
          <a:bottom>
            <a:ln w="38100" cap="flat">
              <a:solidFill>
                <a:srgbClr val="FFFFFF"/>
              </a:solidFill>
              <a:prstDash val="solid"/>
              <a:bevel/>
            </a:ln>
          </a:bottom>
          <a:insideH>
            <a:ln w="12700" cap="flat">
              <a:solidFill>
                <a:srgbClr val="FFFFFF"/>
              </a:solidFill>
              <a:prstDash val="solid"/>
              <a:bevel/>
            </a:ln>
          </a:insideH>
          <a:insideV>
            <a:ln w="12700" cap="flat">
              <a:solidFill>
                <a:srgbClr val="FFFFFF"/>
              </a:solidFill>
              <a:prstDash val="solid"/>
              <a:bevel/>
            </a:ln>
          </a:insideV>
        </a:tcBdr>
        <a:fill>
          <a:solidFill>
            <a:srgbClr val="5385DE"/>
          </a:solidFill>
        </a:fill>
      </a:tcStyle>
    </a:firstRow>
  </a:tblStyle>
  <a:tblStyle styleId="{C7B018BB-80A7-4F77-B60F-C8B233D01FF8}" styleName="">
    <a:tblBg/>
    <a:wholeTbl>
      <a:tcTxStyle b="on" i="on">
        <a:font>
          <a:latin typeface="Gill Sans"/>
          <a:ea typeface="Gill Sans"/>
          <a:cs typeface="Gill Sans"/>
        </a:font>
        <a:srgbClr val="000000"/>
      </a:tcTxStyle>
      <a:tcStyle>
        <a:tcBdr>
          <a:left>
            <a:ln w="12700" cap="flat">
              <a:solidFill>
                <a:srgbClr val="FFFFFF"/>
              </a:solidFill>
              <a:prstDash val="solid"/>
              <a:bevel/>
            </a:ln>
          </a:left>
          <a:right>
            <a:ln w="12700" cap="flat">
              <a:solidFill>
                <a:srgbClr val="FFFFFF"/>
              </a:solidFill>
              <a:prstDash val="solid"/>
              <a:bevel/>
            </a:ln>
          </a:right>
          <a:top>
            <a:ln w="12700" cap="flat">
              <a:solidFill>
                <a:srgbClr val="FFFFFF"/>
              </a:solidFill>
              <a:prstDash val="solid"/>
              <a:bevel/>
            </a:ln>
          </a:top>
          <a:bottom>
            <a:ln w="12700" cap="flat">
              <a:solidFill>
                <a:srgbClr val="FFFFFF"/>
              </a:solidFill>
              <a:prstDash val="solid"/>
              <a:bevel/>
            </a:ln>
          </a:bottom>
          <a:insideH>
            <a:ln w="12700" cap="flat">
              <a:solidFill>
                <a:srgbClr val="FFFFFF"/>
              </a:solidFill>
              <a:prstDash val="solid"/>
              <a:bevel/>
            </a:ln>
          </a:insideH>
          <a:insideV>
            <a:ln w="12700" cap="flat">
              <a:solidFill>
                <a:srgbClr val="FFFFFF"/>
              </a:solidFill>
              <a:prstDash val="solid"/>
              <a:bevel/>
            </a:ln>
          </a:insideV>
        </a:tcBdr>
        <a:fill>
          <a:solidFill>
            <a:srgbClr val="FFFFFF"/>
          </a:solidFill>
        </a:fill>
      </a:tcStyle>
    </a:wholeTbl>
    <a:band2H>
      <a:tcTxStyle/>
      <a:tcStyle>
        <a:tcBdr/>
        <a:fill>
          <a:solidFill>
            <a:srgbClr val="FFFFFF"/>
          </a:solidFill>
        </a:fill>
      </a:tcStyle>
    </a:band2H>
    <a:firstCol>
      <a:tcTxStyle b="on" i="on">
        <a:font>
          <a:latin typeface="Gill Sans"/>
          <a:ea typeface="Gill Sans"/>
          <a:cs typeface="Gill Sans"/>
        </a:font>
        <a:srgbClr val="FFFFFF"/>
      </a:tcTxStyle>
      <a:tcStyle>
        <a:tcBdr>
          <a:left>
            <a:ln w="12700" cap="flat">
              <a:solidFill>
                <a:srgbClr val="FFFFFF"/>
              </a:solidFill>
              <a:prstDash val="solid"/>
              <a:bevel/>
            </a:ln>
          </a:left>
          <a:right>
            <a:ln w="12700" cap="flat">
              <a:solidFill>
                <a:srgbClr val="FFFFFF"/>
              </a:solidFill>
              <a:prstDash val="solid"/>
              <a:bevel/>
            </a:ln>
          </a:right>
          <a:top>
            <a:ln w="12700" cap="flat">
              <a:solidFill>
                <a:srgbClr val="FFFFFF"/>
              </a:solidFill>
              <a:prstDash val="solid"/>
              <a:bevel/>
            </a:ln>
          </a:top>
          <a:bottom>
            <a:ln w="12700" cap="flat">
              <a:solidFill>
                <a:srgbClr val="FFFFFF"/>
              </a:solidFill>
              <a:prstDash val="solid"/>
              <a:bevel/>
            </a:ln>
          </a:bottom>
          <a:insideH>
            <a:ln w="12700" cap="flat">
              <a:solidFill>
                <a:srgbClr val="FFFFFF"/>
              </a:solidFill>
              <a:prstDash val="solid"/>
              <a:bevel/>
            </a:ln>
          </a:insideH>
          <a:insideV>
            <a:ln w="12700" cap="flat">
              <a:solidFill>
                <a:srgbClr val="FFFFFF"/>
              </a:solidFill>
              <a:prstDash val="solid"/>
              <a:bevel/>
            </a:ln>
          </a:insideV>
        </a:tcBdr>
        <a:fill>
          <a:solidFill>
            <a:srgbClr val="FFFFFF"/>
          </a:solidFill>
        </a:fill>
      </a:tcStyle>
    </a:firstCol>
    <a:lastRow>
      <a:tcTxStyle b="on" i="on">
        <a:font>
          <a:latin typeface="Gill Sans"/>
          <a:ea typeface="Gill Sans"/>
          <a:cs typeface="Gill Sans"/>
        </a:font>
        <a:srgbClr val="FFFFFF"/>
      </a:tcTxStyle>
      <a:tcStyle>
        <a:tcBdr>
          <a:left>
            <a:ln w="12700" cap="flat">
              <a:solidFill>
                <a:srgbClr val="FFFFFF"/>
              </a:solidFill>
              <a:prstDash val="solid"/>
              <a:bevel/>
            </a:ln>
          </a:left>
          <a:right>
            <a:ln w="12700" cap="flat">
              <a:solidFill>
                <a:srgbClr val="FFFFFF"/>
              </a:solidFill>
              <a:prstDash val="solid"/>
              <a:bevel/>
            </a:ln>
          </a:right>
          <a:top>
            <a:ln w="38100" cap="flat">
              <a:solidFill>
                <a:srgbClr val="FFFFFF"/>
              </a:solidFill>
              <a:prstDash val="solid"/>
              <a:bevel/>
            </a:ln>
          </a:top>
          <a:bottom>
            <a:ln w="12700" cap="flat">
              <a:solidFill>
                <a:srgbClr val="FFFFFF"/>
              </a:solidFill>
              <a:prstDash val="solid"/>
              <a:bevel/>
            </a:ln>
          </a:bottom>
          <a:insideH>
            <a:ln w="12700" cap="flat">
              <a:solidFill>
                <a:srgbClr val="FFFFFF"/>
              </a:solidFill>
              <a:prstDash val="solid"/>
              <a:bevel/>
            </a:ln>
          </a:insideH>
          <a:insideV>
            <a:ln w="12700" cap="flat">
              <a:solidFill>
                <a:srgbClr val="FFFFFF"/>
              </a:solidFill>
              <a:prstDash val="solid"/>
              <a:bevel/>
            </a:ln>
          </a:insideV>
        </a:tcBdr>
        <a:fill>
          <a:solidFill>
            <a:srgbClr val="FFFFFF"/>
          </a:solidFill>
        </a:fill>
      </a:tcStyle>
    </a:lastRow>
    <a:firstRow>
      <a:tcTxStyle b="on" i="on">
        <a:font>
          <a:latin typeface="Gill Sans"/>
          <a:ea typeface="Gill Sans"/>
          <a:cs typeface="Gill Sans"/>
        </a:font>
        <a:srgbClr val="FFFFFF"/>
      </a:tcTxStyle>
      <a:tcStyle>
        <a:tcBdr>
          <a:left>
            <a:ln w="12700" cap="flat">
              <a:solidFill>
                <a:srgbClr val="FFFFFF"/>
              </a:solidFill>
              <a:prstDash val="solid"/>
              <a:bevel/>
            </a:ln>
          </a:left>
          <a:right>
            <a:ln w="12700" cap="flat">
              <a:solidFill>
                <a:srgbClr val="FFFFFF"/>
              </a:solidFill>
              <a:prstDash val="solid"/>
              <a:bevel/>
            </a:ln>
          </a:right>
          <a:top>
            <a:ln w="12700" cap="flat">
              <a:solidFill>
                <a:srgbClr val="FFFFFF"/>
              </a:solidFill>
              <a:prstDash val="solid"/>
              <a:bevel/>
            </a:ln>
          </a:top>
          <a:bottom>
            <a:ln w="38100" cap="flat">
              <a:solidFill>
                <a:srgbClr val="FFFFFF"/>
              </a:solidFill>
              <a:prstDash val="solid"/>
              <a:bevel/>
            </a:ln>
          </a:bottom>
          <a:insideH>
            <a:ln w="12700" cap="flat">
              <a:solidFill>
                <a:srgbClr val="FFFFFF"/>
              </a:solidFill>
              <a:prstDash val="solid"/>
              <a:bevel/>
            </a:ln>
          </a:insideH>
          <a:insideV>
            <a:ln w="12700" cap="flat">
              <a:solidFill>
                <a:srgbClr val="FFFFFF"/>
              </a:solidFill>
              <a:prstDash val="solid"/>
              <a:bevel/>
            </a:ln>
          </a:insideV>
        </a:tcBdr>
        <a:fill>
          <a:solidFill>
            <a:srgbClr val="FFFFFF"/>
          </a:solidFill>
        </a:fill>
      </a:tcStyle>
    </a:firstRow>
  </a:tblStyle>
  <a:tblStyle styleId="{EEE7283C-3CF3-47DC-8721-378D4A62B228}" styleName="">
    <a:tblBg/>
    <a:wholeTbl>
      <a:tcTxStyle b="on" i="on">
        <a:font>
          <a:latin typeface="Gill Sans"/>
          <a:ea typeface="Gill Sans"/>
          <a:cs typeface="Gill Sans"/>
        </a:font>
        <a:srgbClr val="000000"/>
      </a:tcTxStyle>
      <a:tcStyle>
        <a:tcBdr>
          <a:left>
            <a:ln w="12700" cap="flat">
              <a:solidFill>
                <a:srgbClr val="FFFFFF"/>
              </a:solidFill>
              <a:prstDash val="solid"/>
              <a:bevel/>
            </a:ln>
          </a:left>
          <a:right>
            <a:ln w="12700" cap="flat">
              <a:solidFill>
                <a:srgbClr val="FFFFFF"/>
              </a:solidFill>
              <a:prstDash val="solid"/>
              <a:bevel/>
            </a:ln>
          </a:right>
          <a:top>
            <a:ln w="12700" cap="flat">
              <a:solidFill>
                <a:srgbClr val="FFFFFF"/>
              </a:solidFill>
              <a:prstDash val="solid"/>
              <a:bevel/>
            </a:ln>
          </a:top>
          <a:bottom>
            <a:ln w="12700" cap="flat">
              <a:solidFill>
                <a:srgbClr val="FFFFFF"/>
              </a:solidFill>
              <a:prstDash val="solid"/>
              <a:bevel/>
            </a:ln>
          </a:bottom>
          <a:insideH>
            <a:ln w="12700" cap="flat">
              <a:solidFill>
                <a:srgbClr val="FFFFFF"/>
              </a:solidFill>
              <a:prstDash val="solid"/>
              <a:bevel/>
            </a:ln>
          </a:insideH>
          <a:insideV>
            <a:ln w="12700" cap="flat">
              <a:solidFill>
                <a:srgbClr val="FFFFFF"/>
              </a:solidFill>
              <a:prstDash val="solid"/>
              <a:bevel/>
            </a:ln>
          </a:insideV>
        </a:tcBdr>
        <a:fill>
          <a:solidFill>
            <a:srgbClr val="CCCCD9"/>
          </a:solidFill>
        </a:fill>
      </a:tcStyle>
    </a:wholeTbl>
    <a:band2H>
      <a:tcTxStyle/>
      <a:tcStyle>
        <a:tcBdr/>
        <a:fill>
          <a:solidFill>
            <a:srgbClr val="E7E7ED"/>
          </a:solidFill>
        </a:fill>
      </a:tcStyle>
    </a:band2H>
    <a:firstCol>
      <a:tcTxStyle b="on" i="on">
        <a:font>
          <a:latin typeface="Gill Sans"/>
          <a:ea typeface="Gill Sans"/>
          <a:cs typeface="Gill Sans"/>
        </a:font>
        <a:srgbClr val="FFFFFF"/>
      </a:tcTxStyle>
      <a:tcStyle>
        <a:tcBdr>
          <a:left>
            <a:ln w="12700" cap="flat">
              <a:solidFill>
                <a:srgbClr val="FFFFFF"/>
              </a:solidFill>
              <a:prstDash val="solid"/>
              <a:bevel/>
            </a:ln>
          </a:left>
          <a:right>
            <a:ln w="12700" cap="flat">
              <a:solidFill>
                <a:srgbClr val="FFFFFF"/>
              </a:solidFill>
              <a:prstDash val="solid"/>
              <a:bevel/>
            </a:ln>
          </a:right>
          <a:top>
            <a:ln w="12700" cap="flat">
              <a:solidFill>
                <a:srgbClr val="FFFFFF"/>
              </a:solidFill>
              <a:prstDash val="solid"/>
              <a:bevel/>
            </a:ln>
          </a:top>
          <a:bottom>
            <a:ln w="12700" cap="flat">
              <a:solidFill>
                <a:srgbClr val="FFFFFF"/>
              </a:solidFill>
              <a:prstDash val="solid"/>
              <a:bevel/>
            </a:ln>
          </a:bottom>
          <a:insideH>
            <a:ln w="12700" cap="flat">
              <a:solidFill>
                <a:srgbClr val="FFFFFF"/>
              </a:solidFill>
              <a:prstDash val="solid"/>
              <a:bevel/>
            </a:ln>
          </a:insideH>
          <a:insideV>
            <a:ln w="12700" cap="flat">
              <a:solidFill>
                <a:srgbClr val="FFFFFF"/>
              </a:solidFill>
              <a:prstDash val="solid"/>
              <a:bevel/>
            </a:ln>
          </a:insideV>
        </a:tcBdr>
        <a:fill>
          <a:solidFill>
            <a:srgbClr val="2D2D8A"/>
          </a:solidFill>
        </a:fill>
      </a:tcStyle>
    </a:firstCol>
    <a:lastRow>
      <a:tcTxStyle b="on" i="on">
        <a:font>
          <a:latin typeface="Gill Sans"/>
          <a:ea typeface="Gill Sans"/>
          <a:cs typeface="Gill Sans"/>
        </a:font>
        <a:srgbClr val="FFFFFF"/>
      </a:tcTxStyle>
      <a:tcStyle>
        <a:tcBdr>
          <a:left>
            <a:ln w="12700" cap="flat">
              <a:solidFill>
                <a:srgbClr val="FFFFFF"/>
              </a:solidFill>
              <a:prstDash val="solid"/>
              <a:bevel/>
            </a:ln>
          </a:left>
          <a:right>
            <a:ln w="12700" cap="flat">
              <a:solidFill>
                <a:srgbClr val="FFFFFF"/>
              </a:solidFill>
              <a:prstDash val="solid"/>
              <a:bevel/>
            </a:ln>
          </a:right>
          <a:top>
            <a:ln w="38100" cap="flat">
              <a:solidFill>
                <a:srgbClr val="FFFFFF"/>
              </a:solidFill>
              <a:prstDash val="solid"/>
              <a:bevel/>
            </a:ln>
          </a:top>
          <a:bottom>
            <a:ln w="12700" cap="flat">
              <a:solidFill>
                <a:srgbClr val="FFFFFF"/>
              </a:solidFill>
              <a:prstDash val="solid"/>
              <a:bevel/>
            </a:ln>
          </a:bottom>
          <a:insideH>
            <a:ln w="12700" cap="flat">
              <a:solidFill>
                <a:srgbClr val="FFFFFF"/>
              </a:solidFill>
              <a:prstDash val="solid"/>
              <a:bevel/>
            </a:ln>
          </a:insideH>
          <a:insideV>
            <a:ln w="12700" cap="flat">
              <a:solidFill>
                <a:srgbClr val="FFFFFF"/>
              </a:solidFill>
              <a:prstDash val="solid"/>
              <a:bevel/>
            </a:ln>
          </a:insideV>
        </a:tcBdr>
        <a:fill>
          <a:solidFill>
            <a:srgbClr val="2D2D8A"/>
          </a:solidFill>
        </a:fill>
      </a:tcStyle>
    </a:lastRow>
    <a:firstRow>
      <a:tcTxStyle b="on" i="on">
        <a:font>
          <a:latin typeface="Gill Sans"/>
          <a:ea typeface="Gill Sans"/>
          <a:cs typeface="Gill Sans"/>
        </a:font>
        <a:srgbClr val="FFFFFF"/>
      </a:tcTxStyle>
      <a:tcStyle>
        <a:tcBdr>
          <a:left>
            <a:ln w="12700" cap="flat">
              <a:solidFill>
                <a:srgbClr val="FFFFFF"/>
              </a:solidFill>
              <a:prstDash val="solid"/>
              <a:bevel/>
            </a:ln>
          </a:left>
          <a:right>
            <a:ln w="12700" cap="flat">
              <a:solidFill>
                <a:srgbClr val="FFFFFF"/>
              </a:solidFill>
              <a:prstDash val="solid"/>
              <a:bevel/>
            </a:ln>
          </a:right>
          <a:top>
            <a:ln w="12700" cap="flat">
              <a:solidFill>
                <a:srgbClr val="FFFFFF"/>
              </a:solidFill>
              <a:prstDash val="solid"/>
              <a:bevel/>
            </a:ln>
          </a:top>
          <a:bottom>
            <a:ln w="38100" cap="flat">
              <a:solidFill>
                <a:srgbClr val="FFFFFF"/>
              </a:solidFill>
              <a:prstDash val="solid"/>
              <a:bevel/>
            </a:ln>
          </a:bottom>
          <a:insideH>
            <a:ln w="12700" cap="flat">
              <a:solidFill>
                <a:srgbClr val="FFFFFF"/>
              </a:solidFill>
              <a:prstDash val="solid"/>
              <a:bevel/>
            </a:ln>
          </a:insideH>
          <a:insideV>
            <a:ln w="12700" cap="flat">
              <a:solidFill>
                <a:srgbClr val="FFFFFF"/>
              </a:solidFill>
              <a:prstDash val="solid"/>
              <a:bevel/>
            </a:ln>
          </a:insideV>
        </a:tcBdr>
        <a:fill>
          <a:solidFill>
            <a:srgbClr val="2D2D8A"/>
          </a:solidFill>
        </a:fill>
      </a:tcStyle>
    </a:firstRow>
  </a:tblStyle>
  <a:tblStyle styleId="{CF821DB8-F4EB-4A41-A1BA-3FCAFE7338EE}" styleName="">
    <a:tblBg/>
    <a:wholeTbl>
      <a:tcTxStyle b="on" i="on">
        <a:font>
          <a:latin typeface="Gill Sans"/>
          <a:ea typeface="Gill Sans"/>
          <a:cs typeface="Gill Sans"/>
        </a:font>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n">
        <a:font>
          <a:latin typeface="Gill Sans"/>
          <a:ea typeface="Gill Sans"/>
          <a:cs typeface="Gill Sans"/>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5385DE"/>
          </a:solidFill>
        </a:fill>
      </a:tcStyle>
    </a:firstCol>
    <a:lastRow>
      <a:tcTxStyle b="on" i="on">
        <a:font>
          <a:latin typeface="Gill Sans"/>
          <a:ea typeface="Gill Sans"/>
          <a:cs typeface="Gill Sans"/>
        </a:font>
        <a:srgbClr val="000000"/>
      </a:tcTxStyle>
      <a:tcStyle>
        <a:tcBdr>
          <a:left>
            <a:ln w="12700" cap="flat">
              <a:noFill/>
              <a:miter lim="400000"/>
            </a:ln>
          </a:left>
          <a:right>
            <a:ln w="12700" cap="flat">
              <a:noFill/>
              <a:miter lim="400000"/>
            </a:ln>
          </a:right>
          <a:top>
            <a:ln w="50800" cap="flat">
              <a:solidFill>
                <a:srgbClr val="000000"/>
              </a:solidFill>
              <a:prstDash val="solid"/>
              <a:bevel/>
            </a:ln>
          </a:top>
          <a:bottom>
            <a:ln w="25400" cap="flat">
              <a:solidFill>
                <a:srgbClr val="000000"/>
              </a:solidFill>
              <a:prstDash val="solid"/>
              <a:bevel/>
            </a:ln>
          </a:bottom>
          <a:insideH>
            <a:ln w="12700" cap="flat">
              <a:noFill/>
              <a:miter lim="400000"/>
            </a:ln>
          </a:insideH>
          <a:insideV>
            <a:ln w="12700" cap="flat">
              <a:noFill/>
              <a:miter lim="400000"/>
            </a:ln>
          </a:insideV>
        </a:tcBdr>
        <a:fill>
          <a:solidFill>
            <a:srgbClr val="FFFFFF"/>
          </a:solidFill>
        </a:fill>
      </a:tcStyle>
    </a:lastRow>
    <a:firstRow>
      <a:tcTxStyle b="on" i="on">
        <a:font>
          <a:latin typeface="Gill Sans"/>
          <a:ea typeface="Gill Sans"/>
          <a:cs typeface="Gill Sans"/>
        </a:font>
        <a:srgbClr val="FFFFFF"/>
      </a:tcTxStyle>
      <a:tcStyle>
        <a:tcBdr>
          <a:left>
            <a:ln w="12700" cap="flat">
              <a:noFill/>
              <a:miter lim="400000"/>
            </a:ln>
          </a:left>
          <a:right>
            <a:ln w="12700" cap="flat">
              <a:noFill/>
              <a:miter lim="400000"/>
            </a:ln>
          </a:right>
          <a:top>
            <a:ln w="25400" cap="flat">
              <a:solidFill>
                <a:srgbClr val="000000"/>
              </a:solidFill>
              <a:prstDash val="solid"/>
              <a:bevel/>
            </a:ln>
          </a:top>
          <a:bottom>
            <a:ln w="25400" cap="flat">
              <a:solidFill>
                <a:srgbClr val="000000"/>
              </a:solidFill>
              <a:prstDash val="solid"/>
              <a:bevel/>
            </a:ln>
          </a:bottom>
          <a:insideH>
            <a:ln w="12700" cap="flat">
              <a:noFill/>
              <a:miter lim="400000"/>
            </a:ln>
          </a:insideH>
          <a:insideV>
            <a:ln w="12700" cap="flat">
              <a:noFill/>
              <a:miter lim="400000"/>
            </a:ln>
          </a:insideV>
        </a:tcBdr>
        <a:fill>
          <a:solidFill>
            <a:srgbClr val="5385DE"/>
          </a:solidFill>
        </a:fill>
      </a:tcStyle>
    </a:firstRow>
  </a:tblStyle>
  <a:tblStyle styleId="{33BA23B1-9221-436E-865A-0063620EA4FD}" styleName="">
    <a:tblBg/>
    <a:wholeTbl>
      <a:tcTxStyle b="on" i="on">
        <a:font>
          <a:latin typeface="Gill Sans"/>
          <a:ea typeface="Gill Sans"/>
          <a:cs typeface="Gill Sans"/>
        </a:font>
        <a:srgbClr val="000000"/>
      </a:tcTxStyle>
      <a:tcStyle>
        <a:tcBdr>
          <a:left>
            <a:ln w="12700" cap="flat">
              <a:solidFill>
                <a:srgbClr val="FFFFFF"/>
              </a:solidFill>
              <a:prstDash val="solid"/>
              <a:bevel/>
            </a:ln>
          </a:left>
          <a:right>
            <a:ln w="12700" cap="flat">
              <a:solidFill>
                <a:srgbClr val="FFFFFF"/>
              </a:solidFill>
              <a:prstDash val="solid"/>
              <a:bevel/>
            </a:ln>
          </a:right>
          <a:top>
            <a:ln w="12700" cap="flat">
              <a:solidFill>
                <a:srgbClr val="FFFFFF"/>
              </a:solidFill>
              <a:prstDash val="solid"/>
              <a:bevel/>
            </a:ln>
          </a:top>
          <a:bottom>
            <a:ln w="12700" cap="flat">
              <a:solidFill>
                <a:srgbClr val="FFFFFF"/>
              </a:solidFill>
              <a:prstDash val="solid"/>
              <a:bevel/>
            </a:ln>
          </a:bottom>
          <a:insideH>
            <a:ln w="12700" cap="flat">
              <a:solidFill>
                <a:srgbClr val="FFFFFF"/>
              </a:solidFill>
              <a:prstDash val="solid"/>
              <a:bevel/>
            </a:ln>
          </a:insideH>
          <a:insideV>
            <a:ln w="12700" cap="flat">
              <a:solidFill>
                <a:srgbClr val="FFFFFF"/>
              </a:solidFill>
              <a:prstDash val="solid"/>
              <a:bevel/>
            </a:ln>
          </a:insideV>
        </a:tcBdr>
        <a:fill>
          <a:solidFill>
            <a:srgbClr val="CACACA"/>
          </a:solidFill>
        </a:fill>
      </a:tcStyle>
    </a:wholeTbl>
    <a:band2H>
      <a:tcTxStyle/>
      <a:tcStyle>
        <a:tcBdr/>
        <a:fill>
          <a:solidFill>
            <a:srgbClr val="E6E6E6"/>
          </a:solidFill>
        </a:fill>
      </a:tcStyle>
    </a:band2H>
    <a:firstCol>
      <a:tcTxStyle b="on" i="on">
        <a:font>
          <a:latin typeface="Gill Sans"/>
          <a:ea typeface="Gill Sans"/>
          <a:cs typeface="Gill Sans"/>
        </a:font>
        <a:srgbClr val="FFFFFF"/>
      </a:tcTxStyle>
      <a:tcStyle>
        <a:tcBdr>
          <a:left>
            <a:ln w="12700" cap="flat">
              <a:solidFill>
                <a:srgbClr val="FFFFFF"/>
              </a:solidFill>
              <a:prstDash val="solid"/>
              <a:bevel/>
            </a:ln>
          </a:left>
          <a:right>
            <a:ln w="12700" cap="flat">
              <a:solidFill>
                <a:srgbClr val="FFFFFF"/>
              </a:solidFill>
              <a:prstDash val="solid"/>
              <a:bevel/>
            </a:ln>
          </a:right>
          <a:top>
            <a:ln w="12700" cap="flat">
              <a:solidFill>
                <a:srgbClr val="FFFFFF"/>
              </a:solidFill>
              <a:prstDash val="solid"/>
              <a:bevel/>
            </a:ln>
          </a:top>
          <a:bottom>
            <a:ln w="12700" cap="flat">
              <a:solidFill>
                <a:srgbClr val="FFFFFF"/>
              </a:solidFill>
              <a:prstDash val="solid"/>
              <a:bevel/>
            </a:ln>
          </a:bottom>
          <a:insideH>
            <a:ln w="12700" cap="flat">
              <a:solidFill>
                <a:srgbClr val="FFFFFF"/>
              </a:solidFill>
              <a:prstDash val="solid"/>
              <a:bevel/>
            </a:ln>
          </a:insideH>
          <a:insideV>
            <a:ln w="12700" cap="flat">
              <a:solidFill>
                <a:srgbClr val="FFFFFF"/>
              </a:solidFill>
              <a:prstDash val="solid"/>
              <a:bevel/>
            </a:ln>
          </a:insideV>
        </a:tcBdr>
        <a:fill>
          <a:solidFill/>
        </a:fill>
      </a:tcStyle>
    </a:firstCol>
    <a:lastRow>
      <a:tcTxStyle b="on" i="on">
        <a:font>
          <a:latin typeface="Gill Sans"/>
          <a:ea typeface="Gill Sans"/>
          <a:cs typeface="Gill Sans"/>
        </a:font>
        <a:srgbClr val="FFFFFF"/>
      </a:tcTxStyle>
      <a:tcStyle>
        <a:tcBdr>
          <a:left>
            <a:ln w="12700" cap="flat">
              <a:solidFill>
                <a:srgbClr val="FFFFFF"/>
              </a:solidFill>
              <a:prstDash val="solid"/>
              <a:bevel/>
            </a:ln>
          </a:left>
          <a:right>
            <a:ln w="12700" cap="flat">
              <a:solidFill>
                <a:srgbClr val="FFFFFF"/>
              </a:solidFill>
              <a:prstDash val="solid"/>
              <a:bevel/>
            </a:ln>
          </a:right>
          <a:top>
            <a:ln w="38100" cap="flat">
              <a:solidFill>
                <a:srgbClr val="FFFFFF"/>
              </a:solidFill>
              <a:prstDash val="solid"/>
              <a:bevel/>
            </a:ln>
          </a:top>
          <a:bottom>
            <a:ln w="12700" cap="flat">
              <a:solidFill>
                <a:srgbClr val="FFFFFF"/>
              </a:solidFill>
              <a:prstDash val="solid"/>
              <a:bevel/>
            </a:ln>
          </a:bottom>
          <a:insideH>
            <a:ln w="12700" cap="flat">
              <a:solidFill>
                <a:srgbClr val="FFFFFF"/>
              </a:solidFill>
              <a:prstDash val="solid"/>
              <a:bevel/>
            </a:ln>
          </a:insideH>
          <a:insideV>
            <a:ln w="12700" cap="flat">
              <a:solidFill>
                <a:srgbClr val="FFFFFF"/>
              </a:solidFill>
              <a:prstDash val="solid"/>
              <a:bevel/>
            </a:ln>
          </a:insideV>
        </a:tcBdr>
        <a:fill>
          <a:solidFill/>
        </a:fill>
      </a:tcStyle>
    </a:lastRow>
    <a:firstRow>
      <a:tcTxStyle b="on" i="on">
        <a:font>
          <a:latin typeface="Gill Sans"/>
          <a:ea typeface="Gill Sans"/>
          <a:cs typeface="Gill Sans"/>
        </a:font>
        <a:srgbClr val="FFFFFF"/>
      </a:tcTxStyle>
      <a:tcStyle>
        <a:tcBdr>
          <a:left>
            <a:ln w="12700" cap="flat">
              <a:solidFill>
                <a:srgbClr val="FFFFFF"/>
              </a:solidFill>
              <a:prstDash val="solid"/>
              <a:bevel/>
            </a:ln>
          </a:left>
          <a:right>
            <a:ln w="12700" cap="flat">
              <a:solidFill>
                <a:srgbClr val="FFFFFF"/>
              </a:solidFill>
              <a:prstDash val="solid"/>
              <a:bevel/>
            </a:ln>
          </a:right>
          <a:top>
            <a:ln w="12700" cap="flat">
              <a:solidFill>
                <a:srgbClr val="FFFFFF"/>
              </a:solidFill>
              <a:prstDash val="solid"/>
              <a:bevel/>
            </a:ln>
          </a:top>
          <a:bottom>
            <a:ln w="38100" cap="flat">
              <a:solidFill>
                <a:srgbClr val="FFFFFF"/>
              </a:solidFill>
              <a:prstDash val="solid"/>
              <a:bevel/>
            </a:ln>
          </a:bottom>
          <a:insideH>
            <a:ln w="12700" cap="flat">
              <a:solidFill>
                <a:srgbClr val="FFFFFF"/>
              </a:solidFill>
              <a:prstDash val="solid"/>
              <a:bevel/>
            </a:ln>
          </a:insideH>
          <a:insideV>
            <a:ln w="12700" cap="flat">
              <a:solidFill>
                <a:srgbClr val="FFFFFF"/>
              </a:solidFill>
              <a:prstDash val="solid"/>
              <a:bevel/>
            </a:ln>
          </a:insideV>
        </a:tcBdr>
        <a:fill>
          <a:solidFill/>
        </a:fill>
      </a:tcStyle>
    </a:firstRow>
  </a:tblStyle>
  <a:tblStyle styleId="{2708684C-4D16-4618-839F-0558EEFCDFE6}" styleName="">
    <a:tblBg/>
    <a:wholeTbl>
      <a:tcTxStyle b="on" i="on">
        <a:font>
          <a:latin typeface="Gill Sans"/>
          <a:ea typeface="Gill Sans"/>
          <a:cs typeface="Gill Sans"/>
        </a:font>
        <a:srgbClr val="000000"/>
      </a:tcTxStyle>
      <a:tcStyle>
        <a:tcBdr>
          <a:left>
            <a:ln w="12700" cap="flat">
              <a:solidFill>
                <a:srgbClr val="000000"/>
              </a:solidFill>
              <a:prstDash val="solid"/>
              <a:bevel/>
            </a:ln>
          </a:left>
          <a:right>
            <a:ln w="12700" cap="flat">
              <a:solidFill>
                <a:srgbClr val="000000"/>
              </a:solidFill>
              <a:prstDash val="solid"/>
              <a:bevel/>
            </a:ln>
          </a:right>
          <a:top>
            <a:ln w="12700" cap="flat">
              <a:solidFill>
                <a:srgbClr val="000000"/>
              </a:solidFill>
              <a:prstDash val="solid"/>
              <a:bevel/>
            </a:ln>
          </a:top>
          <a:bottom>
            <a:ln w="12700" cap="flat">
              <a:solidFill>
                <a:srgbClr val="000000"/>
              </a:solidFill>
              <a:prstDash val="solid"/>
              <a:bevel/>
            </a:ln>
          </a:bottom>
          <a:insideH>
            <a:ln w="12700" cap="flat">
              <a:solidFill>
                <a:srgbClr val="000000"/>
              </a:solidFill>
              <a:prstDash val="solid"/>
              <a:bevel/>
            </a:ln>
          </a:insideH>
          <a:insideV>
            <a:ln w="12700" cap="flat">
              <a:solidFill>
                <a:srgbClr val="000000"/>
              </a:solidFill>
              <a:prstDash val="solid"/>
              <a:bevel/>
            </a:ln>
          </a:insideV>
        </a:tcBdr>
        <a:fill>
          <a:solidFill>
            <a:srgbClr val="000000">
              <a:alpha val="20000"/>
            </a:srgbClr>
          </a:solidFill>
        </a:fill>
      </a:tcStyle>
    </a:wholeTbl>
    <a:band2H>
      <a:tcTxStyle/>
      <a:tcStyle>
        <a:tcBdr/>
        <a:fill>
          <a:solidFill>
            <a:srgbClr val="FFFFFF"/>
          </a:solidFill>
        </a:fill>
      </a:tcStyle>
    </a:band2H>
    <a:firstCol>
      <a:tcTxStyle b="on" i="on">
        <a:font>
          <a:latin typeface="Gill Sans"/>
          <a:ea typeface="Gill Sans"/>
          <a:cs typeface="Gill Sans"/>
        </a:font>
        <a:srgbClr val="000000"/>
      </a:tcTxStyle>
      <a:tcStyle>
        <a:tcBdr>
          <a:left>
            <a:ln w="12700" cap="flat">
              <a:solidFill>
                <a:srgbClr val="000000"/>
              </a:solidFill>
              <a:prstDash val="solid"/>
              <a:bevel/>
            </a:ln>
          </a:left>
          <a:right>
            <a:ln w="12700" cap="flat">
              <a:solidFill>
                <a:srgbClr val="000000"/>
              </a:solidFill>
              <a:prstDash val="solid"/>
              <a:bevel/>
            </a:ln>
          </a:right>
          <a:top>
            <a:ln w="12700" cap="flat">
              <a:solidFill>
                <a:srgbClr val="000000"/>
              </a:solidFill>
              <a:prstDash val="solid"/>
              <a:bevel/>
            </a:ln>
          </a:top>
          <a:bottom>
            <a:ln w="12700" cap="flat">
              <a:solidFill>
                <a:srgbClr val="000000"/>
              </a:solidFill>
              <a:prstDash val="solid"/>
              <a:bevel/>
            </a:ln>
          </a:bottom>
          <a:insideH>
            <a:ln w="12700" cap="flat">
              <a:solidFill>
                <a:srgbClr val="000000"/>
              </a:solidFill>
              <a:prstDash val="solid"/>
              <a:bevel/>
            </a:ln>
          </a:insideH>
          <a:insideV>
            <a:ln w="12700" cap="flat">
              <a:solidFill>
                <a:srgbClr val="000000"/>
              </a:solidFill>
              <a:prstDash val="solid"/>
              <a:bevel/>
            </a:ln>
          </a:insideV>
        </a:tcBdr>
        <a:fill>
          <a:solidFill>
            <a:srgbClr val="000000">
              <a:alpha val="20000"/>
            </a:srgbClr>
          </a:solidFill>
        </a:fill>
      </a:tcStyle>
    </a:firstCol>
    <a:lastRow>
      <a:tcTxStyle b="on" i="on">
        <a:font>
          <a:latin typeface="Gill Sans"/>
          <a:ea typeface="Gill Sans"/>
          <a:cs typeface="Gill Sans"/>
        </a:font>
        <a:srgbClr val="000000"/>
      </a:tcTxStyle>
      <a:tcStyle>
        <a:tcBdr>
          <a:left>
            <a:ln w="12700" cap="flat">
              <a:solidFill>
                <a:srgbClr val="000000"/>
              </a:solidFill>
              <a:prstDash val="solid"/>
              <a:bevel/>
            </a:ln>
          </a:left>
          <a:right>
            <a:ln w="12700" cap="flat">
              <a:solidFill>
                <a:srgbClr val="000000"/>
              </a:solidFill>
              <a:prstDash val="solid"/>
              <a:bevel/>
            </a:ln>
          </a:right>
          <a:top>
            <a:ln w="50800" cap="flat">
              <a:solidFill>
                <a:srgbClr val="000000"/>
              </a:solidFill>
              <a:prstDash val="solid"/>
              <a:bevel/>
            </a:ln>
          </a:top>
          <a:bottom>
            <a:ln w="12700" cap="flat">
              <a:solidFill>
                <a:srgbClr val="000000"/>
              </a:solidFill>
              <a:prstDash val="solid"/>
              <a:bevel/>
            </a:ln>
          </a:bottom>
          <a:insideH>
            <a:ln w="12700" cap="flat">
              <a:solidFill>
                <a:srgbClr val="000000"/>
              </a:solidFill>
              <a:prstDash val="solid"/>
              <a:bevel/>
            </a:ln>
          </a:insideH>
          <a:insideV>
            <a:ln w="12700" cap="flat">
              <a:solidFill>
                <a:srgbClr val="000000"/>
              </a:solidFill>
              <a:prstDash val="solid"/>
              <a:bevel/>
            </a:ln>
          </a:insideV>
        </a:tcBdr>
        <a:fill>
          <a:noFill/>
        </a:fill>
      </a:tcStyle>
    </a:lastRow>
    <a:firstRow>
      <a:tcTxStyle b="on" i="on">
        <a:font>
          <a:latin typeface="Gill Sans"/>
          <a:ea typeface="Gill Sans"/>
          <a:cs typeface="Gill Sans"/>
        </a:font>
        <a:srgbClr val="000000"/>
      </a:tcTxStyle>
      <a:tcStyle>
        <a:tcBdr>
          <a:left>
            <a:ln w="12700" cap="flat">
              <a:solidFill>
                <a:srgbClr val="000000"/>
              </a:solidFill>
              <a:prstDash val="solid"/>
              <a:bevel/>
            </a:ln>
          </a:left>
          <a:right>
            <a:ln w="12700" cap="flat">
              <a:solidFill>
                <a:srgbClr val="000000"/>
              </a:solidFill>
              <a:prstDash val="solid"/>
              <a:bevel/>
            </a:ln>
          </a:right>
          <a:top>
            <a:ln w="12700" cap="flat">
              <a:solidFill>
                <a:srgbClr val="000000"/>
              </a:solidFill>
              <a:prstDash val="solid"/>
              <a:bevel/>
            </a:ln>
          </a:top>
          <a:bottom>
            <a:ln w="25400" cap="flat">
              <a:solidFill>
                <a:srgbClr val="000000"/>
              </a:solidFill>
              <a:prstDash val="solid"/>
              <a:bevel/>
            </a:ln>
          </a:bottom>
          <a:insideH>
            <a:ln w="12700" cap="flat">
              <a:solidFill>
                <a:srgbClr val="000000"/>
              </a:solidFill>
              <a:prstDash val="solid"/>
              <a:bevel/>
            </a:ln>
          </a:insideH>
          <a:insideV>
            <a:ln w="12700" cap="flat">
              <a:solidFill>
                <a:srgbClr val="000000"/>
              </a:solidFill>
              <a:prstDash val="solid"/>
              <a:bevel/>
            </a:ln>
          </a:insideV>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5893" autoAdjust="0"/>
    <p:restoredTop sz="76712" autoAdjust="0"/>
  </p:normalViewPr>
  <p:slideViewPr>
    <p:cSldViewPr snapToGrid="0" snapToObjects="1" showGuides="1">
      <p:cViewPr varScale="1">
        <p:scale>
          <a:sx n="48" d="100"/>
          <a:sy n="48" d="100"/>
        </p:scale>
        <p:origin x="2376" y="352"/>
      </p:cViewPr>
      <p:guideLst>
        <p:guide orient="horz" pos="4368"/>
        <p:guide pos="7968"/>
      </p:guideLst>
    </p:cSldViewPr>
  </p:slideViewPr>
  <p:outlineViewPr>
    <p:cViewPr>
      <p:scale>
        <a:sx n="33" d="100"/>
        <a:sy n="33" d="100"/>
      </p:scale>
      <p:origin x="0" y="0"/>
    </p:cViewPr>
  </p:outlineViewPr>
  <p:notesTextViewPr>
    <p:cViewPr>
      <p:scale>
        <a:sx n="125" d="100"/>
        <a:sy n="125" d="100"/>
      </p:scale>
      <p:origin x="0" y="0"/>
    </p:cViewPr>
  </p:notesTextViewPr>
  <p:sorterViewPr>
    <p:cViewPr>
      <p:scale>
        <a:sx n="1" d="1"/>
        <a:sy n="1" d="1"/>
      </p:scale>
      <p:origin x="0" y="0"/>
    </p:cViewPr>
  </p:sorterViewPr>
  <p:notesViewPr>
    <p:cSldViewPr snapToGrid="0" snapToObjects="1" showGuides="1">
      <p:cViewPr>
        <p:scale>
          <a:sx n="215" d="100"/>
          <a:sy n="215" d="100"/>
        </p:scale>
        <p:origin x="5560" y="-8"/>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handoutMaster" Target="handoutMasters/handoutMaster1.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presProps" Target="presProps.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notesMaster" Target="notesMasters/notesMaster1.xml"/><Relationship Id="rId9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theme" Target="theme/theme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5045749" cy="920580"/>
          </a:xfrm>
          <a:prstGeom prst="rect">
            <a:avLst/>
          </a:prstGeom>
        </p:spPr>
        <p:txBody>
          <a:bodyPr vert="horz" lIns="91440" tIns="45720" rIns="91440" bIns="45720" rtlCol="0"/>
          <a:lstStyle>
            <a:lvl1pPr algn="l">
              <a:defRPr sz="1200"/>
            </a:lvl1pPr>
          </a:lstStyle>
          <a:p>
            <a:r>
              <a:rPr lang="en-US" sz="1050" i="1" dirty="0" err="1"/>
              <a:t>dt+UX</a:t>
            </a:r>
            <a:r>
              <a:rPr lang="en-US" sz="1050" i="1" dirty="0"/>
              <a:t>: Design Thinking for User Experience Design, Prototyping &amp; Evaluation</a:t>
            </a:r>
          </a:p>
          <a:p>
            <a:r>
              <a:rPr lang="en-US" sz="1050" dirty="0"/>
              <a:t>Winter 2022</a:t>
            </a:r>
          </a:p>
          <a:p>
            <a:r>
              <a:rPr lang="en-US" sz="1050" dirty="0"/>
              <a:t>Prof. James A. Landay</a:t>
            </a:r>
          </a:p>
          <a:p>
            <a:r>
              <a:rPr lang="en-US" sz="1050" dirty="0"/>
              <a:t>Stanford University</a:t>
            </a: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6B1FF82D-B2E3-A148-8E3B-227A073C5CFA}" type="slidenum">
              <a:rPr lang="en-US" smtClean="0"/>
              <a:t>‹#›</a:t>
            </a:fld>
            <a:endParaRPr lang="en-US"/>
          </a:p>
        </p:txBody>
      </p:sp>
    </p:spTree>
    <p:extLst>
      <p:ext uri="{BB962C8B-B14F-4D97-AF65-F5344CB8AC3E}">
        <p14:creationId xmlns:p14="http://schemas.microsoft.com/office/powerpoint/2010/main" val="3152521754"/>
      </p:ext>
    </p:extLst>
  </p:cSld>
  <p:clrMap bg1="lt1" tx1="dk1" bg2="lt2" tx2="dk2" accent1="accent1" accent2="accent2" accent3="accent3" accent4="accent4" accent5="accent5" accent6="accent6" hlink="hlink" folHlink="folHlink"/>
  <p:hf hdr="0" ftr="0" dt="0"/>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12T19:20:58.011"/>
    </inkml:context>
    <inkml:brush xml:id="br0">
      <inkml:brushProperty name="width" value="0.42333" units="cm"/>
      <inkml:brushProperty name="height" value="0.42333" units="cm"/>
      <inkml:brushProperty name="color" value="#C00000"/>
    </inkml:brush>
  </inkml:definitions>
  <inkml:trace contextRef="#ctx0" brushRef="#br0">0 1 24575,'42'21'0,"10"6"0,32 24 0,-33-20 0,4 2-1041,13 6 0,4 1 1041,4 6 0,3 3-653,-17-12 1,2 2 0,2 1 652,2 3 0,2 1 0,0 2 0,5 6 0,1 1 0,3 3-514,-14-11 0,3 1 0,0 1 0,0 1 514,2 0 0,-1 0 0,1 1 0,2 0 0,7 5 0,1 0 0,1 1 0,0-1-751,2 0 0,0-1 0,1 0 0,1 0 751,-16-9 0,1-1 0,-1 1 0,0-1 0,-1-1 0,9 6 0,-2-1 0,0 0 0,0-1-309,2 2 1,0-1 0,-1-1-1,-1-1 309,11 6 0,-1-3 0,-1-1-7,0-3 0,0 0 0,-2-2 7,-6-3 0,0-1 0,-3-2 477,-10-8 1,-2-2-1,-2 1-477,21 15 0,-3 0 1301,-7-7 0,-2 1-1301,-8 0 0,-2 1 0,-2-2 0,-1 2 0,2 3 0,1 1 0,-2-2 0,1 0 0,5 6 0,0 0 0,1-5 0,0-1 0,-1 2 0,0-1 0,-1-3 0,-1-1 0,-1-2 0,-1-1 0,0 1 0,0 0 0,-1 1 0,0 2 0,6 0 0,-1 1 0,-4 0 0,1 1 0,4 3 0,0 1 0,-6-2 0,-2 1 0,4 4 0,-1 2 0,-8-5 0,-1 2 0,10 8 0,1 2 0,-2 0 0,1 1 626,9 10 1,4 3-627,-20-20 0,1 1 0,1 0 0,0 2 0,1 0 0,1 0 0,2 4 0,1 2 0,1-2 0,-2-4 0,1 0 0,-1 0 0,0 1 0,0 0 0,-1-1 0,-4-4 0,-2-1 0,1 0 0,1 0 0,0-2 0,-2 2 0,18 23 0,-2 0 0,4-5 0,0-1 0,-2 3 0,-1 0 412,-3-6 0,-1 0-412,5 4 0,0 0 0,-8-6 0,0 1 0,1 2 0,-2 0 0,-3-5 0,-2-1 226,-4-5 1,-1-1-227,2 1 0,2-2 0,-4-4 0,2-1 0,3 2 0,0-2 0,-6-3 0,0-1 0,5 3 0,0 0 0,0-2 0,-1-1 0,3 2 0,0-2 0,-3-2 0,0 0 0,2 3 0,-1-2 0,-10-6 0,-1 1 264,4 3 1,-1 0-265,31 23 1500,-9-8-1500,-2 1 1180,-7-9-1180,-4-2 581,-8-3-581,1-5 0,-2 2 0,8 1 0,4 2 0,7 4 0,-4 0 0,7 4 0,2 2 0,-5-2 0,4 0 0,-21-15 0,20 14 0,3-5 0,-25-11 0,3 1 0,6 1 0,0 2 0,1 4 0,-1 2-251,4 2 0,0 2 251,-3-2 0,-1 1 0,6 9 0,0-1 0,0-8 0,0 0 0,-1 3 0,1-1 0,-2-6 0,-2-4 0,-8-6 0,-2-2 0,36 17 0,-18-11 0,-22-12 0,-19-9 0,-14-5 0,3 6 502,6 13-502,10 11 0,4 8 0,2-8 0,-4-5 0,-3-9 0,-11-8 0,-3-5 0,-6-3 0,-1-5 0,9 5 0,3-1 0,18 6 0,3 5 0,10-1 0,-8 1 0,-13-9 0,-11-3 0,-14-5 0,-4-11 0,-1-16 0,-6-17 0,2-23 0,-7-13 0,0-8 0,-3-7 0,-6 16 0,3 14 0,0 26 0,6 16 0,6 14 0,2 2 0,-13-8 0,0-2 0,-14-11 0,-1-5 0,-6-5 0,-13-14 0,-5-2 0,6 5 0,10 15 0,16 11 0,9 12 0,6 2 0,4 6 0,7 4 0,14 13 0,14 10 0,27 18 0,15 9 0,-26-19 0,1 2 0,-4-5 0,1 3 0,12 11 0,-1 3 0,-11-6 0,-1 0 0,10 9 0,-2 0 0,-10-6 0,-2-2 0,31 23 0,-31-24 0,-19-14 0,-30-2 0,-10 11 0,-11 19 0,2-3 0,6-6 0,9-14 0,5-12 0,3-4 0,-6 0 0,-9 6 0,-22 7 0,-13 8 0,-15 1 0,0 3 0,4-9 0,-11 10 0,-2-3 0,26-14 0,-1 1 0,4 0 0,-3-1-335,-16 3 0,-3-2 335,2-3 0,0-1 0,-9-1 0,1-2 0,11-6 0,3 0 0,0 3 0,4-1 0,-19-1 0,11 8 0,33-13 0,22-3 0,6-2 670,8-3-670,-5 0 0,4 0 0,0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12T19:21:03.378"/>
    </inkml:context>
    <inkml:brush xml:id="br0">
      <inkml:brushProperty name="width" value="0.42333" units="cm"/>
      <inkml:brushProperty name="height" value="0.42333" units="cm"/>
      <inkml:brushProperty name="color" value="#C00000"/>
    </inkml:brush>
  </inkml:definitions>
  <inkml:trace contextRef="#ctx0" brushRef="#br0">1 14201 24575,'8'-5'0,"20"-13"0,19-21 0,-9 8 0,3-2 0,1 1 0,2-2 0,13-18 0,1-2-667,-2 4 1,0-1 666,9-13 0,2-2 0,1 1 0,0 0-601,1-2 0,2 1 601,-20 18 0,2 1 0,-1-1 0,-1-1 0,0 0 0,0-1 0,3-1 0,1 0 0,-2-1 0,-3 2 0,0-2 0,-1 1 0,0-2 0,1 0 0,0 0 0,-1-1 0,0 0 0,-1 0 0,1 0 0,0 0 0,0-1 0,-1 1 0,0-1 0,0 0 0,0-1 0,1 0 0,-2-1 0,-3 2 0,-2 0 0,-1 0 0,1-1 0,-2-1 0,-2 2-341,11-21 0,-4 1 341,-4 5 0,-2 0 0,-2 2 0,-2 1 0,0 3 0,0 0 0,-1 3 0,0 1 0,0-1 0,0 1 0,-1 5 0,-1 0 0,4-9 0,1-2 0,3 0 0,2 0 0,3-10 0,2-2 0,0 0 0,1 0-591,5-4 0,1 0 591,-4 2 0,1 0 0,1 1 0,0 1 0,-1 4 0,-1 0 0,-5 5 0,1 2 35,3-3 1,1 0-36,-2 7 0,1-2 0,6-8 0,2-2 35,2 4 1,1-1-36,-16 18 0,0-1 0,1-1 0,1 0 0,0 0 0,0-1 0,1 2 0,-1 0 0,1 0 0,-1 0 0,-1 0 0,1 1 0,-1 3 0,0 0 0,0 0 0,-1 0 0,0 0 0,-1-1 0,0-1 0,0 0 0,-1-1 0,16-24 0,-2 0 0,0-1 0,-2 2 26,-14 14 0,0 0-26,4-3 0,0 1 0,-10 13 0,1 2 0,7-9 0,3 2 0,1 3 0,1 1 0,4-4 0,2 0 0,2 2 0,-1 1 0,0 0 0,-2 2 0,-1 4 0,-2 1 598,-7 5 1,-1 0-599,-2 3 0,-2 1 823,28-32-823,0-1 1469,-3 3-1469,2-4 0,-3-5 0,-29 36 0,0-1 0,-4-1 0,-1-2 358,2 0 0,0-1-358,-3 1 0,-1 0 0,0 2 0,1 0 0,25-41 0,-24 39 0,0 1 0,23-39 0,-21 38 0,1-1 0,-3 2 0,3-1 0,10-7 0,2-1-423,5-3 0,2-1 423,10-6 0,1-1 0,-2 1 0,0-1 0,6 0 0,-1-1 0,-2-1 0,-1-1 0,-2 5 0,-3 0 0,0-1 0,-2-1 0,-10 6 0,-1 0 0,0 1 0,-1 1-86,-6 2 0,0 1 86,0 3 0,0 1 0,-2 4 0,-1 1 0,-1 2 0,-1 2 0,31-37-6447,-13 12 6447,0-1 561,-9 18-561,15-8 120,-7 16-120,6-3 0,-7 0 0,-6 0 6784,3-4-6784,0 2 0,-1 7 0,-2 4 0,-1 7 0,4-3 0,7-3 0,4 3 0,3-8 0,2 3 0,-2-3 0,9-6 0,2 7 0,-24 9 0,3-1 0,3 4 0,2-2 0,10-10 0,3-2-567,6 0 1,1-1 566,7-6 0,1-2 0,4-2 0,1-1 0,-4 2 0,1-1-582,-20 11 1,1-1 0,0 1 581,-3 2 0,-1 2 0,1-2 0,6-5 0,1-2 0,0 1 0,-6 3 0,0 1 0,-3-1-307,18-14 1,-6-1 306,-8 2 0,-6 1 0,-11 8 0,-3 0-39,-3-6 1,-3 1 38,-1 4 0,-2 1 495,-2-4 0,0 0-495,22-29 1774,-16 18-1774,4 4 710,-14 18-710,10-7 93,-3 9-93,3 1 0,3 1 0,1-4 0,-2 6 0,-5-1 0,-13 12 0,-9 4 0,-3-9 0,-6 10 0,3-13 0,-1 11 0,-1 4 0,1-7 0,-2 5 0,0 2 0,-5 6 0,-16 11 0,-38 6 0,2 2 0,-9 4 0,-21 5 0,-8 3-920,12-4 1,-4 1 0,-2 1 919,-5 3 0,-2 2 0,-1-1 0,15-7 0,-3 0 0,1 0 0,3-1 0,-10 4 0,3-2 0,1 0-425,-1-3 1,0-1 0,4-1 424,-10 2 0,8-3 0,20-3 0,6-1 0,-30 7 0,65-10 0,13-4 2559,13-2-2559,1-1 1472,27-5-1472,31-1 0,35-14 0,-38 9 0,2-2-369,3-5 1,2-3 368,9-3 0,1-2 0,3-3 0,4-2-514,-12 4 1,5-2-1,-4 0 514,12-5 0,-1-1 0,-12 5 0,2-2 0,-5 2 0,4-3 0,-3 1-148,7 0 1,-2 2 147,-19 6 0,-2 3 0,39-10 0,-36 15 668,-16 6-668,-22 9 1572,-11 1-1572,8 1 333,1 3-333,20 5 0,2 2 0,18 11 0,14 5 0,12 9 0,-30-12 0,2-1 0,-1-2 0,-1-1 0,-5-1 0,-3-2 0,19 2 0,-38-9 0,-20-5 0,-12 5 0,-3 8 0,-9 13 0,-1 12 0,-2 3 0,-1 1 0,1-10 0,-2 0 0,-1-8 0,-2 2 0,0-2 0,0 2 0,-1-4 0,8-1 0,-2-2 0,8-6 0,2 1 0,0-2 0,5 0 0,-4 8 0,5 1 0,-2 11 0,5 0 0,-3 8 0,4 2 0,-1 7 0,2-4 0,0-12 0,-1-19 0,1-12 0,-3-8 0,2 2 0,-1-1 0,1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46" name="Shape 846"/>
          <p:cNvSpPr>
            <a:spLocks noGrp="1" noRot="1" noChangeAspect="1"/>
          </p:cNvSpPr>
          <p:nvPr>
            <p:ph type="sldImg"/>
          </p:nvPr>
        </p:nvSpPr>
        <p:spPr>
          <a:xfrm>
            <a:off x="381000" y="685800"/>
            <a:ext cx="6096000" cy="3429000"/>
          </a:xfrm>
          <a:prstGeom prst="rect">
            <a:avLst/>
          </a:prstGeom>
        </p:spPr>
        <p:txBody>
          <a:bodyPr/>
          <a:lstStyle/>
          <a:p>
            <a:pPr lvl="0"/>
            <a:endParaRPr/>
          </a:p>
        </p:txBody>
      </p:sp>
      <p:sp>
        <p:nvSpPr>
          <p:cNvPr id="847" name="Shape 847"/>
          <p:cNvSpPr>
            <a:spLocks noGrp="1"/>
          </p:cNvSpPr>
          <p:nvPr>
            <p:ph type="body" sz="quarter" idx="1"/>
          </p:nvPr>
        </p:nvSpPr>
        <p:spPr>
          <a:xfrm>
            <a:off x="914400" y="4343400"/>
            <a:ext cx="5029200" cy="4114800"/>
          </a:xfrm>
          <a:prstGeom prst="rect">
            <a:avLst/>
          </a:prstGeom>
        </p:spPr>
        <p:txBody>
          <a:bodyPr/>
          <a:lstStyle/>
          <a:p>
            <a:pPr lvl="0"/>
            <a:endParaRPr/>
          </a:p>
        </p:txBody>
      </p:sp>
    </p:spTree>
    <p:extLst>
      <p:ext uri="{BB962C8B-B14F-4D97-AF65-F5344CB8AC3E}">
        <p14:creationId xmlns:p14="http://schemas.microsoft.com/office/powerpoint/2010/main" val="1564609239"/>
      </p:ext>
    </p:extLst>
  </p:cSld>
  <p:clrMap bg1="lt1" tx1="dk1" bg2="lt2" tx2="dk2" accent1="accent1" accent2="accent2" accent3="accent3" accent4="accent4" accent5="accent5" accent6="accent6" hlink="hlink" folHlink="folHlink"/>
  <p:hf hdr="0" ftr="0" dt="0"/>
  <p:notesStyle>
    <a:lvl1pPr defTabSz="457171">
      <a:lnSpc>
        <a:spcPct val="117999"/>
      </a:lnSpc>
      <a:defRPr sz="2100">
        <a:latin typeface="+mn-lt"/>
        <a:ea typeface="+mn-ea"/>
        <a:cs typeface="+mn-cs"/>
        <a:sym typeface="Helvetica Neue"/>
      </a:defRPr>
    </a:lvl1pPr>
    <a:lvl2pPr indent="228585" defTabSz="457171">
      <a:lnSpc>
        <a:spcPct val="117999"/>
      </a:lnSpc>
      <a:defRPr sz="2100">
        <a:latin typeface="+mn-lt"/>
        <a:ea typeface="+mn-ea"/>
        <a:cs typeface="+mn-cs"/>
        <a:sym typeface="Helvetica Neue"/>
      </a:defRPr>
    </a:lvl2pPr>
    <a:lvl3pPr indent="457171" defTabSz="457171">
      <a:lnSpc>
        <a:spcPct val="117999"/>
      </a:lnSpc>
      <a:defRPr sz="2100">
        <a:latin typeface="+mn-lt"/>
        <a:ea typeface="+mn-ea"/>
        <a:cs typeface="+mn-cs"/>
        <a:sym typeface="Helvetica Neue"/>
      </a:defRPr>
    </a:lvl3pPr>
    <a:lvl4pPr indent="685756" defTabSz="457171">
      <a:lnSpc>
        <a:spcPct val="117999"/>
      </a:lnSpc>
      <a:defRPr sz="2100">
        <a:latin typeface="+mn-lt"/>
        <a:ea typeface="+mn-ea"/>
        <a:cs typeface="+mn-cs"/>
        <a:sym typeface="Helvetica Neue"/>
      </a:defRPr>
    </a:lvl4pPr>
    <a:lvl5pPr indent="914342" defTabSz="457171">
      <a:lnSpc>
        <a:spcPct val="117999"/>
      </a:lnSpc>
      <a:defRPr sz="2100">
        <a:latin typeface="+mn-lt"/>
        <a:ea typeface="+mn-ea"/>
        <a:cs typeface="+mn-cs"/>
        <a:sym typeface="Helvetica Neue"/>
      </a:defRPr>
    </a:lvl5pPr>
    <a:lvl6pPr indent="1142925" defTabSz="457171">
      <a:lnSpc>
        <a:spcPct val="117999"/>
      </a:lnSpc>
      <a:defRPr sz="2100">
        <a:latin typeface="+mn-lt"/>
        <a:ea typeface="+mn-ea"/>
        <a:cs typeface="+mn-cs"/>
        <a:sym typeface="Helvetica Neue"/>
      </a:defRPr>
    </a:lvl6pPr>
    <a:lvl7pPr indent="1371508" defTabSz="457171">
      <a:lnSpc>
        <a:spcPct val="117999"/>
      </a:lnSpc>
      <a:defRPr sz="2100">
        <a:latin typeface="+mn-lt"/>
        <a:ea typeface="+mn-ea"/>
        <a:cs typeface="+mn-cs"/>
        <a:sym typeface="Helvetica Neue"/>
      </a:defRPr>
    </a:lvl7pPr>
    <a:lvl8pPr indent="1600093" defTabSz="457171">
      <a:lnSpc>
        <a:spcPct val="117999"/>
      </a:lnSpc>
      <a:defRPr sz="2100">
        <a:latin typeface="+mn-lt"/>
        <a:ea typeface="+mn-ea"/>
        <a:cs typeface="+mn-cs"/>
        <a:sym typeface="Helvetica Neue"/>
      </a:defRPr>
    </a:lvl8pPr>
    <a:lvl9pPr indent="1828679" defTabSz="457171">
      <a:lnSpc>
        <a:spcPct val="117999"/>
      </a:lnSpc>
      <a:defRPr sz="2100">
        <a:latin typeface="+mn-lt"/>
        <a:ea typeface="+mn-ea"/>
        <a:cs typeface="+mn-cs"/>
        <a:sym typeface="Helvetica Neue"/>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Goal, take a 25 min break at 55 min in [for every 5 min over that cut break time by 5 min]</a:t>
            </a:r>
          </a:p>
          <a:p>
            <a:endParaRPr lang="en-US" dirty="0"/>
          </a:p>
          <a:p>
            <a:r>
              <a:rPr lang="en-US" dirty="0"/>
              <a:t>Stopped at 61 min so only took 20 min break. Went 1 min over on class so had only 1 min for assumption exercise. So need to cut 1-2 min up front still.</a:t>
            </a:r>
          </a:p>
          <a:p>
            <a:endParaRPr lang="en-US" dirty="0"/>
          </a:p>
          <a:p>
            <a:r>
              <a:rPr lang="en-US" dirty="0"/>
              <a:t>-- Last year --</a:t>
            </a:r>
          </a:p>
          <a:p>
            <a:r>
              <a:rPr lang="en-US" dirty="0"/>
              <a:t>Was over 65 min when took 20 min break, so need to go faster and cut some stuff.</a:t>
            </a:r>
          </a:p>
          <a:p>
            <a:r>
              <a:rPr lang="en-US" dirty="0"/>
              <a:t>Finished 1 min early but had to skip the slides and 5 min exercise at tend. </a:t>
            </a:r>
          </a:p>
          <a:p>
            <a:endParaRPr lang="en-US" dirty="0"/>
          </a:p>
          <a:p>
            <a:r>
              <a:rPr lang="en-US" dirty="0"/>
              <a:t>---- two years ago--- Goal 25 min break </a:t>
            </a:r>
          </a:p>
          <a:p>
            <a:r>
              <a:rPr lang="en-US" dirty="0"/>
              <a:t>Moved some of the review of POV to the end so that Nava could do them and moved other content ahead of break (EP) since I had to leave for airport (move back next year)</a:t>
            </a:r>
          </a:p>
          <a:p>
            <a:r>
              <a:rPr lang="en-US" dirty="0"/>
              <a:t>I need to leave at 60 min in no matter what</a:t>
            </a:r>
          </a:p>
          <a:p>
            <a:endParaRPr lang="en-US" dirty="0"/>
          </a:p>
          <a:p>
            <a:r>
              <a:rPr lang="en-US" dirty="0"/>
              <a:t>-- three yeas ago -----</a:t>
            </a:r>
          </a:p>
          <a:p>
            <a:r>
              <a:rPr lang="en-US" dirty="0"/>
              <a:t>Goal: 25 minute break</a:t>
            </a:r>
          </a:p>
          <a:p>
            <a:r>
              <a:rPr lang="en-US" dirty="0"/>
              <a:t>Goal: break at 55 minutes in</a:t>
            </a:r>
          </a:p>
          <a:p>
            <a:r>
              <a:rPr lang="en-US" dirty="0"/>
              <a:t>Started 4 min late and went 3 min over</a:t>
            </a:r>
          </a:p>
          <a:p>
            <a:r>
              <a:rPr lang="en-US" dirty="0"/>
              <a:t>Cut break to 20 min as we were over 60 min when got to break and had some tech difficulties getting people into zoom rooms.</a:t>
            </a:r>
          </a:p>
          <a:p>
            <a:r>
              <a:rPr lang="en-US" dirty="0"/>
              <a:t>Had to go fast at end. So cut or speed up 1-3 slides</a:t>
            </a:r>
          </a:p>
          <a:p>
            <a:endParaRPr lang="en-US" dirty="0"/>
          </a:p>
        </p:txBody>
      </p:sp>
    </p:spTree>
    <p:extLst>
      <p:ext uri="{BB962C8B-B14F-4D97-AF65-F5344CB8AC3E}">
        <p14:creationId xmlns:p14="http://schemas.microsoft.com/office/powerpoint/2010/main" val="28929234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xfrm>
            <a:off x="3884414" y="8685895"/>
            <a:ext cx="2972098" cy="456595"/>
          </a:xfrm>
          <a:prstGeom prst="rect">
            <a:avLst/>
          </a:prstGeom>
          <a:noFill/>
          <a:ln w="9525"/>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type="none" w="sm" len="sm"/>
                <a:tailEnd type="none" w="sm" len="sm"/>
              </a14:hiddenLine>
            </a:ext>
          </a:extLst>
        </p:spPr>
        <p:txBody>
          <a:bodyPr lIns="86486" tIns="43243" rIns="86486" bIns="43243"/>
          <a:lstStyle>
            <a:lvl1pPr defTabSz="899389" eaLnBrk="0" hangingPunct="0">
              <a:defRPr sz="2300">
                <a:solidFill>
                  <a:schemeClr val="tx1"/>
                </a:solidFill>
                <a:latin typeface="Times New Roman" charset="0"/>
                <a:ea typeface="ＭＳ Ｐゴシック" charset="0"/>
              </a:defRPr>
            </a:lvl1pPr>
            <a:lvl2pPr marL="702693" indent="-270267" defTabSz="899389" eaLnBrk="0" hangingPunct="0">
              <a:defRPr sz="2300">
                <a:solidFill>
                  <a:schemeClr val="tx1"/>
                </a:solidFill>
                <a:latin typeface="Times New Roman" charset="0"/>
                <a:ea typeface="ＭＳ Ｐゴシック" charset="0"/>
              </a:defRPr>
            </a:lvl2pPr>
            <a:lvl3pPr marL="1081067" indent="-216214" defTabSz="899389" eaLnBrk="0" hangingPunct="0">
              <a:defRPr sz="2300">
                <a:solidFill>
                  <a:schemeClr val="tx1"/>
                </a:solidFill>
                <a:latin typeface="Times New Roman" charset="0"/>
                <a:ea typeface="ＭＳ Ｐゴシック" charset="0"/>
              </a:defRPr>
            </a:lvl3pPr>
            <a:lvl4pPr marL="1513494" indent="-216214" defTabSz="899389" eaLnBrk="0" hangingPunct="0">
              <a:defRPr sz="2300">
                <a:solidFill>
                  <a:schemeClr val="tx1"/>
                </a:solidFill>
                <a:latin typeface="Times New Roman" charset="0"/>
                <a:ea typeface="ＭＳ Ｐゴシック" charset="0"/>
              </a:defRPr>
            </a:lvl4pPr>
            <a:lvl5pPr marL="1945922" indent="-216214" defTabSz="899389" eaLnBrk="0" hangingPunct="0">
              <a:defRPr sz="2300">
                <a:solidFill>
                  <a:schemeClr val="tx1"/>
                </a:solidFill>
                <a:latin typeface="Times New Roman" charset="0"/>
                <a:ea typeface="ＭＳ Ｐゴシック" charset="0"/>
              </a:defRPr>
            </a:lvl5pPr>
            <a:lvl6pPr marL="2378348" indent="-216214" defTabSz="899389" eaLnBrk="0" fontAlgn="base" hangingPunct="0">
              <a:spcBef>
                <a:spcPct val="0"/>
              </a:spcBef>
              <a:spcAft>
                <a:spcPct val="0"/>
              </a:spcAft>
              <a:defRPr sz="2300">
                <a:solidFill>
                  <a:schemeClr val="tx1"/>
                </a:solidFill>
                <a:latin typeface="Times New Roman" charset="0"/>
                <a:ea typeface="ＭＳ Ｐゴシック" charset="0"/>
              </a:defRPr>
            </a:lvl6pPr>
            <a:lvl7pPr marL="2810776" indent="-216214" defTabSz="899389" eaLnBrk="0" fontAlgn="base" hangingPunct="0">
              <a:spcBef>
                <a:spcPct val="0"/>
              </a:spcBef>
              <a:spcAft>
                <a:spcPct val="0"/>
              </a:spcAft>
              <a:defRPr sz="2300">
                <a:solidFill>
                  <a:schemeClr val="tx1"/>
                </a:solidFill>
                <a:latin typeface="Times New Roman" charset="0"/>
                <a:ea typeface="ＭＳ Ｐゴシック" charset="0"/>
              </a:defRPr>
            </a:lvl7pPr>
            <a:lvl8pPr marL="3243202" indent="-216214" defTabSz="899389" eaLnBrk="0" fontAlgn="base" hangingPunct="0">
              <a:spcBef>
                <a:spcPct val="0"/>
              </a:spcBef>
              <a:spcAft>
                <a:spcPct val="0"/>
              </a:spcAft>
              <a:defRPr sz="2300">
                <a:solidFill>
                  <a:schemeClr val="tx1"/>
                </a:solidFill>
                <a:latin typeface="Times New Roman" charset="0"/>
                <a:ea typeface="ＭＳ Ｐゴシック" charset="0"/>
              </a:defRPr>
            </a:lvl8pPr>
            <a:lvl9pPr marL="3675629" indent="-216214" defTabSz="899389" eaLnBrk="0" fontAlgn="base" hangingPunct="0">
              <a:spcBef>
                <a:spcPct val="0"/>
              </a:spcBef>
              <a:spcAft>
                <a:spcPct val="0"/>
              </a:spcAft>
              <a:defRPr sz="2300">
                <a:solidFill>
                  <a:schemeClr val="tx1"/>
                </a:solidFill>
                <a:latin typeface="Times New Roman" charset="0"/>
                <a:ea typeface="ＭＳ Ｐゴシック" charset="0"/>
              </a:defRPr>
            </a:lvl9pPr>
          </a:lstStyle>
          <a:p>
            <a:fld id="{7EE1134B-0CC8-074E-A0BA-BC372262C46D}" type="slidenum">
              <a:rPr lang="en-US" sz="1100"/>
              <a:pPr/>
              <a:t>2</a:t>
            </a:fld>
            <a:endParaRPr lang="en-US" sz="1100"/>
          </a:p>
        </p:txBody>
      </p:sp>
      <p:sp>
        <p:nvSpPr>
          <p:cNvPr id="44035" name="Rectangle 2"/>
          <p:cNvSpPr>
            <a:spLocks noGrp="1" noRot="1" noChangeAspect="1" noChangeArrowheads="1" noTextEdit="1"/>
          </p:cNvSpPr>
          <p:nvPr>
            <p:ph type="sldImg"/>
          </p:nvPr>
        </p:nvSpPr>
        <p:spPr>
          <a:xfrm>
            <a:off x="392113" y="692150"/>
            <a:ext cx="6070600" cy="3416300"/>
          </a:xfrm>
          <a:ln/>
        </p:spPr>
      </p:sp>
      <p:sp>
        <p:nvSpPr>
          <p:cNvPr id="44036" name="Rectangle 3"/>
          <p:cNvSpPr>
            <a:spLocks noGrp="1" noChangeArrowheads="1"/>
          </p:cNvSpPr>
          <p:nvPr>
            <p:ph type="body" idx="1"/>
          </p:nvPr>
        </p:nvSpPr>
        <p:spPr>
          <a:xfrm>
            <a:off x="915295" y="4343704"/>
            <a:ext cx="5027414" cy="4113892"/>
          </a:xfrm>
          <a:noFill/>
          <a:ln w="9525"/>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type="none" w="sm" len="sm"/>
                <a:tailEnd type="none" w="sm" len="sm"/>
              </a14:hiddenLine>
            </a:ext>
          </a:extLst>
        </p:spPr>
        <p:txBody>
          <a:bodyPr lIns="86486" tIns="43243" rIns="86486" bIns="43243"/>
          <a:lstStyle/>
          <a:p>
            <a:r>
              <a:rPr lang="en-US" baseline="0" dirty="0"/>
              <a:t>This was my Sony Google TV Remote (now in my lab)</a:t>
            </a:r>
          </a:p>
          <a:p>
            <a:r>
              <a:rPr lang="en-US" baseline="0" dirty="0"/>
              <a:t>[ADVANCE]</a:t>
            </a:r>
          </a:p>
          <a:p>
            <a:r>
              <a:rPr lang="en-US" baseline="0" dirty="0"/>
              <a:t>You can see it is a bit big, about 6” by 4”. I normally pass it around in class.</a:t>
            </a:r>
          </a:p>
          <a:p>
            <a:endParaRPr lang="en-US" baseline="0" dirty="0"/>
          </a:p>
          <a:p>
            <a:r>
              <a:rPr lang="en-US" baseline="0" dirty="0"/>
              <a:t>What do you like about it? What don’t you like about it?</a:t>
            </a:r>
            <a:endParaRPr lang="en-US" dirty="0"/>
          </a:p>
        </p:txBody>
      </p:sp>
    </p:spTree>
    <p:extLst>
      <p:ext uri="{BB962C8B-B14F-4D97-AF65-F5344CB8AC3E}">
        <p14:creationId xmlns:p14="http://schemas.microsoft.com/office/powerpoint/2010/main" val="33696792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xfrm>
            <a:off x="3884414" y="8685895"/>
            <a:ext cx="2972098" cy="456595"/>
          </a:xfrm>
          <a:prstGeom prst="rect">
            <a:avLst/>
          </a:prstGeom>
          <a:noFill/>
          <a:ln w="9525"/>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type="none" w="sm" len="sm"/>
                <a:tailEnd type="none" w="sm" len="sm"/>
              </a14:hiddenLine>
            </a:ext>
          </a:extLst>
        </p:spPr>
        <p:txBody>
          <a:bodyPr lIns="86486" tIns="43243" rIns="86486" bIns="43243"/>
          <a:lstStyle>
            <a:lvl1pPr defTabSz="899389" eaLnBrk="0" hangingPunct="0">
              <a:defRPr sz="2300">
                <a:solidFill>
                  <a:schemeClr val="tx1"/>
                </a:solidFill>
                <a:latin typeface="Times New Roman" charset="0"/>
                <a:ea typeface="ＭＳ Ｐゴシック" charset="0"/>
              </a:defRPr>
            </a:lvl1pPr>
            <a:lvl2pPr marL="702693" indent="-270267" defTabSz="899389" eaLnBrk="0" hangingPunct="0">
              <a:defRPr sz="2300">
                <a:solidFill>
                  <a:schemeClr val="tx1"/>
                </a:solidFill>
                <a:latin typeface="Times New Roman" charset="0"/>
                <a:ea typeface="ＭＳ Ｐゴシック" charset="0"/>
              </a:defRPr>
            </a:lvl2pPr>
            <a:lvl3pPr marL="1081067" indent="-216214" defTabSz="899389" eaLnBrk="0" hangingPunct="0">
              <a:defRPr sz="2300">
                <a:solidFill>
                  <a:schemeClr val="tx1"/>
                </a:solidFill>
                <a:latin typeface="Times New Roman" charset="0"/>
                <a:ea typeface="ＭＳ Ｐゴシック" charset="0"/>
              </a:defRPr>
            </a:lvl3pPr>
            <a:lvl4pPr marL="1513494" indent="-216214" defTabSz="899389" eaLnBrk="0" hangingPunct="0">
              <a:defRPr sz="2300">
                <a:solidFill>
                  <a:schemeClr val="tx1"/>
                </a:solidFill>
                <a:latin typeface="Times New Roman" charset="0"/>
                <a:ea typeface="ＭＳ Ｐゴシック" charset="0"/>
              </a:defRPr>
            </a:lvl4pPr>
            <a:lvl5pPr marL="1945922" indent="-216214" defTabSz="899389" eaLnBrk="0" hangingPunct="0">
              <a:defRPr sz="2300">
                <a:solidFill>
                  <a:schemeClr val="tx1"/>
                </a:solidFill>
                <a:latin typeface="Times New Roman" charset="0"/>
                <a:ea typeface="ＭＳ Ｐゴシック" charset="0"/>
              </a:defRPr>
            </a:lvl5pPr>
            <a:lvl6pPr marL="2378348" indent="-216214" defTabSz="899389" eaLnBrk="0" fontAlgn="base" hangingPunct="0">
              <a:spcBef>
                <a:spcPct val="0"/>
              </a:spcBef>
              <a:spcAft>
                <a:spcPct val="0"/>
              </a:spcAft>
              <a:defRPr sz="2300">
                <a:solidFill>
                  <a:schemeClr val="tx1"/>
                </a:solidFill>
                <a:latin typeface="Times New Roman" charset="0"/>
                <a:ea typeface="ＭＳ Ｐゴシック" charset="0"/>
              </a:defRPr>
            </a:lvl6pPr>
            <a:lvl7pPr marL="2810776" indent="-216214" defTabSz="899389" eaLnBrk="0" fontAlgn="base" hangingPunct="0">
              <a:spcBef>
                <a:spcPct val="0"/>
              </a:spcBef>
              <a:spcAft>
                <a:spcPct val="0"/>
              </a:spcAft>
              <a:defRPr sz="2300">
                <a:solidFill>
                  <a:schemeClr val="tx1"/>
                </a:solidFill>
                <a:latin typeface="Times New Roman" charset="0"/>
                <a:ea typeface="ＭＳ Ｐゴシック" charset="0"/>
              </a:defRPr>
            </a:lvl7pPr>
            <a:lvl8pPr marL="3243202" indent="-216214" defTabSz="899389" eaLnBrk="0" fontAlgn="base" hangingPunct="0">
              <a:spcBef>
                <a:spcPct val="0"/>
              </a:spcBef>
              <a:spcAft>
                <a:spcPct val="0"/>
              </a:spcAft>
              <a:defRPr sz="2300">
                <a:solidFill>
                  <a:schemeClr val="tx1"/>
                </a:solidFill>
                <a:latin typeface="Times New Roman" charset="0"/>
                <a:ea typeface="ＭＳ Ｐゴシック" charset="0"/>
              </a:defRPr>
            </a:lvl8pPr>
            <a:lvl9pPr marL="3675629" indent="-216214" defTabSz="899389" eaLnBrk="0" fontAlgn="base" hangingPunct="0">
              <a:spcBef>
                <a:spcPct val="0"/>
              </a:spcBef>
              <a:spcAft>
                <a:spcPct val="0"/>
              </a:spcAft>
              <a:defRPr sz="2300">
                <a:solidFill>
                  <a:schemeClr val="tx1"/>
                </a:solidFill>
                <a:latin typeface="Times New Roman" charset="0"/>
                <a:ea typeface="ＭＳ Ｐゴシック" charset="0"/>
              </a:defRPr>
            </a:lvl9pPr>
          </a:lstStyle>
          <a:p>
            <a:fld id="{7EE1134B-0CC8-074E-A0BA-BC372262C46D}" type="slidenum">
              <a:rPr lang="en-US" sz="1100"/>
              <a:pPr/>
              <a:t>3</a:t>
            </a:fld>
            <a:endParaRPr lang="en-US" sz="1100"/>
          </a:p>
        </p:txBody>
      </p:sp>
      <p:sp>
        <p:nvSpPr>
          <p:cNvPr id="44035" name="Rectangle 2"/>
          <p:cNvSpPr>
            <a:spLocks noGrp="1" noRot="1" noChangeAspect="1" noChangeArrowheads="1" noTextEdit="1"/>
          </p:cNvSpPr>
          <p:nvPr>
            <p:ph type="sldImg"/>
          </p:nvPr>
        </p:nvSpPr>
        <p:spPr>
          <a:xfrm>
            <a:off x="392113" y="692150"/>
            <a:ext cx="6070600" cy="3416300"/>
          </a:xfrm>
          <a:ln/>
        </p:spPr>
      </p:sp>
      <p:sp>
        <p:nvSpPr>
          <p:cNvPr id="44036" name="Rectangle 3"/>
          <p:cNvSpPr>
            <a:spLocks noGrp="1" noChangeArrowheads="1"/>
          </p:cNvSpPr>
          <p:nvPr>
            <p:ph type="body" idx="1"/>
          </p:nvPr>
        </p:nvSpPr>
        <p:spPr>
          <a:xfrm>
            <a:off x="915295" y="4343704"/>
            <a:ext cx="5027414" cy="4113892"/>
          </a:xfrm>
          <a:noFill/>
          <a:ln w="9525"/>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type="none" w="sm" len="sm"/>
                <a:tailEnd type="none" w="sm" len="sm"/>
              </a14:hiddenLine>
            </a:ext>
          </a:extLst>
        </p:spPr>
        <p:txBody>
          <a:bodyPr lIns="86486" tIns="43243" rIns="86486" bIns="43243"/>
          <a:lstStyle/>
          <a:p>
            <a:endParaRPr lang="en-US" dirty="0"/>
          </a:p>
        </p:txBody>
      </p:sp>
    </p:spTree>
    <p:extLst>
      <p:ext uri="{BB962C8B-B14F-4D97-AF65-F5344CB8AC3E}">
        <p14:creationId xmlns:p14="http://schemas.microsoft.com/office/powerpoint/2010/main" val="9449291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xfrm>
            <a:off x="3884414" y="8685895"/>
            <a:ext cx="2972098" cy="456595"/>
          </a:xfrm>
          <a:prstGeom prst="rect">
            <a:avLst/>
          </a:prstGeom>
          <a:noFill/>
          <a:ln w="9525"/>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type="none" w="sm" len="sm"/>
                <a:tailEnd type="none" w="sm" len="sm"/>
              </a14:hiddenLine>
            </a:ext>
          </a:extLst>
        </p:spPr>
        <p:txBody>
          <a:bodyPr lIns="86486" tIns="43243" rIns="86486" bIns="43243"/>
          <a:lstStyle>
            <a:lvl1pPr defTabSz="899389" eaLnBrk="0" hangingPunct="0">
              <a:defRPr sz="2300">
                <a:solidFill>
                  <a:schemeClr val="tx1"/>
                </a:solidFill>
                <a:latin typeface="Times New Roman" charset="0"/>
                <a:ea typeface="ＭＳ Ｐゴシック" charset="0"/>
              </a:defRPr>
            </a:lvl1pPr>
            <a:lvl2pPr marL="702693" indent="-270267" defTabSz="899389" eaLnBrk="0" hangingPunct="0">
              <a:defRPr sz="2300">
                <a:solidFill>
                  <a:schemeClr val="tx1"/>
                </a:solidFill>
                <a:latin typeface="Times New Roman" charset="0"/>
                <a:ea typeface="ＭＳ Ｐゴシック" charset="0"/>
              </a:defRPr>
            </a:lvl2pPr>
            <a:lvl3pPr marL="1081067" indent="-216214" defTabSz="899389" eaLnBrk="0" hangingPunct="0">
              <a:defRPr sz="2300">
                <a:solidFill>
                  <a:schemeClr val="tx1"/>
                </a:solidFill>
                <a:latin typeface="Times New Roman" charset="0"/>
                <a:ea typeface="ＭＳ Ｐゴシック" charset="0"/>
              </a:defRPr>
            </a:lvl3pPr>
            <a:lvl4pPr marL="1513494" indent="-216214" defTabSz="899389" eaLnBrk="0" hangingPunct="0">
              <a:defRPr sz="2300">
                <a:solidFill>
                  <a:schemeClr val="tx1"/>
                </a:solidFill>
                <a:latin typeface="Times New Roman" charset="0"/>
                <a:ea typeface="ＭＳ Ｐゴシック" charset="0"/>
              </a:defRPr>
            </a:lvl4pPr>
            <a:lvl5pPr marL="1945922" indent="-216214" defTabSz="899389" eaLnBrk="0" hangingPunct="0">
              <a:defRPr sz="2300">
                <a:solidFill>
                  <a:schemeClr val="tx1"/>
                </a:solidFill>
                <a:latin typeface="Times New Roman" charset="0"/>
                <a:ea typeface="ＭＳ Ｐゴシック" charset="0"/>
              </a:defRPr>
            </a:lvl5pPr>
            <a:lvl6pPr marL="2378348" indent="-216214" defTabSz="899389" eaLnBrk="0" fontAlgn="base" hangingPunct="0">
              <a:spcBef>
                <a:spcPct val="0"/>
              </a:spcBef>
              <a:spcAft>
                <a:spcPct val="0"/>
              </a:spcAft>
              <a:defRPr sz="2300">
                <a:solidFill>
                  <a:schemeClr val="tx1"/>
                </a:solidFill>
                <a:latin typeface="Times New Roman" charset="0"/>
                <a:ea typeface="ＭＳ Ｐゴシック" charset="0"/>
              </a:defRPr>
            </a:lvl6pPr>
            <a:lvl7pPr marL="2810776" indent="-216214" defTabSz="899389" eaLnBrk="0" fontAlgn="base" hangingPunct="0">
              <a:spcBef>
                <a:spcPct val="0"/>
              </a:spcBef>
              <a:spcAft>
                <a:spcPct val="0"/>
              </a:spcAft>
              <a:defRPr sz="2300">
                <a:solidFill>
                  <a:schemeClr val="tx1"/>
                </a:solidFill>
                <a:latin typeface="Times New Roman" charset="0"/>
                <a:ea typeface="ＭＳ Ｐゴシック" charset="0"/>
              </a:defRPr>
            </a:lvl7pPr>
            <a:lvl8pPr marL="3243202" indent="-216214" defTabSz="899389" eaLnBrk="0" fontAlgn="base" hangingPunct="0">
              <a:spcBef>
                <a:spcPct val="0"/>
              </a:spcBef>
              <a:spcAft>
                <a:spcPct val="0"/>
              </a:spcAft>
              <a:defRPr sz="2300">
                <a:solidFill>
                  <a:schemeClr val="tx1"/>
                </a:solidFill>
                <a:latin typeface="Times New Roman" charset="0"/>
                <a:ea typeface="ＭＳ Ｐゴシック" charset="0"/>
              </a:defRPr>
            </a:lvl8pPr>
            <a:lvl9pPr marL="3675629" indent="-216214" defTabSz="899389" eaLnBrk="0" fontAlgn="base" hangingPunct="0">
              <a:spcBef>
                <a:spcPct val="0"/>
              </a:spcBef>
              <a:spcAft>
                <a:spcPct val="0"/>
              </a:spcAft>
              <a:defRPr sz="2300">
                <a:solidFill>
                  <a:schemeClr val="tx1"/>
                </a:solidFill>
                <a:latin typeface="Times New Roman" charset="0"/>
                <a:ea typeface="ＭＳ Ｐゴシック" charset="0"/>
              </a:defRPr>
            </a:lvl9pPr>
          </a:lstStyle>
          <a:p>
            <a:fld id="{7EE1134B-0CC8-074E-A0BA-BC372262C46D}" type="slidenum">
              <a:rPr lang="en-US" sz="1100"/>
              <a:pPr/>
              <a:t>4</a:t>
            </a:fld>
            <a:endParaRPr lang="en-US" sz="1100"/>
          </a:p>
        </p:txBody>
      </p:sp>
      <p:sp>
        <p:nvSpPr>
          <p:cNvPr id="44035" name="Rectangle 2"/>
          <p:cNvSpPr>
            <a:spLocks noGrp="1" noRot="1" noChangeAspect="1" noChangeArrowheads="1" noTextEdit="1"/>
          </p:cNvSpPr>
          <p:nvPr>
            <p:ph type="sldImg"/>
          </p:nvPr>
        </p:nvSpPr>
        <p:spPr>
          <a:xfrm>
            <a:off x="392113" y="692150"/>
            <a:ext cx="6070600" cy="3416300"/>
          </a:xfrm>
          <a:ln/>
        </p:spPr>
      </p:sp>
      <p:sp>
        <p:nvSpPr>
          <p:cNvPr id="44036" name="Rectangle 3"/>
          <p:cNvSpPr>
            <a:spLocks noGrp="1" noChangeArrowheads="1"/>
          </p:cNvSpPr>
          <p:nvPr>
            <p:ph type="body" idx="1"/>
          </p:nvPr>
        </p:nvSpPr>
        <p:spPr>
          <a:xfrm>
            <a:off x="915295" y="4343704"/>
            <a:ext cx="5027414" cy="4113892"/>
          </a:xfrm>
          <a:noFill/>
          <a:ln w="9525"/>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type="none" w="sm" len="sm"/>
                <a:tailEnd type="none" w="sm" len="sm"/>
              </a14:hiddenLine>
            </a:ext>
          </a:extLst>
        </p:spPr>
        <p:txBody>
          <a:bodyPr lIns="86486" tIns="43243" rIns="86486" bIns="43243"/>
          <a:lstStyle/>
          <a:p>
            <a:r>
              <a:rPr lang="en-US" dirty="0"/>
              <a:t>Compare this Apple TV Remote to the Sony Google TV Remote </a:t>
            </a:r>
          </a:p>
          <a:p>
            <a:endParaRPr lang="en-US" dirty="0"/>
          </a:p>
          <a:p>
            <a:r>
              <a:rPr lang="en-US" dirty="0"/>
              <a:t>How many have used this?</a:t>
            </a:r>
          </a:p>
          <a:p>
            <a:r>
              <a:rPr lang="en-US" dirty="0"/>
              <a:t>[ADVANCE]</a:t>
            </a:r>
          </a:p>
          <a:p>
            <a:r>
              <a:rPr lang="en-US" dirty="0"/>
              <a:t>It is a lot smaller and quite light.</a:t>
            </a:r>
          </a:p>
          <a:p>
            <a:endParaRPr lang="en-US" baseline="0" dirty="0"/>
          </a:p>
          <a:p>
            <a:r>
              <a:rPr lang="en-US" baseline="0" dirty="0"/>
              <a:t>What do you like about it? What don’t you like about it?</a:t>
            </a:r>
            <a:endParaRPr lang="en-US" dirty="0"/>
          </a:p>
          <a:p>
            <a:endParaRPr lang="en-US" dirty="0"/>
          </a:p>
        </p:txBody>
      </p:sp>
    </p:spTree>
    <p:extLst>
      <p:ext uri="{BB962C8B-B14F-4D97-AF65-F5344CB8AC3E}">
        <p14:creationId xmlns:p14="http://schemas.microsoft.com/office/powerpoint/2010/main" val="3049959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xfrm>
            <a:off x="3884414" y="8685895"/>
            <a:ext cx="2972098" cy="456595"/>
          </a:xfrm>
          <a:prstGeom prst="rect">
            <a:avLst/>
          </a:prstGeom>
          <a:noFill/>
          <a:ln w="9525"/>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type="none" w="sm" len="sm"/>
                <a:tailEnd type="none" w="sm" len="sm"/>
              </a14:hiddenLine>
            </a:ext>
          </a:extLst>
        </p:spPr>
        <p:txBody>
          <a:bodyPr lIns="86486" tIns="43243" rIns="86486" bIns="43243"/>
          <a:lstStyle>
            <a:lvl1pPr defTabSz="899389" eaLnBrk="0" hangingPunct="0">
              <a:defRPr sz="2300">
                <a:solidFill>
                  <a:schemeClr val="tx1"/>
                </a:solidFill>
                <a:latin typeface="Times New Roman" charset="0"/>
                <a:ea typeface="ＭＳ Ｐゴシック" charset="0"/>
              </a:defRPr>
            </a:lvl1pPr>
            <a:lvl2pPr marL="702693" indent="-270267" defTabSz="899389" eaLnBrk="0" hangingPunct="0">
              <a:defRPr sz="2300">
                <a:solidFill>
                  <a:schemeClr val="tx1"/>
                </a:solidFill>
                <a:latin typeface="Times New Roman" charset="0"/>
                <a:ea typeface="ＭＳ Ｐゴシック" charset="0"/>
              </a:defRPr>
            </a:lvl2pPr>
            <a:lvl3pPr marL="1081067" indent="-216214" defTabSz="899389" eaLnBrk="0" hangingPunct="0">
              <a:defRPr sz="2300">
                <a:solidFill>
                  <a:schemeClr val="tx1"/>
                </a:solidFill>
                <a:latin typeface="Times New Roman" charset="0"/>
                <a:ea typeface="ＭＳ Ｐゴシック" charset="0"/>
              </a:defRPr>
            </a:lvl3pPr>
            <a:lvl4pPr marL="1513494" indent="-216214" defTabSz="899389" eaLnBrk="0" hangingPunct="0">
              <a:defRPr sz="2300">
                <a:solidFill>
                  <a:schemeClr val="tx1"/>
                </a:solidFill>
                <a:latin typeface="Times New Roman" charset="0"/>
                <a:ea typeface="ＭＳ Ｐゴシック" charset="0"/>
              </a:defRPr>
            </a:lvl4pPr>
            <a:lvl5pPr marL="1945922" indent="-216214" defTabSz="899389" eaLnBrk="0" hangingPunct="0">
              <a:defRPr sz="2300">
                <a:solidFill>
                  <a:schemeClr val="tx1"/>
                </a:solidFill>
                <a:latin typeface="Times New Roman" charset="0"/>
                <a:ea typeface="ＭＳ Ｐゴシック" charset="0"/>
              </a:defRPr>
            </a:lvl5pPr>
            <a:lvl6pPr marL="2378348" indent="-216214" defTabSz="899389" eaLnBrk="0" fontAlgn="base" hangingPunct="0">
              <a:spcBef>
                <a:spcPct val="0"/>
              </a:spcBef>
              <a:spcAft>
                <a:spcPct val="0"/>
              </a:spcAft>
              <a:defRPr sz="2300">
                <a:solidFill>
                  <a:schemeClr val="tx1"/>
                </a:solidFill>
                <a:latin typeface="Times New Roman" charset="0"/>
                <a:ea typeface="ＭＳ Ｐゴシック" charset="0"/>
              </a:defRPr>
            </a:lvl6pPr>
            <a:lvl7pPr marL="2810776" indent="-216214" defTabSz="899389" eaLnBrk="0" fontAlgn="base" hangingPunct="0">
              <a:spcBef>
                <a:spcPct val="0"/>
              </a:spcBef>
              <a:spcAft>
                <a:spcPct val="0"/>
              </a:spcAft>
              <a:defRPr sz="2300">
                <a:solidFill>
                  <a:schemeClr val="tx1"/>
                </a:solidFill>
                <a:latin typeface="Times New Roman" charset="0"/>
                <a:ea typeface="ＭＳ Ｐゴシック" charset="0"/>
              </a:defRPr>
            </a:lvl7pPr>
            <a:lvl8pPr marL="3243202" indent="-216214" defTabSz="899389" eaLnBrk="0" fontAlgn="base" hangingPunct="0">
              <a:spcBef>
                <a:spcPct val="0"/>
              </a:spcBef>
              <a:spcAft>
                <a:spcPct val="0"/>
              </a:spcAft>
              <a:defRPr sz="2300">
                <a:solidFill>
                  <a:schemeClr val="tx1"/>
                </a:solidFill>
                <a:latin typeface="Times New Roman" charset="0"/>
                <a:ea typeface="ＭＳ Ｐゴシック" charset="0"/>
              </a:defRPr>
            </a:lvl8pPr>
            <a:lvl9pPr marL="3675629" indent="-216214" defTabSz="899389" eaLnBrk="0" fontAlgn="base" hangingPunct="0">
              <a:spcBef>
                <a:spcPct val="0"/>
              </a:spcBef>
              <a:spcAft>
                <a:spcPct val="0"/>
              </a:spcAft>
              <a:defRPr sz="2300">
                <a:solidFill>
                  <a:schemeClr val="tx1"/>
                </a:solidFill>
                <a:latin typeface="Times New Roman" charset="0"/>
                <a:ea typeface="ＭＳ Ｐゴシック" charset="0"/>
              </a:defRPr>
            </a:lvl9pPr>
          </a:lstStyle>
          <a:p>
            <a:fld id="{7EE1134B-0CC8-074E-A0BA-BC372262C46D}" type="slidenum">
              <a:rPr lang="en-US" sz="1100"/>
              <a:pPr/>
              <a:t>5</a:t>
            </a:fld>
            <a:endParaRPr lang="en-US" sz="1100"/>
          </a:p>
        </p:txBody>
      </p:sp>
      <p:sp>
        <p:nvSpPr>
          <p:cNvPr id="44035" name="Rectangle 2"/>
          <p:cNvSpPr>
            <a:spLocks noGrp="1" noRot="1" noChangeAspect="1" noChangeArrowheads="1" noTextEdit="1"/>
          </p:cNvSpPr>
          <p:nvPr>
            <p:ph type="sldImg"/>
          </p:nvPr>
        </p:nvSpPr>
        <p:spPr>
          <a:xfrm>
            <a:off x="392113" y="692150"/>
            <a:ext cx="6070600" cy="3416300"/>
          </a:xfrm>
          <a:ln/>
        </p:spPr>
      </p:sp>
      <p:sp>
        <p:nvSpPr>
          <p:cNvPr id="44036" name="Rectangle 3"/>
          <p:cNvSpPr>
            <a:spLocks noGrp="1" noChangeArrowheads="1"/>
          </p:cNvSpPr>
          <p:nvPr>
            <p:ph type="body" idx="1"/>
          </p:nvPr>
        </p:nvSpPr>
        <p:spPr>
          <a:xfrm>
            <a:off x="915295" y="4343704"/>
            <a:ext cx="5027414" cy="4113892"/>
          </a:xfrm>
          <a:noFill/>
          <a:ln w="9525"/>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type="none" w="sm" len="sm"/>
                <a:tailEnd type="none" w="sm" len="sm"/>
              </a14:hiddenLine>
            </a:ext>
          </a:extLst>
        </p:spPr>
        <p:txBody>
          <a:bodyPr lIns="86486" tIns="43243" rIns="86486" bIns="43243"/>
          <a:lstStyle/>
          <a:p>
            <a:r>
              <a:rPr lang="en-US" dirty="0"/>
              <a:t>These two products seem to be the EXTREME opposites in terms of the design space for a remote</a:t>
            </a:r>
          </a:p>
          <a:p>
            <a:r>
              <a:rPr lang="en-US" dirty="0"/>
              <a:t>(I have BOTH</a:t>
            </a:r>
            <a:r>
              <a:rPr lang="en-US" baseline="0" dirty="0"/>
              <a:t> in my office)</a:t>
            </a:r>
          </a:p>
          <a:p>
            <a:endParaRPr lang="en-US" dirty="0"/>
          </a:p>
        </p:txBody>
      </p:sp>
    </p:spTree>
    <p:extLst>
      <p:ext uri="{BB962C8B-B14F-4D97-AF65-F5344CB8AC3E}">
        <p14:creationId xmlns:p14="http://schemas.microsoft.com/office/powerpoint/2010/main" val="34065676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xfrm>
            <a:off x="3884414" y="8685895"/>
            <a:ext cx="2972098" cy="456595"/>
          </a:xfrm>
          <a:prstGeom prst="rect">
            <a:avLst/>
          </a:prstGeom>
          <a:noFill/>
          <a:ln w="9525"/>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type="none" w="sm" len="sm"/>
                <a:tailEnd type="none" w="sm" len="sm"/>
              </a14:hiddenLine>
            </a:ext>
          </a:extLst>
        </p:spPr>
        <p:txBody>
          <a:bodyPr lIns="86486" tIns="43243" rIns="86486" bIns="43243"/>
          <a:lstStyle>
            <a:lvl1pPr defTabSz="899389" eaLnBrk="0" hangingPunct="0">
              <a:defRPr sz="2300">
                <a:solidFill>
                  <a:schemeClr val="tx1"/>
                </a:solidFill>
                <a:latin typeface="Times New Roman" charset="0"/>
                <a:ea typeface="ＭＳ Ｐゴシック" charset="0"/>
              </a:defRPr>
            </a:lvl1pPr>
            <a:lvl2pPr marL="702693" indent="-270267" defTabSz="899389" eaLnBrk="0" hangingPunct="0">
              <a:defRPr sz="2300">
                <a:solidFill>
                  <a:schemeClr val="tx1"/>
                </a:solidFill>
                <a:latin typeface="Times New Roman" charset="0"/>
                <a:ea typeface="ＭＳ Ｐゴシック" charset="0"/>
              </a:defRPr>
            </a:lvl2pPr>
            <a:lvl3pPr marL="1081067" indent="-216214" defTabSz="899389" eaLnBrk="0" hangingPunct="0">
              <a:defRPr sz="2300">
                <a:solidFill>
                  <a:schemeClr val="tx1"/>
                </a:solidFill>
                <a:latin typeface="Times New Roman" charset="0"/>
                <a:ea typeface="ＭＳ Ｐゴシック" charset="0"/>
              </a:defRPr>
            </a:lvl3pPr>
            <a:lvl4pPr marL="1513494" indent="-216214" defTabSz="899389" eaLnBrk="0" hangingPunct="0">
              <a:defRPr sz="2300">
                <a:solidFill>
                  <a:schemeClr val="tx1"/>
                </a:solidFill>
                <a:latin typeface="Times New Roman" charset="0"/>
                <a:ea typeface="ＭＳ Ｐゴシック" charset="0"/>
              </a:defRPr>
            </a:lvl4pPr>
            <a:lvl5pPr marL="1945922" indent="-216214" defTabSz="899389" eaLnBrk="0" hangingPunct="0">
              <a:defRPr sz="2300">
                <a:solidFill>
                  <a:schemeClr val="tx1"/>
                </a:solidFill>
                <a:latin typeface="Times New Roman" charset="0"/>
                <a:ea typeface="ＭＳ Ｐゴシック" charset="0"/>
              </a:defRPr>
            </a:lvl5pPr>
            <a:lvl6pPr marL="2378348" indent="-216214" defTabSz="899389" eaLnBrk="0" fontAlgn="base" hangingPunct="0">
              <a:spcBef>
                <a:spcPct val="0"/>
              </a:spcBef>
              <a:spcAft>
                <a:spcPct val="0"/>
              </a:spcAft>
              <a:defRPr sz="2300">
                <a:solidFill>
                  <a:schemeClr val="tx1"/>
                </a:solidFill>
                <a:latin typeface="Times New Roman" charset="0"/>
                <a:ea typeface="ＭＳ Ｐゴシック" charset="0"/>
              </a:defRPr>
            </a:lvl6pPr>
            <a:lvl7pPr marL="2810776" indent="-216214" defTabSz="899389" eaLnBrk="0" fontAlgn="base" hangingPunct="0">
              <a:spcBef>
                <a:spcPct val="0"/>
              </a:spcBef>
              <a:spcAft>
                <a:spcPct val="0"/>
              </a:spcAft>
              <a:defRPr sz="2300">
                <a:solidFill>
                  <a:schemeClr val="tx1"/>
                </a:solidFill>
                <a:latin typeface="Times New Roman" charset="0"/>
                <a:ea typeface="ＭＳ Ｐゴシック" charset="0"/>
              </a:defRPr>
            </a:lvl7pPr>
            <a:lvl8pPr marL="3243202" indent="-216214" defTabSz="899389" eaLnBrk="0" fontAlgn="base" hangingPunct="0">
              <a:spcBef>
                <a:spcPct val="0"/>
              </a:spcBef>
              <a:spcAft>
                <a:spcPct val="0"/>
              </a:spcAft>
              <a:defRPr sz="2300">
                <a:solidFill>
                  <a:schemeClr val="tx1"/>
                </a:solidFill>
                <a:latin typeface="Times New Roman" charset="0"/>
                <a:ea typeface="ＭＳ Ｐゴシック" charset="0"/>
              </a:defRPr>
            </a:lvl8pPr>
            <a:lvl9pPr marL="3675629" indent="-216214" defTabSz="899389" eaLnBrk="0" fontAlgn="base" hangingPunct="0">
              <a:spcBef>
                <a:spcPct val="0"/>
              </a:spcBef>
              <a:spcAft>
                <a:spcPct val="0"/>
              </a:spcAft>
              <a:defRPr sz="2300">
                <a:solidFill>
                  <a:schemeClr val="tx1"/>
                </a:solidFill>
                <a:latin typeface="Times New Roman" charset="0"/>
                <a:ea typeface="ＭＳ Ｐゴシック" charset="0"/>
              </a:defRPr>
            </a:lvl9pPr>
          </a:lstStyle>
          <a:p>
            <a:fld id="{7EE1134B-0CC8-074E-A0BA-BC372262C46D}" type="slidenum">
              <a:rPr lang="en-US" sz="1100"/>
              <a:pPr/>
              <a:t>6</a:t>
            </a:fld>
            <a:endParaRPr lang="en-US" sz="1100"/>
          </a:p>
        </p:txBody>
      </p:sp>
      <p:sp>
        <p:nvSpPr>
          <p:cNvPr id="44035" name="Rectangle 2"/>
          <p:cNvSpPr>
            <a:spLocks noGrp="1" noRot="1" noChangeAspect="1" noChangeArrowheads="1" noTextEdit="1"/>
          </p:cNvSpPr>
          <p:nvPr>
            <p:ph type="sldImg"/>
          </p:nvPr>
        </p:nvSpPr>
        <p:spPr>
          <a:xfrm>
            <a:off x="392113" y="692150"/>
            <a:ext cx="6070600" cy="3416300"/>
          </a:xfrm>
          <a:ln/>
        </p:spPr>
      </p:sp>
      <p:sp>
        <p:nvSpPr>
          <p:cNvPr id="44036" name="Rectangle 3"/>
          <p:cNvSpPr>
            <a:spLocks noGrp="1" noChangeArrowheads="1"/>
          </p:cNvSpPr>
          <p:nvPr>
            <p:ph type="body" idx="1"/>
          </p:nvPr>
        </p:nvSpPr>
        <p:spPr>
          <a:xfrm>
            <a:off x="915295" y="4343704"/>
            <a:ext cx="5027414" cy="4113892"/>
          </a:xfrm>
          <a:noFill/>
          <a:ln w="9525"/>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type="none" w="sm" len="sm"/>
                <a:tailEnd type="none" w="sm" len="sm"/>
              </a14:hiddenLine>
            </a:ext>
          </a:extLst>
        </p:spPr>
        <p:txBody>
          <a:bodyPr lIns="86486" tIns="43243" rIns="86486" bIns="43243"/>
          <a:lstStyle/>
          <a:p>
            <a:r>
              <a:rPr lang="en-US" dirty="0"/>
              <a:t>Reviews on apple’s site give it only 1 star, so maybe it really isn’t that good after all…</a:t>
            </a:r>
          </a:p>
          <a:p>
            <a:r>
              <a:rPr lang="en-US" dirty="0"/>
              <a:t>Thought they have since revised this one and made it slightly larger, thicker, and heavier (rare design direction).</a:t>
            </a:r>
          </a:p>
          <a:p>
            <a:endParaRPr lang="en-US" dirty="0"/>
          </a:p>
          <a:p>
            <a:r>
              <a:rPr lang="en-US" dirty="0"/>
              <a:t>These many changes to something that seems as simple as a remote control by Apple, a company known for their design prowess, shows it isn’t as easy as it looks to get right.</a:t>
            </a:r>
          </a:p>
          <a:p>
            <a:endParaRPr lang="en-US" dirty="0"/>
          </a:p>
          <a:p>
            <a:r>
              <a:rPr lang="en-US" dirty="0"/>
              <a:t>This trade off between simplicity and functionality is often a hard one and you see two different approaches taken with Apple slowly moving a way from the probably too simple version.</a:t>
            </a:r>
          </a:p>
          <a:p>
            <a:r>
              <a:rPr lang="en-US" dirty="0"/>
              <a:t>Thought the Google remote is atrocious.</a:t>
            </a:r>
          </a:p>
          <a:p>
            <a:endParaRPr lang="en-US" dirty="0"/>
          </a:p>
          <a:p>
            <a:endParaRPr lang="en-US" dirty="0"/>
          </a:p>
        </p:txBody>
      </p:sp>
    </p:spTree>
    <p:extLst>
      <p:ext uri="{BB962C8B-B14F-4D97-AF65-F5344CB8AC3E}">
        <p14:creationId xmlns:p14="http://schemas.microsoft.com/office/powerpoint/2010/main" val="2187738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Today we are going to talk about how to use the POV you have developed from your </a:t>
            </a:r>
            <a:r>
              <a:rPr lang="en-US" dirty="0" err="1"/>
              <a:t>needfinding</a:t>
            </a:r>
            <a:r>
              <a:rPr lang="en-US" dirty="0"/>
              <a:t> to first brainstorm on possible problems to solve, how to pick a good problem, and then to brainstorm on possible solutions to that problem.</a:t>
            </a:r>
          </a:p>
        </p:txBody>
      </p:sp>
    </p:spTree>
    <p:extLst>
      <p:ext uri="{BB962C8B-B14F-4D97-AF65-F5344CB8AC3E}">
        <p14:creationId xmlns:p14="http://schemas.microsoft.com/office/powerpoint/2010/main" val="5243849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xfrm>
            <a:off x="3884084" y="8684664"/>
            <a:ext cx="2972405" cy="457810"/>
          </a:xfrm>
          <a:prstGeom prst="rect">
            <a:avLst/>
          </a:prstGeo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87545" tIns="43772" rIns="87545" bIns="43772"/>
          <a:lstStyle>
            <a:lvl1pPr defTabSz="936241" eaLnBrk="0" hangingPunct="0">
              <a:defRPr sz="2300">
                <a:solidFill>
                  <a:schemeClr val="tx1"/>
                </a:solidFill>
                <a:latin typeface="Times New Roman" charset="0"/>
                <a:ea typeface="ＭＳ Ｐゴシック" charset="0"/>
              </a:defRPr>
            </a:lvl1pPr>
            <a:lvl2pPr marL="711300" indent="-273577" defTabSz="936241" eaLnBrk="0" hangingPunct="0">
              <a:defRPr sz="2300">
                <a:solidFill>
                  <a:schemeClr val="tx1"/>
                </a:solidFill>
                <a:latin typeface="Times New Roman" charset="0"/>
                <a:ea typeface="ＭＳ Ｐゴシック" charset="0"/>
              </a:defRPr>
            </a:lvl2pPr>
            <a:lvl3pPr marL="1094308" indent="-218862" defTabSz="936241" eaLnBrk="0" hangingPunct="0">
              <a:defRPr sz="2300">
                <a:solidFill>
                  <a:schemeClr val="tx1"/>
                </a:solidFill>
                <a:latin typeface="Times New Roman" charset="0"/>
                <a:ea typeface="ＭＳ Ｐゴシック" charset="0"/>
              </a:defRPr>
            </a:lvl3pPr>
            <a:lvl4pPr marL="1532031" indent="-218862" defTabSz="936241" eaLnBrk="0" hangingPunct="0">
              <a:defRPr sz="2300">
                <a:solidFill>
                  <a:schemeClr val="tx1"/>
                </a:solidFill>
                <a:latin typeface="Times New Roman" charset="0"/>
                <a:ea typeface="ＭＳ Ｐゴシック" charset="0"/>
              </a:defRPr>
            </a:lvl4pPr>
            <a:lvl5pPr marL="1969755" indent="-218862" defTabSz="936241" eaLnBrk="0" hangingPunct="0">
              <a:defRPr sz="2300">
                <a:solidFill>
                  <a:schemeClr val="tx1"/>
                </a:solidFill>
                <a:latin typeface="Times New Roman" charset="0"/>
                <a:ea typeface="ＭＳ Ｐゴシック" charset="0"/>
              </a:defRPr>
            </a:lvl5pPr>
            <a:lvl6pPr marL="2407478" indent="-218862" defTabSz="936241" eaLnBrk="0" fontAlgn="base" hangingPunct="0">
              <a:spcBef>
                <a:spcPct val="0"/>
              </a:spcBef>
              <a:spcAft>
                <a:spcPct val="0"/>
              </a:spcAft>
              <a:defRPr sz="2300">
                <a:solidFill>
                  <a:schemeClr val="tx1"/>
                </a:solidFill>
                <a:latin typeface="Times New Roman" charset="0"/>
                <a:ea typeface="ＭＳ Ｐゴシック" charset="0"/>
              </a:defRPr>
            </a:lvl6pPr>
            <a:lvl7pPr marL="2845201" indent="-218862" defTabSz="936241" eaLnBrk="0" fontAlgn="base" hangingPunct="0">
              <a:spcBef>
                <a:spcPct val="0"/>
              </a:spcBef>
              <a:spcAft>
                <a:spcPct val="0"/>
              </a:spcAft>
              <a:defRPr sz="2300">
                <a:solidFill>
                  <a:schemeClr val="tx1"/>
                </a:solidFill>
                <a:latin typeface="Times New Roman" charset="0"/>
                <a:ea typeface="ＭＳ Ｐゴシック" charset="0"/>
              </a:defRPr>
            </a:lvl7pPr>
            <a:lvl8pPr marL="3282925" indent="-218862" defTabSz="936241" eaLnBrk="0" fontAlgn="base" hangingPunct="0">
              <a:spcBef>
                <a:spcPct val="0"/>
              </a:spcBef>
              <a:spcAft>
                <a:spcPct val="0"/>
              </a:spcAft>
              <a:defRPr sz="2300">
                <a:solidFill>
                  <a:schemeClr val="tx1"/>
                </a:solidFill>
                <a:latin typeface="Times New Roman" charset="0"/>
                <a:ea typeface="ＭＳ Ｐゴシック" charset="0"/>
              </a:defRPr>
            </a:lvl8pPr>
            <a:lvl9pPr marL="3720648" indent="-218862" defTabSz="936241" eaLnBrk="0" fontAlgn="base" hangingPunct="0">
              <a:spcBef>
                <a:spcPct val="0"/>
              </a:spcBef>
              <a:spcAft>
                <a:spcPct val="0"/>
              </a:spcAft>
              <a:defRPr sz="2300">
                <a:solidFill>
                  <a:schemeClr val="tx1"/>
                </a:solidFill>
                <a:latin typeface="Times New Roman" charset="0"/>
                <a:ea typeface="ＭＳ Ｐゴシック" charset="0"/>
              </a:defRPr>
            </a:lvl9pPr>
          </a:lstStyle>
          <a:p>
            <a:fld id="{AFBCB93E-F4EA-724D-9AD2-D35B9053D5DD}" type="slidenum">
              <a:rPr lang="en-US" sz="1000"/>
              <a:pPr/>
              <a:t>8</a:t>
            </a:fld>
            <a:endParaRPr lang="en-US" sz="1000"/>
          </a:p>
        </p:txBody>
      </p:sp>
      <p:sp>
        <p:nvSpPr>
          <p:cNvPr id="62467" name="Rectangle 2"/>
          <p:cNvSpPr>
            <a:spLocks noGrp="1" noRot="1" noChangeAspect="1" noChangeArrowheads="1" noTextEdit="1"/>
          </p:cNvSpPr>
          <p:nvPr>
            <p:ph type="sldImg"/>
          </p:nvPr>
        </p:nvSpPr>
        <p:spPr>
          <a:ln/>
        </p:spPr>
      </p:sp>
      <p:sp>
        <p:nvSpPr>
          <p:cNvPr id="62468" name="Rectangle 3"/>
          <p:cNvSpPr>
            <a:spLocks noGrp="1" noChangeArrowheads="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87545" tIns="43772" rIns="87545" bIns="43772"/>
          <a:lstStyle/>
          <a:p>
            <a:pPr defTabSz="904325">
              <a:spcBef>
                <a:spcPct val="0"/>
              </a:spcBef>
            </a:pPr>
            <a:endParaRPr lang="en-US" sz="2400" dirty="0">
              <a:latin typeface="Times New Roman" charset="0"/>
            </a:endParaRPr>
          </a:p>
        </p:txBody>
      </p:sp>
    </p:spTree>
    <p:extLst>
      <p:ext uri="{BB962C8B-B14F-4D97-AF65-F5344CB8AC3E}">
        <p14:creationId xmlns:p14="http://schemas.microsoft.com/office/powerpoint/2010/main" val="17907094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1" name="Shape 951"/>
          <p:cNvSpPr>
            <a:spLocks noGrp="1" noRot="1" noChangeAspect="1"/>
          </p:cNvSpPr>
          <p:nvPr>
            <p:ph type="sldImg"/>
          </p:nvPr>
        </p:nvSpPr>
        <p:spPr>
          <a:xfrm>
            <a:off x="381000" y="685800"/>
            <a:ext cx="6096000" cy="3429000"/>
          </a:xfrm>
          <a:prstGeom prst="rect">
            <a:avLst/>
          </a:prstGeom>
        </p:spPr>
        <p:txBody>
          <a:bodyPr/>
          <a:lstStyle/>
          <a:p>
            <a:pPr lvl="0"/>
            <a:endParaRPr/>
          </a:p>
        </p:txBody>
      </p:sp>
      <p:sp>
        <p:nvSpPr>
          <p:cNvPr id="952" name="Shape 952"/>
          <p:cNvSpPr>
            <a:spLocks noGrp="1"/>
          </p:cNvSpPr>
          <p:nvPr>
            <p:ph type="body" sz="quarter" idx="1"/>
          </p:nvPr>
        </p:nvSpPr>
        <p:spPr>
          <a:prstGeom prst="rect">
            <a:avLst/>
          </a:prstGeom>
        </p:spPr>
        <p:txBody>
          <a:bodyPr/>
          <a:lstStyle/>
          <a:p>
            <a:pPr lvl="0" defTabSz="914400">
              <a:lnSpc>
                <a:spcPct val="100000"/>
              </a:lnSpc>
              <a:defRPr sz="1800"/>
            </a:pPr>
            <a:r>
              <a:rPr lang="en-US" sz="1200" dirty="0">
                <a:latin typeface="Lucida Grande"/>
                <a:ea typeface="Lucida Grande"/>
                <a:cs typeface="Lucida Grande"/>
                <a:sym typeface="Lucida Grande"/>
              </a:rPr>
              <a:t>Let’s review POVs again:</a:t>
            </a:r>
          </a:p>
          <a:p>
            <a:pPr lvl="0" defTabSz="914400">
              <a:lnSpc>
                <a:spcPct val="100000"/>
              </a:lnSpc>
              <a:defRPr sz="1800"/>
            </a:pPr>
            <a:endParaRPr lang="en-US" sz="1200" dirty="0">
              <a:latin typeface="Lucida Grande"/>
              <a:ea typeface="Lucida Grande"/>
              <a:cs typeface="Lucida Grande"/>
              <a:sym typeface="Lucida Grande"/>
            </a:endParaRPr>
          </a:p>
          <a:p>
            <a:pPr lvl="0" defTabSz="914400">
              <a:lnSpc>
                <a:spcPct val="100000"/>
              </a:lnSpc>
              <a:defRPr sz="1800"/>
            </a:pPr>
            <a:r>
              <a:rPr lang="en-US" sz="1200" dirty="0">
                <a:latin typeface="Lucida Grande"/>
                <a:ea typeface="Lucida Grande"/>
                <a:cs typeface="Lucida Grande"/>
                <a:sym typeface="Lucida Grande"/>
              </a:rPr>
              <a:t>4 straight-forward sentences.</a:t>
            </a:r>
            <a:endParaRPr lang="en-US" sz="1200" dirty="0">
              <a:latin typeface="Gill Sans"/>
              <a:ea typeface="Gill Sans"/>
              <a:cs typeface="Gill Sans"/>
              <a:sym typeface="Gill Sans"/>
            </a:endParaRPr>
          </a:p>
          <a:p>
            <a:pPr lvl="0" defTabSz="914400">
              <a:lnSpc>
                <a:spcPct val="100000"/>
              </a:lnSpc>
              <a:defRPr sz="1800"/>
            </a:pPr>
            <a:endParaRPr lang="en-US" sz="1200" dirty="0">
              <a:latin typeface="Lucida Grande"/>
              <a:ea typeface="Lucida Grande"/>
              <a:cs typeface="Lucida Grande"/>
              <a:sym typeface="Lucida Grande"/>
            </a:endParaRPr>
          </a:p>
          <a:p>
            <a:pPr lvl="0" defTabSz="914400">
              <a:lnSpc>
                <a:spcPct val="100000"/>
              </a:lnSpc>
              <a:defRPr sz="1800"/>
            </a:pPr>
            <a:r>
              <a:rPr lang="en-US" sz="1200" b="1" dirty="0">
                <a:latin typeface="Lucida Grande"/>
                <a:ea typeface="Lucida Grande"/>
                <a:cs typeface="Lucida Grande"/>
                <a:sym typeface="Lucida Grande"/>
              </a:rPr>
              <a:t>We met: </a:t>
            </a:r>
            <a:r>
              <a:rPr lang="en-US" sz="1200" dirty="0">
                <a:latin typeface="Arial"/>
                <a:ea typeface="Arial"/>
                <a:cs typeface="Arial"/>
                <a:sym typeface="Arial"/>
              </a:rPr>
              <a:t>“</a:t>
            </a:r>
            <a:r>
              <a:rPr lang="en-US" sz="1200" dirty="0">
                <a:latin typeface="Lucida Grande"/>
                <a:ea typeface="Lucida Grande"/>
                <a:cs typeface="Lucida Grande"/>
                <a:sym typeface="Lucida Grande"/>
              </a:rPr>
              <a:t>What specific person did you meet that inspires your work?</a:t>
            </a:r>
            <a:r>
              <a:rPr lang="en-US" sz="1200" dirty="0">
                <a:latin typeface="Arial"/>
                <a:ea typeface="Arial"/>
                <a:cs typeface="Arial"/>
                <a:sym typeface="Arial"/>
              </a:rPr>
              <a:t>”</a:t>
            </a:r>
            <a:endParaRPr lang="en-US" sz="1200" dirty="0">
              <a:latin typeface="Lucida Grande"/>
              <a:ea typeface="Lucida Grande"/>
              <a:cs typeface="Lucida Grande"/>
              <a:sym typeface="Lucida Grande"/>
            </a:endParaRPr>
          </a:p>
          <a:p>
            <a:pPr lvl="0" defTabSz="914400">
              <a:lnSpc>
                <a:spcPct val="100000"/>
              </a:lnSpc>
              <a:defRPr sz="1800"/>
            </a:pPr>
            <a:r>
              <a:rPr lang="en-US" sz="1200" b="1" dirty="0">
                <a:latin typeface="Lucida Grande"/>
                <a:ea typeface="Lucida Grande"/>
                <a:cs typeface="Lucida Grande"/>
                <a:sym typeface="Lucida Grande"/>
              </a:rPr>
              <a:t>We were surprised to notice: </a:t>
            </a:r>
            <a:r>
              <a:rPr lang="en-US" sz="1200" dirty="0">
                <a:latin typeface="Arial"/>
                <a:ea typeface="Arial"/>
                <a:cs typeface="Arial"/>
                <a:sym typeface="Arial"/>
              </a:rPr>
              <a:t>“</a:t>
            </a:r>
            <a:r>
              <a:rPr lang="en-US" sz="1200" dirty="0">
                <a:latin typeface="Lucida Grande"/>
                <a:ea typeface="Lucida Grande"/>
                <a:cs typeface="Lucida Grande"/>
                <a:sym typeface="Lucida Grande"/>
              </a:rPr>
              <a:t>Tell us something we didn</a:t>
            </a:r>
            <a:r>
              <a:rPr lang="en-US" sz="1200" dirty="0">
                <a:latin typeface="Arial"/>
                <a:ea typeface="Arial"/>
                <a:cs typeface="Arial"/>
                <a:sym typeface="Arial"/>
              </a:rPr>
              <a:t>’</a:t>
            </a:r>
            <a:r>
              <a:rPr lang="en-US" sz="1200" dirty="0">
                <a:latin typeface="Lucida Grande"/>
                <a:ea typeface="Lucida Grande"/>
                <a:cs typeface="Lucida Grande"/>
                <a:sym typeface="Lucida Grande"/>
              </a:rPr>
              <a:t>t know or wouldn</a:t>
            </a:r>
            <a:r>
              <a:rPr lang="en-US" sz="1200" dirty="0">
                <a:latin typeface="Arial"/>
                <a:ea typeface="Arial"/>
                <a:cs typeface="Arial"/>
                <a:sym typeface="Arial"/>
              </a:rPr>
              <a:t>’</a:t>
            </a:r>
            <a:r>
              <a:rPr lang="en-US" sz="1200" dirty="0">
                <a:latin typeface="Lucida Grande"/>
                <a:ea typeface="Lucida Grande"/>
                <a:cs typeface="Lucida Grande"/>
                <a:sym typeface="Lucida Grande"/>
              </a:rPr>
              <a:t>t have thought about before we started this project.  What unique new perspective do you have now? What tension, contradiction, or surprise did you find?</a:t>
            </a:r>
            <a:r>
              <a:rPr lang="en-US" sz="1200" dirty="0">
                <a:latin typeface="Arial"/>
                <a:ea typeface="Arial"/>
                <a:cs typeface="Arial"/>
                <a:sym typeface="Arial"/>
              </a:rPr>
              <a:t>”</a:t>
            </a:r>
          </a:p>
          <a:p>
            <a:pPr lvl="0" defTabSz="914400">
              <a:lnSpc>
                <a:spcPct val="100000"/>
              </a:lnSpc>
              <a:defRPr sz="1800"/>
            </a:pPr>
            <a:r>
              <a:rPr lang="en-US" sz="1200" b="1" dirty="0">
                <a:latin typeface="Arial"/>
                <a:ea typeface="Lucida Grande"/>
                <a:cs typeface="Arial"/>
                <a:sym typeface="Arial"/>
              </a:rPr>
              <a:t>We wonder if this means: </a:t>
            </a:r>
            <a:r>
              <a:rPr lang="en-US" sz="1200" b="0" dirty="0">
                <a:latin typeface="Arial"/>
                <a:ea typeface="Lucida Grande"/>
                <a:cs typeface="Arial"/>
                <a:sym typeface="Arial"/>
              </a:rPr>
              <a:t>What was your leap? What did you infer? </a:t>
            </a:r>
            <a:r>
              <a:rPr lang="en-US" sz="1200" dirty="0">
                <a:latin typeface="Lucida Grande"/>
                <a:ea typeface="Lucida Grande"/>
                <a:cs typeface="Lucida Grande"/>
                <a:sym typeface="Lucida Grande"/>
              </a:rPr>
              <a:t>This is your need! </a:t>
            </a:r>
            <a:endParaRPr lang="en-US" sz="1200" b="1" dirty="0">
              <a:latin typeface="Lucida Grande"/>
              <a:ea typeface="Lucida Grande"/>
              <a:cs typeface="Lucida Grande"/>
              <a:sym typeface="Lucida Grande"/>
            </a:endParaRPr>
          </a:p>
          <a:p>
            <a:pPr lvl="0" defTabSz="914400">
              <a:lnSpc>
                <a:spcPct val="100000"/>
              </a:lnSpc>
              <a:defRPr sz="1800"/>
            </a:pPr>
            <a:r>
              <a:rPr lang="en-US" sz="1200" b="1" dirty="0">
                <a:latin typeface="Lucida Grande"/>
                <a:ea typeface="Lucida Grande"/>
                <a:cs typeface="Lucida Grande"/>
                <a:sym typeface="Lucida Grande"/>
              </a:rPr>
              <a:t>It would be game-changing to: </a:t>
            </a:r>
            <a:r>
              <a:rPr lang="en-US" sz="1200" dirty="0">
                <a:latin typeface="Arial"/>
                <a:ea typeface="Arial"/>
                <a:cs typeface="Arial"/>
                <a:sym typeface="Arial"/>
              </a:rPr>
              <a:t>“</a:t>
            </a:r>
            <a:r>
              <a:rPr lang="en-US" sz="1200" dirty="0">
                <a:latin typeface="Lucida Grande"/>
                <a:ea typeface="Lucida Grande"/>
                <a:cs typeface="Lucida Grande"/>
                <a:sym typeface="Lucida Grande"/>
              </a:rPr>
              <a:t>This is your call to action.  Build on your insight and take an aspirational stance on what you can do as a team. This isn</a:t>
            </a:r>
            <a:r>
              <a:rPr lang="en-US" sz="1200" dirty="0">
                <a:latin typeface="Arial"/>
                <a:ea typeface="Arial"/>
                <a:cs typeface="Arial"/>
                <a:sym typeface="Arial"/>
              </a:rPr>
              <a:t>’</a:t>
            </a:r>
            <a:r>
              <a:rPr lang="en-US" sz="1200" dirty="0">
                <a:latin typeface="Lucida Grande"/>
                <a:ea typeface="Lucida Grande"/>
                <a:cs typeface="Lucida Grande"/>
                <a:sym typeface="Lucida Grande"/>
              </a:rPr>
              <a:t>t your solution -- it is the problem to be solved.  A problem with a more informed perspective.</a:t>
            </a:r>
            <a:r>
              <a:rPr lang="en-US" sz="1200" dirty="0">
                <a:latin typeface="Arial"/>
                <a:ea typeface="Arial"/>
                <a:cs typeface="Arial"/>
                <a:sym typeface="Arial"/>
              </a:rPr>
              <a:t>”</a:t>
            </a:r>
            <a:endParaRPr lang="en-US" sz="1200" dirty="0">
              <a:latin typeface="Lucida Grande"/>
              <a:ea typeface="Lucida Grande"/>
              <a:cs typeface="Lucida Grande"/>
              <a:sym typeface="Lucida Grande"/>
            </a:endParaRPr>
          </a:p>
        </p:txBody>
      </p:sp>
    </p:spTree>
    <p:extLst>
      <p:ext uri="{BB962C8B-B14F-4D97-AF65-F5344CB8AC3E}">
        <p14:creationId xmlns:p14="http://schemas.microsoft.com/office/powerpoint/2010/main" val="28084166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2" name="Shape 1012"/>
          <p:cNvSpPr>
            <a:spLocks noGrp="1" noRot="1" noChangeAspect="1"/>
          </p:cNvSpPr>
          <p:nvPr>
            <p:ph type="sldImg"/>
          </p:nvPr>
        </p:nvSpPr>
        <p:spPr>
          <a:xfrm>
            <a:off x="381000" y="685800"/>
            <a:ext cx="6096000" cy="3429000"/>
          </a:xfrm>
          <a:prstGeom prst="rect">
            <a:avLst/>
          </a:prstGeom>
        </p:spPr>
        <p:txBody>
          <a:bodyPr lIns="86493" tIns="43247" rIns="86493" bIns="43247"/>
          <a:lstStyle/>
          <a:p>
            <a:pPr lvl="0"/>
            <a:endParaRPr/>
          </a:p>
        </p:txBody>
      </p:sp>
      <p:sp>
        <p:nvSpPr>
          <p:cNvPr id="1013" name="Shape 1013"/>
          <p:cNvSpPr>
            <a:spLocks noGrp="1"/>
          </p:cNvSpPr>
          <p:nvPr>
            <p:ph type="body" sz="quarter" idx="1"/>
          </p:nvPr>
        </p:nvSpPr>
        <p:spPr>
          <a:prstGeom prst="rect">
            <a:avLst/>
          </a:prstGeom>
        </p:spPr>
        <p:txBody>
          <a:bodyPr lIns="86493" tIns="43247" rIns="86493" bIns="43247"/>
          <a:lstStyle>
            <a:lvl1pPr defTabSz="914400">
              <a:lnSpc>
                <a:spcPct val="100000"/>
              </a:lnSpc>
              <a:defRPr sz="1200">
                <a:latin typeface="Lucida Grande"/>
                <a:ea typeface="Lucida Grande"/>
                <a:cs typeface="Lucida Grande"/>
                <a:sym typeface="Lucida Grande"/>
              </a:defRPr>
            </a:lvl1pPr>
          </a:lstStyle>
          <a:p>
            <a:pPr lvl="0">
              <a:defRPr sz="1800"/>
            </a:pPr>
            <a:r>
              <a:rPr lang="en-US" dirty="0"/>
              <a:t>We use the tensions, contradictions and surprises to find the user's need.</a:t>
            </a:r>
          </a:p>
          <a:p>
            <a:pPr lvl="0">
              <a:defRPr sz="1800"/>
            </a:pPr>
            <a:r>
              <a:rPr lang="en-US" dirty="0"/>
              <a:t>[ADVANCE]</a:t>
            </a:r>
          </a:p>
          <a:p>
            <a:pPr lvl="0">
              <a:defRPr sz="1800"/>
            </a:pPr>
            <a:r>
              <a:rPr lang="en-US" dirty="0"/>
              <a:t>We go from that user need to the </a:t>
            </a:r>
            <a:r>
              <a:rPr lang="en-US" baseline="0" dirty="0"/>
              <a:t>insights that </a:t>
            </a:r>
            <a:r>
              <a:rPr lang="en-US" dirty="0"/>
              <a:t>are key to establishing our Point of View</a:t>
            </a:r>
            <a:endParaRPr dirty="0"/>
          </a:p>
        </p:txBody>
      </p:sp>
    </p:spTree>
    <p:extLst>
      <p:ext uri="{BB962C8B-B14F-4D97-AF65-F5344CB8AC3E}">
        <p14:creationId xmlns:p14="http://schemas.microsoft.com/office/powerpoint/2010/main" val="13798158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Let’s revisit this.</a:t>
            </a:r>
          </a:p>
          <a:p>
            <a:endParaRPr lang="en-US" dirty="0"/>
          </a:p>
          <a:p>
            <a:r>
              <a:rPr lang="en-US" dirty="0" err="1"/>
              <a:t>alan</a:t>
            </a:r>
            <a:r>
              <a:rPr lang="en-US" dirty="0"/>
              <a:t> (2025au): TAs will add reacts on slack to the POVs you submitted in lecture last week</a:t>
            </a:r>
          </a:p>
        </p:txBody>
      </p:sp>
    </p:spTree>
    <p:extLst>
      <p:ext uri="{BB962C8B-B14F-4D97-AF65-F5344CB8AC3E}">
        <p14:creationId xmlns:p14="http://schemas.microsoft.com/office/powerpoint/2010/main" val="13508056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gb42f2ad8fa_0_6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 name="Google Shape;94;gb42f2ad8fa_0_6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Let’s go through a few of the examples people submitted on the Truck Owner POV.</a:t>
            </a:r>
          </a:p>
          <a:p>
            <a:pPr marL="0" lvl="0" indent="0" algn="l" rtl="0">
              <a:spcBef>
                <a:spcPts val="0"/>
              </a:spcBef>
              <a:spcAft>
                <a:spcPts val="0"/>
              </a:spcAft>
              <a:buNone/>
            </a:pPr>
            <a:r>
              <a:rPr lang="en" dirty="0"/>
              <a:t>[ADVANCE]</a:t>
            </a:r>
          </a:p>
          <a:p>
            <a:pPr marL="0" lvl="0" indent="0" algn="l" rtl="0">
              <a:spcBef>
                <a:spcPts val="0"/>
              </a:spcBef>
              <a:spcAft>
                <a:spcPts val="0"/>
              </a:spcAft>
              <a:buNone/>
            </a:pPr>
            <a:r>
              <a:rPr lang="en" dirty="0"/>
              <a:t>Great context about the user. </a:t>
            </a:r>
          </a:p>
          <a:p>
            <a:pPr marL="0" lvl="0" indent="0" algn="l" rtl="0">
              <a:spcBef>
                <a:spcPts val="0"/>
              </a:spcBef>
              <a:spcAft>
                <a:spcPts val="0"/>
              </a:spcAft>
              <a:buNone/>
            </a:pPr>
            <a:r>
              <a:rPr lang="en" dirty="0"/>
              <a:t>[ADVANCE]</a:t>
            </a:r>
          </a:p>
          <a:p>
            <a:pPr marL="0" lvl="0" indent="0" algn="l" rtl="0">
              <a:spcBef>
                <a:spcPts val="0"/>
              </a:spcBef>
              <a:spcAft>
                <a:spcPts val="0"/>
              </a:spcAft>
              <a:buNone/>
            </a:pPr>
            <a:r>
              <a:rPr lang="en" dirty="0"/>
              <a:t>This is surprising. She is a mechanical engineer. From Stanford!</a:t>
            </a:r>
          </a:p>
          <a:p>
            <a:pPr marL="0" lvl="0" indent="0" algn="l" rtl="0">
              <a:spcBef>
                <a:spcPts val="0"/>
              </a:spcBef>
              <a:spcAft>
                <a:spcPts val="0"/>
              </a:spcAft>
              <a:buNone/>
            </a:pPr>
            <a:r>
              <a:rPr lang="en" dirty="0"/>
              <a:t>[ADVANCE]</a:t>
            </a:r>
          </a:p>
          <a:p>
            <a:pPr marL="0" lvl="0" indent="0" algn="l" rtl="0">
              <a:spcBef>
                <a:spcPts val="0"/>
              </a:spcBef>
              <a:spcAft>
                <a:spcPts val="0"/>
              </a:spcAft>
              <a:buNone/>
            </a:pPr>
            <a:r>
              <a:rPr lang="en" dirty="0"/>
              <a:t>Good job explaining the emotional pain point. </a:t>
            </a:r>
          </a:p>
          <a:p>
            <a:pPr marL="0" lvl="0" indent="0" algn="l" rtl="0">
              <a:spcBef>
                <a:spcPts val="0"/>
              </a:spcBef>
              <a:spcAft>
                <a:spcPts val="0"/>
              </a:spcAft>
              <a:buNone/>
            </a:pPr>
            <a:r>
              <a:rPr lang="en" dirty="0"/>
              <a:t>[ADVANCE]</a:t>
            </a:r>
          </a:p>
          <a:p>
            <a:pPr marL="0" lvl="0" indent="0" algn="l" rtl="0">
              <a:spcBef>
                <a:spcPts val="0"/>
              </a:spcBef>
              <a:spcAft>
                <a:spcPts val="0"/>
              </a:spcAft>
              <a:buNone/>
            </a:pPr>
            <a:r>
              <a:rPr lang="en" dirty="0"/>
              <a:t>“Detailed and accessible” to avoid feeling “self-conscious” provide a more specific and generative game-changer rather than saying “easier way.” Specific, emotional, generative = good.</a:t>
            </a:r>
            <a:endParaRPr dirty="0"/>
          </a:p>
        </p:txBody>
      </p:sp>
    </p:spTree>
    <p:extLst>
      <p:ext uri="{BB962C8B-B14F-4D97-AF65-F5344CB8AC3E}">
        <p14:creationId xmlns:p14="http://schemas.microsoft.com/office/powerpoint/2010/main" val="35548956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gb42f2ad8fa_0_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4" name="Google Shape;104;gb42f2ad8fa_0_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[ADVANCE]</a:t>
            </a:r>
          </a:p>
          <a:p>
            <a:pPr marL="0" lvl="0" indent="0" algn="l" rtl="0">
              <a:spcBef>
                <a:spcPts val="0"/>
              </a:spcBef>
              <a:spcAft>
                <a:spcPts val="0"/>
              </a:spcAft>
              <a:buNone/>
            </a:pPr>
            <a:r>
              <a:rPr lang="en" dirty="0"/>
              <a:t>Good description of who she is and key facts about her</a:t>
            </a:r>
          </a:p>
          <a:p>
            <a:pPr marL="0" lvl="0" indent="0" algn="l" rtl="0">
              <a:spcBef>
                <a:spcPts val="0"/>
              </a:spcBef>
              <a:spcAft>
                <a:spcPts val="0"/>
              </a:spcAft>
              <a:buNone/>
            </a:pPr>
            <a:r>
              <a:rPr lang="en" dirty="0"/>
              <a:t>[ADVANCE</a:t>
            </a:r>
          </a:p>
          <a:p>
            <a:pPr marL="0" lvl="0" indent="0" algn="l" rtl="0">
              <a:spcBef>
                <a:spcPts val="0"/>
              </a:spcBef>
              <a:spcAft>
                <a:spcPts val="0"/>
              </a:spcAft>
              <a:buNone/>
            </a:pPr>
            <a:r>
              <a:rPr lang="en" dirty="0"/>
              <a:t>Surprise.. she pretends to not know. That is good.</a:t>
            </a:r>
          </a:p>
          <a:p>
            <a:pPr marL="0" lvl="0" indent="0" algn="l" rtl="0">
              <a:spcBef>
                <a:spcPts val="0"/>
              </a:spcBef>
              <a:spcAft>
                <a:spcPts val="0"/>
              </a:spcAft>
              <a:buNone/>
            </a:pPr>
            <a:r>
              <a:rPr lang="en-US" b="0" i="0" dirty="0">
                <a:solidFill>
                  <a:srgbClr val="1D1C1D"/>
                </a:solidFill>
                <a:effectLst/>
                <a:latin typeface="Slack-Lato"/>
              </a:rPr>
              <a:t>[ADVANCE]</a:t>
            </a:r>
          </a:p>
          <a:p>
            <a:pPr marL="0" marR="0" lvl="0" indent="0" algn="l" defTabSz="457171" rtl="0" eaLnBrk="1" fontAlgn="auto" latinLnBrk="0" hangingPunct="1">
              <a:lnSpc>
                <a:spcPct val="117999"/>
              </a:lnSpc>
              <a:spcBef>
                <a:spcPts val="0"/>
              </a:spcBef>
              <a:spcAft>
                <a:spcPts val="0"/>
              </a:spcAft>
              <a:buClrTx/>
              <a:buSzTx/>
              <a:buFontTx/>
              <a:buNone/>
              <a:tabLst/>
              <a:defRPr/>
            </a:pPr>
            <a:r>
              <a:rPr lang="en" dirty="0"/>
              <a:t>We wonder… she wants to learn more about her truck. </a:t>
            </a:r>
          </a:p>
          <a:p>
            <a:pPr marL="0" marR="0" lvl="0" indent="0" algn="l" defTabSz="457171" rtl="0" eaLnBrk="1" fontAlgn="auto" latinLnBrk="0" hangingPunct="1">
              <a:lnSpc>
                <a:spcPct val="117999"/>
              </a:lnSpc>
              <a:spcBef>
                <a:spcPts val="0"/>
              </a:spcBef>
              <a:spcAft>
                <a:spcPts val="0"/>
              </a:spcAft>
              <a:buClrTx/>
              <a:buSzTx/>
              <a:buFontTx/>
              <a:buNone/>
              <a:tabLst/>
              <a:defRPr/>
            </a:pPr>
            <a:r>
              <a:rPr lang="en" dirty="0"/>
              <a:t>[ADVANCE]</a:t>
            </a:r>
          </a:p>
          <a:p>
            <a:pPr marL="0" marR="0" lvl="0" indent="0" algn="l" defTabSz="457171" rtl="0" eaLnBrk="1" fontAlgn="auto" latinLnBrk="0" hangingPunct="1">
              <a:lnSpc>
                <a:spcPct val="117999"/>
              </a:lnSpc>
              <a:spcBef>
                <a:spcPts val="0"/>
              </a:spcBef>
              <a:spcAft>
                <a:spcPts val="0"/>
              </a:spcAft>
              <a:buClrTx/>
              <a:buSzTx/>
              <a:buFontTx/>
              <a:buNone/>
              <a:tabLst/>
              <a:defRPr/>
            </a:pPr>
            <a:r>
              <a:rPr lang="en" dirty="0"/>
              <a:t>This is true, but not very surprising. It is a need (to learn), but doesn’t come from a surprise or contradiction.</a:t>
            </a:r>
          </a:p>
          <a:p>
            <a:pPr marL="0" lvl="0" indent="0" algn="l" rtl="0">
              <a:spcBef>
                <a:spcPts val="0"/>
              </a:spcBef>
              <a:spcAft>
                <a:spcPts val="0"/>
              </a:spcAft>
              <a:buNone/>
            </a:pPr>
            <a:r>
              <a:rPr lang="en" dirty="0"/>
              <a:t>It is lacking an explanation for </a:t>
            </a:r>
            <a:r>
              <a:rPr lang="en" b="1" dirty="0"/>
              <a:t>why</a:t>
            </a:r>
            <a:r>
              <a:rPr lang="en" dirty="0"/>
              <a:t> she pretends she knows everything, the </a:t>
            </a:r>
            <a:r>
              <a:rPr lang="en" b="1" dirty="0"/>
              <a:t>emotional</a:t>
            </a:r>
            <a:r>
              <a:rPr lang="en" dirty="0"/>
              <a:t> aspect.</a:t>
            </a:r>
          </a:p>
          <a:p>
            <a:pPr marL="0" lvl="0" indent="0" algn="l" rtl="0">
              <a:spcBef>
                <a:spcPts val="0"/>
              </a:spcBef>
              <a:spcAft>
                <a:spcPts val="0"/>
              </a:spcAft>
              <a:buNone/>
            </a:pPr>
            <a:r>
              <a:rPr lang="en" dirty="0"/>
              <a:t>[ADVANCE]</a:t>
            </a:r>
          </a:p>
          <a:p>
            <a:pPr marL="0" lvl="0" indent="0" algn="l" rtl="0">
              <a:spcBef>
                <a:spcPts val="0"/>
              </a:spcBef>
              <a:spcAft>
                <a:spcPts val="0"/>
              </a:spcAft>
              <a:buNone/>
            </a:pPr>
            <a:r>
              <a:rPr lang="en-US" b="0" i="0" dirty="0">
                <a:solidFill>
                  <a:srgbClr val="1D1C1D"/>
                </a:solidFill>
                <a:effectLst/>
                <a:latin typeface="Slack-Lato"/>
              </a:rPr>
              <a:t>Think about the empathy maps</a:t>
            </a:r>
          </a:p>
          <a:p>
            <a:pPr marL="0" lvl="0" indent="0" algn="l" rtl="0">
              <a:spcBef>
                <a:spcPts val="0"/>
              </a:spcBef>
              <a:spcAft>
                <a:spcPts val="0"/>
              </a:spcAft>
              <a:buNone/>
            </a:pPr>
            <a:r>
              <a:rPr lang="en-US" b="0" i="0" dirty="0">
                <a:solidFill>
                  <a:srgbClr val="1D1C1D"/>
                </a:solidFill>
                <a:effectLst/>
                <a:latin typeface="Slack-Lato"/>
              </a:rPr>
              <a:t>We have an observation (“she pretends to already be familiar”) (left side) but no inference (right side). Based on that observation what might she be thinking or feeling? We often infer emotions. That would make this stronger.</a:t>
            </a:r>
            <a:endParaRPr lang="en" dirty="0"/>
          </a:p>
          <a:p>
            <a:pPr marL="0" lvl="0" indent="0" algn="l" rtl="0">
              <a:spcBef>
                <a:spcPts val="0"/>
              </a:spcBef>
              <a:spcAft>
                <a:spcPts val="0"/>
              </a:spcAft>
              <a:buNone/>
            </a:pPr>
            <a:r>
              <a:rPr lang="en" dirty="0"/>
              <a:t>[ADVANCE]</a:t>
            </a:r>
          </a:p>
          <a:p>
            <a:pPr marL="0" lvl="0" indent="0" algn="l" rtl="0">
              <a:spcBef>
                <a:spcPts val="0"/>
              </a:spcBef>
              <a:spcAft>
                <a:spcPts val="0"/>
              </a:spcAft>
              <a:buNone/>
            </a:pPr>
            <a:r>
              <a:rPr lang="en" dirty="0"/>
              <a:t>It would be game changing...</a:t>
            </a:r>
          </a:p>
          <a:p>
            <a:pPr marL="0" lvl="0" indent="0" algn="l" rtl="0">
              <a:spcBef>
                <a:spcPts val="0"/>
              </a:spcBef>
              <a:spcAft>
                <a:spcPts val="0"/>
              </a:spcAft>
              <a:buNone/>
            </a:pPr>
            <a:r>
              <a:rPr lang="en" dirty="0"/>
              <a:t>[ADVANCE]</a:t>
            </a:r>
          </a:p>
          <a:p>
            <a:pPr marL="0" lvl="0" indent="0" algn="l" rtl="0">
              <a:spcBef>
                <a:spcPts val="0"/>
              </a:spcBef>
              <a:spcAft>
                <a:spcPts val="0"/>
              </a:spcAft>
              <a:buNone/>
            </a:pPr>
            <a:r>
              <a:rPr lang="en" dirty="0"/>
              <a:t>Game-changer is a bit too broad to be generative as there is no nod to what the current problem is that is blocking the ability for truck enthusiasts to learn.</a:t>
            </a:r>
            <a:endParaRPr dirty="0"/>
          </a:p>
        </p:txBody>
      </p:sp>
    </p:spTree>
    <p:extLst>
      <p:ext uri="{BB962C8B-B14F-4D97-AF65-F5344CB8AC3E}">
        <p14:creationId xmlns:p14="http://schemas.microsoft.com/office/powerpoint/2010/main" val="24496705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gb42f2ad8fa_0_7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4" name="Google Shape;114;gb42f2ad8fa_0_7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Not much on why she likes to drive a truck, so the attributes could be stronger</a:t>
            </a:r>
          </a:p>
          <a:p>
            <a:pPr marL="0" lvl="0" indent="0" algn="l" rtl="0">
              <a:spcBef>
                <a:spcPts val="0"/>
              </a:spcBef>
              <a:spcAft>
                <a:spcPts val="0"/>
              </a:spcAft>
              <a:buNone/>
            </a:pPr>
            <a:r>
              <a:rPr lang="en" dirty="0"/>
              <a:t>[ADVANCE]</a:t>
            </a:r>
          </a:p>
          <a:p>
            <a:pPr marL="0" lvl="0" indent="0" algn="l" rtl="0">
              <a:spcBef>
                <a:spcPts val="0"/>
              </a:spcBef>
              <a:spcAft>
                <a:spcPts val="0"/>
              </a:spcAft>
              <a:buNone/>
            </a:pPr>
            <a:r>
              <a:rPr lang="en" dirty="0"/>
              <a:t>Good surprise that shows the pain point - no confidence (even though she is a mechanical engineer)</a:t>
            </a:r>
          </a:p>
          <a:p>
            <a:pPr marL="0" lvl="0" indent="0" algn="l" rtl="0">
              <a:spcBef>
                <a:spcPts val="0"/>
              </a:spcBef>
              <a:spcAft>
                <a:spcPts val="0"/>
              </a:spcAft>
              <a:buNone/>
            </a:pPr>
            <a:r>
              <a:rPr lang="en" dirty="0"/>
              <a:t>[ADVANCE</a:t>
            </a:r>
          </a:p>
          <a:p>
            <a:pPr marL="0" lvl="0" indent="0" algn="l" rtl="0">
              <a:spcBef>
                <a:spcPts val="0"/>
              </a:spcBef>
              <a:spcAft>
                <a:spcPts val="0"/>
              </a:spcAft>
              <a:buNone/>
            </a:pPr>
            <a:r>
              <a:rPr lang="en" dirty="0"/>
              <a:t>She is </a:t>
            </a:r>
            <a:r>
              <a:rPr lang="en" dirty="0" err="1"/>
              <a:t>afra</a:t>
            </a:r>
            <a:r>
              <a:rPr lang="en-US" dirty="0"/>
              <a:t>id</a:t>
            </a:r>
            <a:r>
              <a:rPr lang="en" dirty="0"/>
              <a:t>… Good emotion and why that follows logically.</a:t>
            </a:r>
          </a:p>
          <a:p>
            <a:pPr marL="0" lvl="0" indent="0" algn="l" rtl="0">
              <a:spcBef>
                <a:spcPts val="0"/>
              </a:spcBef>
              <a:spcAft>
                <a:spcPts val="0"/>
              </a:spcAft>
              <a:buNone/>
            </a:pPr>
            <a:r>
              <a:rPr lang="en" dirty="0"/>
              <a:t>[ADVANCE</a:t>
            </a:r>
          </a:p>
          <a:p>
            <a:pPr marL="0" lvl="0" indent="0" algn="l" rtl="0">
              <a:spcBef>
                <a:spcPts val="0"/>
              </a:spcBef>
              <a:spcAft>
                <a:spcPts val="0"/>
              </a:spcAft>
              <a:buNone/>
            </a:pPr>
            <a:r>
              <a:rPr lang="en" dirty="0"/>
              <a:t>Too much specific solution in the game-changer (“third-party resource”) = not generative enough. Only a few things will fit.</a:t>
            </a:r>
            <a:endParaRPr dirty="0"/>
          </a:p>
        </p:txBody>
      </p:sp>
    </p:spTree>
    <p:extLst>
      <p:ext uri="{BB962C8B-B14F-4D97-AF65-F5344CB8AC3E}">
        <p14:creationId xmlns:p14="http://schemas.microsoft.com/office/powerpoint/2010/main" val="17432768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you know how to unpack data</a:t>
            </a:r>
            <a:r>
              <a:rPr lang="en-US" baseline="0" dirty="0"/>
              <a:t> and get a POV, </a:t>
            </a:r>
            <a:r>
              <a:rPr lang="en-US" dirty="0"/>
              <a:t> how do</a:t>
            </a:r>
            <a:r>
              <a:rPr lang="en-US" baseline="0" dirty="0"/>
              <a:t> we use it. Let’s shift gears and get to the next stage of the process.</a:t>
            </a:r>
            <a:endParaRPr lang="en-US" dirty="0"/>
          </a:p>
        </p:txBody>
      </p:sp>
    </p:spTree>
    <p:extLst>
      <p:ext uri="{BB962C8B-B14F-4D97-AF65-F5344CB8AC3E}">
        <p14:creationId xmlns:p14="http://schemas.microsoft.com/office/powerpoint/2010/main" val="197076831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[ADVANCE] we’ve done needfinding (or you are doing it now)</a:t>
            </a:r>
          </a:p>
          <a:p>
            <a:r>
              <a:rPr lang="en-US" dirty="0"/>
              <a:t>[ADVANCE] Now you know how to unpack data</a:t>
            </a:r>
            <a:r>
              <a:rPr lang="en-US" baseline="0" dirty="0"/>
              <a:t> and get a POV</a:t>
            </a:r>
            <a:r>
              <a:rPr lang="en-US" dirty="0"/>
              <a:t>– you will practice this in studio on </a:t>
            </a:r>
            <a:r>
              <a:rPr lang="en-US" dirty="0" err="1"/>
              <a:t>Thur</a:t>
            </a:r>
            <a:r>
              <a:rPr lang="en-US" dirty="0"/>
              <a:t>/Fri</a:t>
            </a:r>
          </a:p>
          <a:p>
            <a:r>
              <a:rPr lang="en-US" dirty="0"/>
              <a:t>[ADVANCE]</a:t>
            </a:r>
          </a:p>
          <a:p>
            <a:pPr marL="0" marR="0" lvl="0" indent="0" defTabSz="457171" eaLnBrk="1" fontAlgn="auto" latinLnBrk="0" hangingPunct="1">
              <a:lnSpc>
                <a:spcPct val="117999"/>
              </a:lnSpc>
              <a:spcBef>
                <a:spcPts val="0"/>
              </a:spcBef>
              <a:spcAft>
                <a:spcPts val="0"/>
              </a:spcAft>
              <a:buClrTx/>
              <a:buSzTx/>
              <a:buFontTx/>
              <a:buNone/>
              <a:tabLst/>
              <a:defRPr/>
            </a:pPr>
            <a:r>
              <a:rPr lang="en-US" baseline="0" dirty="0"/>
              <a:t>The question now is </a:t>
            </a:r>
            <a:r>
              <a:rPr lang="en-US" dirty="0"/>
              <a:t>how do</a:t>
            </a:r>
            <a:r>
              <a:rPr lang="en-US" baseline="0" dirty="0"/>
              <a:t> we use that POV. Let’s shift gears and get to the next stage of the process.</a:t>
            </a:r>
            <a:endParaRPr lang="en-US" dirty="0"/>
          </a:p>
          <a:p>
            <a:r>
              <a:rPr lang="en-US" dirty="0"/>
              <a:t>The next step is to Ideate…</a:t>
            </a:r>
          </a:p>
          <a:p>
            <a:r>
              <a:rPr lang="en-US" dirty="0"/>
              <a:t>[ADVANCE]</a:t>
            </a:r>
          </a:p>
          <a:p>
            <a:endParaRPr lang="en-US" dirty="0"/>
          </a:p>
        </p:txBody>
      </p:sp>
    </p:spTree>
    <p:extLst>
      <p:ext uri="{BB962C8B-B14F-4D97-AF65-F5344CB8AC3E}">
        <p14:creationId xmlns:p14="http://schemas.microsoft.com/office/powerpoint/2010/main" val="270031911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720725"/>
            <a:ext cx="6400800" cy="3600450"/>
          </a:xfrm>
        </p:spPr>
      </p:sp>
      <p:sp>
        <p:nvSpPr>
          <p:cNvPr id="3" name="Notes Placeholder 2"/>
          <p:cNvSpPr>
            <a:spLocks noGrp="1"/>
          </p:cNvSpPr>
          <p:nvPr>
            <p:ph type="body" idx="1"/>
          </p:nvPr>
        </p:nvSpPr>
        <p:spPr/>
        <p:txBody>
          <a:bodyPr/>
          <a:lstStyle/>
          <a:p>
            <a:pPr marL="0" marR="0" lvl="0" indent="0" defTabSz="457171" eaLnBrk="1" fontAlgn="auto" latinLnBrk="0" hangingPunct="1">
              <a:lnSpc>
                <a:spcPct val="117999"/>
              </a:lnSpc>
              <a:spcBef>
                <a:spcPts val="0"/>
              </a:spcBef>
              <a:spcAft>
                <a:spcPts val="0"/>
              </a:spcAft>
              <a:buClrTx/>
              <a:buSzTx/>
              <a:buFontTx/>
              <a:buNone/>
              <a:tabLst/>
              <a:defRPr/>
            </a:pPr>
            <a:r>
              <a:rPr lang="en-US" dirty="0"/>
              <a:t>on more specific problems than what our POV identifies</a:t>
            </a:r>
          </a:p>
          <a:p>
            <a:endParaRPr lang="en-US" dirty="0"/>
          </a:p>
        </p:txBody>
      </p:sp>
    </p:spTree>
    <p:extLst>
      <p:ext uri="{BB962C8B-B14F-4D97-AF65-F5344CB8AC3E}">
        <p14:creationId xmlns:p14="http://schemas.microsoft.com/office/powerpoint/2010/main" val="363182215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2" name="Shape 1032"/>
          <p:cNvSpPr>
            <a:spLocks noGrp="1" noRot="1" noChangeAspect="1"/>
          </p:cNvSpPr>
          <p:nvPr>
            <p:ph type="sldImg"/>
          </p:nvPr>
        </p:nvSpPr>
        <p:spPr>
          <a:xfrm>
            <a:off x="457200" y="720725"/>
            <a:ext cx="6400800" cy="3600450"/>
          </a:xfrm>
          <a:prstGeom prst="rect">
            <a:avLst/>
          </a:prstGeom>
        </p:spPr>
        <p:txBody>
          <a:bodyPr/>
          <a:lstStyle/>
          <a:p>
            <a:pPr lvl="0"/>
            <a:endParaRPr/>
          </a:p>
        </p:txBody>
      </p:sp>
      <p:sp>
        <p:nvSpPr>
          <p:cNvPr id="1033" name="Shape 1033"/>
          <p:cNvSpPr>
            <a:spLocks noGrp="1"/>
          </p:cNvSpPr>
          <p:nvPr>
            <p:ph type="body" sz="quarter" idx="1"/>
          </p:nvPr>
        </p:nvSpPr>
        <p:spPr>
          <a:prstGeom prst="rect">
            <a:avLst/>
          </a:prstGeom>
        </p:spPr>
        <p:txBody>
          <a:bodyPr/>
          <a:lstStyle/>
          <a:p>
            <a:pPr defTabSz="530294">
              <a:lnSpc>
                <a:spcPct val="100000"/>
              </a:lnSpc>
              <a:spcBef>
                <a:spcPts val="634"/>
              </a:spcBef>
              <a:defRPr sz="1800"/>
            </a:pPr>
            <a:r>
              <a:rPr dirty="0">
                <a:latin typeface="Calibri"/>
                <a:ea typeface="Calibri"/>
                <a:cs typeface="Calibri"/>
                <a:sym typeface="Calibri"/>
              </a:rPr>
              <a:t>Ideate is about building innovation potential – </a:t>
            </a:r>
            <a:r>
              <a:rPr b="1" dirty="0">
                <a:latin typeface="Calibri"/>
                <a:ea typeface="Calibri"/>
                <a:cs typeface="Calibri"/>
                <a:sym typeface="Calibri"/>
              </a:rPr>
              <a:t>not necessar</a:t>
            </a:r>
            <a:r>
              <a:rPr lang="en-US" b="1" dirty="0">
                <a:latin typeface="Calibri"/>
                <a:ea typeface="Calibri"/>
                <a:cs typeface="Calibri"/>
                <a:sym typeface="Calibri"/>
              </a:rPr>
              <a:t>ily</a:t>
            </a:r>
            <a:r>
              <a:rPr b="1" dirty="0">
                <a:latin typeface="Calibri"/>
                <a:ea typeface="Calibri"/>
                <a:cs typeface="Calibri"/>
                <a:sym typeface="Calibri"/>
              </a:rPr>
              <a:t> about finding that one great idea</a:t>
            </a:r>
            <a:r>
              <a:rPr dirty="0">
                <a:latin typeface="Calibri"/>
                <a:ea typeface="Calibri"/>
                <a:cs typeface="Calibri"/>
                <a:sym typeface="Calibri"/>
              </a:rPr>
              <a:t>.</a:t>
            </a:r>
            <a:endParaRPr lang="en-US" dirty="0">
              <a:latin typeface="Calibri"/>
              <a:ea typeface="Calibri"/>
              <a:cs typeface="Calibri"/>
              <a:sym typeface="Calibri"/>
            </a:endParaRPr>
          </a:p>
          <a:p>
            <a:pPr marL="0" marR="0" lvl="0" indent="0" defTabSz="530294" eaLnBrk="1" fontAlgn="auto" latinLnBrk="0" hangingPunct="1">
              <a:lnSpc>
                <a:spcPct val="100000"/>
              </a:lnSpc>
              <a:spcBef>
                <a:spcPts val="634"/>
              </a:spcBef>
              <a:spcAft>
                <a:spcPts val="0"/>
              </a:spcAft>
              <a:buClrTx/>
              <a:buSzTx/>
              <a:buFontTx/>
              <a:buNone/>
              <a:tabLst/>
              <a:defRPr sz="1800"/>
            </a:pPr>
            <a:r>
              <a:rPr lang="en-US" sz="1400" dirty="0">
                <a:latin typeface="Calibri"/>
                <a:ea typeface="Calibri"/>
                <a:cs typeface="Calibri"/>
                <a:sym typeface="Calibri"/>
              </a:rPr>
              <a:t>We will use </a:t>
            </a:r>
            <a:r>
              <a:rPr lang="en-US" sz="1400" b="1" dirty="0">
                <a:latin typeface="Calibri"/>
                <a:ea typeface="Calibri"/>
                <a:cs typeface="Calibri"/>
                <a:sym typeface="Calibri"/>
              </a:rPr>
              <a:t>brainstorming for ideation</a:t>
            </a:r>
            <a:r>
              <a:rPr lang="en-US" sz="1400" dirty="0">
                <a:latin typeface="Calibri"/>
                <a:ea typeface="Calibri"/>
                <a:cs typeface="Calibri"/>
                <a:sym typeface="Calibri"/>
              </a:rPr>
              <a:t>.</a:t>
            </a:r>
            <a:endParaRPr lang="en-US" sz="1100" dirty="0">
              <a:latin typeface="Calibri"/>
              <a:ea typeface="Calibri"/>
              <a:cs typeface="Calibri"/>
              <a:sym typeface="Calibri"/>
            </a:endParaRPr>
          </a:p>
          <a:p>
            <a:pPr defTabSz="530294">
              <a:lnSpc>
                <a:spcPct val="100000"/>
              </a:lnSpc>
              <a:spcBef>
                <a:spcPts val="634"/>
              </a:spcBef>
              <a:defRPr sz="1800"/>
            </a:pPr>
            <a:r>
              <a:rPr dirty="0">
                <a:latin typeface="Calibri"/>
                <a:ea typeface="Calibri"/>
                <a:cs typeface="Calibri"/>
                <a:sym typeface="Calibri"/>
              </a:rPr>
              <a:t>Brainstorming gets </a:t>
            </a:r>
            <a:r>
              <a:rPr b="1" dirty="0">
                <a:latin typeface="Calibri"/>
                <a:ea typeface="Calibri"/>
                <a:cs typeface="Calibri"/>
                <a:sym typeface="Calibri"/>
              </a:rPr>
              <a:t>you the seed of what </a:t>
            </a:r>
            <a:r>
              <a:rPr dirty="0">
                <a:latin typeface="Calibri"/>
                <a:ea typeface="Calibri"/>
                <a:cs typeface="Calibri"/>
                <a:sym typeface="Calibri"/>
              </a:rPr>
              <a:t>can become innovative solutions (through prototyping and iteration).</a:t>
            </a:r>
            <a:endParaRPr sz="1400" dirty="0">
              <a:latin typeface="Calibri"/>
              <a:ea typeface="Calibri"/>
              <a:cs typeface="Calibri"/>
              <a:sym typeface="Calibri"/>
            </a:endParaRPr>
          </a:p>
          <a:p>
            <a:pPr defTabSz="530294">
              <a:lnSpc>
                <a:spcPct val="100000"/>
              </a:lnSpc>
              <a:spcBef>
                <a:spcPts val="634"/>
              </a:spcBef>
              <a:defRPr sz="1800"/>
            </a:pPr>
            <a:r>
              <a:rPr dirty="0">
                <a:latin typeface="Calibri"/>
                <a:ea typeface="Calibri"/>
                <a:cs typeface="Calibri"/>
                <a:sym typeface="Calibri"/>
              </a:rPr>
              <a:t>the </a:t>
            </a:r>
            <a:r>
              <a:rPr b="1" dirty="0">
                <a:latin typeface="Calibri"/>
                <a:ea typeface="Calibri"/>
                <a:cs typeface="Calibri"/>
                <a:sym typeface="Calibri"/>
              </a:rPr>
              <a:t>core principle is to separate idea generation and evaluation</a:t>
            </a:r>
            <a:r>
              <a:rPr dirty="0">
                <a:latin typeface="Calibri"/>
                <a:ea typeface="Calibri"/>
                <a:cs typeface="Calibri"/>
                <a:sym typeface="Calibri"/>
              </a:rPr>
              <a:t>.</a:t>
            </a:r>
          </a:p>
          <a:p>
            <a:pPr defTabSz="530294">
              <a:lnSpc>
                <a:spcPct val="100000"/>
              </a:lnSpc>
              <a:spcBef>
                <a:spcPts val="634"/>
              </a:spcBef>
              <a:defRPr sz="1800"/>
            </a:pPr>
            <a:r>
              <a:rPr dirty="0">
                <a:latin typeface="Calibri"/>
                <a:ea typeface="Calibri"/>
                <a:cs typeface="Calibri"/>
                <a:sym typeface="Calibri"/>
              </a:rPr>
              <a:t>Let yourself and your team </a:t>
            </a:r>
            <a:r>
              <a:rPr b="1" dirty="0">
                <a:latin typeface="Calibri"/>
                <a:ea typeface="Calibri"/>
                <a:cs typeface="Calibri"/>
                <a:sym typeface="Calibri"/>
              </a:rPr>
              <a:t>explore, and</a:t>
            </a:r>
            <a:r>
              <a:rPr dirty="0">
                <a:latin typeface="Calibri"/>
                <a:ea typeface="Calibri"/>
                <a:cs typeface="Calibri"/>
                <a:sym typeface="Calibri"/>
              </a:rPr>
              <a:t> </a:t>
            </a:r>
            <a:r>
              <a:rPr b="1" dirty="0">
                <a:latin typeface="Calibri"/>
                <a:ea typeface="Calibri"/>
                <a:cs typeface="Calibri"/>
                <a:sym typeface="Calibri"/>
              </a:rPr>
              <a:t>turn off the critical part of your brain </a:t>
            </a:r>
            <a:r>
              <a:rPr dirty="0">
                <a:latin typeface="Calibri"/>
                <a:ea typeface="Calibri"/>
                <a:cs typeface="Calibri"/>
                <a:sym typeface="Calibri"/>
              </a:rPr>
              <a:t>for just this period of time.</a:t>
            </a:r>
          </a:p>
        </p:txBody>
      </p:sp>
    </p:spTree>
    <p:extLst>
      <p:ext uri="{BB962C8B-B14F-4D97-AF65-F5344CB8AC3E}">
        <p14:creationId xmlns:p14="http://schemas.microsoft.com/office/powerpoint/2010/main" val="159730070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405914845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defTabSz="457171" eaLnBrk="1" fontAlgn="auto" latinLnBrk="0" hangingPunct="1">
              <a:lnSpc>
                <a:spcPct val="117999"/>
              </a:lnSpc>
              <a:spcBef>
                <a:spcPts val="0"/>
              </a:spcBef>
              <a:spcAft>
                <a:spcPts val="0"/>
              </a:spcAft>
              <a:buClrTx/>
              <a:buSzTx/>
              <a:buFontTx/>
              <a:buNone/>
              <a:tabLst/>
              <a:defRPr/>
            </a:pPr>
            <a:r>
              <a:rPr lang="en-US" sz="2200" dirty="0"/>
              <a:t>We ask “How might we?”</a:t>
            </a:r>
          </a:p>
          <a:p>
            <a:r>
              <a:rPr lang="en-US" sz="2200" dirty="0"/>
              <a:t>The words “How </a:t>
            </a:r>
            <a:r>
              <a:rPr lang="en-US" sz="2200" b="1" dirty="0"/>
              <a:t>might</a:t>
            </a:r>
            <a:r>
              <a:rPr lang="en-US" sz="2200" dirty="0"/>
              <a:t> we” are important</a:t>
            </a:r>
          </a:p>
          <a:p>
            <a:r>
              <a:rPr lang="en-US" sz="2200" dirty="0"/>
              <a:t>As soon as you start using words like </a:t>
            </a:r>
            <a:r>
              <a:rPr lang="en-US" sz="2200" b="1" dirty="0"/>
              <a:t>can</a:t>
            </a:r>
            <a:r>
              <a:rPr lang="en-US" sz="2200" dirty="0"/>
              <a:t> and </a:t>
            </a:r>
            <a:r>
              <a:rPr lang="en-US" sz="2200" b="1" dirty="0"/>
              <a:t>should</a:t>
            </a:r>
            <a:r>
              <a:rPr lang="en-US" sz="2200" dirty="0"/>
              <a:t>, you’re implying judgment: Can we really do it? And should we?” </a:t>
            </a:r>
          </a:p>
          <a:p>
            <a:endParaRPr lang="en-US" sz="2200" dirty="0"/>
          </a:p>
          <a:p>
            <a:r>
              <a:rPr lang="en-US" sz="2200" dirty="0"/>
              <a:t>These</a:t>
            </a:r>
            <a:r>
              <a:rPr lang="en-US" sz="2200" baseline="0" dirty="0"/>
              <a:t> “how might </a:t>
            </a:r>
            <a:r>
              <a:rPr lang="en-US" sz="2200" baseline="0" dirty="0" err="1"/>
              <a:t>we’s</a:t>
            </a:r>
            <a:r>
              <a:rPr lang="en-US" sz="2200" baseline="0" dirty="0"/>
              <a:t>” still aren’t solutions, but are more specific problems that are </a:t>
            </a:r>
            <a:r>
              <a:rPr lang="en-US" sz="2200" b="1" baseline="0" dirty="0"/>
              <a:t>directions for solutions</a:t>
            </a:r>
            <a:endParaRPr lang="en-US" sz="2200" b="1" dirty="0"/>
          </a:p>
        </p:txBody>
      </p:sp>
    </p:spTree>
    <p:extLst>
      <p:ext uri="{BB962C8B-B14F-4D97-AF65-F5344CB8AC3E}">
        <p14:creationId xmlns:p14="http://schemas.microsoft.com/office/powerpoint/2010/main" val="335780015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2200" dirty="0"/>
              <a:t>“you’re able to defer judgment, which helps people to create options more freely, and opens up more possibilities.”</a:t>
            </a:r>
            <a:endParaRPr lang="en-US" dirty="0"/>
          </a:p>
        </p:txBody>
      </p:sp>
    </p:spTree>
    <p:extLst>
      <p:ext uri="{BB962C8B-B14F-4D97-AF65-F5344CB8AC3E}">
        <p14:creationId xmlns:p14="http://schemas.microsoft.com/office/powerpoint/2010/main" val="373159015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483275">
              <a:defRPr/>
            </a:pPr>
            <a:endParaRPr lang="en-US" dirty="0"/>
          </a:p>
          <a:p>
            <a:pPr defTabSz="483275">
              <a:defRPr/>
            </a:pPr>
            <a:r>
              <a:rPr lang="en-US" dirty="0"/>
              <a:t>Let’s take another POV example to see how we can use it to generate HMW statements. </a:t>
            </a:r>
          </a:p>
          <a:p>
            <a:pPr defTabSz="483275">
              <a:defRPr/>
            </a:pPr>
            <a:r>
              <a:rPr lang="en-US" dirty="0"/>
              <a:t>We met… We were surprised... We wonder... It would be...</a:t>
            </a:r>
          </a:p>
          <a:p>
            <a:pPr defTabSz="483275">
              <a:defRPr/>
            </a:pPr>
            <a:endParaRPr lang="en-US" dirty="0"/>
          </a:p>
          <a:p>
            <a:pPr defTabSz="483275">
              <a:defRPr/>
            </a:pPr>
            <a:r>
              <a:rPr lang="en-US" dirty="0"/>
              <a:t>What’s the need? – entertain her children so they don’t’ irritate frustrated fellow passengers</a:t>
            </a:r>
          </a:p>
          <a:p>
            <a:pPr defTabSz="483275">
              <a:defRPr/>
            </a:pPr>
            <a:r>
              <a:rPr lang="en-US" dirty="0"/>
              <a:t>What is the Insight? – bring the other passengers &amp; the facility into helping families</a:t>
            </a:r>
          </a:p>
          <a:p>
            <a:pPr defTabSz="483275">
              <a:defRPr/>
            </a:pPr>
            <a:endParaRPr lang="en-US" dirty="0"/>
          </a:p>
          <a:p>
            <a:pPr defTabSz="483275">
              <a:defRPr/>
            </a:pPr>
            <a:r>
              <a:rPr lang="en-US" dirty="0"/>
              <a:t>How do we take that POV and find “How Might We” statements that are directions for solutions</a:t>
            </a:r>
          </a:p>
          <a:p>
            <a:pPr defTabSz="483275">
              <a:defRPr/>
            </a:pPr>
            <a:endParaRPr lang="en-US" dirty="0"/>
          </a:p>
          <a:p>
            <a:r>
              <a:rPr lang="en-US" dirty="0"/>
              <a:t>We have some tools that help you turn a POV into HMWs</a:t>
            </a:r>
          </a:p>
          <a:p>
            <a:endParaRPr lang="en-US" dirty="0"/>
          </a:p>
        </p:txBody>
      </p:sp>
    </p:spTree>
    <p:extLst>
      <p:ext uri="{BB962C8B-B14F-4D97-AF65-F5344CB8AC3E}">
        <p14:creationId xmlns:p14="http://schemas.microsoft.com/office/powerpoint/2010/main" val="268360197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How do we take that POV and find “How Might We” statements that are directions for solutions</a:t>
            </a:r>
          </a:p>
          <a:p>
            <a:endParaRPr lang="en-US" dirty="0"/>
          </a:p>
          <a:p>
            <a:r>
              <a:rPr lang="en-US" dirty="0"/>
              <a:t>8 How Might We Generators!</a:t>
            </a:r>
          </a:p>
        </p:txBody>
      </p:sp>
    </p:spTree>
    <p:extLst>
      <p:ext uri="{BB962C8B-B14F-4D97-AF65-F5344CB8AC3E}">
        <p14:creationId xmlns:p14="http://schemas.microsoft.com/office/powerpoint/2010/main" val="335919939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Some of these generators might overlap, but that is OK. You are just trying to find new </a:t>
            </a:r>
            <a:r>
              <a:rPr lang="en-US" b="1" dirty="0"/>
              <a:t>solution spaces.</a:t>
            </a:r>
          </a:p>
          <a:p>
            <a:endParaRPr lang="en-US" dirty="0"/>
          </a:p>
          <a:p>
            <a:r>
              <a:rPr lang="en-US" dirty="0"/>
              <a:t>Again, these are </a:t>
            </a:r>
            <a:r>
              <a:rPr lang="en-US" b="1" dirty="0"/>
              <a:t>NOT </a:t>
            </a:r>
            <a:r>
              <a:rPr lang="en-US" b="0" dirty="0"/>
              <a:t>the solutions themselves</a:t>
            </a:r>
            <a:r>
              <a:rPr lang="en-US" b="1" dirty="0"/>
              <a:t>, </a:t>
            </a:r>
            <a:r>
              <a:rPr lang="en-US" b="0" dirty="0"/>
              <a:t>but more </a:t>
            </a:r>
            <a:r>
              <a:rPr lang="en-US" b="1" dirty="0"/>
              <a:t>specific </a:t>
            </a:r>
            <a:r>
              <a:rPr lang="en-US" b="0" dirty="0"/>
              <a:t>problems </a:t>
            </a:r>
            <a:r>
              <a:rPr lang="en-US" b="0" baseline="0" dirty="0"/>
              <a:t>that if you solve</a:t>
            </a:r>
            <a:r>
              <a:rPr lang="en-US" b="1" baseline="0" dirty="0"/>
              <a:t>, </a:t>
            </a:r>
            <a:r>
              <a:rPr lang="en-US" b="0" baseline="0" dirty="0"/>
              <a:t>might make th</a:t>
            </a:r>
            <a:r>
              <a:rPr lang="en-US" b="1" baseline="0" dirty="0"/>
              <a:t>e breakthrough </a:t>
            </a:r>
            <a:r>
              <a:rPr lang="en-US" b="0" baseline="0" dirty="0"/>
              <a:t>for your custome</a:t>
            </a:r>
            <a:r>
              <a:rPr lang="en-US" b="1" baseline="0" dirty="0"/>
              <a:t>r.</a:t>
            </a:r>
            <a:endParaRPr lang="en-US" b="1" dirty="0"/>
          </a:p>
        </p:txBody>
      </p:sp>
    </p:spTree>
    <p:extLst>
      <p:ext uri="{BB962C8B-B14F-4D97-AF65-F5344CB8AC3E}">
        <p14:creationId xmlns:p14="http://schemas.microsoft.com/office/powerpoint/2010/main" val="247598919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Rectangle 2"/>
          <p:cNvSpPr>
            <a:spLocks noGrp="1" noRot="1" noChangeAspect="1" noChangeArrowheads="1" noTextEdit="1"/>
          </p:cNvSpPr>
          <p:nvPr>
            <p:ph type="sldImg"/>
          </p:nvPr>
        </p:nvSpPr>
        <p:spPr>
          <a:ln/>
        </p:spPr>
      </p:sp>
      <p:sp>
        <p:nvSpPr>
          <p:cNvPr id="44034" name="Rectangle 3"/>
          <p:cNvSpPr>
            <a:spLocks noGrp="1" noChangeArrowheads="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r>
              <a:rPr lang="en-US" dirty="0"/>
              <a:t>What does a good HMW question look like.</a:t>
            </a:r>
          </a:p>
          <a:p>
            <a:endParaRPr lang="en-US" dirty="0"/>
          </a:p>
          <a:p>
            <a:r>
              <a:rPr lang="en-US" dirty="0"/>
              <a:t>Remember the 5 </a:t>
            </a:r>
            <a:r>
              <a:rPr lang="en-US" dirty="0" err="1"/>
              <a:t>Ws</a:t>
            </a:r>
            <a:r>
              <a:rPr lang="en-US" dirty="0"/>
              <a:t> from book reports. Have at least 2 of the </a:t>
            </a:r>
            <a:r>
              <a:rPr lang="en-US" dirty="0" err="1"/>
              <a:t>Ws</a:t>
            </a:r>
            <a:r>
              <a:rPr lang="en-US" dirty="0"/>
              <a:t> if not more.</a:t>
            </a:r>
          </a:p>
        </p:txBody>
      </p:sp>
    </p:spTree>
    <p:extLst>
      <p:ext uri="{BB962C8B-B14F-4D97-AF65-F5344CB8AC3E}">
        <p14:creationId xmlns:p14="http://schemas.microsoft.com/office/powerpoint/2010/main" val="21190480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 name="Shape 1054"/>
          <p:cNvSpPr>
            <a:spLocks noGrp="1" noRot="1" noChangeAspect="1"/>
          </p:cNvSpPr>
          <p:nvPr>
            <p:ph type="sldImg"/>
          </p:nvPr>
        </p:nvSpPr>
        <p:spPr>
          <a:xfrm>
            <a:off x="457200" y="720725"/>
            <a:ext cx="6400800" cy="3600450"/>
          </a:xfrm>
          <a:prstGeom prst="rect">
            <a:avLst/>
          </a:prstGeom>
        </p:spPr>
        <p:txBody>
          <a:bodyPr/>
          <a:lstStyle/>
          <a:p>
            <a:pPr lvl="0"/>
            <a:endParaRPr/>
          </a:p>
        </p:txBody>
      </p:sp>
      <p:sp>
        <p:nvSpPr>
          <p:cNvPr id="1055" name="Shape 1055"/>
          <p:cNvSpPr>
            <a:spLocks noGrp="1"/>
          </p:cNvSpPr>
          <p:nvPr>
            <p:ph type="body" sz="quarter" idx="1"/>
          </p:nvPr>
        </p:nvSpPr>
        <p:spPr>
          <a:prstGeom prst="rect">
            <a:avLst/>
          </a:prstGeom>
        </p:spPr>
        <p:txBody>
          <a:bodyPr/>
          <a:lstStyle>
            <a:lvl1pPr defTabSz="501650">
              <a:lnSpc>
                <a:spcPct val="100000"/>
              </a:lnSpc>
              <a:spcBef>
                <a:spcPts val="600"/>
              </a:spcBef>
              <a:defRPr sz="1800">
                <a:latin typeface="Calibri"/>
                <a:ea typeface="Calibri"/>
                <a:cs typeface="Calibri"/>
                <a:sym typeface="Calibri"/>
              </a:defRPr>
            </a:lvl1pPr>
          </a:lstStyle>
          <a:p>
            <a:pPr lvl="0"/>
            <a:r>
              <a:rPr lang="en-US" dirty="0"/>
              <a:t>One good way to generate good ideas is to generate a LOT and select the best.</a:t>
            </a:r>
          </a:p>
          <a:p>
            <a:pPr lvl="0"/>
            <a:endParaRPr lang="en-US" dirty="0"/>
          </a:p>
          <a:p>
            <a:pPr lvl="0"/>
            <a:r>
              <a:rPr lang="en-US" dirty="0"/>
              <a:t>Brainstorming is one of the best ways to generate a LOT of HMW questions.</a:t>
            </a:r>
          </a:p>
          <a:p>
            <a:pPr lvl="0"/>
            <a:endParaRPr lang="en-US" dirty="0"/>
          </a:p>
          <a:p>
            <a:pPr lvl="0"/>
            <a:r>
              <a:rPr dirty="0"/>
              <a:t>“ . . . This is one of the few times in a design process when we have rules laid out.  It may seem counter-intuitive to have rules for a mind-blowing-free-for-all-idea-fest.  But these rules are actually to help</a:t>
            </a:r>
            <a:r>
              <a:rPr lang="en-US" dirty="0"/>
              <a:t> you</a:t>
            </a:r>
            <a:r>
              <a:rPr dirty="0"/>
              <a:t> be your best as a brainstorming team.”</a:t>
            </a:r>
          </a:p>
        </p:txBody>
      </p:sp>
    </p:spTree>
    <p:extLst>
      <p:ext uri="{BB962C8B-B14F-4D97-AF65-F5344CB8AC3E}">
        <p14:creationId xmlns:p14="http://schemas.microsoft.com/office/powerpoint/2010/main" val="108197008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[ADVANCE]</a:t>
            </a:r>
          </a:p>
        </p:txBody>
      </p:sp>
    </p:spTree>
    <p:extLst>
      <p:ext uri="{BB962C8B-B14F-4D97-AF65-F5344CB8AC3E}">
        <p14:creationId xmlns:p14="http://schemas.microsoft.com/office/powerpoint/2010/main" val="293025544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these to generate HMW. We are going to put you in groups of 3-4. Your teams if you are sitting together. See if you can generate the most compared to the other groups!</a:t>
            </a:r>
          </a:p>
          <a:p>
            <a:endParaRPr lang="en-US" dirty="0"/>
          </a:p>
          <a:p>
            <a:r>
              <a:rPr lang="en-US" dirty="0"/>
              <a:t>5 minutes and report out on slack</a:t>
            </a:r>
          </a:p>
          <a:p>
            <a:endParaRPr lang="en-US" dirty="0"/>
          </a:p>
          <a:p>
            <a:r>
              <a:rPr lang="en-US" dirty="0"/>
              <a:t>Use the 8 HMW generators here, but don’t repeat the HMWs we have already generated.</a:t>
            </a:r>
          </a:p>
        </p:txBody>
      </p:sp>
    </p:spTree>
    <p:extLst>
      <p:ext uri="{BB962C8B-B14F-4D97-AF65-F5344CB8AC3E}">
        <p14:creationId xmlns:p14="http://schemas.microsoft.com/office/powerpoint/2010/main" val="167559702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Type</a:t>
            </a:r>
            <a:r>
              <a:rPr lang="en-US" baseline="0" dirty="0"/>
              <a:t> what the students said here</a:t>
            </a:r>
          </a:p>
          <a:p>
            <a:endParaRPr lang="en-US" baseline="0" dirty="0"/>
          </a:p>
          <a:p>
            <a:r>
              <a:rPr lang="en-US" baseline="0" dirty="0"/>
              <a:t>2022 au:</a:t>
            </a:r>
          </a:p>
          <a:p>
            <a:r>
              <a:rPr lang="en-US" baseline="0" dirty="0"/>
              <a:t>?</a:t>
            </a:r>
          </a:p>
          <a:p>
            <a:endParaRPr lang="en-US" baseline="0" dirty="0"/>
          </a:p>
          <a:p>
            <a:r>
              <a:rPr lang="en-US" baseline="0" dirty="0"/>
              <a:t>2022 </a:t>
            </a:r>
            <a:r>
              <a:rPr lang="en-US" baseline="0" dirty="0" err="1"/>
              <a:t>wi</a:t>
            </a:r>
            <a:r>
              <a:rPr lang="en-US" baseline="0" dirty="0"/>
              <a:t>:</a:t>
            </a:r>
          </a:p>
          <a:p>
            <a:r>
              <a:rPr lang="en-US" baseline="0" dirty="0"/>
              <a:t>?</a:t>
            </a:r>
          </a:p>
          <a:p>
            <a:endParaRPr lang="en-US" baseline="0" dirty="0"/>
          </a:p>
          <a:p>
            <a:r>
              <a:rPr lang="en-US" baseline="0" dirty="0"/>
              <a:t>2021 winter:</a:t>
            </a:r>
          </a:p>
          <a:p>
            <a:r>
              <a:rPr lang="en-US" baseline="0" dirty="0"/>
              <a:t>119 HMWs in the slack!</a:t>
            </a:r>
          </a:p>
          <a:p>
            <a:endParaRPr lang="en-US" baseline="0" dirty="0"/>
          </a:p>
          <a:p>
            <a:r>
              <a:rPr lang="en-US" baseline="0" dirty="0"/>
              <a:t>2019 fall:</a:t>
            </a:r>
          </a:p>
          <a:p>
            <a:r>
              <a:rPr lang="en-US" dirty="0"/>
              <a:t>HMW Get the children to entertain each other</a:t>
            </a:r>
          </a:p>
          <a:p>
            <a:r>
              <a:rPr lang="en-US" dirty="0"/>
              <a:t>HMW Provide daycare on the flight</a:t>
            </a:r>
          </a:p>
          <a:p>
            <a:r>
              <a:rPr lang="en-US" dirty="0"/>
              <a:t>HMW Discourage people from travelling</a:t>
            </a:r>
          </a:p>
          <a:p>
            <a:r>
              <a:rPr lang="en-US" dirty="0"/>
              <a:t>HMW Create fun environments -- utilize deserted areas</a:t>
            </a:r>
          </a:p>
          <a:p>
            <a:r>
              <a:rPr lang="en-US" dirty="0"/>
              <a:t>HMW Make frustration a good thing</a:t>
            </a:r>
          </a:p>
          <a:p>
            <a:r>
              <a:rPr lang="en-US" dirty="0"/>
              <a:t>HMW Make the airport take longer so there is less wait time at the gate</a:t>
            </a:r>
          </a:p>
          <a:p>
            <a:r>
              <a:rPr lang="en-US" dirty="0"/>
              <a:t>HMW Make loud noise acceptable or even desirable at the airport</a:t>
            </a:r>
          </a:p>
          <a:p>
            <a:r>
              <a:rPr lang="en-US" dirty="0"/>
              <a:t>HMW Leverage other parents in helping</a:t>
            </a:r>
          </a:p>
          <a:p>
            <a:r>
              <a:rPr lang="en-US" dirty="0"/>
              <a:t>HMW Eliminate the annoying sound of children</a:t>
            </a:r>
          </a:p>
          <a:p>
            <a:r>
              <a:rPr lang="en-US" dirty="0"/>
              <a:t>HMW Remind Janice of the good parts of having kids</a:t>
            </a:r>
          </a:p>
          <a:p>
            <a:r>
              <a:rPr lang="en-US" dirty="0"/>
              <a:t>HMW Make travelling as hands free as possible for parents</a:t>
            </a:r>
          </a:p>
          <a:p>
            <a:endParaRPr lang="en-US" baseline="0" dirty="0"/>
          </a:p>
          <a:p>
            <a:r>
              <a:rPr lang="en-US" baseline="0" dirty="0"/>
              <a:t>2018 fall:</a:t>
            </a:r>
          </a:p>
          <a:p>
            <a:r>
              <a:rPr lang="en-US" dirty="0"/>
              <a:t>HMW entertain children without having to interact with them?</a:t>
            </a:r>
          </a:p>
          <a:p>
            <a:r>
              <a:rPr lang="en-US" dirty="0"/>
              <a:t>HMW have kids entertain one another and let parents be free?</a:t>
            </a:r>
          </a:p>
          <a:p>
            <a:r>
              <a:rPr lang="en-US" dirty="0"/>
              <a:t>HMW make it easier for parents to travel without their kids?</a:t>
            </a:r>
          </a:p>
          <a:p>
            <a:r>
              <a:rPr lang="en-US" dirty="0"/>
              <a:t>HMW make the kids entertain the parents instead?</a:t>
            </a:r>
          </a:p>
          <a:p>
            <a:r>
              <a:rPr lang="en-US" dirty="0"/>
              <a:t>HMW make waiting at the airport a family bonding experience?</a:t>
            </a:r>
          </a:p>
          <a:p>
            <a:r>
              <a:rPr lang="en-US" dirty="0"/>
              <a:t>HMW change the airport cultural norms to be more like a library vibe?</a:t>
            </a:r>
          </a:p>
          <a:p>
            <a:r>
              <a:rPr lang="en-US" dirty="0"/>
              <a:t>HMW make it so she can’t travel? (or doesn’t have to?)</a:t>
            </a:r>
          </a:p>
          <a:p>
            <a:r>
              <a:rPr lang="en-US" dirty="0"/>
              <a:t>HMW make airports less noisy public spaces &amp; more intimate family spaces?</a:t>
            </a:r>
          </a:p>
          <a:p>
            <a:r>
              <a:rPr lang="en-US" dirty="0"/>
              <a:t>HMW get families from point A to point B efficiently w/o the use of airports?</a:t>
            </a:r>
          </a:p>
          <a:p>
            <a:r>
              <a:rPr lang="en-US" dirty="0"/>
              <a:t>HMW help kids learn about different places &amp; cultures while their waiting at the airport?</a:t>
            </a:r>
          </a:p>
          <a:p>
            <a:endParaRPr lang="en-US" baseline="0" dirty="0"/>
          </a:p>
          <a:p>
            <a:r>
              <a:rPr lang="en-US" baseline="0" dirty="0"/>
              <a:t>2017 fall:</a:t>
            </a:r>
          </a:p>
          <a:p>
            <a:r>
              <a:rPr lang="en-US" sz="2100" b="0" i="0" u="none" strike="noStrike" dirty="0" err="1">
                <a:effectLst/>
                <a:latin typeface="+mn-lt"/>
                <a:ea typeface="+mn-ea"/>
                <a:cs typeface="+mn-cs"/>
                <a:sym typeface="Helvetica Neue"/>
              </a:rPr>
              <a:t>Hmw</a:t>
            </a:r>
            <a:r>
              <a:rPr lang="en-US" sz="2100" b="0" i="0" u="none" strike="noStrike" dirty="0">
                <a:effectLst/>
                <a:latin typeface="+mn-lt"/>
                <a:ea typeface="+mn-ea"/>
                <a:cs typeface="+mn-cs"/>
                <a:sym typeface="Helvetica Neue"/>
              </a:rPr>
              <a:t> help the mother know how the other passengers really feel?</a:t>
            </a:r>
            <a:r>
              <a:rPr lang="en-US" dirty="0"/>
              <a:t> </a:t>
            </a:r>
          </a:p>
          <a:p>
            <a:r>
              <a:rPr lang="en-US" sz="2100" b="0" i="0" u="none" strike="noStrike" dirty="0" err="1">
                <a:effectLst/>
                <a:latin typeface="+mn-lt"/>
                <a:ea typeface="+mn-ea"/>
                <a:cs typeface="+mn-cs"/>
                <a:sym typeface="Helvetica Neue"/>
              </a:rPr>
              <a:t>Hmw</a:t>
            </a:r>
            <a:r>
              <a:rPr lang="en-US" sz="2100" b="0" i="0" u="none" strike="noStrike" dirty="0">
                <a:effectLst/>
                <a:latin typeface="+mn-lt"/>
                <a:ea typeface="+mn-ea"/>
                <a:cs typeface="+mn-cs"/>
                <a:sym typeface="Helvetica Neue"/>
              </a:rPr>
              <a:t> we help the mother plan her arrival time better?</a:t>
            </a:r>
            <a:r>
              <a:rPr lang="en-US" dirty="0"/>
              <a:t> </a:t>
            </a:r>
            <a:r>
              <a:rPr lang="en-US" sz="2100" b="0" i="0" u="none" strike="noStrike" dirty="0">
                <a:effectLst/>
                <a:latin typeface="+mn-lt"/>
                <a:ea typeface="+mn-ea"/>
                <a:cs typeface="+mn-cs"/>
                <a:sym typeface="Helvetica Neue"/>
              </a:rPr>
              <a:t>Calm down the kids, like, with junk food ?</a:t>
            </a:r>
            <a:r>
              <a:rPr lang="en-US" dirty="0"/>
              <a:t> </a:t>
            </a:r>
          </a:p>
          <a:p>
            <a:r>
              <a:rPr lang="en-US" sz="2100" b="0" i="0" u="none" strike="noStrike" dirty="0">
                <a:effectLst/>
                <a:latin typeface="+mn-lt"/>
                <a:ea typeface="+mn-ea"/>
                <a:cs typeface="+mn-cs"/>
                <a:sym typeface="Helvetica Neue"/>
              </a:rPr>
              <a:t>HMW tranquilize rowdy children legally?</a:t>
            </a:r>
            <a:r>
              <a:rPr lang="en-US" dirty="0"/>
              <a:t> </a:t>
            </a:r>
          </a:p>
          <a:p>
            <a:r>
              <a:rPr lang="en-US" sz="2100" b="0" i="0" u="none" strike="noStrike" dirty="0">
                <a:effectLst/>
                <a:latin typeface="+mn-lt"/>
                <a:ea typeface="+mn-ea"/>
                <a:cs typeface="+mn-cs"/>
                <a:sym typeface="Helvetica Neue"/>
              </a:rPr>
              <a:t>HMW use the open space of the airport?</a:t>
            </a:r>
            <a:r>
              <a:rPr lang="en-US" dirty="0"/>
              <a:t> </a:t>
            </a:r>
          </a:p>
          <a:p>
            <a:r>
              <a:rPr lang="en-US" sz="2100" b="1" i="0" u="none" strike="noStrike" dirty="0">
                <a:effectLst/>
                <a:latin typeface="+mn-lt"/>
                <a:ea typeface="+mn-ea"/>
                <a:cs typeface="+mn-cs"/>
                <a:sym typeface="Helvetica Neue"/>
              </a:rPr>
              <a:t>HMW make the airport a place for enjoyable socialization with strangers?</a:t>
            </a:r>
            <a:r>
              <a:rPr lang="en-US" b="1" dirty="0"/>
              <a:t> </a:t>
            </a:r>
          </a:p>
          <a:p>
            <a:r>
              <a:rPr lang="en-US" sz="2100" b="0" i="0" u="none" strike="noStrike" dirty="0">
                <a:effectLst/>
                <a:latin typeface="+mn-lt"/>
                <a:ea typeface="+mn-ea"/>
                <a:cs typeface="+mn-cs"/>
                <a:sym typeface="Helvetica Neue"/>
              </a:rPr>
              <a:t>How might we turn the playfulness of the children into a source of delight?</a:t>
            </a:r>
            <a:r>
              <a:rPr lang="en-US" dirty="0"/>
              <a:t> </a:t>
            </a:r>
          </a:p>
          <a:p>
            <a:r>
              <a:rPr lang="en-US" sz="2100" b="0" i="0" u="none" strike="noStrike" dirty="0" err="1">
                <a:effectLst/>
                <a:latin typeface="+mn-lt"/>
                <a:ea typeface="+mn-ea"/>
                <a:cs typeface="+mn-cs"/>
                <a:sym typeface="Helvetica Neue"/>
              </a:rPr>
              <a:t>Hmw</a:t>
            </a:r>
            <a:r>
              <a:rPr lang="en-US" sz="2100" b="0" i="0" u="none" strike="noStrike" dirty="0">
                <a:effectLst/>
                <a:latin typeface="+mn-lt"/>
                <a:ea typeface="+mn-ea"/>
                <a:cs typeface="+mn-cs"/>
                <a:sym typeface="Helvetica Neue"/>
              </a:rPr>
              <a:t> get the kids to serve drinks to other passengers?</a:t>
            </a:r>
            <a:r>
              <a:rPr lang="en-US" dirty="0"/>
              <a:t> </a:t>
            </a:r>
          </a:p>
          <a:p>
            <a:r>
              <a:rPr lang="en-US" sz="2100" b="0" i="0" u="none" strike="noStrike" dirty="0">
                <a:effectLst/>
                <a:latin typeface="+mn-lt"/>
                <a:ea typeface="+mn-ea"/>
                <a:cs typeface="+mn-cs"/>
                <a:sym typeface="Helvetica Neue"/>
              </a:rPr>
              <a:t>How might we remove the idea of being harried?</a:t>
            </a:r>
            <a:r>
              <a:rPr lang="en-US" dirty="0"/>
              <a:t> </a:t>
            </a:r>
          </a:p>
          <a:p>
            <a:r>
              <a:rPr lang="en-US" sz="2100" b="1" i="0" u="none" strike="noStrike" dirty="0">
                <a:effectLst/>
                <a:latin typeface="+mn-lt"/>
                <a:ea typeface="+mn-ea"/>
                <a:cs typeface="+mn-cs"/>
                <a:sym typeface="Helvetica Neue"/>
              </a:rPr>
              <a:t>HMW we change the perception of women being calm during motherhood?</a:t>
            </a:r>
            <a:r>
              <a:rPr lang="en-US" b="1" dirty="0"/>
              <a:t> </a:t>
            </a:r>
          </a:p>
          <a:p>
            <a:r>
              <a:rPr lang="en-US" sz="2100" b="0" i="0" u="none" strike="noStrike" dirty="0">
                <a:effectLst/>
                <a:latin typeface="+mn-lt"/>
                <a:ea typeface="+mn-ea"/>
                <a:cs typeface="+mn-cs"/>
                <a:sym typeface="Helvetica Neue"/>
              </a:rPr>
              <a:t>HMW entertain the kids.</a:t>
            </a:r>
          </a:p>
          <a:p>
            <a:r>
              <a:rPr lang="en-US" sz="2100" b="1" i="0" u="none" strike="noStrike" dirty="0">
                <a:effectLst/>
                <a:latin typeface="+mn-lt"/>
                <a:ea typeface="+mn-ea"/>
                <a:cs typeface="+mn-cs"/>
                <a:sym typeface="Helvetica Neue"/>
              </a:rPr>
              <a:t>How might we change the design of the airport so that passengers are not waiting for hours?</a:t>
            </a:r>
            <a:r>
              <a:rPr lang="en-US" b="1" dirty="0"/>
              <a:t> </a:t>
            </a:r>
          </a:p>
          <a:p>
            <a:r>
              <a:rPr lang="en-US" sz="2100" b="0" i="0" u="none" strike="noStrike" dirty="0">
                <a:effectLst/>
                <a:latin typeface="+mn-lt"/>
                <a:ea typeface="+mn-ea"/>
                <a:cs typeface="+mn-cs"/>
                <a:sym typeface="Helvetica Neue"/>
              </a:rPr>
              <a:t>HMW help the children feel entertained independently?</a:t>
            </a:r>
            <a:r>
              <a:rPr lang="en-US" dirty="0"/>
              <a:t> </a:t>
            </a:r>
          </a:p>
          <a:p>
            <a:r>
              <a:rPr lang="en-US" sz="2100" b="0" i="0" u="none" strike="noStrike" dirty="0">
                <a:effectLst/>
                <a:latin typeface="+mn-lt"/>
                <a:ea typeface="+mn-ea"/>
                <a:cs typeface="+mn-cs"/>
                <a:sym typeface="Helvetica Neue"/>
              </a:rPr>
              <a:t>how might we entertain the children on the wait and on the flight?</a:t>
            </a:r>
            <a:r>
              <a:rPr lang="en-US" dirty="0"/>
              <a:t> </a:t>
            </a:r>
          </a:p>
          <a:p>
            <a:r>
              <a:rPr lang="en-US" sz="2100" b="1" i="0" u="none" strike="noStrike" dirty="0">
                <a:effectLst/>
                <a:latin typeface="+mn-lt"/>
                <a:ea typeface="+mn-ea"/>
                <a:cs typeface="+mn-cs"/>
                <a:sym typeface="Helvetica Neue"/>
              </a:rPr>
              <a:t>HMW change the TSA</a:t>
            </a:r>
            <a:r>
              <a:rPr lang="en-US" b="1" dirty="0"/>
              <a:t> </a:t>
            </a:r>
          </a:p>
          <a:p>
            <a:r>
              <a:rPr lang="en-US" sz="2100" b="0" i="0" u="none" strike="noStrike" dirty="0">
                <a:effectLst/>
                <a:latin typeface="+mn-lt"/>
                <a:ea typeface="+mn-ea"/>
                <a:cs typeface="+mn-cs"/>
                <a:sym typeface="Helvetica Neue"/>
              </a:rPr>
              <a:t>HMW channel the playfulness into something more useful?</a:t>
            </a:r>
            <a:r>
              <a:rPr lang="en-US" dirty="0"/>
              <a:t> </a:t>
            </a:r>
          </a:p>
          <a:p>
            <a:r>
              <a:rPr lang="en-US" sz="2100" b="1" i="0" u="none" strike="noStrike" dirty="0">
                <a:effectLst/>
                <a:latin typeface="+mn-lt"/>
                <a:ea typeface="+mn-ea"/>
                <a:cs typeface="+mn-cs"/>
                <a:sym typeface="Helvetica Neue"/>
              </a:rPr>
              <a:t>HMW make the other passengers see the kids as fun?</a:t>
            </a:r>
            <a:r>
              <a:rPr lang="en-US" b="1" dirty="0"/>
              <a:t> </a:t>
            </a:r>
          </a:p>
          <a:p>
            <a:r>
              <a:rPr lang="en-US" sz="2100" b="0" i="0" u="none" strike="noStrike" dirty="0">
                <a:effectLst/>
                <a:latin typeface="+mn-lt"/>
                <a:ea typeface="+mn-ea"/>
                <a:cs typeface="+mn-cs"/>
                <a:sym typeface="Helvetica Neue"/>
              </a:rPr>
              <a:t>HMW improve the waiting experience for the mother?</a:t>
            </a:r>
            <a:r>
              <a:rPr lang="en-US" dirty="0"/>
              <a:t> </a:t>
            </a:r>
          </a:p>
          <a:p>
            <a:r>
              <a:rPr lang="en-US" sz="2100" b="0" i="0" u="none" strike="noStrike" dirty="0">
                <a:effectLst/>
                <a:latin typeface="+mn-lt"/>
                <a:ea typeface="+mn-ea"/>
                <a:cs typeface="+mn-cs"/>
                <a:sym typeface="Helvetica Neue"/>
              </a:rPr>
              <a:t>HMW support families traveling with small children</a:t>
            </a:r>
            <a:r>
              <a:rPr lang="en-US" dirty="0"/>
              <a:t> </a:t>
            </a:r>
          </a:p>
          <a:p>
            <a:r>
              <a:rPr lang="en-US" sz="2100" b="0" i="0" u="none" strike="noStrike" dirty="0">
                <a:effectLst/>
                <a:latin typeface="+mn-lt"/>
                <a:ea typeface="+mn-ea"/>
                <a:cs typeface="+mn-cs"/>
                <a:sym typeface="Helvetica Neue"/>
              </a:rPr>
              <a:t>How might we Streamline the airport </a:t>
            </a:r>
            <a:r>
              <a:rPr lang="en-US" sz="2100" b="0" i="0" u="none" strike="noStrike" dirty="0" err="1">
                <a:effectLst/>
                <a:latin typeface="+mn-lt"/>
                <a:ea typeface="+mn-ea"/>
                <a:cs typeface="+mn-cs"/>
                <a:sym typeface="Helvetica Neue"/>
              </a:rPr>
              <a:t>checkin</a:t>
            </a:r>
            <a:r>
              <a:rPr lang="en-US" sz="2100" b="0" i="0" u="none" strike="noStrike" dirty="0">
                <a:effectLst/>
                <a:latin typeface="+mn-lt"/>
                <a:ea typeface="+mn-ea"/>
                <a:cs typeface="+mn-cs"/>
                <a:sym typeface="Helvetica Neue"/>
              </a:rPr>
              <a:t> process</a:t>
            </a:r>
          </a:p>
          <a:p>
            <a:r>
              <a:rPr lang="en-US" sz="2100" b="0" i="0" u="none" strike="noStrike" dirty="0">
                <a:effectLst/>
                <a:latin typeface="+mn-lt"/>
                <a:ea typeface="+mn-ea"/>
                <a:cs typeface="+mn-cs"/>
                <a:sym typeface="Helvetica Neue"/>
              </a:rPr>
              <a:t>HMW separate children into a children only area?</a:t>
            </a:r>
            <a:r>
              <a:rPr lang="en-US" dirty="0"/>
              <a:t> </a:t>
            </a:r>
          </a:p>
          <a:p>
            <a:r>
              <a:rPr lang="en-US" sz="2100" b="1" i="0" u="none" strike="noStrike" dirty="0">
                <a:effectLst/>
                <a:latin typeface="+mn-lt"/>
                <a:ea typeface="+mn-ea"/>
                <a:cs typeface="+mn-cs"/>
                <a:sym typeface="Helvetica Neue"/>
              </a:rPr>
              <a:t>How might we change the perception of women having to take care of their children? down with the patriarchy</a:t>
            </a:r>
            <a:r>
              <a:rPr lang="en-US" b="1" dirty="0"/>
              <a:t> </a:t>
            </a:r>
          </a:p>
          <a:p>
            <a:r>
              <a:rPr lang="en-US" sz="2100" b="0" i="0" u="none" strike="noStrike" dirty="0">
                <a:effectLst/>
                <a:latin typeface="+mn-lt"/>
                <a:ea typeface="+mn-ea"/>
                <a:cs typeface="+mn-cs"/>
                <a:sym typeface="Helvetica Neue"/>
              </a:rPr>
              <a:t>How might we isolate families from other passengers?</a:t>
            </a:r>
            <a:r>
              <a:rPr lang="en-US" dirty="0"/>
              <a:t> </a:t>
            </a:r>
          </a:p>
          <a:p>
            <a:r>
              <a:rPr lang="en-US" sz="2100" b="1" i="0" u="none" strike="noStrike" dirty="0">
                <a:effectLst/>
                <a:latin typeface="+mn-lt"/>
                <a:ea typeface="+mn-ea"/>
                <a:cs typeface="+mn-cs"/>
                <a:sym typeface="Helvetica Neue"/>
              </a:rPr>
              <a:t>HMW improve the waiting experience for everyone else, so the children seem like less of a nuisance by comparison?</a:t>
            </a:r>
            <a:r>
              <a:rPr lang="en-US" b="1" dirty="0"/>
              <a:t> </a:t>
            </a:r>
          </a:p>
          <a:p>
            <a:r>
              <a:rPr lang="en-US" sz="2100" b="1" i="0" u="none" strike="noStrike" dirty="0">
                <a:effectLst/>
                <a:latin typeface="+mn-lt"/>
                <a:ea typeface="+mn-ea"/>
                <a:cs typeface="+mn-cs"/>
                <a:sym typeface="Helvetica Neue"/>
              </a:rPr>
              <a:t>How might we leverage new environment of airport to entertain children/promote learning?</a:t>
            </a:r>
            <a:r>
              <a:rPr lang="en-US" b="1" dirty="0"/>
              <a:t> </a:t>
            </a:r>
          </a:p>
          <a:p>
            <a:r>
              <a:rPr lang="en-US" sz="2100" b="0" i="0" u="none" strike="noStrike" dirty="0">
                <a:effectLst/>
                <a:latin typeface="+mn-lt"/>
                <a:ea typeface="+mn-ea"/>
                <a:cs typeface="+mn-cs"/>
                <a:sym typeface="Helvetica Neue"/>
              </a:rPr>
              <a:t>How might we make the mother not care about fellow passengers?</a:t>
            </a:r>
            <a:r>
              <a:rPr lang="en-US" dirty="0"/>
              <a:t> </a:t>
            </a:r>
          </a:p>
          <a:p>
            <a:r>
              <a:rPr lang="en-US" sz="2100" b="1" i="0" u="none" strike="noStrike" dirty="0">
                <a:effectLst/>
                <a:latin typeface="+mn-lt"/>
                <a:ea typeface="+mn-ea"/>
                <a:cs typeface="+mn-cs"/>
                <a:sym typeface="Helvetica Neue"/>
              </a:rPr>
              <a:t>HMW get dad to help?</a:t>
            </a:r>
            <a:r>
              <a:rPr lang="en-US" b="1" dirty="0"/>
              <a:t> </a:t>
            </a:r>
          </a:p>
          <a:p>
            <a:r>
              <a:rPr lang="en-US" sz="2100" b="0" i="0" u="none" strike="noStrike" dirty="0">
                <a:effectLst/>
                <a:latin typeface="+mn-lt"/>
                <a:ea typeface="+mn-ea"/>
                <a:cs typeface="+mn-cs"/>
                <a:sym typeface="Helvetica Neue"/>
              </a:rPr>
              <a:t>HMW make the mother not of 3 kids?</a:t>
            </a:r>
            <a:r>
              <a:rPr lang="en-US" dirty="0"/>
              <a:t> </a:t>
            </a:r>
          </a:p>
          <a:p>
            <a:r>
              <a:rPr lang="en-US" sz="2100" b="0" i="0" u="none" strike="noStrike" dirty="0">
                <a:effectLst/>
                <a:latin typeface="+mn-lt"/>
                <a:ea typeface="+mn-ea"/>
                <a:cs typeface="+mn-cs"/>
                <a:sym typeface="Helvetica Neue"/>
              </a:rPr>
              <a:t>How might we put the kids to sleep</a:t>
            </a:r>
            <a:r>
              <a:rPr lang="en-US" dirty="0"/>
              <a:t> </a:t>
            </a:r>
          </a:p>
          <a:p>
            <a:r>
              <a:rPr lang="en-US" sz="2100" b="1" i="0" u="none" strike="noStrike" dirty="0">
                <a:effectLst/>
                <a:latin typeface="+mn-lt"/>
                <a:ea typeface="+mn-ea"/>
                <a:cs typeface="+mn-cs"/>
                <a:sym typeface="Helvetica Neue"/>
              </a:rPr>
              <a:t>HMW connect several such mothers and their kids together?</a:t>
            </a:r>
            <a:r>
              <a:rPr lang="en-US" b="1" dirty="0"/>
              <a:t> </a:t>
            </a:r>
          </a:p>
          <a:p>
            <a:r>
              <a:rPr lang="en-US" sz="2100" b="1" i="0" u="none" strike="noStrike" dirty="0">
                <a:effectLst/>
                <a:latin typeface="+mn-lt"/>
                <a:ea typeface="+mn-ea"/>
                <a:cs typeface="+mn-cs"/>
                <a:sym typeface="Helvetica Neue"/>
              </a:rPr>
              <a:t>HMW channel the young people's energy into productive avenues?</a:t>
            </a:r>
            <a:r>
              <a:rPr lang="en-US" b="1" dirty="0"/>
              <a:t> </a:t>
            </a:r>
          </a:p>
          <a:p>
            <a:r>
              <a:rPr lang="en-US" sz="2100" b="1" i="0" u="none" strike="noStrike" dirty="0">
                <a:effectLst/>
                <a:latin typeface="+mn-lt"/>
                <a:ea typeface="+mn-ea"/>
                <a:cs typeface="+mn-cs"/>
                <a:sym typeface="Helvetica Neue"/>
              </a:rPr>
              <a:t>How might we turn an airport into a learning environment?</a:t>
            </a:r>
            <a:r>
              <a:rPr lang="en-US" b="1" dirty="0"/>
              <a:t> </a:t>
            </a:r>
          </a:p>
          <a:p>
            <a:r>
              <a:rPr lang="en-US" sz="2100" b="0" i="0" u="none" strike="noStrike" dirty="0">
                <a:effectLst/>
                <a:latin typeface="+mn-lt"/>
                <a:ea typeface="+mn-ea"/>
                <a:cs typeface="+mn-cs"/>
                <a:sym typeface="Helvetica Neue"/>
              </a:rPr>
              <a:t>How might we remove the fellow passengers?</a:t>
            </a:r>
            <a:r>
              <a:rPr lang="en-US" dirty="0"/>
              <a:t> </a:t>
            </a:r>
          </a:p>
          <a:p>
            <a:r>
              <a:rPr lang="en-US" sz="2100" b="0" i="0" u="none" strike="noStrike" dirty="0">
                <a:effectLst/>
                <a:latin typeface="+mn-lt"/>
                <a:ea typeface="+mn-ea"/>
                <a:cs typeface="+mn-cs"/>
                <a:sym typeface="Helvetica Neue"/>
              </a:rPr>
              <a:t>HMW make different parts of the airport more accessible?</a:t>
            </a:r>
            <a:r>
              <a:rPr lang="en-US" dirty="0"/>
              <a:t> </a:t>
            </a:r>
          </a:p>
          <a:p>
            <a:r>
              <a:rPr lang="en-US" sz="2100" b="0" i="0" u="none" strike="noStrike" dirty="0">
                <a:effectLst/>
                <a:latin typeface="+mn-lt"/>
                <a:ea typeface="+mn-ea"/>
                <a:cs typeface="+mn-cs"/>
                <a:sym typeface="Helvetica Neue"/>
              </a:rPr>
              <a:t>How might we comfort the passengers despite annoying children</a:t>
            </a:r>
            <a:r>
              <a:rPr lang="en-US" dirty="0"/>
              <a:t> </a:t>
            </a:r>
          </a:p>
          <a:p>
            <a:r>
              <a:rPr lang="en-US" sz="2100" b="1" i="0" u="none" strike="noStrike" dirty="0">
                <a:effectLst/>
                <a:latin typeface="+mn-lt"/>
                <a:ea typeface="+mn-ea"/>
                <a:cs typeface="+mn-cs"/>
                <a:sym typeface="Helvetica Neue"/>
              </a:rPr>
              <a:t>HMW use the resource of off-duty pilots to entertain/educate the children?</a:t>
            </a:r>
            <a:r>
              <a:rPr lang="en-US" b="1" dirty="0"/>
              <a:t> </a:t>
            </a:r>
          </a:p>
          <a:p>
            <a:r>
              <a:rPr lang="en-US" sz="2100" b="0" i="0" u="none" strike="noStrike" dirty="0">
                <a:effectLst/>
                <a:latin typeface="+mn-lt"/>
                <a:ea typeface="+mn-ea"/>
                <a:cs typeface="+mn-cs"/>
                <a:sym typeface="Helvetica Neue"/>
              </a:rPr>
              <a:t>HMW provide separate forms of transportation for families with kids?</a:t>
            </a:r>
            <a:r>
              <a:rPr lang="en-US" dirty="0"/>
              <a:t> </a:t>
            </a:r>
          </a:p>
          <a:p>
            <a:r>
              <a:rPr lang="en-US" sz="2100" b="0" i="0" u="none" strike="noStrike" dirty="0">
                <a:effectLst/>
                <a:latin typeface="+mn-lt"/>
                <a:ea typeface="+mn-ea"/>
                <a:cs typeface="+mn-cs"/>
                <a:sym typeface="Helvetica Neue"/>
              </a:rPr>
              <a:t>How might we channel children's energy into providing power for an airport?</a:t>
            </a:r>
            <a:r>
              <a:rPr lang="en-US" dirty="0"/>
              <a:t> </a:t>
            </a:r>
          </a:p>
          <a:p>
            <a:r>
              <a:rPr lang="en-US" sz="2100" b="0" i="0" u="none" strike="noStrike" dirty="0">
                <a:effectLst/>
                <a:latin typeface="+mn-lt"/>
                <a:ea typeface="+mn-ea"/>
                <a:cs typeface="+mn-cs"/>
                <a:sym typeface="Helvetica Neue"/>
              </a:rPr>
              <a:t>How might we let the children have fun without disrupting other passengers?</a:t>
            </a:r>
            <a:r>
              <a:rPr lang="en-US" dirty="0"/>
              <a:t> </a:t>
            </a:r>
          </a:p>
          <a:p>
            <a:r>
              <a:rPr lang="en-US" sz="2100" b="0" i="0" u="none" strike="noStrike" dirty="0">
                <a:effectLst/>
                <a:latin typeface="+mn-lt"/>
                <a:ea typeface="+mn-ea"/>
                <a:cs typeface="+mn-cs"/>
                <a:sym typeface="Helvetica Neue"/>
              </a:rPr>
              <a:t>How might we create child-friendly spaces in airports/airplanes?</a:t>
            </a:r>
            <a:r>
              <a:rPr lang="en-US" dirty="0"/>
              <a:t> </a:t>
            </a:r>
          </a:p>
          <a:p>
            <a:r>
              <a:rPr lang="en-US" sz="2100" b="0" i="0" u="none" strike="noStrike" dirty="0">
                <a:effectLst/>
                <a:latin typeface="+mn-lt"/>
                <a:ea typeface="+mn-ea"/>
                <a:cs typeface="+mn-cs"/>
                <a:sym typeface="Helvetica Neue"/>
              </a:rPr>
              <a:t>HMW make other passengers less irritated</a:t>
            </a:r>
            <a:br>
              <a:rPr lang="en-US" sz="2100" b="0" i="0" u="none" strike="noStrike" dirty="0">
                <a:effectLst/>
                <a:latin typeface="+mn-lt"/>
                <a:ea typeface="+mn-ea"/>
                <a:cs typeface="+mn-cs"/>
                <a:sym typeface="Helvetica Neue"/>
              </a:rPr>
            </a:br>
            <a:r>
              <a:rPr lang="en-US" sz="2100" b="0" i="0" u="none" strike="noStrike" dirty="0">
                <a:effectLst/>
                <a:latin typeface="+mn-lt"/>
                <a:ea typeface="+mn-ea"/>
                <a:cs typeface="+mn-cs"/>
                <a:sym typeface="Helvetica Neue"/>
              </a:rPr>
              <a:t>HMW speed up the airport process?</a:t>
            </a:r>
            <a:br>
              <a:rPr lang="en-US" sz="2100" b="0" i="0" u="none" strike="noStrike" dirty="0">
                <a:effectLst/>
                <a:latin typeface="+mn-lt"/>
                <a:ea typeface="+mn-ea"/>
                <a:cs typeface="+mn-cs"/>
                <a:sym typeface="Helvetica Neue"/>
              </a:rPr>
            </a:br>
            <a:r>
              <a:rPr lang="en-US" sz="2100" b="0" i="0" u="none" strike="noStrike" dirty="0">
                <a:effectLst/>
                <a:latin typeface="+mn-lt"/>
                <a:ea typeface="+mn-ea"/>
                <a:cs typeface="+mn-cs"/>
                <a:sym typeface="Helvetica Neue"/>
              </a:rPr>
              <a:t>HMW make it so you don't have to get their so early?</a:t>
            </a:r>
            <a:br>
              <a:rPr lang="en-US" sz="2100" b="0" i="0" u="none" strike="noStrike" dirty="0">
                <a:effectLst/>
                <a:latin typeface="+mn-lt"/>
                <a:ea typeface="+mn-ea"/>
                <a:cs typeface="+mn-cs"/>
                <a:sym typeface="Helvetica Neue"/>
              </a:rPr>
            </a:br>
            <a:r>
              <a:rPr lang="en-US" sz="2100" b="0" i="0" u="none" strike="noStrike" dirty="0">
                <a:effectLst/>
                <a:latin typeface="+mn-lt"/>
                <a:ea typeface="+mn-ea"/>
                <a:cs typeface="+mn-cs"/>
                <a:sym typeface="Helvetica Neue"/>
              </a:rPr>
              <a:t>HMW slow it down?</a:t>
            </a:r>
            <a:br>
              <a:rPr lang="en-US" sz="2100" b="0" i="0" u="none" strike="noStrike" dirty="0">
                <a:effectLst/>
                <a:latin typeface="+mn-lt"/>
                <a:ea typeface="+mn-ea"/>
                <a:cs typeface="+mn-cs"/>
                <a:sym typeface="Helvetica Neue"/>
              </a:rPr>
            </a:br>
            <a:r>
              <a:rPr lang="en-US" sz="2100" b="0" i="0" u="none" strike="noStrike" dirty="0">
                <a:effectLst/>
                <a:latin typeface="+mn-lt"/>
                <a:ea typeface="+mn-ea"/>
                <a:cs typeface="+mn-cs"/>
                <a:sym typeface="Helvetica Neue"/>
              </a:rPr>
              <a:t>HMW make a kids zone?</a:t>
            </a:r>
            <a:br>
              <a:rPr lang="en-US" sz="2100" b="0" i="0" u="none" strike="noStrike" dirty="0">
                <a:effectLst/>
                <a:latin typeface="+mn-lt"/>
                <a:ea typeface="+mn-ea"/>
                <a:cs typeface="+mn-cs"/>
                <a:sym typeface="Helvetica Neue"/>
              </a:rPr>
            </a:br>
            <a:r>
              <a:rPr lang="en-US" sz="2100" b="1" i="0" u="none" strike="noStrike" dirty="0">
                <a:effectLst/>
                <a:latin typeface="+mn-lt"/>
                <a:ea typeface="+mn-ea"/>
                <a:cs typeface="+mn-cs"/>
                <a:sym typeface="Helvetica Neue"/>
              </a:rPr>
              <a:t>HMW make the mother not feel pressure about what other people think?</a:t>
            </a:r>
            <a:br>
              <a:rPr lang="en-US" sz="2100" b="0" i="0" u="none" strike="noStrike" dirty="0">
                <a:effectLst/>
                <a:latin typeface="+mn-lt"/>
                <a:ea typeface="+mn-ea"/>
                <a:cs typeface="+mn-cs"/>
                <a:sym typeface="Helvetica Neue"/>
              </a:rPr>
            </a:br>
            <a:r>
              <a:rPr lang="en-US" sz="2100" b="0" i="0" u="none" strike="noStrike" dirty="0">
                <a:effectLst/>
                <a:latin typeface="+mn-lt"/>
                <a:ea typeface="+mn-ea"/>
                <a:cs typeface="+mn-cs"/>
                <a:sym typeface="Helvetica Neue"/>
              </a:rPr>
              <a:t>HMW help the mother take care of kids?</a:t>
            </a:r>
            <a:br>
              <a:rPr lang="en-US" sz="2100" b="0" i="0" u="none" strike="noStrike" dirty="0">
                <a:effectLst/>
                <a:latin typeface="+mn-lt"/>
                <a:ea typeface="+mn-ea"/>
                <a:cs typeface="+mn-cs"/>
                <a:sym typeface="Helvetica Neue"/>
              </a:rPr>
            </a:br>
            <a:r>
              <a:rPr lang="en-US" sz="2100" b="0" i="0" u="none" strike="noStrike" dirty="0">
                <a:effectLst/>
                <a:latin typeface="+mn-lt"/>
                <a:ea typeface="+mn-ea"/>
                <a:cs typeface="+mn-cs"/>
                <a:sym typeface="Helvetica Neue"/>
              </a:rPr>
              <a:t>HMW have toys available to the kids?</a:t>
            </a:r>
            <a:r>
              <a:rPr lang="en-US" dirty="0"/>
              <a:t> </a:t>
            </a:r>
          </a:p>
          <a:p>
            <a:r>
              <a:rPr lang="en-US" sz="2100" b="1" i="0" u="none" strike="noStrike" dirty="0">
                <a:effectLst/>
                <a:latin typeface="+mn-lt"/>
                <a:ea typeface="+mn-ea"/>
                <a:cs typeface="+mn-cs"/>
                <a:sym typeface="Helvetica Neue"/>
              </a:rPr>
              <a:t>HMW turn waiting into airport with children into quality family time?</a:t>
            </a:r>
            <a:r>
              <a:rPr lang="en-US" b="1" dirty="0"/>
              <a:t> </a:t>
            </a:r>
          </a:p>
          <a:p>
            <a:r>
              <a:rPr lang="en-US" sz="2100" b="0" i="0" u="none" strike="noStrike" dirty="0">
                <a:effectLst/>
                <a:latin typeface="+mn-lt"/>
                <a:ea typeface="+mn-ea"/>
                <a:cs typeface="+mn-cs"/>
                <a:sym typeface="Helvetica Neue"/>
              </a:rPr>
              <a:t>HMW separate kids from other passengers</a:t>
            </a:r>
            <a:br>
              <a:rPr lang="en-US" sz="2100" b="0" i="0" u="none" strike="noStrike" dirty="0">
                <a:effectLst/>
                <a:latin typeface="+mn-lt"/>
                <a:ea typeface="+mn-ea"/>
                <a:cs typeface="+mn-cs"/>
                <a:sym typeface="Helvetica Neue"/>
              </a:rPr>
            </a:br>
            <a:r>
              <a:rPr lang="en-US" sz="2100" b="0" i="0" u="none" strike="noStrike" dirty="0">
                <a:effectLst/>
                <a:latin typeface="+mn-lt"/>
                <a:ea typeface="+mn-ea"/>
                <a:cs typeface="+mn-cs"/>
                <a:sym typeface="Helvetica Neue"/>
              </a:rPr>
              <a:t>HMW give mother a break</a:t>
            </a:r>
            <a:br>
              <a:rPr lang="en-US" sz="2100" b="0" i="0" u="none" strike="noStrike" dirty="0">
                <a:effectLst/>
                <a:latin typeface="+mn-lt"/>
                <a:ea typeface="+mn-ea"/>
                <a:cs typeface="+mn-cs"/>
                <a:sym typeface="Helvetica Neue"/>
              </a:rPr>
            </a:br>
            <a:r>
              <a:rPr lang="en-US" sz="2100" b="0" i="0" u="none" strike="noStrike" dirty="0">
                <a:effectLst/>
                <a:latin typeface="+mn-lt"/>
                <a:ea typeface="+mn-ea"/>
                <a:cs typeface="+mn-cs"/>
                <a:sym typeface="Helvetica Neue"/>
              </a:rPr>
              <a:t>HMW give mother resources</a:t>
            </a:r>
            <a:br>
              <a:rPr lang="en-US" sz="2100" b="0" i="0" u="none" strike="noStrike" dirty="0">
                <a:effectLst/>
                <a:latin typeface="+mn-lt"/>
                <a:ea typeface="+mn-ea"/>
                <a:cs typeface="+mn-cs"/>
                <a:sym typeface="Helvetica Neue"/>
              </a:rPr>
            </a:br>
            <a:r>
              <a:rPr lang="en-US" sz="2100" b="0" i="0" u="none" strike="noStrike" dirty="0">
                <a:effectLst/>
                <a:latin typeface="+mn-lt"/>
                <a:ea typeface="+mn-ea"/>
                <a:cs typeface="+mn-cs"/>
                <a:sym typeface="Helvetica Neue"/>
              </a:rPr>
              <a:t>HMW entertain the kids at the airport</a:t>
            </a:r>
            <a:br>
              <a:rPr lang="en-US" sz="2100" b="0" i="0" u="none" strike="noStrike" dirty="0">
                <a:effectLst/>
                <a:latin typeface="+mn-lt"/>
                <a:ea typeface="+mn-ea"/>
                <a:cs typeface="+mn-cs"/>
                <a:sym typeface="Helvetica Neue"/>
              </a:rPr>
            </a:br>
            <a:r>
              <a:rPr lang="en-US" sz="2100" b="0" i="0" u="none" strike="noStrike" dirty="0">
                <a:effectLst/>
                <a:latin typeface="+mn-lt"/>
                <a:ea typeface="+mn-ea"/>
                <a:cs typeface="+mn-cs"/>
                <a:sym typeface="Helvetica Neue"/>
              </a:rPr>
              <a:t>HMW tire out kids so they aren't playful</a:t>
            </a:r>
            <a:br>
              <a:rPr lang="en-US" sz="2100" b="0" i="0" u="none" strike="noStrike" dirty="0">
                <a:effectLst/>
                <a:latin typeface="+mn-lt"/>
                <a:ea typeface="+mn-ea"/>
                <a:cs typeface="+mn-cs"/>
                <a:sym typeface="Helvetica Neue"/>
              </a:rPr>
            </a:br>
            <a:r>
              <a:rPr lang="en-US" sz="2100" b="0" i="0" u="none" strike="noStrike" dirty="0">
                <a:effectLst/>
                <a:latin typeface="+mn-lt"/>
                <a:ea typeface="+mn-ea"/>
                <a:cs typeface="+mn-cs"/>
                <a:sym typeface="Helvetica Neue"/>
              </a:rPr>
              <a:t>HMW keep mom from rushing—perfect amount of time to get on plane</a:t>
            </a:r>
            <a:br>
              <a:rPr lang="en-US" sz="2100" b="0" i="0" u="none" strike="noStrike" dirty="0">
                <a:effectLst/>
                <a:latin typeface="+mn-lt"/>
                <a:ea typeface="+mn-ea"/>
                <a:cs typeface="+mn-cs"/>
                <a:sym typeface="Helvetica Neue"/>
              </a:rPr>
            </a:br>
            <a:r>
              <a:rPr lang="en-US" sz="2100" b="0" i="0" u="none" strike="noStrike" dirty="0">
                <a:effectLst/>
                <a:latin typeface="+mn-lt"/>
                <a:ea typeface="+mn-ea"/>
                <a:cs typeface="+mn-cs"/>
                <a:sym typeface="Helvetica Neue"/>
              </a:rPr>
              <a:t>HMW make it social </a:t>
            </a:r>
            <a:br>
              <a:rPr lang="en-US" sz="2100" b="0" i="0" u="none" strike="noStrike" dirty="0">
                <a:effectLst/>
                <a:latin typeface="+mn-lt"/>
                <a:ea typeface="+mn-ea"/>
                <a:cs typeface="+mn-cs"/>
                <a:sym typeface="Helvetica Neue"/>
              </a:rPr>
            </a:br>
            <a:r>
              <a:rPr lang="en-US" sz="2100" b="0" i="0" u="none" strike="noStrike" dirty="0">
                <a:effectLst/>
                <a:latin typeface="+mn-lt"/>
                <a:ea typeface="+mn-ea"/>
                <a:cs typeface="+mn-cs"/>
                <a:sym typeface="Helvetica Neue"/>
              </a:rPr>
              <a:t>HMW calm other passengers so they aren't "already frustrated"</a:t>
            </a:r>
            <a:br>
              <a:rPr lang="en-US" sz="2100" b="0" i="0" u="none" strike="noStrike" dirty="0">
                <a:effectLst/>
                <a:latin typeface="+mn-lt"/>
                <a:ea typeface="+mn-ea"/>
                <a:cs typeface="+mn-cs"/>
                <a:sym typeface="Helvetica Neue"/>
              </a:rPr>
            </a:br>
            <a:r>
              <a:rPr lang="en-US" sz="2100" b="0" i="0" u="none" strike="noStrike" dirty="0">
                <a:effectLst/>
                <a:latin typeface="+mn-lt"/>
                <a:ea typeface="+mn-ea"/>
                <a:cs typeface="+mn-cs"/>
                <a:sym typeface="Helvetica Neue"/>
              </a:rPr>
              <a:t>HMW reduce wait time</a:t>
            </a:r>
          </a:p>
          <a:p>
            <a:endParaRPr lang="en-US" baseline="0" dirty="0"/>
          </a:p>
          <a:p>
            <a:r>
              <a:rPr lang="en-US" baseline="0" dirty="0"/>
              <a:t>2016 summer:</a:t>
            </a:r>
          </a:p>
          <a:p>
            <a:r>
              <a:rPr lang="en-US" dirty="0"/>
              <a:t>HMW help passengers remind themselves that at one time they were also an annoying little brat?</a:t>
            </a:r>
          </a:p>
          <a:p>
            <a:r>
              <a:rPr lang="en-US" dirty="0"/>
              <a:t>HMW help playful kids help adults in their frustration at the airport?</a:t>
            </a:r>
          </a:p>
          <a:p>
            <a:r>
              <a:rPr lang="en-US" dirty="0"/>
              <a:t>HMW entertain or distract the fellow passengers so they are not bothered by ALBs?</a:t>
            </a:r>
          </a:p>
          <a:p>
            <a:r>
              <a:rPr lang="en-US" dirty="0"/>
              <a:t>HMW make more accurate departure time estimations so that the parent doesn’t need to wait with their ALBs?</a:t>
            </a:r>
          </a:p>
          <a:p>
            <a:r>
              <a:rPr lang="en-US" dirty="0"/>
              <a:t>HMW harness the energy of the kids into doing something more productive or less distractive?</a:t>
            </a:r>
          </a:p>
          <a:p>
            <a:r>
              <a:rPr lang="en-US" dirty="0"/>
              <a:t>HMW allow passengers to be playful with the children?</a:t>
            </a:r>
          </a:p>
          <a:p>
            <a:r>
              <a:rPr lang="en-US" dirty="0"/>
              <a:t>HMW make the kids entertain themselves?</a:t>
            </a:r>
            <a:endParaRPr lang="en-US" baseline="0" dirty="0"/>
          </a:p>
          <a:p>
            <a:endParaRPr lang="en-US" baseline="0" dirty="0"/>
          </a:p>
          <a:p>
            <a:r>
              <a:rPr lang="en-US" baseline="0" dirty="0"/>
              <a:t>2016 </a:t>
            </a:r>
            <a:r>
              <a:rPr lang="en-US" baseline="0" dirty="0" err="1"/>
              <a:t>sp</a:t>
            </a:r>
            <a:r>
              <a:rPr lang="en-US" baseline="0" dirty="0"/>
              <a:t>:</a:t>
            </a:r>
          </a:p>
          <a:p>
            <a:r>
              <a:rPr lang="en-US" dirty="0"/>
              <a:t>How might we capture children’s attention</a:t>
            </a:r>
          </a:p>
          <a:p>
            <a:r>
              <a:rPr lang="en-US" dirty="0"/>
              <a:t>How might we turn the waiting area into a day care?</a:t>
            </a:r>
          </a:p>
          <a:p>
            <a:r>
              <a:rPr lang="en-US" dirty="0"/>
              <a:t>How might we make already frustrated passengers not frustrated</a:t>
            </a:r>
          </a:p>
          <a:p>
            <a:r>
              <a:rPr lang="en-US" dirty="0"/>
              <a:t>How might we project wait time better so that hours turn into minutes?</a:t>
            </a:r>
          </a:p>
          <a:p>
            <a:r>
              <a:rPr lang="en-US" dirty="0"/>
              <a:t>How might we help kids go elsewhere?</a:t>
            </a:r>
          </a:p>
          <a:p>
            <a:r>
              <a:rPr lang="en-US" dirty="0"/>
              <a:t>How might we give passengers ear muffs?</a:t>
            </a:r>
          </a:p>
          <a:p>
            <a:r>
              <a:rPr lang="en-US" dirty="0"/>
              <a:t>How might we not have to rush through the airport?</a:t>
            </a:r>
          </a:p>
          <a:p>
            <a:r>
              <a:rPr lang="en-US" dirty="0"/>
              <a:t>How might we help the mother entertain her kids?</a:t>
            </a:r>
          </a:p>
          <a:p>
            <a:r>
              <a:rPr lang="en-US" dirty="0"/>
              <a:t>How might we change the perception of brats?</a:t>
            </a:r>
          </a:p>
          <a:p>
            <a:r>
              <a:rPr lang="en-US" dirty="0"/>
              <a:t>How might we make checking less stressful?</a:t>
            </a:r>
          </a:p>
          <a:p>
            <a:r>
              <a:rPr lang="en-US" dirty="0"/>
              <a:t>How might we separate children from passengers?</a:t>
            </a:r>
          </a:p>
          <a:p>
            <a:r>
              <a:rPr lang="en-US" dirty="0"/>
              <a:t>How might we </a:t>
            </a:r>
            <a:r>
              <a:rPr lang="en-US" dirty="0" err="1"/>
              <a:t>destress</a:t>
            </a:r>
            <a:r>
              <a:rPr lang="en-US" dirty="0"/>
              <a:t> the airport environment for all passengers?</a:t>
            </a:r>
          </a:p>
          <a:p>
            <a:r>
              <a:rPr lang="en-US" dirty="0"/>
              <a:t>How might we turn gate into a game?</a:t>
            </a:r>
          </a:p>
          <a:p>
            <a:r>
              <a:rPr lang="en-US" dirty="0"/>
              <a:t>How might we give mom a sense of </a:t>
            </a:r>
            <a:r>
              <a:rPr lang="en-US" dirty="0" err="1"/>
              <a:t>zen</a:t>
            </a:r>
            <a:endParaRPr lang="en-US" dirty="0"/>
          </a:p>
          <a:p>
            <a:r>
              <a:rPr lang="en-US" dirty="0"/>
              <a:t>How might we make mom less aware of </a:t>
            </a:r>
            <a:r>
              <a:rPr lang="en-US" dirty="0" err="1"/>
              <a:t>judgement</a:t>
            </a:r>
            <a:r>
              <a:rPr lang="en-US" dirty="0"/>
              <a:t>?</a:t>
            </a:r>
          </a:p>
          <a:p>
            <a:r>
              <a:rPr lang="en-US" dirty="0"/>
              <a:t>How might we eliminate </a:t>
            </a:r>
            <a:r>
              <a:rPr lang="en-US" dirty="0" err="1"/>
              <a:t>chilrdren</a:t>
            </a:r>
            <a:r>
              <a:rPr lang="en-US" dirty="0"/>
              <a:t> from the airport?</a:t>
            </a:r>
          </a:p>
          <a:p>
            <a:r>
              <a:rPr lang="en-US" dirty="0"/>
              <a:t>How might we make a separate section for </a:t>
            </a:r>
            <a:r>
              <a:rPr lang="en-US" dirty="0" err="1"/>
              <a:t>dhildren</a:t>
            </a:r>
            <a:r>
              <a:rPr lang="en-US" dirty="0"/>
              <a:t>?</a:t>
            </a:r>
          </a:p>
          <a:p>
            <a:r>
              <a:rPr lang="en-US" dirty="0"/>
              <a:t>How might we make children a source of joy?</a:t>
            </a:r>
          </a:p>
          <a:p>
            <a:r>
              <a:rPr lang="en-US" dirty="0"/>
              <a:t>How might we let children do something useful?</a:t>
            </a:r>
          </a:p>
          <a:p>
            <a:r>
              <a:rPr lang="en-US" dirty="0"/>
              <a:t>How might we have kids only flights?</a:t>
            </a:r>
          </a:p>
          <a:p>
            <a:r>
              <a:rPr lang="en-US" dirty="0"/>
              <a:t>How might we not make families wait at gate?</a:t>
            </a:r>
          </a:p>
          <a:p>
            <a:r>
              <a:rPr lang="en-US" dirty="0"/>
              <a:t>How might we reverse perceptions?</a:t>
            </a:r>
          </a:p>
          <a:p>
            <a:r>
              <a:rPr lang="en-US" dirty="0"/>
              <a:t>How might we eliminate the airport in </a:t>
            </a:r>
            <a:r>
              <a:rPr lang="en-US" dirty="0" err="1"/>
              <a:t>transpsortation</a:t>
            </a:r>
            <a:r>
              <a:rPr lang="en-US" dirty="0"/>
              <a:t>?</a:t>
            </a:r>
          </a:p>
          <a:p>
            <a:r>
              <a:rPr lang="en-US" dirty="0"/>
              <a:t>How might we reduce waits at gates?</a:t>
            </a:r>
          </a:p>
          <a:p>
            <a:r>
              <a:rPr lang="en-US" dirty="0"/>
              <a:t>How might we help the kids have fun?</a:t>
            </a:r>
          </a:p>
          <a:p>
            <a:r>
              <a:rPr lang="en-US" dirty="0"/>
              <a:t>How might we turn </a:t>
            </a:r>
            <a:r>
              <a:rPr lang="en-US" dirty="0" err="1"/>
              <a:t>playfullness</a:t>
            </a:r>
            <a:r>
              <a:rPr lang="en-US" dirty="0"/>
              <a:t> into enjoyment?</a:t>
            </a:r>
          </a:p>
          <a:p>
            <a:r>
              <a:rPr lang="en-US" dirty="0"/>
              <a:t>How might we make the airport less frustrating for mothers?</a:t>
            </a:r>
          </a:p>
          <a:p>
            <a:endParaRPr lang="en-US" baseline="0" dirty="0"/>
          </a:p>
          <a:p>
            <a:r>
              <a:rPr lang="en-US" baseline="0" dirty="0"/>
              <a:t>2015 au:</a:t>
            </a:r>
          </a:p>
          <a:p>
            <a:r>
              <a:rPr lang="en-US" dirty="0"/>
              <a:t>How might we make the wait the most exciting part of the trip?</a:t>
            </a:r>
          </a:p>
          <a:p>
            <a:r>
              <a:rPr lang="en-US" dirty="0"/>
              <a:t>How might we change the general feeling towards kids at the airport?</a:t>
            </a:r>
          </a:p>
          <a:p>
            <a:r>
              <a:rPr lang="en-US" dirty="0"/>
              <a:t>How we might provide accurate information about wait time at the airport… so you don’t need to wait at the gate?</a:t>
            </a:r>
          </a:p>
          <a:p>
            <a:r>
              <a:rPr lang="en-US" dirty="0"/>
              <a:t>How might we might make the waiting time at the gate productive?</a:t>
            </a:r>
          </a:p>
          <a:p>
            <a:r>
              <a:rPr lang="en-US" dirty="0"/>
              <a:t>How might we allow the kids to have more fun while shielding the passengers from frustrating noise?</a:t>
            </a:r>
          </a:p>
          <a:p>
            <a:r>
              <a:rPr lang="en-US" dirty="0"/>
              <a:t>How might we make it so people think of kids as endearing instead of irritating?</a:t>
            </a:r>
          </a:p>
          <a:p>
            <a:r>
              <a:rPr lang="en-US" dirty="0"/>
              <a:t>How might we reduce the stress for a mother trying to navigate the airport with young kids?</a:t>
            </a:r>
          </a:p>
          <a:p>
            <a:endParaRPr lang="en-US" dirty="0"/>
          </a:p>
        </p:txBody>
      </p:sp>
    </p:spTree>
    <p:extLst>
      <p:ext uri="{BB962C8B-B14F-4D97-AF65-F5344CB8AC3E}">
        <p14:creationId xmlns:p14="http://schemas.microsoft.com/office/powerpoint/2010/main" val="128519433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Notice that How Might </a:t>
            </a:r>
            <a:r>
              <a:rPr lang="en-US" dirty="0" err="1"/>
              <a:t>We’s</a:t>
            </a:r>
            <a:r>
              <a:rPr lang="en-US" dirty="0"/>
              <a:t> </a:t>
            </a:r>
            <a:r>
              <a:rPr lang="en-US" b="1" dirty="0"/>
              <a:t>STILL aren’t solutions</a:t>
            </a:r>
            <a:r>
              <a:rPr lang="en-US" dirty="0"/>
              <a:t>. They are still a </a:t>
            </a:r>
            <a:r>
              <a:rPr lang="en-US" b="1" dirty="0"/>
              <a:t>more informed problem</a:t>
            </a:r>
            <a:r>
              <a:rPr lang="en-US" dirty="0"/>
              <a:t>, but they are starting to </a:t>
            </a:r>
            <a:r>
              <a:rPr lang="en-US" b="1" dirty="0"/>
              <a:t>POINT</a:t>
            </a:r>
            <a:r>
              <a:rPr lang="en-US" dirty="0"/>
              <a:t> at a solution.</a:t>
            </a:r>
          </a:p>
          <a:p>
            <a:endParaRPr lang="en-US" dirty="0"/>
          </a:p>
          <a:p>
            <a:r>
              <a:rPr lang="en-US" dirty="0"/>
              <a:t>We brainstorm from HMWs to get to solutions! This is the core of ideation!</a:t>
            </a:r>
          </a:p>
          <a:p>
            <a:endParaRPr lang="en-US" dirty="0"/>
          </a:p>
          <a:p>
            <a:r>
              <a:rPr lang="en-US" dirty="0"/>
              <a:t>Let me give you an example from a team that inspired me in the Design Thinking Bootcamp course I participated in back in 2015.</a:t>
            </a:r>
          </a:p>
          <a:p>
            <a:endParaRPr lang="en-US" dirty="0"/>
          </a:p>
          <a:p>
            <a:r>
              <a:rPr lang="en-US" dirty="0"/>
              <a:t>We met a homeless guy on a fishing boat, who just a year ago was given a second chance at life</a:t>
            </a:r>
          </a:p>
          <a:p>
            <a:r>
              <a:rPr lang="en-US" dirty="0"/>
              <a:t>We were amazed to realize that thanks to the boat owner’s mentorship, trust, and display of the fishing lifestyle and connection to nature, he has</a:t>
            </a:r>
            <a:r>
              <a:rPr lang="en-US" baseline="0" dirty="0"/>
              <a:t> turned around his life from drug addict without a job to someone with success and compassion</a:t>
            </a:r>
          </a:p>
          <a:p>
            <a:r>
              <a:rPr lang="en-US" baseline="0" dirty="0"/>
              <a:t>[not an explicit need here, as much as just a surprise]</a:t>
            </a:r>
          </a:p>
          <a:p>
            <a:r>
              <a:rPr lang="en-US" baseline="0" dirty="0"/>
              <a:t>It would be game-changing if all of us could take a risk to see a spark in others and nurture it into a purposeful transformation.</a:t>
            </a:r>
          </a:p>
          <a:p>
            <a:endParaRPr lang="en-US" baseline="0" dirty="0"/>
          </a:p>
          <a:p>
            <a:r>
              <a:rPr lang="en-US" baseline="0" dirty="0"/>
              <a:t>At right you can see the large blue HMWs they generated from that POV and selected the best (maybe 5 or 6). They then brainstormed solutions on the smaller post-its. These are all the ideas generated from those blue HMWs. Over 40 ideas here!</a:t>
            </a:r>
          </a:p>
          <a:p>
            <a:endParaRPr lang="en-US" baseline="0" dirty="0"/>
          </a:p>
          <a:p>
            <a:r>
              <a:rPr lang="en-US" baseline="0" dirty="0"/>
              <a:t>Generally, start writing down ideas (using the brainstorming rules) and get as many out as fast as you can. MORE IS BETTER. We will select the best later. Don’t edit as you go. Just generate.</a:t>
            </a:r>
          </a:p>
          <a:p>
            <a:r>
              <a:rPr lang="en-US" baseline="0" dirty="0"/>
              <a:t>Sometimes you hit a lull [ADVANCE]</a:t>
            </a:r>
            <a:endParaRPr lang="en-US" dirty="0"/>
          </a:p>
        </p:txBody>
      </p:sp>
    </p:spTree>
    <p:extLst>
      <p:ext uri="{BB962C8B-B14F-4D97-AF65-F5344CB8AC3E}">
        <p14:creationId xmlns:p14="http://schemas.microsoft.com/office/powerpoint/2010/main" val="159646061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when you add a constraint that gets the creative ideas flowing again.</a:t>
            </a:r>
          </a:p>
        </p:txBody>
      </p:sp>
    </p:spTree>
    <p:extLst>
      <p:ext uri="{BB962C8B-B14F-4D97-AF65-F5344CB8AC3E}">
        <p14:creationId xmlns:p14="http://schemas.microsoft.com/office/powerpoint/2010/main" val="292773634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 name="Shape 1054"/>
          <p:cNvSpPr>
            <a:spLocks noGrp="1" noRot="1" noChangeAspect="1"/>
          </p:cNvSpPr>
          <p:nvPr>
            <p:ph type="sldImg"/>
          </p:nvPr>
        </p:nvSpPr>
        <p:spPr>
          <a:xfrm>
            <a:off x="457200" y="720725"/>
            <a:ext cx="6400800" cy="3600450"/>
          </a:xfrm>
          <a:prstGeom prst="rect">
            <a:avLst/>
          </a:prstGeom>
        </p:spPr>
        <p:txBody>
          <a:bodyPr/>
          <a:lstStyle/>
          <a:p>
            <a:pPr lvl="0"/>
            <a:endParaRPr/>
          </a:p>
        </p:txBody>
      </p:sp>
      <p:sp>
        <p:nvSpPr>
          <p:cNvPr id="1055" name="Shape 1055"/>
          <p:cNvSpPr>
            <a:spLocks noGrp="1"/>
          </p:cNvSpPr>
          <p:nvPr>
            <p:ph type="body" sz="quarter" idx="1"/>
          </p:nvPr>
        </p:nvSpPr>
        <p:spPr>
          <a:prstGeom prst="rect">
            <a:avLst/>
          </a:prstGeom>
        </p:spPr>
        <p:txBody>
          <a:bodyPr/>
          <a:lstStyle>
            <a:lvl1pPr defTabSz="501650">
              <a:lnSpc>
                <a:spcPct val="100000"/>
              </a:lnSpc>
              <a:spcBef>
                <a:spcPts val="600"/>
              </a:spcBef>
              <a:defRPr sz="1800">
                <a:latin typeface="Calibri"/>
                <a:ea typeface="Calibri"/>
                <a:cs typeface="Calibri"/>
                <a:sym typeface="Calibri"/>
              </a:defRPr>
            </a:lvl1pPr>
          </a:lstStyle>
          <a:p>
            <a:pPr lvl="0"/>
            <a:r>
              <a:rPr lang="en-US" dirty="0"/>
              <a:t>Here are the rules again</a:t>
            </a:r>
          </a:p>
          <a:p>
            <a:pPr lvl="0"/>
            <a:endParaRPr lang="en-US" dirty="0"/>
          </a:p>
        </p:txBody>
      </p:sp>
    </p:spTree>
    <p:extLst>
      <p:ext uri="{BB962C8B-B14F-4D97-AF65-F5344CB8AC3E}">
        <p14:creationId xmlns:p14="http://schemas.microsoft.com/office/powerpoint/2010/main" val="350887871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Arial"/>
              <a:buChar char="•"/>
            </a:pPr>
            <a:r>
              <a:rPr lang="en-US" baseline="0" dirty="0"/>
              <a:t>We will demo live but also two recorded ones you can watch to critique (the good and the bad)</a:t>
            </a:r>
          </a:p>
          <a:p>
            <a:pPr marL="228600" indent="-228600">
              <a:buFont typeface="Arial"/>
              <a:buChar char="•"/>
            </a:pPr>
            <a:endParaRPr lang="en-US" baseline="0" dirty="0"/>
          </a:p>
          <a:p>
            <a:pPr marL="228600" indent="-228600">
              <a:buFont typeface="Arial"/>
              <a:buChar char="•"/>
            </a:pPr>
            <a:endParaRPr lang="en-US" baseline="0" dirty="0"/>
          </a:p>
          <a:p>
            <a:pPr marL="228600" indent="-228600">
              <a:buFont typeface="Arial"/>
              <a:buChar char="•"/>
            </a:pPr>
            <a:r>
              <a:rPr lang="en-US" baseline="0" dirty="0"/>
              <a:t>See what they do right and what they do wrong</a:t>
            </a:r>
            <a:endParaRPr lang="en-US" dirty="0"/>
          </a:p>
          <a:p>
            <a:endParaRPr lang="en-US" dirty="0"/>
          </a:p>
        </p:txBody>
      </p:sp>
    </p:spTree>
    <p:extLst>
      <p:ext uri="{BB962C8B-B14F-4D97-AF65-F5344CB8AC3E}">
        <p14:creationId xmlns:p14="http://schemas.microsoft.com/office/powerpoint/2010/main" val="199066628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Arial"/>
              <a:buChar char="•"/>
            </a:pPr>
            <a:r>
              <a:rPr lang="en-US" baseline="0" dirty="0"/>
              <a:t>Bad brainstorm at https://</a:t>
            </a:r>
            <a:r>
              <a:rPr lang="en-US" baseline="0" dirty="0" err="1"/>
              <a:t>youtu.be</a:t>
            </a:r>
            <a:r>
              <a:rPr lang="en-US" baseline="0" dirty="0"/>
              <a:t>/vU7_YwknNRY</a:t>
            </a:r>
          </a:p>
          <a:p>
            <a:pPr marL="685800" lvl="1" indent="-228600">
              <a:buFont typeface="Arial"/>
              <a:buChar char="•"/>
            </a:pPr>
            <a:r>
              <a:rPr lang="en-US" baseline="0" dirty="0"/>
              <a:t>Topic: How might we help people deal with all the photos and videos that they create? </a:t>
            </a:r>
          </a:p>
          <a:p>
            <a:pPr marL="685800" lvl="1" indent="-228600">
              <a:buFont typeface="Arial"/>
              <a:buChar char="•"/>
            </a:pPr>
            <a:r>
              <a:rPr lang="en-US" baseline="0" dirty="0"/>
              <a:t>Things to do in the brainstorm</a:t>
            </a:r>
          </a:p>
          <a:p>
            <a:pPr marL="1143000" lvl="2" indent="-228600">
              <a:buFont typeface="Arial"/>
              <a:buChar char="•"/>
            </a:pPr>
            <a:r>
              <a:rPr lang="en-US" baseline="0" dirty="0"/>
              <a:t>Say a topic and go on and on about it instead of just the headline</a:t>
            </a:r>
          </a:p>
          <a:p>
            <a:pPr marL="1143000" lvl="2" indent="-228600">
              <a:buFont typeface="Arial"/>
              <a:buChar char="•"/>
            </a:pPr>
            <a:r>
              <a:rPr lang="en-US" baseline="0" dirty="0"/>
              <a:t>Be low energy</a:t>
            </a:r>
          </a:p>
          <a:p>
            <a:pPr marL="1143000" lvl="2" indent="-228600">
              <a:buFont typeface="Arial"/>
              <a:buChar char="•"/>
            </a:pPr>
            <a:r>
              <a:rPr lang="en-US" baseline="0" dirty="0"/>
              <a:t>Criticize other people’s ideas</a:t>
            </a:r>
          </a:p>
          <a:p>
            <a:pPr marL="1143000" lvl="2" indent="-228600">
              <a:buFont typeface="Arial"/>
              <a:buChar char="•"/>
            </a:pPr>
            <a:r>
              <a:rPr lang="en-US" baseline="0" dirty="0"/>
              <a:t>Spend time explaining why something won’t work</a:t>
            </a:r>
          </a:p>
          <a:p>
            <a:pPr marL="1143000" lvl="2" indent="-228600">
              <a:buFont typeface="Arial"/>
              <a:buChar char="•"/>
            </a:pPr>
            <a:r>
              <a:rPr lang="en-US" baseline="0" dirty="0"/>
              <a:t>Suggest off topic ideas</a:t>
            </a:r>
          </a:p>
          <a:p>
            <a:pPr marL="1143000" lvl="2" indent="-228600">
              <a:buFont typeface="Arial"/>
              <a:buChar char="•"/>
            </a:pPr>
            <a:r>
              <a:rPr lang="en-US" baseline="0" dirty="0"/>
              <a:t>After the first idea is thrown out, say something like – that’s it, we’re done</a:t>
            </a:r>
          </a:p>
          <a:p>
            <a:pPr marL="1143000" lvl="2" indent="-228600">
              <a:buFont typeface="Arial"/>
              <a:buChar char="•"/>
            </a:pPr>
            <a:r>
              <a:rPr lang="en-US" baseline="0" dirty="0"/>
              <a:t>Have very few ideas</a:t>
            </a:r>
          </a:p>
          <a:p>
            <a:pPr marL="1143000" lvl="2" indent="-228600">
              <a:buFont typeface="Arial"/>
              <a:buChar char="•"/>
            </a:pPr>
            <a:r>
              <a:rPr lang="en-US" baseline="0" dirty="0"/>
              <a:t>Talk over each other</a:t>
            </a:r>
          </a:p>
          <a:p>
            <a:pPr marL="1143000" lvl="2" indent="-228600">
              <a:buFont typeface="Arial"/>
              <a:buChar char="•"/>
            </a:pPr>
            <a:r>
              <a:rPr lang="en-US" baseline="0" dirty="0"/>
              <a:t>Start a side conversation</a:t>
            </a:r>
          </a:p>
          <a:p>
            <a:pPr marL="1143000" lvl="2" indent="-228600">
              <a:buFont typeface="Arial"/>
              <a:buChar char="•"/>
            </a:pPr>
            <a:r>
              <a:rPr lang="en-US" baseline="0" dirty="0"/>
              <a:t>Look away from each other, be distracted</a:t>
            </a:r>
          </a:p>
        </p:txBody>
      </p:sp>
    </p:spTree>
    <p:extLst>
      <p:ext uri="{BB962C8B-B14F-4D97-AF65-F5344CB8AC3E}">
        <p14:creationId xmlns:p14="http://schemas.microsoft.com/office/powerpoint/2010/main" val="331791882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lvl="0" indent="-228600">
              <a:buFont typeface="Arial"/>
              <a:buChar char="•"/>
            </a:pPr>
            <a:r>
              <a:rPr lang="en-US" baseline="0" dirty="0"/>
              <a:t>Good brainstorm</a:t>
            </a:r>
          </a:p>
          <a:p>
            <a:pPr marL="685800" lvl="1" indent="-228600">
              <a:buFont typeface="Arial"/>
              <a:buChar char="•"/>
            </a:pPr>
            <a:r>
              <a:rPr lang="en-US" baseline="0" dirty="0"/>
              <a:t>Topic: How might we help extreme athletes organize the go pro videos they take all over the world so that they can quickly find needed footage? </a:t>
            </a:r>
          </a:p>
          <a:p>
            <a:pPr marL="685800" lvl="1" indent="-228600">
              <a:buFont typeface="Arial"/>
              <a:buChar char="•"/>
            </a:pPr>
            <a:r>
              <a:rPr lang="en-US" baseline="0" dirty="0"/>
              <a:t>Things to do in the brainstorm: </a:t>
            </a:r>
          </a:p>
          <a:p>
            <a:pPr marL="1143000" lvl="2" indent="-228600">
              <a:buFont typeface="Arial"/>
              <a:buChar char="•"/>
            </a:pPr>
            <a:r>
              <a:rPr lang="en-US" baseline="0" dirty="0"/>
              <a:t>High energy</a:t>
            </a:r>
          </a:p>
          <a:p>
            <a:pPr marL="1143000" lvl="2" indent="-228600">
              <a:buFont typeface="Arial"/>
              <a:buChar char="•"/>
            </a:pPr>
            <a:r>
              <a:rPr lang="en-US" baseline="0" dirty="0"/>
              <a:t>Throw out all kinds of great ideas</a:t>
            </a:r>
          </a:p>
          <a:p>
            <a:pPr marL="1143000" lvl="2" indent="-228600">
              <a:buFont typeface="Arial"/>
              <a:buChar char="•"/>
            </a:pPr>
            <a:r>
              <a:rPr lang="en-US" baseline="0" dirty="0"/>
              <a:t>Build on each other’s ideas</a:t>
            </a:r>
          </a:p>
          <a:p>
            <a:pPr marL="1143000" lvl="2" indent="-228600">
              <a:buFont typeface="Arial"/>
              <a:buChar char="•"/>
            </a:pPr>
            <a:r>
              <a:rPr lang="en-US" baseline="0" dirty="0"/>
              <a:t>Be super positive about other people’s ideas</a:t>
            </a:r>
          </a:p>
          <a:p>
            <a:pPr marL="1143000" lvl="2" indent="-228600">
              <a:buFont typeface="Arial"/>
              <a:buChar char="•"/>
            </a:pPr>
            <a:r>
              <a:rPr lang="en-US" baseline="0" dirty="0"/>
              <a:t>When things get stuck throw out a subtopic or a way to mix it up</a:t>
            </a:r>
          </a:p>
          <a:p>
            <a:pPr marL="1143000" lvl="2" indent="-228600">
              <a:buFont typeface="Arial"/>
              <a:buChar char="•"/>
            </a:pPr>
            <a:r>
              <a:rPr lang="en-US" baseline="0" dirty="0"/>
              <a:t>Use headlines only</a:t>
            </a:r>
          </a:p>
          <a:p>
            <a:endParaRPr lang="en-US" baseline="0" dirty="0"/>
          </a:p>
          <a:p>
            <a:endParaRPr lang="en-US" dirty="0"/>
          </a:p>
          <a:p>
            <a:endParaRPr lang="en-US" dirty="0"/>
          </a:p>
          <a:p>
            <a:endParaRPr lang="en-US" dirty="0"/>
          </a:p>
        </p:txBody>
      </p:sp>
    </p:spTree>
    <p:extLst>
      <p:ext uri="{BB962C8B-B14F-4D97-AF65-F5344CB8AC3E}">
        <p14:creationId xmlns:p14="http://schemas.microsoft.com/office/powerpoint/2010/main" val="295221061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Rectangle 2"/>
          <p:cNvSpPr>
            <a:spLocks noGrp="1" noRot="1" noChangeAspect="1" noChangeArrowheads="1" noTextEdit="1"/>
          </p:cNvSpPr>
          <p:nvPr>
            <p:ph type="sldImg"/>
          </p:nvPr>
        </p:nvSpPr>
        <p:spPr>
          <a:ln/>
        </p:spPr>
      </p:sp>
      <p:sp>
        <p:nvSpPr>
          <p:cNvPr id="63490"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1432" tIns="45716" rIns="91432" bIns="45716"/>
          <a:lstStyle/>
          <a:p>
            <a:r>
              <a:rPr lang="en-US" dirty="0">
                <a:latin typeface="Neutra Text" charset="0"/>
              </a:rPr>
              <a:t>So you brainstorm all these ideas. Whether for "How Might </a:t>
            </a:r>
            <a:r>
              <a:rPr lang="en-US" dirty="0" err="1">
                <a:latin typeface="Neutra Text" charset="0"/>
              </a:rPr>
              <a:t>We's</a:t>
            </a:r>
            <a:r>
              <a:rPr lang="en-US" dirty="0">
                <a:latin typeface="Neutra Text" charset="0"/>
              </a:rPr>
              <a:t>" or for Solutions to a particular How Might We. How do you pick which one to take forward?</a:t>
            </a:r>
          </a:p>
          <a:p>
            <a:endParaRPr lang="en-US" dirty="0">
              <a:latin typeface="Neutra Text" charset="0"/>
            </a:endParaRPr>
          </a:p>
          <a:p>
            <a:r>
              <a:rPr lang="en-US" dirty="0">
                <a:latin typeface="Neutra Text" charset="0"/>
              </a:rPr>
              <a:t>I like this framework from Manu Kumar. A Stanford graduate who is one of the most successful early-stage VCs around. He is the one that got Lyft to change from a carpooling app for trips between SF and LA to what it is today.</a:t>
            </a:r>
          </a:p>
          <a:p>
            <a:r>
              <a:rPr lang="en-US" dirty="0">
                <a:latin typeface="Neutra Text" charset="0"/>
              </a:rPr>
              <a:t>Give old vs. new Lyft example for each of </a:t>
            </a:r>
          </a:p>
          <a:p>
            <a:r>
              <a:rPr lang="en-US" dirty="0">
                <a:latin typeface="Neutra Text" charset="0"/>
              </a:rPr>
              <a:t>	Frequency</a:t>
            </a:r>
          </a:p>
          <a:p>
            <a:r>
              <a:rPr lang="en-US" dirty="0">
                <a:latin typeface="Neutra Text" charset="0"/>
              </a:rPr>
              <a:t>	- "</a:t>
            </a:r>
            <a:r>
              <a:rPr lang="en-US" dirty="0"/>
              <a:t>How </a:t>
            </a:r>
            <a:r>
              <a:rPr lang="en-US" b="1" dirty="0"/>
              <a:t>frequently</a:t>
            </a:r>
            <a:r>
              <a:rPr lang="en-US" dirty="0"/>
              <a:t> does someone need to go from SF to LA? Not that often."</a:t>
            </a:r>
            <a:endParaRPr lang="en-US" dirty="0">
              <a:latin typeface="Neutra Text" charset="0"/>
            </a:endParaRPr>
          </a:p>
          <a:p>
            <a:r>
              <a:rPr lang="en-US" dirty="0">
                <a:latin typeface="Neutra Text" charset="0"/>
              </a:rPr>
              <a:t>	Density</a:t>
            </a:r>
          </a:p>
          <a:p>
            <a:r>
              <a:rPr lang="en-US" dirty="0">
                <a:latin typeface="Neutra Text" charset="0"/>
              </a:rPr>
              <a:t>	- "</a:t>
            </a:r>
            <a:r>
              <a:rPr lang="en-US" dirty="0"/>
              <a:t>How </a:t>
            </a:r>
            <a:r>
              <a:rPr lang="en-US" b="1" dirty="0"/>
              <a:t>many</a:t>
            </a:r>
            <a:r>
              <a:rPr lang="en-US" dirty="0"/>
              <a:t> people need to travel from SF to LA? Not that many when you consider the population of the two cities."</a:t>
            </a:r>
            <a:endParaRPr lang="en-US" dirty="0">
              <a:latin typeface="Neutra Text" charset="0"/>
            </a:endParaRPr>
          </a:p>
          <a:p>
            <a:r>
              <a:rPr lang="en-US" dirty="0">
                <a:latin typeface="Neutra Text" charset="0"/>
              </a:rPr>
              <a:t>	Pain</a:t>
            </a:r>
          </a:p>
          <a:p>
            <a:r>
              <a:rPr lang="en-US" dirty="0">
                <a:latin typeface="Neutra Text" charset="0"/>
              </a:rPr>
              <a:t>	- "</a:t>
            </a:r>
            <a:r>
              <a:rPr lang="en-US" dirty="0"/>
              <a:t>How </a:t>
            </a:r>
            <a:r>
              <a:rPr lang="en-US" b="1" dirty="0"/>
              <a:t>painful</a:t>
            </a:r>
            <a:r>
              <a:rPr lang="en-US" dirty="0"/>
              <a:t> is it to get from SF to LA? Well, you can fly from San Francisco, from San Jose, from Oakland. You can take United, Southwest, Virgin America, Alaska and probably more airlines. You can drive. You can take a train. You can take a bus. Bottomline is that there are lots of options."</a:t>
            </a:r>
          </a:p>
          <a:p>
            <a:pPr marL="0" marR="0" lvl="0" indent="0" defTabSz="457171" eaLnBrk="1" fontAlgn="auto" latinLnBrk="0" hangingPunct="1">
              <a:lnSpc>
                <a:spcPct val="117999"/>
              </a:lnSpc>
              <a:spcBef>
                <a:spcPts val="0"/>
              </a:spcBef>
              <a:spcAft>
                <a:spcPts val="0"/>
              </a:spcAft>
              <a:buClrTx/>
              <a:buSzTx/>
              <a:buFontTx/>
              <a:buNone/>
              <a:tabLst/>
              <a:defRPr/>
            </a:pPr>
            <a:r>
              <a:rPr lang="en-US" dirty="0">
                <a:latin typeface="Neutra Text" charset="0"/>
              </a:rPr>
              <a:t>"</a:t>
            </a:r>
            <a:r>
              <a:rPr lang="en-US" dirty="0"/>
              <a:t>In contrast, if I need to get from Moscone Center to Golden Gate park? Well, a lot more people have that problem. And they also have that problem more frequently. And there aren’t a lot of options. You either walk, drive, or take a taxi."</a:t>
            </a:r>
            <a:endParaRPr lang="en-US" dirty="0">
              <a:latin typeface="Neutra Text" charset="0"/>
            </a:endParaRPr>
          </a:p>
          <a:p>
            <a:r>
              <a:rPr lang="en-US" dirty="0">
                <a:latin typeface="Neutra Text" charset="0"/>
              </a:rPr>
              <a:t>[ADVANCE]</a:t>
            </a:r>
          </a:p>
          <a:p>
            <a:r>
              <a:rPr lang="en-US" dirty="0">
                <a:latin typeface="Neutra Text" charset="0"/>
              </a:rPr>
              <a:t>I like to add these two additions.</a:t>
            </a:r>
          </a:p>
          <a:p>
            <a:r>
              <a:rPr lang="en-US" dirty="0">
                <a:latin typeface="Neutra Text" charset="0"/>
              </a:rPr>
              <a:t>1. Are you interested?</a:t>
            </a:r>
          </a:p>
          <a:p>
            <a:pPr marL="0" indent="0">
              <a:buNone/>
            </a:pPr>
            <a:r>
              <a:rPr lang="en-US" dirty="0">
                <a:latin typeface="Neutra Text" charset="0"/>
              </a:rPr>
              <a:t>[ADVANCE]</a:t>
            </a:r>
          </a:p>
          <a:p>
            <a:pPr marL="0" indent="0">
              <a:buNone/>
            </a:pPr>
            <a:r>
              <a:rPr lang="en-US" dirty="0">
                <a:latin typeface="Neutra Text" charset="0"/>
              </a:rPr>
              <a:t>2. Is it ethical?</a:t>
            </a:r>
          </a:p>
        </p:txBody>
      </p:sp>
    </p:spTree>
    <p:extLst>
      <p:ext uri="{BB962C8B-B14F-4D97-AF65-F5344CB8AC3E}">
        <p14:creationId xmlns:p14="http://schemas.microsoft.com/office/powerpoint/2010/main" val="60241592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indent="-457200">
              <a:buFont typeface="+mj-lt"/>
              <a:buAutoNum type="arabicPeriod"/>
            </a:pPr>
            <a:r>
              <a:rPr lang="en-US" sz="2000" dirty="0">
                <a:solidFill>
                  <a:srgbClr val="A6A6A6"/>
                </a:solidFill>
                <a:latin typeface="Arial"/>
                <a:cs typeface="Arial"/>
              </a:rPr>
              <a:t>prevents premature convergence</a:t>
            </a:r>
          </a:p>
          <a:p>
            <a:pPr marL="457200" indent="-457200">
              <a:buFont typeface="+mj-lt"/>
              <a:buAutoNum type="arabicPeriod"/>
            </a:pPr>
            <a:endParaRPr lang="en-US" sz="2000" dirty="0">
              <a:solidFill>
                <a:srgbClr val="A6A6A6"/>
              </a:solidFill>
              <a:latin typeface="Arial"/>
              <a:cs typeface="Arial"/>
            </a:endParaRPr>
          </a:p>
          <a:p>
            <a:pPr marL="457200" indent="-457200">
              <a:buFont typeface="+mj-lt"/>
              <a:buAutoNum type="arabicPeriod"/>
            </a:pPr>
            <a:r>
              <a:rPr lang="en-US" sz="2000" dirty="0">
                <a:solidFill>
                  <a:srgbClr val="A6A6A6"/>
                </a:solidFill>
                <a:latin typeface="Arial"/>
                <a:cs typeface="Arial"/>
              </a:rPr>
              <a:t>forces teams to take a fresh look at the problem space</a:t>
            </a:r>
          </a:p>
        </p:txBody>
      </p:sp>
      <p:sp>
        <p:nvSpPr>
          <p:cNvPr id="4" name="Slide Number Placeholder 3"/>
          <p:cNvSpPr>
            <a:spLocks noGrp="1"/>
          </p:cNvSpPr>
          <p:nvPr>
            <p:ph type="sldNum" sz="quarter" idx="10"/>
          </p:nvPr>
        </p:nvSpPr>
        <p:spPr>
          <a:xfrm>
            <a:off x="3884613" y="8685213"/>
            <a:ext cx="2971800" cy="457200"/>
          </a:xfrm>
          <a:prstGeom prst="rect">
            <a:avLst/>
          </a:prstGeom>
        </p:spPr>
        <p:txBody>
          <a:bodyPr/>
          <a:lstStyle/>
          <a:p>
            <a:pPr>
              <a:defRPr/>
            </a:pPr>
            <a:fld id="{436328F5-16DB-43F2-B2CA-34E13F538C26}" type="slidenum">
              <a:rPr lang="en-US" smtClean="0">
                <a:solidFill>
                  <a:srgbClr val="000000"/>
                </a:solidFill>
              </a:rPr>
              <a:pPr>
                <a:defRPr/>
              </a:pPr>
              <a:t>37</a:t>
            </a:fld>
            <a:endParaRPr lang="en-US" dirty="0">
              <a:solidFill>
                <a:srgbClr val="000000"/>
              </a:solidFill>
            </a:endParaRPr>
          </a:p>
        </p:txBody>
      </p:sp>
    </p:spTree>
    <p:extLst>
      <p:ext uri="{BB962C8B-B14F-4D97-AF65-F5344CB8AC3E}">
        <p14:creationId xmlns:p14="http://schemas.microsoft.com/office/powerpoint/2010/main" val="13554843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126539038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2"/>
          <p:cNvSpPr>
            <a:spLocks noGrp="1" noRot="1" noChangeAspect="1" noChangeArrowheads="1" noTextEdit="1"/>
          </p:cNvSpPr>
          <p:nvPr>
            <p:ph type="sldImg"/>
          </p:nvPr>
        </p:nvSpPr>
        <p:spPr>
          <a:ln/>
        </p:spPr>
      </p:sp>
      <p:sp>
        <p:nvSpPr>
          <p:cNvPr id="52226" name="Rectangle 3"/>
          <p:cNvSpPr>
            <a:spLocks noGrp="1" noChangeArrowheads="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r>
              <a:rPr lang="en-US" dirty="0"/>
              <a:t>After a brainstorm. First CELEBRATE and take a break.</a:t>
            </a:r>
          </a:p>
          <a:p>
            <a:endParaRPr lang="en-US" dirty="0"/>
          </a:p>
          <a:p>
            <a:r>
              <a:rPr lang="en-US" dirty="0"/>
              <a:t>Then you come back and vote to select the best ideas.</a:t>
            </a:r>
          </a:p>
          <a:p>
            <a:endParaRPr lang="en-US" dirty="0"/>
          </a:p>
          <a:p>
            <a:r>
              <a:rPr lang="en-US" dirty="0"/>
              <a:t>[ADVANCE] </a:t>
            </a:r>
          </a:p>
          <a:p>
            <a:r>
              <a:rPr lang="en-US" dirty="0"/>
              <a:t>I like to do option 1</a:t>
            </a:r>
          </a:p>
        </p:txBody>
      </p:sp>
    </p:spTree>
    <p:extLst>
      <p:ext uri="{BB962C8B-B14F-4D97-AF65-F5344CB8AC3E}">
        <p14:creationId xmlns:p14="http://schemas.microsoft.com/office/powerpoint/2010/main" val="97876655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86493" tIns="43247" rIns="86493" bIns="43247"/>
          <a:lstStyle/>
          <a:p>
            <a:r>
              <a:rPr lang="en-US" dirty="0"/>
              <a:t>Anything?</a:t>
            </a:r>
          </a:p>
          <a:p>
            <a:endParaRPr lang="en-US" dirty="0"/>
          </a:p>
          <a:p>
            <a:r>
              <a:rPr lang="en-US" dirty="0"/>
              <a:t>announce individual component of presentation</a:t>
            </a:r>
          </a:p>
        </p:txBody>
      </p:sp>
    </p:spTree>
    <p:extLst>
      <p:ext uri="{BB962C8B-B14F-4D97-AF65-F5344CB8AC3E}">
        <p14:creationId xmlns:p14="http://schemas.microsoft.com/office/powerpoint/2010/main" val="160260623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
        <p:cNvGrpSpPr/>
        <p:nvPr/>
      </p:nvGrpSpPr>
      <p:grpSpPr>
        <a:xfrm>
          <a:off x="0" y="0"/>
          <a:ext cx="0" cy="0"/>
          <a:chOff x="0" y="0"/>
          <a:chExt cx="0" cy="0"/>
        </a:xfrm>
      </p:grpSpPr>
      <p:sp>
        <p:nvSpPr>
          <p:cNvPr id="214" name="Google Shape;214;gb879d5e7c1_0_561:notes"/>
          <p:cNvSpPr>
            <a:spLocks noGrp="1" noRot="1" noChangeAspect="1"/>
          </p:cNvSpPr>
          <p:nvPr>
            <p:ph type="sldImg" idx="2"/>
          </p:nvPr>
        </p:nvSpPr>
        <p:spPr>
          <a:xfrm>
            <a:off x="311150" y="652463"/>
            <a:ext cx="5807075" cy="326707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chemeClr val="dk1"/>
            </a:solidFill>
            <a:prstDash val="solid"/>
            <a:miter lim="800000"/>
            <a:headEnd type="none" w="sm" len="sm"/>
            <a:tailEnd type="none" w="sm" len="sm"/>
          </a:ln>
        </p:spPr>
      </p:sp>
      <p:sp>
        <p:nvSpPr>
          <p:cNvPr id="215" name="Google Shape;215;gb879d5e7c1_0_561:notes"/>
          <p:cNvSpPr txBox="1">
            <a:spLocks noGrp="1"/>
          </p:cNvSpPr>
          <p:nvPr>
            <p:ph type="body" idx="1"/>
          </p:nvPr>
        </p:nvSpPr>
        <p:spPr>
          <a:xfrm>
            <a:off x="642938" y="4136571"/>
            <a:ext cx="5143500" cy="3918900"/>
          </a:xfrm>
          <a:prstGeom prst="rect">
            <a:avLst/>
          </a:prstGeom>
          <a:noFill/>
          <a:ln>
            <a:noFill/>
          </a:ln>
        </p:spPr>
        <p:txBody>
          <a:bodyPr spcFirstLastPara="1" wrap="square" lIns="86175" tIns="86175" rIns="86175" bIns="86175" anchor="t" anchorCtr="0">
            <a:noAutofit/>
          </a:bodyPr>
          <a:lstStyle/>
          <a:p>
            <a:pPr marL="0" lvl="0" indent="0" algn="l" rtl="0">
              <a:lnSpc>
                <a:spcPct val="100000"/>
              </a:lnSpc>
              <a:spcBef>
                <a:spcPts val="0"/>
              </a:spcBef>
              <a:spcAft>
                <a:spcPts val="0"/>
              </a:spcAft>
              <a:buClr>
                <a:schemeClr val="dk1"/>
              </a:buClr>
              <a:buSzPts val="1100"/>
              <a:buFont typeface="Arial"/>
              <a:buNone/>
            </a:pPr>
            <a:endParaRPr dirty="0"/>
          </a:p>
        </p:txBody>
      </p:sp>
    </p:spTree>
    <p:extLst>
      <p:ext uri="{BB962C8B-B14F-4D97-AF65-F5344CB8AC3E}">
        <p14:creationId xmlns:p14="http://schemas.microsoft.com/office/powerpoint/2010/main" val="13947969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
          <a:extLst>
            <a:ext uri="{FF2B5EF4-FFF2-40B4-BE49-F238E27FC236}">
              <a16:creationId xmlns:a16="http://schemas.microsoft.com/office/drawing/2014/main" id="{79EFCB98-B2D3-AF20-A8AE-253BA9D58CAE}"/>
            </a:ext>
          </a:extLst>
        </p:cNvPr>
        <p:cNvGrpSpPr/>
        <p:nvPr/>
      </p:nvGrpSpPr>
      <p:grpSpPr>
        <a:xfrm>
          <a:off x="0" y="0"/>
          <a:ext cx="0" cy="0"/>
          <a:chOff x="0" y="0"/>
          <a:chExt cx="0" cy="0"/>
        </a:xfrm>
      </p:grpSpPr>
      <p:sp>
        <p:nvSpPr>
          <p:cNvPr id="214" name="Google Shape;214;gb879d5e7c1_0_561:notes">
            <a:extLst>
              <a:ext uri="{FF2B5EF4-FFF2-40B4-BE49-F238E27FC236}">
                <a16:creationId xmlns:a16="http://schemas.microsoft.com/office/drawing/2014/main" id="{EA56D100-F51E-21BB-410F-5D02A70C1888}"/>
              </a:ext>
            </a:extLst>
          </p:cNvPr>
          <p:cNvSpPr>
            <a:spLocks noGrp="1" noRot="1" noChangeAspect="1"/>
          </p:cNvSpPr>
          <p:nvPr>
            <p:ph type="sldImg" idx="2"/>
          </p:nvPr>
        </p:nvSpPr>
        <p:spPr>
          <a:xfrm>
            <a:off x="311150" y="652463"/>
            <a:ext cx="5807075" cy="326707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chemeClr val="dk1"/>
            </a:solidFill>
            <a:prstDash val="solid"/>
            <a:miter lim="800000"/>
            <a:headEnd type="none" w="sm" len="sm"/>
            <a:tailEnd type="none" w="sm" len="sm"/>
          </a:ln>
        </p:spPr>
      </p:sp>
      <p:sp>
        <p:nvSpPr>
          <p:cNvPr id="215" name="Google Shape;215;gb879d5e7c1_0_561:notes">
            <a:extLst>
              <a:ext uri="{FF2B5EF4-FFF2-40B4-BE49-F238E27FC236}">
                <a16:creationId xmlns:a16="http://schemas.microsoft.com/office/drawing/2014/main" id="{760F1F8A-B7B7-CF30-119C-050B4D73CA72}"/>
              </a:ext>
            </a:extLst>
          </p:cNvPr>
          <p:cNvSpPr txBox="1">
            <a:spLocks noGrp="1"/>
          </p:cNvSpPr>
          <p:nvPr>
            <p:ph type="body" idx="1"/>
          </p:nvPr>
        </p:nvSpPr>
        <p:spPr>
          <a:xfrm>
            <a:off x="642938" y="4136571"/>
            <a:ext cx="5143500" cy="3918900"/>
          </a:xfrm>
          <a:prstGeom prst="rect">
            <a:avLst/>
          </a:prstGeom>
          <a:noFill/>
          <a:ln>
            <a:noFill/>
          </a:ln>
        </p:spPr>
        <p:txBody>
          <a:bodyPr spcFirstLastPara="1" wrap="square" lIns="86175" tIns="86175" rIns="86175" bIns="86175" anchor="t" anchorCtr="0">
            <a:noAutofit/>
          </a:bodyPr>
          <a:lstStyle/>
          <a:p>
            <a:pPr marL="0" lvl="0" indent="0" algn="l" rtl="0">
              <a:lnSpc>
                <a:spcPct val="100000"/>
              </a:lnSpc>
              <a:spcBef>
                <a:spcPts val="0"/>
              </a:spcBef>
              <a:spcAft>
                <a:spcPts val="0"/>
              </a:spcAft>
              <a:buClr>
                <a:schemeClr val="dk1"/>
              </a:buClr>
              <a:buSzPts val="1100"/>
              <a:buFont typeface="Arial"/>
              <a:buNone/>
            </a:pPr>
            <a:r>
              <a:rPr lang="en-US" dirty="0" err="1"/>
              <a:t>alan</a:t>
            </a:r>
            <a:r>
              <a:rPr lang="en-US" dirty="0"/>
              <a:t>: new in 26au; delete this slide in future years if we don’t use CATME again</a:t>
            </a:r>
            <a:endParaRPr dirty="0"/>
          </a:p>
        </p:txBody>
      </p:sp>
    </p:spTree>
    <p:extLst>
      <p:ext uri="{BB962C8B-B14F-4D97-AF65-F5344CB8AC3E}">
        <p14:creationId xmlns:p14="http://schemas.microsoft.com/office/powerpoint/2010/main" val="295014098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p:cNvSpPr>
            <a:spLocks noGrp="1" noChangeArrowheads="1"/>
          </p:cNvSpPr>
          <p:nvPr>
            <p:ph type="sldNum" sz="quarter" idx="5"/>
          </p:nvPr>
        </p:nvSpPr>
        <p:spPr>
          <a:xfrm>
            <a:off x="3884414" y="8685895"/>
            <a:ext cx="2972098" cy="456595"/>
          </a:xfrm>
          <a:prstGeom prst="rect">
            <a:avLst/>
          </a:prstGeo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86486" tIns="43243" rIns="86486" bIns="43243"/>
          <a:lstStyle>
            <a:lvl1pPr defTabSz="929419" eaLnBrk="0" hangingPunct="0">
              <a:defRPr sz="2300">
                <a:solidFill>
                  <a:schemeClr val="tx1"/>
                </a:solidFill>
                <a:latin typeface="Times New Roman" pitchFamily="18" charset="0"/>
              </a:defRPr>
            </a:lvl1pPr>
            <a:lvl2pPr marL="702693" indent="-270267" defTabSz="929419" eaLnBrk="0" hangingPunct="0">
              <a:defRPr sz="2300">
                <a:solidFill>
                  <a:schemeClr val="tx1"/>
                </a:solidFill>
                <a:latin typeface="Times New Roman" pitchFamily="18" charset="0"/>
              </a:defRPr>
            </a:lvl2pPr>
            <a:lvl3pPr marL="1081067" indent="-216214" defTabSz="929419" eaLnBrk="0" hangingPunct="0">
              <a:defRPr sz="2300">
                <a:solidFill>
                  <a:schemeClr val="tx1"/>
                </a:solidFill>
                <a:latin typeface="Times New Roman" pitchFamily="18" charset="0"/>
              </a:defRPr>
            </a:lvl3pPr>
            <a:lvl4pPr marL="1513494" indent="-216214" defTabSz="929419" eaLnBrk="0" hangingPunct="0">
              <a:defRPr sz="2300">
                <a:solidFill>
                  <a:schemeClr val="tx1"/>
                </a:solidFill>
                <a:latin typeface="Times New Roman" pitchFamily="18" charset="0"/>
              </a:defRPr>
            </a:lvl4pPr>
            <a:lvl5pPr marL="1945922" indent="-216214" defTabSz="929419" eaLnBrk="0" hangingPunct="0">
              <a:defRPr sz="2300">
                <a:solidFill>
                  <a:schemeClr val="tx1"/>
                </a:solidFill>
                <a:latin typeface="Times New Roman" pitchFamily="18" charset="0"/>
              </a:defRPr>
            </a:lvl5pPr>
            <a:lvl6pPr marL="2378348" indent="-216214" defTabSz="929419" eaLnBrk="0" fontAlgn="base" hangingPunct="0">
              <a:spcBef>
                <a:spcPct val="0"/>
              </a:spcBef>
              <a:spcAft>
                <a:spcPct val="0"/>
              </a:spcAft>
              <a:defRPr sz="2300">
                <a:solidFill>
                  <a:schemeClr val="tx1"/>
                </a:solidFill>
                <a:latin typeface="Times New Roman" pitchFamily="18" charset="0"/>
              </a:defRPr>
            </a:lvl6pPr>
            <a:lvl7pPr marL="2810776" indent="-216214" defTabSz="929419" eaLnBrk="0" fontAlgn="base" hangingPunct="0">
              <a:spcBef>
                <a:spcPct val="0"/>
              </a:spcBef>
              <a:spcAft>
                <a:spcPct val="0"/>
              </a:spcAft>
              <a:defRPr sz="2300">
                <a:solidFill>
                  <a:schemeClr val="tx1"/>
                </a:solidFill>
                <a:latin typeface="Times New Roman" pitchFamily="18" charset="0"/>
              </a:defRPr>
            </a:lvl7pPr>
            <a:lvl8pPr marL="3243202" indent="-216214" defTabSz="929419" eaLnBrk="0" fontAlgn="base" hangingPunct="0">
              <a:spcBef>
                <a:spcPct val="0"/>
              </a:spcBef>
              <a:spcAft>
                <a:spcPct val="0"/>
              </a:spcAft>
              <a:defRPr sz="2300">
                <a:solidFill>
                  <a:schemeClr val="tx1"/>
                </a:solidFill>
                <a:latin typeface="Times New Roman" pitchFamily="18" charset="0"/>
              </a:defRPr>
            </a:lvl8pPr>
            <a:lvl9pPr marL="3675629" indent="-216214" defTabSz="929419" eaLnBrk="0" fontAlgn="base" hangingPunct="0">
              <a:spcBef>
                <a:spcPct val="0"/>
              </a:spcBef>
              <a:spcAft>
                <a:spcPct val="0"/>
              </a:spcAft>
              <a:defRPr sz="2300">
                <a:solidFill>
                  <a:schemeClr val="tx1"/>
                </a:solidFill>
                <a:latin typeface="Times New Roman" pitchFamily="18" charset="0"/>
              </a:defRPr>
            </a:lvl9pPr>
          </a:lstStyle>
          <a:p>
            <a:fld id="{193272EF-A0E8-4122-BCF3-FCA4B172AC73}" type="slidenum">
              <a:rPr lang="en-US" sz="1000"/>
              <a:pPr/>
              <a:t>43</a:t>
            </a:fld>
            <a:endParaRPr lang="en-US" sz="1000"/>
          </a:p>
        </p:txBody>
      </p:sp>
      <p:sp>
        <p:nvSpPr>
          <p:cNvPr id="79875" name="Rectangle 2"/>
          <p:cNvSpPr>
            <a:spLocks noGrp="1" noRot="1" noChangeAspect="1" noChangeArrowheads="1" noTextEdit="1"/>
          </p:cNvSpPr>
          <p:nvPr>
            <p:ph type="sldImg"/>
          </p:nvPr>
        </p:nvSpPr>
        <p:spPr>
          <a:xfrm>
            <a:off x="381000" y="685800"/>
            <a:ext cx="6096000" cy="3429000"/>
          </a:xfrm>
          <a:ln/>
        </p:spPr>
      </p:sp>
      <p:sp>
        <p:nvSpPr>
          <p:cNvPr id="79876"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86486" tIns="43243" rIns="86486" bIns="43243"/>
          <a:lstStyle/>
          <a:p>
            <a:r>
              <a:rPr lang="en-US" dirty="0"/>
              <a:t>(probably should do this also in the previous lecture)</a:t>
            </a:r>
          </a:p>
          <a:p>
            <a:r>
              <a:rPr lang="en-US" dirty="0"/>
              <a:t>So what you are doing in the homework this week</a:t>
            </a:r>
          </a:p>
          <a:p>
            <a:pPr marL="457200" indent="-457200">
              <a:buAutoNum type="arabicPeriod"/>
            </a:pPr>
            <a:r>
              <a:rPr lang="en-US" dirty="0"/>
              <a:t>Narrow down on the domain for 2 or more </a:t>
            </a:r>
            <a:r>
              <a:rPr lang="en-US" dirty="0" err="1"/>
              <a:t>needfinding</a:t>
            </a:r>
            <a:r>
              <a:rPr lang="en-US" dirty="0"/>
              <a:t> interviews</a:t>
            </a:r>
          </a:p>
          <a:p>
            <a:pPr marL="457200" indent="-457200">
              <a:buAutoNum type="arabicPeriod"/>
            </a:pPr>
            <a:r>
              <a:rPr lang="en-US" dirty="0"/>
              <a:t>Get 2-3 good POVs</a:t>
            </a:r>
          </a:p>
          <a:p>
            <a:pPr marL="457200" indent="-457200">
              <a:buAutoNum type="arabicPeriod"/>
            </a:pPr>
            <a:r>
              <a:rPr lang="en-US" dirty="0"/>
              <a:t>Generate 10+ HMWs for each</a:t>
            </a:r>
          </a:p>
          <a:p>
            <a:pPr marL="0" indent="0">
              <a:buNone/>
            </a:pPr>
            <a:r>
              <a:rPr lang="en-US" dirty="0"/>
              <a:t>4) Pick the best 3 HMWs from among those</a:t>
            </a:r>
          </a:p>
          <a:p>
            <a:pPr marL="0" indent="0">
              <a:buNone/>
            </a:pPr>
            <a:r>
              <a:rPr lang="en-US" dirty="0"/>
              <a:t>6) Pick the best 3 solutions &amp; create experience prototypes.</a:t>
            </a:r>
          </a:p>
          <a:p>
            <a:pPr marL="0" indent="0">
              <a:buNone/>
            </a:pPr>
            <a:r>
              <a:rPr lang="en-US" dirty="0"/>
              <a:t>7) Test assumptions in each of those!</a:t>
            </a:r>
          </a:p>
          <a:p>
            <a:r>
              <a:rPr lang="en-US" dirty="0"/>
              <a:t>Looks like a lot, but you shouldn’t be spending too much time on a lot of these steps. </a:t>
            </a:r>
          </a:p>
          <a:p>
            <a:r>
              <a:rPr lang="en-US" dirty="0"/>
              <a:t>[ADVANCE]</a:t>
            </a:r>
          </a:p>
          <a:p>
            <a:r>
              <a:rPr lang="en-US" dirty="0"/>
              <a:t>Key is to only spend 3-4  hours on this middle part where you are brainstorming from POVs to get HMWs, picking the best, and brainstorming on solutions and picking the best</a:t>
            </a:r>
          </a:p>
        </p:txBody>
      </p:sp>
    </p:spTree>
    <p:extLst>
      <p:ext uri="{BB962C8B-B14F-4D97-AF65-F5344CB8AC3E}">
        <p14:creationId xmlns:p14="http://schemas.microsoft.com/office/powerpoint/2010/main" val="380839350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86493" tIns="43247" rIns="86493" bIns="43247"/>
          <a:lstStyle/>
          <a:p>
            <a:endParaRPr lang="en-US" dirty="0"/>
          </a:p>
          <a:p>
            <a:r>
              <a:rPr lang="en-US" dirty="0"/>
              <a:t>broke for 20 min at 63 min in [return at 2:55 PM]</a:t>
            </a:r>
          </a:p>
          <a:p>
            <a:r>
              <a:rPr lang="en-US" dirty="0"/>
              <a:t>For every 5 min after 55 min, remove 5 min of break (so if 60 min we get 20 min break)</a:t>
            </a:r>
          </a:p>
          <a:p>
            <a:endParaRPr lang="en-US" dirty="0"/>
          </a:p>
          <a:p>
            <a:r>
              <a:rPr lang="en-US" dirty="0"/>
              <a:t>-- Last year -- </a:t>
            </a:r>
          </a:p>
          <a:p>
            <a:r>
              <a:rPr lang="en-US" dirty="0"/>
              <a:t>got here at 66 min so cut to 20 min (extra review at start was a bit much)</a:t>
            </a:r>
          </a:p>
          <a:p>
            <a:endParaRPr lang="en-US" dirty="0"/>
          </a:p>
          <a:p>
            <a:r>
              <a:rPr lang="en-US" dirty="0"/>
              <a:t>------ times from two years ago ----</a:t>
            </a:r>
          </a:p>
          <a:p>
            <a:r>
              <a:rPr lang="en-US" dirty="0"/>
              <a:t>Want 25-minute break</a:t>
            </a:r>
          </a:p>
          <a:p>
            <a:r>
              <a:rPr lang="en-US" dirty="0"/>
              <a:t>Broke at 60 minutes in so cut to 20 min break</a:t>
            </a:r>
          </a:p>
          <a:p>
            <a:r>
              <a:rPr lang="en-US" dirty="0"/>
              <a:t>[if later than 55 min, cut to 20 min]</a:t>
            </a:r>
          </a:p>
        </p:txBody>
      </p:sp>
    </p:spTree>
    <p:extLst>
      <p:ext uri="{BB962C8B-B14F-4D97-AF65-F5344CB8AC3E}">
        <p14:creationId xmlns:p14="http://schemas.microsoft.com/office/powerpoint/2010/main" val="244267067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do we do with those best ideas that come out of “Ideation”?</a:t>
            </a:r>
          </a:p>
          <a:p>
            <a:r>
              <a:rPr lang="en-US" dirty="0"/>
              <a:t>[ADVANCE]</a:t>
            </a:r>
          </a:p>
          <a:p>
            <a:r>
              <a:rPr lang="en-US" dirty="0"/>
              <a:t>We Prototype </a:t>
            </a:r>
          </a:p>
          <a:p>
            <a:r>
              <a:rPr lang="en-US" dirty="0"/>
              <a:t>[ADVANCE]</a:t>
            </a:r>
          </a:p>
          <a:p>
            <a:r>
              <a:rPr lang="en-US" dirty="0"/>
              <a:t>so we can test our assumptions!</a:t>
            </a:r>
          </a:p>
        </p:txBody>
      </p:sp>
    </p:spTree>
    <p:extLst>
      <p:ext uri="{BB962C8B-B14F-4D97-AF65-F5344CB8AC3E}">
        <p14:creationId xmlns:p14="http://schemas.microsoft.com/office/powerpoint/2010/main" val="2787697419"/>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prototype to think.</a:t>
            </a:r>
          </a:p>
          <a:p>
            <a:r>
              <a:rPr lang="en-US" dirty="0"/>
              <a:t>We prototype to learn.</a:t>
            </a:r>
          </a:p>
          <a:p>
            <a:r>
              <a:rPr lang="en-US" dirty="0"/>
              <a:t>But most importantly we prototype ...</a:t>
            </a:r>
          </a:p>
          <a:p>
            <a:r>
              <a:rPr lang="en-US" dirty="0"/>
              <a:t>[ADVANCE]</a:t>
            </a:r>
          </a:p>
        </p:txBody>
      </p:sp>
      <p:sp>
        <p:nvSpPr>
          <p:cNvPr id="4" name="Slide Number Placeholder 3"/>
          <p:cNvSpPr>
            <a:spLocks noGrp="1"/>
          </p:cNvSpPr>
          <p:nvPr>
            <p:ph type="sldNum" sz="quarter" idx="10"/>
          </p:nvPr>
        </p:nvSpPr>
        <p:spPr/>
        <p:txBody>
          <a:bodyPr/>
          <a:lstStyle/>
          <a:p>
            <a:fld id="{A300C090-F137-A747-947F-59586F962920}" type="slidenum">
              <a:rPr lang="en-US" smtClean="0"/>
              <a:pPr/>
              <a:t>46</a:t>
            </a:fld>
            <a:endParaRPr lang="en-US"/>
          </a:p>
        </p:txBody>
      </p:sp>
    </p:spTree>
    <p:extLst>
      <p:ext uri="{BB962C8B-B14F-4D97-AF65-F5344CB8AC3E}">
        <p14:creationId xmlns:p14="http://schemas.microsoft.com/office/powerpoint/2010/main" val="343538551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sz="1200" dirty="0"/>
              <a:t>To test assumptions...</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sz="1200"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US" sz="1200" dirty="0"/>
              <a:t>How many of you have participated in the Marshmallow Challenge?</a:t>
            </a:r>
          </a:p>
          <a:p>
            <a:endParaRPr lang="en-US" dirty="0"/>
          </a:p>
        </p:txBody>
      </p:sp>
      <p:sp>
        <p:nvSpPr>
          <p:cNvPr id="4" name="Slide Number Placeholder 3"/>
          <p:cNvSpPr>
            <a:spLocks noGrp="1"/>
          </p:cNvSpPr>
          <p:nvPr>
            <p:ph type="sldNum" sz="quarter" idx="10"/>
          </p:nvPr>
        </p:nvSpPr>
        <p:spPr/>
        <p:txBody>
          <a:bodyPr/>
          <a:lstStyle/>
          <a:p>
            <a:fld id="{A300C090-F137-A747-947F-59586F962920}" type="slidenum">
              <a:rPr lang="en-US" smtClean="0"/>
              <a:pPr/>
              <a:t>47</a:t>
            </a:fld>
            <a:endParaRPr lang="en-US"/>
          </a:p>
        </p:txBody>
      </p:sp>
    </p:spTree>
    <p:extLst>
      <p:ext uri="{BB962C8B-B14F-4D97-AF65-F5344CB8AC3E}">
        <p14:creationId xmlns:p14="http://schemas.microsoft.com/office/powerpoint/2010/main" val="2689567229"/>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sz="1200" dirty="0"/>
              <a:t>You try to create a tower like this</a:t>
            </a:r>
          </a:p>
          <a:p>
            <a:endParaRPr lang="en-US" dirty="0"/>
          </a:p>
        </p:txBody>
      </p:sp>
      <p:sp>
        <p:nvSpPr>
          <p:cNvPr id="4" name="Slide Number Placeholder 3"/>
          <p:cNvSpPr>
            <a:spLocks noGrp="1"/>
          </p:cNvSpPr>
          <p:nvPr>
            <p:ph type="sldNum" sz="quarter" idx="10"/>
          </p:nvPr>
        </p:nvSpPr>
        <p:spPr/>
        <p:txBody>
          <a:bodyPr/>
          <a:lstStyle/>
          <a:p>
            <a:fld id="{A300C090-F137-A747-947F-59586F962920}" type="slidenum">
              <a:rPr lang="en-US" smtClean="0"/>
              <a:pPr/>
              <a:t>48</a:t>
            </a:fld>
            <a:endParaRPr lang="en-US"/>
          </a:p>
        </p:txBody>
      </p:sp>
    </p:spTree>
    <p:extLst>
      <p:ext uri="{BB962C8B-B14F-4D97-AF65-F5344CB8AC3E}">
        <p14:creationId xmlns:p14="http://schemas.microsoft.com/office/powerpoint/2010/main" val="423602615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sz="1200" dirty="0"/>
              <a:t>Who do you think does best in terms of height of their tower? What occupations? Who does he worst?</a:t>
            </a:r>
          </a:p>
          <a:p>
            <a:endParaRPr lang="en-US" dirty="0"/>
          </a:p>
        </p:txBody>
      </p:sp>
      <p:sp>
        <p:nvSpPr>
          <p:cNvPr id="4" name="Slide Number Placeholder 3"/>
          <p:cNvSpPr>
            <a:spLocks noGrp="1"/>
          </p:cNvSpPr>
          <p:nvPr>
            <p:ph type="sldNum" sz="quarter" idx="10"/>
          </p:nvPr>
        </p:nvSpPr>
        <p:spPr/>
        <p:txBody>
          <a:bodyPr/>
          <a:lstStyle/>
          <a:p>
            <a:fld id="{A300C090-F137-A747-947F-59586F962920}" type="slidenum">
              <a:rPr lang="en-US" smtClean="0"/>
              <a:pPr/>
              <a:t>49</a:t>
            </a:fld>
            <a:endParaRPr lang="en-US"/>
          </a:p>
        </p:txBody>
      </p:sp>
    </p:spTree>
    <p:extLst>
      <p:ext uri="{BB962C8B-B14F-4D97-AF65-F5344CB8AC3E}">
        <p14:creationId xmlns:p14="http://schemas.microsoft.com/office/powerpoint/2010/main" val="1270193889"/>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sz="1200" dirty="0"/>
              <a:t>Those who fail spend too much time planning and building without testing assumptions by iterating quickly between different ideas</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US" sz="1200" dirty="0"/>
              <a:t>They get to the end before they try to add the marshmallow and it fails without time to fix.</a:t>
            </a:r>
          </a:p>
          <a:p>
            <a:endParaRPr lang="en-US" dirty="0"/>
          </a:p>
        </p:txBody>
      </p:sp>
      <p:sp>
        <p:nvSpPr>
          <p:cNvPr id="4" name="Slide Number Placeholder 3"/>
          <p:cNvSpPr>
            <a:spLocks noGrp="1"/>
          </p:cNvSpPr>
          <p:nvPr>
            <p:ph type="sldNum" sz="quarter" idx="10"/>
          </p:nvPr>
        </p:nvSpPr>
        <p:spPr/>
        <p:txBody>
          <a:bodyPr/>
          <a:lstStyle/>
          <a:p>
            <a:fld id="{A300C090-F137-A747-947F-59586F962920}" type="slidenum">
              <a:rPr lang="en-US" smtClean="0"/>
              <a:pPr/>
              <a:t>50</a:t>
            </a:fld>
            <a:endParaRPr lang="en-US"/>
          </a:p>
        </p:txBody>
      </p:sp>
    </p:spTree>
    <p:extLst>
      <p:ext uri="{BB962C8B-B14F-4D97-AF65-F5344CB8AC3E}">
        <p14:creationId xmlns:p14="http://schemas.microsoft.com/office/powerpoint/2010/main" val="743431880"/>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sz="1200" dirty="0"/>
              <a:t>From a resources and project management point of view: Prototyping reduces risk! Early failures are much cheaper (time and $) than late failures!</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sz="1200"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US" sz="1200" dirty="0"/>
              <a:t>We’ll talk more about this when we discuss low-fi prototyping in 2 weeks.</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sz="1200"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US" sz="1200" dirty="0"/>
              <a:t>But at this stage we are really just trying to TEST THESE ASSUMPTIONS before building anything.</a:t>
            </a:r>
          </a:p>
          <a:p>
            <a:endParaRPr lang="en-US" dirty="0"/>
          </a:p>
        </p:txBody>
      </p:sp>
      <p:sp>
        <p:nvSpPr>
          <p:cNvPr id="4" name="Slide Number Placeholder 3"/>
          <p:cNvSpPr>
            <a:spLocks noGrp="1"/>
          </p:cNvSpPr>
          <p:nvPr>
            <p:ph type="sldNum" sz="quarter" idx="10"/>
          </p:nvPr>
        </p:nvSpPr>
        <p:spPr/>
        <p:txBody>
          <a:bodyPr/>
          <a:lstStyle/>
          <a:p>
            <a:fld id="{A300C090-F137-A747-947F-59586F962920}" type="slidenum">
              <a:rPr lang="en-US" smtClean="0"/>
              <a:pPr/>
              <a:t>51</a:t>
            </a:fld>
            <a:endParaRPr lang="en-US"/>
          </a:p>
        </p:txBody>
      </p:sp>
    </p:spTree>
    <p:extLst>
      <p:ext uri="{BB962C8B-B14F-4D97-AF65-F5344CB8AC3E}">
        <p14:creationId xmlns:p14="http://schemas.microsoft.com/office/powerpoint/2010/main" val="2791649446"/>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 name="Shape 59"/>
          <p:cNvSpPr>
            <a:spLocks noGrp="1" noRot="1" noChangeAspect="1"/>
          </p:cNvSpPr>
          <p:nvPr>
            <p:ph type="sldImg"/>
          </p:nvPr>
        </p:nvSpPr>
        <p:spPr>
          <a:xfrm>
            <a:off x="369888" y="692150"/>
            <a:ext cx="6075362" cy="3417888"/>
          </a:xfrm>
          <a:prstGeom prst="rect">
            <a:avLst/>
          </a:prstGeom>
        </p:spPr>
        <p:txBody>
          <a:bodyPr lIns="91424" tIns="45712" rIns="91424" bIns="45712"/>
          <a:lstStyle/>
          <a:p>
            <a:pPr lvl="0"/>
            <a:endParaRPr/>
          </a:p>
        </p:txBody>
      </p:sp>
      <p:sp>
        <p:nvSpPr>
          <p:cNvPr id="60" name="Shape 60"/>
          <p:cNvSpPr>
            <a:spLocks noGrp="1"/>
          </p:cNvSpPr>
          <p:nvPr>
            <p:ph type="body" sz="quarter" idx="1"/>
          </p:nvPr>
        </p:nvSpPr>
        <p:spPr>
          <a:prstGeom prst="rect">
            <a:avLst/>
          </a:prstGeom>
        </p:spPr>
        <p:txBody>
          <a:bodyPr lIns="87537" tIns="43768" rIns="87537" bIns="43768"/>
          <a:lstStyle/>
          <a:p>
            <a:pPr marL="0" marR="0" lvl="0" indent="0" defTabSz="457171" eaLnBrk="1" fontAlgn="auto" latinLnBrk="0" hangingPunct="1">
              <a:lnSpc>
                <a:spcPct val="117999"/>
              </a:lnSpc>
              <a:spcBef>
                <a:spcPts val="0"/>
              </a:spcBef>
              <a:spcAft>
                <a:spcPts val="0"/>
              </a:spcAft>
              <a:buClrTx/>
              <a:buSzTx/>
              <a:buFontTx/>
              <a:buNone/>
              <a:tabLst/>
              <a:defRPr sz="1800"/>
            </a:pPr>
            <a:r>
              <a:rPr lang="en-US" sz="2400" dirty="0"/>
              <a:t>So how can we get from all the ideas we generated in our brainstorm to making a prototype that helps us learn from users – </a:t>
            </a:r>
            <a:r>
              <a:rPr lang="en-US" sz="2400" b="1" dirty="0"/>
              <a:t>to test our assumptions.</a:t>
            </a:r>
          </a:p>
          <a:p>
            <a:pPr marL="0" marR="0" lvl="0" indent="0" defTabSz="457171" eaLnBrk="1" fontAlgn="auto" latinLnBrk="0" hangingPunct="1">
              <a:lnSpc>
                <a:spcPct val="117999"/>
              </a:lnSpc>
              <a:spcBef>
                <a:spcPts val="0"/>
              </a:spcBef>
              <a:spcAft>
                <a:spcPts val="0"/>
              </a:spcAft>
              <a:buClrTx/>
              <a:buSzTx/>
              <a:buFontTx/>
              <a:buNone/>
              <a:tabLst/>
              <a:defRPr sz="1800"/>
            </a:pPr>
            <a:r>
              <a:rPr lang="en-US" sz="2400" dirty="0"/>
              <a:t>[ADVANCE]</a:t>
            </a:r>
          </a:p>
          <a:p>
            <a:pPr lvl="0">
              <a:defRPr sz="1800"/>
            </a:pPr>
            <a:r>
              <a:rPr lang="en-US" sz="2400" dirty="0"/>
              <a:t>You can prototype what something INTERACTS like.</a:t>
            </a:r>
          </a:p>
          <a:p>
            <a:pPr lvl="0">
              <a:defRPr sz="1800"/>
            </a:pPr>
            <a:r>
              <a:rPr lang="en-US" sz="2400" dirty="0"/>
              <a:t>[ADVANCE]</a:t>
            </a:r>
          </a:p>
          <a:p>
            <a:pPr lvl="0">
              <a:defRPr sz="1800"/>
            </a:pPr>
            <a:r>
              <a:rPr lang="en-US" sz="2400" dirty="0"/>
              <a:t>We also call these </a:t>
            </a:r>
            <a:r>
              <a:rPr lang="en-US" sz="2400" b="1" dirty="0"/>
              <a:t>EXPERIENCE</a:t>
            </a:r>
            <a:r>
              <a:rPr lang="en-US" sz="2400" dirty="0"/>
              <a:t> prototypes. In these, we test how users interact with our ideas– what they </a:t>
            </a:r>
            <a:r>
              <a:rPr lang="en-US" sz="2400" b="1" dirty="0"/>
              <a:t>think</a:t>
            </a:r>
            <a:r>
              <a:rPr lang="en-US" sz="2400" dirty="0"/>
              <a:t> and how they </a:t>
            </a:r>
            <a:r>
              <a:rPr lang="en-US" sz="2400" b="1" dirty="0"/>
              <a:t>feel</a:t>
            </a:r>
            <a:r>
              <a:rPr lang="en-US" sz="2400" dirty="0"/>
              <a:t> during that experience.</a:t>
            </a:r>
          </a:p>
          <a:p>
            <a:pPr lvl="0">
              <a:defRPr sz="1800"/>
            </a:pPr>
            <a:r>
              <a:rPr lang="en-US" sz="2400" dirty="0"/>
              <a:t>We use this to </a:t>
            </a:r>
            <a:r>
              <a:rPr lang="en-US" sz="2400" b="1" dirty="0"/>
              <a:t>test assumptions </a:t>
            </a:r>
            <a:r>
              <a:rPr lang="en-US" sz="2400" dirty="0"/>
              <a:t>about our idea, </a:t>
            </a:r>
            <a:r>
              <a:rPr lang="en-US" sz="2400" b="1" dirty="0"/>
              <a:t>not the implementation </a:t>
            </a:r>
            <a:r>
              <a:rPr lang="en-US" sz="2400" dirty="0"/>
              <a:t>of the idea itself.</a:t>
            </a:r>
          </a:p>
          <a:p>
            <a:pPr lvl="0">
              <a:defRPr sz="1800"/>
            </a:pPr>
            <a:endParaRPr lang="en-US" sz="2400" dirty="0"/>
          </a:p>
          <a:p>
            <a:pPr lvl="0">
              <a:defRPr sz="1800"/>
            </a:pPr>
            <a:r>
              <a:rPr lang="en-US" sz="2400" dirty="0"/>
              <a:t>This is a picture of a team testing a new fast food counter concept.  They are actually letting the users experience the process the team has developed.</a:t>
            </a:r>
          </a:p>
          <a:p>
            <a:pPr lvl="0">
              <a:defRPr sz="1800"/>
            </a:pPr>
            <a:r>
              <a:rPr lang="en-US" sz="2400" dirty="0"/>
              <a:t>Don’t just tell users about an idea that you have—a prototype is an opportunity for you to create an experience for your user.</a:t>
            </a:r>
          </a:p>
          <a:p>
            <a:pPr lvl="0">
              <a:defRPr sz="1800"/>
            </a:pPr>
            <a:r>
              <a:rPr lang="en-US" sz="2400" dirty="0"/>
              <a:t>You get to </a:t>
            </a:r>
            <a:r>
              <a:rPr lang="en-US" sz="2400" b="1" dirty="0"/>
              <a:t>observe</a:t>
            </a:r>
            <a:r>
              <a:rPr lang="en-US" sz="2400" dirty="0"/>
              <a:t> how the user acts, and also </a:t>
            </a:r>
            <a:r>
              <a:rPr lang="en-US" sz="2400" b="1" dirty="0"/>
              <a:t>ask them about the experience </a:t>
            </a:r>
            <a:r>
              <a:rPr lang="en-US" sz="2400" dirty="0"/>
              <a:t>they had.</a:t>
            </a:r>
          </a:p>
          <a:p>
            <a:pPr lvl="0">
              <a:defRPr sz="1800"/>
            </a:pPr>
            <a:r>
              <a:rPr lang="en-US" sz="2400" dirty="0"/>
              <a:t>Let the user </a:t>
            </a:r>
            <a:r>
              <a:rPr lang="en-US" sz="2400" b="1" dirty="0"/>
              <a:t>react</a:t>
            </a:r>
            <a:r>
              <a:rPr lang="en-US" sz="2400" dirty="0"/>
              <a:t> to something they are doing, </a:t>
            </a:r>
            <a:r>
              <a:rPr lang="en-US" sz="2400" b="1" dirty="0"/>
              <a:t>rather than just intellectually judging </a:t>
            </a:r>
            <a:r>
              <a:rPr lang="en-US" sz="2400" dirty="0"/>
              <a:t>something you describe.</a:t>
            </a:r>
          </a:p>
          <a:p>
            <a:pPr marL="0" marR="0" lvl="0" indent="0" defTabSz="457171" eaLnBrk="1" fontAlgn="auto" latinLnBrk="0" hangingPunct="1">
              <a:lnSpc>
                <a:spcPct val="117999"/>
              </a:lnSpc>
              <a:spcBef>
                <a:spcPts val="0"/>
              </a:spcBef>
              <a:spcAft>
                <a:spcPts val="0"/>
              </a:spcAft>
              <a:buClrTx/>
              <a:buSzTx/>
              <a:buFontTx/>
              <a:buNone/>
              <a:tabLst/>
              <a:defRPr sz="1800"/>
            </a:pPr>
            <a:endParaRPr lang="en-US" sz="2400" dirty="0"/>
          </a:p>
          <a:p>
            <a:pPr lvl="0">
              <a:defRPr sz="1800"/>
            </a:pPr>
            <a:endParaRPr sz="2400" dirty="0"/>
          </a:p>
        </p:txBody>
      </p:sp>
    </p:spTree>
    <p:extLst>
      <p:ext uri="{BB962C8B-B14F-4D97-AF65-F5344CB8AC3E}">
        <p14:creationId xmlns:p14="http://schemas.microsoft.com/office/powerpoint/2010/main" val="536004565"/>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 name="Shape 59"/>
          <p:cNvSpPr>
            <a:spLocks noGrp="1" noRot="1" noChangeAspect="1"/>
          </p:cNvSpPr>
          <p:nvPr>
            <p:ph type="sldImg"/>
          </p:nvPr>
        </p:nvSpPr>
        <p:spPr>
          <a:xfrm>
            <a:off x="369888" y="692150"/>
            <a:ext cx="6075362" cy="3417888"/>
          </a:xfrm>
          <a:prstGeom prst="rect">
            <a:avLst/>
          </a:prstGeom>
        </p:spPr>
        <p:txBody>
          <a:bodyPr lIns="91424" tIns="45712" rIns="91424" bIns="45712"/>
          <a:lstStyle/>
          <a:p>
            <a:pPr lvl="0"/>
            <a:endParaRPr/>
          </a:p>
        </p:txBody>
      </p:sp>
      <p:sp>
        <p:nvSpPr>
          <p:cNvPr id="60" name="Shape 60"/>
          <p:cNvSpPr>
            <a:spLocks noGrp="1"/>
          </p:cNvSpPr>
          <p:nvPr>
            <p:ph type="body" sz="quarter" idx="1"/>
          </p:nvPr>
        </p:nvSpPr>
        <p:spPr>
          <a:prstGeom prst="rect">
            <a:avLst/>
          </a:prstGeom>
        </p:spPr>
        <p:txBody>
          <a:bodyPr lIns="87537" tIns="43768" rIns="87537" bIns="43768"/>
          <a:lstStyle/>
          <a:p>
            <a:pPr lvl="0">
              <a:defRPr sz="1800"/>
            </a:pPr>
            <a:r>
              <a:rPr lang="en-US" sz="2400" b="1" dirty="0"/>
              <a:t>There are 3 key pieces to an experience prototype</a:t>
            </a:r>
          </a:p>
          <a:p>
            <a:pPr lvl="0">
              <a:defRPr sz="1800"/>
            </a:pPr>
            <a:r>
              <a:rPr lang="en-US" sz="2400" b="1" dirty="0"/>
              <a:t>[ADVANCE]</a:t>
            </a:r>
          </a:p>
          <a:p>
            <a:pPr lvl="0">
              <a:defRPr sz="1800"/>
            </a:pPr>
            <a:endParaRPr lang="en-US" sz="2400" dirty="0"/>
          </a:p>
          <a:p>
            <a:pPr lvl="0">
              <a:defRPr sz="1800"/>
            </a:pPr>
            <a:endParaRPr sz="2400" dirty="0"/>
          </a:p>
        </p:txBody>
      </p:sp>
    </p:spTree>
    <p:extLst>
      <p:ext uri="{BB962C8B-B14F-4D97-AF65-F5344CB8AC3E}">
        <p14:creationId xmlns:p14="http://schemas.microsoft.com/office/powerpoint/2010/main" val="3514476517"/>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 name="Shape 63"/>
          <p:cNvSpPr>
            <a:spLocks noGrp="1" noRot="1" noChangeAspect="1"/>
          </p:cNvSpPr>
          <p:nvPr>
            <p:ph type="sldImg"/>
          </p:nvPr>
        </p:nvSpPr>
        <p:spPr>
          <a:xfrm>
            <a:off x="369888" y="692150"/>
            <a:ext cx="6075362" cy="3417888"/>
          </a:xfrm>
          <a:prstGeom prst="rect">
            <a:avLst/>
          </a:prstGeom>
        </p:spPr>
        <p:txBody>
          <a:bodyPr lIns="91424" tIns="45712" rIns="91424" bIns="45712"/>
          <a:lstStyle/>
          <a:p>
            <a:pPr lvl="0"/>
            <a:endParaRPr/>
          </a:p>
        </p:txBody>
      </p:sp>
      <p:sp>
        <p:nvSpPr>
          <p:cNvPr id="64" name="Shape 64"/>
          <p:cNvSpPr>
            <a:spLocks noGrp="1"/>
          </p:cNvSpPr>
          <p:nvPr>
            <p:ph type="body" sz="quarter" idx="1"/>
          </p:nvPr>
        </p:nvSpPr>
        <p:spPr>
          <a:prstGeom prst="rect">
            <a:avLst/>
          </a:prstGeom>
        </p:spPr>
        <p:txBody>
          <a:bodyPr lIns="87537" tIns="43768" rIns="87537" bIns="43768"/>
          <a:lstStyle/>
          <a:p>
            <a:pPr lvl="0">
              <a:defRPr sz="1800"/>
            </a:pPr>
            <a:r>
              <a:rPr lang="en-US" sz="2400" dirty="0"/>
              <a:t>Scene, props, and roles</a:t>
            </a:r>
          </a:p>
          <a:p>
            <a:pPr lvl="0">
              <a:defRPr sz="1800"/>
            </a:pPr>
            <a:r>
              <a:rPr sz="2400" dirty="0"/>
              <a:t>We need to think about the various components of the interacts-like prototype. Think about it like a developing a play.</a:t>
            </a:r>
          </a:p>
          <a:p>
            <a:pPr lvl="0">
              <a:defRPr sz="1800"/>
            </a:pPr>
            <a:endParaRPr sz="2400" dirty="0"/>
          </a:p>
          <a:p>
            <a:pPr lvl="0">
              <a:defRPr sz="1800"/>
            </a:pPr>
            <a:r>
              <a:rPr sz="2400" dirty="0"/>
              <a:t>You’ve got the props – i.e. the physical objects.  These could be the things you are actually testing (the prototype itself)</a:t>
            </a:r>
            <a:r>
              <a:rPr lang="en-US" sz="2400" dirty="0"/>
              <a:t>. </a:t>
            </a:r>
            <a:r>
              <a:rPr lang="en-US" sz="2400" b="1" dirty="0"/>
              <a:t>This is rare</a:t>
            </a:r>
            <a:r>
              <a:rPr sz="2400" b="1" dirty="0"/>
              <a:t>–</a:t>
            </a:r>
            <a:r>
              <a:rPr lang="en-US" sz="2400" b="1" dirty="0"/>
              <a:t>more likely they</a:t>
            </a:r>
            <a:r>
              <a:rPr sz="2400" b="1" dirty="0"/>
              <a:t> </a:t>
            </a:r>
            <a:r>
              <a:rPr lang="en-US" sz="2400" b="1" dirty="0"/>
              <a:t>are objects</a:t>
            </a:r>
            <a:r>
              <a:rPr sz="2400" b="1" dirty="0"/>
              <a:t> in the larger prototype</a:t>
            </a:r>
            <a:r>
              <a:rPr sz="2400" dirty="0"/>
              <a:t>.</a:t>
            </a:r>
            <a:r>
              <a:rPr lang="en-US" sz="2400" dirty="0"/>
              <a:t> </a:t>
            </a:r>
            <a:r>
              <a:rPr lang="en-US" sz="2400" b="1" dirty="0"/>
              <a:t>Pieces</a:t>
            </a:r>
            <a:r>
              <a:rPr lang="en-US" sz="2400" dirty="0"/>
              <a:t> that you want to test assumptions about.</a:t>
            </a:r>
            <a:endParaRPr sz="2400" dirty="0"/>
          </a:p>
          <a:p>
            <a:pPr lvl="0">
              <a:defRPr sz="1800"/>
            </a:pPr>
            <a:endParaRPr sz="2400" dirty="0"/>
          </a:p>
          <a:p>
            <a:pPr lvl="0">
              <a:defRPr sz="1800"/>
            </a:pPr>
            <a:r>
              <a:rPr sz="2400" dirty="0"/>
              <a:t>Then, you have the </a:t>
            </a:r>
            <a:r>
              <a:rPr sz="2400" b="1" dirty="0"/>
              <a:t>scene</a:t>
            </a:r>
            <a:r>
              <a:rPr sz="2400" dirty="0"/>
              <a:t> or scenario surrounding the objects – you’re not just giving things to people in a vacuum. You are helping people imagine and experience the </a:t>
            </a:r>
            <a:r>
              <a:rPr sz="2400" b="1" dirty="0"/>
              <a:t>possible situation they are in.</a:t>
            </a:r>
          </a:p>
          <a:p>
            <a:pPr lvl="0">
              <a:defRPr sz="1800"/>
            </a:pPr>
            <a:endParaRPr sz="2400" dirty="0"/>
          </a:p>
          <a:p>
            <a:pPr lvl="0">
              <a:defRPr sz="1800"/>
            </a:pPr>
            <a:r>
              <a:rPr sz="2400" dirty="0"/>
              <a:t>And finally, you may have </a:t>
            </a:r>
            <a:r>
              <a:rPr sz="2400" b="1" dirty="0"/>
              <a:t>roles</a:t>
            </a:r>
            <a:r>
              <a:rPr sz="2400" dirty="0"/>
              <a:t> that you play within the prototype – </a:t>
            </a:r>
            <a:r>
              <a:rPr sz="2400" b="1" dirty="0"/>
              <a:t>you become part of the prototype.</a:t>
            </a:r>
          </a:p>
        </p:txBody>
      </p:sp>
    </p:spTree>
    <p:extLst>
      <p:ext uri="{BB962C8B-B14F-4D97-AF65-F5344CB8AC3E}">
        <p14:creationId xmlns:p14="http://schemas.microsoft.com/office/powerpoint/2010/main" val="1061913741"/>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like to think about experience prototypes as </a:t>
            </a:r>
            <a:r>
              <a:rPr lang="en-US" b="1" dirty="0"/>
              <a:t>another needfinding technique</a:t>
            </a:r>
            <a:r>
              <a:rPr lang="en-US" dirty="0"/>
              <a:t>. They are really </a:t>
            </a:r>
            <a:r>
              <a:rPr lang="en-US" b="1" dirty="0"/>
              <a:t>not about a prototype of your idea</a:t>
            </a:r>
            <a:r>
              <a:rPr lang="en-US" dirty="0"/>
              <a:t> per se, they test whether you address the user’s needs &amp; more importantly </a:t>
            </a:r>
            <a:r>
              <a:rPr lang="en-US" b="1" dirty="0"/>
              <a:t>test your assumptions </a:t>
            </a:r>
            <a:r>
              <a:rPr lang="en-US" dirty="0"/>
              <a:t>about the needs and the proposed solutions.</a:t>
            </a:r>
          </a:p>
          <a:p>
            <a:r>
              <a:rPr lang="en-US" dirty="0"/>
              <a:t>Focus on both of </a:t>
            </a:r>
            <a:r>
              <a:rPr lang="en-US" b="1" dirty="0"/>
              <a:t>these aspects</a:t>
            </a:r>
            <a:r>
              <a:rPr lang="en-US" dirty="0"/>
              <a:t>. </a:t>
            </a:r>
          </a:p>
          <a:p>
            <a:r>
              <a:rPr lang="en-US" dirty="0"/>
              <a:t>Ask: What assumptions do we have about the need that we are basing our solution on?</a:t>
            </a:r>
          </a:p>
        </p:txBody>
      </p:sp>
      <p:sp>
        <p:nvSpPr>
          <p:cNvPr id="4" name="Slide Number Placeholder 3"/>
          <p:cNvSpPr>
            <a:spLocks noGrp="1"/>
          </p:cNvSpPr>
          <p:nvPr>
            <p:ph type="sldNum" sz="quarter" idx="10"/>
          </p:nvPr>
        </p:nvSpPr>
        <p:spPr>
          <a:xfrm>
            <a:off x="4079875" y="9037638"/>
            <a:ext cx="3121025" cy="474662"/>
          </a:xfrm>
          <a:prstGeom prst="rect">
            <a:avLst/>
          </a:prstGeom>
        </p:spPr>
        <p:txBody>
          <a:bodyPr/>
          <a:lstStyle/>
          <a:p>
            <a:fld id="{A300C090-F137-A747-947F-59586F962920}" type="slidenum">
              <a:rPr lang="en-US" smtClean="0"/>
              <a:pPr/>
              <a:t>55</a:t>
            </a:fld>
            <a:endParaRPr lang="en-US"/>
          </a:p>
        </p:txBody>
      </p:sp>
    </p:spTree>
    <p:extLst>
      <p:ext uri="{BB962C8B-B14F-4D97-AF65-F5344CB8AC3E}">
        <p14:creationId xmlns:p14="http://schemas.microsoft.com/office/powerpoint/2010/main" val="3403455080"/>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19100" y="720725"/>
            <a:ext cx="6316663" cy="3554413"/>
          </a:xfrm>
        </p:spPr>
      </p:sp>
      <p:sp>
        <p:nvSpPr>
          <p:cNvPr id="3" name="Notes Placeholder 2"/>
          <p:cNvSpPr>
            <a:spLocks noGrp="1"/>
          </p:cNvSpPr>
          <p:nvPr>
            <p:ph type="body" idx="1"/>
          </p:nvPr>
        </p:nvSpPr>
        <p:spPr/>
        <p:txBody>
          <a:bodyPr>
            <a:normAutofit fontScale="77500" lnSpcReduction="20000"/>
          </a:bodyPr>
          <a:lstStyle/>
          <a:p>
            <a:pPr defTabSz="945947">
              <a:defRPr/>
            </a:pPr>
            <a:r>
              <a:rPr lang="en-US" dirty="0"/>
              <a:t>Remember: we are doing repeated patterns of FLARE &amp; FOCUS</a:t>
            </a:r>
          </a:p>
          <a:p>
            <a:pPr defTabSz="945947">
              <a:defRPr/>
            </a:pPr>
            <a:r>
              <a:rPr lang="en-US" dirty="0"/>
              <a:t>You flared by needfinding, generating several insights.</a:t>
            </a:r>
          </a:p>
          <a:p>
            <a:pPr defTabSz="945947">
              <a:defRPr/>
            </a:pPr>
            <a:r>
              <a:rPr lang="en-US" dirty="0"/>
              <a:t>You focused by distilling down to the best POVs</a:t>
            </a:r>
          </a:p>
          <a:p>
            <a:pPr defTabSz="945947">
              <a:defRPr/>
            </a:pPr>
            <a:r>
              <a:rPr lang="en-US" dirty="0"/>
              <a:t>Now that you have a refined point of view, we can continue to FLARE with ideation</a:t>
            </a:r>
          </a:p>
          <a:p>
            <a:pPr defTabSz="945947">
              <a:defRPr/>
            </a:pPr>
            <a:r>
              <a:rPr lang="en-US" dirty="0"/>
              <a:t>But after that, again, you focus…</a:t>
            </a:r>
          </a:p>
          <a:p>
            <a:pPr defTabSz="945947">
              <a:defRPr/>
            </a:pPr>
            <a:r>
              <a:rPr lang="en-US" dirty="0"/>
              <a:t>[ADVANCE]</a:t>
            </a:r>
          </a:p>
          <a:p>
            <a:pPr defTabSz="945947">
              <a:defRPr/>
            </a:pPr>
            <a:r>
              <a:rPr lang="en-US" dirty="0"/>
              <a:t>with Experience Prototypes on </a:t>
            </a:r>
            <a:r>
              <a:rPr lang="en-US" b="1" dirty="0"/>
              <a:t>portions</a:t>
            </a:r>
            <a:r>
              <a:rPr lang="en-US" dirty="0"/>
              <a:t> of the best ideas to </a:t>
            </a:r>
            <a:r>
              <a:rPr lang="en-US" b="1" dirty="0"/>
              <a:t>test your </a:t>
            </a:r>
            <a:r>
              <a:rPr lang="en-US" b="1" dirty="0" err="1"/>
              <a:t>assuptions</a:t>
            </a:r>
            <a:r>
              <a:rPr lang="en-US" dirty="0"/>
              <a:t>.</a:t>
            </a:r>
          </a:p>
          <a:p>
            <a:pPr defTabSz="945947">
              <a:defRPr/>
            </a:pPr>
            <a:endParaRPr lang="en-US" dirty="0"/>
          </a:p>
          <a:p>
            <a:pPr defTabSz="945947">
              <a:defRPr/>
            </a:pPr>
            <a:r>
              <a:rPr lang="en-US" dirty="0"/>
              <a:t>Let me give you an example that I worked on with my team.</a:t>
            </a:r>
          </a:p>
        </p:txBody>
      </p:sp>
      <p:sp>
        <p:nvSpPr>
          <p:cNvPr id="4" name="Slide Number Placeholder 3"/>
          <p:cNvSpPr>
            <a:spLocks noGrp="1"/>
          </p:cNvSpPr>
          <p:nvPr>
            <p:ph type="sldNum" sz="quarter" idx="10"/>
          </p:nvPr>
        </p:nvSpPr>
        <p:spPr>
          <a:xfrm>
            <a:off x="4079875" y="9037638"/>
            <a:ext cx="3121025" cy="474662"/>
          </a:xfrm>
          <a:prstGeom prst="rect">
            <a:avLst/>
          </a:prstGeom>
        </p:spPr>
        <p:txBody>
          <a:bodyPr/>
          <a:lstStyle/>
          <a:p>
            <a:pPr>
              <a:defRPr/>
            </a:pPr>
            <a:fld id="{4A5E8919-8745-4471-BEE3-808858702539}" type="slidenum">
              <a:rPr lang="en-US" smtClean="0"/>
              <a:pPr>
                <a:defRPr/>
              </a:pPr>
              <a:t>56</a:t>
            </a:fld>
            <a:endParaRPr lang="en-US"/>
          </a:p>
        </p:txBody>
      </p:sp>
    </p:spTree>
    <p:extLst>
      <p:ext uri="{BB962C8B-B14F-4D97-AF65-F5344CB8AC3E}">
        <p14:creationId xmlns:p14="http://schemas.microsoft.com/office/powerpoint/2010/main" val="4232876651"/>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19100" y="720725"/>
            <a:ext cx="6316663" cy="3554413"/>
          </a:xfrm>
        </p:spPr>
      </p:sp>
      <p:sp>
        <p:nvSpPr>
          <p:cNvPr id="3" name="Notes Placeholder 2"/>
          <p:cNvSpPr>
            <a:spLocks noGrp="1"/>
          </p:cNvSpPr>
          <p:nvPr>
            <p:ph type="body" idx="1"/>
          </p:nvPr>
        </p:nvSpPr>
        <p:spPr/>
        <p:txBody>
          <a:bodyPr>
            <a:normAutofit fontScale="92500" lnSpcReduction="20000"/>
          </a:bodyPr>
          <a:lstStyle/>
          <a:p>
            <a:pPr defTabSz="945947">
              <a:defRPr/>
            </a:pPr>
            <a:r>
              <a:rPr lang="en-US" dirty="0"/>
              <a:t>I worked on a team over Spring Break at the </a:t>
            </a:r>
            <a:r>
              <a:rPr lang="en-US" dirty="0" err="1"/>
              <a:t>d.School</a:t>
            </a:r>
            <a:r>
              <a:rPr lang="en-US" dirty="0"/>
              <a:t> a few years ago that was exploring how to improve the customer experience outside of the hotel for Hyatt Hotels </a:t>
            </a:r>
          </a:p>
          <a:p>
            <a:pPr defTabSz="945947">
              <a:defRPr/>
            </a:pPr>
            <a:endParaRPr lang="en-US" dirty="0"/>
          </a:p>
          <a:p>
            <a:pPr defTabSz="945947">
              <a:defRPr/>
            </a:pPr>
            <a:r>
              <a:rPr lang="en-US" dirty="0"/>
              <a:t>We interviewed a number of people in downtown San Francisco around the Hyatt (mainly in Union Square).</a:t>
            </a:r>
          </a:p>
          <a:p>
            <a:pPr defTabSz="945947">
              <a:defRPr/>
            </a:pPr>
            <a:endParaRPr lang="en-US" dirty="0"/>
          </a:p>
          <a:p>
            <a:pPr defTabSz="945947">
              <a:defRPr/>
            </a:pPr>
            <a:r>
              <a:rPr lang="en-US" dirty="0"/>
              <a:t>We met two interesting older ladies who gave</a:t>
            </a:r>
            <a:r>
              <a:rPr lang="en-US" baseline="0" dirty="0"/>
              <a:t> us a lot of insight in to the travel experience.</a:t>
            </a:r>
          </a:p>
          <a:p>
            <a:pPr defTabSz="945947">
              <a:defRPr/>
            </a:pPr>
            <a:br>
              <a:rPr lang="en-US" baseline="0" dirty="0"/>
            </a:br>
            <a:r>
              <a:rPr lang="en-US" baseline="0" dirty="0"/>
              <a:t>This led to the following Point of View (POV)</a:t>
            </a:r>
            <a:endParaRPr lang="en-US" dirty="0"/>
          </a:p>
        </p:txBody>
      </p:sp>
      <p:sp>
        <p:nvSpPr>
          <p:cNvPr id="4" name="Slide Number Placeholder 3"/>
          <p:cNvSpPr>
            <a:spLocks noGrp="1"/>
          </p:cNvSpPr>
          <p:nvPr>
            <p:ph type="sldNum" sz="quarter" idx="10"/>
          </p:nvPr>
        </p:nvSpPr>
        <p:spPr>
          <a:xfrm>
            <a:off x="4079875" y="9037638"/>
            <a:ext cx="3121025" cy="474662"/>
          </a:xfrm>
          <a:prstGeom prst="rect">
            <a:avLst/>
          </a:prstGeom>
        </p:spPr>
        <p:txBody>
          <a:bodyPr/>
          <a:lstStyle/>
          <a:p>
            <a:pPr>
              <a:defRPr/>
            </a:pPr>
            <a:fld id="{4A5E8919-8745-4471-BEE3-808858702539}" type="slidenum">
              <a:rPr lang="en-US" smtClean="0"/>
              <a:pPr>
                <a:defRPr/>
              </a:pPr>
              <a:t>57</a:t>
            </a:fld>
            <a:endParaRPr lang="en-US"/>
          </a:p>
        </p:txBody>
      </p:sp>
    </p:spTree>
    <p:extLst>
      <p:ext uri="{BB962C8B-B14F-4D97-AF65-F5344CB8AC3E}">
        <p14:creationId xmlns:p14="http://schemas.microsoft.com/office/powerpoint/2010/main" val="3548875496"/>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19100" y="720725"/>
            <a:ext cx="6316663" cy="3554413"/>
          </a:xfrm>
        </p:spPr>
      </p:sp>
      <p:sp>
        <p:nvSpPr>
          <p:cNvPr id="3" name="Notes Placeholder 2"/>
          <p:cNvSpPr>
            <a:spLocks noGrp="1"/>
          </p:cNvSpPr>
          <p:nvPr>
            <p:ph type="body" idx="1"/>
          </p:nvPr>
        </p:nvSpPr>
        <p:spPr/>
        <p:txBody>
          <a:bodyPr>
            <a:normAutofit/>
          </a:bodyPr>
          <a:lstStyle/>
          <a:p>
            <a:pPr defTabSz="945947">
              <a:defRPr/>
            </a:pPr>
            <a:r>
              <a:rPr lang="en-US" dirty="0"/>
              <a:t>After sitting on</a:t>
            </a:r>
            <a:r>
              <a:rPr lang="en-US" baseline="0" dirty="0"/>
              <a:t> it overnight we revised a bit to make the last bit “Game Changing To:” more general.</a:t>
            </a:r>
          </a:p>
          <a:p>
            <a:pPr defTabSz="945947">
              <a:defRPr/>
            </a:pPr>
            <a:br>
              <a:rPr lang="en-US" baseline="0" dirty="0"/>
            </a:br>
            <a:r>
              <a:rPr lang="en-US" baseline="0" dirty="0"/>
              <a:t>Your teams are at the point of needing to create such opportunity statements.</a:t>
            </a:r>
            <a:endParaRPr lang="en-US" dirty="0"/>
          </a:p>
        </p:txBody>
      </p:sp>
      <p:sp>
        <p:nvSpPr>
          <p:cNvPr id="4" name="Slide Number Placeholder 3"/>
          <p:cNvSpPr>
            <a:spLocks noGrp="1"/>
          </p:cNvSpPr>
          <p:nvPr>
            <p:ph type="sldNum" sz="quarter" idx="10"/>
          </p:nvPr>
        </p:nvSpPr>
        <p:spPr>
          <a:xfrm>
            <a:off x="4079875" y="9037638"/>
            <a:ext cx="3121025" cy="474662"/>
          </a:xfrm>
          <a:prstGeom prst="rect">
            <a:avLst/>
          </a:prstGeom>
        </p:spPr>
        <p:txBody>
          <a:bodyPr/>
          <a:lstStyle/>
          <a:p>
            <a:pPr>
              <a:defRPr/>
            </a:pPr>
            <a:fld id="{4A5E8919-8745-4471-BEE3-808858702539}" type="slidenum">
              <a:rPr lang="en-US" smtClean="0"/>
              <a:pPr>
                <a:defRPr/>
              </a:pPr>
              <a:t>58</a:t>
            </a:fld>
            <a:endParaRPr lang="en-US"/>
          </a:p>
        </p:txBody>
      </p:sp>
    </p:spTree>
    <p:extLst>
      <p:ext uri="{BB962C8B-B14F-4D97-AF65-F5344CB8AC3E}">
        <p14:creationId xmlns:p14="http://schemas.microsoft.com/office/powerpoint/2010/main" val="3027550669"/>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19100" y="720725"/>
            <a:ext cx="6316663" cy="3554413"/>
          </a:xfrm>
        </p:spPr>
      </p:sp>
      <p:sp>
        <p:nvSpPr>
          <p:cNvPr id="3" name="Notes Placeholder 2"/>
          <p:cNvSpPr>
            <a:spLocks noGrp="1"/>
          </p:cNvSpPr>
          <p:nvPr>
            <p:ph type="body" idx="1"/>
          </p:nvPr>
        </p:nvSpPr>
        <p:spPr/>
        <p:txBody>
          <a:bodyPr>
            <a:normAutofit fontScale="70000" lnSpcReduction="20000"/>
          </a:bodyPr>
          <a:lstStyle/>
          <a:p>
            <a:pPr defTabSz="945947">
              <a:defRPr/>
            </a:pPr>
            <a:r>
              <a:rPr lang="en-US" dirty="0"/>
              <a:t>We used this to then brainstorm on some possible opportunities using HMWs (many and chose the top 6)</a:t>
            </a:r>
          </a:p>
          <a:p>
            <a:pPr defTabSz="945947">
              <a:defRPr/>
            </a:pPr>
            <a:endParaRPr lang="en-US" dirty="0"/>
          </a:p>
          <a:p>
            <a:pPr defTabSz="945947">
              <a:defRPr/>
            </a:pPr>
            <a:r>
              <a:rPr lang="en-US" dirty="0"/>
              <a:t>“How might we statements”</a:t>
            </a:r>
          </a:p>
          <a:p>
            <a:pPr defTabSz="945947">
              <a:defRPr/>
            </a:pPr>
            <a:r>
              <a:rPr lang="en-US" dirty="0"/>
              <a:t>Here are 5 of the best of those</a:t>
            </a:r>
          </a:p>
          <a:p>
            <a:pPr defTabSz="945947">
              <a:defRPr/>
            </a:pPr>
            <a:r>
              <a:rPr lang="en-US" dirty="0"/>
              <a:t>How</a:t>
            </a:r>
            <a:r>
              <a:rPr lang="en-US" baseline="0" dirty="0"/>
              <a:t> might we help guests turn the unfamiliar to the familiar instantly?</a:t>
            </a:r>
          </a:p>
          <a:p>
            <a:pPr defTabSz="945947">
              <a:defRPr/>
            </a:pPr>
            <a:r>
              <a:rPr lang="en-US" baseline="0" dirty="0"/>
              <a:t>How might we create an adventure that changes based off participant direction?</a:t>
            </a:r>
          </a:p>
          <a:p>
            <a:pPr defTabSz="945947">
              <a:defRPr/>
            </a:pPr>
            <a:r>
              <a:rPr lang="en-US" baseline="0" dirty="0"/>
              <a:t>How might we create kiosks on the travel path? (solution)</a:t>
            </a:r>
          </a:p>
          <a:p>
            <a:pPr defTabSz="945947">
              <a:defRPr/>
            </a:pPr>
            <a:r>
              <a:rPr lang="en-US" baseline="0" dirty="0"/>
              <a:t>How might we allow people to tell us the types of experiences they like, but have us create good ones that are surprising?</a:t>
            </a:r>
          </a:p>
          <a:p>
            <a:pPr defTabSz="945947">
              <a:defRPr/>
            </a:pPr>
            <a:r>
              <a:rPr lang="en-US" baseline="0" dirty="0"/>
              <a:t>How might we help people start small and end big [learn to lose control]?</a:t>
            </a:r>
            <a:endParaRPr lang="en-US" dirty="0"/>
          </a:p>
        </p:txBody>
      </p:sp>
      <p:sp>
        <p:nvSpPr>
          <p:cNvPr id="4" name="Slide Number Placeholder 3"/>
          <p:cNvSpPr>
            <a:spLocks noGrp="1"/>
          </p:cNvSpPr>
          <p:nvPr>
            <p:ph type="sldNum" sz="quarter" idx="10"/>
          </p:nvPr>
        </p:nvSpPr>
        <p:spPr>
          <a:xfrm>
            <a:off x="4079875" y="9037638"/>
            <a:ext cx="3121025" cy="474662"/>
          </a:xfrm>
          <a:prstGeom prst="rect">
            <a:avLst/>
          </a:prstGeom>
        </p:spPr>
        <p:txBody>
          <a:bodyPr/>
          <a:lstStyle/>
          <a:p>
            <a:pPr>
              <a:defRPr/>
            </a:pPr>
            <a:fld id="{4A5E8919-8745-4471-BEE3-808858702539}" type="slidenum">
              <a:rPr lang="en-US" smtClean="0"/>
              <a:pPr>
                <a:defRPr/>
              </a:pPr>
              <a:t>59</a:t>
            </a:fld>
            <a:endParaRPr lang="en-US"/>
          </a:p>
        </p:txBody>
      </p:sp>
    </p:spTree>
    <p:extLst>
      <p:ext uri="{BB962C8B-B14F-4D97-AF65-F5344CB8AC3E}">
        <p14:creationId xmlns:p14="http://schemas.microsoft.com/office/powerpoint/2010/main" val="3383392669"/>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19100" y="720725"/>
            <a:ext cx="6316663" cy="3554413"/>
          </a:xfrm>
        </p:spPr>
      </p:sp>
      <p:sp>
        <p:nvSpPr>
          <p:cNvPr id="3" name="Notes Placeholder 2"/>
          <p:cNvSpPr>
            <a:spLocks noGrp="1"/>
          </p:cNvSpPr>
          <p:nvPr>
            <p:ph type="body" idx="1"/>
          </p:nvPr>
        </p:nvSpPr>
        <p:spPr/>
        <p:txBody>
          <a:bodyPr>
            <a:normAutofit/>
          </a:bodyPr>
          <a:lstStyle/>
          <a:p>
            <a:pPr defTabSz="945947">
              <a:defRPr/>
            </a:pPr>
            <a:r>
              <a:rPr lang="en-US" dirty="0"/>
              <a:t>Here is the 6</a:t>
            </a:r>
            <a:r>
              <a:rPr lang="en-US" baseline="30000" dirty="0"/>
              <a:t>th</a:t>
            </a:r>
            <a:r>
              <a:rPr lang="en-US" dirty="0"/>
              <a:t> that we decided</a:t>
            </a:r>
            <a:r>
              <a:rPr lang="en-US" baseline="0" dirty="0"/>
              <a:t> to push on further</a:t>
            </a:r>
            <a:endParaRPr lang="en-US" dirty="0"/>
          </a:p>
        </p:txBody>
      </p:sp>
      <p:sp>
        <p:nvSpPr>
          <p:cNvPr id="4" name="Slide Number Placeholder 3"/>
          <p:cNvSpPr>
            <a:spLocks noGrp="1"/>
          </p:cNvSpPr>
          <p:nvPr>
            <p:ph type="sldNum" sz="quarter" idx="10"/>
          </p:nvPr>
        </p:nvSpPr>
        <p:spPr>
          <a:xfrm>
            <a:off x="4079875" y="9037638"/>
            <a:ext cx="3121025" cy="474662"/>
          </a:xfrm>
          <a:prstGeom prst="rect">
            <a:avLst/>
          </a:prstGeom>
        </p:spPr>
        <p:txBody>
          <a:bodyPr/>
          <a:lstStyle/>
          <a:p>
            <a:pPr>
              <a:defRPr/>
            </a:pPr>
            <a:fld id="{4A5E8919-8745-4471-BEE3-808858702539}" type="slidenum">
              <a:rPr lang="en-US" smtClean="0"/>
              <a:pPr>
                <a:defRPr/>
              </a:pPr>
              <a:t>60</a:t>
            </a:fld>
            <a:endParaRPr lang="en-US"/>
          </a:p>
        </p:txBody>
      </p:sp>
    </p:spTree>
    <p:extLst>
      <p:ext uri="{BB962C8B-B14F-4D97-AF65-F5344CB8AC3E}">
        <p14:creationId xmlns:p14="http://schemas.microsoft.com/office/powerpoint/2010/main" val="3834778026"/>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19100" y="720725"/>
            <a:ext cx="6316663" cy="3554413"/>
          </a:xfrm>
        </p:spPr>
      </p:sp>
      <p:sp>
        <p:nvSpPr>
          <p:cNvPr id="3" name="Notes Placeholder 2"/>
          <p:cNvSpPr>
            <a:spLocks noGrp="1"/>
          </p:cNvSpPr>
          <p:nvPr>
            <p:ph type="body" idx="1"/>
          </p:nvPr>
        </p:nvSpPr>
        <p:spPr/>
        <p:txBody>
          <a:bodyPr>
            <a:normAutofit/>
          </a:bodyPr>
          <a:lstStyle/>
          <a:p>
            <a:pPr defTabSz="945947">
              <a:defRPr/>
            </a:pPr>
            <a:r>
              <a:rPr lang="en-US" dirty="0"/>
              <a:t>We</a:t>
            </a:r>
            <a:r>
              <a:rPr lang="en-US" baseline="0" dirty="0"/>
              <a:t> brainstormed on how we might do this [advance]</a:t>
            </a:r>
          </a:p>
        </p:txBody>
      </p:sp>
      <p:sp>
        <p:nvSpPr>
          <p:cNvPr id="4" name="Slide Number Placeholder 3"/>
          <p:cNvSpPr>
            <a:spLocks noGrp="1"/>
          </p:cNvSpPr>
          <p:nvPr>
            <p:ph type="sldNum" sz="quarter" idx="10"/>
          </p:nvPr>
        </p:nvSpPr>
        <p:spPr>
          <a:xfrm>
            <a:off x="4079875" y="9037638"/>
            <a:ext cx="3121025" cy="474662"/>
          </a:xfrm>
          <a:prstGeom prst="rect">
            <a:avLst/>
          </a:prstGeom>
        </p:spPr>
        <p:txBody>
          <a:bodyPr/>
          <a:lstStyle/>
          <a:p>
            <a:pPr>
              <a:defRPr/>
            </a:pPr>
            <a:fld id="{4A5E8919-8745-4471-BEE3-808858702539}" type="slidenum">
              <a:rPr lang="en-US" smtClean="0"/>
              <a:pPr>
                <a:defRPr/>
              </a:pPr>
              <a:t>61</a:t>
            </a:fld>
            <a:endParaRPr lang="en-US"/>
          </a:p>
        </p:txBody>
      </p:sp>
    </p:spTree>
    <p:extLst>
      <p:ext uri="{BB962C8B-B14F-4D97-AF65-F5344CB8AC3E}">
        <p14:creationId xmlns:p14="http://schemas.microsoft.com/office/powerpoint/2010/main" val="758038653"/>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19100" y="720725"/>
            <a:ext cx="6316663" cy="3554413"/>
          </a:xfrm>
        </p:spPr>
      </p:sp>
      <p:sp>
        <p:nvSpPr>
          <p:cNvPr id="3" name="Notes Placeholder 2"/>
          <p:cNvSpPr>
            <a:spLocks noGrp="1"/>
          </p:cNvSpPr>
          <p:nvPr>
            <p:ph type="body" idx="1"/>
          </p:nvPr>
        </p:nvSpPr>
        <p:spPr/>
        <p:txBody>
          <a:bodyPr>
            <a:normAutofit/>
          </a:bodyPr>
          <a:lstStyle/>
          <a:p>
            <a:pPr defTabSz="945947">
              <a:defRPr/>
            </a:pPr>
            <a:r>
              <a:rPr lang="en-US" dirty="0"/>
              <a:t>generating 27 ideas in only 10 minutes or so… and then trying to decide on how to select among the two “How Might We” statements we brainstormed on</a:t>
            </a:r>
          </a:p>
        </p:txBody>
      </p:sp>
      <p:sp>
        <p:nvSpPr>
          <p:cNvPr id="4" name="Slide Number Placeholder 3"/>
          <p:cNvSpPr>
            <a:spLocks noGrp="1"/>
          </p:cNvSpPr>
          <p:nvPr>
            <p:ph type="sldNum" sz="quarter" idx="10"/>
          </p:nvPr>
        </p:nvSpPr>
        <p:spPr>
          <a:xfrm>
            <a:off x="4079875" y="9037638"/>
            <a:ext cx="3121025" cy="474662"/>
          </a:xfrm>
          <a:prstGeom prst="rect">
            <a:avLst/>
          </a:prstGeom>
        </p:spPr>
        <p:txBody>
          <a:bodyPr/>
          <a:lstStyle/>
          <a:p>
            <a:pPr>
              <a:defRPr/>
            </a:pPr>
            <a:fld id="{4A5E8919-8745-4471-BEE3-808858702539}" type="slidenum">
              <a:rPr lang="en-US" smtClean="0"/>
              <a:pPr>
                <a:defRPr/>
              </a:pPr>
              <a:t>62</a:t>
            </a:fld>
            <a:endParaRPr lang="en-US"/>
          </a:p>
        </p:txBody>
      </p:sp>
    </p:spTree>
    <p:extLst>
      <p:ext uri="{BB962C8B-B14F-4D97-AF65-F5344CB8AC3E}">
        <p14:creationId xmlns:p14="http://schemas.microsoft.com/office/powerpoint/2010/main" val="1279811168"/>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19100" y="720725"/>
            <a:ext cx="6316663" cy="3554413"/>
          </a:xfrm>
        </p:spPr>
      </p:sp>
      <p:sp>
        <p:nvSpPr>
          <p:cNvPr id="3" name="Notes Placeholder 2"/>
          <p:cNvSpPr>
            <a:spLocks noGrp="1"/>
          </p:cNvSpPr>
          <p:nvPr>
            <p:ph type="body" idx="1"/>
          </p:nvPr>
        </p:nvSpPr>
        <p:spPr/>
        <p:txBody>
          <a:bodyPr>
            <a:normAutofit/>
          </a:bodyPr>
          <a:lstStyle/>
          <a:p>
            <a:pPr defTabSz="945947">
              <a:defRPr/>
            </a:pPr>
            <a:r>
              <a:rPr lang="en-US" dirty="0"/>
              <a:t>everyone got 3</a:t>
            </a:r>
            <a:r>
              <a:rPr lang="en-US" baseline="0" dirty="0"/>
              <a:t> votes</a:t>
            </a:r>
            <a:endParaRPr lang="en-US" dirty="0"/>
          </a:p>
        </p:txBody>
      </p:sp>
      <p:sp>
        <p:nvSpPr>
          <p:cNvPr id="4" name="Slide Number Placeholder 3"/>
          <p:cNvSpPr>
            <a:spLocks noGrp="1"/>
          </p:cNvSpPr>
          <p:nvPr>
            <p:ph type="sldNum" sz="quarter" idx="10"/>
          </p:nvPr>
        </p:nvSpPr>
        <p:spPr>
          <a:xfrm>
            <a:off x="4079875" y="9037638"/>
            <a:ext cx="3121025" cy="474662"/>
          </a:xfrm>
          <a:prstGeom prst="rect">
            <a:avLst/>
          </a:prstGeom>
        </p:spPr>
        <p:txBody>
          <a:bodyPr/>
          <a:lstStyle/>
          <a:p>
            <a:pPr>
              <a:defRPr/>
            </a:pPr>
            <a:fld id="{4A5E8919-8745-4471-BEE3-808858702539}" type="slidenum">
              <a:rPr lang="en-US" smtClean="0"/>
              <a:pPr>
                <a:defRPr/>
              </a:pPr>
              <a:t>63</a:t>
            </a:fld>
            <a:endParaRPr lang="en-US"/>
          </a:p>
        </p:txBody>
      </p:sp>
    </p:spTree>
    <p:extLst>
      <p:ext uri="{BB962C8B-B14F-4D97-AF65-F5344CB8AC3E}">
        <p14:creationId xmlns:p14="http://schemas.microsoft.com/office/powerpoint/2010/main" val="4094919329"/>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19100" y="720725"/>
            <a:ext cx="6316663" cy="3554413"/>
          </a:xfrm>
        </p:spPr>
      </p:sp>
      <p:sp>
        <p:nvSpPr>
          <p:cNvPr id="3" name="Notes Placeholder 2"/>
          <p:cNvSpPr>
            <a:spLocks noGrp="1"/>
          </p:cNvSpPr>
          <p:nvPr>
            <p:ph type="body" idx="1"/>
          </p:nvPr>
        </p:nvSpPr>
        <p:spPr/>
        <p:txBody>
          <a:bodyPr>
            <a:normAutofit/>
          </a:bodyPr>
          <a:lstStyle/>
          <a:p>
            <a:pPr defTabSz="945947">
              <a:defRPr/>
            </a:pPr>
            <a:r>
              <a:rPr lang="en-US" dirty="0"/>
              <a:t>we then selected an idea to go further</a:t>
            </a:r>
            <a:r>
              <a:rPr lang="en-US" baseline="0" dirty="0"/>
              <a:t> with and created an experience prototype to learn more about some of our basic assumptions</a:t>
            </a:r>
            <a:endParaRPr lang="en-US" dirty="0"/>
          </a:p>
        </p:txBody>
      </p:sp>
      <p:sp>
        <p:nvSpPr>
          <p:cNvPr id="4" name="Slide Number Placeholder 3"/>
          <p:cNvSpPr>
            <a:spLocks noGrp="1"/>
          </p:cNvSpPr>
          <p:nvPr>
            <p:ph type="sldNum" sz="quarter" idx="10"/>
          </p:nvPr>
        </p:nvSpPr>
        <p:spPr>
          <a:xfrm>
            <a:off x="4079875" y="9037638"/>
            <a:ext cx="3121025" cy="474662"/>
          </a:xfrm>
          <a:prstGeom prst="rect">
            <a:avLst/>
          </a:prstGeom>
        </p:spPr>
        <p:txBody>
          <a:bodyPr/>
          <a:lstStyle/>
          <a:p>
            <a:pPr>
              <a:defRPr/>
            </a:pPr>
            <a:fld id="{4A5E8919-8745-4471-BEE3-808858702539}" type="slidenum">
              <a:rPr lang="en-US" smtClean="0"/>
              <a:pPr>
                <a:defRPr/>
              </a:pPr>
              <a:t>64</a:t>
            </a:fld>
            <a:endParaRPr lang="en-US"/>
          </a:p>
        </p:txBody>
      </p:sp>
    </p:spTree>
    <p:extLst>
      <p:ext uri="{BB962C8B-B14F-4D97-AF65-F5344CB8AC3E}">
        <p14:creationId xmlns:p14="http://schemas.microsoft.com/office/powerpoint/2010/main" val="3496499951"/>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19100" y="720725"/>
            <a:ext cx="6316663" cy="3554413"/>
          </a:xfrm>
        </p:spPr>
      </p:sp>
      <p:sp>
        <p:nvSpPr>
          <p:cNvPr id="3" name="Notes Placeholder 2"/>
          <p:cNvSpPr>
            <a:spLocks noGrp="1"/>
          </p:cNvSpPr>
          <p:nvPr>
            <p:ph type="body" idx="1"/>
          </p:nvPr>
        </p:nvSpPr>
        <p:spPr/>
        <p:txBody>
          <a:bodyPr>
            <a:normAutofit fontScale="92500" lnSpcReduction="10000"/>
          </a:bodyPr>
          <a:lstStyle/>
          <a:p>
            <a:pPr defTabSz="945947">
              <a:defRPr/>
            </a:pPr>
            <a:r>
              <a:rPr lang="en-US" dirty="0"/>
              <a:t>This is what we ended up with.  A special Activity Watch.</a:t>
            </a:r>
          </a:p>
          <a:p>
            <a:pPr defTabSz="945947">
              <a:defRPr/>
            </a:pPr>
            <a:endParaRPr lang="en-US" dirty="0"/>
          </a:p>
          <a:p>
            <a:pPr defTabSz="945947">
              <a:defRPr/>
            </a:pPr>
            <a:r>
              <a:rPr lang="en-US" dirty="0"/>
              <a:t>We</a:t>
            </a:r>
            <a:r>
              <a:rPr lang="en-US" baseline="0" dirty="0"/>
              <a:t> did </a:t>
            </a:r>
            <a:r>
              <a:rPr lang="en-US" b="1" baseline="0" dirty="0"/>
              <a:t>NOT</a:t>
            </a:r>
            <a:r>
              <a:rPr lang="en-US" baseline="0" dirty="0"/>
              <a:t> think this would be a product. It was purely to let us </a:t>
            </a:r>
            <a:r>
              <a:rPr lang="en-US" b="1" baseline="0" dirty="0"/>
              <a:t>explore the assumption of letting go of control</a:t>
            </a:r>
            <a:r>
              <a:rPr lang="en-US" baseline="0" dirty="0"/>
              <a:t>, but somehow giving feedback on how the experience was going.</a:t>
            </a:r>
          </a:p>
          <a:p>
            <a:pPr defTabSz="945947">
              <a:defRPr/>
            </a:pPr>
            <a:endParaRPr lang="en-US" baseline="0" dirty="0"/>
          </a:p>
          <a:p>
            <a:pPr defTabSz="945947">
              <a:defRPr/>
            </a:pPr>
            <a:r>
              <a:rPr lang="en-US" baseline="0" dirty="0"/>
              <a:t>We tested with visitors to the Stanford campus, and it let us see their reactions in the context of a simulated experience.</a:t>
            </a:r>
            <a:endParaRPr lang="en-US" dirty="0"/>
          </a:p>
        </p:txBody>
      </p:sp>
      <p:sp>
        <p:nvSpPr>
          <p:cNvPr id="4" name="Slide Number Placeholder 3"/>
          <p:cNvSpPr>
            <a:spLocks noGrp="1"/>
          </p:cNvSpPr>
          <p:nvPr>
            <p:ph type="sldNum" sz="quarter" idx="10"/>
          </p:nvPr>
        </p:nvSpPr>
        <p:spPr>
          <a:xfrm>
            <a:off x="4079875" y="9037638"/>
            <a:ext cx="3121025" cy="474662"/>
          </a:xfrm>
          <a:prstGeom prst="rect">
            <a:avLst/>
          </a:prstGeom>
        </p:spPr>
        <p:txBody>
          <a:bodyPr/>
          <a:lstStyle/>
          <a:p>
            <a:pPr>
              <a:defRPr/>
            </a:pPr>
            <a:fld id="{4A5E8919-8745-4471-BEE3-808858702539}" type="slidenum">
              <a:rPr lang="en-US" smtClean="0"/>
              <a:pPr>
                <a:defRPr/>
              </a:pPr>
              <a:t>65</a:t>
            </a:fld>
            <a:endParaRPr lang="en-US"/>
          </a:p>
        </p:txBody>
      </p:sp>
    </p:spTree>
    <p:extLst>
      <p:ext uri="{BB962C8B-B14F-4D97-AF65-F5344CB8AC3E}">
        <p14:creationId xmlns:p14="http://schemas.microsoft.com/office/powerpoint/2010/main" val="4019733021"/>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69888" y="692150"/>
            <a:ext cx="6075362" cy="3417888"/>
          </a:xfrm>
        </p:spPr>
      </p:sp>
      <p:sp>
        <p:nvSpPr>
          <p:cNvPr id="3" name="Notes Placeholder 2"/>
          <p:cNvSpPr>
            <a:spLocks noGrp="1"/>
          </p:cNvSpPr>
          <p:nvPr>
            <p:ph type="body" idx="1"/>
          </p:nvPr>
        </p:nvSpPr>
        <p:spPr/>
        <p:txBody>
          <a:bodyPr lIns="87537" tIns="43768" rIns="87537" bIns="43768">
            <a:normAutofit fontScale="92500" lnSpcReduction="20000"/>
          </a:bodyPr>
          <a:lstStyle/>
          <a:p>
            <a:pPr defTabSz="905570">
              <a:defRPr/>
            </a:pPr>
            <a:r>
              <a:rPr lang="en-US" dirty="0"/>
              <a:t>[video: 1:12]</a:t>
            </a:r>
          </a:p>
          <a:p>
            <a:pPr defTabSz="905570">
              <a:defRPr/>
            </a:pPr>
            <a:r>
              <a:rPr lang="en-US" dirty="0"/>
              <a:t>Remember</a:t>
            </a:r>
            <a:r>
              <a:rPr lang="en-US" baseline="0" dirty="0"/>
              <a:t> Stephany and her project to help you capture and share memories with friends?</a:t>
            </a:r>
          </a:p>
          <a:p>
            <a:pPr defTabSz="905570">
              <a:defRPr/>
            </a:pPr>
            <a:endParaRPr lang="en-US" baseline="0" dirty="0"/>
          </a:p>
          <a:p>
            <a:pPr defTabSz="905570">
              <a:defRPr/>
            </a:pPr>
            <a:r>
              <a:rPr lang="en-US" baseline="0" dirty="0"/>
              <a:t>Here she tries out an experience prototype with Pat.</a:t>
            </a:r>
          </a:p>
          <a:p>
            <a:pPr defTabSz="905570">
              <a:defRPr/>
            </a:pPr>
            <a:r>
              <a:rPr lang="en-US" baseline="0" dirty="0"/>
              <a:t>[after it is done]</a:t>
            </a:r>
          </a:p>
          <a:p>
            <a:pPr defTabSz="905570">
              <a:defRPr/>
            </a:pPr>
            <a:r>
              <a:rPr lang="en-US" baseline="0" dirty="0"/>
              <a:t>See there is no real prototype of any interface they intend to create. Stephany is just trying to test the assumption of whether people will enjoy reliving memories in the locations where they occurred.</a:t>
            </a:r>
          </a:p>
          <a:p>
            <a:pPr defTabSz="905570">
              <a:defRPr/>
            </a:pPr>
            <a:endParaRPr lang="en-US" dirty="0"/>
          </a:p>
        </p:txBody>
      </p:sp>
      <p:sp>
        <p:nvSpPr>
          <p:cNvPr id="4" name="Slide Number Placeholder 3"/>
          <p:cNvSpPr>
            <a:spLocks noGrp="1"/>
          </p:cNvSpPr>
          <p:nvPr>
            <p:ph type="sldNum" sz="quarter" idx="10"/>
          </p:nvPr>
        </p:nvSpPr>
        <p:spPr>
          <a:xfrm>
            <a:off x="3884085" y="8684665"/>
            <a:ext cx="2972405" cy="457810"/>
          </a:xfrm>
          <a:prstGeom prst="rect">
            <a:avLst/>
          </a:prstGeom>
        </p:spPr>
        <p:txBody>
          <a:bodyPr lIns="87537" tIns="43768" rIns="87537" bIns="43768"/>
          <a:lstStyle/>
          <a:p>
            <a:pPr>
              <a:defRPr/>
            </a:pPr>
            <a:fld id="{4A5E8919-8745-4471-BEE3-808858702539}" type="slidenum">
              <a:rPr lang="en-US" smtClean="0"/>
              <a:pPr>
                <a:defRPr/>
              </a:pPr>
              <a:t>66</a:t>
            </a:fld>
            <a:endParaRPr lang="en-US"/>
          </a:p>
        </p:txBody>
      </p:sp>
    </p:spTree>
    <p:extLst>
      <p:ext uri="{BB962C8B-B14F-4D97-AF65-F5344CB8AC3E}">
        <p14:creationId xmlns:p14="http://schemas.microsoft.com/office/powerpoint/2010/main" val="1815737080"/>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defTabSz="457171" eaLnBrk="1" fontAlgn="auto" latinLnBrk="0" hangingPunct="1">
              <a:lnSpc>
                <a:spcPct val="117999"/>
              </a:lnSpc>
              <a:spcBef>
                <a:spcPts val="0"/>
              </a:spcBef>
              <a:spcAft>
                <a:spcPts val="0"/>
              </a:spcAft>
              <a:buClrTx/>
              <a:buSzTx/>
              <a:buFontTx/>
              <a:buNone/>
              <a:tabLst/>
              <a:defRPr/>
            </a:pPr>
            <a:r>
              <a:rPr lang="en-US" dirty="0"/>
              <a:t>This is how you start to come up with an experience prototype. </a:t>
            </a:r>
          </a:p>
          <a:p>
            <a:r>
              <a:rPr lang="en-US" dirty="0"/>
              <a:t>First </a:t>
            </a:r>
            <a:r>
              <a:rPr lang="en-US" b="1" dirty="0"/>
              <a:t>analyze what assumptions </a:t>
            </a:r>
            <a:r>
              <a:rPr lang="en-US" dirty="0"/>
              <a:t>you think your solution idea </a:t>
            </a:r>
            <a:r>
              <a:rPr lang="en-US" b="1" dirty="0"/>
              <a:t>is making</a:t>
            </a:r>
            <a:r>
              <a:rPr lang="en-US" dirty="0"/>
              <a:t>. How do you know they are true?</a:t>
            </a:r>
          </a:p>
          <a:p>
            <a:r>
              <a:rPr lang="en-US" dirty="0"/>
              <a:t>You are going to test with an experience prototype.</a:t>
            </a:r>
          </a:p>
          <a:p>
            <a:endParaRPr lang="en-US" dirty="0"/>
          </a:p>
          <a:p>
            <a:pPr marL="0" marR="0" lvl="0" indent="0" defTabSz="457171" eaLnBrk="1" fontAlgn="auto" latinLnBrk="0" hangingPunct="1">
              <a:lnSpc>
                <a:spcPct val="117999"/>
              </a:lnSpc>
              <a:spcBef>
                <a:spcPts val="0"/>
              </a:spcBef>
              <a:spcAft>
                <a:spcPts val="0"/>
              </a:spcAft>
              <a:buClrTx/>
              <a:buSzTx/>
              <a:buFontTx/>
              <a:buNone/>
              <a:tabLst/>
              <a:defRPr/>
            </a:pPr>
            <a:r>
              <a:rPr lang="en-US" dirty="0"/>
              <a:t>These two sheets I’ll show you next help you PLAN it.</a:t>
            </a:r>
          </a:p>
          <a:p>
            <a:r>
              <a:rPr lang="en-US" dirty="0"/>
              <a:t>[ADVANCE]</a:t>
            </a:r>
          </a:p>
          <a:p>
            <a:endParaRPr lang="en-US" dirty="0"/>
          </a:p>
        </p:txBody>
      </p:sp>
    </p:spTree>
    <p:extLst>
      <p:ext uri="{BB962C8B-B14F-4D97-AF65-F5344CB8AC3E}">
        <p14:creationId xmlns:p14="http://schemas.microsoft.com/office/powerpoint/2010/main" val="1584556865"/>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Given the assumption you want to test, try to brainstorm using this improvising tool.</a:t>
            </a:r>
          </a:p>
          <a:p>
            <a:endParaRPr lang="en-US" dirty="0"/>
          </a:p>
          <a:p>
            <a:endParaRPr lang="en-US" dirty="0"/>
          </a:p>
        </p:txBody>
      </p:sp>
      <p:sp>
        <p:nvSpPr>
          <p:cNvPr id="4" name="Slide Number Placeholder 3"/>
          <p:cNvSpPr>
            <a:spLocks noGrp="1"/>
          </p:cNvSpPr>
          <p:nvPr>
            <p:ph type="sldNum" sz="quarter" idx="10"/>
          </p:nvPr>
        </p:nvSpPr>
        <p:spPr>
          <a:xfrm>
            <a:off x="4079875" y="9037638"/>
            <a:ext cx="3121025" cy="474662"/>
          </a:xfrm>
          <a:prstGeom prst="rect">
            <a:avLst/>
          </a:prstGeom>
        </p:spPr>
        <p:txBody>
          <a:bodyPr/>
          <a:lstStyle/>
          <a:p>
            <a:fld id="{A300C090-F137-A747-947F-59586F962920}" type="slidenum">
              <a:rPr lang="en-US" smtClean="0"/>
              <a:pPr/>
              <a:t>68</a:t>
            </a:fld>
            <a:endParaRPr lang="en-US"/>
          </a:p>
        </p:txBody>
      </p:sp>
    </p:spTree>
    <p:extLst>
      <p:ext uri="{BB962C8B-B14F-4D97-AF65-F5344CB8AC3E}">
        <p14:creationId xmlns:p14="http://schemas.microsoft.com/office/powerpoint/2010/main" val="1095571112"/>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After improvising like that, you can sit down and better define things using this tool</a:t>
            </a:r>
          </a:p>
        </p:txBody>
      </p:sp>
      <p:sp>
        <p:nvSpPr>
          <p:cNvPr id="4" name="Slide Number Placeholder 3"/>
          <p:cNvSpPr>
            <a:spLocks noGrp="1"/>
          </p:cNvSpPr>
          <p:nvPr>
            <p:ph type="sldNum" sz="quarter" idx="10"/>
          </p:nvPr>
        </p:nvSpPr>
        <p:spPr>
          <a:xfrm>
            <a:off x="4079875" y="9037638"/>
            <a:ext cx="3121025" cy="474662"/>
          </a:xfrm>
          <a:prstGeom prst="rect">
            <a:avLst/>
          </a:prstGeom>
        </p:spPr>
        <p:txBody>
          <a:bodyPr/>
          <a:lstStyle/>
          <a:p>
            <a:fld id="{A300C090-F137-A747-947F-59586F962920}" type="slidenum">
              <a:rPr lang="en-US" smtClean="0"/>
              <a:pPr/>
              <a:t>69</a:t>
            </a:fld>
            <a:endParaRPr lang="en-US"/>
          </a:p>
        </p:txBody>
      </p:sp>
    </p:spTree>
    <p:extLst>
      <p:ext uri="{BB962C8B-B14F-4D97-AF65-F5344CB8AC3E}">
        <p14:creationId xmlns:p14="http://schemas.microsoft.com/office/powerpoint/2010/main" val="3120201576"/>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Take your assumptions </a:t>
            </a:r>
          </a:p>
          <a:p>
            <a:pPr marL="0" lvl="0" indent="0" algn="l" rtl="0">
              <a:spcBef>
                <a:spcPts val="0"/>
              </a:spcBef>
              <a:spcAft>
                <a:spcPts val="0"/>
              </a:spcAft>
              <a:buNone/>
            </a:pPr>
            <a:r>
              <a:rPr lang="en-US" dirty="0"/>
              <a:t>[ADVANCE]</a:t>
            </a:r>
          </a:p>
          <a:p>
            <a:pPr marL="0" lvl="0" indent="0" algn="l" rtl="0">
              <a:spcBef>
                <a:spcPts val="0"/>
              </a:spcBef>
              <a:spcAft>
                <a:spcPts val="0"/>
              </a:spcAft>
              <a:buNone/>
            </a:pPr>
            <a:r>
              <a:rPr lang="en-US" dirty="0"/>
              <a:t>into experience prototypes to test and verify them</a:t>
            </a:r>
            <a:endParaRPr dirty="0"/>
          </a:p>
        </p:txBody>
      </p:sp>
    </p:spTree>
    <p:extLst>
      <p:ext uri="{BB962C8B-B14F-4D97-AF65-F5344CB8AC3E}">
        <p14:creationId xmlns:p14="http://schemas.microsoft.com/office/powerpoint/2010/main" val="674567622"/>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
        <p:cNvGrpSpPr/>
        <p:nvPr/>
      </p:nvGrpSpPr>
      <p:grpSpPr>
        <a:xfrm>
          <a:off x="0" y="0"/>
          <a:ext cx="0" cy="0"/>
          <a:chOff x="0" y="0"/>
          <a:chExt cx="0" cy="0"/>
        </a:xfrm>
      </p:grpSpPr>
      <p:sp>
        <p:nvSpPr>
          <p:cNvPr id="59" name="Google Shape;59;gafc016b44f_0_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0" name="Google Shape;60;gafc016b44f_0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544239348"/>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
        <p:cNvGrpSpPr/>
        <p:nvPr/>
      </p:nvGrpSpPr>
      <p:grpSpPr>
        <a:xfrm>
          <a:off x="0" y="0"/>
          <a:ext cx="0" cy="0"/>
          <a:chOff x="0" y="0"/>
          <a:chExt cx="0" cy="0"/>
        </a:xfrm>
      </p:grpSpPr>
      <p:sp>
        <p:nvSpPr>
          <p:cNvPr id="73" name="Google Shape;73;g10ae3dcae9b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 name="Google Shape;74;g10ae3dcae9b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This is a recap of the POV from start of lecture</a:t>
            </a:r>
          </a:p>
          <a:p>
            <a:pPr marL="0" lvl="0" indent="0" algn="l" rtl="0">
              <a:spcBef>
                <a:spcPts val="0"/>
              </a:spcBef>
              <a:spcAft>
                <a:spcPts val="0"/>
              </a:spcAft>
              <a:buNone/>
            </a:pPr>
            <a:endParaRPr lang="en-US" dirty="0"/>
          </a:p>
        </p:txBody>
      </p:sp>
    </p:spTree>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
        <p:cNvGrpSpPr/>
        <p:nvPr/>
      </p:nvGrpSpPr>
      <p:grpSpPr>
        <a:xfrm>
          <a:off x="0" y="0"/>
          <a:ext cx="0" cy="0"/>
          <a:chOff x="0" y="0"/>
          <a:chExt cx="0" cy="0"/>
        </a:xfrm>
      </p:grpSpPr>
      <p:sp>
        <p:nvSpPr>
          <p:cNvPr id="73" name="Google Shape;73;gafc016b44f_0_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 name="Google Shape;74;gafc016b44f_0_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We picked one HMW from the examples</a:t>
            </a:r>
            <a:endParaRPr dirty="0"/>
          </a:p>
        </p:txBody>
      </p:sp>
    </p:spTree>
    <p:extLst>
      <p:ext uri="{BB962C8B-B14F-4D97-AF65-F5344CB8AC3E}">
        <p14:creationId xmlns:p14="http://schemas.microsoft.com/office/powerpoint/2010/main" val="1414182799"/>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
        <p:cNvGrpSpPr/>
        <p:nvPr/>
      </p:nvGrpSpPr>
      <p:grpSpPr>
        <a:xfrm>
          <a:off x="0" y="0"/>
          <a:ext cx="0" cy="0"/>
          <a:chOff x="0" y="0"/>
          <a:chExt cx="0" cy="0"/>
        </a:xfrm>
      </p:grpSpPr>
      <p:sp>
        <p:nvSpPr>
          <p:cNvPr id="79" name="Google Shape;79;gafc016b44f_0_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 name="Google Shape;80;gafc016b44f_0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And brainstormed some basic solutions</a:t>
            </a:r>
            <a:endParaRPr dirty="0"/>
          </a:p>
        </p:txBody>
      </p:sp>
    </p:spTree>
    <p:extLst>
      <p:ext uri="{BB962C8B-B14F-4D97-AF65-F5344CB8AC3E}">
        <p14:creationId xmlns:p14="http://schemas.microsoft.com/office/powerpoint/2010/main" val="2081548576"/>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
        <p:cNvGrpSpPr/>
        <p:nvPr/>
      </p:nvGrpSpPr>
      <p:grpSpPr>
        <a:xfrm>
          <a:off x="0" y="0"/>
          <a:ext cx="0" cy="0"/>
          <a:chOff x="0" y="0"/>
          <a:chExt cx="0" cy="0"/>
        </a:xfrm>
      </p:grpSpPr>
      <p:sp>
        <p:nvSpPr>
          <p:cNvPr id="86" name="Google Shape;86;gafc016b44f_0_5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7" name="Google Shape;87;gafc016b44f_0_5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207095161"/>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gafc016b44f_0_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 name="Google Shape;93;gafc016b44f_0_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3022313873"/>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gafc016b44f_0_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9" name="Google Shape;99;gafc016b44f_0_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196901470"/>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
        <p:cNvGrpSpPr/>
        <p:nvPr/>
      </p:nvGrpSpPr>
      <p:grpSpPr>
        <a:xfrm>
          <a:off x="0" y="0"/>
          <a:ext cx="0" cy="0"/>
          <a:chOff x="0" y="0"/>
          <a:chExt cx="0" cy="0"/>
        </a:xfrm>
      </p:grpSpPr>
      <p:sp>
        <p:nvSpPr>
          <p:cNvPr id="104" name="Google Shape;104;gafc016b44f_1_18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5" name="Google Shape;105;gafc016b44f_1_1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079038834"/>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gafc016b44f_1_19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1" name="Google Shape;111;gafc016b44f_1_19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298450" algn="l" rtl="0">
              <a:spcBef>
                <a:spcPts val="0"/>
              </a:spcBef>
              <a:spcAft>
                <a:spcPts val="0"/>
              </a:spcAft>
              <a:buSzPts val="1100"/>
              <a:buChar char="●"/>
            </a:pPr>
            <a:r>
              <a:rPr lang="en" dirty="0"/>
              <a:t>Find a willing family who will contact you the next time they have a long wait</a:t>
            </a:r>
            <a:endParaRPr dirty="0"/>
          </a:p>
          <a:p>
            <a:pPr marL="457200" lvl="0" indent="-298450" algn="l" rtl="0">
              <a:spcBef>
                <a:spcPts val="0"/>
              </a:spcBef>
              <a:spcAft>
                <a:spcPts val="0"/>
              </a:spcAft>
              <a:buSzPts val="1100"/>
              <a:buChar char="●"/>
            </a:pPr>
            <a:r>
              <a:rPr lang="en" dirty="0"/>
              <a:t>Design an activity - like walking around the block, or doing jumping jacks in the parking lot, that they can do with kids while they wait</a:t>
            </a:r>
            <a:endParaRPr dirty="0"/>
          </a:p>
          <a:p>
            <a:pPr marL="457200" lvl="0" indent="-298450" algn="l" rtl="0">
              <a:spcBef>
                <a:spcPts val="0"/>
              </a:spcBef>
              <a:spcAft>
                <a:spcPts val="0"/>
              </a:spcAft>
              <a:buSzPts val="1100"/>
              <a:buChar char="●"/>
            </a:pPr>
            <a:r>
              <a:rPr lang="en" dirty="0"/>
              <a:t>Guide them through the activity through video calls or text</a:t>
            </a:r>
            <a:endParaRPr dirty="0"/>
          </a:p>
          <a:p>
            <a:pPr marL="457200" lvl="0" indent="-298450" algn="l" rtl="0">
              <a:spcBef>
                <a:spcPts val="0"/>
              </a:spcBef>
              <a:spcAft>
                <a:spcPts val="0"/>
              </a:spcAft>
              <a:buSzPts val="1100"/>
              <a:buChar char="●"/>
            </a:pPr>
            <a:r>
              <a:rPr lang="en" dirty="0"/>
              <a:t>Ask for feedback afterwards, with a post-activity interview</a:t>
            </a:r>
          </a:p>
          <a:p>
            <a:pPr marL="457200" lvl="0" indent="-298450" algn="l" rtl="0">
              <a:spcBef>
                <a:spcPts val="0"/>
              </a:spcBef>
              <a:spcAft>
                <a:spcPts val="0"/>
              </a:spcAft>
              <a:buSzPts val="1100"/>
              <a:buChar char="●"/>
            </a:pPr>
            <a:r>
              <a:rPr lang="en" dirty="0"/>
              <a:t>IS the assumption valid?</a:t>
            </a:r>
            <a:endParaRPr dirty="0"/>
          </a:p>
        </p:txBody>
      </p:sp>
    </p:spTree>
    <p:extLst>
      <p:ext uri="{BB962C8B-B14F-4D97-AF65-F5344CB8AC3E}">
        <p14:creationId xmlns:p14="http://schemas.microsoft.com/office/powerpoint/2010/main" val="382625329"/>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gafc016b44f_0_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8" name="Google Shape;118;gafc016b44f_0_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457171" rtl="0" eaLnBrk="1" fontAlgn="auto" latinLnBrk="0" hangingPunct="1">
              <a:lnSpc>
                <a:spcPct val="117999"/>
              </a:lnSpc>
              <a:spcBef>
                <a:spcPts val="0"/>
              </a:spcBef>
              <a:spcAft>
                <a:spcPts val="0"/>
              </a:spcAft>
              <a:buClrTx/>
              <a:buSzTx/>
              <a:buFontTx/>
              <a:buNone/>
              <a:tabLst/>
              <a:defRPr/>
            </a:pPr>
            <a:r>
              <a:rPr lang="en-US" b="1" dirty="0">
                <a:solidFill>
                  <a:schemeClr val="accent3"/>
                </a:solidFill>
              </a:rPr>
              <a:t>Go to a store with some flyers/handouts that facilitate a mini adventure for kids. For example, your small adventure in a grocery store could be “find a fruit for each color of the rainbow,” something of that level. Have another team member watch the families in the store to see how it goes. You are really just looking to see how many families take the flyer and how many actually participate. If they’re willing to give feedback as they leave the store, feel free to follow up then!</a:t>
            </a:r>
          </a:p>
          <a:p>
            <a:pPr marL="0" lvl="0" indent="0" algn="l" rtl="0">
              <a:spcBef>
                <a:spcPts val="0"/>
              </a:spcBef>
              <a:spcAft>
                <a:spcPts val="0"/>
              </a:spcAft>
              <a:buNone/>
            </a:pPr>
            <a:endParaRPr lang="en" dirty="0"/>
          </a:p>
        </p:txBody>
      </p:sp>
    </p:spTree>
    <p:extLst>
      <p:ext uri="{BB962C8B-B14F-4D97-AF65-F5344CB8AC3E}">
        <p14:creationId xmlns:p14="http://schemas.microsoft.com/office/powerpoint/2010/main" val="570308474"/>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gafc016b44f_1_20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5" name="Google Shape;125;gafc016b44f_1_2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Spend 2 minutes writing down an assumption (in pairs)</a:t>
            </a:r>
          </a:p>
          <a:p>
            <a:pPr marL="0" lvl="0" indent="0" algn="l" rtl="0">
              <a:spcBef>
                <a:spcPts val="0"/>
              </a:spcBef>
              <a:spcAft>
                <a:spcPts val="0"/>
              </a:spcAft>
              <a:buNone/>
            </a:pPr>
            <a:r>
              <a:rPr lang="en" dirty="0"/>
              <a:t>Now spend 2 minutes thinking up an experience prototype to test it.</a:t>
            </a:r>
          </a:p>
          <a:p>
            <a:pPr marL="0" lvl="0" indent="0" algn="l" rtl="0">
              <a:spcBef>
                <a:spcPts val="0"/>
              </a:spcBef>
              <a:spcAft>
                <a:spcPts val="0"/>
              </a:spcAft>
              <a:buNone/>
            </a:pPr>
            <a:endParaRPr lang="en" dirty="0"/>
          </a:p>
          <a:p>
            <a:pPr marL="0" lvl="0" indent="0" algn="l" rtl="0">
              <a:spcBef>
                <a:spcPts val="0"/>
              </a:spcBef>
              <a:spcAft>
                <a:spcPts val="0"/>
              </a:spcAft>
              <a:buNone/>
            </a:pPr>
            <a:r>
              <a:rPr lang="en" dirty="0"/>
              <a:t>Now put both into slack!</a:t>
            </a:r>
          </a:p>
          <a:p>
            <a:pPr marL="0" lvl="0" indent="0" algn="l" rtl="0">
              <a:spcBef>
                <a:spcPts val="0"/>
              </a:spcBef>
              <a:spcAft>
                <a:spcPts val="0"/>
              </a:spcAft>
              <a:buNone/>
            </a:pPr>
            <a:endParaRPr lang="en" dirty="0"/>
          </a:p>
        </p:txBody>
      </p:sp>
    </p:spTree>
    <p:extLst>
      <p:ext uri="{BB962C8B-B14F-4D97-AF65-F5344CB8AC3E}">
        <p14:creationId xmlns:p14="http://schemas.microsoft.com/office/powerpoint/2010/main" val="361188802"/>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Key things to remember about experience prototyping.</a:t>
            </a:r>
          </a:p>
          <a:p>
            <a:pPr marL="457200" indent="-457200">
              <a:buAutoNum type="arabicParenR"/>
            </a:pPr>
            <a:r>
              <a:rPr lang="en-US" dirty="0"/>
              <a:t>Test an assumption</a:t>
            </a:r>
          </a:p>
          <a:p>
            <a:pPr marL="457200" indent="-457200">
              <a:buAutoNum type="arabicParenR"/>
            </a:pPr>
            <a:r>
              <a:rPr lang="en-US" dirty="0"/>
              <a:t>Piece of an idea</a:t>
            </a:r>
          </a:p>
          <a:p>
            <a:pPr marL="457200" indent="-457200">
              <a:buAutoNum type="arabicParenR"/>
            </a:pPr>
            <a:r>
              <a:rPr lang="en-US" dirty="0"/>
              <a:t>Think of it as </a:t>
            </a:r>
            <a:r>
              <a:rPr lang="en-US" dirty="0" err="1"/>
              <a:t>needfinding</a:t>
            </a:r>
            <a:endParaRPr lang="en-US" dirty="0"/>
          </a:p>
          <a:p>
            <a:endParaRPr lang="en-US" dirty="0"/>
          </a:p>
          <a:p>
            <a:r>
              <a:rPr lang="en-US" dirty="0"/>
              <a:t>We have you doing 3 experience prototypes in your project assignment.</a:t>
            </a:r>
          </a:p>
          <a:p>
            <a:r>
              <a:rPr lang="en-US" dirty="0"/>
              <a:t>These guidelines are really important to success.</a:t>
            </a:r>
          </a:p>
          <a:p>
            <a:endParaRPr lang="en-US" dirty="0"/>
          </a:p>
          <a:p>
            <a:r>
              <a:rPr lang="en-US" b="1" dirty="0"/>
              <a:t>Do not make a low-fi prototype.</a:t>
            </a:r>
          </a:p>
        </p:txBody>
      </p:sp>
      <p:sp>
        <p:nvSpPr>
          <p:cNvPr id="4" name="Slide Number Placeholder 3"/>
          <p:cNvSpPr>
            <a:spLocks noGrp="1"/>
          </p:cNvSpPr>
          <p:nvPr>
            <p:ph type="sldNum" sz="quarter" idx="10"/>
          </p:nvPr>
        </p:nvSpPr>
        <p:spPr>
          <a:xfrm>
            <a:off x="4079875" y="9037638"/>
            <a:ext cx="3121025" cy="474662"/>
          </a:xfrm>
          <a:prstGeom prst="rect">
            <a:avLst/>
          </a:prstGeom>
        </p:spPr>
        <p:txBody>
          <a:bodyPr/>
          <a:lstStyle/>
          <a:p>
            <a:fld id="{A300C090-F137-A747-947F-59586F962920}" type="slidenum">
              <a:rPr lang="en-US" smtClean="0"/>
              <a:pPr/>
              <a:t>82</a:t>
            </a:fld>
            <a:endParaRPr lang="en-US"/>
          </a:p>
        </p:txBody>
      </p:sp>
    </p:spTree>
    <p:extLst>
      <p:ext uri="{BB962C8B-B14F-4D97-AF65-F5344CB8AC3E}">
        <p14:creationId xmlns:p14="http://schemas.microsoft.com/office/powerpoint/2010/main" val="1158937450"/>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Watch a good tutorial on experience prototyping from Kristina, our head CA of three years ago, at home!</a:t>
            </a:r>
          </a:p>
        </p:txBody>
      </p:sp>
    </p:spTree>
    <p:extLst>
      <p:ext uri="{BB962C8B-B14F-4D97-AF65-F5344CB8AC3E}">
        <p14:creationId xmlns:p14="http://schemas.microsoft.com/office/powerpoint/2010/main" val="3401604088"/>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977900" eaLnBrk="0" hangingPunct="0">
              <a:defRPr sz="2400">
                <a:solidFill>
                  <a:schemeClr val="tx1"/>
                </a:solidFill>
                <a:latin typeface="Times New Roman" charset="0"/>
                <a:ea typeface="ＭＳ Ｐゴシック" charset="0"/>
              </a:defRPr>
            </a:lvl1pPr>
            <a:lvl2pPr marL="742950" indent="-285750" defTabSz="977900" eaLnBrk="0" hangingPunct="0">
              <a:defRPr sz="2400">
                <a:solidFill>
                  <a:schemeClr val="tx1"/>
                </a:solidFill>
                <a:latin typeface="Times New Roman" charset="0"/>
                <a:ea typeface="ＭＳ Ｐゴシック" charset="0"/>
              </a:defRPr>
            </a:lvl2pPr>
            <a:lvl3pPr marL="1143000" indent="-228600" defTabSz="977900" eaLnBrk="0" hangingPunct="0">
              <a:defRPr sz="2400">
                <a:solidFill>
                  <a:schemeClr val="tx1"/>
                </a:solidFill>
                <a:latin typeface="Times New Roman" charset="0"/>
                <a:ea typeface="ＭＳ Ｐゴシック" charset="0"/>
              </a:defRPr>
            </a:lvl3pPr>
            <a:lvl4pPr marL="1600200" indent="-228600" defTabSz="977900" eaLnBrk="0" hangingPunct="0">
              <a:defRPr sz="2400">
                <a:solidFill>
                  <a:schemeClr val="tx1"/>
                </a:solidFill>
                <a:latin typeface="Times New Roman" charset="0"/>
                <a:ea typeface="ＭＳ Ｐゴシック" charset="0"/>
              </a:defRPr>
            </a:lvl4pPr>
            <a:lvl5pPr marL="2057400" indent="-228600" defTabSz="977900" eaLnBrk="0" hangingPunct="0">
              <a:defRPr sz="2400">
                <a:solidFill>
                  <a:schemeClr val="tx1"/>
                </a:solidFill>
                <a:latin typeface="Times New Roman" charset="0"/>
                <a:ea typeface="ＭＳ Ｐゴシック" charset="0"/>
              </a:defRPr>
            </a:lvl5pPr>
            <a:lvl6pPr marL="2514600" indent="-228600" defTabSz="9779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defTabSz="9779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defTabSz="9779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defTabSz="977900" eaLnBrk="0" fontAlgn="base" hangingPunct="0">
              <a:spcBef>
                <a:spcPct val="0"/>
              </a:spcBef>
              <a:spcAft>
                <a:spcPct val="0"/>
              </a:spcAft>
              <a:defRPr sz="2400">
                <a:solidFill>
                  <a:schemeClr val="tx1"/>
                </a:solidFill>
                <a:latin typeface="Times New Roman" charset="0"/>
                <a:ea typeface="ＭＳ Ｐゴシック" charset="0"/>
              </a:defRPr>
            </a:lvl9pPr>
          </a:lstStyle>
          <a:p>
            <a:fld id="{2A326FDA-D017-1F4E-8B00-E3EF44846B68}" type="slidenum">
              <a:rPr lang="en-US" sz="1000"/>
              <a:pPr/>
              <a:t>84</a:t>
            </a:fld>
            <a:endParaRPr lang="en-US" sz="1000"/>
          </a:p>
        </p:txBody>
      </p:sp>
      <p:sp>
        <p:nvSpPr>
          <p:cNvPr id="107523" name="Rectangle 2"/>
          <p:cNvSpPr>
            <a:spLocks noGrp="1" noRot="1" noChangeAspect="1" noChangeArrowheads="1" noTextEdit="1"/>
          </p:cNvSpPr>
          <p:nvPr>
            <p:ph type="sldImg"/>
          </p:nvPr>
        </p:nvSpPr>
        <p:spPr>
          <a:xfrm>
            <a:off x="442913" y="720725"/>
            <a:ext cx="6316662" cy="3554413"/>
          </a:xfrm>
          <a:ln cap="flat"/>
        </p:spPr>
      </p:sp>
      <p:sp>
        <p:nvSpPr>
          <p:cNvPr id="107524" name="Rectangle 3"/>
          <p:cNvSpPr>
            <a:spLocks noGrp="1" noChangeArrowheads="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8194" tIns="49928" rIns="98194" bIns="49928"/>
          <a:lstStyle/>
          <a:p>
            <a:pPr defTabSz="958850">
              <a:spcBef>
                <a:spcPct val="0"/>
              </a:spcBef>
            </a:pPr>
            <a:endParaRPr kumimoji="0" lang="en-US" sz="2500" dirty="0">
              <a:latin typeface="Times New Roman" charset="0"/>
            </a:endParaRPr>
          </a:p>
        </p:txBody>
      </p:sp>
    </p:spTree>
    <p:extLst>
      <p:ext uri="{BB962C8B-B14F-4D97-AF65-F5344CB8AC3E}">
        <p14:creationId xmlns:p14="http://schemas.microsoft.com/office/powerpoint/2010/main" val="2769319234"/>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p:cNvSpPr>
            <a:spLocks noGrp="1" noChangeArrowheads="1"/>
          </p:cNvSpPr>
          <p:nvPr>
            <p:ph type="sldNum" sz="quarter" idx="5"/>
          </p:nvPr>
        </p:nvSpPr>
        <p:spPr>
          <a:xfrm>
            <a:off x="3884414" y="8685895"/>
            <a:ext cx="2972098" cy="456595"/>
          </a:xfrm>
          <a:prstGeom prst="rect">
            <a:avLst/>
          </a:prstGeo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86486" tIns="43243" rIns="86486" bIns="43243"/>
          <a:lstStyle>
            <a:lvl1pPr defTabSz="929419" eaLnBrk="0" hangingPunct="0">
              <a:defRPr sz="2300">
                <a:solidFill>
                  <a:schemeClr val="tx1"/>
                </a:solidFill>
                <a:latin typeface="Times New Roman" pitchFamily="18" charset="0"/>
              </a:defRPr>
            </a:lvl1pPr>
            <a:lvl2pPr marL="702693" indent="-270267" defTabSz="929419" eaLnBrk="0" hangingPunct="0">
              <a:defRPr sz="2300">
                <a:solidFill>
                  <a:schemeClr val="tx1"/>
                </a:solidFill>
                <a:latin typeface="Times New Roman" pitchFamily="18" charset="0"/>
              </a:defRPr>
            </a:lvl2pPr>
            <a:lvl3pPr marL="1081067" indent="-216214" defTabSz="929419" eaLnBrk="0" hangingPunct="0">
              <a:defRPr sz="2300">
                <a:solidFill>
                  <a:schemeClr val="tx1"/>
                </a:solidFill>
                <a:latin typeface="Times New Roman" pitchFamily="18" charset="0"/>
              </a:defRPr>
            </a:lvl3pPr>
            <a:lvl4pPr marL="1513494" indent="-216214" defTabSz="929419" eaLnBrk="0" hangingPunct="0">
              <a:defRPr sz="2300">
                <a:solidFill>
                  <a:schemeClr val="tx1"/>
                </a:solidFill>
                <a:latin typeface="Times New Roman" pitchFamily="18" charset="0"/>
              </a:defRPr>
            </a:lvl4pPr>
            <a:lvl5pPr marL="1945922" indent="-216214" defTabSz="929419" eaLnBrk="0" hangingPunct="0">
              <a:defRPr sz="2300">
                <a:solidFill>
                  <a:schemeClr val="tx1"/>
                </a:solidFill>
                <a:latin typeface="Times New Roman" pitchFamily="18" charset="0"/>
              </a:defRPr>
            </a:lvl5pPr>
            <a:lvl6pPr marL="2378348" indent="-216214" defTabSz="929419" eaLnBrk="0" fontAlgn="base" hangingPunct="0">
              <a:spcBef>
                <a:spcPct val="0"/>
              </a:spcBef>
              <a:spcAft>
                <a:spcPct val="0"/>
              </a:spcAft>
              <a:defRPr sz="2300">
                <a:solidFill>
                  <a:schemeClr val="tx1"/>
                </a:solidFill>
                <a:latin typeface="Times New Roman" pitchFamily="18" charset="0"/>
              </a:defRPr>
            </a:lvl6pPr>
            <a:lvl7pPr marL="2810776" indent="-216214" defTabSz="929419" eaLnBrk="0" fontAlgn="base" hangingPunct="0">
              <a:spcBef>
                <a:spcPct val="0"/>
              </a:spcBef>
              <a:spcAft>
                <a:spcPct val="0"/>
              </a:spcAft>
              <a:defRPr sz="2300">
                <a:solidFill>
                  <a:schemeClr val="tx1"/>
                </a:solidFill>
                <a:latin typeface="Times New Roman" pitchFamily="18" charset="0"/>
              </a:defRPr>
            </a:lvl7pPr>
            <a:lvl8pPr marL="3243202" indent="-216214" defTabSz="929419" eaLnBrk="0" fontAlgn="base" hangingPunct="0">
              <a:spcBef>
                <a:spcPct val="0"/>
              </a:spcBef>
              <a:spcAft>
                <a:spcPct val="0"/>
              </a:spcAft>
              <a:defRPr sz="2300">
                <a:solidFill>
                  <a:schemeClr val="tx1"/>
                </a:solidFill>
                <a:latin typeface="Times New Roman" pitchFamily="18" charset="0"/>
              </a:defRPr>
            </a:lvl8pPr>
            <a:lvl9pPr marL="3675629" indent="-216214" defTabSz="929419" eaLnBrk="0" fontAlgn="base" hangingPunct="0">
              <a:spcBef>
                <a:spcPct val="0"/>
              </a:spcBef>
              <a:spcAft>
                <a:spcPct val="0"/>
              </a:spcAft>
              <a:defRPr sz="2300">
                <a:solidFill>
                  <a:schemeClr val="tx1"/>
                </a:solidFill>
                <a:latin typeface="Times New Roman" pitchFamily="18" charset="0"/>
              </a:defRPr>
            </a:lvl9pPr>
          </a:lstStyle>
          <a:p>
            <a:fld id="{193272EF-A0E8-4122-BCF3-FCA4B172AC73}" type="slidenum">
              <a:rPr lang="en-US" sz="1000"/>
              <a:pPr/>
              <a:t>85</a:t>
            </a:fld>
            <a:endParaRPr lang="en-US" sz="1000"/>
          </a:p>
        </p:txBody>
      </p:sp>
      <p:sp>
        <p:nvSpPr>
          <p:cNvPr id="79875" name="Rectangle 2"/>
          <p:cNvSpPr>
            <a:spLocks noGrp="1" noRot="1" noChangeAspect="1" noChangeArrowheads="1" noTextEdit="1"/>
          </p:cNvSpPr>
          <p:nvPr>
            <p:ph type="sldImg"/>
          </p:nvPr>
        </p:nvSpPr>
        <p:spPr>
          <a:xfrm>
            <a:off x="381000" y="685800"/>
            <a:ext cx="6096000" cy="3429000"/>
          </a:xfrm>
          <a:ln/>
        </p:spPr>
      </p:sp>
      <p:sp>
        <p:nvSpPr>
          <p:cNvPr id="79876"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86486" tIns="43243" rIns="86486" bIns="43243"/>
          <a:lstStyle/>
          <a:p>
            <a:endParaRPr lang="en-US" dirty="0"/>
          </a:p>
        </p:txBody>
      </p:sp>
    </p:spTree>
    <p:extLst>
      <p:ext uri="{BB962C8B-B14F-4D97-AF65-F5344CB8AC3E}">
        <p14:creationId xmlns:p14="http://schemas.microsoft.com/office/powerpoint/2010/main" val="2216816580"/>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74297845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rotWithShape="1">
          <a:blip r:embed="rId2"/>
          <a:tile tx="0" ty="0" sx="100000" sy="100000" flip="none" algn="tl"/>
        </a:blipFill>
        <a:effectLst/>
      </p:bgPr>
    </p:bg>
    <p:spTree>
      <p:nvGrpSpPr>
        <p:cNvPr id="1" name=""/>
        <p:cNvGrpSpPr/>
        <p:nvPr/>
      </p:nvGrpSpPr>
      <p:grpSpPr>
        <a:xfrm>
          <a:off x="0" y="0"/>
          <a:ext cx="0" cy="0"/>
          <a:chOff x="0" y="0"/>
          <a:chExt cx="0" cy="0"/>
        </a:xfrm>
      </p:grpSpPr>
      <p:sp>
        <p:nvSpPr>
          <p:cNvPr id="9" name="Rectangle 8"/>
          <p:cNvSpPr/>
          <p:nvPr/>
        </p:nvSpPr>
        <p:spPr bwMode="auto">
          <a:xfrm rot="10800000">
            <a:off x="0" y="0"/>
            <a:ext cx="24384000" cy="928016"/>
          </a:xfrm>
          <a:prstGeom prst="rect">
            <a:avLst/>
          </a:prstGeom>
          <a:gradFill flip="none" rotWithShape="1">
            <a:gsLst>
              <a:gs pos="100000">
                <a:srgbClr val="000000">
                  <a:alpha val="8000"/>
                </a:srgbClr>
              </a:gs>
              <a:gs pos="82000">
                <a:srgbClr val="000000">
                  <a:alpha val="0"/>
                </a:srgbClr>
              </a:gs>
            </a:gsLst>
            <a:lin ang="16200000" scaled="0"/>
            <a:tileRect/>
          </a:gradFill>
          <a:ln w="12700" cap="flat" cmpd="sng" algn="ctr">
            <a:noFill/>
            <a:prstDash val="solid"/>
            <a:round/>
            <a:headEnd type="none" w="sm" len="sm"/>
            <a:tailEnd type="none" w="sm" len="sm"/>
          </a:ln>
          <a:effectLst/>
        </p:spPr>
        <p:txBody>
          <a:bodyPr vert="horz" wrap="square" lIns="182880" tIns="91440" rIns="182880" bIns="91440" numCol="1" rtlCol="0" anchor="t" anchorCtr="0" compatLnSpc="1">
            <a:prstTxWarp prst="textNoShape">
              <a:avLst/>
            </a:prstTxWarp>
          </a:bodyPr>
          <a:lstStyle/>
          <a:p>
            <a:pPr marL="0" marR="0" indent="0" algn="l" defTabSz="1828800" rtl="0" eaLnBrk="1" fontAlgn="base" latinLnBrk="0" hangingPunct="1">
              <a:lnSpc>
                <a:spcPct val="100000"/>
              </a:lnSpc>
              <a:spcBef>
                <a:spcPct val="0"/>
              </a:spcBef>
              <a:spcAft>
                <a:spcPct val="0"/>
              </a:spcAft>
              <a:buClrTx/>
              <a:buSzTx/>
              <a:buFontTx/>
              <a:buNone/>
              <a:tabLst/>
            </a:pPr>
            <a:endParaRPr kumimoji="0" lang="en-US" sz="4800" b="0" i="0" u="none" strike="noStrike" cap="none" normalizeH="0" baseline="0" dirty="0">
              <a:ln>
                <a:noFill/>
              </a:ln>
              <a:solidFill>
                <a:schemeClr val="tx1"/>
              </a:solidFill>
              <a:effectLst/>
              <a:latin typeface="Times New Roman" pitchFamily="18" charset="0"/>
            </a:endParaRPr>
          </a:p>
        </p:txBody>
      </p:sp>
      <p:sp>
        <p:nvSpPr>
          <p:cNvPr id="3" name="Text Box 3"/>
          <p:cNvSpPr txBox="1">
            <a:spLocks noChangeArrowheads="1"/>
          </p:cNvSpPr>
          <p:nvPr/>
        </p:nvSpPr>
        <p:spPr bwMode="auto">
          <a:xfrm>
            <a:off x="1618772" y="7785436"/>
            <a:ext cx="16052800" cy="2308324"/>
          </a:xfrm>
          <a:prstGeom prst="rect">
            <a:avLst/>
          </a:prstGeom>
          <a:noFill/>
          <a:ln w="9525">
            <a:noFill/>
            <a:miter lim="800000"/>
            <a:headEnd/>
            <a:tailEnd/>
          </a:ln>
          <a:effectLst/>
        </p:spPr>
        <p:txBody>
          <a:bodyPr wrap="square">
            <a:spAutoFit/>
          </a:bodyPr>
          <a:lstStyle/>
          <a:p>
            <a:pPr algn="l">
              <a:defRPr/>
            </a:pPr>
            <a:r>
              <a:rPr lang="en-US" sz="4800" dirty="0">
                <a:solidFill>
                  <a:srgbClr val="6D6D6D"/>
                </a:solidFill>
                <a:latin typeface="Helvetica"/>
                <a:ea typeface="+mn-ea"/>
                <a:cs typeface="Helvetica"/>
              </a:rPr>
              <a:t>Prof. James A. Landay</a:t>
            </a:r>
          </a:p>
          <a:p>
            <a:pPr algn="l">
              <a:defRPr/>
            </a:pPr>
            <a:r>
              <a:rPr lang="en-US" sz="4800" dirty="0">
                <a:solidFill>
                  <a:srgbClr val="6D6D6D"/>
                </a:solidFill>
                <a:latin typeface="Helvetica"/>
                <a:ea typeface="+mn-ea"/>
                <a:cs typeface="Helvetica"/>
              </a:rPr>
              <a:t>Computer Science Department</a:t>
            </a:r>
          </a:p>
          <a:p>
            <a:pPr algn="l">
              <a:defRPr/>
            </a:pPr>
            <a:r>
              <a:rPr lang="en-US" sz="4800" dirty="0">
                <a:solidFill>
                  <a:srgbClr val="6D6D6D"/>
                </a:solidFill>
                <a:latin typeface="Helvetica"/>
                <a:ea typeface="+mn-ea"/>
                <a:cs typeface="Helvetica"/>
              </a:rPr>
              <a:t>Stanford University</a:t>
            </a:r>
          </a:p>
        </p:txBody>
      </p:sp>
      <p:sp>
        <p:nvSpPr>
          <p:cNvPr id="297986" name="Rectangle 2"/>
          <p:cNvSpPr>
            <a:spLocks noGrp="1" noChangeArrowheads="1"/>
          </p:cNvSpPr>
          <p:nvPr>
            <p:ph type="ctrTitle" hasCustomPrompt="1"/>
          </p:nvPr>
        </p:nvSpPr>
        <p:spPr>
          <a:xfrm>
            <a:off x="1618772" y="4230038"/>
            <a:ext cx="21539200" cy="2286000"/>
          </a:xfrm>
        </p:spPr>
        <p:txBody>
          <a:bodyPr/>
          <a:lstStyle>
            <a:lvl1pPr>
              <a:defRPr sz="12000">
                <a:solidFill>
                  <a:srgbClr val="5A5A5A"/>
                </a:solidFill>
              </a:defRPr>
            </a:lvl1pPr>
          </a:lstStyle>
          <a:p>
            <a:r>
              <a:rPr lang="en-US" dirty="0"/>
              <a:t>TITLE</a:t>
            </a:r>
          </a:p>
        </p:txBody>
      </p:sp>
      <p:sp>
        <p:nvSpPr>
          <p:cNvPr id="6" name="Text Box 3"/>
          <p:cNvSpPr txBox="1">
            <a:spLocks noChangeArrowheads="1"/>
          </p:cNvSpPr>
          <p:nvPr/>
        </p:nvSpPr>
        <p:spPr bwMode="auto">
          <a:xfrm>
            <a:off x="1618772" y="9845586"/>
            <a:ext cx="15956408" cy="1569660"/>
          </a:xfrm>
          <a:prstGeom prst="rect">
            <a:avLst/>
          </a:prstGeom>
          <a:noFill/>
          <a:ln w="9525">
            <a:noFill/>
            <a:miter lim="800000"/>
            <a:headEnd/>
            <a:tailEnd/>
          </a:ln>
          <a:effectLst/>
        </p:spPr>
        <p:txBody>
          <a:bodyPr wrap="square">
            <a:spAutoFit/>
          </a:bodyPr>
          <a:lstStyle/>
          <a:p>
            <a:pPr algn="r">
              <a:defRPr/>
            </a:pPr>
            <a:endParaRPr lang="en-US" sz="4800" dirty="0">
              <a:solidFill>
                <a:srgbClr val="6D6D6D"/>
              </a:solidFill>
              <a:latin typeface="Helvetica"/>
              <a:ea typeface="+mn-ea"/>
              <a:cs typeface="Helvetica"/>
            </a:endParaRPr>
          </a:p>
          <a:p>
            <a:pPr algn="l">
              <a:defRPr/>
            </a:pPr>
            <a:r>
              <a:rPr lang="en-US" sz="4800" dirty="0">
                <a:solidFill>
                  <a:srgbClr val="6D6D6D"/>
                </a:solidFill>
                <a:latin typeface="Helvetica"/>
                <a:ea typeface="+mn-ea"/>
                <a:cs typeface="Helvetica"/>
              </a:rPr>
              <a:t>Autumn 2026</a:t>
            </a:r>
          </a:p>
        </p:txBody>
      </p:sp>
      <p:pic>
        <p:nvPicPr>
          <p:cNvPr id="14" name="Picture 13" descr="dt+ux.ai">
            <a:extLst>
              <a:ext uri="{FF2B5EF4-FFF2-40B4-BE49-F238E27FC236}">
                <a16:creationId xmlns:a16="http://schemas.microsoft.com/office/drawing/2014/main" id="{6E3129C8-C474-9D4A-B318-DF1A0850C00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2939" y="-696681"/>
            <a:ext cx="3104111" cy="2328084"/>
          </a:xfrm>
          <a:prstGeom prst="rect">
            <a:avLst/>
          </a:prstGeom>
        </p:spPr>
      </p:pic>
      <p:sp>
        <p:nvSpPr>
          <p:cNvPr id="15" name="Rectangle 2">
            <a:extLst>
              <a:ext uri="{FF2B5EF4-FFF2-40B4-BE49-F238E27FC236}">
                <a16:creationId xmlns:a16="http://schemas.microsoft.com/office/drawing/2014/main" id="{D589D282-6F1F-1C46-AD61-1358842AE4FD}"/>
              </a:ext>
            </a:extLst>
          </p:cNvPr>
          <p:cNvSpPr txBox="1">
            <a:spLocks noChangeArrowheads="1"/>
          </p:cNvSpPr>
          <p:nvPr/>
        </p:nvSpPr>
        <p:spPr bwMode="auto">
          <a:xfrm>
            <a:off x="2449286" y="87088"/>
            <a:ext cx="21934714" cy="818204"/>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217695" tIns="108848" rIns="217695" bIns="108848" numCol="1" anchor="ctr" anchorCtr="0" compatLnSpc="1">
            <a:prstTxWarp prst="textNoShape">
              <a:avLst/>
            </a:prstTxWarp>
          </a:bodyPr>
          <a:lstStyle>
            <a:lvl1pPr algn="l" rtl="0" eaLnBrk="0" fontAlgn="base" hangingPunct="0">
              <a:spcBef>
                <a:spcPct val="0"/>
              </a:spcBef>
              <a:spcAft>
                <a:spcPct val="0"/>
              </a:spcAft>
              <a:defRPr sz="3700" b="0" i="0">
                <a:solidFill>
                  <a:srgbClr val="6D6D6D"/>
                </a:solidFill>
                <a:latin typeface="Helvetica Light"/>
                <a:ea typeface="ＭＳ Ｐゴシック" charset="0"/>
                <a:cs typeface="Helvetica Light"/>
              </a:defRPr>
            </a:lvl1pPr>
            <a:lvl2pPr algn="l" rtl="0" eaLnBrk="0" fontAlgn="base" hangingPunct="0">
              <a:spcBef>
                <a:spcPct val="0"/>
              </a:spcBef>
              <a:spcAft>
                <a:spcPct val="0"/>
              </a:spcAft>
              <a:defRPr sz="3700">
                <a:solidFill>
                  <a:srgbClr val="3E4E6C"/>
                </a:solidFill>
                <a:latin typeface="Arial Black" pitchFamily="34" charset="0"/>
                <a:ea typeface="ＭＳ Ｐゴシック" charset="0"/>
              </a:defRPr>
            </a:lvl2pPr>
            <a:lvl3pPr algn="l" rtl="0" eaLnBrk="0" fontAlgn="base" hangingPunct="0">
              <a:spcBef>
                <a:spcPct val="0"/>
              </a:spcBef>
              <a:spcAft>
                <a:spcPct val="0"/>
              </a:spcAft>
              <a:defRPr sz="3700">
                <a:solidFill>
                  <a:srgbClr val="3E4E6C"/>
                </a:solidFill>
                <a:latin typeface="Arial Black" pitchFamily="34" charset="0"/>
                <a:ea typeface="ＭＳ Ｐゴシック" charset="0"/>
              </a:defRPr>
            </a:lvl3pPr>
            <a:lvl4pPr algn="l" rtl="0" eaLnBrk="0" fontAlgn="base" hangingPunct="0">
              <a:spcBef>
                <a:spcPct val="0"/>
              </a:spcBef>
              <a:spcAft>
                <a:spcPct val="0"/>
              </a:spcAft>
              <a:defRPr sz="3700">
                <a:solidFill>
                  <a:srgbClr val="3E4E6C"/>
                </a:solidFill>
                <a:latin typeface="Arial Black" pitchFamily="34" charset="0"/>
                <a:ea typeface="ＭＳ Ｐゴシック" charset="0"/>
              </a:defRPr>
            </a:lvl4pPr>
            <a:lvl5pPr algn="l" rtl="0" eaLnBrk="0" fontAlgn="base" hangingPunct="0">
              <a:spcBef>
                <a:spcPct val="0"/>
              </a:spcBef>
              <a:spcAft>
                <a:spcPct val="0"/>
              </a:spcAft>
              <a:defRPr sz="3700">
                <a:solidFill>
                  <a:srgbClr val="3E4E6C"/>
                </a:solidFill>
                <a:latin typeface="Arial Black" pitchFamily="34" charset="0"/>
                <a:ea typeface="ＭＳ Ｐゴシック" charset="0"/>
              </a:defRPr>
            </a:lvl5pPr>
            <a:lvl6pPr marL="457200" algn="l" rtl="0" fontAlgn="base">
              <a:spcBef>
                <a:spcPct val="0"/>
              </a:spcBef>
              <a:spcAft>
                <a:spcPct val="0"/>
              </a:spcAft>
              <a:defRPr sz="3700">
                <a:solidFill>
                  <a:srgbClr val="3E4E6C"/>
                </a:solidFill>
                <a:latin typeface="Arial Black" pitchFamily="34" charset="0"/>
              </a:defRPr>
            </a:lvl6pPr>
            <a:lvl7pPr marL="914400" algn="l" rtl="0" fontAlgn="base">
              <a:spcBef>
                <a:spcPct val="0"/>
              </a:spcBef>
              <a:spcAft>
                <a:spcPct val="0"/>
              </a:spcAft>
              <a:defRPr sz="3700">
                <a:solidFill>
                  <a:srgbClr val="3E4E6C"/>
                </a:solidFill>
                <a:latin typeface="Arial Black" pitchFamily="34" charset="0"/>
              </a:defRPr>
            </a:lvl7pPr>
            <a:lvl8pPr marL="1371600" algn="l" rtl="0" fontAlgn="base">
              <a:spcBef>
                <a:spcPct val="0"/>
              </a:spcBef>
              <a:spcAft>
                <a:spcPct val="0"/>
              </a:spcAft>
              <a:defRPr sz="3700">
                <a:solidFill>
                  <a:srgbClr val="3E4E6C"/>
                </a:solidFill>
                <a:latin typeface="Arial Black" pitchFamily="34" charset="0"/>
              </a:defRPr>
            </a:lvl8pPr>
            <a:lvl9pPr marL="1828800" algn="l" rtl="0" fontAlgn="base">
              <a:spcBef>
                <a:spcPct val="0"/>
              </a:spcBef>
              <a:spcAft>
                <a:spcPct val="0"/>
              </a:spcAft>
              <a:defRPr sz="3700">
                <a:solidFill>
                  <a:srgbClr val="3E4E6C"/>
                </a:solidFill>
                <a:latin typeface="Arial Black" pitchFamily="34" charset="0"/>
              </a:defRPr>
            </a:lvl9pPr>
          </a:lstStyle>
          <a:p>
            <a:r>
              <a:rPr lang="en-US" sz="4000" baseline="0" dirty="0"/>
              <a:t>DESIGN THINKING FOR USER EXPERIENCE </a:t>
            </a:r>
            <a:r>
              <a:rPr lang="en-US" sz="4000" dirty="0"/>
              <a:t>DESIGN +</a:t>
            </a:r>
            <a:r>
              <a:rPr lang="en-US" sz="4000" baseline="0" dirty="0"/>
              <a:t> PROTOTYPING + EVALUATION</a:t>
            </a:r>
            <a:endParaRPr lang="en-US" sz="4000" dirty="0"/>
          </a:p>
        </p:txBody>
      </p:sp>
      <p:sp>
        <p:nvSpPr>
          <p:cNvPr id="17" name="Rectangle 2">
            <a:extLst>
              <a:ext uri="{FF2B5EF4-FFF2-40B4-BE49-F238E27FC236}">
                <a16:creationId xmlns:a16="http://schemas.microsoft.com/office/drawing/2014/main" id="{4C7E9560-F096-A64B-AAD2-B8586BC447FB}"/>
              </a:ext>
            </a:extLst>
          </p:cNvPr>
          <p:cNvSpPr txBox="1">
            <a:spLocks noChangeArrowheads="1"/>
          </p:cNvSpPr>
          <p:nvPr userDrawn="1"/>
        </p:nvSpPr>
        <p:spPr bwMode="auto">
          <a:xfrm>
            <a:off x="2449286" y="87088"/>
            <a:ext cx="21934714" cy="818204"/>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217695" tIns="108848" rIns="217695" bIns="108848" numCol="1" anchor="ctr" anchorCtr="0" compatLnSpc="1">
            <a:prstTxWarp prst="textNoShape">
              <a:avLst/>
            </a:prstTxWarp>
          </a:bodyPr>
          <a:lstStyle>
            <a:lvl1pPr algn="l" rtl="0" eaLnBrk="0" fontAlgn="base" hangingPunct="0">
              <a:spcBef>
                <a:spcPct val="0"/>
              </a:spcBef>
              <a:spcAft>
                <a:spcPct val="0"/>
              </a:spcAft>
              <a:defRPr sz="3700" b="0" i="0">
                <a:solidFill>
                  <a:srgbClr val="6D6D6D"/>
                </a:solidFill>
                <a:latin typeface="Helvetica Light"/>
                <a:ea typeface="ＭＳ Ｐゴシック" charset="0"/>
                <a:cs typeface="Helvetica Light"/>
              </a:defRPr>
            </a:lvl1pPr>
            <a:lvl2pPr algn="l" rtl="0" eaLnBrk="0" fontAlgn="base" hangingPunct="0">
              <a:spcBef>
                <a:spcPct val="0"/>
              </a:spcBef>
              <a:spcAft>
                <a:spcPct val="0"/>
              </a:spcAft>
              <a:defRPr sz="3700">
                <a:solidFill>
                  <a:srgbClr val="3E4E6C"/>
                </a:solidFill>
                <a:latin typeface="Arial Black" pitchFamily="34" charset="0"/>
                <a:ea typeface="ＭＳ Ｐゴシック" charset="0"/>
              </a:defRPr>
            </a:lvl2pPr>
            <a:lvl3pPr algn="l" rtl="0" eaLnBrk="0" fontAlgn="base" hangingPunct="0">
              <a:spcBef>
                <a:spcPct val="0"/>
              </a:spcBef>
              <a:spcAft>
                <a:spcPct val="0"/>
              </a:spcAft>
              <a:defRPr sz="3700">
                <a:solidFill>
                  <a:srgbClr val="3E4E6C"/>
                </a:solidFill>
                <a:latin typeface="Arial Black" pitchFamily="34" charset="0"/>
                <a:ea typeface="ＭＳ Ｐゴシック" charset="0"/>
              </a:defRPr>
            </a:lvl3pPr>
            <a:lvl4pPr algn="l" rtl="0" eaLnBrk="0" fontAlgn="base" hangingPunct="0">
              <a:spcBef>
                <a:spcPct val="0"/>
              </a:spcBef>
              <a:spcAft>
                <a:spcPct val="0"/>
              </a:spcAft>
              <a:defRPr sz="3700">
                <a:solidFill>
                  <a:srgbClr val="3E4E6C"/>
                </a:solidFill>
                <a:latin typeface="Arial Black" pitchFamily="34" charset="0"/>
                <a:ea typeface="ＭＳ Ｐゴシック" charset="0"/>
              </a:defRPr>
            </a:lvl4pPr>
            <a:lvl5pPr algn="l" rtl="0" eaLnBrk="0" fontAlgn="base" hangingPunct="0">
              <a:spcBef>
                <a:spcPct val="0"/>
              </a:spcBef>
              <a:spcAft>
                <a:spcPct val="0"/>
              </a:spcAft>
              <a:defRPr sz="3700">
                <a:solidFill>
                  <a:srgbClr val="3E4E6C"/>
                </a:solidFill>
                <a:latin typeface="Arial Black" pitchFamily="34" charset="0"/>
                <a:ea typeface="ＭＳ Ｐゴシック" charset="0"/>
              </a:defRPr>
            </a:lvl5pPr>
            <a:lvl6pPr marL="457200" algn="l" rtl="0" fontAlgn="base">
              <a:spcBef>
                <a:spcPct val="0"/>
              </a:spcBef>
              <a:spcAft>
                <a:spcPct val="0"/>
              </a:spcAft>
              <a:defRPr sz="3700">
                <a:solidFill>
                  <a:srgbClr val="3E4E6C"/>
                </a:solidFill>
                <a:latin typeface="Arial Black" pitchFamily="34" charset="0"/>
              </a:defRPr>
            </a:lvl6pPr>
            <a:lvl7pPr marL="914400" algn="l" rtl="0" fontAlgn="base">
              <a:spcBef>
                <a:spcPct val="0"/>
              </a:spcBef>
              <a:spcAft>
                <a:spcPct val="0"/>
              </a:spcAft>
              <a:defRPr sz="3700">
                <a:solidFill>
                  <a:srgbClr val="3E4E6C"/>
                </a:solidFill>
                <a:latin typeface="Arial Black" pitchFamily="34" charset="0"/>
              </a:defRPr>
            </a:lvl7pPr>
            <a:lvl8pPr marL="1371600" algn="l" rtl="0" fontAlgn="base">
              <a:spcBef>
                <a:spcPct val="0"/>
              </a:spcBef>
              <a:spcAft>
                <a:spcPct val="0"/>
              </a:spcAft>
              <a:defRPr sz="3700">
                <a:solidFill>
                  <a:srgbClr val="3E4E6C"/>
                </a:solidFill>
                <a:latin typeface="Arial Black" pitchFamily="34" charset="0"/>
              </a:defRPr>
            </a:lvl8pPr>
            <a:lvl9pPr marL="1828800" algn="l" rtl="0" fontAlgn="base">
              <a:spcBef>
                <a:spcPct val="0"/>
              </a:spcBef>
              <a:spcAft>
                <a:spcPct val="0"/>
              </a:spcAft>
              <a:defRPr sz="3700">
                <a:solidFill>
                  <a:srgbClr val="3E4E6C"/>
                </a:solidFill>
                <a:latin typeface="Arial Black" pitchFamily="34" charset="0"/>
              </a:defRPr>
            </a:lvl9pPr>
          </a:lstStyle>
          <a:p>
            <a:r>
              <a:rPr lang="en-US" sz="4000" baseline="0" dirty="0"/>
              <a:t>DESIGN THINKING FOR USER EXPERIENCE </a:t>
            </a:r>
            <a:r>
              <a:rPr lang="en-US" sz="4000" dirty="0"/>
              <a:t>DESIGN +</a:t>
            </a:r>
            <a:r>
              <a:rPr lang="en-US" sz="4000" baseline="0" dirty="0"/>
              <a:t> PROTOTYPING + EVALUATION</a:t>
            </a:r>
            <a:endParaRPr lang="en-US" sz="4000" dirty="0"/>
          </a:p>
        </p:txBody>
      </p:sp>
      <p:sp>
        <p:nvSpPr>
          <p:cNvPr id="10" name="Shape 309"/>
          <p:cNvSpPr/>
          <p:nvPr/>
        </p:nvSpPr>
        <p:spPr>
          <a:xfrm>
            <a:off x="23867502" y="-125730"/>
            <a:ext cx="681600" cy="511176"/>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11929" y="0"/>
                  <a:pt x="21600" y="9670"/>
                  <a:pt x="21600" y="21600"/>
                </a:cubicBezTo>
              </a:path>
            </a:pathLst>
          </a:custGeom>
          <a:ln w="127000">
            <a:solidFill/>
            <a:round/>
          </a:ln>
        </p:spPr>
        <p:txBody>
          <a:bodyPr lIns="0" tIns="0" rIns="0" bIns="0" anchor="ctr"/>
          <a:lstStyle/>
          <a:p>
            <a:pPr lvl="0">
              <a:defRPr sz="5200" b="0">
                <a:latin typeface="Gill Sans Light"/>
                <a:ea typeface="Gill Sans Light"/>
                <a:cs typeface="Gill Sans Light"/>
                <a:sym typeface="Gill Sans Light"/>
              </a:defRPr>
            </a:pPr>
            <a:endParaRPr sz="10400"/>
          </a:p>
        </p:txBody>
      </p:sp>
      <p:sp>
        <p:nvSpPr>
          <p:cNvPr id="11" name="Shape 310"/>
          <p:cNvSpPr/>
          <p:nvPr/>
        </p:nvSpPr>
        <p:spPr>
          <a:xfrm rot="16200000">
            <a:off x="-187834" y="-102997"/>
            <a:ext cx="613440" cy="567974"/>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11929" y="0"/>
                  <a:pt x="21600" y="9670"/>
                  <a:pt x="21600" y="21600"/>
                </a:cubicBezTo>
              </a:path>
            </a:pathLst>
          </a:custGeom>
          <a:ln w="127000">
            <a:solidFill/>
            <a:round/>
          </a:ln>
        </p:spPr>
        <p:txBody>
          <a:bodyPr lIns="0" tIns="0" rIns="0" bIns="0" anchor="ctr"/>
          <a:lstStyle/>
          <a:p>
            <a:pPr lvl="0">
              <a:defRPr sz="5200" b="0">
                <a:latin typeface="Gill Sans Light"/>
                <a:ea typeface="Gill Sans Light"/>
                <a:cs typeface="Gill Sans Light"/>
                <a:sym typeface="Gill Sans Light"/>
              </a:defRPr>
            </a:pPr>
            <a:endParaRPr sz="10400"/>
          </a:p>
        </p:txBody>
      </p:sp>
      <p:sp>
        <p:nvSpPr>
          <p:cNvPr id="12" name="Shape 311"/>
          <p:cNvSpPr/>
          <p:nvPr/>
        </p:nvSpPr>
        <p:spPr>
          <a:xfrm rot="10800000">
            <a:off x="-165102" y="13338810"/>
            <a:ext cx="681600" cy="511176"/>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11929" y="0"/>
                  <a:pt x="21600" y="9670"/>
                  <a:pt x="21600" y="21600"/>
                </a:cubicBezTo>
              </a:path>
            </a:pathLst>
          </a:custGeom>
          <a:ln w="127000">
            <a:solidFill/>
            <a:round/>
          </a:ln>
        </p:spPr>
        <p:txBody>
          <a:bodyPr lIns="0" tIns="0" rIns="0" bIns="0" anchor="ctr"/>
          <a:lstStyle/>
          <a:p>
            <a:pPr lvl="0">
              <a:defRPr sz="5200" b="0">
                <a:latin typeface="Gill Sans Light"/>
                <a:ea typeface="Gill Sans Light"/>
                <a:cs typeface="Gill Sans Light"/>
                <a:sym typeface="Gill Sans Light"/>
              </a:defRPr>
            </a:pPr>
            <a:endParaRPr sz="10400"/>
          </a:p>
        </p:txBody>
      </p:sp>
      <p:sp>
        <p:nvSpPr>
          <p:cNvPr id="13" name="Shape 312"/>
          <p:cNvSpPr/>
          <p:nvPr/>
        </p:nvSpPr>
        <p:spPr>
          <a:xfrm rot="5400000">
            <a:off x="23955240" y="13351361"/>
            <a:ext cx="613440" cy="567974"/>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11929" y="0"/>
                  <a:pt x="21600" y="9670"/>
                  <a:pt x="21600" y="21600"/>
                </a:cubicBezTo>
              </a:path>
            </a:pathLst>
          </a:custGeom>
          <a:ln w="127000">
            <a:solidFill/>
            <a:round/>
          </a:ln>
        </p:spPr>
        <p:txBody>
          <a:bodyPr lIns="0" tIns="0" rIns="0" bIns="0" anchor="ctr"/>
          <a:lstStyle/>
          <a:p>
            <a:pPr lvl="0">
              <a:defRPr sz="5200" b="0">
                <a:latin typeface="Gill Sans Light"/>
                <a:ea typeface="Gill Sans Light"/>
                <a:cs typeface="Gill Sans Light"/>
                <a:sym typeface="Gill Sans Light"/>
              </a:defRPr>
            </a:pPr>
            <a:endParaRPr sz="10400"/>
          </a:p>
        </p:txBody>
      </p:sp>
    </p:spTree>
    <p:extLst>
      <p:ext uri="{BB962C8B-B14F-4D97-AF65-F5344CB8AC3E}">
        <p14:creationId xmlns:p14="http://schemas.microsoft.com/office/powerpoint/2010/main" val="4158984997"/>
      </p:ext>
    </p:extLst>
  </p:cSld>
  <p:clrMapOvr>
    <a:masterClrMapping/>
  </p:clrMapOvr>
  <p:transition>
    <p:dissolve/>
  </p:transition>
  <p:extLst>
    <p:ext uri="{DCECCB84-F9BA-43D5-87BE-67443E8EF086}">
      <p15:sldGuideLst xmlns:p15="http://schemas.microsoft.com/office/powerpoint/2012/main">
        <p15:guide id="1" orient="horz" pos="4320" userDrawn="1">
          <p15:clr>
            <a:srgbClr val="FBAE40"/>
          </p15:clr>
        </p15:guide>
        <p15:guide id="2" pos="768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1pPr>
              <a:buSzPct val="75000"/>
              <a:defRPr/>
            </a:lvl1pPr>
            <a:lvl2pPr>
              <a:buSzPct val="75000"/>
              <a:defRPr/>
            </a:lvl2pPr>
            <a:lvl3pPr>
              <a:buSzPct val="75000"/>
              <a:defRPr/>
            </a:lvl3pPr>
            <a:lvl4pPr>
              <a:buSzPct val="75000"/>
              <a:defRPr/>
            </a:lvl4pPr>
            <a:lvl5pPr>
              <a:buSzPct val="75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Rectangle 5"/>
          <p:cNvSpPr>
            <a:spLocks noGrp="1" noChangeArrowheads="1"/>
          </p:cNvSpPr>
          <p:nvPr>
            <p:ph type="dt" sz="half" idx="10"/>
          </p:nvPr>
        </p:nvSpPr>
        <p:spPr>
          <a:ln>
            <a:noFill/>
          </a:ln>
        </p:spPr>
        <p:txBody>
          <a:bodyPr/>
          <a:lstStyle>
            <a:lvl1pPr>
              <a:defRPr/>
            </a:lvl1pPr>
          </a:lstStyle>
          <a:p>
            <a:pPr>
              <a:defRPr/>
            </a:pPr>
            <a:r>
              <a:rPr lang="en-US" dirty="0"/>
              <a:t>Autumn 2026</a:t>
            </a:r>
          </a:p>
        </p:txBody>
      </p:sp>
      <p:sp>
        <p:nvSpPr>
          <p:cNvPr id="5" name="Rectangle 6"/>
          <p:cNvSpPr>
            <a:spLocks noGrp="1" noChangeArrowheads="1"/>
          </p:cNvSpPr>
          <p:nvPr>
            <p:ph type="ftr" sz="quarter" idx="11"/>
          </p:nvPr>
        </p:nvSpPr>
        <p:spPr>
          <a:ln/>
        </p:spPr>
        <p:txBody>
          <a:bodyPr/>
          <a:lstStyle>
            <a:lvl1pPr>
              <a:defRPr/>
            </a:lvl1pPr>
          </a:lstStyle>
          <a:p>
            <a:pPr>
              <a:defRPr/>
            </a:pPr>
            <a:r>
              <a:rPr lang="en-US"/>
              <a:t>dt+UX: Design Thinking for User Experience Design, Prototyping &amp; Evaluation</a:t>
            </a:r>
            <a:endParaRPr lang="en-US" dirty="0"/>
          </a:p>
        </p:txBody>
      </p:sp>
      <p:sp>
        <p:nvSpPr>
          <p:cNvPr id="6" name="Rectangle 7"/>
          <p:cNvSpPr>
            <a:spLocks noGrp="1" noChangeArrowheads="1"/>
          </p:cNvSpPr>
          <p:nvPr>
            <p:ph type="sldNum" sz="quarter" idx="12"/>
          </p:nvPr>
        </p:nvSpPr>
        <p:spPr>
          <a:ln/>
        </p:spPr>
        <p:txBody>
          <a:bodyPr/>
          <a:lstStyle>
            <a:lvl1pPr>
              <a:defRPr/>
            </a:lvl1pPr>
          </a:lstStyle>
          <a:p>
            <a:pPr>
              <a:defRPr/>
            </a:pPr>
            <a:fld id="{0E1F3F99-1E68-4047-B307-0AAED4DA5926}" type="slidenum">
              <a:rPr lang="en-US" smtClean="0"/>
              <a:pPr>
                <a:defRPr/>
              </a:pPr>
              <a:t>‹#›</a:t>
            </a:fld>
            <a:endParaRPr lang="en-US" dirty="0"/>
          </a:p>
        </p:txBody>
      </p:sp>
    </p:spTree>
    <p:extLst>
      <p:ext uri="{BB962C8B-B14F-4D97-AF65-F5344CB8AC3E}">
        <p14:creationId xmlns:p14="http://schemas.microsoft.com/office/powerpoint/2010/main" val="3232628513"/>
      </p:ext>
    </p:extLst>
  </p:cSld>
  <p:clrMapOvr>
    <a:masterClrMapping/>
  </p:clrMapOvr>
  <p:transition>
    <p:dissolv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0" i="0">
                <a:latin typeface="Helvetica Light" panose="020B0403020202020204" pitchFamily="34" charset="0"/>
              </a:defRPr>
            </a:lvl1pPr>
          </a:lstStyle>
          <a:p>
            <a:r>
              <a:rPr lang="en-US"/>
              <a:t>Click to edit Master title style</a:t>
            </a:r>
            <a:endParaRPr lang="en-US" dirty="0"/>
          </a:p>
        </p:txBody>
      </p:sp>
      <p:sp>
        <p:nvSpPr>
          <p:cNvPr id="3" name="Content Placeholder 2"/>
          <p:cNvSpPr>
            <a:spLocks noGrp="1"/>
          </p:cNvSpPr>
          <p:nvPr>
            <p:ph sz="half" idx="1"/>
          </p:nvPr>
        </p:nvSpPr>
        <p:spPr>
          <a:xfrm>
            <a:off x="1828800" y="3200400"/>
            <a:ext cx="10160000" cy="9448800"/>
          </a:xfrm>
        </p:spPr>
        <p:txBody>
          <a:bodyPr/>
          <a:lstStyle>
            <a:lvl1pPr>
              <a:defRPr sz="5600"/>
            </a:lvl1pPr>
            <a:lvl2pPr>
              <a:defRPr sz="4800"/>
            </a:lvl2pPr>
            <a:lvl3pPr>
              <a:defRPr sz="4000"/>
            </a:lvl3pPr>
            <a:lvl4pPr>
              <a:defRPr sz="3600"/>
            </a:lvl4pPr>
            <a:lvl5pPr>
              <a:defRPr sz="3600"/>
            </a:lvl5pPr>
            <a:lvl6pPr>
              <a:defRPr sz="3600"/>
            </a:lvl6pPr>
            <a:lvl7pPr>
              <a:defRPr sz="3600"/>
            </a:lvl7pPr>
            <a:lvl8pPr>
              <a:defRPr sz="3600"/>
            </a:lvl8pPr>
            <a:lvl9pPr>
              <a:defRPr sz="3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2395200" y="3200400"/>
            <a:ext cx="10160000" cy="9448800"/>
          </a:xfrm>
        </p:spPr>
        <p:txBody>
          <a:bodyPr/>
          <a:lstStyle>
            <a:lvl1pPr>
              <a:defRPr sz="5600"/>
            </a:lvl1pPr>
            <a:lvl2pPr>
              <a:defRPr sz="4800"/>
            </a:lvl2pPr>
            <a:lvl3pPr>
              <a:defRPr sz="4000"/>
            </a:lvl3pPr>
            <a:lvl4pPr>
              <a:defRPr sz="3600"/>
            </a:lvl4pPr>
            <a:lvl5pPr>
              <a:defRPr sz="3600"/>
            </a:lvl5pPr>
            <a:lvl6pPr>
              <a:defRPr sz="3600"/>
            </a:lvl6pPr>
            <a:lvl7pPr>
              <a:defRPr sz="3600"/>
            </a:lvl7pPr>
            <a:lvl8pPr>
              <a:defRPr sz="3600"/>
            </a:lvl8pPr>
            <a:lvl9pPr>
              <a:defRPr sz="3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5"/>
          <p:cNvSpPr>
            <a:spLocks noGrp="1" noChangeArrowheads="1"/>
          </p:cNvSpPr>
          <p:nvPr>
            <p:ph type="dt" sz="half" idx="10"/>
          </p:nvPr>
        </p:nvSpPr>
        <p:spPr>
          <a:ln/>
        </p:spPr>
        <p:txBody>
          <a:bodyPr/>
          <a:lstStyle>
            <a:lvl1pPr>
              <a:defRPr/>
            </a:lvl1pPr>
          </a:lstStyle>
          <a:p>
            <a:pPr>
              <a:defRPr/>
            </a:pPr>
            <a:r>
              <a:rPr lang="en-US" dirty="0"/>
              <a:t>Autumn 2026</a:t>
            </a:r>
          </a:p>
        </p:txBody>
      </p:sp>
      <p:sp>
        <p:nvSpPr>
          <p:cNvPr id="6" name="Rectangle 6"/>
          <p:cNvSpPr>
            <a:spLocks noGrp="1" noChangeArrowheads="1"/>
          </p:cNvSpPr>
          <p:nvPr>
            <p:ph type="ftr" sz="quarter" idx="11"/>
          </p:nvPr>
        </p:nvSpPr>
        <p:spPr>
          <a:ln/>
        </p:spPr>
        <p:txBody>
          <a:bodyPr/>
          <a:lstStyle>
            <a:lvl1pPr>
              <a:defRPr/>
            </a:lvl1pPr>
          </a:lstStyle>
          <a:p>
            <a:pPr>
              <a:defRPr/>
            </a:pPr>
            <a:r>
              <a:rPr lang="en-US"/>
              <a:t>dt+UX: Design Thinking for User Experience Design, Prototyping &amp; Evaluation</a:t>
            </a:r>
          </a:p>
        </p:txBody>
      </p:sp>
      <p:sp>
        <p:nvSpPr>
          <p:cNvPr id="7" name="Rectangle 7"/>
          <p:cNvSpPr>
            <a:spLocks noGrp="1" noChangeArrowheads="1"/>
          </p:cNvSpPr>
          <p:nvPr>
            <p:ph type="sldNum" sz="quarter" idx="12"/>
          </p:nvPr>
        </p:nvSpPr>
        <p:spPr>
          <a:ln/>
        </p:spPr>
        <p:txBody>
          <a:bodyPr/>
          <a:lstStyle>
            <a:lvl1pPr>
              <a:defRPr/>
            </a:lvl1pPr>
          </a:lstStyle>
          <a:p>
            <a:pPr>
              <a:defRPr/>
            </a:pPr>
            <a:fld id="{0C5F66C6-F275-4CCB-99C8-491F9A67516C}" type="slidenum">
              <a:rPr lang="en-US" smtClean="0"/>
              <a:pPr>
                <a:defRPr/>
              </a:pPr>
              <a:t>‹#›</a:t>
            </a:fld>
            <a:endParaRPr lang="en-US"/>
          </a:p>
        </p:txBody>
      </p:sp>
    </p:spTree>
    <p:extLst>
      <p:ext uri="{BB962C8B-B14F-4D97-AF65-F5344CB8AC3E}">
        <p14:creationId xmlns:p14="http://schemas.microsoft.com/office/powerpoint/2010/main" val="3010416534"/>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19200" y="549276"/>
            <a:ext cx="21945600" cy="2286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19201" y="3070226"/>
            <a:ext cx="10773834" cy="1279524"/>
          </a:xfrm>
        </p:spPr>
        <p:txBody>
          <a:bodyPr anchor="b"/>
          <a:lstStyle>
            <a:lvl1pPr marL="0" indent="0">
              <a:buNone/>
              <a:defRPr sz="4800" b="1"/>
            </a:lvl1pPr>
            <a:lvl2pPr marL="914400" indent="0">
              <a:buNone/>
              <a:defRPr sz="4000" b="1"/>
            </a:lvl2pPr>
            <a:lvl3pPr marL="1828800" indent="0">
              <a:buNone/>
              <a:defRPr sz="3600" b="1"/>
            </a:lvl3pPr>
            <a:lvl4pPr marL="2743200" indent="0">
              <a:buNone/>
              <a:defRPr sz="3200" b="1"/>
            </a:lvl4pPr>
            <a:lvl5pPr marL="3657600" indent="0">
              <a:buNone/>
              <a:defRPr sz="3200" b="1"/>
            </a:lvl5pPr>
            <a:lvl6pPr marL="4572000" indent="0">
              <a:buNone/>
              <a:defRPr sz="3200" b="1"/>
            </a:lvl6pPr>
            <a:lvl7pPr marL="5486400" indent="0">
              <a:buNone/>
              <a:defRPr sz="3200" b="1"/>
            </a:lvl7pPr>
            <a:lvl8pPr marL="6400800" indent="0">
              <a:buNone/>
              <a:defRPr sz="3200" b="1"/>
            </a:lvl8pPr>
            <a:lvl9pPr marL="7315200" indent="0">
              <a:buNone/>
              <a:defRPr sz="3200" b="1"/>
            </a:lvl9pPr>
          </a:lstStyle>
          <a:p>
            <a:pPr lvl="0"/>
            <a:r>
              <a:rPr lang="en-US"/>
              <a:t>Click to edit Master text styles</a:t>
            </a:r>
          </a:p>
        </p:txBody>
      </p:sp>
      <p:sp>
        <p:nvSpPr>
          <p:cNvPr id="4" name="Content Placeholder 3"/>
          <p:cNvSpPr>
            <a:spLocks noGrp="1"/>
          </p:cNvSpPr>
          <p:nvPr>
            <p:ph sz="half" idx="2"/>
          </p:nvPr>
        </p:nvSpPr>
        <p:spPr>
          <a:xfrm>
            <a:off x="1219201" y="4349750"/>
            <a:ext cx="10773834" cy="7902576"/>
          </a:xfrm>
        </p:spPr>
        <p:txBody>
          <a:bodyPr/>
          <a:lstStyle>
            <a:lvl1pPr>
              <a:defRPr sz="4800"/>
            </a:lvl1pPr>
            <a:lvl2pPr>
              <a:defRPr sz="4000"/>
            </a:lvl2pPr>
            <a:lvl3pPr>
              <a:defRPr sz="3600"/>
            </a:lvl3pPr>
            <a:lvl4pPr>
              <a:defRPr sz="3200"/>
            </a:lvl4pPr>
            <a:lvl5pPr>
              <a:defRPr sz="3200"/>
            </a:lvl5pPr>
            <a:lvl6pPr>
              <a:defRPr sz="3200"/>
            </a:lvl6pPr>
            <a:lvl7pPr>
              <a:defRPr sz="3200"/>
            </a:lvl7pPr>
            <a:lvl8pPr>
              <a:defRPr sz="3200"/>
            </a:lvl8pPr>
            <a:lvl9pPr>
              <a:defRPr sz="3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12386737" y="3070226"/>
            <a:ext cx="10778066" cy="1279524"/>
          </a:xfrm>
        </p:spPr>
        <p:txBody>
          <a:bodyPr anchor="b"/>
          <a:lstStyle>
            <a:lvl1pPr marL="0" indent="0">
              <a:buNone/>
              <a:defRPr sz="4800" b="1"/>
            </a:lvl1pPr>
            <a:lvl2pPr marL="914400" indent="0">
              <a:buNone/>
              <a:defRPr sz="4000" b="1"/>
            </a:lvl2pPr>
            <a:lvl3pPr marL="1828800" indent="0">
              <a:buNone/>
              <a:defRPr sz="3600" b="1"/>
            </a:lvl3pPr>
            <a:lvl4pPr marL="2743200" indent="0">
              <a:buNone/>
              <a:defRPr sz="3200" b="1"/>
            </a:lvl4pPr>
            <a:lvl5pPr marL="3657600" indent="0">
              <a:buNone/>
              <a:defRPr sz="3200" b="1"/>
            </a:lvl5pPr>
            <a:lvl6pPr marL="4572000" indent="0">
              <a:buNone/>
              <a:defRPr sz="3200" b="1"/>
            </a:lvl6pPr>
            <a:lvl7pPr marL="5486400" indent="0">
              <a:buNone/>
              <a:defRPr sz="3200" b="1"/>
            </a:lvl7pPr>
            <a:lvl8pPr marL="6400800" indent="0">
              <a:buNone/>
              <a:defRPr sz="3200" b="1"/>
            </a:lvl8pPr>
            <a:lvl9pPr marL="7315200" indent="0">
              <a:buNone/>
              <a:defRPr sz="3200" b="1"/>
            </a:lvl9pPr>
          </a:lstStyle>
          <a:p>
            <a:pPr lvl="0"/>
            <a:r>
              <a:rPr lang="en-US"/>
              <a:t>Click to edit Master text styles</a:t>
            </a:r>
          </a:p>
        </p:txBody>
      </p:sp>
      <p:sp>
        <p:nvSpPr>
          <p:cNvPr id="6" name="Content Placeholder 5"/>
          <p:cNvSpPr>
            <a:spLocks noGrp="1"/>
          </p:cNvSpPr>
          <p:nvPr>
            <p:ph sz="quarter" idx="4"/>
          </p:nvPr>
        </p:nvSpPr>
        <p:spPr>
          <a:xfrm>
            <a:off x="12386737" y="4349750"/>
            <a:ext cx="10778066" cy="7902576"/>
          </a:xfrm>
        </p:spPr>
        <p:txBody>
          <a:bodyPr/>
          <a:lstStyle>
            <a:lvl1pPr>
              <a:defRPr sz="4800"/>
            </a:lvl1pPr>
            <a:lvl2pPr>
              <a:defRPr sz="4000"/>
            </a:lvl2pPr>
            <a:lvl3pPr>
              <a:defRPr sz="3600"/>
            </a:lvl3pPr>
            <a:lvl4pPr>
              <a:defRPr sz="3200"/>
            </a:lvl4pPr>
            <a:lvl5pPr>
              <a:defRPr sz="3200"/>
            </a:lvl5pPr>
            <a:lvl6pPr>
              <a:defRPr sz="3200"/>
            </a:lvl6pPr>
            <a:lvl7pPr>
              <a:defRPr sz="3200"/>
            </a:lvl7pPr>
            <a:lvl8pPr>
              <a:defRPr sz="3200"/>
            </a:lvl8pPr>
            <a:lvl9pPr>
              <a:defRPr sz="3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5"/>
          <p:cNvSpPr>
            <a:spLocks noGrp="1" noChangeArrowheads="1"/>
          </p:cNvSpPr>
          <p:nvPr>
            <p:ph type="dt" sz="half" idx="10"/>
          </p:nvPr>
        </p:nvSpPr>
        <p:spPr>
          <a:ln/>
        </p:spPr>
        <p:txBody>
          <a:bodyPr/>
          <a:lstStyle>
            <a:lvl1pPr>
              <a:defRPr/>
            </a:lvl1pPr>
          </a:lstStyle>
          <a:p>
            <a:pPr>
              <a:defRPr/>
            </a:pPr>
            <a:r>
              <a:rPr lang="en-US" dirty="0"/>
              <a:t>Autumn 2026</a:t>
            </a:r>
          </a:p>
        </p:txBody>
      </p:sp>
      <p:sp>
        <p:nvSpPr>
          <p:cNvPr id="8" name="Rectangle 6"/>
          <p:cNvSpPr>
            <a:spLocks noGrp="1" noChangeArrowheads="1"/>
          </p:cNvSpPr>
          <p:nvPr>
            <p:ph type="ftr" sz="quarter" idx="11"/>
          </p:nvPr>
        </p:nvSpPr>
        <p:spPr>
          <a:ln/>
        </p:spPr>
        <p:txBody>
          <a:bodyPr/>
          <a:lstStyle>
            <a:lvl1pPr>
              <a:defRPr/>
            </a:lvl1pPr>
          </a:lstStyle>
          <a:p>
            <a:pPr>
              <a:defRPr/>
            </a:pPr>
            <a:r>
              <a:rPr lang="en-US"/>
              <a:t>dt+UX: Design Thinking for User Experience Design, Prototyping &amp; Evaluation</a:t>
            </a:r>
          </a:p>
        </p:txBody>
      </p:sp>
      <p:sp>
        <p:nvSpPr>
          <p:cNvPr id="9" name="Rectangle 7"/>
          <p:cNvSpPr>
            <a:spLocks noGrp="1" noChangeArrowheads="1"/>
          </p:cNvSpPr>
          <p:nvPr>
            <p:ph type="sldNum" sz="quarter" idx="12"/>
          </p:nvPr>
        </p:nvSpPr>
        <p:spPr>
          <a:ln/>
        </p:spPr>
        <p:txBody>
          <a:bodyPr/>
          <a:lstStyle>
            <a:lvl1pPr>
              <a:defRPr/>
            </a:lvl1pPr>
          </a:lstStyle>
          <a:p>
            <a:pPr>
              <a:defRPr/>
            </a:pPr>
            <a:fld id="{028914E8-E2B2-42F6-9A08-A855A750FDE0}" type="slidenum">
              <a:rPr lang="en-US" smtClean="0"/>
              <a:pPr>
                <a:defRPr/>
              </a:pPr>
              <a:t>‹#›</a:t>
            </a:fld>
            <a:endParaRPr lang="en-US"/>
          </a:p>
        </p:txBody>
      </p:sp>
    </p:spTree>
    <p:extLst>
      <p:ext uri="{BB962C8B-B14F-4D97-AF65-F5344CB8AC3E}">
        <p14:creationId xmlns:p14="http://schemas.microsoft.com/office/powerpoint/2010/main" val="3866572797"/>
      </p:ext>
    </p:extLst>
  </p:cSld>
  <p:clrMapOvr>
    <a:masterClrMapping/>
  </p:clrMapOvr>
  <p:transition>
    <p:dissolv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Rectangle 5"/>
          <p:cNvSpPr>
            <a:spLocks noGrp="1" noChangeArrowheads="1"/>
          </p:cNvSpPr>
          <p:nvPr>
            <p:ph type="dt" sz="half" idx="10"/>
          </p:nvPr>
        </p:nvSpPr>
        <p:spPr>
          <a:ln/>
        </p:spPr>
        <p:txBody>
          <a:bodyPr/>
          <a:lstStyle>
            <a:lvl1pPr>
              <a:defRPr/>
            </a:lvl1pPr>
          </a:lstStyle>
          <a:p>
            <a:pPr>
              <a:defRPr/>
            </a:pPr>
            <a:r>
              <a:rPr lang="en-US" dirty="0"/>
              <a:t>Autumn 2026</a:t>
            </a:r>
          </a:p>
        </p:txBody>
      </p:sp>
      <p:sp>
        <p:nvSpPr>
          <p:cNvPr id="4" name="Rectangle 6"/>
          <p:cNvSpPr>
            <a:spLocks noGrp="1" noChangeArrowheads="1"/>
          </p:cNvSpPr>
          <p:nvPr>
            <p:ph type="ftr" sz="quarter" idx="11"/>
          </p:nvPr>
        </p:nvSpPr>
        <p:spPr>
          <a:ln/>
        </p:spPr>
        <p:txBody>
          <a:bodyPr/>
          <a:lstStyle>
            <a:lvl1pPr>
              <a:defRPr/>
            </a:lvl1pPr>
          </a:lstStyle>
          <a:p>
            <a:pPr>
              <a:defRPr/>
            </a:pPr>
            <a:r>
              <a:rPr lang="en-US"/>
              <a:t>dt+UX: Design Thinking for User Experience Design, Prototyping &amp; Evaluation</a:t>
            </a:r>
          </a:p>
        </p:txBody>
      </p:sp>
      <p:sp>
        <p:nvSpPr>
          <p:cNvPr id="5" name="Rectangle 7"/>
          <p:cNvSpPr>
            <a:spLocks noGrp="1" noChangeArrowheads="1"/>
          </p:cNvSpPr>
          <p:nvPr>
            <p:ph type="sldNum" sz="quarter" idx="12"/>
          </p:nvPr>
        </p:nvSpPr>
        <p:spPr>
          <a:ln/>
        </p:spPr>
        <p:txBody>
          <a:bodyPr/>
          <a:lstStyle>
            <a:lvl1pPr>
              <a:defRPr/>
            </a:lvl1pPr>
          </a:lstStyle>
          <a:p>
            <a:pPr>
              <a:defRPr/>
            </a:pPr>
            <a:fld id="{7765F609-13D8-427A-A637-8F1D1F077692}" type="slidenum">
              <a:rPr lang="en-US" smtClean="0"/>
              <a:pPr>
                <a:defRPr/>
              </a:pPr>
              <a:t>‹#›</a:t>
            </a:fld>
            <a:endParaRPr lang="en-US"/>
          </a:p>
        </p:txBody>
      </p:sp>
    </p:spTree>
    <p:extLst>
      <p:ext uri="{BB962C8B-B14F-4D97-AF65-F5344CB8AC3E}">
        <p14:creationId xmlns:p14="http://schemas.microsoft.com/office/powerpoint/2010/main" val="249109870"/>
      </p:ext>
    </p:extLst>
  </p:cSld>
  <p:clrMapOvr>
    <a:masterClrMapping/>
  </p:clrMapOvr>
  <p:transition>
    <p:dissolv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5"/>
          <p:cNvSpPr>
            <a:spLocks noGrp="1" noChangeArrowheads="1"/>
          </p:cNvSpPr>
          <p:nvPr>
            <p:ph type="dt" sz="half" idx="10"/>
          </p:nvPr>
        </p:nvSpPr>
        <p:spPr>
          <a:ln/>
        </p:spPr>
        <p:txBody>
          <a:bodyPr/>
          <a:lstStyle>
            <a:lvl1pPr>
              <a:defRPr/>
            </a:lvl1pPr>
          </a:lstStyle>
          <a:p>
            <a:pPr>
              <a:defRPr/>
            </a:pPr>
            <a:r>
              <a:rPr lang="en-US" dirty="0"/>
              <a:t>Autumn 2026</a:t>
            </a:r>
          </a:p>
        </p:txBody>
      </p:sp>
      <p:sp>
        <p:nvSpPr>
          <p:cNvPr id="3" name="Rectangle 6"/>
          <p:cNvSpPr>
            <a:spLocks noGrp="1" noChangeArrowheads="1"/>
          </p:cNvSpPr>
          <p:nvPr>
            <p:ph type="ftr" sz="quarter" idx="11"/>
          </p:nvPr>
        </p:nvSpPr>
        <p:spPr>
          <a:ln/>
        </p:spPr>
        <p:txBody>
          <a:bodyPr/>
          <a:lstStyle>
            <a:lvl1pPr>
              <a:defRPr/>
            </a:lvl1pPr>
          </a:lstStyle>
          <a:p>
            <a:pPr>
              <a:defRPr/>
            </a:pPr>
            <a:r>
              <a:rPr lang="en-US"/>
              <a:t>dt+UX: Design Thinking for User Experience Design, Prototyping &amp; Evaluation</a:t>
            </a:r>
            <a:endParaRPr lang="en-US" dirty="0"/>
          </a:p>
        </p:txBody>
      </p:sp>
      <p:sp>
        <p:nvSpPr>
          <p:cNvPr id="4" name="Rectangle 7"/>
          <p:cNvSpPr>
            <a:spLocks noGrp="1" noChangeArrowheads="1"/>
          </p:cNvSpPr>
          <p:nvPr>
            <p:ph type="sldNum" sz="quarter" idx="12"/>
          </p:nvPr>
        </p:nvSpPr>
        <p:spPr>
          <a:ln/>
        </p:spPr>
        <p:txBody>
          <a:bodyPr/>
          <a:lstStyle>
            <a:lvl1pPr>
              <a:defRPr/>
            </a:lvl1pPr>
          </a:lstStyle>
          <a:p>
            <a:fld id="{F2949DCA-4B18-234C-AD4E-11144FC20355}" type="slidenum">
              <a:rPr lang="en-US" smtClean="0"/>
              <a:pPr/>
              <a:t>‹#›</a:t>
            </a:fld>
            <a:endParaRPr lang="en-US"/>
          </a:p>
        </p:txBody>
      </p:sp>
    </p:spTree>
    <p:extLst>
      <p:ext uri="{BB962C8B-B14F-4D97-AF65-F5344CB8AC3E}">
        <p14:creationId xmlns:p14="http://schemas.microsoft.com/office/powerpoint/2010/main" val="4081375469"/>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19202" y="546100"/>
            <a:ext cx="8022168" cy="2324100"/>
          </a:xfrm>
        </p:spPr>
        <p:txBody>
          <a:bodyPr anchor="b"/>
          <a:lstStyle>
            <a:lvl1pPr algn="l">
              <a:defRPr sz="4000" b="1"/>
            </a:lvl1pPr>
          </a:lstStyle>
          <a:p>
            <a:r>
              <a:rPr lang="en-US"/>
              <a:t>Click to edit Master title style</a:t>
            </a:r>
          </a:p>
        </p:txBody>
      </p:sp>
      <p:sp>
        <p:nvSpPr>
          <p:cNvPr id="3" name="Content Placeholder 2"/>
          <p:cNvSpPr>
            <a:spLocks noGrp="1"/>
          </p:cNvSpPr>
          <p:nvPr>
            <p:ph idx="1"/>
          </p:nvPr>
        </p:nvSpPr>
        <p:spPr>
          <a:xfrm>
            <a:off x="9533467" y="546103"/>
            <a:ext cx="13631334" cy="11706226"/>
          </a:xfrm>
        </p:spPr>
        <p:txBody>
          <a:bodyPr/>
          <a:lstStyle>
            <a:lvl1pPr>
              <a:defRPr sz="6400"/>
            </a:lvl1pPr>
            <a:lvl2pPr>
              <a:defRPr sz="5600"/>
            </a:lvl2pPr>
            <a:lvl3pPr>
              <a:defRPr sz="4800"/>
            </a:lvl3pPr>
            <a:lvl4pPr>
              <a:defRPr sz="4000"/>
            </a:lvl4pPr>
            <a:lvl5pPr>
              <a:defRPr sz="4000"/>
            </a:lvl5pPr>
            <a:lvl6pPr>
              <a:defRPr sz="4000"/>
            </a:lvl6pPr>
            <a:lvl7pPr>
              <a:defRPr sz="4000"/>
            </a:lvl7pPr>
            <a:lvl8pPr>
              <a:defRPr sz="4000"/>
            </a:lvl8pPr>
            <a:lvl9pPr>
              <a:defRPr sz="4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219202" y="2870203"/>
            <a:ext cx="8022168" cy="9382126"/>
          </a:xfrm>
        </p:spPr>
        <p:txBody>
          <a:bodyPr/>
          <a:lstStyle>
            <a:lvl1pPr marL="0" indent="0">
              <a:buNone/>
              <a:defRPr sz="2800"/>
            </a:lvl1pPr>
            <a:lvl2pPr marL="914400" indent="0">
              <a:buNone/>
              <a:defRPr sz="2400"/>
            </a:lvl2pPr>
            <a:lvl3pPr marL="1828800" indent="0">
              <a:buNone/>
              <a:defRPr sz="2000"/>
            </a:lvl3pPr>
            <a:lvl4pPr marL="2743200" indent="0">
              <a:buNone/>
              <a:defRPr sz="1800"/>
            </a:lvl4pPr>
            <a:lvl5pPr marL="3657600" indent="0">
              <a:buNone/>
              <a:defRPr sz="1800"/>
            </a:lvl5pPr>
            <a:lvl6pPr marL="4572000" indent="0">
              <a:buNone/>
              <a:defRPr sz="1800"/>
            </a:lvl6pPr>
            <a:lvl7pPr marL="5486400" indent="0">
              <a:buNone/>
              <a:defRPr sz="1800"/>
            </a:lvl7pPr>
            <a:lvl8pPr marL="6400800" indent="0">
              <a:buNone/>
              <a:defRPr sz="1800"/>
            </a:lvl8pPr>
            <a:lvl9pPr marL="7315200" indent="0">
              <a:buNone/>
              <a:defRPr sz="1800"/>
            </a:lvl9pPr>
          </a:lstStyle>
          <a:p>
            <a:pPr lvl="0"/>
            <a:r>
              <a:rPr lang="en-US"/>
              <a:t>Click to edit Master text styles</a:t>
            </a:r>
          </a:p>
        </p:txBody>
      </p:sp>
      <p:sp>
        <p:nvSpPr>
          <p:cNvPr id="5" name="Rectangle 5"/>
          <p:cNvSpPr>
            <a:spLocks noGrp="1" noChangeArrowheads="1"/>
          </p:cNvSpPr>
          <p:nvPr>
            <p:ph type="dt" sz="half" idx="10"/>
          </p:nvPr>
        </p:nvSpPr>
        <p:spPr>
          <a:ln/>
        </p:spPr>
        <p:txBody>
          <a:bodyPr/>
          <a:lstStyle>
            <a:lvl1pPr>
              <a:defRPr/>
            </a:lvl1pPr>
          </a:lstStyle>
          <a:p>
            <a:pPr>
              <a:defRPr/>
            </a:pPr>
            <a:r>
              <a:rPr lang="en-US" dirty="0"/>
              <a:t>Autumn 2026</a:t>
            </a:r>
          </a:p>
        </p:txBody>
      </p:sp>
      <p:sp>
        <p:nvSpPr>
          <p:cNvPr id="6" name="Rectangle 6"/>
          <p:cNvSpPr>
            <a:spLocks noGrp="1" noChangeArrowheads="1"/>
          </p:cNvSpPr>
          <p:nvPr>
            <p:ph type="ftr" sz="quarter" idx="11"/>
          </p:nvPr>
        </p:nvSpPr>
        <p:spPr>
          <a:ln/>
        </p:spPr>
        <p:txBody>
          <a:bodyPr/>
          <a:lstStyle>
            <a:lvl1pPr>
              <a:defRPr/>
            </a:lvl1pPr>
          </a:lstStyle>
          <a:p>
            <a:pPr>
              <a:defRPr/>
            </a:pPr>
            <a:r>
              <a:rPr lang="en-US"/>
              <a:t>dt+UX: Design Thinking for User Experience Design, Prototyping &amp; Evaluation</a:t>
            </a:r>
          </a:p>
        </p:txBody>
      </p:sp>
      <p:sp>
        <p:nvSpPr>
          <p:cNvPr id="7" name="Rectangle 7"/>
          <p:cNvSpPr>
            <a:spLocks noGrp="1" noChangeArrowheads="1"/>
          </p:cNvSpPr>
          <p:nvPr>
            <p:ph type="sldNum" sz="quarter" idx="12"/>
          </p:nvPr>
        </p:nvSpPr>
        <p:spPr>
          <a:ln/>
        </p:spPr>
        <p:txBody>
          <a:bodyPr/>
          <a:lstStyle>
            <a:lvl1pPr>
              <a:defRPr/>
            </a:lvl1pPr>
          </a:lstStyle>
          <a:p>
            <a:pPr>
              <a:defRPr/>
            </a:pPr>
            <a:fld id="{2EACF50E-7197-4B7E-8673-0AA5BB4B13F6}" type="slidenum">
              <a:rPr lang="en-US" smtClean="0"/>
              <a:pPr>
                <a:defRPr/>
              </a:pPr>
              <a:t>‹#›</a:t>
            </a:fld>
            <a:endParaRPr lang="en-US"/>
          </a:p>
        </p:txBody>
      </p:sp>
    </p:spTree>
    <p:extLst>
      <p:ext uri="{BB962C8B-B14F-4D97-AF65-F5344CB8AC3E}">
        <p14:creationId xmlns:p14="http://schemas.microsoft.com/office/powerpoint/2010/main" val="565346007"/>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79434" y="9601200"/>
            <a:ext cx="14630400" cy="1133476"/>
          </a:xfrm>
        </p:spPr>
        <p:txBody>
          <a:bodyPr anchor="b"/>
          <a:lstStyle>
            <a:lvl1pPr algn="l">
              <a:defRPr sz="4000" b="1"/>
            </a:lvl1pPr>
          </a:lstStyle>
          <a:p>
            <a:r>
              <a:rPr lang="en-US"/>
              <a:t>Click to edit Master title style</a:t>
            </a:r>
          </a:p>
        </p:txBody>
      </p:sp>
      <p:sp>
        <p:nvSpPr>
          <p:cNvPr id="3" name="Picture Placeholder 2"/>
          <p:cNvSpPr>
            <a:spLocks noGrp="1"/>
          </p:cNvSpPr>
          <p:nvPr>
            <p:ph type="pic" idx="1"/>
          </p:nvPr>
        </p:nvSpPr>
        <p:spPr>
          <a:xfrm>
            <a:off x="4779434" y="1225550"/>
            <a:ext cx="14630400" cy="8229600"/>
          </a:xfrm>
        </p:spPr>
        <p:txBody>
          <a:bodyPr/>
          <a:lstStyle>
            <a:lvl1pPr marL="0" indent="0">
              <a:buNone/>
              <a:defRPr sz="6400"/>
            </a:lvl1pPr>
            <a:lvl2pPr marL="914400" indent="0">
              <a:buNone/>
              <a:defRPr sz="5600"/>
            </a:lvl2pPr>
            <a:lvl3pPr marL="1828800" indent="0">
              <a:buNone/>
              <a:defRPr sz="4800"/>
            </a:lvl3pPr>
            <a:lvl4pPr marL="2743200" indent="0">
              <a:buNone/>
              <a:defRPr sz="4000"/>
            </a:lvl4pPr>
            <a:lvl5pPr marL="3657600" indent="0">
              <a:buNone/>
              <a:defRPr sz="4000"/>
            </a:lvl5pPr>
            <a:lvl6pPr marL="4572000" indent="0">
              <a:buNone/>
              <a:defRPr sz="4000"/>
            </a:lvl6pPr>
            <a:lvl7pPr marL="5486400" indent="0">
              <a:buNone/>
              <a:defRPr sz="4000"/>
            </a:lvl7pPr>
            <a:lvl8pPr marL="6400800" indent="0">
              <a:buNone/>
              <a:defRPr sz="4000"/>
            </a:lvl8pPr>
            <a:lvl9pPr marL="7315200" indent="0">
              <a:buNone/>
              <a:defRPr sz="4000"/>
            </a:lvl9pPr>
          </a:lstStyle>
          <a:p>
            <a:pPr lvl="0"/>
            <a:r>
              <a:rPr lang="en-US" noProof="0"/>
              <a:t>Click icon to add picture</a:t>
            </a:r>
          </a:p>
        </p:txBody>
      </p:sp>
      <p:sp>
        <p:nvSpPr>
          <p:cNvPr id="4" name="Text Placeholder 3"/>
          <p:cNvSpPr>
            <a:spLocks noGrp="1"/>
          </p:cNvSpPr>
          <p:nvPr>
            <p:ph type="body" sz="half" idx="2"/>
          </p:nvPr>
        </p:nvSpPr>
        <p:spPr>
          <a:xfrm>
            <a:off x="4779434" y="10734676"/>
            <a:ext cx="14630400" cy="1609724"/>
          </a:xfrm>
        </p:spPr>
        <p:txBody>
          <a:bodyPr/>
          <a:lstStyle>
            <a:lvl1pPr marL="0" indent="0">
              <a:buNone/>
              <a:defRPr sz="2800"/>
            </a:lvl1pPr>
            <a:lvl2pPr marL="914400" indent="0">
              <a:buNone/>
              <a:defRPr sz="2400"/>
            </a:lvl2pPr>
            <a:lvl3pPr marL="1828800" indent="0">
              <a:buNone/>
              <a:defRPr sz="2000"/>
            </a:lvl3pPr>
            <a:lvl4pPr marL="2743200" indent="0">
              <a:buNone/>
              <a:defRPr sz="1800"/>
            </a:lvl4pPr>
            <a:lvl5pPr marL="3657600" indent="0">
              <a:buNone/>
              <a:defRPr sz="1800"/>
            </a:lvl5pPr>
            <a:lvl6pPr marL="4572000" indent="0">
              <a:buNone/>
              <a:defRPr sz="1800"/>
            </a:lvl6pPr>
            <a:lvl7pPr marL="5486400" indent="0">
              <a:buNone/>
              <a:defRPr sz="1800"/>
            </a:lvl7pPr>
            <a:lvl8pPr marL="6400800" indent="0">
              <a:buNone/>
              <a:defRPr sz="1800"/>
            </a:lvl8pPr>
            <a:lvl9pPr marL="7315200" indent="0">
              <a:buNone/>
              <a:defRPr sz="1800"/>
            </a:lvl9pPr>
          </a:lstStyle>
          <a:p>
            <a:pPr lvl="0"/>
            <a:r>
              <a:rPr lang="en-US"/>
              <a:t>Click to edit Master text styles</a:t>
            </a:r>
          </a:p>
        </p:txBody>
      </p:sp>
      <p:sp>
        <p:nvSpPr>
          <p:cNvPr id="5" name="Rectangle 5"/>
          <p:cNvSpPr>
            <a:spLocks noGrp="1" noChangeArrowheads="1"/>
          </p:cNvSpPr>
          <p:nvPr>
            <p:ph type="dt" sz="half" idx="10"/>
          </p:nvPr>
        </p:nvSpPr>
        <p:spPr>
          <a:ln/>
        </p:spPr>
        <p:txBody>
          <a:bodyPr/>
          <a:lstStyle>
            <a:lvl1pPr>
              <a:defRPr/>
            </a:lvl1pPr>
          </a:lstStyle>
          <a:p>
            <a:pPr>
              <a:defRPr/>
            </a:pPr>
            <a:r>
              <a:rPr lang="en-US" dirty="0"/>
              <a:t>Autumn 2026</a:t>
            </a:r>
          </a:p>
        </p:txBody>
      </p:sp>
      <p:sp>
        <p:nvSpPr>
          <p:cNvPr id="6" name="Rectangle 6"/>
          <p:cNvSpPr>
            <a:spLocks noGrp="1" noChangeArrowheads="1"/>
          </p:cNvSpPr>
          <p:nvPr>
            <p:ph type="ftr" sz="quarter" idx="11"/>
          </p:nvPr>
        </p:nvSpPr>
        <p:spPr>
          <a:ln/>
        </p:spPr>
        <p:txBody>
          <a:bodyPr/>
          <a:lstStyle>
            <a:lvl1pPr>
              <a:defRPr/>
            </a:lvl1pPr>
          </a:lstStyle>
          <a:p>
            <a:pPr>
              <a:defRPr/>
            </a:pPr>
            <a:r>
              <a:rPr lang="en-US"/>
              <a:t>dt+UX: Design Thinking for User Experience Design, Prototyping &amp; Evaluation</a:t>
            </a:r>
          </a:p>
        </p:txBody>
      </p:sp>
      <p:sp>
        <p:nvSpPr>
          <p:cNvPr id="7" name="Rectangle 7"/>
          <p:cNvSpPr>
            <a:spLocks noGrp="1" noChangeArrowheads="1"/>
          </p:cNvSpPr>
          <p:nvPr>
            <p:ph type="sldNum" sz="quarter" idx="12"/>
          </p:nvPr>
        </p:nvSpPr>
        <p:spPr>
          <a:ln/>
        </p:spPr>
        <p:txBody>
          <a:bodyPr/>
          <a:lstStyle>
            <a:lvl1pPr>
              <a:defRPr/>
            </a:lvl1pPr>
          </a:lstStyle>
          <a:p>
            <a:pPr>
              <a:defRPr/>
            </a:pPr>
            <a:fld id="{83BF5544-19EF-420E-9D89-1952C6AF6429}" type="slidenum">
              <a:rPr lang="en-US" smtClean="0"/>
              <a:pPr>
                <a:defRPr/>
              </a:pPr>
              <a:t>‹#›</a:t>
            </a:fld>
            <a:endParaRPr lang="en-US"/>
          </a:p>
        </p:txBody>
      </p:sp>
    </p:spTree>
    <p:extLst>
      <p:ext uri="{BB962C8B-B14F-4D97-AF65-F5344CB8AC3E}">
        <p14:creationId xmlns:p14="http://schemas.microsoft.com/office/powerpoint/2010/main" val="1961936603"/>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Rectangle 5"/>
          <p:cNvSpPr>
            <a:spLocks noGrp="1" noChangeArrowheads="1"/>
          </p:cNvSpPr>
          <p:nvPr>
            <p:ph type="dt" sz="half" idx="10"/>
          </p:nvPr>
        </p:nvSpPr>
        <p:spPr>
          <a:ln/>
        </p:spPr>
        <p:txBody>
          <a:bodyPr/>
          <a:lstStyle>
            <a:lvl1pPr>
              <a:defRPr/>
            </a:lvl1pPr>
          </a:lstStyle>
          <a:p>
            <a:pPr>
              <a:defRPr/>
            </a:pPr>
            <a:r>
              <a:rPr lang="en-US" dirty="0"/>
              <a:t>Autumn 2026</a:t>
            </a:r>
          </a:p>
        </p:txBody>
      </p:sp>
      <p:sp>
        <p:nvSpPr>
          <p:cNvPr id="5" name="Rectangle 6"/>
          <p:cNvSpPr>
            <a:spLocks noGrp="1" noChangeArrowheads="1"/>
          </p:cNvSpPr>
          <p:nvPr>
            <p:ph type="ftr" sz="quarter" idx="11"/>
          </p:nvPr>
        </p:nvSpPr>
        <p:spPr>
          <a:ln/>
        </p:spPr>
        <p:txBody>
          <a:bodyPr/>
          <a:lstStyle>
            <a:lvl1pPr>
              <a:defRPr/>
            </a:lvl1pPr>
          </a:lstStyle>
          <a:p>
            <a:pPr>
              <a:defRPr/>
            </a:pPr>
            <a:r>
              <a:rPr lang="en-US"/>
              <a:t>dt+UX: Design Thinking for User Experience Design, Prototyping &amp; Evaluation</a:t>
            </a:r>
          </a:p>
        </p:txBody>
      </p:sp>
      <p:sp>
        <p:nvSpPr>
          <p:cNvPr id="6" name="Rectangle 7"/>
          <p:cNvSpPr>
            <a:spLocks noGrp="1" noChangeArrowheads="1"/>
          </p:cNvSpPr>
          <p:nvPr>
            <p:ph type="sldNum" sz="quarter" idx="12"/>
          </p:nvPr>
        </p:nvSpPr>
        <p:spPr>
          <a:ln/>
        </p:spPr>
        <p:txBody>
          <a:bodyPr/>
          <a:lstStyle>
            <a:lvl1pPr>
              <a:defRPr/>
            </a:lvl1pPr>
          </a:lstStyle>
          <a:p>
            <a:pPr>
              <a:defRPr/>
            </a:pPr>
            <a:fld id="{6A51D4CA-2080-41F8-B351-4B8D672F805C}" type="slidenum">
              <a:rPr lang="en-US" smtClean="0"/>
              <a:pPr>
                <a:defRPr/>
              </a:pPr>
              <a:t>‹#›</a:t>
            </a:fld>
            <a:endParaRPr lang="en-US"/>
          </a:p>
        </p:txBody>
      </p:sp>
    </p:spTree>
    <p:extLst>
      <p:ext uri="{BB962C8B-B14F-4D97-AF65-F5344CB8AC3E}">
        <p14:creationId xmlns:p14="http://schemas.microsoft.com/office/powerpoint/2010/main" val="2933048626"/>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8609735" y="704853"/>
            <a:ext cx="5774266" cy="1194435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78469" y="704853"/>
            <a:ext cx="16924866" cy="119443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p:cNvSpPr>
            <a:spLocks noGrp="1" noChangeArrowheads="1"/>
          </p:cNvSpPr>
          <p:nvPr>
            <p:ph type="dt" sz="half" idx="10"/>
          </p:nvPr>
        </p:nvSpPr>
        <p:spPr>
          <a:ln/>
        </p:spPr>
        <p:txBody>
          <a:bodyPr/>
          <a:lstStyle>
            <a:lvl1pPr>
              <a:defRPr/>
            </a:lvl1pPr>
          </a:lstStyle>
          <a:p>
            <a:pPr>
              <a:defRPr/>
            </a:pPr>
            <a:r>
              <a:rPr lang="en-US" dirty="0"/>
              <a:t>Autumn 2026</a:t>
            </a:r>
          </a:p>
        </p:txBody>
      </p:sp>
      <p:sp>
        <p:nvSpPr>
          <p:cNvPr id="5" name="Rectangle 6"/>
          <p:cNvSpPr>
            <a:spLocks noGrp="1" noChangeArrowheads="1"/>
          </p:cNvSpPr>
          <p:nvPr>
            <p:ph type="ftr" sz="quarter" idx="11"/>
          </p:nvPr>
        </p:nvSpPr>
        <p:spPr>
          <a:ln/>
        </p:spPr>
        <p:txBody>
          <a:bodyPr/>
          <a:lstStyle>
            <a:lvl1pPr>
              <a:defRPr/>
            </a:lvl1pPr>
          </a:lstStyle>
          <a:p>
            <a:pPr>
              <a:defRPr/>
            </a:pPr>
            <a:r>
              <a:rPr lang="en-US"/>
              <a:t>dt+UX: Design Thinking for User Experience Design, Prototyping &amp; Evaluation</a:t>
            </a:r>
          </a:p>
        </p:txBody>
      </p:sp>
      <p:sp>
        <p:nvSpPr>
          <p:cNvPr id="6" name="Rectangle 7"/>
          <p:cNvSpPr>
            <a:spLocks noGrp="1" noChangeArrowheads="1"/>
          </p:cNvSpPr>
          <p:nvPr>
            <p:ph type="sldNum" sz="quarter" idx="12"/>
          </p:nvPr>
        </p:nvSpPr>
        <p:spPr>
          <a:ln/>
        </p:spPr>
        <p:txBody>
          <a:bodyPr/>
          <a:lstStyle>
            <a:lvl1pPr>
              <a:defRPr/>
            </a:lvl1pPr>
          </a:lstStyle>
          <a:p>
            <a:pPr>
              <a:defRPr/>
            </a:pPr>
            <a:fld id="{6C6E248A-5EDA-4A33-BD14-E679AA063D68}" type="slidenum">
              <a:rPr lang="en-US" smtClean="0"/>
              <a:pPr>
                <a:defRPr/>
              </a:pPr>
              <a:t>‹#›</a:t>
            </a:fld>
            <a:endParaRPr lang="en-US"/>
          </a:p>
        </p:txBody>
      </p:sp>
    </p:spTree>
    <p:extLst>
      <p:ext uri="{BB962C8B-B14F-4D97-AF65-F5344CB8AC3E}">
        <p14:creationId xmlns:p14="http://schemas.microsoft.com/office/powerpoint/2010/main" val="3854616416"/>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Main">
    <p:spTree>
      <p:nvGrpSpPr>
        <p:cNvPr id="1" name=""/>
        <p:cNvGrpSpPr/>
        <p:nvPr/>
      </p:nvGrpSpPr>
      <p:grpSpPr>
        <a:xfrm>
          <a:off x="0" y="0"/>
          <a:ext cx="0" cy="0"/>
          <a:chOff x="0" y="0"/>
          <a:chExt cx="0" cy="0"/>
        </a:xfrm>
      </p:grpSpPr>
      <p:sp>
        <p:nvSpPr>
          <p:cNvPr id="19" name="Shape 19"/>
          <p:cNvSpPr>
            <a:spLocks noGrp="1"/>
          </p:cNvSpPr>
          <p:nvPr>
            <p:ph type="title"/>
          </p:nvPr>
        </p:nvSpPr>
        <p:spPr>
          <a:prstGeom prst="rect">
            <a:avLst/>
          </a:prstGeom>
        </p:spPr>
        <p:txBody>
          <a:bodyPr/>
          <a:lstStyle/>
          <a:p>
            <a:pPr lvl="0">
              <a:defRPr sz="1800">
                <a:solidFill>
                  <a:srgbClr val="000000"/>
                </a:solidFill>
                <a:uFillTx/>
              </a:defRPr>
            </a:pPr>
            <a:r>
              <a:rPr lang="en-US" sz="8000">
                <a:solidFill>
                  <a:srgbClr val="FFFFFF"/>
                </a:solidFill>
                <a:uFill>
                  <a:solidFill>
                    <a:srgbClr val="FFFFFF"/>
                  </a:solidFill>
                </a:uFill>
              </a:rPr>
              <a:t>Click to edit Master title style</a:t>
            </a:r>
            <a:endParaRPr sz="8000">
              <a:solidFill>
                <a:srgbClr val="FFFFFF"/>
              </a:solidFill>
              <a:uFill>
                <a:solidFill>
                  <a:srgbClr val="FFFFFF"/>
                </a:solidFill>
              </a:uFill>
            </a:endParaRPr>
          </a:p>
        </p:txBody>
      </p:sp>
      <p:sp>
        <p:nvSpPr>
          <p:cNvPr id="20" name="Shape 20"/>
          <p:cNvSpPr>
            <a:spLocks noGrp="1"/>
          </p:cNvSpPr>
          <p:nvPr>
            <p:ph type="body" idx="1"/>
          </p:nvPr>
        </p:nvSpPr>
        <p:spPr>
          <a:prstGeom prst="rect">
            <a:avLst/>
          </a:prstGeom>
        </p:spPr>
        <p:txBody>
          <a:bodyPr/>
          <a:lstStyle>
            <a:lvl2pPr marL="586672" indent="-184618">
              <a:spcBef>
                <a:spcPts val="970"/>
              </a:spcBef>
              <a:defRPr sz="4600"/>
            </a:lvl2pPr>
            <a:lvl3pPr marL="914880" indent="-143592">
              <a:spcBef>
                <a:spcPts val="808"/>
              </a:spcBef>
              <a:defRPr sz="4200"/>
            </a:lvl3pPr>
            <a:lvl4pPr marL="1284116" indent="-143592">
              <a:spcBef>
                <a:spcPts val="646"/>
              </a:spcBef>
              <a:defRPr sz="3400"/>
            </a:lvl4pPr>
            <a:lvl5pPr marL="1653350" indent="-143592">
              <a:spcBef>
                <a:spcPts val="646"/>
              </a:spcBef>
              <a:defRPr sz="3400"/>
            </a:lvl5pPr>
          </a:lstStyle>
          <a:p>
            <a:pPr lvl="0">
              <a:defRPr sz="1800">
                <a:solidFill>
                  <a:srgbClr val="000000"/>
                </a:solidFill>
                <a:uFillTx/>
              </a:defRPr>
            </a:pPr>
            <a:r>
              <a:rPr lang="en-US" sz="5400">
                <a:solidFill>
                  <a:srgbClr val="FFFFFF"/>
                </a:solidFill>
                <a:uFill>
                  <a:solidFill>
                    <a:srgbClr val="FFFFFF"/>
                  </a:solidFill>
                </a:uFill>
              </a:rPr>
              <a:t>Click to edit Master text styles</a:t>
            </a:r>
          </a:p>
          <a:p>
            <a:pPr lvl="1">
              <a:defRPr sz="1800">
                <a:solidFill>
                  <a:srgbClr val="000000"/>
                </a:solidFill>
                <a:uFillTx/>
              </a:defRPr>
            </a:pPr>
            <a:r>
              <a:rPr lang="en-US" sz="5400">
                <a:solidFill>
                  <a:srgbClr val="FFFFFF"/>
                </a:solidFill>
                <a:uFill>
                  <a:solidFill>
                    <a:srgbClr val="FFFFFF"/>
                  </a:solidFill>
                </a:uFill>
              </a:rPr>
              <a:t>Second level</a:t>
            </a:r>
          </a:p>
          <a:p>
            <a:pPr lvl="2">
              <a:defRPr sz="1800">
                <a:solidFill>
                  <a:srgbClr val="000000"/>
                </a:solidFill>
                <a:uFillTx/>
              </a:defRPr>
            </a:pPr>
            <a:r>
              <a:rPr lang="en-US" sz="5400">
                <a:solidFill>
                  <a:srgbClr val="FFFFFF"/>
                </a:solidFill>
                <a:uFill>
                  <a:solidFill>
                    <a:srgbClr val="FFFFFF"/>
                  </a:solidFill>
                </a:uFill>
              </a:rPr>
              <a:t>Third level</a:t>
            </a:r>
          </a:p>
          <a:p>
            <a:pPr lvl="3">
              <a:defRPr sz="1800">
                <a:solidFill>
                  <a:srgbClr val="000000"/>
                </a:solidFill>
                <a:uFillTx/>
              </a:defRPr>
            </a:pPr>
            <a:r>
              <a:rPr lang="en-US" sz="5400">
                <a:solidFill>
                  <a:srgbClr val="FFFFFF"/>
                </a:solidFill>
                <a:uFill>
                  <a:solidFill>
                    <a:srgbClr val="FFFFFF"/>
                  </a:solidFill>
                </a:uFill>
              </a:rPr>
              <a:t>Fourth level</a:t>
            </a:r>
          </a:p>
          <a:p>
            <a:pPr lvl="4">
              <a:defRPr sz="1800">
                <a:solidFill>
                  <a:srgbClr val="000000"/>
                </a:solidFill>
                <a:uFillTx/>
              </a:defRPr>
            </a:pPr>
            <a:r>
              <a:rPr lang="en-US" sz="5400">
                <a:solidFill>
                  <a:srgbClr val="FFFFFF"/>
                </a:solidFill>
                <a:uFill>
                  <a:solidFill>
                    <a:srgbClr val="FFFFFF"/>
                  </a:solidFill>
                </a:uFill>
              </a:rPr>
              <a:t>Fifth level</a:t>
            </a:r>
            <a:endParaRPr sz="3400">
              <a:solidFill>
                <a:srgbClr val="FFFFFF"/>
              </a:solidFill>
              <a:uFill>
                <a:solidFill>
                  <a:srgbClr val="FFFFFF"/>
                </a:solidFill>
              </a:uFill>
            </a:endParaRPr>
          </a:p>
        </p:txBody>
      </p:sp>
      <p:sp>
        <p:nvSpPr>
          <p:cNvPr id="4" name="Rectangle 5">
            <a:extLst>
              <a:ext uri="{FF2B5EF4-FFF2-40B4-BE49-F238E27FC236}">
                <a16:creationId xmlns:a16="http://schemas.microsoft.com/office/drawing/2014/main" id="{04B94D95-A2AB-8944-9100-36502BBCF46C}"/>
              </a:ext>
            </a:extLst>
          </p:cNvPr>
          <p:cNvSpPr>
            <a:spLocks noGrp="1" noChangeArrowheads="1"/>
          </p:cNvSpPr>
          <p:nvPr>
            <p:ph type="dt" sz="half" idx="2"/>
          </p:nvPr>
        </p:nvSpPr>
        <p:spPr bwMode="auto">
          <a:xfrm>
            <a:off x="0" y="13106400"/>
            <a:ext cx="5080000" cy="9144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2000" b="0" i="0" smtClean="0">
                <a:solidFill>
                  <a:srgbClr val="6D6D6D"/>
                </a:solidFill>
                <a:latin typeface="Helvetica Light"/>
                <a:ea typeface="+mn-ea"/>
                <a:cs typeface="Helvetica Light"/>
              </a:defRPr>
            </a:lvl1pPr>
          </a:lstStyle>
          <a:p>
            <a:pPr>
              <a:defRPr/>
            </a:pPr>
            <a:r>
              <a:rPr lang="en-US" dirty="0"/>
              <a:t>Autumn 2026</a:t>
            </a:r>
          </a:p>
        </p:txBody>
      </p:sp>
      <p:sp>
        <p:nvSpPr>
          <p:cNvPr id="5" name="Rectangle 6">
            <a:extLst>
              <a:ext uri="{FF2B5EF4-FFF2-40B4-BE49-F238E27FC236}">
                <a16:creationId xmlns:a16="http://schemas.microsoft.com/office/drawing/2014/main" id="{8F105658-4B3F-D54B-AFC8-B6123918E270}"/>
              </a:ext>
            </a:extLst>
          </p:cNvPr>
          <p:cNvSpPr>
            <a:spLocks noGrp="1" noChangeArrowheads="1"/>
          </p:cNvSpPr>
          <p:nvPr>
            <p:ph type="ftr" sz="quarter" idx="3"/>
          </p:nvPr>
        </p:nvSpPr>
        <p:spPr bwMode="auto">
          <a:xfrm>
            <a:off x="5091719" y="13106400"/>
            <a:ext cx="16638966" cy="9144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2000" b="0" i="0" smtClean="0">
                <a:solidFill>
                  <a:srgbClr val="6D6D6D"/>
                </a:solidFill>
                <a:latin typeface="Helvetica Light"/>
                <a:ea typeface="+mn-ea"/>
                <a:cs typeface="Helvetica Light"/>
              </a:defRPr>
            </a:lvl1pPr>
          </a:lstStyle>
          <a:p>
            <a:pPr>
              <a:defRPr/>
            </a:pPr>
            <a:r>
              <a:rPr lang="en-US">
                <a:latin typeface="Lucida Grande"/>
                <a:ea typeface="Lucida Grande"/>
                <a:cs typeface="Lucida Grande"/>
              </a:rPr>
              <a:t>dt+UX: Design Thinking for User Experience Design, Prototyping &amp; Evaluation</a:t>
            </a:r>
            <a:endParaRPr lang="en-US" dirty="0"/>
          </a:p>
        </p:txBody>
      </p:sp>
      <p:sp>
        <p:nvSpPr>
          <p:cNvPr id="6" name="Rectangle 7">
            <a:extLst>
              <a:ext uri="{FF2B5EF4-FFF2-40B4-BE49-F238E27FC236}">
                <a16:creationId xmlns:a16="http://schemas.microsoft.com/office/drawing/2014/main" id="{01711E96-21B6-CA46-B1E7-634E9DC0A3A7}"/>
              </a:ext>
            </a:extLst>
          </p:cNvPr>
          <p:cNvSpPr>
            <a:spLocks noGrp="1" noChangeArrowheads="1"/>
          </p:cNvSpPr>
          <p:nvPr>
            <p:ph type="sldNum" sz="quarter" idx="4"/>
          </p:nvPr>
        </p:nvSpPr>
        <p:spPr bwMode="auto">
          <a:xfrm>
            <a:off x="21742400" y="13106402"/>
            <a:ext cx="2641600" cy="9144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2000" b="0" i="0">
                <a:solidFill>
                  <a:srgbClr val="6D6D6D"/>
                </a:solidFill>
                <a:latin typeface="Helvetica Light"/>
                <a:cs typeface="Helvetica Light"/>
              </a:defRPr>
            </a:lvl1pPr>
          </a:lstStyle>
          <a:p>
            <a:pPr>
              <a:defRPr/>
            </a:pPr>
            <a:fld id="{D71D7C31-5DB5-47AD-AB94-4B6B5EAB431F}" type="slidenum">
              <a:rPr lang="en-US" smtClean="0"/>
              <a:pPr>
                <a:defRPr/>
              </a:pPr>
              <a:t>‹#›</a:t>
            </a:fld>
            <a:endParaRPr lang="en-US" dirty="0"/>
          </a:p>
        </p:txBody>
      </p:sp>
    </p:spTree>
    <p:extLst>
      <p:ext uri="{BB962C8B-B14F-4D97-AF65-F5344CB8AC3E}">
        <p14:creationId xmlns:p14="http://schemas.microsoft.com/office/powerpoint/2010/main" val="757365003"/>
      </p:ext>
    </p:extLst>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3_Title + subtitle + bullets">
    <p:spTree>
      <p:nvGrpSpPr>
        <p:cNvPr id="1" name=""/>
        <p:cNvGrpSpPr/>
        <p:nvPr/>
      </p:nvGrpSpPr>
      <p:grpSpPr>
        <a:xfrm>
          <a:off x="0" y="0"/>
          <a:ext cx="0" cy="0"/>
          <a:chOff x="0" y="0"/>
          <a:chExt cx="0" cy="0"/>
        </a:xfrm>
      </p:grpSpPr>
      <p:sp>
        <p:nvSpPr>
          <p:cNvPr id="3" name="Text Placeholder 2"/>
          <p:cNvSpPr>
            <a:spLocks noGrp="1"/>
          </p:cNvSpPr>
          <p:nvPr>
            <p:ph type="body" sz="quarter" idx="10"/>
          </p:nvPr>
        </p:nvSpPr>
        <p:spPr>
          <a:xfrm>
            <a:off x="897469" y="2851157"/>
            <a:ext cx="22554202" cy="9763126"/>
          </a:xfrm>
          <a:prstGeom prst="rect">
            <a:avLst/>
          </a:prstGeom>
        </p:spPr>
        <p:txBody>
          <a:bodyPr/>
          <a:lstStyle>
            <a:lvl1pPr>
              <a:defRPr lang="en-US" dirty="0" smtClean="0">
                <a:solidFill>
                  <a:srgbClr val="767676"/>
                </a:solidFill>
                <a:latin typeface="+mn-lt"/>
              </a:defRPr>
            </a:lvl1pPr>
            <a:lvl2pPr>
              <a:defRPr lang="en-US" dirty="0" smtClean="0">
                <a:solidFill>
                  <a:srgbClr val="767676"/>
                </a:solidFill>
                <a:latin typeface="+mn-lt"/>
              </a:defRPr>
            </a:lvl2pPr>
            <a:lvl3pPr>
              <a:defRPr lang="en-US" dirty="0" smtClean="0">
                <a:solidFill>
                  <a:srgbClr val="767676"/>
                </a:solidFill>
                <a:latin typeface="+mn-lt"/>
              </a:defRPr>
            </a:lvl3pPr>
            <a:lvl4pPr>
              <a:defRPr lang="en-US" dirty="0" smtClean="0">
                <a:solidFill>
                  <a:srgbClr val="767676"/>
                </a:solidFill>
                <a:latin typeface="+mn-lt"/>
              </a:defRPr>
            </a:lvl4pPr>
            <a:lvl5pPr>
              <a:defRPr lang="en-US" dirty="0">
                <a:solidFill>
                  <a:srgbClr val="767676"/>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ext Placeholder 14"/>
          <p:cNvSpPr>
            <a:spLocks noGrp="1"/>
          </p:cNvSpPr>
          <p:nvPr>
            <p:ph type="body" sz="quarter" idx="15" hasCustomPrompt="1"/>
          </p:nvPr>
        </p:nvSpPr>
        <p:spPr>
          <a:xfrm>
            <a:off x="6360998" y="372272"/>
            <a:ext cx="17627600" cy="1219200"/>
          </a:xfrm>
          <a:prstGeom prst="rect">
            <a:avLst/>
          </a:prstGeom>
        </p:spPr>
        <p:txBody>
          <a:bodyPr>
            <a:noAutofit/>
          </a:bodyPr>
          <a:lstStyle>
            <a:lvl1pPr marL="0" indent="0" algn="r">
              <a:buNone/>
              <a:defRPr sz="6400" baseline="0">
                <a:solidFill>
                  <a:srgbClr val="FFC000"/>
                </a:solidFill>
                <a:latin typeface="+mn-lt"/>
              </a:defRPr>
            </a:lvl1pPr>
          </a:lstStyle>
          <a:p>
            <a:pPr lvl="0"/>
            <a:r>
              <a:rPr lang="en-US" dirty="0"/>
              <a:t>secondary title</a:t>
            </a:r>
          </a:p>
        </p:txBody>
      </p:sp>
      <p:sp>
        <p:nvSpPr>
          <p:cNvPr id="8" name="Title 1"/>
          <p:cNvSpPr>
            <a:spLocks noGrp="1"/>
          </p:cNvSpPr>
          <p:nvPr>
            <p:ph type="title" hasCustomPrompt="1"/>
          </p:nvPr>
        </p:nvSpPr>
        <p:spPr>
          <a:xfrm>
            <a:off x="304801" y="-54592"/>
            <a:ext cx="22550650" cy="2286000"/>
          </a:xfrm>
          <a:prstGeom prst="rect">
            <a:avLst/>
          </a:prstGeom>
        </p:spPr>
        <p:txBody>
          <a:bodyPr>
            <a:noAutofit/>
          </a:bodyPr>
          <a:lstStyle>
            <a:lvl1pPr algn="l">
              <a:defRPr sz="8400" b="0" baseline="0">
                <a:solidFill>
                  <a:srgbClr val="767676"/>
                </a:solidFill>
                <a:latin typeface="+mn-lt"/>
              </a:defRPr>
            </a:lvl1pPr>
          </a:lstStyle>
          <a:p>
            <a:r>
              <a:rPr lang="en-US" dirty="0"/>
              <a:t>title goes here</a:t>
            </a:r>
          </a:p>
        </p:txBody>
      </p:sp>
      <p:sp>
        <p:nvSpPr>
          <p:cNvPr id="5" name="Rectangle 5">
            <a:extLst>
              <a:ext uri="{FF2B5EF4-FFF2-40B4-BE49-F238E27FC236}">
                <a16:creationId xmlns:a16="http://schemas.microsoft.com/office/drawing/2014/main" id="{88866947-3717-D941-B175-1B7B7ED1B84A}"/>
              </a:ext>
            </a:extLst>
          </p:cNvPr>
          <p:cNvSpPr>
            <a:spLocks noGrp="1" noChangeArrowheads="1"/>
          </p:cNvSpPr>
          <p:nvPr>
            <p:ph type="dt" sz="half" idx="2"/>
          </p:nvPr>
        </p:nvSpPr>
        <p:spPr bwMode="auto">
          <a:xfrm>
            <a:off x="0" y="13106400"/>
            <a:ext cx="5080000" cy="9144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2000" b="0" i="0" smtClean="0">
                <a:solidFill>
                  <a:srgbClr val="6D6D6D"/>
                </a:solidFill>
                <a:latin typeface="Helvetica Light"/>
                <a:ea typeface="+mn-ea"/>
                <a:cs typeface="Helvetica Light"/>
              </a:defRPr>
            </a:lvl1pPr>
          </a:lstStyle>
          <a:p>
            <a:pPr>
              <a:defRPr/>
            </a:pPr>
            <a:r>
              <a:rPr lang="en-US" dirty="0"/>
              <a:t>Autumn 2026</a:t>
            </a:r>
          </a:p>
        </p:txBody>
      </p:sp>
      <p:sp>
        <p:nvSpPr>
          <p:cNvPr id="6" name="Rectangle 6">
            <a:extLst>
              <a:ext uri="{FF2B5EF4-FFF2-40B4-BE49-F238E27FC236}">
                <a16:creationId xmlns:a16="http://schemas.microsoft.com/office/drawing/2014/main" id="{0EA4BA3F-BC2B-3D47-BE0A-78ED8EBFE108}"/>
              </a:ext>
            </a:extLst>
          </p:cNvPr>
          <p:cNvSpPr>
            <a:spLocks noGrp="1" noChangeArrowheads="1"/>
          </p:cNvSpPr>
          <p:nvPr>
            <p:ph type="ftr" sz="quarter" idx="3"/>
          </p:nvPr>
        </p:nvSpPr>
        <p:spPr bwMode="auto">
          <a:xfrm>
            <a:off x="5091719" y="13106400"/>
            <a:ext cx="16638966" cy="9144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2000" b="0" i="0" smtClean="0">
                <a:solidFill>
                  <a:srgbClr val="6D6D6D"/>
                </a:solidFill>
                <a:latin typeface="Helvetica Light"/>
                <a:ea typeface="+mn-ea"/>
                <a:cs typeface="Helvetica Light"/>
              </a:defRPr>
            </a:lvl1pPr>
          </a:lstStyle>
          <a:p>
            <a:pPr>
              <a:defRPr/>
            </a:pPr>
            <a:r>
              <a:rPr lang="en-US">
                <a:latin typeface="Lucida Grande"/>
                <a:ea typeface="Lucida Grande"/>
                <a:cs typeface="Lucida Grande"/>
              </a:rPr>
              <a:t>dt+UX: Design Thinking for User Experience Design, Prototyping &amp; Evaluation</a:t>
            </a:r>
            <a:endParaRPr lang="en-US" dirty="0"/>
          </a:p>
        </p:txBody>
      </p:sp>
      <p:sp>
        <p:nvSpPr>
          <p:cNvPr id="9" name="Rectangle 7">
            <a:extLst>
              <a:ext uri="{FF2B5EF4-FFF2-40B4-BE49-F238E27FC236}">
                <a16:creationId xmlns:a16="http://schemas.microsoft.com/office/drawing/2014/main" id="{968502BF-64C9-E34D-92E9-03DE93032926}"/>
              </a:ext>
            </a:extLst>
          </p:cNvPr>
          <p:cNvSpPr>
            <a:spLocks noGrp="1" noChangeArrowheads="1"/>
          </p:cNvSpPr>
          <p:nvPr>
            <p:ph type="sldNum" sz="quarter" idx="4"/>
          </p:nvPr>
        </p:nvSpPr>
        <p:spPr bwMode="auto">
          <a:xfrm>
            <a:off x="21742400" y="13106402"/>
            <a:ext cx="2641600" cy="9144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2000" b="0" i="0">
                <a:solidFill>
                  <a:srgbClr val="6D6D6D"/>
                </a:solidFill>
                <a:latin typeface="Helvetica Light"/>
                <a:cs typeface="Helvetica Light"/>
              </a:defRPr>
            </a:lvl1pPr>
          </a:lstStyle>
          <a:p>
            <a:pPr>
              <a:defRPr/>
            </a:pPr>
            <a:fld id="{D71D7C31-5DB5-47AD-AB94-4B6B5EAB431F}" type="slidenum">
              <a:rPr lang="en-US" smtClean="0"/>
              <a:pPr>
                <a:defRPr/>
              </a:pPr>
              <a:t>‹#›</a:t>
            </a:fld>
            <a:endParaRPr lang="en-US" dirty="0"/>
          </a:p>
        </p:txBody>
      </p:sp>
    </p:spTree>
    <p:extLst>
      <p:ext uri="{BB962C8B-B14F-4D97-AF65-F5344CB8AC3E}">
        <p14:creationId xmlns:p14="http://schemas.microsoft.com/office/powerpoint/2010/main" val="30720980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31"/>
            <a:ext cx="7772400" cy="1470026"/>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171" indent="0" algn="ctr">
              <a:buNone/>
              <a:defRPr>
                <a:solidFill>
                  <a:schemeClr val="tx1">
                    <a:tint val="75000"/>
                  </a:schemeClr>
                </a:solidFill>
              </a:defRPr>
            </a:lvl2pPr>
            <a:lvl3pPr marL="914342" indent="0" algn="ctr">
              <a:buNone/>
              <a:defRPr>
                <a:solidFill>
                  <a:schemeClr val="tx1">
                    <a:tint val="75000"/>
                  </a:schemeClr>
                </a:solidFill>
              </a:defRPr>
            </a:lvl3pPr>
            <a:lvl4pPr marL="1371508" indent="0" algn="ctr">
              <a:buNone/>
              <a:defRPr>
                <a:solidFill>
                  <a:schemeClr val="tx1">
                    <a:tint val="75000"/>
                  </a:schemeClr>
                </a:solidFill>
              </a:defRPr>
            </a:lvl4pPr>
            <a:lvl5pPr marL="1828679" indent="0" algn="ctr">
              <a:buNone/>
              <a:defRPr>
                <a:solidFill>
                  <a:schemeClr val="tx1">
                    <a:tint val="75000"/>
                  </a:schemeClr>
                </a:solidFill>
              </a:defRPr>
            </a:lvl5pPr>
            <a:lvl6pPr marL="2285850" indent="0" algn="ctr">
              <a:buNone/>
              <a:defRPr>
                <a:solidFill>
                  <a:schemeClr val="tx1">
                    <a:tint val="75000"/>
                  </a:schemeClr>
                </a:solidFill>
              </a:defRPr>
            </a:lvl6pPr>
            <a:lvl7pPr marL="2743021" indent="0" algn="ctr">
              <a:buNone/>
              <a:defRPr>
                <a:solidFill>
                  <a:schemeClr val="tx1">
                    <a:tint val="75000"/>
                  </a:schemeClr>
                </a:solidFill>
              </a:defRPr>
            </a:lvl7pPr>
            <a:lvl8pPr marL="3200191" indent="0" algn="ctr">
              <a:buNone/>
              <a:defRPr>
                <a:solidFill>
                  <a:schemeClr val="tx1">
                    <a:tint val="75000"/>
                  </a:schemeClr>
                </a:solidFill>
              </a:defRPr>
            </a:lvl8pPr>
            <a:lvl9pPr marL="3657358"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pPr>
              <a:defRPr/>
            </a:pPr>
            <a:r>
              <a:rPr lang="en-US" dirty="0"/>
              <a:t>Autumn 2026</a:t>
            </a:r>
          </a:p>
        </p:txBody>
      </p:sp>
      <p:sp>
        <p:nvSpPr>
          <p:cNvPr id="5" name="Footer Placeholder 4"/>
          <p:cNvSpPr>
            <a:spLocks noGrp="1"/>
          </p:cNvSpPr>
          <p:nvPr>
            <p:ph type="ftr" sz="quarter" idx="11"/>
          </p:nvPr>
        </p:nvSpPr>
        <p:spPr/>
        <p:txBody>
          <a:bodyPr/>
          <a:lstStyle/>
          <a:p>
            <a:pPr>
              <a:defRPr/>
            </a:pPr>
            <a:r>
              <a:rPr lang="en-US">
                <a:latin typeface="Lucida Grande"/>
                <a:ea typeface="Lucida Grande"/>
                <a:cs typeface="Lucida Grande"/>
              </a:rPr>
              <a:t>dt+UX: Design Thinking for User Experience Design, Prototyping &amp; Evaluation</a:t>
            </a:r>
            <a:endParaRPr lang="en-US" dirty="0"/>
          </a:p>
        </p:txBody>
      </p:sp>
      <p:sp>
        <p:nvSpPr>
          <p:cNvPr id="6" name="Slide Number Placeholder 5"/>
          <p:cNvSpPr>
            <a:spLocks noGrp="1"/>
          </p:cNvSpPr>
          <p:nvPr>
            <p:ph type="sldNum" sz="quarter" idx="12"/>
          </p:nvPr>
        </p:nvSpPr>
        <p:spPr/>
        <p:txBody>
          <a:bodyPr/>
          <a:lstStyle/>
          <a:p>
            <a:pPr>
              <a:defRPr/>
            </a:pPr>
            <a:fld id="{D71D7C31-5DB5-47AD-AB94-4B6B5EAB431F}" type="slidenum">
              <a:rPr lang="en-US" smtClean="0"/>
              <a:pPr>
                <a:defRPr/>
              </a:pPr>
              <a:t>‹#›</a:t>
            </a:fld>
            <a:endParaRPr lang="en-US" dirty="0"/>
          </a:p>
        </p:txBody>
      </p:sp>
    </p:spTree>
    <p:extLst>
      <p:ext uri="{BB962C8B-B14F-4D97-AF65-F5344CB8AC3E}">
        <p14:creationId xmlns:p14="http://schemas.microsoft.com/office/powerpoint/2010/main" val="121879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2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6881229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278469" y="704850"/>
            <a:ext cx="23105534" cy="2286000"/>
          </a:xfrm>
        </p:spPr>
        <p:txBody>
          <a:bodyPr/>
          <a:lstStyle>
            <a:lvl1pPr>
              <a:defRPr>
                <a:solidFill>
                  <a:srgbClr val="FFC000"/>
                </a:solidFill>
              </a:defRPr>
            </a:lvl1pPr>
          </a:lstStyle>
          <a:p>
            <a:r>
              <a:rPr lang="en-US"/>
              <a:t>Click to edit Master title style</a:t>
            </a:r>
            <a:endParaRPr lang="en-US" dirty="0"/>
          </a:p>
        </p:txBody>
      </p:sp>
      <p:sp>
        <p:nvSpPr>
          <p:cNvPr id="3" name="Text Placeholder 2"/>
          <p:cNvSpPr>
            <a:spLocks noGrp="1"/>
          </p:cNvSpPr>
          <p:nvPr>
            <p:ph type="body" sz="half" idx="1"/>
          </p:nvPr>
        </p:nvSpPr>
        <p:spPr>
          <a:xfrm>
            <a:off x="1828800" y="3200400"/>
            <a:ext cx="10160000" cy="944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2395200" y="3200400"/>
            <a:ext cx="10160000" cy="944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5"/>
          <p:cNvSpPr>
            <a:spLocks noGrp="1" noChangeArrowheads="1"/>
          </p:cNvSpPr>
          <p:nvPr>
            <p:ph type="dt" sz="half" idx="10"/>
          </p:nvPr>
        </p:nvSpPr>
        <p:spPr>
          <a:ln/>
        </p:spPr>
        <p:txBody>
          <a:bodyPr/>
          <a:lstStyle>
            <a:lvl1pPr>
              <a:defRPr/>
            </a:lvl1pPr>
          </a:lstStyle>
          <a:p>
            <a:pPr>
              <a:defRPr/>
            </a:pPr>
            <a:r>
              <a:rPr lang="en-US" dirty="0"/>
              <a:t>Autumn 2026</a:t>
            </a:r>
          </a:p>
        </p:txBody>
      </p:sp>
      <p:sp>
        <p:nvSpPr>
          <p:cNvPr id="6" name="Rectangle 6"/>
          <p:cNvSpPr>
            <a:spLocks noGrp="1" noChangeArrowheads="1"/>
          </p:cNvSpPr>
          <p:nvPr>
            <p:ph type="ftr" sz="quarter" idx="11"/>
          </p:nvPr>
        </p:nvSpPr>
        <p:spPr>
          <a:ln/>
        </p:spPr>
        <p:txBody>
          <a:bodyPr/>
          <a:lstStyle>
            <a:lvl1pPr>
              <a:defRPr/>
            </a:lvl1pPr>
          </a:lstStyle>
          <a:p>
            <a:pPr>
              <a:defRPr/>
            </a:pPr>
            <a:r>
              <a:rPr lang="en-US">
                <a:latin typeface="Lucida Grande"/>
                <a:ea typeface="Lucida Grande"/>
                <a:cs typeface="Lucida Grande"/>
              </a:rPr>
              <a:t>dt+UX: Design Thinking for User Experience Design, Prototyping &amp; Evaluation</a:t>
            </a:r>
            <a:endParaRPr lang="en-US" dirty="0"/>
          </a:p>
        </p:txBody>
      </p:sp>
      <p:sp>
        <p:nvSpPr>
          <p:cNvPr id="7" name="Rectangle 7"/>
          <p:cNvSpPr>
            <a:spLocks noGrp="1" noChangeArrowheads="1"/>
          </p:cNvSpPr>
          <p:nvPr>
            <p:ph type="sldNum" sz="quarter" idx="12"/>
          </p:nvPr>
        </p:nvSpPr>
        <p:spPr>
          <a:ln/>
        </p:spPr>
        <p:txBody>
          <a:bodyPr/>
          <a:lstStyle>
            <a:lvl1pPr>
              <a:defRPr/>
            </a:lvl1pPr>
          </a:lstStyle>
          <a:p>
            <a:pPr>
              <a:defRPr/>
            </a:pPr>
            <a:fld id="{D71D7C31-5DB5-47AD-AB94-4B6B5EAB431F}" type="slidenum">
              <a:rPr lang="en-US" smtClean="0"/>
              <a:pPr>
                <a:defRPr/>
              </a:pPr>
              <a:t>‹#›</a:t>
            </a:fld>
            <a:endParaRPr lang="en-US" dirty="0"/>
          </a:p>
        </p:txBody>
      </p:sp>
    </p:spTree>
    <p:extLst>
      <p:ext uri="{BB962C8B-B14F-4D97-AF65-F5344CB8AC3E}">
        <p14:creationId xmlns:p14="http://schemas.microsoft.com/office/powerpoint/2010/main" val="1690827387"/>
      </p:ext>
    </p:extLst>
  </p:cSld>
  <p:clrMapOvr>
    <a:masterClrMapping/>
  </p:clrMapOvr>
  <p:transition>
    <p:dissolv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tx">
  <p:cSld name="Word">
    <p:spTree>
      <p:nvGrpSpPr>
        <p:cNvPr id="1" name=""/>
        <p:cNvGrpSpPr/>
        <p:nvPr/>
      </p:nvGrpSpPr>
      <p:grpSpPr>
        <a:xfrm>
          <a:off x="0" y="0"/>
          <a:ext cx="0" cy="0"/>
          <a:chOff x="0" y="0"/>
          <a:chExt cx="0" cy="0"/>
        </a:xfrm>
      </p:grpSpPr>
      <p:sp>
        <p:nvSpPr>
          <p:cNvPr id="9" name="Shape 9"/>
          <p:cNvSpPr>
            <a:spLocks noGrp="1"/>
          </p:cNvSpPr>
          <p:nvPr>
            <p:ph type="title"/>
          </p:nvPr>
        </p:nvSpPr>
        <p:spPr>
          <a:xfrm>
            <a:off x="1028705" y="4562477"/>
            <a:ext cx="22360466" cy="2232026"/>
          </a:xfrm>
          <a:prstGeom prst="rect">
            <a:avLst/>
          </a:prstGeom>
        </p:spPr>
        <p:txBody>
          <a:bodyPr/>
          <a:lstStyle>
            <a:lvl1pPr algn="ctr">
              <a:defRPr sz="17600"/>
            </a:lvl1pPr>
          </a:lstStyle>
          <a:p>
            <a:pPr lvl="0">
              <a:defRPr sz="1800">
                <a:solidFill>
                  <a:srgbClr val="000000"/>
                </a:solidFill>
                <a:uFillTx/>
              </a:defRPr>
            </a:pPr>
            <a:r>
              <a:rPr lang="en-US" sz="17600">
                <a:solidFill>
                  <a:srgbClr val="FFFFFF"/>
                </a:solidFill>
                <a:uFill>
                  <a:solidFill>
                    <a:srgbClr val="FFFFFF"/>
                  </a:solidFill>
                </a:uFill>
              </a:rPr>
              <a:t>Click to edit Master title style</a:t>
            </a:r>
            <a:endParaRPr sz="17600">
              <a:solidFill>
                <a:srgbClr val="FFFFFF"/>
              </a:solidFill>
              <a:uFill>
                <a:solidFill>
                  <a:srgbClr val="FFFFFF"/>
                </a:solidFill>
              </a:uFill>
            </a:endParaRPr>
          </a:p>
        </p:txBody>
      </p:sp>
      <p:sp>
        <p:nvSpPr>
          <p:cNvPr id="4" name="Rectangle 5">
            <a:extLst>
              <a:ext uri="{FF2B5EF4-FFF2-40B4-BE49-F238E27FC236}">
                <a16:creationId xmlns:a16="http://schemas.microsoft.com/office/drawing/2014/main" id="{D6E985AF-0CDD-494D-BF08-30840F1C9CFE}"/>
              </a:ext>
            </a:extLst>
          </p:cNvPr>
          <p:cNvSpPr>
            <a:spLocks noGrp="1" noChangeArrowheads="1"/>
          </p:cNvSpPr>
          <p:nvPr>
            <p:ph type="dt" sz="half" idx="2"/>
          </p:nvPr>
        </p:nvSpPr>
        <p:spPr bwMode="auto">
          <a:xfrm>
            <a:off x="0" y="13106400"/>
            <a:ext cx="5080000" cy="9144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2000" b="0" i="0" smtClean="0">
                <a:solidFill>
                  <a:srgbClr val="6D6D6D"/>
                </a:solidFill>
                <a:latin typeface="Helvetica Light"/>
                <a:ea typeface="+mn-ea"/>
                <a:cs typeface="Helvetica Light"/>
              </a:defRPr>
            </a:lvl1pPr>
          </a:lstStyle>
          <a:p>
            <a:pPr>
              <a:defRPr/>
            </a:pPr>
            <a:r>
              <a:rPr lang="en-US" dirty="0"/>
              <a:t>Autumn 2026</a:t>
            </a:r>
          </a:p>
        </p:txBody>
      </p:sp>
      <p:sp>
        <p:nvSpPr>
          <p:cNvPr id="5" name="Rectangle 6">
            <a:extLst>
              <a:ext uri="{FF2B5EF4-FFF2-40B4-BE49-F238E27FC236}">
                <a16:creationId xmlns:a16="http://schemas.microsoft.com/office/drawing/2014/main" id="{ECA38BF4-29DF-244C-845E-9992471C9B42}"/>
              </a:ext>
            </a:extLst>
          </p:cNvPr>
          <p:cNvSpPr>
            <a:spLocks noGrp="1" noChangeArrowheads="1"/>
          </p:cNvSpPr>
          <p:nvPr>
            <p:ph type="ftr" sz="quarter" idx="3"/>
          </p:nvPr>
        </p:nvSpPr>
        <p:spPr bwMode="auto">
          <a:xfrm>
            <a:off x="5091719" y="13106400"/>
            <a:ext cx="16638966" cy="9144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2000" b="0" i="0" smtClean="0">
                <a:solidFill>
                  <a:srgbClr val="6D6D6D"/>
                </a:solidFill>
                <a:latin typeface="Helvetica Light"/>
                <a:ea typeface="+mn-ea"/>
                <a:cs typeface="Helvetica Light"/>
              </a:defRPr>
            </a:lvl1pPr>
          </a:lstStyle>
          <a:p>
            <a:pPr>
              <a:defRPr/>
            </a:pPr>
            <a:r>
              <a:rPr lang="en-US">
                <a:latin typeface="Lucida Grande"/>
                <a:ea typeface="Lucida Grande"/>
                <a:cs typeface="Lucida Grande"/>
              </a:rPr>
              <a:t>dt+UX: Design Thinking for User Experience Design, Prototyping &amp; Evaluation</a:t>
            </a:r>
            <a:endParaRPr lang="en-US" dirty="0"/>
          </a:p>
        </p:txBody>
      </p:sp>
      <p:sp>
        <p:nvSpPr>
          <p:cNvPr id="6" name="Rectangle 7">
            <a:extLst>
              <a:ext uri="{FF2B5EF4-FFF2-40B4-BE49-F238E27FC236}">
                <a16:creationId xmlns:a16="http://schemas.microsoft.com/office/drawing/2014/main" id="{0FE133F2-6AA5-FE49-9AA2-A1DD2A979212}"/>
              </a:ext>
            </a:extLst>
          </p:cNvPr>
          <p:cNvSpPr>
            <a:spLocks noGrp="1" noChangeArrowheads="1"/>
          </p:cNvSpPr>
          <p:nvPr>
            <p:ph type="sldNum" sz="quarter" idx="4"/>
          </p:nvPr>
        </p:nvSpPr>
        <p:spPr bwMode="auto">
          <a:xfrm>
            <a:off x="21742400" y="13106402"/>
            <a:ext cx="2641600" cy="9144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2000" b="0" i="0">
                <a:solidFill>
                  <a:srgbClr val="6D6D6D"/>
                </a:solidFill>
                <a:latin typeface="Helvetica Light"/>
                <a:cs typeface="Helvetica Light"/>
              </a:defRPr>
            </a:lvl1pPr>
          </a:lstStyle>
          <a:p>
            <a:pPr>
              <a:defRPr/>
            </a:pPr>
            <a:fld id="{D71D7C31-5DB5-47AD-AB94-4B6B5EAB431F}" type="slidenum">
              <a:rPr lang="en-US" smtClean="0"/>
              <a:pPr>
                <a:defRPr/>
              </a:pPr>
              <a:t>‹#›</a:t>
            </a:fld>
            <a:endParaRPr lang="en-US" dirty="0"/>
          </a:p>
        </p:txBody>
      </p:sp>
    </p:spTree>
    <p:extLst>
      <p:ext uri="{BB962C8B-B14F-4D97-AF65-F5344CB8AC3E}">
        <p14:creationId xmlns:p14="http://schemas.microsoft.com/office/powerpoint/2010/main" val="2529972910"/>
      </p:ext>
    </p:extLst>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rotWithShape="1">
          <a:blip r:embed="rId18"/>
          <a:stretch>
            <a:fillRect/>
          </a:stretch>
        </a:blipFill>
        <a:effectLst/>
      </p:bgPr>
    </p:bg>
    <p:spTree>
      <p:nvGrpSpPr>
        <p:cNvPr id="1" name=""/>
        <p:cNvGrpSpPr/>
        <p:nvPr/>
      </p:nvGrpSpPr>
      <p:grpSpPr>
        <a:xfrm>
          <a:off x="0" y="0"/>
          <a:ext cx="0" cy="0"/>
          <a:chOff x="0" y="0"/>
          <a:chExt cx="0" cy="0"/>
        </a:xfrm>
      </p:grpSpPr>
      <p:sp>
        <p:nvSpPr>
          <p:cNvPr id="7171" name="Rectangle 3"/>
          <p:cNvSpPr>
            <a:spLocks noGrp="1" noChangeArrowheads="1"/>
          </p:cNvSpPr>
          <p:nvPr>
            <p:ph type="title"/>
          </p:nvPr>
        </p:nvSpPr>
        <p:spPr bwMode="auto">
          <a:xfrm>
            <a:off x="1278469" y="0"/>
            <a:ext cx="23105534" cy="2286000"/>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US" dirty="0"/>
          </a:p>
        </p:txBody>
      </p:sp>
      <p:sp>
        <p:nvSpPr>
          <p:cNvPr id="7172" name="Rectangle 4"/>
          <p:cNvSpPr>
            <a:spLocks noGrp="1" noChangeArrowheads="1"/>
          </p:cNvSpPr>
          <p:nvPr>
            <p:ph type="body" idx="1"/>
          </p:nvPr>
        </p:nvSpPr>
        <p:spPr bwMode="auto">
          <a:xfrm>
            <a:off x="1278467" y="3200400"/>
            <a:ext cx="22391430" cy="9448800"/>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96965" name="Rectangle 5"/>
          <p:cNvSpPr>
            <a:spLocks noGrp="1" noChangeArrowheads="1"/>
          </p:cNvSpPr>
          <p:nvPr>
            <p:ph type="dt" sz="half" idx="2"/>
          </p:nvPr>
        </p:nvSpPr>
        <p:spPr bwMode="auto">
          <a:xfrm>
            <a:off x="5860" y="13214472"/>
            <a:ext cx="5080000" cy="9144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2000" b="0" i="0" smtClean="0">
                <a:solidFill>
                  <a:srgbClr val="6D6D6D"/>
                </a:solidFill>
                <a:latin typeface="Helvetica Light"/>
                <a:ea typeface="+mn-ea"/>
                <a:cs typeface="Helvetica Light"/>
              </a:defRPr>
            </a:lvl1pPr>
          </a:lstStyle>
          <a:p>
            <a:pPr>
              <a:defRPr/>
            </a:pPr>
            <a:r>
              <a:rPr lang="en-US" dirty="0"/>
              <a:t>Autumn 2026</a:t>
            </a:r>
          </a:p>
        </p:txBody>
      </p:sp>
      <p:sp>
        <p:nvSpPr>
          <p:cNvPr id="296966" name="Rectangle 6"/>
          <p:cNvSpPr>
            <a:spLocks noGrp="1" noChangeArrowheads="1"/>
          </p:cNvSpPr>
          <p:nvPr>
            <p:ph type="ftr" sz="quarter" idx="3"/>
          </p:nvPr>
        </p:nvSpPr>
        <p:spPr bwMode="auto">
          <a:xfrm>
            <a:off x="5091719" y="13216570"/>
            <a:ext cx="16638966" cy="9144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2000" b="0" i="0" smtClean="0">
                <a:solidFill>
                  <a:srgbClr val="6D6D6D"/>
                </a:solidFill>
                <a:latin typeface="Helvetica Light"/>
                <a:ea typeface="+mn-ea"/>
                <a:cs typeface="Helvetica Light"/>
              </a:defRPr>
            </a:lvl1pPr>
          </a:lstStyle>
          <a:p>
            <a:pPr>
              <a:defRPr/>
            </a:pPr>
            <a:r>
              <a:rPr lang="en-US">
                <a:latin typeface="Lucida Grande"/>
                <a:ea typeface="Lucida Grande"/>
                <a:cs typeface="Lucida Grande"/>
              </a:rPr>
              <a:t>dt+UX: Design Thinking for User Experience Design, Prototyping &amp; Evaluation</a:t>
            </a:r>
            <a:endParaRPr lang="en-US" dirty="0"/>
          </a:p>
        </p:txBody>
      </p:sp>
      <p:sp>
        <p:nvSpPr>
          <p:cNvPr id="296967" name="Rectangle 7"/>
          <p:cNvSpPr>
            <a:spLocks noGrp="1" noChangeArrowheads="1"/>
          </p:cNvSpPr>
          <p:nvPr>
            <p:ph type="sldNum" sz="quarter" idx="4"/>
          </p:nvPr>
        </p:nvSpPr>
        <p:spPr bwMode="auto">
          <a:xfrm>
            <a:off x="21730684" y="13234078"/>
            <a:ext cx="2641600" cy="9144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2000" b="0" i="0">
                <a:solidFill>
                  <a:srgbClr val="6D6D6D"/>
                </a:solidFill>
                <a:latin typeface="Helvetica Light"/>
                <a:cs typeface="Helvetica Light"/>
              </a:defRPr>
            </a:lvl1pPr>
          </a:lstStyle>
          <a:p>
            <a:pPr>
              <a:defRPr/>
            </a:pPr>
            <a:fld id="{D71D7C31-5DB5-47AD-AB94-4B6B5EAB431F}" type="slidenum">
              <a:rPr lang="en-US" smtClean="0"/>
              <a:pPr>
                <a:defRPr/>
              </a:pPr>
              <a:t>‹#›</a:t>
            </a:fld>
            <a:endParaRPr lang="en-US" dirty="0"/>
          </a:p>
        </p:txBody>
      </p:sp>
      <p:sp>
        <p:nvSpPr>
          <p:cNvPr id="17" name="Rectangle 16">
            <a:extLst>
              <a:ext uri="{FF2B5EF4-FFF2-40B4-BE49-F238E27FC236}">
                <a16:creationId xmlns:a16="http://schemas.microsoft.com/office/drawing/2014/main" id="{7F8933BC-C2B9-1D45-BD06-0E95C6130097}"/>
              </a:ext>
            </a:extLst>
          </p:cNvPr>
          <p:cNvSpPr/>
          <p:nvPr/>
        </p:nvSpPr>
        <p:spPr bwMode="auto">
          <a:xfrm>
            <a:off x="0" y="13054407"/>
            <a:ext cx="24384000" cy="643838"/>
          </a:xfrm>
          <a:prstGeom prst="rect">
            <a:avLst/>
          </a:prstGeom>
          <a:gradFill flip="none" rotWithShape="1">
            <a:gsLst>
              <a:gs pos="100000">
                <a:srgbClr val="000000">
                  <a:alpha val="28000"/>
                </a:srgbClr>
              </a:gs>
              <a:gs pos="74000">
                <a:srgbClr val="000000">
                  <a:alpha val="0"/>
                </a:srgbClr>
              </a:gs>
            </a:gsLst>
            <a:lin ang="16200000" scaled="0"/>
            <a:tileRect/>
          </a:gradFill>
          <a:ln w="12700" cap="flat" cmpd="sng" algn="ctr">
            <a:noFill/>
            <a:prstDash val="solid"/>
            <a:round/>
            <a:headEnd type="none" w="sm" len="sm"/>
            <a:tailEnd type="none" w="sm" len="sm"/>
          </a:ln>
          <a:effectLst/>
        </p:spPr>
        <p:txBody>
          <a:bodyPr vert="horz" wrap="square" lIns="217695" tIns="108848" rIns="217695" bIns="108848" numCol="1" rtlCol="0" anchor="t" anchorCtr="0" compatLnSpc="1">
            <a:prstTxWarp prst="textNoShape">
              <a:avLst/>
            </a:prstTxWarp>
          </a:bodyPr>
          <a:lstStyle/>
          <a:p>
            <a:pPr marL="0" marR="0" indent="0" algn="l" defTabSz="2176952" rtl="0" eaLnBrk="1" fontAlgn="base" latinLnBrk="0" hangingPunct="1">
              <a:lnSpc>
                <a:spcPct val="100000"/>
              </a:lnSpc>
              <a:spcBef>
                <a:spcPct val="0"/>
              </a:spcBef>
              <a:spcAft>
                <a:spcPct val="0"/>
              </a:spcAft>
              <a:buClrTx/>
              <a:buSzTx/>
              <a:buFontTx/>
              <a:buNone/>
              <a:tabLst/>
            </a:pPr>
            <a:endParaRPr kumimoji="0" lang="en-US" sz="5700" b="0" i="0" u="none" strike="noStrike" cap="none" normalizeH="0" baseline="0">
              <a:ln>
                <a:noFill/>
              </a:ln>
              <a:solidFill>
                <a:schemeClr val="tx1"/>
              </a:solidFill>
              <a:effectLst/>
              <a:latin typeface="Times New Roman" pitchFamily="18" charset="0"/>
            </a:endParaRPr>
          </a:p>
        </p:txBody>
      </p:sp>
      <p:sp>
        <p:nvSpPr>
          <p:cNvPr id="12" name="Rectangle 11">
            <a:extLst>
              <a:ext uri="{FF2B5EF4-FFF2-40B4-BE49-F238E27FC236}">
                <a16:creationId xmlns:a16="http://schemas.microsoft.com/office/drawing/2014/main" id="{0338636B-43FB-CB41-8A17-68B9BF7122B1}"/>
              </a:ext>
            </a:extLst>
          </p:cNvPr>
          <p:cNvSpPr/>
          <p:nvPr userDrawn="1"/>
        </p:nvSpPr>
        <p:spPr bwMode="auto">
          <a:xfrm>
            <a:off x="0" y="13054407"/>
            <a:ext cx="24384000" cy="643838"/>
          </a:xfrm>
          <a:prstGeom prst="rect">
            <a:avLst/>
          </a:prstGeom>
          <a:gradFill flip="none" rotWithShape="1">
            <a:gsLst>
              <a:gs pos="100000">
                <a:srgbClr val="000000">
                  <a:alpha val="28000"/>
                </a:srgbClr>
              </a:gs>
              <a:gs pos="74000">
                <a:srgbClr val="000000">
                  <a:alpha val="0"/>
                </a:srgbClr>
              </a:gs>
            </a:gsLst>
            <a:lin ang="16200000" scaled="0"/>
            <a:tileRect/>
          </a:gradFill>
          <a:ln w="12700" cap="flat" cmpd="sng" algn="ctr">
            <a:noFill/>
            <a:prstDash val="solid"/>
            <a:round/>
            <a:headEnd type="none" w="sm" len="sm"/>
            <a:tailEnd type="none" w="sm" len="sm"/>
          </a:ln>
          <a:effectLst/>
        </p:spPr>
        <p:txBody>
          <a:bodyPr vert="horz" wrap="square" lIns="217695" tIns="108848" rIns="217695" bIns="108848" numCol="1" rtlCol="0" anchor="t" anchorCtr="0" compatLnSpc="1">
            <a:prstTxWarp prst="textNoShape">
              <a:avLst/>
            </a:prstTxWarp>
          </a:bodyPr>
          <a:lstStyle/>
          <a:p>
            <a:pPr marL="0" marR="0" indent="0" algn="l" defTabSz="2176952" rtl="0" eaLnBrk="1" fontAlgn="base" latinLnBrk="0" hangingPunct="1">
              <a:lnSpc>
                <a:spcPct val="100000"/>
              </a:lnSpc>
              <a:spcBef>
                <a:spcPct val="0"/>
              </a:spcBef>
              <a:spcAft>
                <a:spcPct val="0"/>
              </a:spcAft>
              <a:buClrTx/>
              <a:buSzTx/>
              <a:buFontTx/>
              <a:buNone/>
              <a:tabLst/>
            </a:pPr>
            <a:endParaRPr kumimoji="0" lang="en-US" sz="5700" b="0" i="0" u="none" strike="noStrike" cap="none" normalizeH="0" baseline="0" dirty="0">
              <a:ln>
                <a:noFill/>
              </a:ln>
              <a:solidFill>
                <a:schemeClr val="tx1"/>
              </a:solidFill>
              <a:effectLst/>
              <a:latin typeface="Times New Roman" pitchFamily="18" charset="0"/>
            </a:endParaRPr>
          </a:p>
        </p:txBody>
      </p:sp>
      <p:sp>
        <p:nvSpPr>
          <p:cNvPr id="14" name="Shape 310">
            <a:extLst>
              <a:ext uri="{FF2B5EF4-FFF2-40B4-BE49-F238E27FC236}">
                <a16:creationId xmlns:a16="http://schemas.microsoft.com/office/drawing/2014/main" id="{CA7C88AC-0253-954C-B071-3CB64A57472F}"/>
              </a:ext>
            </a:extLst>
          </p:cNvPr>
          <p:cNvSpPr/>
          <p:nvPr/>
        </p:nvSpPr>
        <p:spPr>
          <a:xfrm rot="5400000" flipV="1">
            <a:off x="-149734" y="13246291"/>
            <a:ext cx="613440" cy="567974"/>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11929" y="0"/>
                  <a:pt x="21600" y="9670"/>
                  <a:pt x="21600" y="21600"/>
                </a:cubicBezTo>
              </a:path>
            </a:pathLst>
          </a:custGeom>
          <a:ln w="127000">
            <a:solidFill/>
            <a:round/>
          </a:ln>
        </p:spPr>
        <p:txBody>
          <a:bodyPr lIns="0" tIns="0" rIns="0" bIns="0" anchor="ctr"/>
          <a:lstStyle/>
          <a:p>
            <a:pPr lvl="0">
              <a:defRPr sz="5200" b="0">
                <a:latin typeface="Gill Sans Light"/>
                <a:ea typeface="Gill Sans Light"/>
                <a:cs typeface="Gill Sans Light"/>
                <a:sym typeface="Gill Sans Light"/>
              </a:defRPr>
            </a:pPr>
            <a:endParaRPr sz="10400" dirty="0"/>
          </a:p>
        </p:txBody>
      </p:sp>
      <p:sp>
        <p:nvSpPr>
          <p:cNvPr id="15" name="Shape 310">
            <a:extLst>
              <a:ext uri="{FF2B5EF4-FFF2-40B4-BE49-F238E27FC236}">
                <a16:creationId xmlns:a16="http://schemas.microsoft.com/office/drawing/2014/main" id="{A3A7A954-BA50-EE4E-AA3E-4161329C8E24}"/>
              </a:ext>
            </a:extLst>
          </p:cNvPr>
          <p:cNvSpPr/>
          <p:nvPr/>
        </p:nvSpPr>
        <p:spPr>
          <a:xfrm rot="16200000" flipH="1" flipV="1">
            <a:off x="23922396" y="13251979"/>
            <a:ext cx="613440" cy="567974"/>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11929" y="0"/>
                  <a:pt x="21600" y="9670"/>
                  <a:pt x="21600" y="21600"/>
                </a:cubicBezTo>
              </a:path>
            </a:pathLst>
          </a:custGeom>
          <a:ln w="127000">
            <a:solidFill/>
            <a:round/>
          </a:ln>
        </p:spPr>
        <p:txBody>
          <a:bodyPr lIns="0" tIns="0" rIns="0" bIns="0" anchor="ctr"/>
          <a:lstStyle/>
          <a:p>
            <a:pPr lvl="0">
              <a:defRPr sz="5200" b="0">
                <a:latin typeface="Gill Sans Light"/>
                <a:ea typeface="Gill Sans Light"/>
                <a:cs typeface="Gill Sans Light"/>
                <a:sym typeface="Gill Sans Light"/>
              </a:defRPr>
            </a:pPr>
            <a:endParaRPr sz="10400" dirty="0"/>
          </a:p>
        </p:txBody>
      </p:sp>
      <p:sp>
        <p:nvSpPr>
          <p:cNvPr id="13" name="Shape 310">
            <a:extLst>
              <a:ext uri="{FF2B5EF4-FFF2-40B4-BE49-F238E27FC236}">
                <a16:creationId xmlns:a16="http://schemas.microsoft.com/office/drawing/2014/main" id="{DFB8A9B7-C06F-9749-B636-278A0C134EE9}"/>
              </a:ext>
            </a:extLst>
          </p:cNvPr>
          <p:cNvSpPr/>
          <p:nvPr/>
        </p:nvSpPr>
        <p:spPr>
          <a:xfrm rot="5400000" flipH="1">
            <a:off x="23922396" y="-104453"/>
            <a:ext cx="613440" cy="567974"/>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11929" y="0"/>
                  <a:pt x="21600" y="9670"/>
                  <a:pt x="21600" y="21600"/>
                </a:cubicBezTo>
              </a:path>
            </a:pathLst>
          </a:custGeom>
          <a:ln w="127000">
            <a:solidFill/>
            <a:round/>
          </a:ln>
        </p:spPr>
        <p:txBody>
          <a:bodyPr lIns="0" tIns="0" rIns="0" bIns="0" anchor="ctr"/>
          <a:lstStyle/>
          <a:p>
            <a:pPr lvl="0">
              <a:defRPr sz="5200" b="0">
                <a:latin typeface="Gill Sans Light"/>
                <a:ea typeface="Gill Sans Light"/>
                <a:cs typeface="Gill Sans Light"/>
                <a:sym typeface="Gill Sans Light"/>
              </a:defRPr>
            </a:pPr>
            <a:endParaRPr sz="10400" dirty="0"/>
          </a:p>
        </p:txBody>
      </p:sp>
      <p:sp>
        <p:nvSpPr>
          <p:cNvPr id="8" name="Shape 310"/>
          <p:cNvSpPr/>
          <p:nvPr/>
        </p:nvSpPr>
        <p:spPr>
          <a:xfrm rot="16200000">
            <a:off x="-149734" y="-110141"/>
            <a:ext cx="613440" cy="567974"/>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11929" y="0"/>
                  <a:pt x="21600" y="9670"/>
                  <a:pt x="21600" y="21600"/>
                </a:cubicBezTo>
              </a:path>
            </a:pathLst>
          </a:custGeom>
          <a:ln w="127000">
            <a:solidFill/>
            <a:round/>
          </a:ln>
        </p:spPr>
        <p:txBody>
          <a:bodyPr lIns="0" tIns="0" rIns="0" bIns="0" anchor="ctr"/>
          <a:lstStyle/>
          <a:p>
            <a:pPr lvl="0">
              <a:defRPr sz="5200" b="0">
                <a:latin typeface="Gill Sans Light"/>
                <a:ea typeface="Gill Sans Light"/>
                <a:cs typeface="Gill Sans Light"/>
                <a:sym typeface="Gill Sans Light"/>
              </a:defRPr>
            </a:pPr>
            <a:endParaRPr sz="10400" dirty="0"/>
          </a:p>
        </p:txBody>
      </p:sp>
    </p:spTree>
    <p:extLst>
      <p:ext uri="{BB962C8B-B14F-4D97-AF65-F5344CB8AC3E}">
        <p14:creationId xmlns:p14="http://schemas.microsoft.com/office/powerpoint/2010/main" val="1068028322"/>
      </p:ext>
    </p:extLst>
  </p:cSld>
  <p:clrMap bg1="dk2" tx1="lt1" bg2="dk1" tx2="lt2" accent1="accent1" accent2="accent2" accent3="accent3" accent4="accent4" accent5="accent5" accent6="accent6" hlink="hlink" folHlink="folHlink"/>
  <p:sldLayoutIdLst>
    <p:sldLayoutId id="2147484013" r:id="rId1"/>
    <p:sldLayoutId id="2147484014" r:id="rId2"/>
    <p:sldLayoutId id="2147484015" r:id="rId3"/>
    <p:sldLayoutId id="2147484016" r:id="rId4"/>
    <p:sldLayoutId id="2147484017" r:id="rId5"/>
    <p:sldLayoutId id="2147484018" r:id="rId6"/>
    <p:sldLayoutId id="2147484019" r:id="rId7"/>
    <p:sldLayoutId id="2147484020" r:id="rId8"/>
    <p:sldLayoutId id="2147484021" r:id="rId9"/>
    <p:sldLayoutId id="2147484022" r:id="rId10"/>
    <p:sldLayoutId id="2147484024" r:id="rId11"/>
    <p:sldLayoutId id="2147484025" r:id="rId12"/>
    <p:sldLayoutId id="2147484026" r:id="rId13"/>
    <p:sldLayoutId id="2147484027" r:id="rId14"/>
    <p:sldLayoutId id="2147484028" r:id="rId15"/>
    <p:sldLayoutId id="2147484029" r:id="rId16"/>
  </p:sldLayoutIdLst>
  <p:transition>
    <p:dissolve/>
  </p:transition>
  <p:hf hdr="0"/>
  <p:txStyles>
    <p:titleStyle>
      <a:lvl1pPr algn="l" rtl="0" eaLnBrk="1" fontAlgn="base" hangingPunct="1">
        <a:spcBef>
          <a:spcPct val="0"/>
        </a:spcBef>
        <a:spcAft>
          <a:spcPct val="0"/>
        </a:spcAft>
        <a:defRPr sz="8800" b="0" i="0">
          <a:solidFill>
            <a:srgbClr val="FFC000"/>
          </a:solidFill>
          <a:latin typeface="Helvetica Light"/>
          <a:ea typeface="ＭＳ Ｐゴシック" charset="0"/>
          <a:cs typeface="Helvetica Light"/>
        </a:defRPr>
      </a:lvl1pPr>
      <a:lvl2pPr algn="l" rtl="0" eaLnBrk="1" fontAlgn="base" hangingPunct="1">
        <a:spcBef>
          <a:spcPct val="0"/>
        </a:spcBef>
        <a:spcAft>
          <a:spcPct val="0"/>
        </a:spcAft>
        <a:defRPr sz="7400">
          <a:solidFill>
            <a:srgbClr val="3E4E6C"/>
          </a:solidFill>
          <a:latin typeface="Arial Black" pitchFamily="34" charset="0"/>
          <a:ea typeface="ＭＳ Ｐゴシック" charset="0"/>
        </a:defRPr>
      </a:lvl2pPr>
      <a:lvl3pPr algn="l" rtl="0" eaLnBrk="1" fontAlgn="base" hangingPunct="1">
        <a:spcBef>
          <a:spcPct val="0"/>
        </a:spcBef>
        <a:spcAft>
          <a:spcPct val="0"/>
        </a:spcAft>
        <a:defRPr sz="7400">
          <a:solidFill>
            <a:srgbClr val="3E4E6C"/>
          </a:solidFill>
          <a:latin typeface="Arial Black" pitchFamily="34" charset="0"/>
          <a:ea typeface="ＭＳ Ｐゴシック" charset="0"/>
        </a:defRPr>
      </a:lvl3pPr>
      <a:lvl4pPr algn="l" rtl="0" eaLnBrk="1" fontAlgn="base" hangingPunct="1">
        <a:spcBef>
          <a:spcPct val="0"/>
        </a:spcBef>
        <a:spcAft>
          <a:spcPct val="0"/>
        </a:spcAft>
        <a:defRPr sz="7400">
          <a:solidFill>
            <a:srgbClr val="3E4E6C"/>
          </a:solidFill>
          <a:latin typeface="Arial Black" pitchFamily="34" charset="0"/>
          <a:ea typeface="ＭＳ Ｐゴシック" charset="0"/>
        </a:defRPr>
      </a:lvl4pPr>
      <a:lvl5pPr algn="l" rtl="0" eaLnBrk="1" fontAlgn="base" hangingPunct="1">
        <a:spcBef>
          <a:spcPct val="0"/>
        </a:spcBef>
        <a:spcAft>
          <a:spcPct val="0"/>
        </a:spcAft>
        <a:defRPr sz="7400">
          <a:solidFill>
            <a:srgbClr val="3E4E6C"/>
          </a:solidFill>
          <a:latin typeface="Arial Black" pitchFamily="34" charset="0"/>
          <a:ea typeface="ＭＳ Ｐゴシック" charset="0"/>
        </a:defRPr>
      </a:lvl5pPr>
      <a:lvl6pPr marL="914400" algn="l" rtl="0" eaLnBrk="1" fontAlgn="base" hangingPunct="1">
        <a:spcBef>
          <a:spcPct val="0"/>
        </a:spcBef>
        <a:spcAft>
          <a:spcPct val="0"/>
        </a:spcAft>
        <a:defRPr sz="7400">
          <a:solidFill>
            <a:srgbClr val="3E4E6C"/>
          </a:solidFill>
          <a:latin typeface="Arial Black" pitchFamily="34" charset="0"/>
        </a:defRPr>
      </a:lvl6pPr>
      <a:lvl7pPr marL="1828800" algn="l" rtl="0" eaLnBrk="1" fontAlgn="base" hangingPunct="1">
        <a:spcBef>
          <a:spcPct val="0"/>
        </a:spcBef>
        <a:spcAft>
          <a:spcPct val="0"/>
        </a:spcAft>
        <a:defRPr sz="7400">
          <a:solidFill>
            <a:srgbClr val="3E4E6C"/>
          </a:solidFill>
          <a:latin typeface="Arial Black" pitchFamily="34" charset="0"/>
        </a:defRPr>
      </a:lvl7pPr>
      <a:lvl8pPr marL="2743200" algn="l" rtl="0" eaLnBrk="1" fontAlgn="base" hangingPunct="1">
        <a:spcBef>
          <a:spcPct val="0"/>
        </a:spcBef>
        <a:spcAft>
          <a:spcPct val="0"/>
        </a:spcAft>
        <a:defRPr sz="7400">
          <a:solidFill>
            <a:srgbClr val="3E4E6C"/>
          </a:solidFill>
          <a:latin typeface="Arial Black" pitchFamily="34" charset="0"/>
        </a:defRPr>
      </a:lvl8pPr>
      <a:lvl9pPr marL="3657600" algn="l" rtl="0" eaLnBrk="1" fontAlgn="base" hangingPunct="1">
        <a:spcBef>
          <a:spcPct val="0"/>
        </a:spcBef>
        <a:spcAft>
          <a:spcPct val="0"/>
        </a:spcAft>
        <a:defRPr sz="7400">
          <a:solidFill>
            <a:srgbClr val="3E4E6C"/>
          </a:solidFill>
          <a:latin typeface="Arial Black" pitchFamily="34" charset="0"/>
        </a:defRPr>
      </a:lvl9pPr>
    </p:titleStyle>
    <p:bodyStyle>
      <a:lvl1pPr marL="685800" indent="-685800" algn="l" rtl="0" eaLnBrk="1" fontAlgn="base" hangingPunct="1">
        <a:spcBef>
          <a:spcPct val="20000"/>
        </a:spcBef>
        <a:spcAft>
          <a:spcPct val="0"/>
        </a:spcAft>
        <a:buChar char="•"/>
        <a:defRPr sz="7200" b="0" i="0">
          <a:solidFill>
            <a:schemeClr val="tx1"/>
          </a:solidFill>
          <a:latin typeface="Helvetica Light"/>
          <a:ea typeface="ＭＳ Ｐゴシック" charset="0"/>
          <a:cs typeface="Helvetica Light"/>
        </a:defRPr>
      </a:lvl1pPr>
      <a:lvl2pPr marL="1485900" indent="-571500" algn="l" rtl="0" eaLnBrk="1" fontAlgn="base" hangingPunct="1">
        <a:spcBef>
          <a:spcPct val="20000"/>
        </a:spcBef>
        <a:spcAft>
          <a:spcPct val="0"/>
        </a:spcAft>
        <a:buChar char="–"/>
        <a:defRPr sz="6400" b="0" i="0">
          <a:solidFill>
            <a:schemeClr val="tx1"/>
          </a:solidFill>
          <a:latin typeface="Helvetica Light"/>
          <a:ea typeface="ＭＳ Ｐゴシック" charset="0"/>
          <a:cs typeface="Helvetica Light"/>
        </a:defRPr>
      </a:lvl2pPr>
      <a:lvl3pPr marL="2286000" indent="-457200" algn="l" rtl="0" eaLnBrk="1" fontAlgn="base" hangingPunct="1">
        <a:spcBef>
          <a:spcPct val="20000"/>
        </a:spcBef>
        <a:spcAft>
          <a:spcPct val="0"/>
        </a:spcAft>
        <a:buChar char="•"/>
        <a:defRPr sz="5600" b="0" i="0">
          <a:solidFill>
            <a:schemeClr val="tx1"/>
          </a:solidFill>
          <a:latin typeface="Helvetica Light"/>
          <a:ea typeface="ＭＳ Ｐゴシック" charset="0"/>
          <a:cs typeface="Helvetica Light"/>
        </a:defRPr>
      </a:lvl3pPr>
      <a:lvl4pPr marL="3200400" indent="-457200" algn="l" rtl="0" eaLnBrk="1" fontAlgn="base" hangingPunct="1">
        <a:spcBef>
          <a:spcPct val="20000"/>
        </a:spcBef>
        <a:spcAft>
          <a:spcPct val="0"/>
        </a:spcAft>
        <a:buChar char="–"/>
        <a:defRPr sz="4800" b="0" i="0">
          <a:solidFill>
            <a:schemeClr val="tx1"/>
          </a:solidFill>
          <a:latin typeface="Helvetica Light"/>
          <a:ea typeface="ＭＳ Ｐゴシック" charset="0"/>
          <a:cs typeface="Helvetica Light"/>
        </a:defRPr>
      </a:lvl4pPr>
      <a:lvl5pPr marL="4114800" indent="-457200" algn="l" rtl="0" eaLnBrk="1" fontAlgn="base" hangingPunct="1">
        <a:spcBef>
          <a:spcPct val="20000"/>
        </a:spcBef>
        <a:spcAft>
          <a:spcPct val="0"/>
        </a:spcAft>
        <a:buChar char="»"/>
        <a:defRPr sz="4800" b="0" i="0">
          <a:solidFill>
            <a:schemeClr val="tx1"/>
          </a:solidFill>
          <a:latin typeface="Helvetica Light"/>
          <a:ea typeface="ＭＳ Ｐゴシック" charset="0"/>
          <a:cs typeface="Helvetica Light"/>
        </a:defRPr>
      </a:lvl5pPr>
      <a:lvl6pPr marL="5029200" indent="-457200" algn="l" rtl="0" eaLnBrk="1" fontAlgn="base" hangingPunct="1">
        <a:spcBef>
          <a:spcPct val="20000"/>
        </a:spcBef>
        <a:spcAft>
          <a:spcPct val="0"/>
        </a:spcAft>
        <a:buChar char="»"/>
        <a:defRPr sz="4000" b="1">
          <a:solidFill>
            <a:schemeClr val="tx1"/>
          </a:solidFill>
          <a:latin typeface="+mn-lt"/>
        </a:defRPr>
      </a:lvl6pPr>
      <a:lvl7pPr marL="5943600" indent="-457200" algn="l" rtl="0" eaLnBrk="1" fontAlgn="base" hangingPunct="1">
        <a:spcBef>
          <a:spcPct val="20000"/>
        </a:spcBef>
        <a:spcAft>
          <a:spcPct val="0"/>
        </a:spcAft>
        <a:buChar char="»"/>
        <a:defRPr sz="4000" b="1">
          <a:solidFill>
            <a:schemeClr val="tx1"/>
          </a:solidFill>
          <a:latin typeface="+mn-lt"/>
        </a:defRPr>
      </a:lvl7pPr>
      <a:lvl8pPr marL="6858000" indent="-457200" algn="l" rtl="0" eaLnBrk="1" fontAlgn="base" hangingPunct="1">
        <a:spcBef>
          <a:spcPct val="20000"/>
        </a:spcBef>
        <a:spcAft>
          <a:spcPct val="0"/>
        </a:spcAft>
        <a:buChar char="»"/>
        <a:defRPr sz="4000" b="1">
          <a:solidFill>
            <a:schemeClr val="tx1"/>
          </a:solidFill>
          <a:latin typeface="+mn-lt"/>
        </a:defRPr>
      </a:lvl8pPr>
      <a:lvl9pPr marL="7772400" indent="-457200" algn="l" rtl="0" eaLnBrk="1" fontAlgn="base" hangingPunct="1">
        <a:spcBef>
          <a:spcPct val="20000"/>
        </a:spcBef>
        <a:spcAft>
          <a:spcPct val="0"/>
        </a:spcAft>
        <a:buChar char="»"/>
        <a:defRPr sz="4000" b="1">
          <a:solidFill>
            <a:schemeClr val="tx1"/>
          </a:solidFill>
          <a:latin typeface="+mn-lt"/>
        </a:defRPr>
      </a:lvl9pPr>
    </p:bodyStyle>
    <p:otherStyle>
      <a:defPPr>
        <a:defRPr lang="en-US"/>
      </a:defPPr>
      <a:lvl1pPr marL="0" algn="l" defTabSz="1828800" rtl="0" eaLnBrk="1" latinLnBrk="0" hangingPunct="1">
        <a:defRPr sz="3600" kern="1200">
          <a:solidFill>
            <a:schemeClr val="tx1"/>
          </a:solidFill>
          <a:latin typeface="+mn-lt"/>
          <a:ea typeface="+mn-ea"/>
          <a:cs typeface="+mn-cs"/>
        </a:defRPr>
      </a:lvl1pPr>
      <a:lvl2pPr marL="914400" algn="l" defTabSz="1828800" rtl="0" eaLnBrk="1" latinLnBrk="0" hangingPunct="1">
        <a:defRPr sz="3600" kern="1200">
          <a:solidFill>
            <a:schemeClr val="tx1"/>
          </a:solidFill>
          <a:latin typeface="+mn-lt"/>
          <a:ea typeface="+mn-ea"/>
          <a:cs typeface="+mn-cs"/>
        </a:defRPr>
      </a:lvl2pPr>
      <a:lvl3pPr marL="1828800" algn="l" defTabSz="1828800" rtl="0" eaLnBrk="1" latinLnBrk="0" hangingPunct="1">
        <a:defRPr sz="3600" kern="1200">
          <a:solidFill>
            <a:schemeClr val="tx1"/>
          </a:solidFill>
          <a:latin typeface="+mn-lt"/>
          <a:ea typeface="+mn-ea"/>
          <a:cs typeface="+mn-cs"/>
        </a:defRPr>
      </a:lvl3pPr>
      <a:lvl4pPr marL="2743200" algn="l" defTabSz="1828800" rtl="0" eaLnBrk="1" latinLnBrk="0" hangingPunct="1">
        <a:defRPr sz="3600" kern="1200">
          <a:solidFill>
            <a:schemeClr val="tx1"/>
          </a:solidFill>
          <a:latin typeface="+mn-lt"/>
          <a:ea typeface="+mn-ea"/>
          <a:cs typeface="+mn-cs"/>
        </a:defRPr>
      </a:lvl4pPr>
      <a:lvl5pPr marL="3657600" algn="l" defTabSz="1828800" rtl="0" eaLnBrk="1" latinLnBrk="0" hangingPunct="1">
        <a:defRPr sz="3600" kern="1200">
          <a:solidFill>
            <a:schemeClr val="tx1"/>
          </a:solidFill>
          <a:latin typeface="+mn-lt"/>
          <a:ea typeface="+mn-ea"/>
          <a:cs typeface="+mn-cs"/>
        </a:defRPr>
      </a:lvl5pPr>
      <a:lvl6pPr marL="4572000" algn="l" defTabSz="1828800" rtl="0" eaLnBrk="1" latinLnBrk="0" hangingPunct="1">
        <a:defRPr sz="3600" kern="1200">
          <a:solidFill>
            <a:schemeClr val="tx1"/>
          </a:solidFill>
          <a:latin typeface="+mn-lt"/>
          <a:ea typeface="+mn-ea"/>
          <a:cs typeface="+mn-cs"/>
        </a:defRPr>
      </a:lvl6pPr>
      <a:lvl7pPr marL="5486400" algn="l" defTabSz="1828800" rtl="0" eaLnBrk="1" latinLnBrk="0" hangingPunct="1">
        <a:defRPr sz="3600" kern="1200">
          <a:solidFill>
            <a:schemeClr val="tx1"/>
          </a:solidFill>
          <a:latin typeface="+mn-lt"/>
          <a:ea typeface="+mn-ea"/>
          <a:cs typeface="+mn-cs"/>
        </a:defRPr>
      </a:lvl7pPr>
      <a:lvl8pPr marL="6400800" algn="l" defTabSz="1828800" rtl="0" eaLnBrk="1" latinLnBrk="0" hangingPunct="1">
        <a:defRPr sz="3600" kern="1200">
          <a:solidFill>
            <a:schemeClr val="tx1"/>
          </a:solidFill>
          <a:latin typeface="+mn-lt"/>
          <a:ea typeface="+mn-ea"/>
          <a:cs typeface="+mn-cs"/>
        </a:defRPr>
      </a:lvl8pPr>
      <a:lvl9pPr marL="7315200" algn="l" defTabSz="1828800" rtl="0" eaLnBrk="1" latinLnBrk="0" hangingPunct="1">
        <a:defRPr sz="36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s://hci.stanford.edu/courses/cs147/2025/au/readings/bootcamp_bootleg.pdf" TargetMode="External"/><Relationship Id="rId5" Type="http://schemas.openxmlformats.org/officeDocument/2006/relationships/hyperlink" Target="https://dschool.stanford.edu/groups/dleadership/wiki/59f08/dleadership_2015.html" TargetMode="External"/><Relationship Id="rId4" Type="http://schemas.openxmlformats.org/officeDocument/2006/relationships/hyperlink" Target="https://soundcloud.com/dansuneroquette?utm_source=clipboard&amp;utm_medium=text&amp;utm_campaign=social_sharing"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5.xm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5.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5.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hyperlink" Target="https://hci.stanford.edu/courses/cs147/2025/au/readings/bootcamp_bootleg.pdf" TargetMode="External"/><Relationship Id="rId4" Type="http://schemas.openxmlformats.org/officeDocument/2006/relationships/hyperlink" Target="https://dschool.stanford.edu/groups/dleadership/wiki/59f08/dleadership_2015.html"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2.xml"/><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3.xml"/><Relationship Id="rId1" Type="http://schemas.openxmlformats.org/officeDocument/2006/relationships/slideLayout" Target="../slideLayouts/slideLayout11.xml"/><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4.xml"/><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0.xml"/><Relationship Id="rId1" Type="http://schemas.openxmlformats.org/officeDocument/2006/relationships/slideLayout" Target="../slideLayouts/slideLayout5.xml"/><Relationship Id="rId4" Type="http://schemas.openxmlformats.org/officeDocument/2006/relationships/image" Target="../media/image16.jpe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hyperlink" Target="https://hci.stanford.edu/courses/cs147/2026/au/readings/bootcamp_bootleg.pdf#page=29" TargetMode="External"/><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hyperlink" Target="https://hci.stanford.edu/courses/cs147/2026/au/readings/bootcamp_bootleg.pdf#page=29" TargetMode="External"/><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6.xml"/><Relationship Id="rId1" Type="http://schemas.openxmlformats.org/officeDocument/2006/relationships/slideLayout" Target="../slideLayouts/slideLayout6.xml"/><Relationship Id="rId4" Type="http://schemas.openxmlformats.org/officeDocument/2006/relationships/hyperlink" Target="https://hci.stanford.edu/courses/cs147/2026/au/readings/bootcamp_bootleg.pdf#page=31" TargetMode="Externa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3" Type="http://schemas.openxmlformats.org/officeDocument/2006/relationships/hyperlink" Target="https://hci.stanford.edu/courses/cs147/2026/au/readings/bootcamp_bootleg.pdf#page=32" TargetMode="External"/><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2.xml"/><Relationship Id="rId1" Type="http://schemas.openxmlformats.org/officeDocument/2006/relationships/slideLayout" Target="../slideLayouts/slideLayout6.xml"/><Relationship Id="rId4" Type="http://schemas.openxmlformats.org/officeDocument/2006/relationships/hyperlink" Target="https://hci.stanford.edu/courses/cs147/2026/au/readings/bootcamp_bootleg.pdf#page=31" TargetMode="Externa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ov"/><Relationship Id="rId1" Type="http://schemas.microsoft.com/office/2007/relationships/media" Target="../media/media1.mov"/><Relationship Id="rId5" Type="http://schemas.openxmlformats.org/officeDocument/2006/relationships/image" Target="../media/image21.png"/><Relationship Id="rId4" Type="http://schemas.openxmlformats.org/officeDocument/2006/relationships/notesSlide" Target="../notesSlides/notesSlide34.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22.png"/><Relationship Id="rId4" Type="http://schemas.openxmlformats.org/officeDocument/2006/relationships/notesSlide" Target="../notesSlides/notesSlide35.xml"/></Relationships>
</file>

<file path=ppt/slides/_rels/slide36.xml.rels><?xml version="1.0" encoding="UTF-8" standalone="yes"?>
<Relationships xmlns="http://schemas.openxmlformats.org/package/2006/relationships"><Relationship Id="rId3" Type="http://schemas.openxmlformats.org/officeDocument/2006/relationships/hyperlink" Target="http://www.k9ventures.com/blog/2015/02/10/finding-problem-worth-solving/" TargetMode="External"/><Relationship Id="rId2" Type="http://schemas.openxmlformats.org/officeDocument/2006/relationships/notesSlide" Target="../notesSlides/notesSlide36.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3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7.xm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5.tiff"/><Relationship Id="rId2" Type="http://schemas.openxmlformats.org/officeDocument/2006/relationships/notesSlide" Target="../notesSlides/notesSlide39.xml"/><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3" Type="http://schemas.openxmlformats.org/officeDocument/2006/relationships/hyperlink" Target="https://www.youtube.com/watch?v=QAWQIeGon0k" TargetMode="External"/><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43.xml"/><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3" Type="http://schemas.openxmlformats.org/officeDocument/2006/relationships/image" Target="../media/image27.tiff"/><Relationship Id="rId2" Type="http://schemas.openxmlformats.org/officeDocument/2006/relationships/notesSlide" Target="../notesSlides/notesSlide47.xml"/><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3" Type="http://schemas.openxmlformats.org/officeDocument/2006/relationships/image" Target="../media/image28.tiff"/><Relationship Id="rId2" Type="http://schemas.openxmlformats.org/officeDocument/2006/relationships/notesSlide" Target="../notesSlides/notesSlide48.xml"/><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3" Type="http://schemas.openxmlformats.org/officeDocument/2006/relationships/image" Target="../media/image29.tiff"/><Relationship Id="rId2" Type="http://schemas.openxmlformats.org/officeDocument/2006/relationships/notesSlide" Target="../notesSlides/notesSlide49.xml"/><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3" Type="http://schemas.openxmlformats.org/officeDocument/2006/relationships/image" Target="../media/image30.tiff"/><Relationship Id="rId2" Type="http://schemas.openxmlformats.org/officeDocument/2006/relationships/notesSlide" Target="../notesSlides/notesSlide50.xml"/><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51.xml"/><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52.xml"/><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53.xml"/><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54.xml"/><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6.xml"/></Relationships>
</file>

<file path=ppt/slides/_rels/slide56.xml.rels><?xml version="1.0" encoding="UTF-8" standalone="yes"?>
<Relationships xmlns="http://schemas.openxmlformats.org/package/2006/relationships"><Relationship Id="rId3" Type="http://schemas.openxmlformats.org/officeDocument/2006/relationships/image" Target="../media/image34.jpeg"/><Relationship Id="rId7" Type="http://schemas.openxmlformats.org/officeDocument/2006/relationships/image" Target="../media/image35.png"/><Relationship Id="rId2" Type="http://schemas.openxmlformats.org/officeDocument/2006/relationships/notesSlide" Target="../notesSlides/notesSlide56.xml"/><Relationship Id="rId1" Type="http://schemas.openxmlformats.org/officeDocument/2006/relationships/slideLayout" Target="../slideLayouts/slideLayout6.xml"/><Relationship Id="rId6" Type="http://schemas.openxmlformats.org/officeDocument/2006/relationships/customXml" Target="../ink/ink2.xml"/><Relationship Id="rId5" Type="http://schemas.openxmlformats.org/officeDocument/2006/relationships/image" Target="../media/image34.png"/><Relationship Id="rId4" Type="http://schemas.openxmlformats.org/officeDocument/2006/relationships/customXml" Target="../ink/ink1.xml"/></Relationships>
</file>

<file path=ppt/slides/_rels/slide57.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57.xml"/><Relationship Id="rId1" Type="http://schemas.openxmlformats.org/officeDocument/2006/relationships/slideLayout" Target="../slideLayouts/slideLayout6.xml"/></Relationships>
</file>

<file path=ppt/slides/_rels/slide58.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58.xml"/><Relationship Id="rId1" Type="http://schemas.openxmlformats.org/officeDocument/2006/relationships/slideLayout" Target="../slideLayouts/slideLayout6.xml"/></Relationships>
</file>

<file path=ppt/slides/_rels/slide59.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59.xml"/><Relationship Id="rId1" Type="http://schemas.openxmlformats.org/officeDocument/2006/relationships/slideLayout" Target="../slideLayouts/slideLayout6.xml"/></Relationships>
</file>

<file path=ppt/slides/_rels/slide60.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60.xml"/><Relationship Id="rId1" Type="http://schemas.openxmlformats.org/officeDocument/2006/relationships/slideLayout" Target="../slideLayouts/slideLayout6.xml"/></Relationships>
</file>

<file path=ppt/slides/_rels/slide61.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61.xml"/><Relationship Id="rId1" Type="http://schemas.openxmlformats.org/officeDocument/2006/relationships/slideLayout" Target="../slideLayouts/slideLayout6.xml"/></Relationships>
</file>

<file path=ppt/slides/_rels/slide62.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62.xml"/><Relationship Id="rId1" Type="http://schemas.openxmlformats.org/officeDocument/2006/relationships/slideLayout" Target="../slideLayouts/slideLayout6.xml"/></Relationships>
</file>

<file path=ppt/slides/_rels/slide63.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63.xml"/><Relationship Id="rId1" Type="http://schemas.openxmlformats.org/officeDocument/2006/relationships/slideLayout" Target="../slideLayouts/slideLayout6.xml"/></Relationships>
</file>

<file path=ppt/slides/_rels/slide64.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64.xml"/><Relationship Id="rId1" Type="http://schemas.openxmlformats.org/officeDocument/2006/relationships/slideLayout" Target="../slideLayouts/slideLayout6.xml"/></Relationships>
</file>

<file path=ppt/slides/_rels/slide65.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65.xml"/><Relationship Id="rId1" Type="http://schemas.openxmlformats.org/officeDocument/2006/relationships/slideLayout" Target="../slideLayouts/slideLayout6.xml"/></Relationships>
</file>

<file path=ppt/slides/_rels/slide6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44.png"/><Relationship Id="rId4" Type="http://schemas.openxmlformats.org/officeDocument/2006/relationships/notesSlide" Target="../notesSlides/notesSlide66.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68.xml"/><Relationship Id="rId1" Type="http://schemas.openxmlformats.org/officeDocument/2006/relationships/slideLayout" Target="../slideLayouts/slideLayout13.xml"/></Relationships>
</file>

<file path=ppt/slides/_rels/slide69.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69.xml"/><Relationship Id="rId1" Type="http://schemas.openxmlformats.org/officeDocument/2006/relationships/slideLayout" Target="../slideLayouts/slideLayout13.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70.xml"/><Relationship Id="rId1" Type="http://schemas.openxmlformats.org/officeDocument/2006/relationships/slideLayout" Target="../slideLayouts/slideLayout13.xml"/></Relationships>
</file>

<file path=ppt/slides/_rels/slide71.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71.xml"/><Relationship Id="rId1" Type="http://schemas.openxmlformats.org/officeDocument/2006/relationships/slideLayout" Target="../slideLayouts/slideLayout13.xml"/></Relationships>
</file>

<file path=ppt/slides/_rels/slide72.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72.xml"/><Relationship Id="rId1" Type="http://schemas.openxmlformats.org/officeDocument/2006/relationships/slideLayout" Target="../slideLayouts/slideLayout13.xml"/><Relationship Id="rId6" Type="http://schemas.openxmlformats.org/officeDocument/2006/relationships/image" Target="../media/image51.png"/><Relationship Id="rId5" Type="http://schemas.openxmlformats.org/officeDocument/2006/relationships/image" Target="../media/image50.png"/><Relationship Id="rId4" Type="http://schemas.openxmlformats.org/officeDocument/2006/relationships/image" Target="../media/image49.png"/></Relationships>
</file>

<file path=ppt/slides/_rels/slide73.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73.xml"/><Relationship Id="rId1" Type="http://schemas.openxmlformats.org/officeDocument/2006/relationships/slideLayout" Target="../slideLayouts/slideLayout13.xml"/></Relationships>
</file>

<file path=ppt/slides/_rels/slide74.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74.xml"/><Relationship Id="rId1" Type="http://schemas.openxmlformats.org/officeDocument/2006/relationships/slideLayout" Target="../slideLayouts/slideLayout13.xml"/></Relationships>
</file>

<file path=ppt/slides/_rels/slide75.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75.xml"/><Relationship Id="rId1" Type="http://schemas.openxmlformats.org/officeDocument/2006/relationships/slideLayout" Target="../slideLayouts/slideLayout13.xml"/></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76.xml"/><Relationship Id="rId1" Type="http://schemas.openxmlformats.org/officeDocument/2006/relationships/slideLayout" Target="../slideLayouts/slideLayout11.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77.xml"/><Relationship Id="rId1" Type="http://schemas.openxmlformats.org/officeDocument/2006/relationships/slideLayout" Target="../slideLayouts/slideLayout11.xml"/></Relationships>
</file>

<file path=ppt/slides/_rels/slide78.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78.xml"/><Relationship Id="rId1" Type="http://schemas.openxmlformats.org/officeDocument/2006/relationships/slideLayout" Target="../slideLayouts/slideLayout13.xml"/><Relationship Id="rId5" Type="http://schemas.openxmlformats.org/officeDocument/2006/relationships/image" Target="../media/image57.png"/><Relationship Id="rId4" Type="http://schemas.openxmlformats.org/officeDocument/2006/relationships/image" Target="../media/image56.png"/></Relationships>
</file>

<file path=ppt/slides/_rels/slide79.xml.rels><?xml version="1.0" encoding="UTF-8" standalone="yes"?>
<Relationships xmlns="http://schemas.openxmlformats.org/package/2006/relationships"><Relationship Id="rId3" Type="http://schemas.openxmlformats.org/officeDocument/2006/relationships/image" Target="../media/image58.jpg"/><Relationship Id="rId2" Type="http://schemas.openxmlformats.org/officeDocument/2006/relationships/notesSlide" Target="../notesSlides/notesSlide79.xml"/><Relationship Id="rId1" Type="http://schemas.openxmlformats.org/officeDocument/2006/relationships/slideLayout" Target="../slideLayouts/slideLayout11.xml"/></Relationships>
</file>

<file path=ppt/slides/_rels/slide80.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80.xml"/><Relationship Id="rId1" Type="http://schemas.openxmlformats.org/officeDocument/2006/relationships/slideLayout" Target="../slideLayouts/slideLayout11.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81.xml"/><Relationship Id="rId1" Type="http://schemas.openxmlformats.org/officeDocument/2006/relationships/slideLayout" Target="../slideLayouts/slideLayout6.xml"/></Relationships>
</file>

<file path=ppt/slides/_rels/slide82.xml.rels><?xml version="1.0" encoding="UTF-8" standalone="yes"?>
<Relationships xmlns="http://schemas.openxmlformats.org/package/2006/relationships"><Relationship Id="rId2" Type="http://schemas.openxmlformats.org/officeDocument/2006/relationships/notesSlide" Target="../notesSlides/notesSlide82.xml"/><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openxmlformats.org/officeDocument/2006/relationships/hyperlink" Target="https://www.youtube.com/watch?v=QAWQIeGon0k" TargetMode="External"/><Relationship Id="rId2" Type="http://schemas.openxmlformats.org/officeDocument/2006/relationships/notesSlide" Target="../notesSlides/notesSlide83.xml"/><Relationship Id="rId1" Type="http://schemas.openxmlformats.org/officeDocument/2006/relationships/slideLayout" Target="../slideLayouts/slideLayout6.xml"/></Relationships>
</file>

<file path=ppt/slides/_rels/slide84.xml.rels><?xml version="1.0" encoding="UTF-8" standalone="yes"?>
<Relationships xmlns="http://schemas.openxmlformats.org/package/2006/relationships"><Relationship Id="rId2" Type="http://schemas.openxmlformats.org/officeDocument/2006/relationships/notesSlide" Target="../notesSlides/notesSlide84.xml"/><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3" Type="http://schemas.openxmlformats.org/officeDocument/2006/relationships/hyperlink" Target="https://hci.stanford.edu/courses/cs147/2025/au/videos.html" TargetMode="External"/><Relationship Id="rId7" Type="http://schemas.openxmlformats.org/officeDocument/2006/relationships/hyperlink" Target="https://www.figma.com/blog/design-critiques-at-figma/" TargetMode="External"/><Relationship Id="rId2" Type="http://schemas.openxmlformats.org/officeDocument/2006/relationships/notesSlide" Target="../notesSlides/notesSlide85.xml"/><Relationship Id="rId1" Type="http://schemas.openxmlformats.org/officeDocument/2006/relationships/slideLayout" Target="../slideLayouts/slideLayout2.xml"/><Relationship Id="rId6" Type="http://schemas.openxmlformats.org/officeDocument/2006/relationships/hyperlink" Target="https://ecorner.stanford.edu/in-brief/ways-of-working/" TargetMode="External"/><Relationship Id="rId5" Type="http://schemas.openxmlformats.org/officeDocument/2006/relationships/hyperlink" Target="https://www.youtube.com/watch?v=QAWQIeGon0k" TargetMode="External"/><Relationship Id="rId4" Type="http://schemas.openxmlformats.org/officeDocument/2006/relationships/hyperlink" Target="https://ecorner.stanford.edu/in-brief/ways-to-create-ecosystems/" TargetMode="External"/></Relationships>
</file>

<file path=ppt/slides/_rels/slide86.xml.rels><?xml version="1.0" encoding="UTF-8" standalone="yes"?>
<Relationships xmlns="http://schemas.openxmlformats.org/package/2006/relationships"><Relationship Id="rId3" Type="http://schemas.openxmlformats.org/officeDocument/2006/relationships/hyperlink" Target="http://hci.st/cs147-26au-exit-3a-936" TargetMode="External"/><Relationship Id="rId2" Type="http://schemas.openxmlformats.org/officeDocument/2006/relationships/notesSlide" Target="../notesSlides/notesSlide86.xml"/><Relationship Id="rId1" Type="http://schemas.openxmlformats.org/officeDocument/2006/relationships/slideLayout" Target="../slideLayouts/slideLayout16.xml"/><Relationship Id="rId4" Type="http://schemas.openxmlformats.org/officeDocument/2006/relationships/image" Target="../media/image6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49" name="image2.png"/>
          <p:cNvPicPr/>
          <p:nvPr/>
        </p:nvPicPr>
        <p:blipFill>
          <a:blip r:embed="rId3"/>
          <a:stretch>
            <a:fillRect/>
          </a:stretch>
        </p:blipFill>
        <p:spPr>
          <a:xfrm>
            <a:off x="19278625" y="1566473"/>
            <a:ext cx="4829176" cy="1727202"/>
          </a:xfrm>
          <a:prstGeom prst="rect">
            <a:avLst/>
          </a:prstGeom>
          <a:ln w="12700">
            <a:miter lim="400000"/>
          </a:ln>
        </p:spPr>
      </p:pic>
      <p:sp>
        <p:nvSpPr>
          <p:cNvPr id="850" name="Shape 850"/>
          <p:cNvSpPr/>
          <p:nvPr/>
        </p:nvSpPr>
        <p:spPr>
          <a:xfrm>
            <a:off x="8327821" y="1566473"/>
            <a:ext cx="10807701" cy="830997"/>
          </a:xfrm>
          <a:prstGeom prst="rect">
            <a:avLst/>
          </a:prstGeom>
          <a:ln w="12700">
            <a:miter lim="400000"/>
          </a:ln>
          <a:extLst>
            <a:ext uri="{C572A759-6A51-4108-AA02-DFA0A04FC94B}">
              <ma14:wrappingTextBoxFlag xmlns:ma14="http://schemas.microsoft.com/office/mac/drawingml/2011/main" xmlns="" val="1"/>
            </a:ext>
          </a:extLst>
        </p:spPr>
        <p:txBody>
          <a:bodyPr lIns="0" tIns="0" rIns="0" bIns="0" anchor="ctr">
            <a:spAutoFit/>
          </a:bodyPr>
          <a:lstStyle>
            <a:lvl1pPr algn="r">
              <a:defRPr sz="2400">
                <a:latin typeface="Lucida Grande"/>
                <a:ea typeface="Lucida Grande"/>
                <a:cs typeface="Lucida Grande"/>
                <a:sym typeface="Lucida Grande"/>
              </a:defRPr>
            </a:lvl1pPr>
          </a:lstStyle>
          <a:p>
            <a:pPr lvl="0">
              <a:defRPr sz="1800"/>
            </a:pPr>
            <a:r>
              <a:rPr dirty="0"/>
              <a:t>This work is licensed under the Creative Commons Attribution-Noncommercial-Share Alike 3.0 Unported License. To view a copy of this license, visit http://creativecommons.org/licenses/by-nc-sa/3.0/</a:t>
            </a:r>
            <a:endParaRPr dirty="0">
              <a:solidFill>
                <a:srgbClr val="499F3B"/>
              </a:solidFill>
            </a:endParaRPr>
          </a:p>
        </p:txBody>
      </p:sp>
      <p:sp>
        <p:nvSpPr>
          <p:cNvPr id="5" name="Title 4"/>
          <p:cNvSpPr>
            <a:spLocks noGrp="1"/>
          </p:cNvSpPr>
          <p:nvPr>
            <p:ph type="ctrTitle"/>
          </p:nvPr>
        </p:nvSpPr>
        <p:spPr/>
        <p:txBody>
          <a:bodyPr/>
          <a:lstStyle/>
          <a:p>
            <a:r>
              <a:rPr lang="en-US" dirty="0"/>
              <a:t>Ideate</a:t>
            </a:r>
          </a:p>
        </p:txBody>
      </p:sp>
      <p:sp>
        <p:nvSpPr>
          <p:cNvPr id="2" name="TextBox 1"/>
          <p:cNvSpPr txBox="1"/>
          <p:nvPr/>
        </p:nvSpPr>
        <p:spPr>
          <a:xfrm>
            <a:off x="1618772" y="11357114"/>
            <a:ext cx="6025786" cy="861774"/>
          </a:xfrm>
          <a:prstGeom prst="rect">
            <a:avLst/>
          </a:prstGeom>
          <a:noFill/>
        </p:spPr>
        <p:txBody>
          <a:bodyPr wrap="square" rtlCol="0">
            <a:spAutoFit/>
          </a:bodyPr>
          <a:lstStyle/>
          <a:p>
            <a:pPr algn="l"/>
            <a:r>
              <a:rPr lang="en-US" sz="4800" dirty="0">
                <a:solidFill>
                  <a:srgbClr val="6D6D6D"/>
                </a:solidFill>
                <a:latin typeface="Helvetica" pitchFamily="2" charset="0"/>
              </a:rPr>
              <a:t>October 5, 2026</a:t>
            </a:r>
          </a:p>
        </p:txBody>
      </p:sp>
      <p:sp>
        <p:nvSpPr>
          <p:cNvPr id="7" name="Shape 852">
            <a:extLst>
              <a:ext uri="{FF2B5EF4-FFF2-40B4-BE49-F238E27FC236}">
                <a16:creationId xmlns:a16="http://schemas.microsoft.com/office/drawing/2014/main" id="{669AC393-255A-A04E-B4CF-239F2B836EC4}"/>
              </a:ext>
            </a:extLst>
          </p:cNvPr>
          <p:cNvSpPr/>
          <p:nvPr/>
        </p:nvSpPr>
        <p:spPr>
          <a:xfrm>
            <a:off x="2094271" y="12359752"/>
            <a:ext cx="22195234" cy="1292658"/>
          </a:xfrm>
          <a:prstGeom prst="rect">
            <a:avLst/>
          </a:prstGeom>
          <a:ln w="12700">
            <a:miter lim="400000"/>
          </a:ln>
          <a:extLst>
            <a:ext uri="{C572A759-6A51-4108-AA02-DFA0A04FC94B}">
              <ma14:wrappingTextBoxFlag xmlns:ma14="http://schemas.microsoft.com/office/mac/drawingml/2011/main" xmlns="" val="1"/>
            </a:ext>
          </a:extLst>
        </p:spPr>
        <p:txBody>
          <a:bodyPr wrap="square" lIns="45718" tIns="45718" rIns="45718" bIns="45718">
            <a:spAutoFit/>
          </a:bodyPr>
          <a:lstStyle/>
          <a:p>
            <a:pPr lvl="0" algn="r">
              <a:defRPr sz="1800"/>
            </a:pPr>
            <a:r>
              <a:rPr lang="en-US" sz="2600" b="1" dirty="0">
                <a:solidFill>
                  <a:srgbClr val="6D6D6D"/>
                </a:solidFill>
              </a:rPr>
              <a:t>Music track: </a:t>
            </a:r>
            <a:r>
              <a:rPr lang="en-US" sz="2600" b="1" dirty="0">
                <a:solidFill>
                  <a:srgbClr val="6D6D6D"/>
                </a:solidFill>
                <a:hlinkClick r:id="rId4"/>
              </a:rPr>
              <a:t>https://soundcloud.com/dansuneroquette</a:t>
            </a:r>
            <a:endParaRPr lang="en-US" sz="2600" b="1" dirty="0">
              <a:solidFill>
                <a:srgbClr val="6D6D6D"/>
              </a:solidFill>
            </a:endParaRPr>
          </a:p>
          <a:p>
            <a:pPr lvl="0" algn="r">
              <a:defRPr sz="1800"/>
            </a:pPr>
            <a:r>
              <a:rPr sz="2600" dirty="0">
                <a:solidFill>
                  <a:srgbClr val="6D6D6D"/>
                </a:solidFill>
              </a:rPr>
              <a:t>Slides adapted from d.leadership Define + Ideate slides (</a:t>
            </a:r>
            <a:r>
              <a:rPr sz="2600" u="sng" dirty="0">
                <a:solidFill>
                  <a:srgbClr val="6D6D6D"/>
                </a:solidFill>
                <a:uFill>
                  <a:solidFill>
                    <a:srgbClr val="009999"/>
                  </a:solidFill>
                </a:uFill>
                <a:hlinkClick r:id="rId5"/>
              </a:rPr>
              <a:t>https://</a:t>
            </a:r>
            <a:r>
              <a:rPr sz="2600" u="sng" dirty="0">
                <a:solidFill>
                  <a:schemeClr val="bg2"/>
                </a:solidFill>
                <a:uFill>
                  <a:solidFill>
                    <a:srgbClr val="009999"/>
                  </a:solidFill>
                </a:uFill>
                <a:hlinkClick r:id="rId5"/>
              </a:rPr>
              <a:t>dschool.stanford.edu/groups/dleadership/wiki/59f08/dleadership_2015.html</a:t>
            </a:r>
            <a:r>
              <a:rPr sz="2600" dirty="0">
                <a:solidFill>
                  <a:srgbClr val="6D6D6D"/>
                </a:solidFill>
              </a:rPr>
              <a:t>)</a:t>
            </a:r>
          </a:p>
          <a:p>
            <a:pPr lvl="0" algn="r">
              <a:defRPr sz="1800"/>
            </a:pPr>
            <a:r>
              <a:rPr sz="2600" dirty="0">
                <a:solidFill>
                  <a:srgbClr val="6D6D6D"/>
                </a:solidFill>
              </a:rPr>
              <a:t>Additional resources from bootcamp bootleg</a:t>
            </a:r>
            <a:r>
              <a:rPr lang="en-US" sz="2600" dirty="0">
                <a:solidFill>
                  <a:srgbClr val="6D6D6D"/>
                </a:solidFill>
              </a:rPr>
              <a:t> (</a:t>
            </a:r>
            <a:r>
              <a:rPr lang="en-US" sz="2600" dirty="0">
                <a:solidFill>
                  <a:srgbClr val="6D6D6D"/>
                </a:solidFill>
                <a:hlinkClick r:id="rId6"/>
              </a:rPr>
              <a:t>https://hci.stanford.edu/courses/cs147/2025/au/readings/bootcamp_bootleg.pdf</a:t>
            </a:r>
            <a:r>
              <a:rPr lang="en-US" sz="2600" dirty="0">
                <a:solidFill>
                  <a:srgbClr val="6D6D6D"/>
                </a:solidFill>
              </a:rPr>
              <a:t>)</a:t>
            </a:r>
            <a:endParaRPr sz="2600" dirty="0">
              <a:solidFill>
                <a:srgbClr val="6D6D6D"/>
              </a:solidFill>
            </a:endParaRPr>
          </a:p>
        </p:txBody>
      </p:sp>
    </p:spTree>
    <p:extLst>
      <p:ext uri="{BB962C8B-B14F-4D97-AF65-F5344CB8AC3E}">
        <p14:creationId xmlns:p14="http://schemas.microsoft.com/office/powerpoint/2010/main" val="410108477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bwMode="auto">
          <a:xfrm>
            <a:off x="-11716" y="7745"/>
            <a:ext cx="24384000" cy="13716000"/>
          </a:xfrm>
          <a:prstGeom prst="rect">
            <a:avLst/>
          </a:prstGeom>
          <a:solidFill>
            <a:schemeClr val="tx1"/>
          </a:solidFill>
          <a:ln w="12700" cap="flat" cmpd="sng" algn="ctr">
            <a:noFill/>
            <a:prstDash val="solid"/>
            <a:round/>
            <a:headEnd type="none" w="sm" len="sm"/>
            <a:tailEnd type="none" w="sm" len="sm"/>
          </a:ln>
          <a:effectLst/>
        </p:spPr>
        <p:txBody>
          <a:bodyPr vert="horz" wrap="square" lIns="217709" tIns="108855" rIns="217709" bIns="108855" numCol="1" rtlCol="0" anchor="t" anchorCtr="0" compatLnSpc="1">
            <a:prstTxWarp prst="textNoShape">
              <a:avLst/>
            </a:prstTxWarp>
          </a:bodyPr>
          <a:lstStyle/>
          <a:p>
            <a:pPr algn="l" defTabSz="2177095" rtl="0" fontAlgn="base">
              <a:spcBef>
                <a:spcPct val="0"/>
              </a:spcBef>
              <a:spcAft>
                <a:spcPct val="0"/>
              </a:spcAft>
            </a:pPr>
            <a:endParaRPr lang="en-US">
              <a:solidFill>
                <a:schemeClr val="tx1"/>
              </a:solidFill>
              <a:latin typeface="Times New Roman" pitchFamily="18" charset="0"/>
            </a:endParaRPr>
          </a:p>
        </p:txBody>
      </p:sp>
      <p:sp>
        <p:nvSpPr>
          <p:cNvPr id="12" name="Rectangle 11"/>
          <p:cNvSpPr/>
          <p:nvPr/>
        </p:nvSpPr>
        <p:spPr bwMode="auto">
          <a:xfrm>
            <a:off x="-9" y="0"/>
            <a:ext cx="24384009" cy="2522076"/>
          </a:xfrm>
          <a:prstGeom prst="rect">
            <a:avLst/>
          </a:prstGeom>
          <a:solidFill>
            <a:srgbClr val="000000">
              <a:alpha val="83000"/>
            </a:srgbClr>
          </a:solidFill>
          <a:ln w="12700" cap="flat" cmpd="sng" algn="ctr">
            <a:noFill/>
            <a:prstDash val="solid"/>
            <a:round/>
            <a:headEnd type="none" w="sm" len="sm"/>
            <a:tailEnd type="none" w="sm" len="sm"/>
          </a:ln>
          <a:effectLst/>
        </p:spPr>
        <p:txBody>
          <a:bodyPr vert="horz" wrap="square" lIns="217709" tIns="108855" rIns="217709" bIns="108855" numCol="1" rtlCol="0" anchor="t" anchorCtr="0" compatLnSpc="1">
            <a:prstTxWarp prst="textNoShape">
              <a:avLst/>
            </a:prstTxWarp>
          </a:bodyPr>
          <a:lstStyle/>
          <a:p>
            <a:pPr defTabSz="2177095" rtl="0" fontAlgn="base">
              <a:spcBef>
                <a:spcPct val="0"/>
              </a:spcBef>
              <a:spcAft>
                <a:spcPct val="0"/>
              </a:spcAft>
            </a:pPr>
            <a:endParaRPr lang="en-US" dirty="0">
              <a:solidFill>
                <a:schemeClr val="tx1"/>
              </a:solidFill>
              <a:latin typeface="Helvetica"/>
              <a:cs typeface="Helvetica"/>
            </a:endParaRPr>
          </a:p>
        </p:txBody>
      </p:sp>
      <p:sp>
        <p:nvSpPr>
          <p:cNvPr id="3" name="Title 2"/>
          <p:cNvSpPr>
            <a:spLocks noGrp="1"/>
          </p:cNvSpPr>
          <p:nvPr>
            <p:ph type="title"/>
          </p:nvPr>
        </p:nvSpPr>
        <p:spPr/>
        <p:txBody>
          <a:bodyPr/>
          <a:lstStyle/>
          <a:p>
            <a:r>
              <a:rPr lang="en-US" dirty="0"/>
              <a:t>Hall of Fame or Shame?</a:t>
            </a:r>
          </a:p>
        </p:txBody>
      </p:sp>
      <p:sp>
        <p:nvSpPr>
          <p:cNvPr id="4" name="Date Placeholder 3"/>
          <p:cNvSpPr>
            <a:spLocks noGrp="1"/>
          </p:cNvSpPr>
          <p:nvPr>
            <p:ph type="dt" sz="half" idx="10"/>
          </p:nvPr>
        </p:nvSpPr>
        <p:spPr/>
        <p:txBody>
          <a:bodyPr/>
          <a:lstStyle/>
          <a:p>
            <a:r>
              <a:rPr lang="en-US" dirty="0"/>
              <a:t>Autumn 2026</a:t>
            </a:r>
          </a:p>
        </p:txBody>
      </p:sp>
      <p:sp>
        <p:nvSpPr>
          <p:cNvPr id="6" name="Footer Placeholder 5"/>
          <p:cNvSpPr>
            <a:spLocks noGrp="1"/>
          </p:cNvSpPr>
          <p:nvPr>
            <p:ph type="ftr" sz="quarter" idx="11"/>
          </p:nvPr>
        </p:nvSpPr>
        <p:spPr/>
        <p:txBody>
          <a:bodyPr/>
          <a:lstStyle/>
          <a:p>
            <a:r>
              <a:rPr lang="en-US"/>
              <a:t>dt+UX: Design Thinking for User Experience Design, Prototyping &amp; Evaluation</a:t>
            </a:r>
          </a:p>
        </p:txBody>
      </p:sp>
      <p:sp>
        <p:nvSpPr>
          <p:cNvPr id="7" name="Slide Number Placeholder 6"/>
          <p:cNvSpPr>
            <a:spLocks noGrp="1"/>
          </p:cNvSpPr>
          <p:nvPr>
            <p:ph type="sldNum" sz="quarter" idx="12"/>
          </p:nvPr>
        </p:nvSpPr>
        <p:spPr/>
        <p:txBody>
          <a:bodyPr/>
          <a:lstStyle/>
          <a:p>
            <a:fld id="{7765F609-13D8-427A-A637-8F1D1F077692}" type="slidenum">
              <a:rPr lang="en-US" smtClean="0"/>
              <a:pPr/>
              <a:t>2</a:t>
            </a:fld>
            <a:endParaRPr lang="en-US"/>
          </a:p>
        </p:txBody>
      </p:sp>
      <p:pic>
        <p:nvPicPr>
          <p:cNvPr id="10" name="Picture 9" descr="hallof.png"/>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1345987" y="487608"/>
            <a:ext cx="2170229" cy="1659904"/>
          </a:xfrm>
          <a:prstGeom prst="rect">
            <a:avLst/>
          </a:prstGeom>
        </p:spPr>
      </p:pic>
      <p:pic>
        <p:nvPicPr>
          <p:cNvPr id="2" name="Picture 1"/>
          <p:cNvPicPr>
            <a:picLocks noChangeAspect="1"/>
          </p:cNvPicPr>
          <p:nvPr/>
        </p:nvPicPr>
        <p:blipFill rotWithShape="1">
          <a:blip r:embed="rId4"/>
          <a:srcRect r="29131"/>
          <a:stretch/>
        </p:blipFill>
        <p:spPr>
          <a:xfrm>
            <a:off x="1070811" y="4665489"/>
            <a:ext cx="13425103" cy="7774294"/>
          </a:xfrm>
          <a:prstGeom prst="rect">
            <a:avLst/>
          </a:prstGeom>
        </p:spPr>
      </p:pic>
      <p:sp>
        <p:nvSpPr>
          <p:cNvPr id="13" name="Rectangle 12">
            <a:extLst>
              <a:ext uri="{FF2B5EF4-FFF2-40B4-BE49-F238E27FC236}">
                <a16:creationId xmlns:a16="http://schemas.microsoft.com/office/drawing/2014/main" id="{6FD0FE7D-E277-0F44-9CD7-CEBEFCF0CA9D}"/>
              </a:ext>
            </a:extLst>
          </p:cNvPr>
          <p:cNvSpPr/>
          <p:nvPr/>
        </p:nvSpPr>
        <p:spPr bwMode="auto">
          <a:xfrm>
            <a:off x="2" y="2698416"/>
            <a:ext cx="13425101" cy="1300456"/>
          </a:xfrm>
          <a:prstGeom prst="rect">
            <a:avLst/>
          </a:prstGeom>
          <a:solidFill>
            <a:srgbClr val="000000">
              <a:alpha val="83000"/>
            </a:srgbClr>
          </a:solidFill>
          <a:ln w="12700" cap="flat" cmpd="sng" algn="ctr">
            <a:noFill/>
            <a:prstDash val="solid"/>
            <a:round/>
            <a:headEnd type="none" w="sm" len="sm"/>
            <a:tailEnd type="none" w="sm" len="sm"/>
          </a:ln>
          <a:effectLst/>
        </p:spPr>
        <p:txBody>
          <a:bodyPr vert="horz" wrap="square" lIns="217709" tIns="108855" rIns="217709" bIns="108855" numCol="1" rtlCol="0" anchor="t" anchorCtr="0" compatLnSpc="1">
            <a:prstTxWarp prst="textNoShape">
              <a:avLst/>
            </a:prstTxWarp>
          </a:bodyPr>
          <a:lstStyle/>
          <a:p>
            <a:pPr defTabSz="2177095" rtl="0" fontAlgn="base">
              <a:spcBef>
                <a:spcPct val="0"/>
              </a:spcBef>
              <a:spcAft>
                <a:spcPct val="0"/>
              </a:spcAft>
            </a:pPr>
            <a:endParaRPr lang="en-US" dirty="0">
              <a:solidFill>
                <a:schemeClr val="tx1"/>
              </a:solidFill>
              <a:latin typeface="Helvetica"/>
              <a:cs typeface="Helvetica"/>
            </a:endParaRPr>
          </a:p>
        </p:txBody>
      </p:sp>
      <p:sp>
        <p:nvSpPr>
          <p:cNvPr id="14" name="Rectangle 3">
            <a:extLst>
              <a:ext uri="{FF2B5EF4-FFF2-40B4-BE49-F238E27FC236}">
                <a16:creationId xmlns:a16="http://schemas.microsoft.com/office/drawing/2014/main" id="{89EFAF61-733C-B84B-920B-224AD7EC8ED3}"/>
              </a:ext>
            </a:extLst>
          </p:cNvPr>
          <p:cNvSpPr txBox="1">
            <a:spLocks noChangeArrowheads="1"/>
          </p:cNvSpPr>
          <p:nvPr/>
        </p:nvSpPr>
        <p:spPr bwMode="auto">
          <a:xfrm>
            <a:off x="238537" y="2767141"/>
            <a:ext cx="13186568" cy="1063880"/>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217695" tIns="108848" rIns="217695" bIns="108848" numCol="1" anchor="t" anchorCtr="0" compatLnSpc="1">
            <a:prstTxWarp prst="textNoShape">
              <a:avLst/>
            </a:prstTxWarp>
          </a:bodyPr>
          <a:lstStyle>
            <a:lvl1pPr marL="816358" indent="-816358" algn="l" rtl="0" eaLnBrk="1" fontAlgn="base" hangingPunct="1">
              <a:spcBef>
                <a:spcPct val="20000"/>
              </a:spcBef>
              <a:spcAft>
                <a:spcPct val="0"/>
              </a:spcAft>
              <a:buChar char="•"/>
              <a:defRPr sz="7600" b="0" i="0">
                <a:solidFill>
                  <a:schemeClr val="tx1"/>
                </a:solidFill>
                <a:latin typeface="Helvetica Light"/>
                <a:ea typeface="ＭＳ Ｐゴシック" charset="0"/>
                <a:cs typeface="Helvetica Light"/>
              </a:defRPr>
            </a:lvl1pPr>
            <a:lvl2pPr marL="1768773" indent="-680299" algn="l" rtl="0" eaLnBrk="1" fontAlgn="base" hangingPunct="1">
              <a:spcBef>
                <a:spcPct val="20000"/>
              </a:spcBef>
              <a:spcAft>
                <a:spcPct val="0"/>
              </a:spcAft>
              <a:buChar char="–"/>
              <a:defRPr sz="6700" b="0" i="0">
                <a:solidFill>
                  <a:schemeClr val="tx1"/>
                </a:solidFill>
                <a:latin typeface="Helvetica Light"/>
                <a:ea typeface="ＭＳ Ｐゴシック" charset="0"/>
                <a:cs typeface="Helvetica Light"/>
              </a:defRPr>
            </a:lvl2pPr>
            <a:lvl3pPr marL="2721190" indent="-544238" algn="l" rtl="0" eaLnBrk="1" fontAlgn="base" hangingPunct="1">
              <a:spcBef>
                <a:spcPct val="20000"/>
              </a:spcBef>
              <a:spcAft>
                <a:spcPct val="0"/>
              </a:spcAft>
              <a:buChar char="•"/>
              <a:defRPr sz="5700" b="0" i="0">
                <a:solidFill>
                  <a:schemeClr val="tx1"/>
                </a:solidFill>
                <a:latin typeface="Helvetica Light"/>
                <a:ea typeface="ＭＳ Ｐゴシック" charset="0"/>
                <a:cs typeface="Helvetica Light"/>
              </a:defRPr>
            </a:lvl3pPr>
            <a:lvl4pPr marL="3809666" indent="-544238" algn="l" rtl="0" eaLnBrk="1" fontAlgn="base" hangingPunct="1">
              <a:spcBef>
                <a:spcPct val="20000"/>
              </a:spcBef>
              <a:spcAft>
                <a:spcPct val="0"/>
              </a:spcAft>
              <a:buChar char="–"/>
              <a:defRPr sz="4800" b="0" i="0">
                <a:solidFill>
                  <a:schemeClr val="tx1"/>
                </a:solidFill>
                <a:latin typeface="Helvetica Light"/>
                <a:ea typeface="ＭＳ Ｐゴシック" charset="0"/>
                <a:cs typeface="Helvetica Light"/>
              </a:defRPr>
            </a:lvl4pPr>
            <a:lvl5pPr marL="4898142" indent="-544238" algn="l" rtl="0" eaLnBrk="1" fontAlgn="base" hangingPunct="1">
              <a:spcBef>
                <a:spcPct val="20000"/>
              </a:spcBef>
              <a:spcAft>
                <a:spcPct val="0"/>
              </a:spcAft>
              <a:buChar char="»"/>
              <a:defRPr sz="4800" b="0" i="0">
                <a:solidFill>
                  <a:schemeClr val="tx1"/>
                </a:solidFill>
                <a:latin typeface="Helvetica Light"/>
                <a:ea typeface="ＭＳ Ｐゴシック" charset="0"/>
                <a:cs typeface="Helvetica Light"/>
              </a:defRPr>
            </a:lvl5pPr>
            <a:lvl6pPr marL="5986618" indent="-544238" algn="l" rtl="0" eaLnBrk="1" fontAlgn="base" hangingPunct="1">
              <a:spcBef>
                <a:spcPct val="20000"/>
              </a:spcBef>
              <a:spcAft>
                <a:spcPct val="0"/>
              </a:spcAft>
              <a:buChar char="»"/>
              <a:defRPr sz="4800" b="1">
                <a:solidFill>
                  <a:schemeClr val="tx1"/>
                </a:solidFill>
                <a:latin typeface="+mn-lt"/>
              </a:defRPr>
            </a:lvl6pPr>
            <a:lvl7pPr marL="7075094" indent="-544238" algn="l" rtl="0" eaLnBrk="1" fontAlgn="base" hangingPunct="1">
              <a:spcBef>
                <a:spcPct val="20000"/>
              </a:spcBef>
              <a:spcAft>
                <a:spcPct val="0"/>
              </a:spcAft>
              <a:buChar char="»"/>
              <a:defRPr sz="4800" b="1">
                <a:solidFill>
                  <a:schemeClr val="tx1"/>
                </a:solidFill>
                <a:latin typeface="+mn-lt"/>
              </a:defRPr>
            </a:lvl7pPr>
            <a:lvl8pPr marL="8163570" indent="-544238" algn="l" rtl="0" eaLnBrk="1" fontAlgn="base" hangingPunct="1">
              <a:spcBef>
                <a:spcPct val="20000"/>
              </a:spcBef>
              <a:spcAft>
                <a:spcPct val="0"/>
              </a:spcAft>
              <a:buChar char="»"/>
              <a:defRPr sz="4800" b="1">
                <a:solidFill>
                  <a:schemeClr val="tx1"/>
                </a:solidFill>
                <a:latin typeface="+mn-lt"/>
              </a:defRPr>
            </a:lvl8pPr>
            <a:lvl9pPr marL="9252042" indent="-544238" algn="l" rtl="0" eaLnBrk="1" fontAlgn="base" hangingPunct="1">
              <a:spcBef>
                <a:spcPct val="20000"/>
              </a:spcBef>
              <a:spcAft>
                <a:spcPct val="0"/>
              </a:spcAft>
              <a:buChar char="»"/>
              <a:defRPr sz="4800" b="1">
                <a:solidFill>
                  <a:schemeClr val="tx1"/>
                </a:solidFill>
                <a:latin typeface="+mn-lt"/>
              </a:defRPr>
            </a:lvl9pPr>
          </a:lstStyle>
          <a:p>
            <a:pPr marL="0" indent="0">
              <a:buFontTx/>
              <a:buNone/>
            </a:pPr>
            <a:r>
              <a:rPr lang="en-US" sz="6700">
                <a:latin typeface="Arial" charset="0"/>
              </a:rPr>
              <a:t>Sony Google TV Remote</a:t>
            </a:r>
            <a:endParaRPr lang="en-US" sz="6700" dirty="0">
              <a:latin typeface="Arial" charset="0"/>
            </a:endParaRPr>
          </a:p>
        </p:txBody>
      </p:sp>
      <p:grpSp>
        <p:nvGrpSpPr>
          <p:cNvPr id="22" name="Group 21">
            <a:extLst>
              <a:ext uri="{FF2B5EF4-FFF2-40B4-BE49-F238E27FC236}">
                <a16:creationId xmlns:a16="http://schemas.microsoft.com/office/drawing/2014/main" id="{2CF2D97F-789A-7140-A8AD-266AAA73AE8E}"/>
              </a:ext>
            </a:extLst>
          </p:cNvPr>
          <p:cNvGrpSpPr/>
          <p:nvPr/>
        </p:nvGrpSpPr>
        <p:grpSpPr>
          <a:xfrm>
            <a:off x="1070811" y="4429413"/>
            <a:ext cx="6693840" cy="3735091"/>
            <a:chOff x="1070811" y="4429413"/>
            <a:chExt cx="6693840" cy="3735091"/>
          </a:xfrm>
        </p:grpSpPr>
        <p:cxnSp>
          <p:nvCxnSpPr>
            <p:cNvPr id="9" name="Straight Connector 8">
              <a:extLst>
                <a:ext uri="{FF2B5EF4-FFF2-40B4-BE49-F238E27FC236}">
                  <a16:creationId xmlns:a16="http://schemas.microsoft.com/office/drawing/2014/main" id="{F7363EE1-0451-9642-A4F8-C23DAECB3347}"/>
                </a:ext>
              </a:extLst>
            </p:cNvPr>
            <p:cNvCxnSpPr>
              <a:cxnSpLocks/>
            </p:cNvCxnSpPr>
            <p:nvPr/>
          </p:nvCxnSpPr>
          <p:spPr bwMode="auto">
            <a:xfrm flipV="1">
              <a:off x="1070811" y="4429413"/>
              <a:ext cx="6693840" cy="3735091"/>
            </a:xfrm>
            <a:prstGeom prst="line">
              <a:avLst/>
            </a:prstGeom>
            <a:solidFill>
              <a:schemeClr val="accent1"/>
            </a:solidFill>
            <a:ln w="76200" cap="flat" cmpd="sng" algn="ctr">
              <a:solidFill>
                <a:srgbClr val="010101"/>
              </a:solidFill>
              <a:prstDash val="solid"/>
              <a:round/>
              <a:headEnd type="none" w="sm" len="sm"/>
              <a:tailEnd type="none" w="sm" len="sm"/>
            </a:ln>
            <a:effectLst/>
          </p:spPr>
        </p:cxnSp>
        <p:sp>
          <p:nvSpPr>
            <p:cNvPr id="15" name="TextBox 14">
              <a:extLst>
                <a:ext uri="{FF2B5EF4-FFF2-40B4-BE49-F238E27FC236}">
                  <a16:creationId xmlns:a16="http://schemas.microsoft.com/office/drawing/2014/main" id="{EFCBCFA3-963D-9E4D-AB02-26452BE8E467}"/>
                </a:ext>
              </a:extLst>
            </p:cNvPr>
            <p:cNvSpPr txBox="1"/>
            <p:nvPr/>
          </p:nvSpPr>
          <p:spPr>
            <a:xfrm rot="19800000">
              <a:off x="3519680" y="5412356"/>
              <a:ext cx="1438214" cy="969496"/>
            </a:xfrm>
            <a:prstGeom prst="rect">
              <a:avLst/>
            </a:prstGeom>
            <a:noFill/>
          </p:spPr>
          <p:txBody>
            <a:bodyPr wrap="none" rtlCol="0">
              <a:spAutoFit/>
            </a:bodyPr>
            <a:lstStyle/>
            <a:p>
              <a:r>
                <a:rPr lang="en-US" dirty="0"/>
                <a:t>~ 6"</a:t>
              </a:r>
            </a:p>
          </p:txBody>
        </p:sp>
      </p:grpSp>
      <p:grpSp>
        <p:nvGrpSpPr>
          <p:cNvPr id="23" name="Group 22">
            <a:extLst>
              <a:ext uri="{FF2B5EF4-FFF2-40B4-BE49-F238E27FC236}">
                <a16:creationId xmlns:a16="http://schemas.microsoft.com/office/drawing/2014/main" id="{3F957D10-8011-714A-AC83-05BD5F2683E7}"/>
              </a:ext>
            </a:extLst>
          </p:cNvPr>
          <p:cNvGrpSpPr/>
          <p:nvPr/>
        </p:nvGrpSpPr>
        <p:grpSpPr>
          <a:xfrm>
            <a:off x="836908" y="9236990"/>
            <a:ext cx="6664272" cy="3438869"/>
            <a:chOff x="836908" y="9236990"/>
            <a:chExt cx="6664272" cy="3438869"/>
          </a:xfrm>
        </p:grpSpPr>
        <p:cxnSp>
          <p:nvCxnSpPr>
            <p:cNvPr id="19" name="Straight Connector 18">
              <a:extLst>
                <a:ext uri="{FF2B5EF4-FFF2-40B4-BE49-F238E27FC236}">
                  <a16:creationId xmlns:a16="http://schemas.microsoft.com/office/drawing/2014/main" id="{0A39D634-A160-1E48-A449-587DA5FE6124}"/>
                </a:ext>
              </a:extLst>
            </p:cNvPr>
            <p:cNvCxnSpPr>
              <a:cxnSpLocks/>
            </p:cNvCxnSpPr>
            <p:nvPr/>
          </p:nvCxnSpPr>
          <p:spPr bwMode="auto">
            <a:xfrm>
              <a:off x="836908" y="9236990"/>
              <a:ext cx="6664272" cy="3438869"/>
            </a:xfrm>
            <a:prstGeom prst="line">
              <a:avLst/>
            </a:prstGeom>
            <a:solidFill>
              <a:schemeClr val="accent1"/>
            </a:solidFill>
            <a:ln w="76200" cap="flat" cmpd="sng" algn="ctr">
              <a:solidFill>
                <a:srgbClr val="010101"/>
              </a:solidFill>
              <a:prstDash val="solid"/>
              <a:round/>
              <a:headEnd type="none" w="sm" len="sm"/>
              <a:tailEnd type="none" w="sm" len="sm"/>
            </a:ln>
            <a:effectLst/>
          </p:spPr>
        </p:cxnSp>
        <p:sp>
          <p:nvSpPr>
            <p:cNvPr id="21" name="TextBox 20">
              <a:extLst>
                <a:ext uri="{FF2B5EF4-FFF2-40B4-BE49-F238E27FC236}">
                  <a16:creationId xmlns:a16="http://schemas.microsoft.com/office/drawing/2014/main" id="{2BF5FD20-E769-AE44-AA8C-C727C9CD1AA6}"/>
                </a:ext>
              </a:extLst>
            </p:cNvPr>
            <p:cNvSpPr txBox="1"/>
            <p:nvPr/>
          </p:nvSpPr>
          <p:spPr>
            <a:xfrm rot="1671890">
              <a:off x="2969542" y="10766143"/>
              <a:ext cx="1438215" cy="969496"/>
            </a:xfrm>
            <a:prstGeom prst="rect">
              <a:avLst/>
            </a:prstGeom>
            <a:noFill/>
          </p:spPr>
          <p:txBody>
            <a:bodyPr wrap="none" rtlCol="0">
              <a:spAutoFit/>
            </a:bodyPr>
            <a:lstStyle/>
            <a:p>
              <a:r>
                <a:rPr lang="en-US" dirty="0"/>
                <a:t>~ 4"</a:t>
              </a:r>
            </a:p>
          </p:txBody>
        </p:sp>
      </p:grpSp>
    </p:spTree>
    <p:extLst>
      <p:ext uri="{BB962C8B-B14F-4D97-AF65-F5344CB8AC3E}">
        <p14:creationId xmlns:p14="http://schemas.microsoft.com/office/powerpoint/2010/main" val="47841704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r>
              <a:rPr lang="en-US" dirty="0" err="1"/>
              <a:t>dt+UX</a:t>
            </a:r>
            <a:r>
              <a:rPr lang="en-US" dirty="0"/>
              <a:t>: Design Thinking for User Experience Design, Prototyping &amp; Evaluation</a:t>
            </a:r>
          </a:p>
        </p:txBody>
      </p:sp>
      <p:sp>
        <p:nvSpPr>
          <p:cNvPr id="5" name="Rectangle 4"/>
          <p:cNvSpPr/>
          <p:nvPr/>
        </p:nvSpPr>
        <p:spPr bwMode="auto">
          <a:xfrm>
            <a:off x="0" y="0"/>
            <a:ext cx="24384000" cy="13716000"/>
          </a:xfrm>
          <a:prstGeom prst="rect">
            <a:avLst/>
          </a:prstGeom>
          <a:solidFill>
            <a:schemeClr val="tx1"/>
          </a:solidFill>
          <a:ln w="12700" cap="flat" cmpd="sng" algn="ctr">
            <a:noFill/>
            <a:prstDash val="solid"/>
            <a:round/>
            <a:headEnd type="none" w="sm" len="sm"/>
            <a:tailEnd type="none" w="sm" len="sm"/>
          </a:ln>
          <a:effectLst/>
        </p:spPr>
        <p:txBody>
          <a:bodyPr vert="horz" wrap="square" lIns="217709" tIns="108855" rIns="217709" bIns="108855" numCol="1" rtlCol="0" anchor="t" anchorCtr="0" compatLnSpc="1">
            <a:prstTxWarp prst="textNoShape">
              <a:avLst/>
            </a:prstTxWarp>
          </a:bodyPr>
          <a:lstStyle/>
          <a:p>
            <a:pPr algn="l" defTabSz="2177095" rtl="0" fontAlgn="base">
              <a:spcBef>
                <a:spcPct val="0"/>
              </a:spcBef>
              <a:spcAft>
                <a:spcPct val="0"/>
              </a:spcAft>
            </a:pPr>
            <a:endParaRPr lang="en-US">
              <a:solidFill>
                <a:schemeClr val="tx1"/>
              </a:solidFill>
              <a:latin typeface="Times New Roman" pitchFamily="18" charset="0"/>
            </a:endParaRPr>
          </a:p>
        </p:txBody>
      </p:sp>
      <p:sp>
        <p:nvSpPr>
          <p:cNvPr id="12" name="Rectangle 11"/>
          <p:cNvSpPr/>
          <p:nvPr/>
        </p:nvSpPr>
        <p:spPr bwMode="auto">
          <a:xfrm>
            <a:off x="0" y="-2"/>
            <a:ext cx="24384000" cy="2522078"/>
          </a:xfrm>
          <a:prstGeom prst="rect">
            <a:avLst/>
          </a:prstGeom>
          <a:solidFill>
            <a:srgbClr val="000000">
              <a:alpha val="83000"/>
            </a:srgbClr>
          </a:solidFill>
          <a:ln w="12700" cap="flat" cmpd="sng" algn="ctr">
            <a:noFill/>
            <a:prstDash val="solid"/>
            <a:round/>
            <a:headEnd type="none" w="sm" len="sm"/>
            <a:tailEnd type="none" w="sm" len="sm"/>
          </a:ln>
          <a:effectLst/>
        </p:spPr>
        <p:txBody>
          <a:bodyPr vert="horz" wrap="square" lIns="217709" tIns="108855" rIns="217709" bIns="108855" numCol="1" rtlCol="0" anchor="t" anchorCtr="0" compatLnSpc="1">
            <a:prstTxWarp prst="textNoShape">
              <a:avLst/>
            </a:prstTxWarp>
          </a:bodyPr>
          <a:lstStyle/>
          <a:p>
            <a:pPr defTabSz="2177095" rtl="0" fontAlgn="base">
              <a:spcBef>
                <a:spcPct val="0"/>
              </a:spcBef>
              <a:spcAft>
                <a:spcPct val="0"/>
              </a:spcAft>
            </a:pPr>
            <a:endParaRPr lang="en-US" dirty="0">
              <a:solidFill>
                <a:schemeClr val="tx1"/>
              </a:solidFill>
              <a:latin typeface="Helvetica"/>
              <a:cs typeface="Helvetica"/>
            </a:endParaRPr>
          </a:p>
        </p:txBody>
      </p:sp>
      <p:sp>
        <p:nvSpPr>
          <p:cNvPr id="3" name="Title 2"/>
          <p:cNvSpPr>
            <a:spLocks noGrp="1"/>
          </p:cNvSpPr>
          <p:nvPr>
            <p:ph type="title"/>
          </p:nvPr>
        </p:nvSpPr>
        <p:spPr/>
        <p:txBody>
          <a:bodyPr/>
          <a:lstStyle/>
          <a:p>
            <a:r>
              <a:rPr lang="en-US" dirty="0"/>
              <a:t>Hall of Shame!</a:t>
            </a:r>
          </a:p>
        </p:txBody>
      </p:sp>
      <p:sp>
        <p:nvSpPr>
          <p:cNvPr id="2" name="Date Placeholder 1"/>
          <p:cNvSpPr>
            <a:spLocks noGrp="1"/>
          </p:cNvSpPr>
          <p:nvPr>
            <p:ph type="dt" sz="half" idx="10"/>
          </p:nvPr>
        </p:nvSpPr>
        <p:spPr/>
        <p:txBody>
          <a:bodyPr/>
          <a:lstStyle/>
          <a:p>
            <a:r>
              <a:rPr lang="en-US" dirty="0"/>
              <a:t>Autumn 2026</a:t>
            </a:r>
          </a:p>
        </p:txBody>
      </p:sp>
      <p:sp>
        <p:nvSpPr>
          <p:cNvPr id="6" name="Slide Number Placeholder 5"/>
          <p:cNvSpPr>
            <a:spLocks noGrp="1"/>
          </p:cNvSpPr>
          <p:nvPr>
            <p:ph type="sldNum" sz="quarter" idx="12"/>
          </p:nvPr>
        </p:nvSpPr>
        <p:spPr/>
        <p:txBody>
          <a:bodyPr/>
          <a:lstStyle/>
          <a:p>
            <a:fld id="{7765F609-13D8-427A-A637-8F1D1F077692}" type="slidenum">
              <a:rPr lang="en-US" smtClean="0"/>
              <a:pPr/>
              <a:t>3</a:t>
            </a:fld>
            <a:endParaRPr lang="en-US"/>
          </a:p>
        </p:txBody>
      </p:sp>
      <p:sp>
        <p:nvSpPr>
          <p:cNvPr id="13" name="Rectangle 12"/>
          <p:cNvSpPr/>
          <p:nvPr/>
        </p:nvSpPr>
        <p:spPr bwMode="auto">
          <a:xfrm>
            <a:off x="10950224" y="5574974"/>
            <a:ext cx="13433776" cy="8141028"/>
          </a:xfrm>
          <a:prstGeom prst="rect">
            <a:avLst/>
          </a:prstGeom>
          <a:solidFill>
            <a:srgbClr val="000000">
              <a:alpha val="83000"/>
            </a:srgbClr>
          </a:solidFill>
          <a:ln w="12700" cap="flat" cmpd="sng" algn="ctr">
            <a:noFill/>
            <a:prstDash val="solid"/>
            <a:round/>
            <a:headEnd type="none" w="sm" len="sm"/>
            <a:tailEnd type="none" w="sm" len="sm"/>
          </a:ln>
          <a:effectLst/>
        </p:spPr>
        <p:txBody>
          <a:bodyPr vert="horz" wrap="square" lIns="217709" tIns="108855" rIns="217709" bIns="108855" numCol="1" rtlCol="0" anchor="t" anchorCtr="0" compatLnSpc="1">
            <a:prstTxWarp prst="textNoShape">
              <a:avLst/>
            </a:prstTxWarp>
          </a:bodyPr>
          <a:lstStyle/>
          <a:p>
            <a:pPr defTabSz="2177095" rtl="0" fontAlgn="base">
              <a:spcBef>
                <a:spcPct val="0"/>
              </a:spcBef>
              <a:spcAft>
                <a:spcPct val="0"/>
              </a:spcAft>
            </a:pPr>
            <a:endParaRPr lang="en-US" dirty="0">
              <a:solidFill>
                <a:schemeClr val="tx1"/>
              </a:solidFill>
              <a:latin typeface="Helvetica"/>
              <a:cs typeface="Helvetica"/>
            </a:endParaRPr>
          </a:p>
        </p:txBody>
      </p:sp>
      <p:sp>
        <p:nvSpPr>
          <p:cNvPr id="14" name="Rectangle 3"/>
          <p:cNvSpPr txBox="1">
            <a:spLocks noChangeArrowheads="1"/>
          </p:cNvSpPr>
          <p:nvPr/>
        </p:nvSpPr>
        <p:spPr bwMode="auto">
          <a:xfrm>
            <a:off x="11243749" y="5731281"/>
            <a:ext cx="13140267" cy="7239650"/>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217709" tIns="108855" rIns="217709" bIns="108855" numCol="1" anchor="t" anchorCtr="0" compatLnSpc="1">
            <a:prstTxWarp prst="textNoShape">
              <a:avLst/>
            </a:prstTxWarp>
          </a:bodyPr>
          <a:lstStyle>
            <a:lvl1pPr marL="342900" indent="-342900" algn="l" rtl="0" eaLnBrk="1" fontAlgn="base" hangingPunct="1">
              <a:spcBef>
                <a:spcPct val="20000"/>
              </a:spcBef>
              <a:spcAft>
                <a:spcPct val="0"/>
              </a:spcAft>
              <a:buChar char="•"/>
              <a:defRPr sz="3200" b="0" i="0">
                <a:solidFill>
                  <a:schemeClr val="tx1"/>
                </a:solidFill>
                <a:latin typeface="Helvetica Light"/>
                <a:ea typeface="ＭＳ Ｐゴシック" charset="0"/>
                <a:cs typeface="Helvetica Light"/>
              </a:defRPr>
            </a:lvl1pPr>
            <a:lvl2pPr marL="742950" indent="-285750" algn="l" rtl="0" eaLnBrk="1" fontAlgn="base" hangingPunct="1">
              <a:spcBef>
                <a:spcPct val="20000"/>
              </a:spcBef>
              <a:spcAft>
                <a:spcPct val="0"/>
              </a:spcAft>
              <a:buChar char="–"/>
              <a:defRPr sz="2800" b="0" i="0">
                <a:solidFill>
                  <a:schemeClr val="tx1"/>
                </a:solidFill>
                <a:latin typeface="Helvetica Light"/>
                <a:ea typeface="ＭＳ Ｐゴシック" charset="0"/>
                <a:cs typeface="Helvetica Light"/>
              </a:defRPr>
            </a:lvl2pPr>
            <a:lvl3pPr marL="1143000" indent="-228600" algn="l" rtl="0" eaLnBrk="1" fontAlgn="base" hangingPunct="1">
              <a:spcBef>
                <a:spcPct val="20000"/>
              </a:spcBef>
              <a:spcAft>
                <a:spcPct val="0"/>
              </a:spcAft>
              <a:buChar char="•"/>
              <a:defRPr sz="2400" b="0" i="0">
                <a:solidFill>
                  <a:schemeClr val="tx1"/>
                </a:solidFill>
                <a:latin typeface="Helvetica Light"/>
                <a:ea typeface="ＭＳ Ｐゴシック" charset="0"/>
                <a:cs typeface="Helvetica Light"/>
              </a:defRPr>
            </a:lvl3pPr>
            <a:lvl4pPr marL="1600200" indent="-228600" algn="l" rtl="0" eaLnBrk="1" fontAlgn="base" hangingPunct="1">
              <a:spcBef>
                <a:spcPct val="20000"/>
              </a:spcBef>
              <a:spcAft>
                <a:spcPct val="0"/>
              </a:spcAft>
              <a:buChar char="–"/>
              <a:defRPr sz="2000" b="0" i="0">
                <a:solidFill>
                  <a:schemeClr val="tx1"/>
                </a:solidFill>
                <a:latin typeface="Helvetica Light"/>
                <a:ea typeface="ＭＳ Ｐゴシック" charset="0"/>
                <a:cs typeface="Helvetica Light"/>
              </a:defRPr>
            </a:lvl4pPr>
            <a:lvl5pPr marL="2057400" indent="-228600" algn="l" rtl="0" eaLnBrk="1" fontAlgn="base" hangingPunct="1">
              <a:spcBef>
                <a:spcPct val="20000"/>
              </a:spcBef>
              <a:spcAft>
                <a:spcPct val="0"/>
              </a:spcAft>
              <a:buChar char="»"/>
              <a:defRPr sz="2000" b="0" i="0">
                <a:solidFill>
                  <a:schemeClr val="tx1"/>
                </a:solidFill>
                <a:latin typeface="Helvetica Light"/>
                <a:ea typeface="ＭＳ Ｐゴシック" charset="0"/>
                <a:cs typeface="Helvetica Light"/>
              </a:defRPr>
            </a:lvl5pPr>
            <a:lvl6pPr marL="2514600" indent="-228600" algn="l" rtl="0" eaLnBrk="1" fontAlgn="base" hangingPunct="1">
              <a:spcBef>
                <a:spcPct val="20000"/>
              </a:spcBef>
              <a:spcAft>
                <a:spcPct val="0"/>
              </a:spcAft>
              <a:buChar char="»"/>
              <a:defRPr sz="2000" b="1">
                <a:solidFill>
                  <a:schemeClr val="tx1"/>
                </a:solidFill>
                <a:latin typeface="+mn-lt"/>
              </a:defRPr>
            </a:lvl6pPr>
            <a:lvl7pPr marL="2971800" indent="-228600" algn="l" rtl="0" eaLnBrk="1" fontAlgn="base" hangingPunct="1">
              <a:spcBef>
                <a:spcPct val="20000"/>
              </a:spcBef>
              <a:spcAft>
                <a:spcPct val="0"/>
              </a:spcAft>
              <a:buChar char="»"/>
              <a:defRPr sz="2000" b="1">
                <a:solidFill>
                  <a:schemeClr val="tx1"/>
                </a:solidFill>
                <a:latin typeface="+mn-lt"/>
              </a:defRPr>
            </a:lvl7pPr>
            <a:lvl8pPr marL="3429000" indent="-228600" algn="l" rtl="0" eaLnBrk="1" fontAlgn="base" hangingPunct="1">
              <a:spcBef>
                <a:spcPct val="20000"/>
              </a:spcBef>
              <a:spcAft>
                <a:spcPct val="0"/>
              </a:spcAft>
              <a:buChar char="»"/>
              <a:defRPr sz="2000" b="1">
                <a:solidFill>
                  <a:schemeClr val="tx1"/>
                </a:solidFill>
                <a:latin typeface="+mn-lt"/>
              </a:defRPr>
            </a:lvl8pPr>
            <a:lvl9pPr marL="3886200" indent="-228600" algn="l" rtl="0" eaLnBrk="1" fontAlgn="base" hangingPunct="1">
              <a:spcBef>
                <a:spcPct val="20000"/>
              </a:spcBef>
              <a:spcAft>
                <a:spcPct val="0"/>
              </a:spcAft>
              <a:buChar char="»"/>
              <a:defRPr sz="2000" b="1">
                <a:solidFill>
                  <a:schemeClr val="tx1"/>
                </a:solidFill>
                <a:latin typeface="+mn-lt"/>
              </a:defRPr>
            </a:lvl9pPr>
          </a:lstStyle>
          <a:p>
            <a:pPr marL="0" indent="0">
              <a:lnSpc>
                <a:spcPct val="80000"/>
              </a:lnSpc>
              <a:buNone/>
            </a:pPr>
            <a:r>
              <a:rPr lang="en-US" sz="5000" dirty="0">
                <a:latin typeface="Arial" charset="0"/>
              </a:rPr>
              <a:t>Very complex</a:t>
            </a:r>
          </a:p>
          <a:p>
            <a:pPr marL="0" indent="0">
              <a:lnSpc>
                <a:spcPct val="80000"/>
              </a:lnSpc>
              <a:buNone/>
            </a:pPr>
            <a:endParaRPr lang="en-US" sz="5000" dirty="0">
              <a:latin typeface="Arial" charset="0"/>
            </a:endParaRPr>
          </a:p>
          <a:p>
            <a:pPr marL="0" indent="0">
              <a:lnSpc>
                <a:spcPct val="80000"/>
              </a:lnSpc>
              <a:buNone/>
            </a:pPr>
            <a:r>
              <a:rPr lang="en-US" sz="5000" dirty="0">
                <a:latin typeface="Arial" charset="0"/>
              </a:rPr>
              <a:t>So large that it requires two hands</a:t>
            </a:r>
          </a:p>
          <a:p>
            <a:pPr marL="0" indent="0">
              <a:lnSpc>
                <a:spcPct val="80000"/>
              </a:lnSpc>
              <a:buNone/>
            </a:pPr>
            <a:endParaRPr lang="en-US" sz="5000" dirty="0">
              <a:latin typeface="Arial" charset="0"/>
            </a:endParaRPr>
          </a:p>
          <a:p>
            <a:pPr marL="0" indent="0">
              <a:lnSpc>
                <a:spcPct val="80000"/>
              </a:lnSpc>
              <a:buNone/>
            </a:pPr>
            <a:r>
              <a:rPr lang="en-US" sz="5000" dirty="0">
                <a:latin typeface="Arial" charset="0"/>
              </a:rPr>
              <a:t>So many controls that you can’t use in the dark (watching movie?)</a:t>
            </a:r>
          </a:p>
          <a:p>
            <a:pPr marL="0" indent="0">
              <a:lnSpc>
                <a:spcPct val="80000"/>
              </a:lnSpc>
              <a:buNone/>
            </a:pPr>
            <a:endParaRPr lang="en-US" sz="5000" dirty="0">
              <a:latin typeface="Arial" charset="0"/>
            </a:endParaRPr>
          </a:p>
          <a:p>
            <a:pPr marL="0" indent="0">
              <a:lnSpc>
                <a:spcPct val="80000"/>
              </a:lnSpc>
              <a:buNone/>
            </a:pPr>
            <a:r>
              <a:rPr lang="en-US" sz="5000" dirty="0">
                <a:latin typeface="Arial" charset="0"/>
              </a:rPr>
              <a:t>Two navigation pads. When to use which?</a:t>
            </a:r>
          </a:p>
          <a:p>
            <a:pPr marL="0" indent="0">
              <a:lnSpc>
                <a:spcPct val="80000"/>
              </a:lnSpc>
              <a:buNone/>
            </a:pPr>
            <a:endParaRPr lang="en-US" sz="5000" dirty="0">
              <a:latin typeface="Arial" charset="0"/>
            </a:endParaRPr>
          </a:p>
          <a:p>
            <a:pPr marL="0" indent="0">
              <a:lnSpc>
                <a:spcPct val="80000"/>
              </a:lnSpc>
              <a:buNone/>
            </a:pPr>
            <a:r>
              <a:rPr lang="en-US" sz="5000" dirty="0">
                <a:solidFill>
                  <a:srgbClr val="FFC000"/>
                </a:solidFill>
                <a:latin typeface="Arial" charset="0"/>
              </a:rPr>
              <a:t>But, it does have typing input…</a:t>
            </a:r>
          </a:p>
        </p:txBody>
      </p:sp>
      <p:pic>
        <p:nvPicPr>
          <p:cNvPr id="9" name="Picture 8"/>
          <p:cNvPicPr>
            <a:picLocks noChangeAspect="1"/>
          </p:cNvPicPr>
          <p:nvPr/>
        </p:nvPicPr>
        <p:blipFill rotWithShape="1">
          <a:blip r:embed="rId3"/>
          <a:srcRect r="30484"/>
          <a:stretch/>
        </p:blipFill>
        <p:spPr>
          <a:xfrm>
            <a:off x="187998" y="5387008"/>
            <a:ext cx="10574229" cy="6242596"/>
          </a:xfrm>
          <a:prstGeom prst="rect">
            <a:avLst/>
          </a:prstGeom>
        </p:spPr>
      </p:pic>
      <p:pic>
        <p:nvPicPr>
          <p:cNvPr id="10" name="Picture 9" descr="shame.png"/>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21345995" y="487608"/>
            <a:ext cx="2170229" cy="1659904"/>
          </a:xfrm>
          <a:prstGeom prst="rect">
            <a:avLst/>
          </a:prstGeom>
        </p:spPr>
      </p:pic>
      <p:sp>
        <p:nvSpPr>
          <p:cNvPr id="15" name="Rectangle 14"/>
          <p:cNvSpPr/>
          <p:nvPr/>
        </p:nvSpPr>
        <p:spPr bwMode="auto">
          <a:xfrm>
            <a:off x="2" y="2698416"/>
            <a:ext cx="13425101" cy="1300456"/>
          </a:xfrm>
          <a:prstGeom prst="rect">
            <a:avLst/>
          </a:prstGeom>
          <a:solidFill>
            <a:srgbClr val="000000">
              <a:alpha val="83000"/>
            </a:srgbClr>
          </a:solidFill>
          <a:ln w="12700" cap="flat" cmpd="sng" algn="ctr">
            <a:noFill/>
            <a:prstDash val="solid"/>
            <a:round/>
            <a:headEnd type="none" w="sm" len="sm"/>
            <a:tailEnd type="none" w="sm" len="sm"/>
          </a:ln>
          <a:effectLst/>
        </p:spPr>
        <p:txBody>
          <a:bodyPr vert="horz" wrap="square" lIns="217709" tIns="108855" rIns="217709" bIns="108855" numCol="1" rtlCol="0" anchor="t" anchorCtr="0" compatLnSpc="1">
            <a:prstTxWarp prst="textNoShape">
              <a:avLst/>
            </a:prstTxWarp>
          </a:bodyPr>
          <a:lstStyle/>
          <a:p>
            <a:pPr defTabSz="2177095" rtl="0" fontAlgn="base">
              <a:spcBef>
                <a:spcPct val="0"/>
              </a:spcBef>
              <a:spcAft>
                <a:spcPct val="0"/>
              </a:spcAft>
            </a:pPr>
            <a:endParaRPr lang="en-US" dirty="0">
              <a:solidFill>
                <a:schemeClr val="tx1"/>
              </a:solidFill>
              <a:latin typeface="Helvetica"/>
              <a:cs typeface="Helvetica"/>
            </a:endParaRPr>
          </a:p>
        </p:txBody>
      </p:sp>
      <p:sp>
        <p:nvSpPr>
          <p:cNvPr id="16" name="Rectangle 3"/>
          <p:cNvSpPr txBox="1">
            <a:spLocks noChangeArrowheads="1"/>
          </p:cNvSpPr>
          <p:nvPr/>
        </p:nvSpPr>
        <p:spPr bwMode="auto">
          <a:xfrm>
            <a:off x="238537" y="2767141"/>
            <a:ext cx="13186568" cy="1063880"/>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217695" tIns="108848" rIns="217695" bIns="108848" numCol="1" anchor="t" anchorCtr="0" compatLnSpc="1">
            <a:prstTxWarp prst="textNoShape">
              <a:avLst/>
            </a:prstTxWarp>
          </a:bodyPr>
          <a:lstStyle>
            <a:lvl1pPr marL="816358" indent="-816358" algn="l" rtl="0" eaLnBrk="1" fontAlgn="base" hangingPunct="1">
              <a:spcBef>
                <a:spcPct val="20000"/>
              </a:spcBef>
              <a:spcAft>
                <a:spcPct val="0"/>
              </a:spcAft>
              <a:buChar char="•"/>
              <a:defRPr sz="7600" b="0" i="0">
                <a:solidFill>
                  <a:schemeClr val="tx1"/>
                </a:solidFill>
                <a:latin typeface="Helvetica Light"/>
                <a:ea typeface="ＭＳ Ｐゴシック" charset="0"/>
                <a:cs typeface="Helvetica Light"/>
              </a:defRPr>
            </a:lvl1pPr>
            <a:lvl2pPr marL="1768773" indent="-680299" algn="l" rtl="0" eaLnBrk="1" fontAlgn="base" hangingPunct="1">
              <a:spcBef>
                <a:spcPct val="20000"/>
              </a:spcBef>
              <a:spcAft>
                <a:spcPct val="0"/>
              </a:spcAft>
              <a:buChar char="–"/>
              <a:defRPr sz="6700" b="0" i="0">
                <a:solidFill>
                  <a:schemeClr val="tx1"/>
                </a:solidFill>
                <a:latin typeface="Helvetica Light"/>
                <a:ea typeface="ＭＳ Ｐゴシック" charset="0"/>
                <a:cs typeface="Helvetica Light"/>
              </a:defRPr>
            </a:lvl2pPr>
            <a:lvl3pPr marL="2721190" indent="-544238" algn="l" rtl="0" eaLnBrk="1" fontAlgn="base" hangingPunct="1">
              <a:spcBef>
                <a:spcPct val="20000"/>
              </a:spcBef>
              <a:spcAft>
                <a:spcPct val="0"/>
              </a:spcAft>
              <a:buChar char="•"/>
              <a:defRPr sz="5700" b="0" i="0">
                <a:solidFill>
                  <a:schemeClr val="tx1"/>
                </a:solidFill>
                <a:latin typeface="Helvetica Light"/>
                <a:ea typeface="ＭＳ Ｐゴシック" charset="0"/>
                <a:cs typeface="Helvetica Light"/>
              </a:defRPr>
            </a:lvl3pPr>
            <a:lvl4pPr marL="3809666" indent="-544238" algn="l" rtl="0" eaLnBrk="1" fontAlgn="base" hangingPunct="1">
              <a:spcBef>
                <a:spcPct val="20000"/>
              </a:spcBef>
              <a:spcAft>
                <a:spcPct val="0"/>
              </a:spcAft>
              <a:buChar char="–"/>
              <a:defRPr sz="4800" b="0" i="0">
                <a:solidFill>
                  <a:schemeClr val="tx1"/>
                </a:solidFill>
                <a:latin typeface="Helvetica Light"/>
                <a:ea typeface="ＭＳ Ｐゴシック" charset="0"/>
                <a:cs typeface="Helvetica Light"/>
              </a:defRPr>
            </a:lvl4pPr>
            <a:lvl5pPr marL="4898142" indent="-544238" algn="l" rtl="0" eaLnBrk="1" fontAlgn="base" hangingPunct="1">
              <a:spcBef>
                <a:spcPct val="20000"/>
              </a:spcBef>
              <a:spcAft>
                <a:spcPct val="0"/>
              </a:spcAft>
              <a:buChar char="»"/>
              <a:defRPr sz="4800" b="0" i="0">
                <a:solidFill>
                  <a:schemeClr val="tx1"/>
                </a:solidFill>
                <a:latin typeface="Helvetica Light"/>
                <a:ea typeface="ＭＳ Ｐゴシック" charset="0"/>
                <a:cs typeface="Helvetica Light"/>
              </a:defRPr>
            </a:lvl5pPr>
            <a:lvl6pPr marL="5986618" indent="-544238" algn="l" rtl="0" eaLnBrk="1" fontAlgn="base" hangingPunct="1">
              <a:spcBef>
                <a:spcPct val="20000"/>
              </a:spcBef>
              <a:spcAft>
                <a:spcPct val="0"/>
              </a:spcAft>
              <a:buChar char="»"/>
              <a:defRPr sz="4800" b="1">
                <a:solidFill>
                  <a:schemeClr val="tx1"/>
                </a:solidFill>
                <a:latin typeface="+mn-lt"/>
              </a:defRPr>
            </a:lvl6pPr>
            <a:lvl7pPr marL="7075094" indent="-544238" algn="l" rtl="0" eaLnBrk="1" fontAlgn="base" hangingPunct="1">
              <a:spcBef>
                <a:spcPct val="20000"/>
              </a:spcBef>
              <a:spcAft>
                <a:spcPct val="0"/>
              </a:spcAft>
              <a:buChar char="»"/>
              <a:defRPr sz="4800" b="1">
                <a:solidFill>
                  <a:schemeClr val="tx1"/>
                </a:solidFill>
                <a:latin typeface="+mn-lt"/>
              </a:defRPr>
            </a:lvl7pPr>
            <a:lvl8pPr marL="8163570" indent="-544238" algn="l" rtl="0" eaLnBrk="1" fontAlgn="base" hangingPunct="1">
              <a:spcBef>
                <a:spcPct val="20000"/>
              </a:spcBef>
              <a:spcAft>
                <a:spcPct val="0"/>
              </a:spcAft>
              <a:buChar char="»"/>
              <a:defRPr sz="4800" b="1">
                <a:solidFill>
                  <a:schemeClr val="tx1"/>
                </a:solidFill>
                <a:latin typeface="+mn-lt"/>
              </a:defRPr>
            </a:lvl8pPr>
            <a:lvl9pPr marL="9252042" indent="-544238" algn="l" rtl="0" eaLnBrk="1" fontAlgn="base" hangingPunct="1">
              <a:spcBef>
                <a:spcPct val="20000"/>
              </a:spcBef>
              <a:spcAft>
                <a:spcPct val="0"/>
              </a:spcAft>
              <a:buChar char="»"/>
              <a:defRPr sz="4800" b="1">
                <a:solidFill>
                  <a:schemeClr val="tx1"/>
                </a:solidFill>
                <a:latin typeface="+mn-lt"/>
              </a:defRPr>
            </a:lvl9pPr>
          </a:lstStyle>
          <a:p>
            <a:pPr marL="0" indent="0">
              <a:buFontTx/>
              <a:buNone/>
            </a:pPr>
            <a:r>
              <a:rPr lang="en-US" sz="6700">
                <a:latin typeface="Arial" charset="0"/>
              </a:rPr>
              <a:t>Sony Google TV Remote</a:t>
            </a:r>
            <a:endParaRPr lang="en-US" sz="6700" dirty="0">
              <a:latin typeface="Arial" charset="0"/>
            </a:endParaRPr>
          </a:p>
        </p:txBody>
      </p:sp>
    </p:spTree>
    <p:extLst>
      <p:ext uri="{BB962C8B-B14F-4D97-AF65-F5344CB8AC3E}">
        <p14:creationId xmlns:p14="http://schemas.microsoft.com/office/powerpoint/2010/main" val="61856524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bwMode="auto">
          <a:xfrm>
            <a:off x="-11716" y="0"/>
            <a:ext cx="24384000" cy="13716000"/>
          </a:xfrm>
          <a:prstGeom prst="rect">
            <a:avLst/>
          </a:prstGeom>
          <a:solidFill>
            <a:schemeClr val="tx1"/>
          </a:solidFill>
          <a:ln w="12700" cap="flat" cmpd="sng" algn="ctr">
            <a:noFill/>
            <a:prstDash val="solid"/>
            <a:round/>
            <a:headEnd type="none" w="sm" len="sm"/>
            <a:tailEnd type="none" w="sm" len="sm"/>
          </a:ln>
          <a:effectLst/>
        </p:spPr>
        <p:txBody>
          <a:bodyPr vert="horz" wrap="square" lIns="217709" tIns="108855" rIns="217709" bIns="108855" numCol="1" rtlCol="0" anchor="t" anchorCtr="0" compatLnSpc="1">
            <a:prstTxWarp prst="textNoShape">
              <a:avLst/>
            </a:prstTxWarp>
          </a:bodyPr>
          <a:lstStyle/>
          <a:p>
            <a:pPr algn="l" defTabSz="2177095" rtl="0" fontAlgn="base">
              <a:spcBef>
                <a:spcPct val="0"/>
              </a:spcBef>
              <a:spcAft>
                <a:spcPct val="0"/>
              </a:spcAft>
            </a:pPr>
            <a:endParaRPr lang="en-US">
              <a:solidFill>
                <a:schemeClr val="tx1"/>
              </a:solidFill>
              <a:latin typeface="Times New Roman" pitchFamily="18" charset="0"/>
            </a:endParaRPr>
          </a:p>
        </p:txBody>
      </p:sp>
      <p:sp>
        <p:nvSpPr>
          <p:cNvPr id="12" name="Rectangle 11"/>
          <p:cNvSpPr/>
          <p:nvPr/>
        </p:nvSpPr>
        <p:spPr bwMode="auto">
          <a:xfrm>
            <a:off x="0" y="0"/>
            <a:ext cx="24384000" cy="2522076"/>
          </a:xfrm>
          <a:prstGeom prst="rect">
            <a:avLst/>
          </a:prstGeom>
          <a:solidFill>
            <a:srgbClr val="000000">
              <a:alpha val="83000"/>
            </a:srgbClr>
          </a:solidFill>
          <a:ln w="12700" cap="flat" cmpd="sng" algn="ctr">
            <a:noFill/>
            <a:prstDash val="solid"/>
            <a:round/>
            <a:headEnd type="none" w="sm" len="sm"/>
            <a:tailEnd type="none" w="sm" len="sm"/>
          </a:ln>
          <a:effectLst/>
        </p:spPr>
        <p:txBody>
          <a:bodyPr vert="horz" wrap="square" lIns="217709" tIns="108855" rIns="217709" bIns="108855" numCol="1" rtlCol="0" anchor="t" anchorCtr="0" compatLnSpc="1">
            <a:prstTxWarp prst="textNoShape">
              <a:avLst/>
            </a:prstTxWarp>
          </a:bodyPr>
          <a:lstStyle/>
          <a:p>
            <a:pPr defTabSz="2177095" rtl="0" fontAlgn="base">
              <a:spcBef>
                <a:spcPct val="0"/>
              </a:spcBef>
              <a:spcAft>
                <a:spcPct val="0"/>
              </a:spcAft>
            </a:pPr>
            <a:endParaRPr lang="en-US" dirty="0">
              <a:solidFill>
                <a:schemeClr val="tx1"/>
              </a:solidFill>
              <a:latin typeface="Helvetica"/>
              <a:cs typeface="Helvetica"/>
            </a:endParaRPr>
          </a:p>
        </p:txBody>
      </p:sp>
      <p:sp>
        <p:nvSpPr>
          <p:cNvPr id="3" name="Title 2"/>
          <p:cNvSpPr>
            <a:spLocks noGrp="1"/>
          </p:cNvSpPr>
          <p:nvPr>
            <p:ph type="title"/>
          </p:nvPr>
        </p:nvSpPr>
        <p:spPr/>
        <p:txBody>
          <a:bodyPr/>
          <a:lstStyle/>
          <a:p>
            <a:r>
              <a:rPr lang="en-US" dirty="0"/>
              <a:t>Hall of Fame or Shame?</a:t>
            </a:r>
          </a:p>
        </p:txBody>
      </p:sp>
      <p:sp>
        <p:nvSpPr>
          <p:cNvPr id="4" name="Date Placeholder 3"/>
          <p:cNvSpPr>
            <a:spLocks noGrp="1"/>
          </p:cNvSpPr>
          <p:nvPr>
            <p:ph type="dt" sz="half" idx="10"/>
          </p:nvPr>
        </p:nvSpPr>
        <p:spPr/>
        <p:txBody>
          <a:bodyPr/>
          <a:lstStyle/>
          <a:p>
            <a:r>
              <a:rPr lang="en-US" dirty="0"/>
              <a:t>Autumn 2026</a:t>
            </a:r>
          </a:p>
        </p:txBody>
      </p:sp>
      <p:sp>
        <p:nvSpPr>
          <p:cNvPr id="6" name="Footer Placeholder 5"/>
          <p:cNvSpPr>
            <a:spLocks noGrp="1"/>
          </p:cNvSpPr>
          <p:nvPr>
            <p:ph type="ftr" sz="quarter" idx="11"/>
          </p:nvPr>
        </p:nvSpPr>
        <p:spPr/>
        <p:txBody>
          <a:bodyPr/>
          <a:lstStyle/>
          <a:p>
            <a:r>
              <a:rPr lang="en-US"/>
              <a:t>dt+UX: Design Thinking for User Experience Design, Prototyping &amp; Evaluation</a:t>
            </a:r>
          </a:p>
        </p:txBody>
      </p:sp>
      <p:sp>
        <p:nvSpPr>
          <p:cNvPr id="7" name="Slide Number Placeholder 6"/>
          <p:cNvSpPr>
            <a:spLocks noGrp="1"/>
          </p:cNvSpPr>
          <p:nvPr>
            <p:ph type="sldNum" sz="quarter" idx="12"/>
          </p:nvPr>
        </p:nvSpPr>
        <p:spPr/>
        <p:txBody>
          <a:bodyPr/>
          <a:lstStyle/>
          <a:p>
            <a:fld id="{7765F609-13D8-427A-A637-8F1D1F077692}" type="slidenum">
              <a:rPr lang="en-US" smtClean="0"/>
              <a:pPr/>
              <a:t>4</a:t>
            </a:fld>
            <a:endParaRPr lang="en-US"/>
          </a:p>
        </p:txBody>
      </p:sp>
      <p:sp>
        <p:nvSpPr>
          <p:cNvPr id="6150" name="Rectangle 3"/>
          <p:cNvSpPr>
            <a:spLocks noGrp="1" noChangeArrowheads="1"/>
          </p:cNvSpPr>
          <p:nvPr>
            <p:ph idx="4294967295"/>
          </p:nvPr>
        </p:nvSpPr>
        <p:spPr>
          <a:xfrm>
            <a:off x="0" y="2767013"/>
            <a:ext cx="13187363" cy="1231900"/>
          </a:xfrm>
        </p:spPr>
        <p:txBody>
          <a:bodyPr/>
          <a:lstStyle/>
          <a:p>
            <a:pPr marL="0" indent="0">
              <a:buNone/>
            </a:pPr>
            <a:r>
              <a:rPr lang="en-US" sz="6700" dirty="0">
                <a:latin typeface="Arial" charset="0"/>
              </a:rPr>
              <a:t>Apple TV Remote</a:t>
            </a:r>
          </a:p>
        </p:txBody>
      </p:sp>
      <p:pic>
        <p:nvPicPr>
          <p:cNvPr id="10" name="Picture 9" descr="hallof.png"/>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1345987" y="487608"/>
            <a:ext cx="2170229" cy="1659904"/>
          </a:xfrm>
          <a:prstGeom prst="rect">
            <a:avLst/>
          </a:prstGeom>
        </p:spPr>
      </p:pic>
      <p:pic>
        <p:nvPicPr>
          <p:cNvPr id="13" name="Picture 12"/>
          <p:cNvPicPr>
            <a:picLocks noChangeAspect="1"/>
          </p:cNvPicPr>
          <p:nvPr/>
        </p:nvPicPr>
        <p:blipFill rotWithShape="1">
          <a:blip r:embed="rId4"/>
          <a:srcRect l="-15645" r="29615"/>
          <a:stretch/>
        </p:blipFill>
        <p:spPr>
          <a:xfrm>
            <a:off x="-1342998" y="4866377"/>
            <a:ext cx="9260059" cy="8104554"/>
          </a:xfrm>
          <a:prstGeom prst="rect">
            <a:avLst/>
          </a:prstGeom>
        </p:spPr>
      </p:pic>
      <p:sp>
        <p:nvSpPr>
          <p:cNvPr id="18" name="Rectangle 17">
            <a:extLst>
              <a:ext uri="{FF2B5EF4-FFF2-40B4-BE49-F238E27FC236}">
                <a16:creationId xmlns:a16="http://schemas.microsoft.com/office/drawing/2014/main" id="{F42CF403-534D-DE43-9DEE-357E47A9027D}"/>
              </a:ext>
            </a:extLst>
          </p:cNvPr>
          <p:cNvSpPr/>
          <p:nvPr/>
        </p:nvSpPr>
        <p:spPr bwMode="auto">
          <a:xfrm>
            <a:off x="-4766" y="2707936"/>
            <a:ext cx="13425101" cy="1300456"/>
          </a:xfrm>
          <a:prstGeom prst="rect">
            <a:avLst/>
          </a:prstGeom>
          <a:solidFill>
            <a:srgbClr val="000000">
              <a:alpha val="83000"/>
            </a:srgbClr>
          </a:solidFill>
          <a:ln w="12700" cap="flat" cmpd="sng" algn="ctr">
            <a:noFill/>
            <a:prstDash val="solid"/>
            <a:round/>
            <a:headEnd type="none" w="sm" len="sm"/>
            <a:tailEnd type="none" w="sm" len="sm"/>
          </a:ln>
          <a:effectLst/>
        </p:spPr>
        <p:txBody>
          <a:bodyPr vert="horz" wrap="square" lIns="217709" tIns="108855" rIns="217709" bIns="108855" numCol="1" rtlCol="0" anchor="t" anchorCtr="0" compatLnSpc="1">
            <a:prstTxWarp prst="textNoShape">
              <a:avLst/>
            </a:prstTxWarp>
          </a:bodyPr>
          <a:lstStyle/>
          <a:p>
            <a:pPr defTabSz="2177095" rtl="0" fontAlgn="base">
              <a:spcBef>
                <a:spcPct val="0"/>
              </a:spcBef>
              <a:spcAft>
                <a:spcPct val="0"/>
              </a:spcAft>
            </a:pPr>
            <a:endParaRPr lang="en-US" dirty="0">
              <a:solidFill>
                <a:schemeClr val="tx1"/>
              </a:solidFill>
              <a:latin typeface="Helvetica"/>
              <a:cs typeface="Helvetica"/>
            </a:endParaRPr>
          </a:p>
        </p:txBody>
      </p:sp>
      <p:sp>
        <p:nvSpPr>
          <p:cNvPr id="19" name="Rectangle 3">
            <a:extLst>
              <a:ext uri="{FF2B5EF4-FFF2-40B4-BE49-F238E27FC236}">
                <a16:creationId xmlns:a16="http://schemas.microsoft.com/office/drawing/2014/main" id="{0572AED1-AA5E-E549-902A-D9D5EFFB4133}"/>
              </a:ext>
            </a:extLst>
          </p:cNvPr>
          <p:cNvSpPr txBox="1">
            <a:spLocks noChangeArrowheads="1"/>
          </p:cNvSpPr>
          <p:nvPr/>
        </p:nvSpPr>
        <p:spPr bwMode="auto">
          <a:xfrm>
            <a:off x="233769" y="2776661"/>
            <a:ext cx="13186568" cy="1231731"/>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217695" tIns="108848" rIns="217695" bIns="108848" numCol="1" anchor="t" anchorCtr="0" compatLnSpc="1">
            <a:prstTxWarp prst="textNoShape">
              <a:avLst/>
            </a:prstTxWarp>
          </a:bodyPr>
          <a:lstStyle>
            <a:lvl1pPr marL="816358" indent="-816358" algn="l" rtl="0" eaLnBrk="1" fontAlgn="base" hangingPunct="1">
              <a:spcBef>
                <a:spcPct val="20000"/>
              </a:spcBef>
              <a:spcAft>
                <a:spcPct val="0"/>
              </a:spcAft>
              <a:buChar char="•"/>
              <a:defRPr sz="7600" b="0" i="0">
                <a:solidFill>
                  <a:schemeClr val="tx1"/>
                </a:solidFill>
                <a:latin typeface="Helvetica Light"/>
                <a:ea typeface="ＭＳ Ｐゴシック" charset="0"/>
                <a:cs typeface="Helvetica Light"/>
              </a:defRPr>
            </a:lvl1pPr>
            <a:lvl2pPr marL="1768773" indent="-680299" algn="l" rtl="0" eaLnBrk="1" fontAlgn="base" hangingPunct="1">
              <a:spcBef>
                <a:spcPct val="20000"/>
              </a:spcBef>
              <a:spcAft>
                <a:spcPct val="0"/>
              </a:spcAft>
              <a:buChar char="–"/>
              <a:defRPr sz="6700" b="0" i="0">
                <a:solidFill>
                  <a:schemeClr val="tx1"/>
                </a:solidFill>
                <a:latin typeface="Helvetica Light"/>
                <a:ea typeface="ＭＳ Ｐゴシック" charset="0"/>
                <a:cs typeface="Helvetica Light"/>
              </a:defRPr>
            </a:lvl2pPr>
            <a:lvl3pPr marL="2721190" indent="-544238" algn="l" rtl="0" eaLnBrk="1" fontAlgn="base" hangingPunct="1">
              <a:spcBef>
                <a:spcPct val="20000"/>
              </a:spcBef>
              <a:spcAft>
                <a:spcPct val="0"/>
              </a:spcAft>
              <a:buChar char="•"/>
              <a:defRPr sz="5700" b="0" i="0">
                <a:solidFill>
                  <a:schemeClr val="tx1"/>
                </a:solidFill>
                <a:latin typeface="Helvetica Light"/>
                <a:ea typeface="ＭＳ Ｐゴシック" charset="0"/>
                <a:cs typeface="Helvetica Light"/>
              </a:defRPr>
            </a:lvl3pPr>
            <a:lvl4pPr marL="3809666" indent="-544238" algn="l" rtl="0" eaLnBrk="1" fontAlgn="base" hangingPunct="1">
              <a:spcBef>
                <a:spcPct val="20000"/>
              </a:spcBef>
              <a:spcAft>
                <a:spcPct val="0"/>
              </a:spcAft>
              <a:buChar char="–"/>
              <a:defRPr sz="4800" b="0" i="0">
                <a:solidFill>
                  <a:schemeClr val="tx1"/>
                </a:solidFill>
                <a:latin typeface="Helvetica Light"/>
                <a:ea typeface="ＭＳ Ｐゴシック" charset="0"/>
                <a:cs typeface="Helvetica Light"/>
              </a:defRPr>
            </a:lvl4pPr>
            <a:lvl5pPr marL="4898142" indent="-544238" algn="l" rtl="0" eaLnBrk="1" fontAlgn="base" hangingPunct="1">
              <a:spcBef>
                <a:spcPct val="20000"/>
              </a:spcBef>
              <a:spcAft>
                <a:spcPct val="0"/>
              </a:spcAft>
              <a:buChar char="»"/>
              <a:defRPr sz="4800" b="0" i="0">
                <a:solidFill>
                  <a:schemeClr val="tx1"/>
                </a:solidFill>
                <a:latin typeface="Helvetica Light"/>
                <a:ea typeface="ＭＳ Ｐゴシック" charset="0"/>
                <a:cs typeface="Helvetica Light"/>
              </a:defRPr>
            </a:lvl5pPr>
            <a:lvl6pPr marL="5986618" indent="-544238" algn="l" rtl="0" eaLnBrk="1" fontAlgn="base" hangingPunct="1">
              <a:spcBef>
                <a:spcPct val="20000"/>
              </a:spcBef>
              <a:spcAft>
                <a:spcPct val="0"/>
              </a:spcAft>
              <a:buChar char="»"/>
              <a:defRPr sz="4800" b="1">
                <a:solidFill>
                  <a:schemeClr val="tx1"/>
                </a:solidFill>
                <a:latin typeface="+mn-lt"/>
              </a:defRPr>
            </a:lvl6pPr>
            <a:lvl7pPr marL="7075094" indent="-544238" algn="l" rtl="0" eaLnBrk="1" fontAlgn="base" hangingPunct="1">
              <a:spcBef>
                <a:spcPct val="20000"/>
              </a:spcBef>
              <a:spcAft>
                <a:spcPct val="0"/>
              </a:spcAft>
              <a:buChar char="»"/>
              <a:defRPr sz="4800" b="1">
                <a:solidFill>
                  <a:schemeClr val="tx1"/>
                </a:solidFill>
                <a:latin typeface="+mn-lt"/>
              </a:defRPr>
            </a:lvl7pPr>
            <a:lvl8pPr marL="8163570" indent="-544238" algn="l" rtl="0" eaLnBrk="1" fontAlgn="base" hangingPunct="1">
              <a:spcBef>
                <a:spcPct val="20000"/>
              </a:spcBef>
              <a:spcAft>
                <a:spcPct val="0"/>
              </a:spcAft>
              <a:buChar char="»"/>
              <a:defRPr sz="4800" b="1">
                <a:solidFill>
                  <a:schemeClr val="tx1"/>
                </a:solidFill>
                <a:latin typeface="+mn-lt"/>
              </a:defRPr>
            </a:lvl8pPr>
            <a:lvl9pPr marL="9252042" indent="-544238" algn="l" rtl="0" eaLnBrk="1" fontAlgn="base" hangingPunct="1">
              <a:spcBef>
                <a:spcPct val="20000"/>
              </a:spcBef>
              <a:spcAft>
                <a:spcPct val="0"/>
              </a:spcAft>
              <a:buChar char="»"/>
              <a:defRPr sz="4800" b="1">
                <a:solidFill>
                  <a:schemeClr val="tx1"/>
                </a:solidFill>
                <a:latin typeface="+mn-lt"/>
              </a:defRPr>
            </a:lvl9pPr>
          </a:lstStyle>
          <a:p>
            <a:pPr marL="0" indent="0">
              <a:buFontTx/>
              <a:buNone/>
            </a:pPr>
            <a:r>
              <a:rPr lang="en-US" sz="6700" dirty="0">
                <a:latin typeface="Arial" charset="0"/>
              </a:rPr>
              <a:t>Apple TV Remote</a:t>
            </a:r>
          </a:p>
        </p:txBody>
      </p:sp>
      <p:grpSp>
        <p:nvGrpSpPr>
          <p:cNvPr id="15" name="Group 14">
            <a:extLst>
              <a:ext uri="{FF2B5EF4-FFF2-40B4-BE49-F238E27FC236}">
                <a16:creationId xmlns:a16="http://schemas.microsoft.com/office/drawing/2014/main" id="{8865C29D-23D7-7745-8C1C-323459C10A8A}"/>
              </a:ext>
            </a:extLst>
          </p:cNvPr>
          <p:cNvGrpSpPr/>
          <p:nvPr/>
        </p:nvGrpSpPr>
        <p:grpSpPr>
          <a:xfrm>
            <a:off x="4326171" y="4121308"/>
            <a:ext cx="2245110" cy="969496"/>
            <a:chOff x="4326171" y="4121308"/>
            <a:chExt cx="2245110" cy="969496"/>
          </a:xfrm>
        </p:grpSpPr>
        <p:cxnSp>
          <p:nvCxnSpPr>
            <p:cNvPr id="8" name="Straight Connector 7">
              <a:extLst>
                <a:ext uri="{FF2B5EF4-FFF2-40B4-BE49-F238E27FC236}">
                  <a16:creationId xmlns:a16="http://schemas.microsoft.com/office/drawing/2014/main" id="{FACE944F-64CD-334D-A81E-5FF179279291}"/>
                </a:ext>
              </a:extLst>
            </p:cNvPr>
            <p:cNvCxnSpPr/>
            <p:nvPr/>
          </p:nvCxnSpPr>
          <p:spPr bwMode="auto">
            <a:xfrm>
              <a:off x="4494508" y="4990454"/>
              <a:ext cx="2076773" cy="0"/>
            </a:xfrm>
            <a:prstGeom prst="line">
              <a:avLst/>
            </a:prstGeom>
            <a:solidFill>
              <a:schemeClr val="accent1"/>
            </a:solidFill>
            <a:ln w="76200" cap="flat" cmpd="sng" algn="ctr">
              <a:solidFill>
                <a:srgbClr val="010101"/>
              </a:solidFill>
              <a:prstDash val="solid"/>
              <a:round/>
              <a:headEnd type="none" w="sm" len="sm"/>
              <a:tailEnd type="none" w="sm" len="sm"/>
            </a:ln>
            <a:effectLst/>
          </p:spPr>
        </p:cxnSp>
        <p:sp>
          <p:nvSpPr>
            <p:cNvPr id="17" name="TextBox 16">
              <a:extLst>
                <a:ext uri="{FF2B5EF4-FFF2-40B4-BE49-F238E27FC236}">
                  <a16:creationId xmlns:a16="http://schemas.microsoft.com/office/drawing/2014/main" id="{C58A5813-F963-544A-B4B1-8AD1F71499E9}"/>
                </a:ext>
              </a:extLst>
            </p:cNvPr>
            <p:cNvSpPr txBox="1"/>
            <p:nvPr/>
          </p:nvSpPr>
          <p:spPr>
            <a:xfrm>
              <a:off x="4326171" y="4121308"/>
              <a:ext cx="1964000" cy="969496"/>
            </a:xfrm>
            <a:prstGeom prst="rect">
              <a:avLst/>
            </a:prstGeom>
            <a:noFill/>
          </p:spPr>
          <p:txBody>
            <a:bodyPr wrap="none" rtlCol="0">
              <a:spAutoFit/>
            </a:bodyPr>
            <a:lstStyle/>
            <a:p>
              <a:r>
                <a:rPr lang="en-US" dirty="0"/>
                <a:t>~ 1.2"</a:t>
              </a:r>
            </a:p>
          </p:txBody>
        </p:sp>
      </p:grpSp>
      <p:grpSp>
        <p:nvGrpSpPr>
          <p:cNvPr id="14" name="Group 13">
            <a:extLst>
              <a:ext uri="{FF2B5EF4-FFF2-40B4-BE49-F238E27FC236}">
                <a16:creationId xmlns:a16="http://schemas.microsoft.com/office/drawing/2014/main" id="{75DCD409-DDBC-C443-AA95-AC98C158A39B}"/>
              </a:ext>
            </a:extLst>
          </p:cNvPr>
          <p:cNvGrpSpPr/>
          <p:nvPr/>
        </p:nvGrpSpPr>
        <p:grpSpPr>
          <a:xfrm>
            <a:off x="2567923" y="5222308"/>
            <a:ext cx="1709609" cy="7392691"/>
            <a:chOff x="2567923" y="5222308"/>
            <a:chExt cx="1709609" cy="7392691"/>
          </a:xfrm>
        </p:grpSpPr>
        <p:cxnSp>
          <p:nvCxnSpPr>
            <p:cNvPr id="11" name="Straight Connector 10">
              <a:extLst>
                <a:ext uri="{FF2B5EF4-FFF2-40B4-BE49-F238E27FC236}">
                  <a16:creationId xmlns:a16="http://schemas.microsoft.com/office/drawing/2014/main" id="{346C86EB-D915-2C44-A1A0-54E1BFB8A3C8}"/>
                </a:ext>
              </a:extLst>
            </p:cNvPr>
            <p:cNvCxnSpPr/>
            <p:nvPr/>
          </p:nvCxnSpPr>
          <p:spPr bwMode="auto">
            <a:xfrm>
              <a:off x="4277532" y="5222308"/>
              <a:ext cx="0" cy="7392691"/>
            </a:xfrm>
            <a:prstGeom prst="line">
              <a:avLst/>
            </a:prstGeom>
            <a:solidFill>
              <a:schemeClr val="accent1"/>
            </a:solidFill>
            <a:ln w="76200" cap="flat" cmpd="sng" algn="ctr">
              <a:solidFill>
                <a:srgbClr val="010101"/>
              </a:solidFill>
              <a:prstDash val="solid"/>
              <a:round/>
              <a:headEnd type="none" w="sm" len="sm"/>
              <a:tailEnd type="none" w="sm" len="sm"/>
            </a:ln>
            <a:effectLst/>
          </p:spPr>
        </p:cxnSp>
        <p:sp>
          <p:nvSpPr>
            <p:cNvPr id="20" name="TextBox 19">
              <a:extLst>
                <a:ext uri="{FF2B5EF4-FFF2-40B4-BE49-F238E27FC236}">
                  <a16:creationId xmlns:a16="http://schemas.microsoft.com/office/drawing/2014/main" id="{2E1F0CB6-DAC5-B04C-BDD8-C4BD14785376}"/>
                </a:ext>
              </a:extLst>
            </p:cNvPr>
            <p:cNvSpPr txBox="1"/>
            <p:nvPr/>
          </p:nvSpPr>
          <p:spPr>
            <a:xfrm>
              <a:off x="2567923" y="8118254"/>
              <a:ext cx="1438215" cy="969496"/>
            </a:xfrm>
            <a:prstGeom prst="rect">
              <a:avLst/>
            </a:prstGeom>
            <a:noFill/>
          </p:spPr>
          <p:txBody>
            <a:bodyPr wrap="none" rtlCol="0">
              <a:spAutoFit/>
            </a:bodyPr>
            <a:lstStyle/>
            <a:p>
              <a:r>
                <a:rPr lang="en-US" dirty="0"/>
                <a:t>~ 5"</a:t>
              </a:r>
            </a:p>
          </p:txBody>
        </p:sp>
      </p:grpSp>
    </p:spTree>
    <p:extLst>
      <p:ext uri="{BB962C8B-B14F-4D97-AF65-F5344CB8AC3E}">
        <p14:creationId xmlns:p14="http://schemas.microsoft.com/office/powerpoint/2010/main" val="115884508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bwMode="auto">
          <a:xfrm>
            <a:off x="0" y="0"/>
            <a:ext cx="24384000" cy="13716000"/>
          </a:xfrm>
          <a:prstGeom prst="rect">
            <a:avLst/>
          </a:prstGeom>
          <a:solidFill>
            <a:schemeClr val="tx1"/>
          </a:solidFill>
          <a:ln w="12700" cap="flat" cmpd="sng" algn="ctr">
            <a:noFill/>
            <a:prstDash val="solid"/>
            <a:round/>
            <a:headEnd type="none" w="sm" len="sm"/>
            <a:tailEnd type="none" w="sm" len="sm"/>
          </a:ln>
          <a:effectLst/>
        </p:spPr>
        <p:txBody>
          <a:bodyPr vert="horz" wrap="square" lIns="217709" tIns="108855" rIns="217709" bIns="108855" numCol="1" rtlCol="0" anchor="t" anchorCtr="0" compatLnSpc="1">
            <a:prstTxWarp prst="textNoShape">
              <a:avLst/>
            </a:prstTxWarp>
          </a:bodyPr>
          <a:lstStyle/>
          <a:p>
            <a:pPr algn="l" defTabSz="2177095" rtl="0" fontAlgn="base">
              <a:spcBef>
                <a:spcPct val="0"/>
              </a:spcBef>
              <a:spcAft>
                <a:spcPct val="0"/>
              </a:spcAft>
            </a:pPr>
            <a:endParaRPr lang="en-US">
              <a:solidFill>
                <a:schemeClr val="tx1"/>
              </a:solidFill>
              <a:latin typeface="Times New Roman" pitchFamily="18" charset="0"/>
            </a:endParaRPr>
          </a:p>
        </p:txBody>
      </p:sp>
      <p:sp>
        <p:nvSpPr>
          <p:cNvPr id="4" name="Footer Placeholder 3"/>
          <p:cNvSpPr>
            <a:spLocks noGrp="1"/>
          </p:cNvSpPr>
          <p:nvPr>
            <p:ph type="ftr" sz="quarter" idx="11"/>
          </p:nvPr>
        </p:nvSpPr>
        <p:spPr/>
        <p:txBody>
          <a:bodyPr/>
          <a:lstStyle/>
          <a:p>
            <a:r>
              <a:rPr lang="en-US" dirty="0" err="1"/>
              <a:t>dt+UX</a:t>
            </a:r>
            <a:r>
              <a:rPr lang="en-US" dirty="0"/>
              <a:t>: Design Thinking for User Experience Design, Prototyping &amp; Evaluation</a:t>
            </a:r>
          </a:p>
        </p:txBody>
      </p:sp>
      <p:sp>
        <p:nvSpPr>
          <p:cNvPr id="12" name="Rectangle 11"/>
          <p:cNvSpPr/>
          <p:nvPr/>
        </p:nvSpPr>
        <p:spPr bwMode="auto">
          <a:xfrm>
            <a:off x="2" y="0"/>
            <a:ext cx="24383998" cy="2522076"/>
          </a:xfrm>
          <a:prstGeom prst="rect">
            <a:avLst/>
          </a:prstGeom>
          <a:solidFill>
            <a:srgbClr val="000000">
              <a:alpha val="83000"/>
            </a:srgbClr>
          </a:solidFill>
          <a:ln w="12700" cap="flat" cmpd="sng" algn="ctr">
            <a:noFill/>
            <a:prstDash val="solid"/>
            <a:round/>
            <a:headEnd type="none" w="sm" len="sm"/>
            <a:tailEnd type="none" w="sm" len="sm"/>
          </a:ln>
          <a:effectLst/>
        </p:spPr>
        <p:txBody>
          <a:bodyPr vert="horz" wrap="square" lIns="217709" tIns="108855" rIns="217709" bIns="108855" numCol="1" rtlCol="0" anchor="t" anchorCtr="0" compatLnSpc="1">
            <a:prstTxWarp prst="textNoShape">
              <a:avLst/>
            </a:prstTxWarp>
          </a:bodyPr>
          <a:lstStyle/>
          <a:p>
            <a:pPr defTabSz="2177095" rtl="0" fontAlgn="base">
              <a:spcBef>
                <a:spcPct val="0"/>
              </a:spcBef>
              <a:spcAft>
                <a:spcPct val="0"/>
              </a:spcAft>
            </a:pPr>
            <a:endParaRPr lang="en-US" dirty="0">
              <a:solidFill>
                <a:schemeClr val="tx1"/>
              </a:solidFill>
              <a:latin typeface="Helvetica"/>
              <a:cs typeface="Helvetica"/>
            </a:endParaRPr>
          </a:p>
        </p:txBody>
      </p:sp>
      <p:sp>
        <p:nvSpPr>
          <p:cNvPr id="3" name="Title 2"/>
          <p:cNvSpPr>
            <a:spLocks noGrp="1"/>
          </p:cNvSpPr>
          <p:nvPr>
            <p:ph type="title"/>
          </p:nvPr>
        </p:nvSpPr>
        <p:spPr/>
        <p:txBody>
          <a:bodyPr/>
          <a:lstStyle/>
          <a:p>
            <a:r>
              <a:rPr lang="en-US" dirty="0"/>
              <a:t>Hall of Shame!</a:t>
            </a:r>
          </a:p>
        </p:txBody>
      </p:sp>
      <p:sp>
        <p:nvSpPr>
          <p:cNvPr id="2" name="Date Placeholder 1"/>
          <p:cNvSpPr>
            <a:spLocks noGrp="1"/>
          </p:cNvSpPr>
          <p:nvPr>
            <p:ph type="dt" sz="half" idx="10"/>
          </p:nvPr>
        </p:nvSpPr>
        <p:spPr/>
        <p:txBody>
          <a:bodyPr/>
          <a:lstStyle/>
          <a:p>
            <a:r>
              <a:rPr lang="en-US" dirty="0"/>
              <a:t>Autumn 2026</a:t>
            </a:r>
          </a:p>
        </p:txBody>
      </p:sp>
      <p:sp>
        <p:nvSpPr>
          <p:cNvPr id="6" name="Slide Number Placeholder 5"/>
          <p:cNvSpPr>
            <a:spLocks noGrp="1"/>
          </p:cNvSpPr>
          <p:nvPr>
            <p:ph type="sldNum" sz="quarter" idx="12"/>
          </p:nvPr>
        </p:nvSpPr>
        <p:spPr/>
        <p:txBody>
          <a:bodyPr/>
          <a:lstStyle/>
          <a:p>
            <a:fld id="{7765F609-13D8-427A-A637-8F1D1F077692}" type="slidenum">
              <a:rPr lang="en-US" smtClean="0"/>
              <a:pPr/>
              <a:t>5</a:t>
            </a:fld>
            <a:endParaRPr lang="en-US"/>
          </a:p>
        </p:txBody>
      </p:sp>
      <p:sp>
        <p:nvSpPr>
          <p:cNvPr id="13" name="Rectangle 12"/>
          <p:cNvSpPr/>
          <p:nvPr/>
        </p:nvSpPr>
        <p:spPr bwMode="auto">
          <a:xfrm>
            <a:off x="10950224" y="5574974"/>
            <a:ext cx="13433776" cy="8141028"/>
          </a:xfrm>
          <a:prstGeom prst="rect">
            <a:avLst/>
          </a:prstGeom>
          <a:solidFill>
            <a:srgbClr val="000000">
              <a:alpha val="83000"/>
            </a:srgbClr>
          </a:solidFill>
          <a:ln w="12700" cap="flat" cmpd="sng" algn="ctr">
            <a:noFill/>
            <a:prstDash val="solid"/>
            <a:round/>
            <a:headEnd type="none" w="sm" len="sm"/>
            <a:tailEnd type="none" w="sm" len="sm"/>
          </a:ln>
          <a:effectLst/>
        </p:spPr>
        <p:txBody>
          <a:bodyPr vert="horz" wrap="square" lIns="217709" tIns="108855" rIns="217709" bIns="108855" numCol="1" rtlCol="0" anchor="t" anchorCtr="0" compatLnSpc="1">
            <a:prstTxWarp prst="textNoShape">
              <a:avLst/>
            </a:prstTxWarp>
          </a:bodyPr>
          <a:lstStyle/>
          <a:p>
            <a:pPr defTabSz="2177095" rtl="0" fontAlgn="base">
              <a:spcBef>
                <a:spcPct val="0"/>
              </a:spcBef>
              <a:spcAft>
                <a:spcPct val="0"/>
              </a:spcAft>
            </a:pPr>
            <a:endParaRPr lang="en-US" dirty="0">
              <a:solidFill>
                <a:schemeClr val="tx1"/>
              </a:solidFill>
              <a:latin typeface="Helvetica"/>
              <a:cs typeface="Helvetica"/>
            </a:endParaRPr>
          </a:p>
        </p:txBody>
      </p:sp>
      <p:sp>
        <p:nvSpPr>
          <p:cNvPr id="14" name="Rectangle 3"/>
          <p:cNvSpPr txBox="1">
            <a:spLocks noChangeArrowheads="1"/>
          </p:cNvSpPr>
          <p:nvPr/>
        </p:nvSpPr>
        <p:spPr bwMode="auto">
          <a:xfrm>
            <a:off x="11243749" y="6069723"/>
            <a:ext cx="13140267" cy="6901207"/>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217709" tIns="108855" rIns="217709" bIns="108855" numCol="1" anchor="t" anchorCtr="0" compatLnSpc="1">
            <a:prstTxWarp prst="textNoShape">
              <a:avLst/>
            </a:prstTxWarp>
          </a:bodyPr>
          <a:lstStyle>
            <a:lvl1pPr marL="342900" indent="-342900" algn="l" rtl="0" eaLnBrk="1" fontAlgn="base" hangingPunct="1">
              <a:spcBef>
                <a:spcPct val="20000"/>
              </a:spcBef>
              <a:spcAft>
                <a:spcPct val="0"/>
              </a:spcAft>
              <a:buChar char="•"/>
              <a:defRPr sz="3200" b="0" i="0">
                <a:solidFill>
                  <a:schemeClr val="tx1"/>
                </a:solidFill>
                <a:latin typeface="Helvetica Light"/>
                <a:ea typeface="ＭＳ Ｐゴシック" charset="0"/>
                <a:cs typeface="Helvetica Light"/>
              </a:defRPr>
            </a:lvl1pPr>
            <a:lvl2pPr marL="742950" indent="-285750" algn="l" rtl="0" eaLnBrk="1" fontAlgn="base" hangingPunct="1">
              <a:spcBef>
                <a:spcPct val="20000"/>
              </a:spcBef>
              <a:spcAft>
                <a:spcPct val="0"/>
              </a:spcAft>
              <a:buChar char="–"/>
              <a:defRPr sz="2800" b="0" i="0">
                <a:solidFill>
                  <a:schemeClr val="tx1"/>
                </a:solidFill>
                <a:latin typeface="Helvetica Light"/>
                <a:ea typeface="ＭＳ Ｐゴシック" charset="0"/>
                <a:cs typeface="Helvetica Light"/>
              </a:defRPr>
            </a:lvl2pPr>
            <a:lvl3pPr marL="1143000" indent="-228600" algn="l" rtl="0" eaLnBrk="1" fontAlgn="base" hangingPunct="1">
              <a:spcBef>
                <a:spcPct val="20000"/>
              </a:spcBef>
              <a:spcAft>
                <a:spcPct val="0"/>
              </a:spcAft>
              <a:buChar char="•"/>
              <a:defRPr sz="2400" b="0" i="0">
                <a:solidFill>
                  <a:schemeClr val="tx1"/>
                </a:solidFill>
                <a:latin typeface="Helvetica Light"/>
                <a:ea typeface="ＭＳ Ｐゴシック" charset="0"/>
                <a:cs typeface="Helvetica Light"/>
              </a:defRPr>
            </a:lvl3pPr>
            <a:lvl4pPr marL="1600200" indent="-228600" algn="l" rtl="0" eaLnBrk="1" fontAlgn="base" hangingPunct="1">
              <a:spcBef>
                <a:spcPct val="20000"/>
              </a:spcBef>
              <a:spcAft>
                <a:spcPct val="0"/>
              </a:spcAft>
              <a:buChar char="–"/>
              <a:defRPr sz="2000" b="0" i="0">
                <a:solidFill>
                  <a:schemeClr val="tx1"/>
                </a:solidFill>
                <a:latin typeface="Helvetica Light"/>
                <a:ea typeface="ＭＳ Ｐゴシック" charset="0"/>
                <a:cs typeface="Helvetica Light"/>
              </a:defRPr>
            </a:lvl4pPr>
            <a:lvl5pPr marL="2057400" indent="-228600" algn="l" rtl="0" eaLnBrk="1" fontAlgn="base" hangingPunct="1">
              <a:spcBef>
                <a:spcPct val="20000"/>
              </a:spcBef>
              <a:spcAft>
                <a:spcPct val="0"/>
              </a:spcAft>
              <a:buChar char="»"/>
              <a:defRPr sz="2000" b="0" i="0">
                <a:solidFill>
                  <a:schemeClr val="tx1"/>
                </a:solidFill>
                <a:latin typeface="Helvetica Light"/>
                <a:ea typeface="ＭＳ Ｐゴシック" charset="0"/>
                <a:cs typeface="Helvetica Light"/>
              </a:defRPr>
            </a:lvl5pPr>
            <a:lvl6pPr marL="2514600" indent="-228600" algn="l" rtl="0" eaLnBrk="1" fontAlgn="base" hangingPunct="1">
              <a:spcBef>
                <a:spcPct val="20000"/>
              </a:spcBef>
              <a:spcAft>
                <a:spcPct val="0"/>
              </a:spcAft>
              <a:buChar char="»"/>
              <a:defRPr sz="2000" b="1">
                <a:solidFill>
                  <a:schemeClr val="tx1"/>
                </a:solidFill>
                <a:latin typeface="+mn-lt"/>
              </a:defRPr>
            </a:lvl6pPr>
            <a:lvl7pPr marL="2971800" indent="-228600" algn="l" rtl="0" eaLnBrk="1" fontAlgn="base" hangingPunct="1">
              <a:spcBef>
                <a:spcPct val="20000"/>
              </a:spcBef>
              <a:spcAft>
                <a:spcPct val="0"/>
              </a:spcAft>
              <a:buChar char="»"/>
              <a:defRPr sz="2000" b="1">
                <a:solidFill>
                  <a:schemeClr val="tx1"/>
                </a:solidFill>
                <a:latin typeface="+mn-lt"/>
              </a:defRPr>
            </a:lvl7pPr>
            <a:lvl8pPr marL="3429000" indent="-228600" algn="l" rtl="0" eaLnBrk="1" fontAlgn="base" hangingPunct="1">
              <a:spcBef>
                <a:spcPct val="20000"/>
              </a:spcBef>
              <a:spcAft>
                <a:spcPct val="0"/>
              </a:spcAft>
              <a:buChar char="»"/>
              <a:defRPr sz="2000" b="1">
                <a:solidFill>
                  <a:schemeClr val="tx1"/>
                </a:solidFill>
                <a:latin typeface="+mn-lt"/>
              </a:defRPr>
            </a:lvl8pPr>
            <a:lvl9pPr marL="3886200" indent="-228600" algn="l" rtl="0" eaLnBrk="1" fontAlgn="base" hangingPunct="1">
              <a:spcBef>
                <a:spcPct val="20000"/>
              </a:spcBef>
              <a:spcAft>
                <a:spcPct val="0"/>
              </a:spcAft>
              <a:buChar char="»"/>
              <a:defRPr sz="2000" b="1">
                <a:solidFill>
                  <a:schemeClr val="tx1"/>
                </a:solidFill>
                <a:latin typeface="+mn-lt"/>
              </a:defRPr>
            </a:lvl9pPr>
          </a:lstStyle>
          <a:p>
            <a:pPr marL="0" indent="0">
              <a:spcBef>
                <a:spcPts val="800"/>
              </a:spcBef>
              <a:buNone/>
            </a:pPr>
            <a:r>
              <a:rPr lang="en-US" sz="5700" dirty="0">
                <a:latin typeface="Arial" charset="0"/>
              </a:rPr>
              <a:t>Overly simple</a:t>
            </a:r>
          </a:p>
          <a:p>
            <a:pPr marL="0" indent="0">
              <a:spcBef>
                <a:spcPts val="800"/>
              </a:spcBef>
              <a:buNone/>
            </a:pPr>
            <a:endParaRPr lang="en-US" sz="2400" dirty="0">
              <a:latin typeface="Arial" charset="0"/>
            </a:endParaRPr>
          </a:p>
          <a:p>
            <a:pPr marL="0" indent="0">
              <a:spcBef>
                <a:spcPts val="800"/>
              </a:spcBef>
              <a:buNone/>
            </a:pPr>
            <a:r>
              <a:rPr lang="en-US" sz="5700" dirty="0">
                <a:latin typeface="Arial" charset="0"/>
              </a:rPr>
              <a:t>Many things require navigating menus</a:t>
            </a:r>
          </a:p>
          <a:p>
            <a:pPr marL="0" indent="0">
              <a:spcBef>
                <a:spcPts val="800"/>
              </a:spcBef>
              <a:buNone/>
            </a:pPr>
            <a:endParaRPr lang="en-US" sz="2400" dirty="0">
              <a:latin typeface="Arial" charset="0"/>
            </a:endParaRPr>
          </a:p>
          <a:p>
            <a:pPr marL="0" indent="0">
              <a:spcBef>
                <a:spcPts val="800"/>
              </a:spcBef>
              <a:buNone/>
            </a:pPr>
            <a:r>
              <a:rPr lang="en-US" sz="5700" dirty="0">
                <a:latin typeface="Arial" charset="0"/>
              </a:rPr>
              <a:t>Text entry is almost impossible</a:t>
            </a:r>
          </a:p>
          <a:p>
            <a:pPr marL="0" indent="0">
              <a:spcBef>
                <a:spcPts val="800"/>
              </a:spcBef>
              <a:buNone/>
            </a:pPr>
            <a:endParaRPr lang="en-US" sz="2400" dirty="0">
              <a:latin typeface="Arial" charset="0"/>
            </a:endParaRPr>
          </a:p>
          <a:p>
            <a:pPr marL="0" indent="0">
              <a:spcBef>
                <a:spcPts val="800"/>
              </a:spcBef>
              <a:buNone/>
            </a:pPr>
            <a:r>
              <a:rPr lang="en-US" sz="5700" dirty="0">
                <a:latin typeface="Arial" charset="0"/>
              </a:rPr>
              <a:t>So small that it is easily lost</a:t>
            </a:r>
          </a:p>
          <a:p>
            <a:pPr marL="0" indent="0">
              <a:spcBef>
                <a:spcPts val="800"/>
              </a:spcBef>
              <a:buNone/>
            </a:pPr>
            <a:endParaRPr lang="en-US" sz="2400" dirty="0">
              <a:latin typeface="Arial" charset="0"/>
            </a:endParaRPr>
          </a:p>
          <a:p>
            <a:pPr marL="0" indent="0">
              <a:spcBef>
                <a:spcPts val="800"/>
              </a:spcBef>
              <a:buNone/>
            </a:pPr>
            <a:r>
              <a:rPr lang="en-US" sz="5700" dirty="0">
                <a:solidFill>
                  <a:srgbClr val="FFC000"/>
                </a:solidFill>
                <a:latin typeface="Arial" charset="0"/>
              </a:rPr>
              <a:t>But, common tasks easy</a:t>
            </a:r>
          </a:p>
        </p:txBody>
      </p:sp>
      <p:pic>
        <p:nvPicPr>
          <p:cNvPr id="10" name="Picture 9" descr="shame.png"/>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1345995" y="487608"/>
            <a:ext cx="2170229" cy="1659904"/>
          </a:xfrm>
          <a:prstGeom prst="rect">
            <a:avLst/>
          </a:prstGeom>
        </p:spPr>
      </p:pic>
      <p:pic>
        <p:nvPicPr>
          <p:cNvPr id="15" name="Picture 14"/>
          <p:cNvPicPr>
            <a:picLocks noChangeAspect="1"/>
          </p:cNvPicPr>
          <p:nvPr/>
        </p:nvPicPr>
        <p:blipFill rotWithShape="1">
          <a:blip r:embed="rId4"/>
          <a:srcRect l="-15645" r="29615"/>
          <a:stretch/>
        </p:blipFill>
        <p:spPr>
          <a:xfrm>
            <a:off x="-1342998" y="4866377"/>
            <a:ext cx="9260059" cy="8104554"/>
          </a:xfrm>
          <a:prstGeom prst="rect">
            <a:avLst/>
          </a:prstGeom>
        </p:spPr>
      </p:pic>
      <p:sp>
        <p:nvSpPr>
          <p:cNvPr id="16" name="Rectangle 15"/>
          <p:cNvSpPr/>
          <p:nvPr/>
        </p:nvSpPr>
        <p:spPr bwMode="auto">
          <a:xfrm>
            <a:off x="2" y="2698416"/>
            <a:ext cx="13425101" cy="1300456"/>
          </a:xfrm>
          <a:prstGeom prst="rect">
            <a:avLst/>
          </a:prstGeom>
          <a:solidFill>
            <a:srgbClr val="000000">
              <a:alpha val="83000"/>
            </a:srgbClr>
          </a:solidFill>
          <a:ln w="12700" cap="flat" cmpd="sng" algn="ctr">
            <a:noFill/>
            <a:prstDash val="solid"/>
            <a:round/>
            <a:headEnd type="none" w="sm" len="sm"/>
            <a:tailEnd type="none" w="sm" len="sm"/>
          </a:ln>
          <a:effectLst/>
        </p:spPr>
        <p:txBody>
          <a:bodyPr vert="horz" wrap="square" lIns="217709" tIns="108855" rIns="217709" bIns="108855" numCol="1" rtlCol="0" anchor="t" anchorCtr="0" compatLnSpc="1">
            <a:prstTxWarp prst="textNoShape">
              <a:avLst/>
            </a:prstTxWarp>
          </a:bodyPr>
          <a:lstStyle/>
          <a:p>
            <a:pPr defTabSz="2177095" rtl="0" fontAlgn="base">
              <a:spcBef>
                <a:spcPct val="0"/>
              </a:spcBef>
              <a:spcAft>
                <a:spcPct val="0"/>
              </a:spcAft>
            </a:pPr>
            <a:endParaRPr lang="en-US" dirty="0">
              <a:solidFill>
                <a:schemeClr val="tx1"/>
              </a:solidFill>
              <a:latin typeface="Helvetica"/>
              <a:cs typeface="Helvetica"/>
            </a:endParaRPr>
          </a:p>
        </p:txBody>
      </p:sp>
      <p:sp>
        <p:nvSpPr>
          <p:cNvPr id="17" name="Rectangle 3"/>
          <p:cNvSpPr txBox="1">
            <a:spLocks noChangeArrowheads="1"/>
          </p:cNvSpPr>
          <p:nvPr/>
        </p:nvSpPr>
        <p:spPr bwMode="auto">
          <a:xfrm>
            <a:off x="238537" y="2767141"/>
            <a:ext cx="13186568" cy="1231731"/>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217695" tIns="108848" rIns="217695" bIns="108848" numCol="1" anchor="t" anchorCtr="0" compatLnSpc="1">
            <a:prstTxWarp prst="textNoShape">
              <a:avLst/>
            </a:prstTxWarp>
          </a:bodyPr>
          <a:lstStyle>
            <a:lvl1pPr marL="816358" indent="-816358" algn="l" rtl="0" eaLnBrk="1" fontAlgn="base" hangingPunct="1">
              <a:spcBef>
                <a:spcPct val="20000"/>
              </a:spcBef>
              <a:spcAft>
                <a:spcPct val="0"/>
              </a:spcAft>
              <a:buChar char="•"/>
              <a:defRPr sz="7600" b="0" i="0">
                <a:solidFill>
                  <a:schemeClr val="tx1"/>
                </a:solidFill>
                <a:latin typeface="Helvetica Light"/>
                <a:ea typeface="ＭＳ Ｐゴシック" charset="0"/>
                <a:cs typeface="Helvetica Light"/>
              </a:defRPr>
            </a:lvl1pPr>
            <a:lvl2pPr marL="1768773" indent="-680299" algn="l" rtl="0" eaLnBrk="1" fontAlgn="base" hangingPunct="1">
              <a:spcBef>
                <a:spcPct val="20000"/>
              </a:spcBef>
              <a:spcAft>
                <a:spcPct val="0"/>
              </a:spcAft>
              <a:buChar char="–"/>
              <a:defRPr sz="6700" b="0" i="0">
                <a:solidFill>
                  <a:schemeClr val="tx1"/>
                </a:solidFill>
                <a:latin typeface="Helvetica Light"/>
                <a:ea typeface="ＭＳ Ｐゴシック" charset="0"/>
                <a:cs typeface="Helvetica Light"/>
              </a:defRPr>
            </a:lvl2pPr>
            <a:lvl3pPr marL="2721190" indent="-544238" algn="l" rtl="0" eaLnBrk="1" fontAlgn="base" hangingPunct="1">
              <a:spcBef>
                <a:spcPct val="20000"/>
              </a:spcBef>
              <a:spcAft>
                <a:spcPct val="0"/>
              </a:spcAft>
              <a:buChar char="•"/>
              <a:defRPr sz="5700" b="0" i="0">
                <a:solidFill>
                  <a:schemeClr val="tx1"/>
                </a:solidFill>
                <a:latin typeface="Helvetica Light"/>
                <a:ea typeface="ＭＳ Ｐゴシック" charset="0"/>
                <a:cs typeface="Helvetica Light"/>
              </a:defRPr>
            </a:lvl3pPr>
            <a:lvl4pPr marL="3809666" indent="-544238" algn="l" rtl="0" eaLnBrk="1" fontAlgn="base" hangingPunct="1">
              <a:spcBef>
                <a:spcPct val="20000"/>
              </a:spcBef>
              <a:spcAft>
                <a:spcPct val="0"/>
              </a:spcAft>
              <a:buChar char="–"/>
              <a:defRPr sz="4800" b="0" i="0">
                <a:solidFill>
                  <a:schemeClr val="tx1"/>
                </a:solidFill>
                <a:latin typeface="Helvetica Light"/>
                <a:ea typeface="ＭＳ Ｐゴシック" charset="0"/>
                <a:cs typeface="Helvetica Light"/>
              </a:defRPr>
            </a:lvl4pPr>
            <a:lvl5pPr marL="4898142" indent="-544238" algn="l" rtl="0" eaLnBrk="1" fontAlgn="base" hangingPunct="1">
              <a:spcBef>
                <a:spcPct val="20000"/>
              </a:spcBef>
              <a:spcAft>
                <a:spcPct val="0"/>
              </a:spcAft>
              <a:buChar char="»"/>
              <a:defRPr sz="4800" b="0" i="0">
                <a:solidFill>
                  <a:schemeClr val="tx1"/>
                </a:solidFill>
                <a:latin typeface="Helvetica Light"/>
                <a:ea typeface="ＭＳ Ｐゴシック" charset="0"/>
                <a:cs typeface="Helvetica Light"/>
              </a:defRPr>
            </a:lvl5pPr>
            <a:lvl6pPr marL="5986618" indent="-544238" algn="l" rtl="0" eaLnBrk="1" fontAlgn="base" hangingPunct="1">
              <a:spcBef>
                <a:spcPct val="20000"/>
              </a:spcBef>
              <a:spcAft>
                <a:spcPct val="0"/>
              </a:spcAft>
              <a:buChar char="»"/>
              <a:defRPr sz="4800" b="1">
                <a:solidFill>
                  <a:schemeClr val="tx1"/>
                </a:solidFill>
                <a:latin typeface="+mn-lt"/>
              </a:defRPr>
            </a:lvl6pPr>
            <a:lvl7pPr marL="7075094" indent="-544238" algn="l" rtl="0" eaLnBrk="1" fontAlgn="base" hangingPunct="1">
              <a:spcBef>
                <a:spcPct val="20000"/>
              </a:spcBef>
              <a:spcAft>
                <a:spcPct val="0"/>
              </a:spcAft>
              <a:buChar char="»"/>
              <a:defRPr sz="4800" b="1">
                <a:solidFill>
                  <a:schemeClr val="tx1"/>
                </a:solidFill>
                <a:latin typeface="+mn-lt"/>
              </a:defRPr>
            </a:lvl7pPr>
            <a:lvl8pPr marL="8163570" indent="-544238" algn="l" rtl="0" eaLnBrk="1" fontAlgn="base" hangingPunct="1">
              <a:spcBef>
                <a:spcPct val="20000"/>
              </a:spcBef>
              <a:spcAft>
                <a:spcPct val="0"/>
              </a:spcAft>
              <a:buChar char="»"/>
              <a:defRPr sz="4800" b="1">
                <a:solidFill>
                  <a:schemeClr val="tx1"/>
                </a:solidFill>
                <a:latin typeface="+mn-lt"/>
              </a:defRPr>
            </a:lvl8pPr>
            <a:lvl9pPr marL="9252042" indent="-544238" algn="l" rtl="0" eaLnBrk="1" fontAlgn="base" hangingPunct="1">
              <a:spcBef>
                <a:spcPct val="20000"/>
              </a:spcBef>
              <a:spcAft>
                <a:spcPct val="0"/>
              </a:spcAft>
              <a:buChar char="»"/>
              <a:defRPr sz="4800" b="1">
                <a:solidFill>
                  <a:schemeClr val="tx1"/>
                </a:solidFill>
                <a:latin typeface="+mn-lt"/>
              </a:defRPr>
            </a:lvl9pPr>
          </a:lstStyle>
          <a:p>
            <a:pPr marL="0" indent="0">
              <a:buFontTx/>
              <a:buNone/>
            </a:pPr>
            <a:r>
              <a:rPr lang="en-US" sz="6700" dirty="0">
                <a:latin typeface="Arial" charset="0"/>
              </a:rPr>
              <a:t>Apple TV Remote</a:t>
            </a:r>
          </a:p>
        </p:txBody>
      </p:sp>
    </p:spTree>
    <p:extLst>
      <p:ext uri="{BB962C8B-B14F-4D97-AF65-F5344CB8AC3E}">
        <p14:creationId xmlns:p14="http://schemas.microsoft.com/office/powerpoint/2010/main" val="410089727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Rectangle 4"/>
          <p:cNvSpPr/>
          <p:nvPr/>
        </p:nvSpPr>
        <p:spPr bwMode="auto">
          <a:xfrm>
            <a:off x="0" y="0"/>
            <a:ext cx="24384000" cy="13716000"/>
          </a:xfrm>
          <a:prstGeom prst="rect">
            <a:avLst/>
          </a:prstGeom>
          <a:solidFill>
            <a:schemeClr val="tx1"/>
          </a:solidFill>
          <a:ln w="12700" cap="flat" cmpd="sng" algn="ctr">
            <a:noFill/>
            <a:prstDash val="solid"/>
            <a:round/>
            <a:headEnd type="none" w="sm" len="sm"/>
            <a:tailEnd type="none" w="sm" len="sm"/>
          </a:ln>
          <a:effectLst/>
        </p:spPr>
        <p:txBody>
          <a:bodyPr vert="horz" wrap="square" lIns="217709" tIns="108855" rIns="217709" bIns="108855" numCol="1" rtlCol="0" anchor="t" anchorCtr="0" compatLnSpc="1">
            <a:prstTxWarp prst="textNoShape">
              <a:avLst/>
            </a:prstTxWarp>
          </a:bodyPr>
          <a:lstStyle/>
          <a:p>
            <a:pPr algn="l" defTabSz="2177095" rtl="0" fontAlgn="base">
              <a:spcBef>
                <a:spcPct val="0"/>
              </a:spcBef>
              <a:spcAft>
                <a:spcPct val="0"/>
              </a:spcAft>
            </a:pPr>
            <a:endParaRPr lang="en-US">
              <a:solidFill>
                <a:schemeClr val="tx1"/>
              </a:solidFill>
              <a:latin typeface="Times New Roman" pitchFamily="18" charset="0"/>
            </a:endParaRPr>
          </a:p>
        </p:txBody>
      </p:sp>
      <p:sp>
        <p:nvSpPr>
          <p:cNvPr id="18" name="Rectangle 17">
            <a:extLst>
              <a:ext uri="{FF2B5EF4-FFF2-40B4-BE49-F238E27FC236}">
                <a16:creationId xmlns:a16="http://schemas.microsoft.com/office/drawing/2014/main" id="{64141A76-07C0-D84A-902A-755F5CF5444A}"/>
              </a:ext>
            </a:extLst>
          </p:cNvPr>
          <p:cNvSpPr/>
          <p:nvPr/>
        </p:nvSpPr>
        <p:spPr bwMode="auto">
          <a:xfrm>
            <a:off x="2" y="2698416"/>
            <a:ext cx="13425101" cy="1300456"/>
          </a:xfrm>
          <a:prstGeom prst="rect">
            <a:avLst/>
          </a:prstGeom>
          <a:solidFill>
            <a:srgbClr val="000000">
              <a:alpha val="83000"/>
            </a:srgbClr>
          </a:solidFill>
          <a:ln w="12700" cap="flat" cmpd="sng" algn="ctr">
            <a:noFill/>
            <a:prstDash val="solid"/>
            <a:round/>
            <a:headEnd type="none" w="sm" len="sm"/>
            <a:tailEnd type="none" w="sm" len="sm"/>
          </a:ln>
          <a:effectLst/>
        </p:spPr>
        <p:txBody>
          <a:bodyPr vert="horz" wrap="square" lIns="217709" tIns="108855" rIns="217709" bIns="108855" numCol="1" rtlCol="0" anchor="t" anchorCtr="0" compatLnSpc="1">
            <a:prstTxWarp prst="textNoShape">
              <a:avLst/>
            </a:prstTxWarp>
          </a:bodyPr>
          <a:lstStyle/>
          <a:p>
            <a:pPr defTabSz="2177095" rtl="0" fontAlgn="base">
              <a:spcBef>
                <a:spcPct val="0"/>
              </a:spcBef>
              <a:spcAft>
                <a:spcPct val="0"/>
              </a:spcAft>
            </a:pPr>
            <a:endParaRPr lang="en-US" dirty="0">
              <a:solidFill>
                <a:schemeClr val="tx1"/>
              </a:solidFill>
              <a:latin typeface="Helvetica"/>
              <a:cs typeface="Helvetica"/>
            </a:endParaRPr>
          </a:p>
        </p:txBody>
      </p:sp>
      <p:sp>
        <p:nvSpPr>
          <p:cNvPr id="12" name="Rectangle 11"/>
          <p:cNvSpPr/>
          <p:nvPr/>
        </p:nvSpPr>
        <p:spPr bwMode="auto">
          <a:xfrm>
            <a:off x="2" y="0"/>
            <a:ext cx="24383998" cy="2522076"/>
          </a:xfrm>
          <a:prstGeom prst="rect">
            <a:avLst/>
          </a:prstGeom>
          <a:solidFill>
            <a:srgbClr val="000000">
              <a:alpha val="83000"/>
            </a:srgbClr>
          </a:solidFill>
          <a:ln w="12700" cap="flat" cmpd="sng" algn="ctr">
            <a:noFill/>
            <a:prstDash val="solid"/>
            <a:round/>
            <a:headEnd type="none" w="sm" len="sm"/>
            <a:tailEnd type="none" w="sm" len="sm"/>
          </a:ln>
          <a:effectLst/>
        </p:spPr>
        <p:txBody>
          <a:bodyPr vert="horz" wrap="square" lIns="217709" tIns="108855" rIns="217709" bIns="108855" numCol="1" rtlCol="0" anchor="t" anchorCtr="0" compatLnSpc="1">
            <a:prstTxWarp prst="textNoShape">
              <a:avLst/>
            </a:prstTxWarp>
          </a:bodyPr>
          <a:lstStyle/>
          <a:p>
            <a:pPr defTabSz="2177095" rtl="0" fontAlgn="base">
              <a:spcBef>
                <a:spcPct val="0"/>
              </a:spcBef>
              <a:spcAft>
                <a:spcPct val="0"/>
              </a:spcAft>
            </a:pPr>
            <a:endParaRPr lang="en-US" dirty="0">
              <a:solidFill>
                <a:schemeClr val="tx1"/>
              </a:solidFill>
              <a:latin typeface="Helvetica"/>
              <a:cs typeface="Helvetica"/>
            </a:endParaRPr>
          </a:p>
        </p:txBody>
      </p:sp>
      <p:sp>
        <p:nvSpPr>
          <p:cNvPr id="3" name="Title 2"/>
          <p:cNvSpPr>
            <a:spLocks noGrp="1"/>
          </p:cNvSpPr>
          <p:nvPr>
            <p:ph type="title"/>
          </p:nvPr>
        </p:nvSpPr>
        <p:spPr/>
        <p:txBody>
          <a:bodyPr/>
          <a:lstStyle/>
          <a:p>
            <a:r>
              <a:rPr lang="en-US" dirty="0"/>
              <a:t>Hall of Fame or Shame?</a:t>
            </a:r>
          </a:p>
        </p:txBody>
      </p:sp>
      <p:sp>
        <p:nvSpPr>
          <p:cNvPr id="4" name="Date Placeholder 3"/>
          <p:cNvSpPr>
            <a:spLocks noGrp="1"/>
          </p:cNvSpPr>
          <p:nvPr>
            <p:ph type="dt" sz="half" idx="10"/>
          </p:nvPr>
        </p:nvSpPr>
        <p:spPr/>
        <p:txBody>
          <a:bodyPr/>
          <a:lstStyle/>
          <a:p>
            <a:r>
              <a:rPr lang="en-US" dirty="0"/>
              <a:t>Autumn 2026</a:t>
            </a:r>
          </a:p>
        </p:txBody>
      </p:sp>
      <p:sp>
        <p:nvSpPr>
          <p:cNvPr id="2" name="Footer Placeholder 1"/>
          <p:cNvSpPr>
            <a:spLocks noGrp="1"/>
          </p:cNvSpPr>
          <p:nvPr>
            <p:ph type="ftr" sz="quarter" idx="11"/>
          </p:nvPr>
        </p:nvSpPr>
        <p:spPr/>
        <p:txBody>
          <a:bodyPr/>
          <a:lstStyle/>
          <a:p>
            <a:r>
              <a:rPr lang="en-US" dirty="0" err="1"/>
              <a:t>dt+UX</a:t>
            </a:r>
            <a:r>
              <a:rPr lang="en-US" dirty="0"/>
              <a:t>: Design Thinking for User Experience Design, Prototyping &amp; Evaluation</a:t>
            </a:r>
          </a:p>
        </p:txBody>
      </p:sp>
      <p:sp>
        <p:nvSpPr>
          <p:cNvPr id="7" name="Slide Number Placeholder 6"/>
          <p:cNvSpPr>
            <a:spLocks noGrp="1"/>
          </p:cNvSpPr>
          <p:nvPr>
            <p:ph type="sldNum" sz="quarter" idx="12"/>
          </p:nvPr>
        </p:nvSpPr>
        <p:spPr/>
        <p:txBody>
          <a:bodyPr/>
          <a:lstStyle/>
          <a:p>
            <a:fld id="{7765F609-13D8-427A-A637-8F1D1F077692}" type="slidenum">
              <a:rPr lang="en-US" smtClean="0"/>
              <a:pPr/>
              <a:t>6</a:t>
            </a:fld>
            <a:endParaRPr lang="en-US"/>
          </a:p>
        </p:txBody>
      </p:sp>
      <p:pic>
        <p:nvPicPr>
          <p:cNvPr id="10" name="Picture 9" descr="hallof.png"/>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1345987" y="487608"/>
            <a:ext cx="2170229" cy="1659904"/>
          </a:xfrm>
          <a:prstGeom prst="rect">
            <a:avLst/>
          </a:prstGeom>
        </p:spPr>
      </p:pic>
      <p:pic>
        <p:nvPicPr>
          <p:cNvPr id="13" name="Picture 12"/>
          <p:cNvPicPr>
            <a:picLocks noChangeAspect="1"/>
          </p:cNvPicPr>
          <p:nvPr/>
        </p:nvPicPr>
        <p:blipFill>
          <a:blip r:embed="rId4"/>
          <a:stretch>
            <a:fillRect/>
          </a:stretch>
        </p:blipFill>
        <p:spPr>
          <a:xfrm>
            <a:off x="786460" y="4134341"/>
            <a:ext cx="6014390" cy="9608966"/>
          </a:xfrm>
          <a:prstGeom prst="rect">
            <a:avLst/>
          </a:prstGeom>
        </p:spPr>
      </p:pic>
      <p:sp>
        <p:nvSpPr>
          <p:cNvPr id="14" name="Rectangle 13"/>
          <p:cNvSpPr/>
          <p:nvPr/>
        </p:nvSpPr>
        <p:spPr bwMode="auto">
          <a:xfrm>
            <a:off x="10950224" y="5574974"/>
            <a:ext cx="13433776" cy="8141028"/>
          </a:xfrm>
          <a:prstGeom prst="rect">
            <a:avLst/>
          </a:prstGeom>
          <a:solidFill>
            <a:srgbClr val="000000">
              <a:alpha val="83000"/>
            </a:srgbClr>
          </a:solidFill>
          <a:ln w="12700" cap="flat" cmpd="sng" algn="ctr">
            <a:noFill/>
            <a:prstDash val="solid"/>
            <a:round/>
            <a:headEnd type="none" w="sm" len="sm"/>
            <a:tailEnd type="none" w="sm" len="sm"/>
          </a:ln>
          <a:effectLst/>
        </p:spPr>
        <p:txBody>
          <a:bodyPr vert="horz" wrap="square" lIns="217709" tIns="108855" rIns="217709" bIns="108855" numCol="1" rtlCol="0" anchor="t" anchorCtr="0" compatLnSpc="1">
            <a:prstTxWarp prst="textNoShape">
              <a:avLst/>
            </a:prstTxWarp>
          </a:bodyPr>
          <a:lstStyle/>
          <a:p>
            <a:pPr defTabSz="2177095" rtl="0" fontAlgn="base">
              <a:spcBef>
                <a:spcPct val="0"/>
              </a:spcBef>
              <a:spcAft>
                <a:spcPct val="0"/>
              </a:spcAft>
            </a:pPr>
            <a:endParaRPr lang="en-US" dirty="0">
              <a:solidFill>
                <a:schemeClr val="tx1"/>
              </a:solidFill>
              <a:latin typeface="Helvetica"/>
              <a:cs typeface="Helvetica"/>
            </a:endParaRPr>
          </a:p>
        </p:txBody>
      </p:sp>
      <p:sp>
        <p:nvSpPr>
          <p:cNvPr id="15" name="Rectangle 3"/>
          <p:cNvSpPr txBox="1">
            <a:spLocks noChangeArrowheads="1"/>
          </p:cNvSpPr>
          <p:nvPr/>
        </p:nvSpPr>
        <p:spPr bwMode="auto">
          <a:xfrm>
            <a:off x="11243749" y="6195847"/>
            <a:ext cx="13140267" cy="6775083"/>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217709" tIns="108855" rIns="217709" bIns="108855" numCol="1" anchor="t" anchorCtr="0" compatLnSpc="1">
            <a:prstTxWarp prst="textNoShape">
              <a:avLst/>
            </a:prstTxWarp>
          </a:bodyPr>
          <a:lstStyle>
            <a:lvl1pPr marL="342900" indent="-342900" algn="l" rtl="0" eaLnBrk="1" fontAlgn="base" hangingPunct="1">
              <a:spcBef>
                <a:spcPct val="20000"/>
              </a:spcBef>
              <a:spcAft>
                <a:spcPct val="0"/>
              </a:spcAft>
              <a:buChar char="•"/>
              <a:defRPr sz="3200" b="0" i="0">
                <a:solidFill>
                  <a:schemeClr val="tx1"/>
                </a:solidFill>
                <a:latin typeface="Helvetica Light"/>
                <a:ea typeface="ＭＳ Ｐゴシック" charset="0"/>
                <a:cs typeface="Helvetica Light"/>
              </a:defRPr>
            </a:lvl1pPr>
            <a:lvl2pPr marL="742950" indent="-285750" algn="l" rtl="0" eaLnBrk="1" fontAlgn="base" hangingPunct="1">
              <a:spcBef>
                <a:spcPct val="20000"/>
              </a:spcBef>
              <a:spcAft>
                <a:spcPct val="0"/>
              </a:spcAft>
              <a:buChar char="–"/>
              <a:defRPr sz="2800" b="0" i="0">
                <a:solidFill>
                  <a:schemeClr val="tx1"/>
                </a:solidFill>
                <a:latin typeface="Helvetica Light"/>
                <a:ea typeface="ＭＳ Ｐゴシック" charset="0"/>
                <a:cs typeface="Helvetica Light"/>
              </a:defRPr>
            </a:lvl2pPr>
            <a:lvl3pPr marL="1143000" indent="-228600" algn="l" rtl="0" eaLnBrk="1" fontAlgn="base" hangingPunct="1">
              <a:spcBef>
                <a:spcPct val="20000"/>
              </a:spcBef>
              <a:spcAft>
                <a:spcPct val="0"/>
              </a:spcAft>
              <a:buChar char="•"/>
              <a:defRPr sz="2400" b="0" i="0">
                <a:solidFill>
                  <a:schemeClr val="tx1"/>
                </a:solidFill>
                <a:latin typeface="Helvetica Light"/>
                <a:ea typeface="ＭＳ Ｐゴシック" charset="0"/>
                <a:cs typeface="Helvetica Light"/>
              </a:defRPr>
            </a:lvl3pPr>
            <a:lvl4pPr marL="1600200" indent="-228600" algn="l" rtl="0" eaLnBrk="1" fontAlgn="base" hangingPunct="1">
              <a:spcBef>
                <a:spcPct val="20000"/>
              </a:spcBef>
              <a:spcAft>
                <a:spcPct val="0"/>
              </a:spcAft>
              <a:buChar char="–"/>
              <a:defRPr sz="2000" b="0" i="0">
                <a:solidFill>
                  <a:schemeClr val="tx1"/>
                </a:solidFill>
                <a:latin typeface="Helvetica Light"/>
                <a:ea typeface="ＭＳ Ｐゴシック" charset="0"/>
                <a:cs typeface="Helvetica Light"/>
              </a:defRPr>
            </a:lvl4pPr>
            <a:lvl5pPr marL="2057400" indent="-228600" algn="l" rtl="0" eaLnBrk="1" fontAlgn="base" hangingPunct="1">
              <a:spcBef>
                <a:spcPct val="20000"/>
              </a:spcBef>
              <a:spcAft>
                <a:spcPct val="0"/>
              </a:spcAft>
              <a:buChar char="»"/>
              <a:defRPr sz="2000" b="0" i="0">
                <a:solidFill>
                  <a:schemeClr val="tx1"/>
                </a:solidFill>
                <a:latin typeface="Helvetica Light"/>
                <a:ea typeface="ＭＳ Ｐゴシック" charset="0"/>
                <a:cs typeface="Helvetica Light"/>
              </a:defRPr>
            </a:lvl5pPr>
            <a:lvl6pPr marL="2514600" indent="-228600" algn="l" rtl="0" eaLnBrk="1" fontAlgn="base" hangingPunct="1">
              <a:spcBef>
                <a:spcPct val="20000"/>
              </a:spcBef>
              <a:spcAft>
                <a:spcPct val="0"/>
              </a:spcAft>
              <a:buChar char="»"/>
              <a:defRPr sz="2000" b="1">
                <a:solidFill>
                  <a:schemeClr val="tx1"/>
                </a:solidFill>
                <a:latin typeface="+mn-lt"/>
              </a:defRPr>
            </a:lvl6pPr>
            <a:lvl7pPr marL="2971800" indent="-228600" algn="l" rtl="0" eaLnBrk="1" fontAlgn="base" hangingPunct="1">
              <a:spcBef>
                <a:spcPct val="20000"/>
              </a:spcBef>
              <a:spcAft>
                <a:spcPct val="0"/>
              </a:spcAft>
              <a:buChar char="»"/>
              <a:defRPr sz="2000" b="1">
                <a:solidFill>
                  <a:schemeClr val="tx1"/>
                </a:solidFill>
                <a:latin typeface="+mn-lt"/>
              </a:defRPr>
            </a:lvl7pPr>
            <a:lvl8pPr marL="3429000" indent="-228600" algn="l" rtl="0" eaLnBrk="1" fontAlgn="base" hangingPunct="1">
              <a:spcBef>
                <a:spcPct val="20000"/>
              </a:spcBef>
              <a:spcAft>
                <a:spcPct val="0"/>
              </a:spcAft>
              <a:buChar char="»"/>
              <a:defRPr sz="2000" b="1">
                <a:solidFill>
                  <a:schemeClr val="tx1"/>
                </a:solidFill>
                <a:latin typeface="+mn-lt"/>
              </a:defRPr>
            </a:lvl8pPr>
            <a:lvl9pPr marL="3886200" indent="-228600" algn="l" rtl="0" eaLnBrk="1" fontAlgn="base" hangingPunct="1">
              <a:spcBef>
                <a:spcPct val="20000"/>
              </a:spcBef>
              <a:spcAft>
                <a:spcPct val="0"/>
              </a:spcAft>
              <a:buChar char="»"/>
              <a:defRPr sz="2000" b="1">
                <a:solidFill>
                  <a:schemeClr val="tx1"/>
                </a:solidFill>
                <a:latin typeface="+mn-lt"/>
              </a:defRPr>
            </a:lvl9pPr>
          </a:lstStyle>
          <a:p>
            <a:pPr marL="0" indent="0">
              <a:buNone/>
            </a:pPr>
            <a:r>
              <a:rPr lang="en-US" sz="5700" dirty="0">
                <a:latin typeface="Arial" charset="0"/>
              </a:rPr>
              <a:t>Still limited number of buttons, but adds</a:t>
            </a:r>
          </a:p>
          <a:p>
            <a:pPr marL="0" indent="0">
              <a:buNone/>
            </a:pPr>
            <a:r>
              <a:rPr lang="en-US" sz="2400" dirty="0">
                <a:latin typeface="Arial" charset="0"/>
              </a:rPr>
              <a:t>	</a:t>
            </a:r>
          </a:p>
          <a:p>
            <a:pPr marL="0" indent="0">
              <a:buNone/>
            </a:pPr>
            <a:r>
              <a:rPr lang="en-US" sz="2400" dirty="0">
                <a:latin typeface="Arial" charset="0"/>
              </a:rPr>
              <a:t>	</a:t>
            </a:r>
            <a:r>
              <a:rPr lang="en-US" sz="4400" dirty="0">
                <a:latin typeface="Arial" charset="0"/>
              </a:rPr>
              <a:t>Voice Input</a:t>
            </a:r>
          </a:p>
          <a:p>
            <a:pPr marL="0" indent="0">
              <a:buNone/>
            </a:pPr>
            <a:endParaRPr lang="en-US" sz="4400" dirty="0">
              <a:latin typeface="Arial" charset="0"/>
            </a:endParaRPr>
          </a:p>
          <a:p>
            <a:pPr marL="0" indent="0">
              <a:buNone/>
            </a:pPr>
            <a:r>
              <a:rPr lang="en-US" sz="4400" dirty="0">
                <a:latin typeface="Arial" charset="0"/>
              </a:rPr>
              <a:t>	Touch pad w/ navigation, swipes &amp; clicks</a:t>
            </a:r>
          </a:p>
          <a:p>
            <a:pPr marL="0" indent="0">
              <a:buNone/>
            </a:pPr>
            <a:endParaRPr lang="en-US" sz="4400" dirty="0">
              <a:latin typeface="Arial" charset="0"/>
            </a:endParaRPr>
          </a:p>
          <a:p>
            <a:pPr marL="0" indent="0">
              <a:buNone/>
            </a:pPr>
            <a:r>
              <a:rPr lang="en-US" sz="4400" dirty="0">
                <a:latin typeface="Arial" charset="0"/>
              </a:rPr>
              <a:t>	Slightly larger </a:t>
            </a:r>
            <a:r>
              <a:rPr lang="en-US" b="1" dirty="0">
                <a:latin typeface="Wingdings"/>
                <a:ea typeface="Wingdings"/>
                <a:cs typeface="Wingdings"/>
                <a:sym typeface="Wingdings"/>
              </a:rPr>
              <a:t>→</a:t>
            </a:r>
            <a:r>
              <a:rPr lang="en-US" sz="2000" dirty="0">
                <a:latin typeface="Wingdings"/>
                <a:ea typeface="Wingdings"/>
                <a:cs typeface="Wingdings"/>
                <a:sym typeface="Wingdings"/>
              </a:rPr>
              <a:t> </a:t>
            </a:r>
            <a:r>
              <a:rPr lang="en-US" sz="4400" dirty="0">
                <a:latin typeface="Arial" charset="0"/>
              </a:rPr>
              <a:t>no longer lost in the cushions?</a:t>
            </a:r>
          </a:p>
          <a:p>
            <a:pPr marL="0" indent="0">
              <a:buNone/>
            </a:pPr>
            <a:endParaRPr lang="en-US" sz="2000" dirty="0">
              <a:latin typeface="Arial" charset="0"/>
            </a:endParaRPr>
          </a:p>
          <a:p>
            <a:pPr marL="0" indent="0">
              <a:buNone/>
            </a:pPr>
            <a:r>
              <a:rPr lang="en-US" sz="5700" dirty="0">
                <a:latin typeface="Arial" charset="0"/>
              </a:rPr>
              <a:t>Anyone have experience with this?</a:t>
            </a:r>
          </a:p>
        </p:txBody>
      </p:sp>
      <p:sp>
        <p:nvSpPr>
          <p:cNvPr id="19" name="Rectangle 3">
            <a:extLst>
              <a:ext uri="{FF2B5EF4-FFF2-40B4-BE49-F238E27FC236}">
                <a16:creationId xmlns:a16="http://schemas.microsoft.com/office/drawing/2014/main" id="{78EBD1C1-9013-A24F-8A44-A940042966B5}"/>
              </a:ext>
            </a:extLst>
          </p:cNvPr>
          <p:cNvSpPr txBox="1">
            <a:spLocks noChangeArrowheads="1"/>
          </p:cNvSpPr>
          <p:nvPr/>
        </p:nvSpPr>
        <p:spPr bwMode="auto">
          <a:xfrm>
            <a:off x="238537" y="2767141"/>
            <a:ext cx="13186568" cy="1231731"/>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217695" tIns="108848" rIns="217695" bIns="108848" numCol="1" anchor="t" anchorCtr="0" compatLnSpc="1">
            <a:prstTxWarp prst="textNoShape">
              <a:avLst/>
            </a:prstTxWarp>
          </a:bodyPr>
          <a:lstStyle>
            <a:lvl1pPr marL="816358" indent="-816358" algn="l" rtl="0" eaLnBrk="1" fontAlgn="base" hangingPunct="1">
              <a:spcBef>
                <a:spcPct val="20000"/>
              </a:spcBef>
              <a:spcAft>
                <a:spcPct val="0"/>
              </a:spcAft>
              <a:buChar char="•"/>
              <a:defRPr sz="7600" b="0" i="0">
                <a:solidFill>
                  <a:schemeClr val="tx1"/>
                </a:solidFill>
                <a:latin typeface="Helvetica Light"/>
                <a:ea typeface="ＭＳ Ｐゴシック" charset="0"/>
                <a:cs typeface="Helvetica Light"/>
              </a:defRPr>
            </a:lvl1pPr>
            <a:lvl2pPr marL="1768773" indent="-680299" algn="l" rtl="0" eaLnBrk="1" fontAlgn="base" hangingPunct="1">
              <a:spcBef>
                <a:spcPct val="20000"/>
              </a:spcBef>
              <a:spcAft>
                <a:spcPct val="0"/>
              </a:spcAft>
              <a:buChar char="–"/>
              <a:defRPr sz="6700" b="0" i="0">
                <a:solidFill>
                  <a:schemeClr val="tx1"/>
                </a:solidFill>
                <a:latin typeface="Helvetica Light"/>
                <a:ea typeface="ＭＳ Ｐゴシック" charset="0"/>
                <a:cs typeface="Helvetica Light"/>
              </a:defRPr>
            </a:lvl2pPr>
            <a:lvl3pPr marL="2721190" indent="-544238" algn="l" rtl="0" eaLnBrk="1" fontAlgn="base" hangingPunct="1">
              <a:spcBef>
                <a:spcPct val="20000"/>
              </a:spcBef>
              <a:spcAft>
                <a:spcPct val="0"/>
              </a:spcAft>
              <a:buChar char="•"/>
              <a:defRPr sz="5700" b="0" i="0">
                <a:solidFill>
                  <a:schemeClr val="tx1"/>
                </a:solidFill>
                <a:latin typeface="Helvetica Light"/>
                <a:ea typeface="ＭＳ Ｐゴシック" charset="0"/>
                <a:cs typeface="Helvetica Light"/>
              </a:defRPr>
            </a:lvl3pPr>
            <a:lvl4pPr marL="3809666" indent="-544238" algn="l" rtl="0" eaLnBrk="1" fontAlgn="base" hangingPunct="1">
              <a:spcBef>
                <a:spcPct val="20000"/>
              </a:spcBef>
              <a:spcAft>
                <a:spcPct val="0"/>
              </a:spcAft>
              <a:buChar char="–"/>
              <a:defRPr sz="4800" b="0" i="0">
                <a:solidFill>
                  <a:schemeClr val="tx1"/>
                </a:solidFill>
                <a:latin typeface="Helvetica Light"/>
                <a:ea typeface="ＭＳ Ｐゴシック" charset="0"/>
                <a:cs typeface="Helvetica Light"/>
              </a:defRPr>
            </a:lvl4pPr>
            <a:lvl5pPr marL="4898142" indent="-544238" algn="l" rtl="0" eaLnBrk="1" fontAlgn="base" hangingPunct="1">
              <a:spcBef>
                <a:spcPct val="20000"/>
              </a:spcBef>
              <a:spcAft>
                <a:spcPct val="0"/>
              </a:spcAft>
              <a:buChar char="»"/>
              <a:defRPr sz="4800" b="0" i="0">
                <a:solidFill>
                  <a:schemeClr val="tx1"/>
                </a:solidFill>
                <a:latin typeface="Helvetica Light"/>
                <a:ea typeface="ＭＳ Ｐゴシック" charset="0"/>
                <a:cs typeface="Helvetica Light"/>
              </a:defRPr>
            </a:lvl5pPr>
            <a:lvl6pPr marL="5986618" indent="-544238" algn="l" rtl="0" eaLnBrk="1" fontAlgn="base" hangingPunct="1">
              <a:spcBef>
                <a:spcPct val="20000"/>
              </a:spcBef>
              <a:spcAft>
                <a:spcPct val="0"/>
              </a:spcAft>
              <a:buChar char="»"/>
              <a:defRPr sz="4800" b="1">
                <a:solidFill>
                  <a:schemeClr val="tx1"/>
                </a:solidFill>
                <a:latin typeface="+mn-lt"/>
              </a:defRPr>
            </a:lvl6pPr>
            <a:lvl7pPr marL="7075094" indent="-544238" algn="l" rtl="0" eaLnBrk="1" fontAlgn="base" hangingPunct="1">
              <a:spcBef>
                <a:spcPct val="20000"/>
              </a:spcBef>
              <a:spcAft>
                <a:spcPct val="0"/>
              </a:spcAft>
              <a:buChar char="»"/>
              <a:defRPr sz="4800" b="1">
                <a:solidFill>
                  <a:schemeClr val="tx1"/>
                </a:solidFill>
                <a:latin typeface="+mn-lt"/>
              </a:defRPr>
            </a:lvl7pPr>
            <a:lvl8pPr marL="8163570" indent="-544238" algn="l" rtl="0" eaLnBrk="1" fontAlgn="base" hangingPunct="1">
              <a:spcBef>
                <a:spcPct val="20000"/>
              </a:spcBef>
              <a:spcAft>
                <a:spcPct val="0"/>
              </a:spcAft>
              <a:buChar char="»"/>
              <a:defRPr sz="4800" b="1">
                <a:solidFill>
                  <a:schemeClr val="tx1"/>
                </a:solidFill>
                <a:latin typeface="+mn-lt"/>
              </a:defRPr>
            </a:lvl8pPr>
            <a:lvl9pPr marL="9252042" indent="-544238" algn="l" rtl="0" eaLnBrk="1" fontAlgn="base" hangingPunct="1">
              <a:spcBef>
                <a:spcPct val="20000"/>
              </a:spcBef>
              <a:spcAft>
                <a:spcPct val="0"/>
              </a:spcAft>
              <a:buChar char="»"/>
              <a:defRPr sz="4800" b="1">
                <a:solidFill>
                  <a:schemeClr val="tx1"/>
                </a:solidFill>
                <a:latin typeface="+mn-lt"/>
              </a:defRPr>
            </a:lvl9pPr>
          </a:lstStyle>
          <a:p>
            <a:pPr marL="0" indent="0">
              <a:buFontTx/>
              <a:buNone/>
            </a:pPr>
            <a:r>
              <a:rPr lang="en-US" sz="6700" dirty="0">
                <a:latin typeface="Arial" charset="0"/>
              </a:rPr>
              <a:t>Apple Siri Remote</a:t>
            </a:r>
          </a:p>
        </p:txBody>
      </p:sp>
    </p:spTree>
    <p:extLst>
      <p:ext uri="{BB962C8B-B14F-4D97-AF65-F5344CB8AC3E}">
        <p14:creationId xmlns:p14="http://schemas.microsoft.com/office/powerpoint/2010/main" val="336199971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49" name="image2.png"/>
          <p:cNvPicPr/>
          <p:nvPr/>
        </p:nvPicPr>
        <p:blipFill>
          <a:blip r:embed="rId3"/>
          <a:stretch>
            <a:fillRect/>
          </a:stretch>
        </p:blipFill>
        <p:spPr>
          <a:xfrm>
            <a:off x="19278625" y="1566473"/>
            <a:ext cx="4829176" cy="1727202"/>
          </a:xfrm>
          <a:prstGeom prst="rect">
            <a:avLst/>
          </a:prstGeom>
          <a:ln w="12700">
            <a:miter lim="400000"/>
          </a:ln>
        </p:spPr>
      </p:pic>
      <p:sp>
        <p:nvSpPr>
          <p:cNvPr id="850" name="Shape 850"/>
          <p:cNvSpPr/>
          <p:nvPr/>
        </p:nvSpPr>
        <p:spPr>
          <a:xfrm>
            <a:off x="8327821" y="1566473"/>
            <a:ext cx="10807701" cy="830997"/>
          </a:xfrm>
          <a:prstGeom prst="rect">
            <a:avLst/>
          </a:prstGeom>
          <a:ln w="12700">
            <a:miter lim="400000"/>
          </a:ln>
          <a:extLst>
            <a:ext uri="{C572A759-6A51-4108-AA02-DFA0A04FC94B}">
              <ma14:wrappingTextBoxFlag xmlns:ma14="http://schemas.microsoft.com/office/mac/drawingml/2011/main" xmlns="" val="1"/>
            </a:ext>
          </a:extLst>
        </p:spPr>
        <p:txBody>
          <a:bodyPr lIns="0" tIns="0" rIns="0" bIns="0" anchor="ctr">
            <a:spAutoFit/>
          </a:bodyPr>
          <a:lstStyle>
            <a:lvl1pPr algn="r">
              <a:defRPr sz="2400">
                <a:latin typeface="Lucida Grande"/>
                <a:ea typeface="Lucida Grande"/>
                <a:cs typeface="Lucida Grande"/>
                <a:sym typeface="Lucida Grande"/>
              </a:defRPr>
            </a:lvl1pPr>
          </a:lstStyle>
          <a:p>
            <a:pPr lvl="0">
              <a:defRPr sz="1800"/>
            </a:pPr>
            <a:r>
              <a:rPr dirty="0"/>
              <a:t>This work is licensed under the Creative Commons Attribution-Noncommercial-Share Alike 3.0 Unported License. To view a copy of this license, visit http://creativecommons.org/licenses/by-nc-sa/3.0/</a:t>
            </a:r>
            <a:endParaRPr dirty="0">
              <a:solidFill>
                <a:srgbClr val="499F3B"/>
              </a:solidFill>
            </a:endParaRPr>
          </a:p>
        </p:txBody>
      </p:sp>
      <p:sp>
        <p:nvSpPr>
          <p:cNvPr id="5" name="Title 4"/>
          <p:cNvSpPr>
            <a:spLocks noGrp="1"/>
          </p:cNvSpPr>
          <p:nvPr>
            <p:ph type="ctrTitle"/>
          </p:nvPr>
        </p:nvSpPr>
        <p:spPr/>
        <p:txBody>
          <a:bodyPr/>
          <a:lstStyle/>
          <a:p>
            <a:r>
              <a:rPr lang="en-US" dirty="0"/>
              <a:t>Ideate</a:t>
            </a:r>
          </a:p>
        </p:txBody>
      </p:sp>
      <p:sp>
        <p:nvSpPr>
          <p:cNvPr id="2" name="TextBox 1"/>
          <p:cNvSpPr txBox="1"/>
          <p:nvPr/>
        </p:nvSpPr>
        <p:spPr>
          <a:xfrm>
            <a:off x="1618772" y="11357114"/>
            <a:ext cx="6025786" cy="861774"/>
          </a:xfrm>
          <a:prstGeom prst="rect">
            <a:avLst/>
          </a:prstGeom>
          <a:noFill/>
        </p:spPr>
        <p:txBody>
          <a:bodyPr wrap="square" rtlCol="0">
            <a:spAutoFit/>
          </a:bodyPr>
          <a:lstStyle/>
          <a:p>
            <a:pPr algn="l"/>
            <a:r>
              <a:rPr lang="en-US" sz="4800" dirty="0">
                <a:solidFill>
                  <a:srgbClr val="6D6D6D"/>
                </a:solidFill>
                <a:latin typeface="Helvetica" pitchFamily="2" charset="0"/>
              </a:rPr>
              <a:t>October 6, 2025</a:t>
            </a:r>
          </a:p>
        </p:txBody>
      </p:sp>
      <p:sp>
        <p:nvSpPr>
          <p:cNvPr id="7" name="Shape 852">
            <a:extLst>
              <a:ext uri="{FF2B5EF4-FFF2-40B4-BE49-F238E27FC236}">
                <a16:creationId xmlns:a16="http://schemas.microsoft.com/office/drawing/2014/main" id="{2E276031-28D9-FF48-8075-91C2A0F68C14}"/>
              </a:ext>
            </a:extLst>
          </p:cNvPr>
          <p:cNvSpPr/>
          <p:nvPr/>
        </p:nvSpPr>
        <p:spPr>
          <a:xfrm>
            <a:off x="3369733" y="12566231"/>
            <a:ext cx="20919772" cy="892548"/>
          </a:xfrm>
          <a:prstGeom prst="rect">
            <a:avLst/>
          </a:prstGeom>
          <a:ln w="12700">
            <a:miter lim="400000"/>
          </a:ln>
          <a:extLst>
            <a:ext uri="{C572A759-6A51-4108-AA02-DFA0A04FC94B}">
              <ma14:wrappingTextBoxFlag xmlns:ma14="http://schemas.microsoft.com/office/mac/drawingml/2011/main" xmlns="" val="1"/>
            </a:ext>
          </a:extLst>
        </p:spPr>
        <p:txBody>
          <a:bodyPr wrap="square" lIns="45718" tIns="45718" rIns="45718" bIns="45718">
            <a:spAutoFit/>
          </a:bodyPr>
          <a:lstStyle/>
          <a:p>
            <a:pPr lvl="0" algn="r">
              <a:defRPr sz="1800"/>
            </a:pPr>
            <a:r>
              <a:rPr sz="2600" dirty="0">
                <a:solidFill>
                  <a:srgbClr val="6D6D6D"/>
                </a:solidFill>
              </a:rPr>
              <a:t>Slides adapted from d.leadership Define + Ideate slides (</a:t>
            </a:r>
            <a:r>
              <a:rPr sz="2600" u="sng" dirty="0">
                <a:solidFill>
                  <a:srgbClr val="6D6D6D"/>
                </a:solidFill>
                <a:uFill>
                  <a:solidFill>
                    <a:srgbClr val="009999"/>
                  </a:solidFill>
                </a:uFill>
                <a:hlinkClick r:id="rId4"/>
              </a:rPr>
              <a:t>https://</a:t>
            </a:r>
            <a:r>
              <a:rPr sz="2600" u="sng" dirty="0">
                <a:solidFill>
                  <a:schemeClr val="bg2"/>
                </a:solidFill>
                <a:uFill>
                  <a:solidFill>
                    <a:srgbClr val="009999"/>
                  </a:solidFill>
                </a:uFill>
                <a:hlinkClick r:id="rId4"/>
              </a:rPr>
              <a:t>dschool.stanford.edu/groups/dleadership/wiki/59f08/dleadership_2015.html</a:t>
            </a:r>
            <a:r>
              <a:rPr sz="2600" dirty="0">
                <a:solidFill>
                  <a:srgbClr val="6D6D6D"/>
                </a:solidFill>
              </a:rPr>
              <a:t>)</a:t>
            </a:r>
          </a:p>
          <a:p>
            <a:pPr lvl="0" algn="r">
              <a:defRPr sz="1800"/>
            </a:pPr>
            <a:r>
              <a:rPr sz="2600" dirty="0">
                <a:solidFill>
                  <a:srgbClr val="6D6D6D"/>
                </a:solidFill>
              </a:rPr>
              <a:t>Additional resources from bootcamp bootleg</a:t>
            </a:r>
            <a:r>
              <a:rPr lang="en-US" sz="2600" dirty="0">
                <a:solidFill>
                  <a:srgbClr val="6D6D6D"/>
                </a:solidFill>
              </a:rPr>
              <a:t> (</a:t>
            </a:r>
            <a:r>
              <a:rPr lang="en-US" sz="2600" dirty="0">
                <a:solidFill>
                  <a:srgbClr val="6D6D6D"/>
                </a:solidFill>
                <a:hlinkClick r:id="rId5"/>
              </a:rPr>
              <a:t>https://hci.stanford.edu/courses/cs147/2025/au/readings/bootcamp_bootleg.pdf</a:t>
            </a:r>
            <a:r>
              <a:rPr lang="en-US" sz="2600" dirty="0">
                <a:solidFill>
                  <a:srgbClr val="6D6D6D"/>
                </a:solidFill>
              </a:rPr>
              <a:t>)</a:t>
            </a:r>
            <a:endParaRPr sz="2600" dirty="0">
              <a:solidFill>
                <a:srgbClr val="6D6D6D"/>
              </a:solidFill>
            </a:endParaRPr>
          </a:p>
        </p:txBody>
      </p:sp>
    </p:spTree>
    <p:extLst>
      <p:ext uri="{BB962C8B-B14F-4D97-AF65-F5344CB8AC3E}">
        <p14:creationId xmlns:p14="http://schemas.microsoft.com/office/powerpoint/2010/main" val="105995683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3" name="Rectangle 8"/>
          <p:cNvSpPr>
            <a:spLocks noGrp="1" noChangeArrowheads="1"/>
          </p:cNvSpPr>
          <p:nvPr>
            <p:ph type="title"/>
          </p:nvPr>
        </p:nvSpPr>
        <p:spPr/>
        <p:txBody>
          <a:bodyPr/>
          <a:lstStyle/>
          <a:p>
            <a:r>
              <a:rPr lang="en-US" dirty="0"/>
              <a:t>Outline</a:t>
            </a:r>
          </a:p>
        </p:txBody>
      </p:sp>
      <p:sp>
        <p:nvSpPr>
          <p:cNvPr id="12294" name="Rectangle 9"/>
          <p:cNvSpPr>
            <a:spLocks noGrp="1" noChangeArrowheads="1"/>
          </p:cNvSpPr>
          <p:nvPr>
            <p:ph idx="1"/>
          </p:nvPr>
        </p:nvSpPr>
        <p:spPr/>
        <p:txBody>
          <a:bodyPr/>
          <a:lstStyle/>
          <a:p>
            <a:r>
              <a:rPr lang="en-US" dirty="0"/>
              <a:t>Review Define: unpacking field data &amp; POVs</a:t>
            </a:r>
          </a:p>
          <a:p>
            <a:r>
              <a:rPr lang="en-US" dirty="0"/>
              <a:t>Ideate</a:t>
            </a:r>
          </a:p>
          <a:p>
            <a:r>
              <a:rPr lang="en-US" dirty="0"/>
              <a:t>How Might We</a:t>
            </a:r>
            <a:r>
              <a:rPr lang="is-IS" dirty="0"/>
              <a:t>…?</a:t>
            </a:r>
          </a:p>
          <a:p>
            <a:r>
              <a:rPr lang="is-IS" dirty="0"/>
              <a:t>Brainstorming solutions</a:t>
            </a:r>
          </a:p>
          <a:p>
            <a:r>
              <a:rPr lang="is-IS" dirty="0"/>
              <a:t>Selecting good problems &amp; solutions</a:t>
            </a:r>
          </a:p>
          <a:p>
            <a:r>
              <a:rPr lang="en-US" dirty="0"/>
              <a:t>Team Break</a:t>
            </a:r>
          </a:p>
          <a:p>
            <a:r>
              <a:rPr lang="is-IS" dirty="0"/>
              <a:t>Experience prototyping</a:t>
            </a:r>
          </a:p>
          <a:p>
            <a:endParaRPr lang="is-IS" dirty="0"/>
          </a:p>
        </p:txBody>
      </p:sp>
      <p:sp>
        <p:nvSpPr>
          <p:cNvPr id="2" name="Date Placeholder 1"/>
          <p:cNvSpPr>
            <a:spLocks noGrp="1"/>
          </p:cNvSpPr>
          <p:nvPr>
            <p:ph type="dt" sz="half" idx="10"/>
          </p:nvPr>
        </p:nvSpPr>
        <p:spPr/>
        <p:txBody>
          <a:bodyPr/>
          <a:lstStyle/>
          <a:p>
            <a:r>
              <a:rPr lang="en-US" dirty="0"/>
              <a:t>Autumn 2026</a:t>
            </a:r>
          </a:p>
        </p:txBody>
      </p:sp>
      <p:sp>
        <p:nvSpPr>
          <p:cNvPr id="5" name="Footer Placeholder 4"/>
          <p:cNvSpPr>
            <a:spLocks noGrp="1"/>
          </p:cNvSpPr>
          <p:nvPr>
            <p:ph type="ftr" sz="quarter" idx="11"/>
          </p:nvPr>
        </p:nvSpPr>
        <p:spPr/>
        <p:txBody>
          <a:bodyPr/>
          <a:lstStyle/>
          <a:p>
            <a:r>
              <a:rPr lang="en-US"/>
              <a:t>dt+UX: Design Thinking for User Experience Design, Prototyping &amp; Evaluation</a:t>
            </a:r>
            <a:endParaRPr lang="en-US" dirty="0"/>
          </a:p>
        </p:txBody>
      </p:sp>
      <p:sp>
        <p:nvSpPr>
          <p:cNvPr id="18" name="Slide Number Placeholder 17"/>
          <p:cNvSpPr>
            <a:spLocks noGrp="1"/>
          </p:cNvSpPr>
          <p:nvPr>
            <p:ph type="sldNum" sz="quarter" idx="12"/>
          </p:nvPr>
        </p:nvSpPr>
        <p:spPr/>
        <p:txBody>
          <a:bodyPr/>
          <a:lstStyle/>
          <a:p>
            <a:fld id="{BAAF5C87-F9D2-5F40-9F3B-3AB33998CE64}" type="slidenum">
              <a:rPr lang="en-US" smtClean="0"/>
              <a:pPr/>
              <a:t>8</a:t>
            </a:fld>
            <a:endParaRPr lang="en-US"/>
          </a:p>
        </p:txBody>
      </p:sp>
    </p:spTree>
    <p:extLst>
      <p:ext uri="{BB962C8B-B14F-4D97-AF65-F5344CB8AC3E}">
        <p14:creationId xmlns:p14="http://schemas.microsoft.com/office/powerpoint/2010/main" val="103792428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Point of View</a:t>
            </a:r>
          </a:p>
        </p:txBody>
      </p:sp>
      <p:sp>
        <p:nvSpPr>
          <p:cNvPr id="6" name="Content Placeholder 5"/>
          <p:cNvSpPr>
            <a:spLocks noGrp="1"/>
          </p:cNvSpPr>
          <p:nvPr>
            <p:ph idx="1"/>
          </p:nvPr>
        </p:nvSpPr>
        <p:spPr>
          <a:xfrm>
            <a:off x="1278476" y="2469594"/>
            <a:ext cx="22470533" cy="11202078"/>
          </a:xfrm>
        </p:spPr>
        <p:txBody>
          <a:bodyPr>
            <a:normAutofit fontScale="85000" lnSpcReduction="20000"/>
          </a:bodyPr>
          <a:lstStyle/>
          <a:p>
            <a:pPr marL="0" indent="0">
              <a:buNone/>
              <a:defRPr sz="1800"/>
            </a:pPr>
            <a:r>
              <a:rPr lang="en-US" sz="7100" b="1" dirty="0">
                <a:solidFill>
                  <a:srgbClr val="FFFFFF"/>
                </a:solidFill>
                <a:ea typeface="Lucida Grande"/>
                <a:sym typeface="Lucida Grande"/>
              </a:rPr>
              <a:t>WE MET . . .</a:t>
            </a:r>
          </a:p>
          <a:p>
            <a:pPr marL="0" indent="0">
              <a:buNone/>
              <a:defRPr sz="1800"/>
            </a:pPr>
            <a:r>
              <a:rPr lang="en-US" sz="6700" dirty="0">
                <a:solidFill>
                  <a:srgbClr val="FFFFFF"/>
                </a:solidFill>
                <a:ea typeface="Lucida Grande"/>
                <a:sym typeface="Lucida Grande"/>
              </a:rPr>
              <a:t>(</a:t>
            </a:r>
            <a:r>
              <a:rPr lang="en-US" sz="6700" b="1" dirty="0">
                <a:solidFill>
                  <a:srgbClr val="FFFFFF"/>
                </a:solidFill>
                <a:ea typeface="Lucida Grande"/>
                <a:sym typeface="Lucida Grande"/>
              </a:rPr>
              <a:t>person</a:t>
            </a:r>
            <a:r>
              <a:rPr lang="en-US" sz="6700" dirty="0">
                <a:solidFill>
                  <a:srgbClr val="FFFFFF"/>
                </a:solidFill>
                <a:ea typeface="Lucida Grande"/>
                <a:sym typeface="Lucida Grande"/>
              </a:rPr>
              <a:t> you are inspired by)</a:t>
            </a:r>
          </a:p>
          <a:p>
            <a:pPr marL="0" indent="0">
              <a:buNone/>
              <a:defRPr sz="1800"/>
            </a:pPr>
            <a:endParaRPr lang="en-US" sz="6700" dirty="0">
              <a:solidFill>
                <a:srgbClr val="FFFFFF"/>
              </a:solidFill>
              <a:ea typeface="Lucida Grande"/>
              <a:sym typeface="Lucida Grande"/>
            </a:endParaRPr>
          </a:p>
          <a:p>
            <a:pPr marL="0" indent="0">
              <a:buNone/>
              <a:defRPr sz="1800"/>
            </a:pPr>
            <a:r>
              <a:rPr lang="en-US" sz="7100" b="1" dirty="0">
                <a:solidFill>
                  <a:srgbClr val="FFFFFF"/>
                </a:solidFill>
                <a:ea typeface="Lucida Grande"/>
                <a:sym typeface="Lucida Grande"/>
              </a:rPr>
              <a:t>WE WERE SURPRISED TO NOTICE. . .</a:t>
            </a:r>
          </a:p>
          <a:p>
            <a:pPr marL="0" indent="0">
              <a:buNone/>
              <a:defRPr sz="1800"/>
            </a:pPr>
            <a:r>
              <a:rPr lang="en-US" sz="6700" dirty="0">
                <a:solidFill>
                  <a:srgbClr val="FFFFFF"/>
                </a:solidFill>
                <a:ea typeface="Lucida Grande"/>
                <a:sym typeface="Lucida Grande"/>
              </a:rPr>
              <a:t>(</a:t>
            </a:r>
            <a:r>
              <a:rPr lang="en-US" sz="6700" b="1" dirty="0">
                <a:solidFill>
                  <a:srgbClr val="FFFFFF"/>
                </a:solidFill>
                <a:ea typeface="Lucida Grande"/>
                <a:sym typeface="Lucida Grande"/>
              </a:rPr>
              <a:t>tension, contradiction, or surprise</a:t>
            </a:r>
            <a:r>
              <a:rPr lang="en-US" sz="6700" dirty="0">
                <a:solidFill>
                  <a:srgbClr val="FFFFFF"/>
                </a:solidFill>
                <a:ea typeface="Lucida Grande"/>
                <a:sym typeface="Lucida Grande"/>
              </a:rPr>
              <a:t>)</a:t>
            </a:r>
          </a:p>
          <a:p>
            <a:pPr marL="0" indent="0">
              <a:buNone/>
              <a:defRPr sz="1800"/>
            </a:pPr>
            <a:endParaRPr lang="en-US" sz="6700" dirty="0">
              <a:solidFill>
                <a:srgbClr val="FFFFFF"/>
              </a:solidFill>
              <a:ea typeface="Lucida Grande"/>
              <a:sym typeface="Lucida Grande"/>
            </a:endParaRPr>
          </a:p>
          <a:p>
            <a:pPr marL="0" indent="0">
              <a:buNone/>
              <a:defRPr sz="1800"/>
            </a:pPr>
            <a:r>
              <a:rPr lang="en-US" sz="6700" b="1" dirty="0">
                <a:solidFill>
                  <a:srgbClr val="FFFFFF"/>
                </a:solidFill>
                <a:ea typeface="Lucida Grande"/>
                <a:sym typeface="Lucida Grande"/>
              </a:rPr>
              <a:t>WE WONDER IF THIS MEANS. . .  </a:t>
            </a:r>
          </a:p>
          <a:p>
            <a:pPr marL="0" indent="0">
              <a:buNone/>
              <a:defRPr sz="1800"/>
            </a:pPr>
            <a:r>
              <a:rPr lang="en-US" sz="6700" dirty="0">
                <a:solidFill>
                  <a:srgbClr val="FFFFFF"/>
                </a:solidFill>
                <a:ea typeface="Lucida Grande"/>
                <a:sym typeface="Lucida Grande"/>
              </a:rPr>
              <a:t>(what did you infer? </a:t>
            </a:r>
            <a:r>
              <a:rPr lang="en-US" sz="6700" b="1" dirty="0">
                <a:solidFill>
                  <a:srgbClr val="FFFFFF"/>
                </a:solidFill>
                <a:ea typeface="Lucida Grande"/>
                <a:sym typeface="Lucida Grande"/>
              </a:rPr>
              <a:t>need</a:t>
            </a:r>
            <a:r>
              <a:rPr lang="en-US" sz="6700" dirty="0">
                <a:solidFill>
                  <a:srgbClr val="FFFFFF"/>
                </a:solidFill>
                <a:ea typeface="Lucida Grande"/>
                <a:sym typeface="Lucida Grande"/>
              </a:rPr>
              <a:t>—verb reflecting user needs)</a:t>
            </a:r>
          </a:p>
          <a:p>
            <a:pPr marL="0" indent="0">
              <a:buNone/>
              <a:defRPr sz="1800"/>
            </a:pPr>
            <a:endParaRPr lang="en-US" sz="6700" dirty="0">
              <a:solidFill>
                <a:srgbClr val="FFFFFF"/>
              </a:solidFill>
              <a:ea typeface="Lucida Grande"/>
              <a:sym typeface="Lucida Grande"/>
            </a:endParaRPr>
          </a:p>
          <a:p>
            <a:pPr marL="0" indent="0">
              <a:buNone/>
              <a:defRPr sz="1800"/>
            </a:pPr>
            <a:r>
              <a:rPr lang="en-US" sz="7100" dirty="0">
                <a:solidFill>
                  <a:srgbClr val="FFFFFF"/>
                </a:solidFill>
                <a:ea typeface="Lucida Grande"/>
                <a:sym typeface="Lucida Grande"/>
              </a:rPr>
              <a:t>IT WOULD BE GAME-CHANGING TO. . .</a:t>
            </a:r>
          </a:p>
          <a:p>
            <a:pPr marL="0" indent="0">
              <a:buNone/>
              <a:defRPr sz="1800"/>
            </a:pPr>
            <a:r>
              <a:rPr lang="en-US" sz="6000" dirty="0">
                <a:solidFill>
                  <a:srgbClr val="FFFFFF"/>
                </a:solidFill>
                <a:ea typeface="Lucida Grande"/>
                <a:sym typeface="Lucida Grande"/>
              </a:rPr>
              <a:t>(Frame up an </a:t>
            </a:r>
            <a:r>
              <a:rPr lang="en-US" sz="6000" b="1" dirty="0">
                <a:solidFill>
                  <a:srgbClr val="FFFFFF"/>
                </a:solidFill>
                <a:ea typeface="Lucida Grande"/>
                <a:sym typeface="Lucida Grande"/>
              </a:rPr>
              <a:t>inspired challenge </a:t>
            </a:r>
            <a:r>
              <a:rPr lang="en-US" sz="6000" dirty="0">
                <a:solidFill>
                  <a:srgbClr val="FFFFFF"/>
                </a:solidFill>
                <a:ea typeface="Lucida Grande"/>
                <a:sym typeface="Lucida Grande"/>
              </a:rPr>
              <a:t>for your team. </a:t>
            </a:r>
          </a:p>
          <a:p>
            <a:pPr marL="0" indent="0">
              <a:buNone/>
              <a:defRPr sz="1800"/>
            </a:pPr>
            <a:r>
              <a:rPr lang="en-US" sz="6000" dirty="0">
                <a:solidFill>
                  <a:srgbClr val="FFFFFF"/>
                </a:solidFill>
                <a:ea typeface="Lucida Grande"/>
                <a:sym typeface="Lucida Grande"/>
              </a:rPr>
              <a:t>NOT a reason for the need!  Not a solution, but a </a:t>
            </a:r>
            <a:r>
              <a:rPr lang="en-US" sz="6000" b="1" dirty="0">
                <a:solidFill>
                  <a:srgbClr val="FFFFFF"/>
                </a:solidFill>
                <a:ea typeface="Lucida Grande"/>
                <a:sym typeface="Lucida Grande"/>
              </a:rPr>
              <a:t>more informed problem</a:t>
            </a:r>
            <a:r>
              <a:rPr lang="en-US" sz="6000" dirty="0">
                <a:solidFill>
                  <a:srgbClr val="FFFFFF"/>
                </a:solidFill>
                <a:ea typeface="Lucida Grande"/>
                <a:sym typeface="Lucida Grande"/>
              </a:rPr>
              <a:t>)</a:t>
            </a:r>
          </a:p>
          <a:p>
            <a:endParaRPr lang="en-US" sz="6000" dirty="0"/>
          </a:p>
        </p:txBody>
      </p:sp>
      <p:sp>
        <p:nvSpPr>
          <p:cNvPr id="2" name="Date Placeholder 1"/>
          <p:cNvSpPr>
            <a:spLocks noGrp="1"/>
          </p:cNvSpPr>
          <p:nvPr>
            <p:ph type="dt" sz="half" idx="10"/>
          </p:nvPr>
        </p:nvSpPr>
        <p:spPr/>
        <p:txBody>
          <a:bodyPr/>
          <a:lstStyle/>
          <a:p>
            <a:pPr>
              <a:defRPr/>
            </a:pPr>
            <a:r>
              <a:rPr lang="en-US" dirty="0"/>
              <a:t>Autumn 2026</a:t>
            </a:r>
          </a:p>
        </p:txBody>
      </p:sp>
      <p:sp>
        <p:nvSpPr>
          <p:cNvPr id="3" name="Footer Placeholder 2"/>
          <p:cNvSpPr>
            <a:spLocks noGrp="1"/>
          </p:cNvSpPr>
          <p:nvPr>
            <p:ph type="ftr" sz="quarter" idx="11"/>
          </p:nvPr>
        </p:nvSpPr>
        <p:spPr/>
        <p:txBody>
          <a:bodyPr/>
          <a:lstStyle/>
          <a:p>
            <a:pPr>
              <a:defRPr/>
            </a:pPr>
            <a:r>
              <a:rPr lang="en-US"/>
              <a:t>dt+UX: Design Thinking for User Experience Design, Prototyping &amp; Evaluation</a:t>
            </a:r>
            <a:endParaRPr lang="en-US" dirty="0"/>
          </a:p>
        </p:txBody>
      </p:sp>
      <p:sp>
        <p:nvSpPr>
          <p:cNvPr id="4" name="Slide Number Placeholder 3"/>
          <p:cNvSpPr>
            <a:spLocks noGrp="1"/>
          </p:cNvSpPr>
          <p:nvPr>
            <p:ph type="sldNum" sz="quarter" idx="12"/>
          </p:nvPr>
        </p:nvSpPr>
        <p:spPr/>
        <p:txBody>
          <a:bodyPr/>
          <a:lstStyle/>
          <a:p>
            <a:pPr>
              <a:defRPr/>
            </a:pPr>
            <a:fld id="{0E1F3F99-1E68-4047-B307-0AAED4DA5926}" type="slidenum">
              <a:rPr lang="en-US" smtClean="0"/>
              <a:pPr>
                <a:defRPr/>
              </a:pPr>
              <a:t>9</a:t>
            </a:fld>
            <a:endParaRPr lang="en-US" dirty="0"/>
          </a:p>
        </p:txBody>
      </p:sp>
    </p:spTree>
    <p:extLst>
      <p:ext uri="{BB962C8B-B14F-4D97-AF65-F5344CB8AC3E}">
        <p14:creationId xmlns:p14="http://schemas.microsoft.com/office/powerpoint/2010/main" val="3142629141"/>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0" name="Shape 990"/>
          <p:cNvSpPr/>
          <p:nvPr/>
        </p:nvSpPr>
        <p:spPr>
          <a:xfrm>
            <a:off x="-4991095" y="0"/>
            <a:ext cx="34759901" cy="14846300"/>
          </a:xfrm>
          <a:prstGeom prst="rect">
            <a:avLst/>
          </a:prstGeom>
          <a:solidFill>
            <a:srgbClr val="0080FF"/>
          </a:solidFill>
          <a:ln w="12700">
            <a:miter lim="400000"/>
          </a:ln>
        </p:spPr>
        <p:txBody>
          <a:bodyPr lIns="0" tIns="0" rIns="0" bIns="0"/>
          <a:lstStyle/>
          <a:p>
            <a:pPr lvl="0"/>
            <a:endParaRPr/>
          </a:p>
        </p:txBody>
      </p:sp>
      <p:sp>
        <p:nvSpPr>
          <p:cNvPr id="991" name="Shape 991"/>
          <p:cNvSpPr/>
          <p:nvPr/>
        </p:nvSpPr>
        <p:spPr>
          <a:xfrm>
            <a:off x="14058906" y="6731000"/>
            <a:ext cx="15405101" cy="7721600"/>
          </a:xfrm>
          <a:prstGeom prst="rect">
            <a:avLst/>
          </a:prstGeom>
          <a:solidFill>
            <a:srgbClr val="FFFFFF"/>
          </a:solidFill>
          <a:ln w="12700">
            <a:miter lim="400000"/>
          </a:ln>
        </p:spPr>
        <p:txBody>
          <a:bodyPr lIns="0" tIns="0" rIns="0" bIns="0"/>
          <a:lstStyle/>
          <a:p>
            <a:pPr lvl="0"/>
            <a:endParaRPr/>
          </a:p>
        </p:txBody>
      </p:sp>
      <p:sp>
        <p:nvSpPr>
          <p:cNvPr id="992" name="Shape 992"/>
          <p:cNvSpPr/>
          <p:nvPr/>
        </p:nvSpPr>
        <p:spPr>
          <a:xfrm>
            <a:off x="-6502400" y="6731000"/>
            <a:ext cx="17868901" cy="7721600"/>
          </a:xfrm>
          <a:prstGeom prst="rect">
            <a:avLst/>
          </a:prstGeom>
          <a:solidFill>
            <a:srgbClr val="FFFFFF"/>
          </a:solidFill>
          <a:ln w="12700">
            <a:miter lim="400000"/>
          </a:ln>
        </p:spPr>
        <p:txBody>
          <a:bodyPr lIns="0" tIns="0" rIns="0" bIns="0"/>
          <a:lstStyle/>
          <a:p>
            <a:pPr lvl="0"/>
            <a:endParaRPr/>
          </a:p>
        </p:txBody>
      </p:sp>
      <p:pic>
        <p:nvPicPr>
          <p:cNvPr id="993" name="image14.png"/>
          <p:cNvPicPr/>
          <p:nvPr/>
        </p:nvPicPr>
        <p:blipFill>
          <a:blip r:embed="rId3"/>
          <a:stretch>
            <a:fillRect/>
          </a:stretch>
        </p:blipFill>
        <p:spPr>
          <a:xfrm>
            <a:off x="-4724399" y="7332664"/>
            <a:ext cx="9201149" cy="5480052"/>
          </a:xfrm>
          <a:prstGeom prst="rect">
            <a:avLst/>
          </a:prstGeom>
          <a:ln w="12700">
            <a:miter lim="400000"/>
          </a:ln>
        </p:spPr>
      </p:pic>
      <p:sp>
        <p:nvSpPr>
          <p:cNvPr id="994" name="Shape 994"/>
          <p:cNvSpPr/>
          <p:nvPr/>
        </p:nvSpPr>
        <p:spPr>
          <a:xfrm>
            <a:off x="16357601" y="7035027"/>
            <a:ext cx="5156200" cy="1092607"/>
          </a:xfrm>
          <a:prstGeom prst="rect">
            <a:avLst/>
          </a:prstGeom>
          <a:ln w="12700">
            <a:miter lim="400000"/>
          </a:ln>
          <a:extLst>
            <a:ext uri="{C572A759-6A51-4108-AA02-DFA0A04FC94B}">
              <ma14:wrappingTextBoxFlag xmlns:ma14="http://schemas.microsoft.com/office/mac/drawingml/2011/main" xmlns="" val="1"/>
            </a:ext>
          </a:extLst>
        </p:spPr>
        <p:txBody>
          <a:bodyPr lIns="0" tIns="0" rIns="0" bIns="0" anchor="ctr">
            <a:spAutoFit/>
          </a:bodyPr>
          <a:lstStyle>
            <a:lvl1pPr algn="l">
              <a:defRPr sz="7200">
                <a:latin typeface="Lucida Grande"/>
                <a:ea typeface="Lucida Grande"/>
                <a:cs typeface="Lucida Grande"/>
                <a:sym typeface="Lucida Grande"/>
              </a:defRPr>
            </a:lvl1pPr>
          </a:lstStyle>
          <a:p>
            <a:pPr lvl="0">
              <a:defRPr sz="1800"/>
            </a:pPr>
            <a:r>
              <a:rPr lang="en-US" sz="7100" dirty="0"/>
              <a:t>NEED</a:t>
            </a:r>
            <a:endParaRPr sz="7100" dirty="0"/>
          </a:p>
        </p:txBody>
      </p:sp>
      <p:pic>
        <p:nvPicPr>
          <p:cNvPr id="995" name="image15.png"/>
          <p:cNvPicPr/>
          <p:nvPr/>
        </p:nvPicPr>
        <p:blipFill>
          <a:blip r:embed="rId4"/>
          <a:stretch>
            <a:fillRect/>
          </a:stretch>
        </p:blipFill>
        <p:spPr>
          <a:xfrm>
            <a:off x="15697201" y="8874131"/>
            <a:ext cx="801688" cy="781050"/>
          </a:xfrm>
          <a:prstGeom prst="rect">
            <a:avLst/>
          </a:prstGeom>
          <a:ln w="12700">
            <a:miter lim="400000"/>
          </a:ln>
        </p:spPr>
      </p:pic>
      <p:pic>
        <p:nvPicPr>
          <p:cNvPr id="996" name="image15.png"/>
          <p:cNvPicPr/>
          <p:nvPr/>
        </p:nvPicPr>
        <p:blipFill>
          <a:blip r:embed="rId4"/>
          <a:stretch>
            <a:fillRect/>
          </a:stretch>
        </p:blipFill>
        <p:spPr>
          <a:xfrm>
            <a:off x="18964281" y="8874131"/>
            <a:ext cx="801688" cy="781050"/>
          </a:xfrm>
          <a:prstGeom prst="rect">
            <a:avLst/>
          </a:prstGeom>
          <a:ln w="12700">
            <a:miter lim="400000"/>
          </a:ln>
        </p:spPr>
      </p:pic>
      <p:pic>
        <p:nvPicPr>
          <p:cNvPr id="997" name="image15.png"/>
          <p:cNvPicPr/>
          <p:nvPr/>
        </p:nvPicPr>
        <p:blipFill>
          <a:blip r:embed="rId4"/>
          <a:stretch>
            <a:fillRect/>
          </a:stretch>
        </p:blipFill>
        <p:spPr>
          <a:xfrm>
            <a:off x="17678401" y="10113964"/>
            <a:ext cx="801688" cy="779464"/>
          </a:xfrm>
          <a:prstGeom prst="rect">
            <a:avLst/>
          </a:prstGeom>
          <a:ln w="12700">
            <a:miter lim="400000"/>
          </a:ln>
        </p:spPr>
      </p:pic>
      <p:pic>
        <p:nvPicPr>
          <p:cNvPr id="998" name="image16.png"/>
          <p:cNvPicPr/>
          <p:nvPr/>
        </p:nvPicPr>
        <p:blipFill>
          <a:blip r:embed="rId5"/>
          <a:srcRect l="35031" t="11044" r="43857" b="68951"/>
          <a:stretch>
            <a:fillRect/>
          </a:stretch>
        </p:blipFill>
        <p:spPr>
          <a:xfrm rot="1858000">
            <a:off x="10517189" y="4703767"/>
            <a:ext cx="4978400" cy="3629026"/>
          </a:xfrm>
          <a:prstGeom prst="rect">
            <a:avLst/>
          </a:prstGeom>
          <a:ln w="12700">
            <a:miter lim="400000"/>
          </a:ln>
        </p:spPr>
      </p:pic>
      <p:pic>
        <p:nvPicPr>
          <p:cNvPr id="999" name="image15.png"/>
          <p:cNvPicPr/>
          <p:nvPr/>
        </p:nvPicPr>
        <p:blipFill>
          <a:blip r:embed="rId4"/>
          <a:stretch>
            <a:fillRect/>
          </a:stretch>
        </p:blipFill>
        <p:spPr>
          <a:xfrm>
            <a:off x="8712200" y="9732964"/>
            <a:ext cx="763589" cy="742952"/>
          </a:xfrm>
          <a:prstGeom prst="rect">
            <a:avLst/>
          </a:prstGeom>
          <a:ln w="12700">
            <a:miter lim="400000"/>
          </a:ln>
        </p:spPr>
      </p:pic>
      <p:pic>
        <p:nvPicPr>
          <p:cNvPr id="1000" name="image15.png"/>
          <p:cNvPicPr/>
          <p:nvPr/>
        </p:nvPicPr>
        <p:blipFill>
          <a:blip r:embed="rId4"/>
          <a:stretch>
            <a:fillRect/>
          </a:stretch>
        </p:blipFill>
        <p:spPr>
          <a:xfrm>
            <a:off x="6442075" y="9629781"/>
            <a:ext cx="763589" cy="742950"/>
          </a:xfrm>
          <a:prstGeom prst="rect">
            <a:avLst/>
          </a:prstGeom>
          <a:ln w="12700">
            <a:miter lim="400000"/>
          </a:ln>
        </p:spPr>
      </p:pic>
      <p:pic>
        <p:nvPicPr>
          <p:cNvPr id="1001" name="image15.png"/>
          <p:cNvPicPr/>
          <p:nvPr/>
        </p:nvPicPr>
        <p:blipFill>
          <a:blip r:embed="rId4"/>
          <a:stretch>
            <a:fillRect/>
          </a:stretch>
        </p:blipFill>
        <p:spPr>
          <a:xfrm>
            <a:off x="5441950" y="10787064"/>
            <a:ext cx="763589" cy="742952"/>
          </a:xfrm>
          <a:prstGeom prst="rect">
            <a:avLst/>
          </a:prstGeom>
          <a:ln w="12700">
            <a:miter lim="400000"/>
          </a:ln>
        </p:spPr>
      </p:pic>
      <p:pic>
        <p:nvPicPr>
          <p:cNvPr id="1002" name="image15.png"/>
          <p:cNvPicPr/>
          <p:nvPr/>
        </p:nvPicPr>
        <p:blipFill>
          <a:blip r:embed="rId4"/>
          <a:stretch>
            <a:fillRect/>
          </a:stretch>
        </p:blipFill>
        <p:spPr>
          <a:xfrm>
            <a:off x="9774238" y="11296655"/>
            <a:ext cx="763589" cy="742950"/>
          </a:xfrm>
          <a:prstGeom prst="rect">
            <a:avLst/>
          </a:prstGeom>
          <a:ln w="12700">
            <a:miter lim="400000"/>
          </a:ln>
        </p:spPr>
      </p:pic>
      <p:pic>
        <p:nvPicPr>
          <p:cNvPr id="1003" name="image15.png"/>
          <p:cNvPicPr/>
          <p:nvPr/>
        </p:nvPicPr>
        <p:blipFill>
          <a:blip r:embed="rId4"/>
          <a:stretch>
            <a:fillRect/>
          </a:stretch>
        </p:blipFill>
        <p:spPr>
          <a:xfrm>
            <a:off x="8709025" y="14392279"/>
            <a:ext cx="765176" cy="742950"/>
          </a:xfrm>
          <a:prstGeom prst="rect">
            <a:avLst/>
          </a:prstGeom>
          <a:ln w="12700">
            <a:miter lim="400000"/>
          </a:ln>
        </p:spPr>
      </p:pic>
      <p:pic>
        <p:nvPicPr>
          <p:cNvPr id="1004" name="image15.png"/>
          <p:cNvPicPr/>
          <p:nvPr/>
        </p:nvPicPr>
        <p:blipFill>
          <a:blip r:embed="rId4"/>
          <a:stretch>
            <a:fillRect/>
          </a:stretch>
        </p:blipFill>
        <p:spPr>
          <a:xfrm>
            <a:off x="7997825" y="10885488"/>
            <a:ext cx="765176" cy="742952"/>
          </a:xfrm>
          <a:prstGeom prst="rect">
            <a:avLst/>
          </a:prstGeom>
          <a:ln w="12700">
            <a:miter lim="400000"/>
          </a:ln>
        </p:spPr>
      </p:pic>
      <p:pic>
        <p:nvPicPr>
          <p:cNvPr id="1005" name="image15.png"/>
          <p:cNvPicPr/>
          <p:nvPr/>
        </p:nvPicPr>
        <p:blipFill>
          <a:blip r:embed="rId4"/>
          <a:stretch>
            <a:fillRect/>
          </a:stretch>
        </p:blipFill>
        <p:spPr>
          <a:xfrm>
            <a:off x="6746881" y="12042781"/>
            <a:ext cx="765176" cy="742950"/>
          </a:xfrm>
          <a:prstGeom prst="rect">
            <a:avLst/>
          </a:prstGeom>
          <a:ln w="12700">
            <a:miter lim="400000"/>
          </a:ln>
        </p:spPr>
      </p:pic>
      <p:pic>
        <p:nvPicPr>
          <p:cNvPr id="1006" name="image15.png"/>
          <p:cNvPicPr/>
          <p:nvPr/>
        </p:nvPicPr>
        <p:blipFill>
          <a:blip r:embed="rId4"/>
          <a:stretch>
            <a:fillRect/>
          </a:stretch>
        </p:blipFill>
        <p:spPr>
          <a:xfrm>
            <a:off x="20726401" y="9613900"/>
            <a:ext cx="801688" cy="779464"/>
          </a:xfrm>
          <a:prstGeom prst="rect">
            <a:avLst/>
          </a:prstGeom>
          <a:ln w="12700">
            <a:miter lim="400000"/>
          </a:ln>
        </p:spPr>
      </p:pic>
      <p:pic>
        <p:nvPicPr>
          <p:cNvPr id="1007" name="image8.png"/>
          <p:cNvPicPr/>
          <p:nvPr/>
        </p:nvPicPr>
        <p:blipFill>
          <a:blip r:embed="rId6"/>
          <a:srcRect t="20288" b="46243"/>
          <a:stretch>
            <a:fillRect/>
          </a:stretch>
        </p:blipFill>
        <p:spPr>
          <a:xfrm>
            <a:off x="-1583" y="-279400"/>
            <a:ext cx="25296813" cy="6096000"/>
          </a:xfrm>
          <a:prstGeom prst="rect">
            <a:avLst/>
          </a:prstGeom>
          <a:ln w="12700">
            <a:miter lim="400000"/>
          </a:ln>
        </p:spPr>
      </p:pic>
      <p:sp>
        <p:nvSpPr>
          <p:cNvPr id="1008" name="Shape 1008"/>
          <p:cNvSpPr/>
          <p:nvPr/>
        </p:nvSpPr>
        <p:spPr>
          <a:xfrm>
            <a:off x="3873505" y="2765175"/>
            <a:ext cx="18211800" cy="1365758"/>
          </a:xfrm>
          <a:prstGeom prst="rect">
            <a:avLst/>
          </a:prstGeom>
          <a:ln w="12700">
            <a:miter lim="400000"/>
          </a:ln>
          <a:extLst>
            <a:ext uri="{C572A759-6A51-4108-AA02-DFA0A04FC94B}">
              <ma14:wrappingTextBoxFlag xmlns:ma14="http://schemas.microsoft.com/office/mac/drawingml/2011/main" xmlns="" val="1"/>
            </a:ext>
          </a:extLst>
        </p:spPr>
        <p:txBody>
          <a:bodyPr lIns="0" tIns="0" rIns="0" bIns="0" anchor="ctr">
            <a:spAutoFit/>
          </a:bodyPr>
          <a:lstStyle>
            <a:lvl1pPr>
              <a:lnSpc>
                <a:spcPct val="130000"/>
              </a:lnSpc>
              <a:defRPr sz="7200">
                <a:solidFill>
                  <a:srgbClr val="FFFFFF"/>
                </a:solidFill>
                <a:latin typeface="Lucida Grande"/>
                <a:ea typeface="Lucida Grande"/>
                <a:cs typeface="Lucida Grande"/>
                <a:sym typeface="Lucida Grande"/>
              </a:defRPr>
            </a:lvl1pPr>
          </a:lstStyle>
          <a:p>
            <a:pPr lvl="0">
              <a:defRPr sz="1800">
                <a:solidFill>
                  <a:srgbClr val="000000"/>
                </a:solidFill>
              </a:defRPr>
            </a:pPr>
            <a:r>
              <a:rPr sz="7100"/>
              <a:t>I wonder if this means . . .</a:t>
            </a:r>
          </a:p>
        </p:txBody>
      </p:sp>
      <p:sp>
        <p:nvSpPr>
          <p:cNvPr id="1009" name="Shape 1009"/>
          <p:cNvSpPr/>
          <p:nvPr/>
        </p:nvSpPr>
        <p:spPr>
          <a:xfrm>
            <a:off x="1828800" y="7532304"/>
            <a:ext cx="2933701" cy="276999"/>
          </a:xfrm>
          <a:prstGeom prst="rect">
            <a:avLst/>
          </a:prstGeom>
          <a:ln w="12700">
            <a:miter lim="400000"/>
          </a:ln>
          <a:extLst>
            <a:ext uri="{C572A759-6A51-4108-AA02-DFA0A04FC94B}">
              <ma14:wrappingTextBoxFlag xmlns:ma14="http://schemas.microsoft.com/office/mac/drawingml/2011/main" xmlns="" val="1"/>
            </a:ext>
          </a:extLst>
        </p:spPr>
        <p:txBody>
          <a:bodyPr lIns="0" tIns="0" rIns="0" bIns="0" anchor="ctr">
            <a:spAutoFit/>
          </a:bodyPr>
          <a:lstStyle>
            <a:lvl1pPr algn="l">
              <a:defRPr sz="3600">
                <a:latin typeface="Lucida Grande"/>
                <a:ea typeface="Lucida Grande"/>
                <a:cs typeface="Lucida Grande"/>
                <a:sym typeface="Lucida Grande"/>
              </a:defRPr>
            </a:lvl1pPr>
          </a:lstStyle>
          <a:p>
            <a:pPr lvl="0">
              <a:defRPr sz="1800"/>
            </a:pPr>
            <a:r>
              <a:t>think</a:t>
            </a:r>
          </a:p>
        </p:txBody>
      </p:sp>
      <p:sp>
        <p:nvSpPr>
          <p:cNvPr id="1010" name="Shape 1010"/>
          <p:cNvSpPr/>
          <p:nvPr/>
        </p:nvSpPr>
        <p:spPr>
          <a:xfrm>
            <a:off x="1917699" y="12390054"/>
            <a:ext cx="2933701" cy="276999"/>
          </a:xfrm>
          <a:prstGeom prst="rect">
            <a:avLst/>
          </a:prstGeom>
          <a:ln w="12700">
            <a:miter lim="400000"/>
          </a:ln>
          <a:extLst>
            <a:ext uri="{C572A759-6A51-4108-AA02-DFA0A04FC94B}">
              <ma14:wrappingTextBoxFlag xmlns:ma14="http://schemas.microsoft.com/office/mac/drawingml/2011/main" xmlns="" val="1"/>
            </a:ext>
          </a:extLst>
        </p:spPr>
        <p:txBody>
          <a:bodyPr lIns="0" tIns="0" rIns="0" bIns="0" anchor="ctr">
            <a:spAutoFit/>
          </a:bodyPr>
          <a:lstStyle>
            <a:lvl1pPr algn="l">
              <a:defRPr sz="3600">
                <a:latin typeface="Lucida Grande"/>
                <a:ea typeface="Lucida Grande"/>
                <a:cs typeface="Lucida Grande"/>
                <a:sym typeface="Lucida Grande"/>
              </a:defRPr>
            </a:lvl1pPr>
          </a:lstStyle>
          <a:p>
            <a:pPr lvl="0">
              <a:defRPr sz="1800"/>
            </a:pPr>
            <a:r>
              <a:t>feel</a:t>
            </a:r>
          </a:p>
        </p:txBody>
      </p:sp>
      <p:sp>
        <p:nvSpPr>
          <p:cNvPr id="1011" name="Shape 1011"/>
          <p:cNvSpPr/>
          <p:nvPr/>
        </p:nvSpPr>
        <p:spPr>
          <a:xfrm>
            <a:off x="5054607" y="6918405"/>
            <a:ext cx="8191501" cy="2215991"/>
          </a:xfrm>
          <a:prstGeom prst="rect">
            <a:avLst/>
          </a:prstGeom>
          <a:ln w="12700">
            <a:miter lim="400000"/>
          </a:ln>
          <a:extLst>
            <a:ext uri="{C572A759-6A51-4108-AA02-DFA0A04FC94B}">
              <ma14:wrappingTextBoxFlag xmlns:ma14="http://schemas.microsoft.com/office/mac/drawingml/2011/main" xmlns="" val="1"/>
            </a:ext>
          </a:extLst>
        </p:spPr>
        <p:txBody>
          <a:bodyPr lIns="0" tIns="0" rIns="0" bIns="0" anchor="ctr">
            <a:spAutoFit/>
          </a:bodyPr>
          <a:lstStyle/>
          <a:p>
            <a:pPr lvl="0" algn="l">
              <a:defRPr sz="1800"/>
            </a:pPr>
            <a:r>
              <a:rPr sz="4800" dirty="0">
                <a:latin typeface="Lucida Grande"/>
                <a:ea typeface="Lucida Grande"/>
                <a:cs typeface="Lucida Grande"/>
                <a:sym typeface="Lucida Grande"/>
              </a:rPr>
              <a:t>TENSIONS, </a:t>
            </a:r>
          </a:p>
          <a:p>
            <a:pPr lvl="0" algn="l">
              <a:defRPr sz="1800"/>
            </a:pPr>
            <a:r>
              <a:rPr sz="4800" dirty="0">
                <a:latin typeface="Lucida Grande"/>
                <a:ea typeface="Lucida Grande"/>
                <a:cs typeface="Lucida Grande"/>
                <a:sym typeface="Lucida Grande"/>
              </a:rPr>
              <a:t>CONTRADICTIONS, </a:t>
            </a:r>
          </a:p>
          <a:p>
            <a:pPr lvl="0" algn="l">
              <a:defRPr sz="1800"/>
            </a:pPr>
            <a:r>
              <a:rPr sz="4800" dirty="0">
                <a:latin typeface="Lucida Grande"/>
                <a:ea typeface="Lucida Grande"/>
                <a:cs typeface="Lucida Grande"/>
                <a:sym typeface="Lucida Grande"/>
              </a:rPr>
              <a:t>SURPRISES</a:t>
            </a:r>
          </a:p>
        </p:txBody>
      </p:sp>
      <p:sp>
        <p:nvSpPr>
          <p:cNvPr id="2" name="Date Placeholder 1"/>
          <p:cNvSpPr>
            <a:spLocks noGrp="1"/>
          </p:cNvSpPr>
          <p:nvPr>
            <p:ph type="dt" sz="half" idx="10"/>
          </p:nvPr>
        </p:nvSpPr>
        <p:spPr/>
        <p:txBody>
          <a:bodyPr/>
          <a:lstStyle/>
          <a:p>
            <a:pPr>
              <a:defRPr/>
            </a:pPr>
            <a:r>
              <a:rPr lang="en-US" dirty="0"/>
              <a:t>Autumn 2026</a:t>
            </a:r>
          </a:p>
        </p:txBody>
      </p:sp>
      <p:sp>
        <p:nvSpPr>
          <p:cNvPr id="3" name="Footer Placeholder 2"/>
          <p:cNvSpPr>
            <a:spLocks noGrp="1"/>
          </p:cNvSpPr>
          <p:nvPr>
            <p:ph type="ftr" sz="quarter" idx="11"/>
          </p:nvPr>
        </p:nvSpPr>
        <p:spPr/>
        <p:txBody>
          <a:bodyPr/>
          <a:lstStyle/>
          <a:p>
            <a:pPr>
              <a:defRPr/>
            </a:pPr>
            <a:r>
              <a:rPr lang="en-US"/>
              <a:t>dt+UX: Design Thinking for User Experience Design, Prototyping &amp; Evaluation</a:t>
            </a:r>
            <a:endParaRPr lang="en-US" dirty="0"/>
          </a:p>
        </p:txBody>
      </p:sp>
      <p:sp>
        <p:nvSpPr>
          <p:cNvPr id="4" name="Slide Number Placeholder 3"/>
          <p:cNvSpPr>
            <a:spLocks noGrp="1"/>
          </p:cNvSpPr>
          <p:nvPr>
            <p:ph type="sldNum" sz="quarter" idx="12"/>
          </p:nvPr>
        </p:nvSpPr>
        <p:spPr/>
        <p:txBody>
          <a:bodyPr/>
          <a:lstStyle/>
          <a:p>
            <a:pPr>
              <a:defRPr/>
            </a:pPr>
            <a:fld id="{0E1F3F99-1E68-4047-B307-0AAED4DA5926}" type="slidenum">
              <a:rPr lang="en-US" smtClean="0"/>
              <a:pPr>
                <a:defRPr/>
              </a:pPr>
              <a:t>10</a:t>
            </a:fld>
            <a:endParaRPr lang="en-US" dirty="0"/>
          </a:p>
        </p:txBody>
      </p:sp>
      <p:sp>
        <p:nvSpPr>
          <p:cNvPr id="27" name="Shape 1011">
            <a:extLst>
              <a:ext uri="{FF2B5EF4-FFF2-40B4-BE49-F238E27FC236}">
                <a16:creationId xmlns:a16="http://schemas.microsoft.com/office/drawing/2014/main" id="{4DD16DF1-DDFD-4649-AB44-4216C24ECD97}"/>
              </a:ext>
            </a:extLst>
          </p:cNvPr>
          <p:cNvSpPr/>
          <p:nvPr/>
        </p:nvSpPr>
        <p:spPr>
          <a:xfrm>
            <a:off x="16421102" y="12017245"/>
            <a:ext cx="4920341" cy="1092607"/>
          </a:xfrm>
          <a:prstGeom prst="rect">
            <a:avLst/>
          </a:prstGeom>
          <a:ln w="12700">
            <a:miter lim="400000"/>
          </a:ln>
          <a:extLst>
            <a:ext uri="{C572A759-6A51-4108-AA02-DFA0A04FC94B}">
              <ma14:wrappingTextBoxFlag xmlns:ma14="http://schemas.microsoft.com/office/mac/drawingml/2011/main" xmlns="" val="1"/>
            </a:ext>
          </a:extLst>
        </p:spPr>
        <p:txBody>
          <a:bodyPr wrap="square" lIns="0" tIns="0" rIns="0" bIns="0" anchor="ctr">
            <a:spAutoFit/>
          </a:bodyPr>
          <a:lstStyle/>
          <a:p>
            <a:pPr lvl="0" algn="l">
              <a:defRPr sz="1800"/>
            </a:pPr>
            <a:r>
              <a:rPr lang="en-US" sz="7100" dirty="0">
                <a:latin typeface="Lucida Grande"/>
                <a:ea typeface="Lucida Grande"/>
                <a:cs typeface="Lucida Grande"/>
                <a:sym typeface="Lucida Grande"/>
              </a:rPr>
              <a:t>INSIGHTS</a:t>
            </a:r>
            <a:endParaRPr sz="7100" dirty="0">
              <a:latin typeface="Lucida Grande"/>
              <a:ea typeface="Lucida Grande"/>
              <a:cs typeface="Lucida Grande"/>
              <a:sym typeface="Lucida Grande"/>
            </a:endParaRPr>
          </a:p>
        </p:txBody>
      </p:sp>
      <p:pic>
        <p:nvPicPr>
          <p:cNvPr id="5" name="image16.png">
            <a:extLst>
              <a:ext uri="{FF2B5EF4-FFF2-40B4-BE49-F238E27FC236}">
                <a16:creationId xmlns:a16="http://schemas.microsoft.com/office/drawing/2014/main" id="{9A3AE130-0123-9134-BA7E-87BE93156A95}"/>
              </a:ext>
            </a:extLst>
          </p:cNvPr>
          <p:cNvPicPr/>
          <p:nvPr/>
        </p:nvPicPr>
        <p:blipFill>
          <a:blip r:embed="rId5"/>
          <a:srcRect l="35031" t="11044" r="43857" b="68951"/>
          <a:stretch>
            <a:fillRect/>
          </a:stretch>
        </p:blipFill>
        <p:spPr>
          <a:xfrm rot="7200000">
            <a:off x="16784129" y="8919295"/>
            <a:ext cx="3347942" cy="2440497"/>
          </a:xfrm>
          <a:prstGeom prst="rect">
            <a:avLst/>
          </a:prstGeom>
          <a:ln w="12700">
            <a:miter lim="400000"/>
          </a:ln>
        </p:spPr>
      </p:pic>
    </p:spTree>
    <p:extLst>
      <p:ext uri="{BB962C8B-B14F-4D97-AF65-F5344CB8AC3E}">
        <p14:creationId xmlns:p14="http://schemas.microsoft.com/office/powerpoint/2010/main" val="243720668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8E803-858F-AA40-9B8E-C33798166DB5}"/>
              </a:ext>
            </a:extLst>
          </p:cNvPr>
          <p:cNvSpPr>
            <a:spLocks noGrp="1"/>
          </p:cNvSpPr>
          <p:nvPr>
            <p:ph type="title"/>
          </p:nvPr>
        </p:nvSpPr>
        <p:spPr/>
        <p:txBody>
          <a:bodyPr/>
          <a:lstStyle/>
          <a:p>
            <a:r>
              <a:rPr lang="en-US" dirty="0"/>
              <a:t>Truck Owner POVs</a:t>
            </a:r>
          </a:p>
        </p:txBody>
      </p:sp>
      <p:sp>
        <p:nvSpPr>
          <p:cNvPr id="3" name="Date Placeholder 2">
            <a:extLst>
              <a:ext uri="{FF2B5EF4-FFF2-40B4-BE49-F238E27FC236}">
                <a16:creationId xmlns:a16="http://schemas.microsoft.com/office/drawing/2014/main" id="{EDF90C3F-8709-0E45-A959-B68D0BC98FF9}"/>
              </a:ext>
            </a:extLst>
          </p:cNvPr>
          <p:cNvSpPr>
            <a:spLocks noGrp="1"/>
          </p:cNvSpPr>
          <p:nvPr>
            <p:ph type="dt" sz="half" idx="2"/>
          </p:nvPr>
        </p:nvSpPr>
        <p:spPr>
          <a:xfrm>
            <a:off x="0" y="13172985"/>
            <a:ext cx="5080000" cy="914400"/>
          </a:xfrm>
        </p:spPr>
        <p:txBody>
          <a:bodyPr/>
          <a:lstStyle/>
          <a:p>
            <a:r>
              <a:rPr lang="en-US" dirty="0"/>
              <a:t>Autumn 2026</a:t>
            </a:r>
          </a:p>
        </p:txBody>
      </p:sp>
      <p:sp>
        <p:nvSpPr>
          <p:cNvPr id="4" name="Footer Placeholder 3">
            <a:extLst>
              <a:ext uri="{FF2B5EF4-FFF2-40B4-BE49-F238E27FC236}">
                <a16:creationId xmlns:a16="http://schemas.microsoft.com/office/drawing/2014/main" id="{E72F4D4F-2602-844C-AFA1-6CF97B2FAEA2}"/>
              </a:ext>
            </a:extLst>
          </p:cNvPr>
          <p:cNvSpPr>
            <a:spLocks noGrp="1"/>
          </p:cNvSpPr>
          <p:nvPr>
            <p:ph type="ftr" sz="quarter" idx="3"/>
          </p:nvPr>
        </p:nvSpPr>
        <p:spPr>
          <a:xfrm>
            <a:off x="5091719" y="13172985"/>
            <a:ext cx="16638966" cy="914400"/>
          </a:xfrm>
        </p:spPr>
        <p:txBody>
          <a:bodyPr/>
          <a:lstStyle/>
          <a:p>
            <a:r>
              <a:rPr lang="en-US" dirty="0" err="1"/>
              <a:t>dt+UX</a:t>
            </a:r>
            <a:r>
              <a:rPr lang="en-US" dirty="0"/>
              <a:t>: Design Thinking for User Experience Design, Prototyping &amp; Evaluation</a:t>
            </a:r>
          </a:p>
        </p:txBody>
      </p:sp>
      <p:sp>
        <p:nvSpPr>
          <p:cNvPr id="5" name="Slide Number Placeholder 4">
            <a:extLst>
              <a:ext uri="{FF2B5EF4-FFF2-40B4-BE49-F238E27FC236}">
                <a16:creationId xmlns:a16="http://schemas.microsoft.com/office/drawing/2014/main" id="{6D66296F-3906-D440-AECD-932B1B89CF56}"/>
              </a:ext>
            </a:extLst>
          </p:cNvPr>
          <p:cNvSpPr>
            <a:spLocks noGrp="1"/>
          </p:cNvSpPr>
          <p:nvPr>
            <p:ph type="sldNum" sz="quarter" idx="4"/>
          </p:nvPr>
        </p:nvSpPr>
        <p:spPr>
          <a:xfrm>
            <a:off x="21742400" y="13172987"/>
            <a:ext cx="2641600" cy="914400"/>
          </a:xfrm>
        </p:spPr>
        <p:txBody>
          <a:bodyPr/>
          <a:lstStyle/>
          <a:p>
            <a:fld id="{7765F609-13D8-427A-A637-8F1D1F077692}" type="slidenum">
              <a:rPr lang="en-US" smtClean="0"/>
              <a:pPr/>
              <a:t>11</a:t>
            </a:fld>
            <a:endParaRPr lang="en-US"/>
          </a:p>
        </p:txBody>
      </p:sp>
    </p:spTree>
    <p:extLst>
      <p:ext uri="{BB962C8B-B14F-4D97-AF65-F5344CB8AC3E}">
        <p14:creationId xmlns:p14="http://schemas.microsoft.com/office/powerpoint/2010/main" val="3080636852"/>
      </p:ext>
    </p:extLst>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pic>
        <p:nvPicPr>
          <p:cNvPr id="96" name="Google Shape;96;p19"/>
          <p:cNvPicPr preferRelativeResize="0"/>
          <p:nvPr/>
        </p:nvPicPr>
        <p:blipFill rotWithShape="1">
          <a:blip r:embed="rId3">
            <a:alphaModFix/>
          </a:blip>
          <a:srcRect l="10606" t="27288" r="9826" b="18254"/>
          <a:stretch/>
        </p:blipFill>
        <p:spPr>
          <a:xfrm>
            <a:off x="-15064" y="0"/>
            <a:ext cx="19541314" cy="9258300"/>
          </a:xfrm>
          <a:prstGeom prst="rect">
            <a:avLst/>
          </a:prstGeom>
          <a:noFill/>
          <a:ln>
            <a:noFill/>
          </a:ln>
        </p:spPr>
      </p:pic>
      <p:sp>
        <p:nvSpPr>
          <p:cNvPr id="97" name="Google Shape;97;p19"/>
          <p:cNvSpPr/>
          <p:nvPr/>
        </p:nvSpPr>
        <p:spPr>
          <a:xfrm>
            <a:off x="9725693" y="3861950"/>
            <a:ext cx="767200" cy="767200"/>
          </a:xfrm>
          <a:prstGeom prst="ellipse">
            <a:avLst/>
          </a:prstGeom>
          <a:solidFill>
            <a:srgbClr val="000000"/>
          </a:solidFill>
          <a:ln>
            <a:noFill/>
          </a:ln>
        </p:spPr>
        <p:txBody>
          <a:bodyPr spcFirstLastPara="1" wrap="square" lIns="243800" tIns="243800" rIns="243800" bIns="243800" anchor="ctr" anchorCtr="0">
            <a:noAutofit/>
          </a:bodyPr>
          <a:lstStyle/>
          <a:p>
            <a:pPr algn="l" rtl="0"/>
            <a:endParaRPr sz="15200"/>
          </a:p>
        </p:txBody>
      </p:sp>
      <p:sp>
        <p:nvSpPr>
          <p:cNvPr id="98" name="Google Shape;98;p19"/>
          <p:cNvSpPr/>
          <p:nvPr/>
        </p:nvSpPr>
        <p:spPr>
          <a:xfrm>
            <a:off x="9710743" y="4555550"/>
            <a:ext cx="767200" cy="767200"/>
          </a:xfrm>
          <a:prstGeom prst="ellipse">
            <a:avLst/>
          </a:prstGeom>
          <a:solidFill>
            <a:srgbClr val="000000"/>
          </a:solidFill>
          <a:ln>
            <a:noFill/>
          </a:ln>
        </p:spPr>
        <p:txBody>
          <a:bodyPr spcFirstLastPara="1" wrap="square" lIns="243800" tIns="243800" rIns="243800" bIns="243800" anchor="ctr" anchorCtr="0">
            <a:noAutofit/>
          </a:bodyPr>
          <a:lstStyle/>
          <a:p>
            <a:pPr algn="l" rtl="0"/>
            <a:endParaRPr sz="15200"/>
          </a:p>
        </p:txBody>
      </p:sp>
      <p:sp>
        <p:nvSpPr>
          <p:cNvPr id="99" name="Google Shape;99;p19"/>
          <p:cNvSpPr/>
          <p:nvPr/>
        </p:nvSpPr>
        <p:spPr>
          <a:xfrm>
            <a:off x="8973443" y="4555550"/>
            <a:ext cx="767200" cy="767200"/>
          </a:xfrm>
          <a:prstGeom prst="ellipse">
            <a:avLst/>
          </a:prstGeom>
          <a:solidFill>
            <a:srgbClr val="000000"/>
          </a:solidFill>
          <a:ln>
            <a:noFill/>
          </a:ln>
        </p:spPr>
        <p:txBody>
          <a:bodyPr spcFirstLastPara="1" wrap="square" lIns="243800" tIns="243800" rIns="243800" bIns="243800" anchor="ctr" anchorCtr="0">
            <a:noAutofit/>
          </a:bodyPr>
          <a:lstStyle/>
          <a:p>
            <a:pPr algn="l" rtl="0"/>
            <a:endParaRPr sz="15200"/>
          </a:p>
        </p:txBody>
      </p:sp>
      <p:sp>
        <p:nvSpPr>
          <p:cNvPr id="100" name="Google Shape;100;p19"/>
          <p:cNvSpPr/>
          <p:nvPr/>
        </p:nvSpPr>
        <p:spPr>
          <a:xfrm>
            <a:off x="8988393" y="3861950"/>
            <a:ext cx="767200" cy="767200"/>
          </a:xfrm>
          <a:prstGeom prst="ellipse">
            <a:avLst/>
          </a:prstGeom>
          <a:solidFill>
            <a:srgbClr val="000000"/>
          </a:solidFill>
          <a:ln>
            <a:noFill/>
          </a:ln>
        </p:spPr>
        <p:txBody>
          <a:bodyPr spcFirstLastPara="1" wrap="square" lIns="243800" tIns="243800" rIns="243800" bIns="243800" anchor="ctr" anchorCtr="0">
            <a:noAutofit/>
          </a:bodyPr>
          <a:lstStyle/>
          <a:p>
            <a:pPr algn="l" rtl="0"/>
            <a:endParaRPr sz="15200"/>
          </a:p>
        </p:txBody>
      </p:sp>
      <p:sp>
        <p:nvSpPr>
          <p:cNvPr id="101" name="Google Shape;101;p19"/>
          <p:cNvSpPr txBox="1">
            <a:spLocks noGrp="1"/>
          </p:cNvSpPr>
          <p:nvPr>
            <p:ph type="body" idx="1"/>
          </p:nvPr>
        </p:nvSpPr>
        <p:spPr>
          <a:xfrm>
            <a:off x="304800" y="9184700"/>
            <a:ext cx="23774400" cy="4319029"/>
          </a:xfrm>
          <a:prstGeom prst="rect">
            <a:avLst/>
          </a:prstGeom>
          <a:ln w="9525" cap="flat" cmpd="sng">
            <a:noFill/>
            <a:prstDash val="solid"/>
            <a:round/>
            <a:headEnd type="none" w="sm" len="sm"/>
            <a:tailEnd type="none" w="sm" len="sm"/>
          </a:ln>
        </p:spPr>
        <p:txBody>
          <a:bodyPr spcFirstLastPara="1" vert="horz" wrap="square" lIns="243800" tIns="243800" rIns="243800" bIns="243800" numCol="1" anchor="ctr" anchorCtr="0" compatLnSpc="1">
            <a:prstTxWarp prst="textNoShape">
              <a:avLst/>
            </a:prstTxWarp>
            <a:normAutofit fontScale="92500" lnSpcReduction="20000"/>
          </a:bodyPr>
          <a:lstStyle/>
          <a:p>
            <a:pPr marL="0" indent="0">
              <a:spcBef>
                <a:spcPts val="0"/>
              </a:spcBef>
              <a:spcAft>
                <a:spcPts val="0"/>
              </a:spcAft>
              <a:buNone/>
            </a:pPr>
            <a:r>
              <a:rPr lang="en" sz="4000" b="1" dirty="0">
                <a:latin typeface="Barlow"/>
                <a:ea typeface="Barlow"/>
                <a:cs typeface="Barlow"/>
                <a:sym typeface="Barlow"/>
              </a:rPr>
              <a:t>We met</a:t>
            </a:r>
            <a:r>
              <a:rPr lang="en" sz="4000" dirty="0">
                <a:latin typeface="Barlow"/>
                <a:ea typeface="Barlow"/>
                <a:cs typeface="Barlow"/>
                <a:sym typeface="Barlow"/>
              </a:rPr>
              <a:t>... a young female truck owner, with an ME background, who loves owning her truck &amp; learning about it. </a:t>
            </a:r>
            <a:endParaRPr sz="4000" dirty="0">
              <a:latin typeface="Barlow"/>
              <a:ea typeface="Barlow"/>
              <a:cs typeface="Barlow"/>
              <a:sym typeface="Barlow"/>
            </a:endParaRPr>
          </a:p>
          <a:p>
            <a:pPr marL="0" indent="0">
              <a:spcBef>
                <a:spcPts val="2133"/>
              </a:spcBef>
              <a:spcAft>
                <a:spcPts val="0"/>
              </a:spcAft>
              <a:buNone/>
            </a:pPr>
            <a:r>
              <a:rPr lang="en" sz="4000" b="1" dirty="0">
                <a:latin typeface="Barlow"/>
                <a:ea typeface="Barlow"/>
                <a:cs typeface="Barlow"/>
                <a:sym typeface="Barlow"/>
              </a:rPr>
              <a:t>We were surprised to notice</a:t>
            </a:r>
            <a:r>
              <a:rPr lang="en" sz="4000" dirty="0">
                <a:latin typeface="Barlow"/>
                <a:ea typeface="Barlow"/>
                <a:cs typeface="Barlow"/>
                <a:sym typeface="Barlow"/>
              </a:rPr>
              <a:t>... </a:t>
            </a:r>
            <a:r>
              <a:rPr lang="en-US" sz="4000" dirty="0">
                <a:latin typeface="Barlow"/>
                <a:ea typeface="Barlow"/>
                <a:cs typeface="Barlow"/>
                <a:sym typeface="Barlow"/>
              </a:rPr>
              <a:t>s</a:t>
            </a:r>
            <a:r>
              <a:rPr lang="en" sz="4000" dirty="0">
                <a:latin typeface="Barlow"/>
                <a:ea typeface="Barlow"/>
                <a:cs typeface="Barlow"/>
                <a:sym typeface="Barlow"/>
              </a:rPr>
              <a:t>he sometimes blindly trusts whatever the mechanics say so as to not reveal how little she knows about her vehicle. </a:t>
            </a:r>
          </a:p>
          <a:p>
            <a:pPr marL="0" indent="0">
              <a:spcBef>
                <a:spcPts val="2133"/>
              </a:spcBef>
              <a:spcAft>
                <a:spcPts val="0"/>
              </a:spcAft>
              <a:buNone/>
            </a:pPr>
            <a:r>
              <a:rPr lang="en" sz="4000" b="1" dirty="0">
                <a:latin typeface="Barlow"/>
                <a:ea typeface="Barlow"/>
                <a:cs typeface="Barlow"/>
                <a:sym typeface="Barlow"/>
              </a:rPr>
              <a:t>We wonder if this means… </a:t>
            </a:r>
            <a:r>
              <a:rPr lang="en" sz="4000" dirty="0">
                <a:latin typeface="Barlow"/>
                <a:ea typeface="Barlow"/>
                <a:cs typeface="Barlow"/>
                <a:sym typeface="Barlow"/>
              </a:rPr>
              <a:t>she is trying </a:t>
            </a:r>
            <a:r>
              <a:rPr lang="en" sz="4000" b="1" i="1" dirty="0">
                <a:latin typeface="Barlow"/>
                <a:ea typeface="Barlow"/>
                <a:cs typeface="Barlow"/>
                <a:sym typeface="Barlow"/>
              </a:rPr>
              <a:t>to protect her persona and confidence </a:t>
            </a:r>
            <a:r>
              <a:rPr lang="en" sz="4000" dirty="0">
                <a:latin typeface="Barlow"/>
                <a:ea typeface="Barlow"/>
                <a:cs typeface="Barlow"/>
                <a:sym typeface="Barlow"/>
              </a:rPr>
              <a:t>as a truck owner.</a:t>
            </a:r>
            <a:endParaRPr sz="4000" dirty="0">
              <a:latin typeface="Barlow"/>
              <a:ea typeface="Barlow"/>
              <a:cs typeface="Barlow"/>
              <a:sym typeface="Barlow"/>
            </a:endParaRPr>
          </a:p>
          <a:p>
            <a:pPr marL="0" indent="0">
              <a:spcBef>
                <a:spcPts val="2133"/>
              </a:spcBef>
              <a:spcAft>
                <a:spcPts val="2133"/>
              </a:spcAft>
              <a:buNone/>
            </a:pPr>
            <a:r>
              <a:rPr lang="en" sz="4000" b="1" dirty="0">
                <a:latin typeface="Barlow"/>
                <a:ea typeface="Barlow"/>
                <a:cs typeface="Barlow"/>
                <a:sym typeface="Barlow"/>
              </a:rPr>
              <a:t>It would be game changing to</a:t>
            </a:r>
            <a:r>
              <a:rPr lang="en" sz="4000" dirty="0">
                <a:latin typeface="Barlow"/>
                <a:ea typeface="Barlow"/>
                <a:cs typeface="Barlow"/>
                <a:sym typeface="Barlow"/>
              </a:rPr>
              <a:t>... provide a detailed and accessible way for her to learn about truck mechanics in a style that doesn't make her feel self-conscious.</a:t>
            </a:r>
            <a:endParaRPr sz="4000" dirty="0">
              <a:latin typeface="Barlow"/>
              <a:ea typeface="Barlow"/>
              <a:cs typeface="Barlow"/>
              <a:sym typeface="Barlow"/>
            </a:endParaRPr>
          </a:p>
        </p:txBody>
      </p:sp>
      <p:sp>
        <p:nvSpPr>
          <p:cNvPr id="5" name="Date Placeholder 2">
            <a:extLst>
              <a:ext uri="{FF2B5EF4-FFF2-40B4-BE49-F238E27FC236}">
                <a16:creationId xmlns:a16="http://schemas.microsoft.com/office/drawing/2014/main" id="{DA21C4F7-05DE-8793-D242-F8220745A3AA}"/>
              </a:ext>
            </a:extLst>
          </p:cNvPr>
          <p:cNvSpPr>
            <a:spLocks noGrp="1"/>
          </p:cNvSpPr>
          <p:nvPr>
            <p:ph type="dt" sz="half" idx="2"/>
          </p:nvPr>
        </p:nvSpPr>
        <p:spPr>
          <a:xfrm>
            <a:off x="0" y="13172985"/>
            <a:ext cx="5080000" cy="914400"/>
          </a:xfrm>
        </p:spPr>
        <p:txBody>
          <a:bodyPr/>
          <a:lstStyle/>
          <a:p>
            <a:r>
              <a:rPr lang="en-US" dirty="0"/>
              <a:t>Autumn 2026</a:t>
            </a:r>
          </a:p>
        </p:txBody>
      </p:sp>
      <p:sp>
        <p:nvSpPr>
          <p:cNvPr id="6" name="Footer Placeholder 3">
            <a:extLst>
              <a:ext uri="{FF2B5EF4-FFF2-40B4-BE49-F238E27FC236}">
                <a16:creationId xmlns:a16="http://schemas.microsoft.com/office/drawing/2014/main" id="{C8FE4B78-D812-DF79-E99D-1E0C1CFE4193}"/>
              </a:ext>
            </a:extLst>
          </p:cNvPr>
          <p:cNvSpPr>
            <a:spLocks noGrp="1"/>
          </p:cNvSpPr>
          <p:nvPr>
            <p:ph type="ftr" sz="quarter" idx="3"/>
          </p:nvPr>
        </p:nvSpPr>
        <p:spPr>
          <a:xfrm>
            <a:off x="5091719" y="13172985"/>
            <a:ext cx="16638966" cy="914400"/>
          </a:xfrm>
        </p:spPr>
        <p:txBody>
          <a:bodyPr/>
          <a:lstStyle/>
          <a:p>
            <a:r>
              <a:rPr lang="en-US" dirty="0" err="1"/>
              <a:t>dt+UX</a:t>
            </a:r>
            <a:r>
              <a:rPr lang="en-US" dirty="0"/>
              <a:t>: Design Thinking for User Experience Design, Prototyping &amp; Evaluation</a:t>
            </a:r>
          </a:p>
        </p:txBody>
      </p:sp>
      <p:sp>
        <p:nvSpPr>
          <p:cNvPr id="7" name="Slide Number Placeholder 4">
            <a:extLst>
              <a:ext uri="{FF2B5EF4-FFF2-40B4-BE49-F238E27FC236}">
                <a16:creationId xmlns:a16="http://schemas.microsoft.com/office/drawing/2014/main" id="{69325931-BECD-9161-4CE0-C91CB5AA4CBF}"/>
              </a:ext>
            </a:extLst>
          </p:cNvPr>
          <p:cNvSpPr>
            <a:spLocks noGrp="1"/>
          </p:cNvSpPr>
          <p:nvPr>
            <p:ph type="sldNum" sz="quarter" idx="4"/>
          </p:nvPr>
        </p:nvSpPr>
        <p:spPr>
          <a:xfrm>
            <a:off x="21742400" y="13172987"/>
            <a:ext cx="2641600" cy="914400"/>
          </a:xfrm>
        </p:spPr>
        <p:txBody>
          <a:bodyPr/>
          <a:lstStyle/>
          <a:p>
            <a:fld id="{7765F609-13D8-427A-A637-8F1D1F077692}" type="slidenum">
              <a:rPr lang="en-US" smtClean="0"/>
              <a:pPr/>
              <a:t>12</a:t>
            </a:fld>
            <a:endParaRPr lang="en-US"/>
          </a:p>
        </p:txBody>
      </p:sp>
    </p:spTree>
    <p:extLst>
      <p:ext uri="{BB962C8B-B14F-4D97-AF65-F5344CB8AC3E}">
        <p14:creationId xmlns:p14="http://schemas.microsoft.com/office/powerpoint/2010/main" val="86617295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1">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1">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7" grpId="0" animBg="1"/>
      <p:bldP spid="98" grpId="0" animBg="1"/>
      <p:bldP spid="99" grpId="0" animBg="1"/>
      <p:bldP spid="100" grpId="0" animBg="1"/>
      <p:bldP spid="101"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sp>
        <p:nvSpPr>
          <p:cNvPr id="107" name="Google Shape;107;p20"/>
          <p:cNvSpPr txBox="1">
            <a:spLocks noGrp="1"/>
          </p:cNvSpPr>
          <p:nvPr>
            <p:ph type="body" idx="1"/>
          </p:nvPr>
        </p:nvSpPr>
        <p:spPr>
          <a:xfrm>
            <a:off x="170481" y="9247372"/>
            <a:ext cx="24213519" cy="4321668"/>
          </a:xfrm>
          <a:prstGeom prst="rect">
            <a:avLst/>
          </a:prstGeom>
          <a:ln w="9525" cap="flat" cmpd="sng">
            <a:noFill/>
            <a:prstDash val="solid"/>
            <a:round/>
            <a:headEnd type="none" w="sm" len="sm"/>
            <a:tailEnd type="none" w="sm" len="sm"/>
          </a:ln>
        </p:spPr>
        <p:txBody>
          <a:bodyPr spcFirstLastPara="1" vert="horz" wrap="square" lIns="243800" tIns="243800" rIns="243800" bIns="243800" numCol="1" anchor="t" anchorCtr="0" compatLnSpc="1">
            <a:prstTxWarp prst="textNoShape">
              <a:avLst/>
            </a:prstTxWarp>
            <a:normAutofit fontScale="92500" lnSpcReduction="20000"/>
          </a:bodyPr>
          <a:lstStyle/>
          <a:p>
            <a:pPr marL="0" indent="0">
              <a:spcBef>
                <a:spcPts val="0"/>
              </a:spcBef>
              <a:spcAft>
                <a:spcPts val="0"/>
              </a:spcAft>
              <a:buNone/>
            </a:pPr>
            <a:r>
              <a:rPr lang="en" sz="4000" b="1" dirty="0">
                <a:latin typeface="Barlow"/>
                <a:ea typeface="Barlow"/>
                <a:cs typeface="Barlow"/>
                <a:sym typeface="Barlow"/>
              </a:rPr>
              <a:t>We met</a:t>
            </a:r>
            <a:r>
              <a:rPr lang="en" sz="4000" dirty="0">
                <a:latin typeface="Barlow"/>
                <a:ea typeface="Barlow"/>
                <a:cs typeface="Barlow"/>
                <a:sym typeface="Barlow"/>
              </a:rPr>
              <a:t>… a mechanical engineer who owns a truck that she really likes using and is interested in learning more about.</a:t>
            </a:r>
            <a:endParaRPr sz="4000" dirty="0">
              <a:latin typeface="Barlow"/>
              <a:ea typeface="Barlow"/>
              <a:cs typeface="Barlow"/>
              <a:sym typeface="Barlow"/>
            </a:endParaRPr>
          </a:p>
          <a:p>
            <a:pPr marL="0" indent="0">
              <a:spcBef>
                <a:spcPts val="2133"/>
              </a:spcBef>
              <a:spcAft>
                <a:spcPts val="0"/>
              </a:spcAft>
              <a:buNone/>
            </a:pPr>
            <a:r>
              <a:rPr lang="en" sz="4000" b="1" dirty="0">
                <a:latin typeface="Barlow"/>
                <a:ea typeface="Barlow"/>
                <a:cs typeface="Barlow"/>
                <a:sym typeface="Barlow"/>
              </a:rPr>
              <a:t>We were surprised to notice</a:t>
            </a:r>
            <a:r>
              <a:rPr lang="en" sz="4000" dirty="0">
                <a:latin typeface="Barlow"/>
                <a:ea typeface="Barlow"/>
                <a:cs typeface="Barlow"/>
                <a:sym typeface="Barlow"/>
              </a:rPr>
              <a:t>… </a:t>
            </a:r>
            <a:r>
              <a:rPr lang="en" sz="4000" dirty="0">
                <a:highlight>
                  <a:srgbClr val="800080"/>
                </a:highlight>
                <a:latin typeface="Barlow"/>
                <a:ea typeface="Barlow"/>
                <a:cs typeface="Barlow"/>
                <a:sym typeface="Barlow"/>
              </a:rPr>
              <a:t>she pretends to be already familiar</a:t>
            </a:r>
            <a:r>
              <a:rPr lang="en" sz="4000" dirty="0">
                <a:latin typeface="Barlow"/>
                <a:ea typeface="Barlow"/>
                <a:cs typeface="Barlow"/>
                <a:sym typeface="Barlow"/>
              </a:rPr>
              <a:t> with everything when she brings her truck in for repairs.</a:t>
            </a:r>
          </a:p>
          <a:p>
            <a:pPr marL="0" indent="0">
              <a:spcBef>
                <a:spcPts val="2133"/>
              </a:spcBef>
              <a:spcAft>
                <a:spcPts val="0"/>
              </a:spcAft>
              <a:buNone/>
            </a:pPr>
            <a:r>
              <a:rPr lang="en-US" sz="4000" b="1" dirty="0">
                <a:latin typeface="Barlow"/>
                <a:ea typeface="Barlow"/>
                <a:cs typeface="Barlow"/>
                <a:sym typeface="Barlow"/>
              </a:rPr>
              <a:t>We wonder if this means… </a:t>
            </a:r>
            <a:r>
              <a:rPr lang="en-US" sz="4000" dirty="0">
                <a:latin typeface="Barlow"/>
                <a:ea typeface="Barlow"/>
                <a:cs typeface="Barlow"/>
                <a:sym typeface="Barlow"/>
              </a:rPr>
              <a:t>she </a:t>
            </a:r>
            <a:r>
              <a:rPr lang="en-US" sz="4000" dirty="0">
                <a:highlight>
                  <a:srgbClr val="800080"/>
                </a:highlight>
                <a:latin typeface="Barlow"/>
                <a:ea typeface="Barlow"/>
                <a:cs typeface="Barlow"/>
                <a:sym typeface="Barlow"/>
              </a:rPr>
              <a:t>wants to learn</a:t>
            </a:r>
            <a:r>
              <a:rPr lang="en-US" sz="4000" dirty="0">
                <a:latin typeface="Barlow"/>
                <a:ea typeface="Barlow"/>
                <a:cs typeface="Barlow"/>
                <a:sym typeface="Barlow"/>
              </a:rPr>
              <a:t> more about her truck.</a:t>
            </a:r>
            <a:endParaRPr sz="4000" dirty="0">
              <a:latin typeface="Barlow"/>
              <a:ea typeface="Barlow"/>
              <a:cs typeface="Barlow"/>
              <a:sym typeface="Barlow"/>
            </a:endParaRPr>
          </a:p>
          <a:p>
            <a:pPr marL="0" indent="0">
              <a:spcBef>
                <a:spcPts val="2133"/>
              </a:spcBef>
              <a:spcAft>
                <a:spcPts val="2133"/>
              </a:spcAft>
              <a:buNone/>
            </a:pPr>
            <a:r>
              <a:rPr lang="en" sz="4000" b="1" dirty="0">
                <a:latin typeface="Barlow"/>
                <a:ea typeface="Barlow"/>
                <a:cs typeface="Barlow"/>
                <a:sym typeface="Barlow"/>
              </a:rPr>
              <a:t>It would be game-changing to</a:t>
            </a:r>
            <a:r>
              <a:rPr lang="en" sz="4000" dirty="0">
                <a:latin typeface="Barlow"/>
                <a:ea typeface="Barlow"/>
                <a:cs typeface="Barlow"/>
                <a:sym typeface="Barlow"/>
              </a:rPr>
              <a:t>… </a:t>
            </a:r>
            <a:r>
              <a:rPr lang="en" sz="4000" dirty="0">
                <a:highlight>
                  <a:srgbClr val="800080"/>
                </a:highlight>
                <a:latin typeface="Barlow"/>
                <a:ea typeface="Barlow"/>
                <a:cs typeface="Barlow"/>
                <a:sym typeface="Barlow"/>
              </a:rPr>
              <a:t>make it easier</a:t>
            </a:r>
            <a:r>
              <a:rPr lang="en" sz="4000" dirty="0">
                <a:latin typeface="Barlow"/>
                <a:ea typeface="Barlow"/>
                <a:cs typeface="Barlow"/>
                <a:sym typeface="Barlow"/>
              </a:rPr>
              <a:t> for truck enthusiasts (of differing levels of knowledge and understanding of mechanics) to learn about trucks and truck repairs.</a:t>
            </a:r>
            <a:endParaRPr sz="4000" dirty="0">
              <a:latin typeface="Barlow"/>
              <a:ea typeface="Barlow"/>
              <a:cs typeface="Barlow"/>
              <a:sym typeface="Barlow"/>
            </a:endParaRPr>
          </a:p>
        </p:txBody>
      </p:sp>
      <p:pic>
        <p:nvPicPr>
          <p:cNvPr id="8" name="Google Shape;96;p19">
            <a:extLst>
              <a:ext uri="{FF2B5EF4-FFF2-40B4-BE49-F238E27FC236}">
                <a16:creationId xmlns:a16="http://schemas.microsoft.com/office/drawing/2014/main" id="{318E217F-28AB-9E4D-BAA6-1B97A574EA0E}"/>
              </a:ext>
            </a:extLst>
          </p:cNvPr>
          <p:cNvPicPr preferRelativeResize="0"/>
          <p:nvPr/>
        </p:nvPicPr>
        <p:blipFill rotWithShape="1">
          <a:blip r:embed="rId3">
            <a:alphaModFix/>
          </a:blip>
          <a:srcRect l="10606" t="27288" r="9826" b="18254"/>
          <a:stretch/>
        </p:blipFill>
        <p:spPr>
          <a:xfrm>
            <a:off x="-15064" y="0"/>
            <a:ext cx="19541314" cy="9258300"/>
          </a:xfrm>
          <a:prstGeom prst="rect">
            <a:avLst/>
          </a:prstGeom>
          <a:noFill/>
          <a:ln>
            <a:noFill/>
          </a:ln>
        </p:spPr>
      </p:pic>
      <p:sp>
        <p:nvSpPr>
          <p:cNvPr id="108" name="Google Shape;108;p20"/>
          <p:cNvSpPr/>
          <p:nvPr/>
        </p:nvSpPr>
        <p:spPr>
          <a:xfrm>
            <a:off x="9755593" y="3861950"/>
            <a:ext cx="767200" cy="767200"/>
          </a:xfrm>
          <a:prstGeom prst="ellipse">
            <a:avLst/>
          </a:prstGeom>
          <a:solidFill>
            <a:srgbClr val="000000"/>
          </a:solidFill>
          <a:ln>
            <a:noFill/>
          </a:ln>
        </p:spPr>
        <p:txBody>
          <a:bodyPr spcFirstLastPara="1" wrap="square" lIns="243800" tIns="243800" rIns="243800" bIns="243800" anchor="ctr" anchorCtr="0">
            <a:noAutofit/>
          </a:bodyPr>
          <a:lstStyle/>
          <a:p>
            <a:pPr algn="l" rtl="0"/>
            <a:endParaRPr sz="15200"/>
          </a:p>
        </p:txBody>
      </p:sp>
      <p:sp>
        <p:nvSpPr>
          <p:cNvPr id="109" name="Google Shape;109;p20"/>
          <p:cNvSpPr/>
          <p:nvPr/>
        </p:nvSpPr>
        <p:spPr>
          <a:xfrm>
            <a:off x="9755593" y="4629150"/>
            <a:ext cx="767200" cy="767200"/>
          </a:xfrm>
          <a:prstGeom prst="ellipse">
            <a:avLst/>
          </a:prstGeom>
          <a:solidFill>
            <a:srgbClr val="000000"/>
          </a:solidFill>
          <a:ln>
            <a:noFill/>
          </a:ln>
        </p:spPr>
        <p:txBody>
          <a:bodyPr spcFirstLastPara="1" wrap="square" lIns="243800" tIns="243800" rIns="243800" bIns="243800" anchor="ctr" anchorCtr="0">
            <a:noAutofit/>
          </a:bodyPr>
          <a:lstStyle/>
          <a:p>
            <a:pPr algn="l" rtl="0"/>
            <a:endParaRPr sz="15200"/>
          </a:p>
        </p:txBody>
      </p:sp>
      <p:sp>
        <p:nvSpPr>
          <p:cNvPr id="110" name="Google Shape;110;p20"/>
          <p:cNvSpPr/>
          <p:nvPr/>
        </p:nvSpPr>
        <p:spPr>
          <a:xfrm>
            <a:off x="7885491" y="5126350"/>
            <a:ext cx="767200" cy="767200"/>
          </a:xfrm>
          <a:prstGeom prst="ellipse">
            <a:avLst/>
          </a:prstGeom>
          <a:solidFill>
            <a:srgbClr val="000000"/>
          </a:solidFill>
          <a:ln>
            <a:noFill/>
          </a:ln>
        </p:spPr>
        <p:txBody>
          <a:bodyPr spcFirstLastPara="1" wrap="square" lIns="243800" tIns="243800" rIns="243800" bIns="243800" anchor="ctr" anchorCtr="0">
            <a:noAutofit/>
          </a:bodyPr>
          <a:lstStyle/>
          <a:p>
            <a:pPr algn="l" rtl="0"/>
            <a:endParaRPr sz="15200"/>
          </a:p>
        </p:txBody>
      </p:sp>
      <p:sp>
        <p:nvSpPr>
          <p:cNvPr id="111" name="Google Shape;111;p20"/>
          <p:cNvSpPr/>
          <p:nvPr/>
        </p:nvSpPr>
        <p:spPr>
          <a:xfrm>
            <a:off x="7899108" y="3094750"/>
            <a:ext cx="767200" cy="767200"/>
          </a:xfrm>
          <a:prstGeom prst="ellipse">
            <a:avLst/>
          </a:prstGeom>
          <a:solidFill>
            <a:srgbClr val="000000"/>
          </a:solidFill>
          <a:ln>
            <a:noFill/>
          </a:ln>
        </p:spPr>
        <p:txBody>
          <a:bodyPr spcFirstLastPara="1" wrap="square" lIns="243800" tIns="243800" rIns="243800" bIns="243800" anchor="ctr" anchorCtr="0">
            <a:noAutofit/>
          </a:bodyPr>
          <a:lstStyle/>
          <a:p>
            <a:pPr algn="l" rtl="0"/>
            <a:endParaRPr sz="15200"/>
          </a:p>
        </p:txBody>
      </p:sp>
      <p:sp>
        <p:nvSpPr>
          <p:cNvPr id="2" name="TextBox 1">
            <a:extLst>
              <a:ext uri="{FF2B5EF4-FFF2-40B4-BE49-F238E27FC236}">
                <a16:creationId xmlns:a16="http://schemas.microsoft.com/office/drawing/2014/main" id="{0A43D217-4C82-4E45-B672-BD3042CDA065}"/>
              </a:ext>
            </a:extLst>
          </p:cNvPr>
          <p:cNvSpPr txBox="1"/>
          <p:nvPr/>
        </p:nvSpPr>
        <p:spPr>
          <a:xfrm>
            <a:off x="-2378366" y="5216400"/>
            <a:ext cx="184731" cy="969496"/>
          </a:xfrm>
          <a:prstGeom prst="rect">
            <a:avLst/>
          </a:prstGeom>
          <a:noFill/>
        </p:spPr>
        <p:txBody>
          <a:bodyPr wrap="none" rtlCol="0">
            <a:spAutoFit/>
          </a:bodyPr>
          <a:lstStyle/>
          <a:p>
            <a:endParaRPr lang="en-US" dirty="0"/>
          </a:p>
        </p:txBody>
      </p:sp>
      <p:grpSp>
        <p:nvGrpSpPr>
          <p:cNvPr id="7" name="Group 6">
            <a:extLst>
              <a:ext uri="{FF2B5EF4-FFF2-40B4-BE49-F238E27FC236}">
                <a16:creationId xmlns:a16="http://schemas.microsoft.com/office/drawing/2014/main" id="{3BF1E2BA-F9C6-1243-87BE-925B9F5B7A75}"/>
              </a:ext>
            </a:extLst>
          </p:cNvPr>
          <p:cNvGrpSpPr/>
          <p:nvPr/>
        </p:nvGrpSpPr>
        <p:grpSpPr>
          <a:xfrm>
            <a:off x="12605845" y="547837"/>
            <a:ext cx="11410955" cy="8710463"/>
            <a:chOff x="10139193" y="0"/>
            <a:chExt cx="14415288" cy="11003797"/>
          </a:xfrm>
        </p:grpSpPr>
        <p:sp>
          <p:nvSpPr>
            <p:cNvPr id="6" name="Rectangle 5">
              <a:extLst>
                <a:ext uri="{FF2B5EF4-FFF2-40B4-BE49-F238E27FC236}">
                  <a16:creationId xmlns:a16="http://schemas.microsoft.com/office/drawing/2014/main" id="{A400FBDE-645A-364A-96BA-4B8A7CFFB089}"/>
                </a:ext>
              </a:extLst>
            </p:cNvPr>
            <p:cNvSpPr/>
            <p:nvPr/>
          </p:nvSpPr>
          <p:spPr bwMode="auto">
            <a:xfrm>
              <a:off x="10139193" y="0"/>
              <a:ext cx="14415288" cy="11003797"/>
            </a:xfrm>
            <a:prstGeom prst="rect">
              <a:avLst/>
            </a:prstGeom>
            <a:solidFill>
              <a:srgbClr val="010101"/>
            </a:solidFill>
            <a:ln w="12700" cap="flat" cmpd="sng" algn="ctr">
              <a:solidFill>
                <a:schemeClr val="tx1"/>
              </a:solidFill>
              <a:prstDash val="solid"/>
              <a:round/>
              <a:headEnd type="none" w="sm" len="sm"/>
              <a:tailEnd type="none" w="sm" len="sm"/>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imes New Roman" pitchFamily="18" charset="0"/>
              </a:endParaRPr>
            </a:p>
          </p:txBody>
        </p:sp>
        <p:grpSp>
          <p:nvGrpSpPr>
            <p:cNvPr id="12" name="Group 11">
              <a:extLst>
                <a:ext uri="{FF2B5EF4-FFF2-40B4-BE49-F238E27FC236}">
                  <a16:creationId xmlns:a16="http://schemas.microsoft.com/office/drawing/2014/main" id="{50B45BD0-5155-064B-8915-EF7EC68F2239}"/>
                </a:ext>
              </a:extLst>
            </p:cNvPr>
            <p:cNvGrpSpPr/>
            <p:nvPr/>
          </p:nvGrpSpPr>
          <p:grpSpPr>
            <a:xfrm>
              <a:off x="10514454" y="120812"/>
              <a:ext cx="13652501" cy="10634441"/>
              <a:chOff x="977899" y="2133630"/>
              <a:chExt cx="13652501" cy="10634441"/>
            </a:xfrm>
          </p:grpSpPr>
          <p:pic>
            <p:nvPicPr>
              <p:cNvPr id="13" name="image14.png" descr="empatny map - 4 quadrant diagram with post-it notes in each of the 4 quadrants">
                <a:extLst>
                  <a:ext uri="{FF2B5EF4-FFF2-40B4-BE49-F238E27FC236}">
                    <a16:creationId xmlns:a16="http://schemas.microsoft.com/office/drawing/2014/main" id="{C88F0D58-DF80-7F4D-A617-ED8D19A0D56B}"/>
                  </a:ext>
                </a:extLst>
              </p:cNvPr>
              <p:cNvPicPr/>
              <p:nvPr/>
            </p:nvPicPr>
            <p:blipFill>
              <a:blip r:embed="rId4"/>
              <a:stretch>
                <a:fillRect/>
              </a:stretch>
            </p:blipFill>
            <p:spPr>
              <a:xfrm>
                <a:off x="977899" y="3469877"/>
                <a:ext cx="13652501" cy="8131176"/>
              </a:xfrm>
              <a:prstGeom prst="rect">
                <a:avLst/>
              </a:prstGeom>
              <a:ln w="12700">
                <a:miter lim="400000"/>
              </a:ln>
            </p:spPr>
          </p:pic>
          <p:sp>
            <p:nvSpPr>
              <p:cNvPr id="14" name="Shape 973">
                <a:extLst>
                  <a:ext uri="{FF2B5EF4-FFF2-40B4-BE49-F238E27FC236}">
                    <a16:creationId xmlns:a16="http://schemas.microsoft.com/office/drawing/2014/main" id="{B506307A-52BE-394C-A352-B0A3E9A93721}"/>
                  </a:ext>
                </a:extLst>
              </p:cNvPr>
              <p:cNvSpPr/>
              <p:nvPr/>
            </p:nvSpPr>
            <p:spPr>
              <a:xfrm>
                <a:off x="3530601" y="2133630"/>
                <a:ext cx="2546863" cy="1380274"/>
              </a:xfrm>
              <a:prstGeom prst="rect">
                <a:avLst/>
              </a:prstGeom>
              <a:ln w="12700">
                <a:miter lim="400000"/>
              </a:ln>
              <a:extLst>
                <a:ext uri="{C572A759-6A51-4108-AA02-DFA0A04FC94B}">
                  <ma14:wrappingTextBoxFlag xmlns="" xmlns:ma14="http://schemas.microsoft.com/office/mac/drawingml/2011/main" val="1"/>
                </a:ext>
              </a:extLst>
            </p:spPr>
            <p:txBody>
              <a:bodyPr wrap="square" lIns="0" tIns="0" rIns="0" bIns="0" anchor="ctr">
                <a:spAutoFit/>
              </a:bodyPr>
              <a:lstStyle>
                <a:lvl1pPr algn="l">
                  <a:defRPr sz="7200">
                    <a:latin typeface="Lucida Grande"/>
                    <a:ea typeface="Lucida Grande"/>
                    <a:cs typeface="Lucida Grande"/>
                    <a:sym typeface="Lucida Grande"/>
                  </a:defRPr>
                </a:lvl1pPr>
              </a:lstStyle>
              <a:p>
                <a:pPr lvl="0">
                  <a:defRPr sz="1800"/>
                </a:pPr>
                <a:r>
                  <a:rPr sz="7100" dirty="0">
                    <a:solidFill>
                      <a:srgbClr val="FFFFFF"/>
                    </a:solidFill>
                  </a:rPr>
                  <a:t>say</a:t>
                </a:r>
              </a:p>
            </p:txBody>
          </p:sp>
          <p:sp>
            <p:nvSpPr>
              <p:cNvPr id="15" name="Shape 974">
                <a:extLst>
                  <a:ext uri="{FF2B5EF4-FFF2-40B4-BE49-F238E27FC236}">
                    <a16:creationId xmlns:a16="http://schemas.microsoft.com/office/drawing/2014/main" id="{7EC7F4C0-D670-0D4B-9238-A8CE99CDF60D}"/>
                  </a:ext>
                </a:extLst>
              </p:cNvPr>
              <p:cNvSpPr/>
              <p:nvPr/>
            </p:nvSpPr>
            <p:spPr>
              <a:xfrm>
                <a:off x="3695705" y="11675464"/>
                <a:ext cx="1752600" cy="1092607"/>
              </a:xfrm>
              <a:prstGeom prst="rect">
                <a:avLst/>
              </a:prstGeom>
              <a:ln w="12700">
                <a:miter lim="400000"/>
              </a:ln>
              <a:extLst>
                <a:ext uri="{C572A759-6A51-4108-AA02-DFA0A04FC94B}">
                  <ma14:wrappingTextBoxFlag xmlns="" xmlns:ma14="http://schemas.microsoft.com/office/mac/drawingml/2011/main" val="1"/>
                </a:ext>
              </a:extLst>
            </p:spPr>
            <p:txBody>
              <a:bodyPr lIns="0" tIns="0" rIns="0" bIns="0" anchor="ctr">
                <a:spAutoFit/>
              </a:bodyPr>
              <a:lstStyle>
                <a:lvl1pPr algn="l">
                  <a:defRPr sz="7200">
                    <a:latin typeface="Lucida Grande"/>
                    <a:ea typeface="Lucida Grande"/>
                    <a:cs typeface="Lucida Grande"/>
                    <a:sym typeface="Lucida Grande"/>
                  </a:defRPr>
                </a:lvl1pPr>
              </a:lstStyle>
              <a:p>
                <a:pPr lvl="0">
                  <a:defRPr sz="1800"/>
                </a:pPr>
                <a:r>
                  <a:rPr sz="7100" dirty="0">
                    <a:solidFill>
                      <a:srgbClr val="FFFFFF"/>
                    </a:solidFill>
                  </a:rPr>
                  <a:t>do</a:t>
                </a:r>
              </a:p>
            </p:txBody>
          </p:sp>
          <p:sp>
            <p:nvSpPr>
              <p:cNvPr id="16" name="Shape 975">
                <a:extLst>
                  <a:ext uri="{FF2B5EF4-FFF2-40B4-BE49-F238E27FC236}">
                    <a16:creationId xmlns:a16="http://schemas.microsoft.com/office/drawing/2014/main" id="{BE56F9D4-53B5-7C4B-8E15-9F4CE9E85201}"/>
                  </a:ext>
                </a:extLst>
              </p:cNvPr>
              <p:cNvSpPr/>
              <p:nvPr/>
            </p:nvSpPr>
            <p:spPr>
              <a:xfrm>
                <a:off x="10007600" y="2277464"/>
                <a:ext cx="2933701" cy="1092607"/>
              </a:xfrm>
              <a:prstGeom prst="rect">
                <a:avLst/>
              </a:prstGeom>
              <a:ln w="12700">
                <a:miter lim="400000"/>
              </a:ln>
              <a:extLst>
                <a:ext uri="{C572A759-6A51-4108-AA02-DFA0A04FC94B}">
                  <ma14:wrappingTextBoxFlag xmlns="" xmlns:ma14="http://schemas.microsoft.com/office/mac/drawingml/2011/main" val="1"/>
                </a:ext>
              </a:extLst>
            </p:spPr>
            <p:txBody>
              <a:bodyPr lIns="0" tIns="0" rIns="0" bIns="0" anchor="ctr">
                <a:spAutoFit/>
              </a:bodyPr>
              <a:lstStyle>
                <a:lvl1pPr algn="l">
                  <a:defRPr sz="7200">
                    <a:latin typeface="Lucida Grande"/>
                    <a:ea typeface="Lucida Grande"/>
                    <a:cs typeface="Lucida Grande"/>
                    <a:sym typeface="Lucida Grande"/>
                  </a:defRPr>
                </a:lvl1pPr>
              </a:lstStyle>
              <a:p>
                <a:pPr lvl="0">
                  <a:defRPr sz="1800"/>
                </a:pPr>
                <a:r>
                  <a:rPr sz="7100">
                    <a:solidFill>
                      <a:srgbClr val="FFFFFF"/>
                    </a:solidFill>
                  </a:rPr>
                  <a:t>think</a:t>
                </a:r>
              </a:p>
            </p:txBody>
          </p:sp>
          <p:sp>
            <p:nvSpPr>
              <p:cNvPr id="17" name="Shape 976">
                <a:extLst>
                  <a:ext uri="{FF2B5EF4-FFF2-40B4-BE49-F238E27FC236}">
                    <a16:creationId xmlns:a16="http://schemas.microsoft.com/office/drawing/2014/main" id="{79EE852C-EB15-964D-916E-3BBE24A6D045}"/>
                  </a:ext>
                </a:extLst>
              </p:cNvPr>
              <p:cNvSpPr/>
              <p:nvPr/>
            </p:nvSpPr>
            <p:spPr>
              <a:xfrm>
                <a:off x="10388600" y="11675464"/>
                <a:ext cx="2844800" cy="1092607"/>
              </a:xfrm>
              <a:prstGeom prst="rect">
                <a:avLst/>
              </a:prstGeom>
              <a:ln w="12700">
                <a:miter lim="400000"/>
              </a:ln>
              <a:extLst>
                <a:ext uri="{C572A759-6A51-4108-AA02-DFA0A04FC94B}">
                  <ma14:wrappingTextBoxFlag xmlns="" xmlns:ma14="http://schemas.microsoft.com/office/mac/drawingml/2011/main" val="1"/>
                </a:ext>
              </a:extLst>
            </p:spPr>
            <p:txBody>
              <a:bodyPr lIns="0" tIns="0" rIns="0" bIns="0" anchor="ctr">
                <a:spAutoFit/>
              </a:bodyPr>
              <a:lstStyle>
                <a:lvl1pPr algn="l">
                  <a:defRPr sz="7200">
                    <a:latin typeface="Lucida Grande"/>
                    <a:ea typeface="Lucida Grande"/>
                    <a:cs typeface="Lucida Grande"/>
                    <a:sym typeface="Lucida Grande"/>
                  </a:defRPr>
                </a:lvl1pPr>
              </a:lstStyle>
              <a:p>
                <a:pPr lvl="0">
                  <a:defRPr sz="1800"/>
                </a:pPr>
                <a:r>
                  <a:rPr sz="7100">
                    <a:solidFill>
                      <a:srgbClr val="FFFFFF"/>
                    </a:solidFill>
                  </a:rPr>
                  <a:t>feel</a:t>
                </a:r>
              </a:p>
            </p:txBody>
          </p:sp>
        </p:grpSp>
      </p:grpSp>
      <p:sp>
        <p:nvSpPr>
          <p:cNvPr id="9" name="Date Placeholder 2">
            <a:extLst>
              <a:ext uri="{FF2B5EF4-FFF2-40B4-BE49-F238E27FC236}">
                <a16:creationId xmlns:a16="http://schemas.microsoft.com/office/drawing/2014/main" id="{9F751B7C-9B54-8C2B-75A1-A19F3B4CA29A}"/>
              </a:ext>
            </a:extLst>
          </p:cNvPr>
          <p:cNvSpPr>
            <a:spLocks noGrp="1"/>
          </p:cNvSpPr>
          <p:nvPr>
            <p:ph type="dt" sz="half" idx="2"/>
          </p:nvPr>
        </p:nvSpPr>
        <p:spPr>
          <a:xfrm>
            <a:off x="0" y="13172985"/>
            <a:ext cx="5080000" cy="914400"/>
          </a:xfrm>
        </p:spPr>
        <p:txBody>
          <a:bodyPr/>
          <a:lstStyle/>
          <a:p>
            <a:r>
              <a:rPr lang="en-US" dirty="0"/>
              <a:t>Autumn 2026</a:t>
            </a:r>
          </a:p>
        </p:txBody>
      </p:sp>
      <p:sp>
        <p:nvSpPr>
          <p:cNvPr id="10" name="Footer Placeholder 3">
            <a:extLst>
              <a:ext uri="{FF2B5EF4-FFF2-40B4-BE49-F238E27FC236}">
                <a16:creationId xmlns:a16="http://schemas.microsoft.com/office/drawing/2014/main" id="{CACD2DB7-9FA1-67A0-F068-1F6B1CC96E05}"/>
              </a:ext>
            </a:extLst>
          </p:cNvPr>
          <p:cNvSpPr>
            <a:spLocks noGrp="1"/>
          </p:cNvSpPr>
          <p:nvPr>
            <p:ph type="ftr" sz="quarter" idx="3"/>
          </p:nvPr>
        </p:nvSpPr>
        <p:spPr>
          <a:xfrm>
            <a:off x="5091719" y="13172985"/>
            <a:ext cx="16638966" cy="914400"/>
          </a:xfrm>
        </p:spPr>
        <p:txBody>
          <a:bodyPr/>
          <a:lstStyle/>
          <a:p>
            <a:r>
              <a:rPr lang="en-US" dirty="0" err="1"/>
              <a:t>dt+UX</a:t>
            </a:r>
            <a:r>
              <a:rPr lang="en-US" dirty="0"/>
              <a:t>: Design Thinking for User Experience Design, Prototyping &amp; Evaluation</a:t>
            </a:r>
          </a:p>
        </p:txBody>
      </p:sp>
      <p:sp>
        <p:nvSpPr>
          <p:cNvPr id="11" name="Slide Number Placeholder 4">
            <a:extLst>
              <a:ext uri="{FF2B5EF4-FFF2-40B4-BE49-F238E27FC236}">
                <a16:creationId xmlns:a16="http://schemas.microsoft.com/office/drawing/2014/main" id="{EBFFF65E-742B-D3BB-EAE5-4945934CDEAB}"/>
              </a:ext>
            </a:extLst>
          </p:cNvPr>
          <p:cNvSpPr>
            <a:spLocks noGrp="1"/>
          </p:cNvSpPr>
          <p:nvPr>
            <p:ph type="sldNum" sz="quarter" idx="4"/>
          </p:nvPr>
        </p:nvSpPr>
        <p:spPr>
          <a:xfrm>
            <a:off x="21742400" y="13172987"/>
            <a:ext cx="2641600" cy="914400"/>
          </a:xfrm>
        </p:spPr>
        <p:txBody>
          <a:bodyPr/>
          <a:lstStyle/>
          <a:p>
            <a:fld id="{7765F609-13D8-427A-A637-8F1D1F077692}" type="slidenum">
              <a:rPr lang="en-US" smtClean="0"/>
              <a:pPr/>
              <a:t>13</a:t>
            </a:fld>
            <a:endParaRPr lang="en-US"/>
          </a:p>
        </p:txBody>
      </p:sp>
    </p:spTree>
    <p:extLst>
      <p:ext uri="{BB962C8B-B14F-4D97-AF65-F5344CB8AC3E}">
        <p14:creationId xmlns:p14="http://schemas.microsoft.com/office/powerpoint/2010/main" val="3946350087"/>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xit" presetSubtype="0" fill="hold" nodeType="clickEffect">
                                  <p:stCondLst>
                                    <p:cond delay="0"/>
                                  </p:stCondLst>
                                  <p:childTnLst>
                                    <p:set>
                                      <p:cBhvr>
                                        <p:cTn id="30" dur="1" fill="hold">
                                          <p:stCondLst>
                                            <p:cond delay="0"/>
                                          </p:stCondLst>
                                        </p:cTn>
                                        <p:tgtEl>
                                          <p:spTgt spid="7"/>
                                        </p:tgtEl>
                                        <p:attrNameLst>
                                          <p:attrName>style.visibility</p:attrName>
                                        </p:attrNameLst>
                                      </p:cBhvr>
                                      <p:to>
                                        <p:strVal val="hidden"/>
                                      </p:to>
                                    </p:set>
                                  </p:childTnLst>
                                </p:cTn>
                              </p:par>
                              <p:par>
                                <p:cTn id="31" presetID="1" presetClass="entr" presetSubtype="0" fill="hold" nodeType="withEffect">
                                  <p:stCondLst>
                                    <p:cond delay="0"/>
                                  </p:stCondLst>
                                  <p:childTnLst>
                                    <p:set>
                                      <p:cBhvr>
                                        <p:cTn id="32" dur="1" fill="hold">
                                          <p:stCondLst>
                                            <p:cond delay="0"/>
                                          </p:stCondLst>
                                        </p:cTn>
                                        <p:tgtEl>
                                          <p:spTgt spid="107">
                                            <p:txEl>
                                              <p:pRg st="3" end="3"/>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8" grpId="0" animBg="1"/>
      <p:bldP spid="109" grpId="0" animBg="1"/>
      <p:bldP spid="110" grpId="0" animBg="1"/>
      <p:bldP spid="111"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15"/>
        <p:cNvGrpSpPr/>
        <p:nvPr/>
      </p:nvGrpSpPr>
      <p:grpSpPr>
        <a:xfrm>
          <a:off x="0" y="0"/>
          <a:ext cx="0" cy="0"/>
          <a:chOff x="0" y="0"/>
          <a:chExt cx="0" cy="0"/>
        </a:xfrm>
      </p:grpSpPr>
      <p:pic>
        <p:nvPicPr>
          <p:cNvPr id="8" name="Google Shape;96;p19">
            <a:extLst>
              <a:ext uri="{FF2B5EF4-FFF2-40B4-BE49-F238E27FC236}">
                <a16:creationId xmlns:a16="http://schemas.microsoft.com/office/drawing/2014/main" id="{59462B64-0DB7-E74C-9ACE-C0DEB20C21C6}"/>
              </a:ext>
            </a:extLst>
          </p:cNvPr>
          <p:cNvPicPr preferRelativeResize="0"/>
          <p:nvPr/>
        </p:nvPicPr>
        <p:blipFill rotWithShape="1">
          <a:blip r:embed="rId3">
            <a:alphaModFix/>
          </a:blip>
          <a:srcRect l="10606" t="27288" r="9826" b="18254"/>
          <a:stretch/>
        </p:blipFill>
        <p:spPr>
          <a:xfrm>
            <a:off x="-15064" y="0"/>
            <a:ext cx="19541314" cy="9258300"/>
          </a:xfrm>
          <a:prstGeom prst="rect">
            <a:avLst/>
          </a:prstGeom>
          <a:noFill/>
          <a:ln>
            <a:noFill/>
          </a:ln>
        </p:spPr>
      </p:pic>
      <p:sp>
        <p:nvSpPr>
          <p:cNvPr id="117" name="Google Shape;117;p21"/>
          <p:cNvSpPr/>
          <p:nvPr/>
        </p:nvSpPr>
        <p:spPr>
          <a:xfrm>
            <a:off x="10926450" y="3319233"/>
            <a:ext cx="767200" cy="767200"/>
          </a:xfrm>
          <a:prstGeom prst="ellipse">
            <a:avLst/>
          </a:prstGeom>
          <a:solidFill>
            <a:srgbClr val="000000"/>
          </a:solidFill>
          <a:ln>
            <a:noFill/>
          </a:ln>
        </p:spPr>
        <p:txBody>
          <a:bodyPr spcFirstLastPara="1" wrap="square" lIns="243800" tIns="243800" rIns="243800" bIns="243800" anchor="ctr" anchorCtr="0">
            <a:noAutofit/>
          </a:bodyPr>
          <a:lstStyle/>
          <a:p>
            <a:pPr algn="l" rtl="0"/>
            <a:endParaRPr sz="15200"/>
          </a:p>
        </p:txBody>
      </p:sp>
      <p:sp>
        <p:nvSpPr>
          <p:cNvPr id="118" name="Google Shape;118;p21"/>
          <p:cNvSpPr/>
          <p:nvPr/>
        </p:nvSpPr>
        <p:spPr>
          <a:xfrm>
            <a:off x="9755593" y="4572000"/>
            <a:ext cx="767200" cy="767200"/>
          </a:xfrm>
          <a:prstGeom prst="ellipse">
            <a:avLst/>
          </a:prstGeom>
          <a:solidFill>
            <a:srgbClr val="000000"/>
          </a:solidFill>
          <a:ln>
            <a:noFill/>
          </a:ln>
        </p:spPr>
        <p:txBody>
          <a:bodyPr spcFirstLastPara="1" wrap="square" lIns="243800" tIns="243800" rIns="243800" bIns="243800" anchor="ctr" anchorCtr="0">
            <a:noAutofit/>
          </a:bodyPr>
          <a:lstStyle/>
          <a:p>
            <a:pPr algn="l" rtl="0"/>
            <a:endParaRPr sz="15200"/>
          </a:p>
        </p:txBody>
      </p:sp>
      <p:sp>
        <p:nvSpPr>
          <p:cNvPr id="119" name="Google Shape;119;p21"/>
          <p:cNvSpPr/>
          <p:nvPr/>
        </p:nvSpPr>
        <p:spPr>
          <a:xfrm>
            <a:off x="8852600" y="4572000"/>
            <a:ext cx="767200" cy="767200"/>
          </a:xfrm>
          <a:prstGeom prst="ellipse">
            <a:avLst/>
          </a:prstGeom>
          <a:solidFill>
            <a:srgbClr val="000000"/>
          </a:solidFill>
          <a:ln>
            <a:noFill/>
          </a:ln>
        </p:spPr>
        <p:txBody>
          <a:bodyPr spcFirstLastPara="1" wrap="square" lIns="243800" tIns="243800" rIns="243800" bIns="243800" anchor="ctr" anchorCtr="0">
            <a:noAutofit/>
          </a:bodyPr>
          <a:lstStyle/>
          <a:p>
            <a:pPr algn="l" rtl="0"/>
            <a:endParaRPr sz="15200"/>
          </a:p>
        </p:txBody>
      </p:sp>
      <p:sp>
        <p:nvSpPr>
          <p:cNvPr id="120" name="Google Shape;120;p21"/>
          <p:cNvSpPr/>
          <p:nvPr/>
        </p:nvSpPr>
        <p:spPr>
          <a:xfrm>
            <a:off x="8469000" y="1341400"/>
            <a:ext cx="767200" cy="767200"/>
          </a:xfrm>
          <a:prstGeom prst="ellipse">
            <a:avLst/>
          </a:prstGeom>
          <a:solidFill>
            <a:srgbClr val="000000"/>
          </a:solidFill>
          <a:ln>
            <a:noFill/>
          </a:ln>
        </p:spPr>
        <p:txBody>
          <a:bodyPr spcFirstLastPara="1" wrap="square" lIns="243800" tIns="243800" rIns="243800" bIns="243800" anchor="ctr" anchorCtr="0">
            <a:noAutofit/>
          </a:bodyPr>
          <a:lstStyle/>
          <a:p>
            <a:pPr algn="l" rtl="0"/>
            <a:endParaRPr sz="15200"/>
          </a:p>
        </p:txBody>
      </p:sp>
      <p:sp>
        <p:nvSpPr>
          <p:cNvPr id="121" name="Google Shape;121;p21"/>
          <p:cNvSpPr txBox="1">
            <a:spLocks noGrp="1"/>
          </p:cNvSpPr>
          <p:nvPr>
            <p:ph type="body" idx="1"/>
          </p:nvPr>
        </p:nvSpPr>
        <p:spPr>
          <a:xfrm>
            <a:off x="304800" y="9282924"/>
            <a:ext cx="23907750" cy="4384950"/>
          </a:xfrm>
          <a:prstGeom prst="rect">
            <a:avLst/>
          </a:prstGeom>
          <a:ln w="9525" cap="flat" cmpd="sng">
            <a:noFill/>
            <a:prstDash val="solid"/>
            <a:round/>
            <a:headEnd type="none" w="sm" len="sm"/>
            <a:tailEnd type="none" w="sm" len="sm"/>
          </a:ln>
        </p:spPr>
        <p:txBody>
          <a:bodyPr spcFirstLastPara="1" vert="horz" wrap="square" lIns="243800" tIns="243800" rIns="243800" bIns="243800" numCol="1" anchor="t" anchorCtr="0" compatLnSpc="1">
            <a:prstTxWarp prst="textNoShape">
              <a:avLst/>
            </a:prstTxWarp>
            <a:normAutofit fontScale="77500" lnSpcReduction="20000"/>
          </a:bodyPr>
          <a:lstStyle/>
          <a:p>
            <a:pPr marL="0" indent="0">
              <a:spcBef>
                <a:spcPts val="0"/>
              </a:spcBef>
              <a:spcAft>
                <a:spcPts val="0"/>
              </a:spcAft>
              <a:buNone/>
            </a:pPr>
            <a:r>
              <a:rPr lang="en" sz="4000" b="1" dirty="0">
                <a:latin typeface="Barlow"/>
                <a:ea typeface="Barlow"/>
                <a:cs typeface="Barlow"/>
                <a:sym typeface="Barlow"/>
              </a:rPr>
              <a:t>We met</a:t>
            </a:r>
            <a:r>
              <a:rPr lang="en" sz="4000" dirty="0">
                <a:latin typeface="Barlow"/>
                <a:ea typeface="Barlow"/>
                <a:cs typeface="Barlow"/>
                <a:sym typeface="Barlow"/>
              </a:rPr>
              <a:t>... a woman who drives a truck and is a mechanical engineer at Stanford. </a:t>
            </a:r>
            <a:endParaRPr sz="4000" dirty="0">
              <a:latin typeface="Barlow"/>
              <a:ea typeface="Barlow"/>
              <a:cs typeface="Barlow"/>
              <a:sym typeface="Barlow"/>
            </a:endParaRPr>
          </a:p>
          <a:p>
            <a:pPr marL="0" indent="0">
              <a:spcBef>
                <a:spcPts val="3200"/>
              </a:spcBef>
              <a:spcAft>
                <a:spcPts val="0"/>
              </a:spcAft>
              <a:buNone/>
            </a:pPr>
            <a:r>
              <a:rPr lang="en" sz="4000" b="1" dirty="0">
                <a:latin typeface="Barlow"/>
                <a:ea typeface="Barlow"/>
                <a:cs typeface="Barlow"/>
                <a:sym typeface="Barlow"/>
              </a:rPr>
              <a:t>We were surprised to notice that</a:t>
            </a:r>
            <a:r>
              <a:rPr lang="en" sz="4000" dirty="0">
                <a:latin typeface="Barlow"/>
                <a:ea typeface="Barlow"/>
                <a:cs typeface="Barlow"/>
                <a:sym typeface="Barlow"/>
              </a:rPr>
              <a:t>... </a:t>
            </a:r>
            <a:r>
              <a:rPr lang="en" sz="4000" dirty="0">
                <a:highlight>
                  <a:srgbClr val="800080"/>
                </a:highlight>
                <a:latin typeface="Barlow"/>
                <a:ea typeface="Barlow"/>
                <a:cs typeface="Barlow"/>
                <a:sym typeface="Barlow"/>
              </a:rPr>
              <a:t>she didn’t feel confident</a:t>
            </a:r>
            <a:r>
              <a:rPr lang="en" sz="4000" dirty="0">
                <a:latin typeface="Barlow"/>
                <a:ea typeface="Barlow"/>
                <a:cs typeface="Barlow"/>
                <a:sym typeface="Barlow"/>
              </a:rPr>
              <a:t> making decisions about the upkeep of her truck when talking with mechanics. </a:t>
            </a:r>
          </a:p>
          <a:p>
            <a:pPr marL="0" indent="0">
              <a:spcBef>
                <a:spcPts val="3200"/>
              </a:spcBef>
              <a:spcAft>
                <a:spcPts val="0"/>
              </a:spcAft>
              <a:buNone/>
            </a:pPr>
            <a:r>
              <a:rPr lang="en-US" sz="4000" b="1" dirty="0">
                <a:latin typeface="Barlow"/>
                <a:ea typeface="Barlow"/>
                <a:cs typeface="Barlow"/>
                <a:sym typeface="Barlow"/>
              </a:rPr>
              <a:t>We wonder if this means</a:t>
            </a:r>
            <a:r>
              <a:rPr lang="en-US" sz="4000" dirty="0">
                <a:latin typeface="Barlow"/>
                <a:ea typeface="Barlow"/>
                <a:cs typeface="Barlow"/>
                <a:sym typeface="Barlow"/>
              </a:rPr>
              <a:t>…</a:t>
            </a:r>
            <a:r>
              <a:rPr lang="en-US" sz="4000" b="1" dirty="0">
                <a:latin typeface="Barlow"/>
                <a:ea typeface="Barlow"/>
                <a:cs typeface="Barlow"/>
                <a:sym typeface="Barlow"/>
              </a:rPr>
              <a:t> </a:t>
            </a:r>
            <a:r>
              <a:rPr lang="en" sz="4000" dirty="0">
                <a:latin typeface="Barlow"/>
                <a:ea typeface="Barlow"/>
                <a:cs typeface="Barlow"/>
                <a:sym typeface="Barlow"/>
              </a:rPr>
              <a:t>she wants </a:t>
            </a:r>
            <a:r>
              <a:rPr lang="en" sz="4000" dirty="0">
                <a:highlight>
                  <a:srgbClr val="800080"/>
                </a:highlight>
                <a:latin typeface="Barlow"/>
                <a:ea typeface="Barlow"/>
                <a:cs typeface="Barlow"/>
                <a:sym typeface="Barlow"/>
              </a:rPr>
              <a:t>to overcome her fear</a:t>
            </a:r>
            <a:r>
              <a:rPr lang="en" sz="4000" dirty="0">
                <a:latin typeface="Barlow"/>
                <a:ea typeface="Barlow"/>
                <a:cs typeface="Barlow"/>
                <a:sym typeface="Barlow"/>
              </a:rPr>
              <a:t> that she’d be seen as inexperienced or out of place at the repair shop.</a:t>
            </a:r>
            <a:endParaRPr sz="4000" dirty="0">
              <a:latin typeface="Barlow"/>
              <a:ea typeface="Barlow"/>
              <a:cs typeface="Barlow"/>
              <a:sym typeface="Barlow"/>
            </a:endParaRPr>
          </a:p>
          <a:p>
            <a:pPr marL="0" indent="0">
              <a:spcBef>
                <a:spcPts val="3200"/>
              </a:spcBef>
              <a:spcAft>
                <a:spcPts val="3200"/>
              </a:spcAft>
              <a:buNone/>
            </a:pPr>
            <a:r>
              <a:rPr lang="en" sz="4000" b="1" dirty="0">
                <a:latin typeface="Barlow"/>
                <a:ea typeface="Barlow"/>
                <a:cs typeface="Barlow"/>
                <a:sym typeface="Barlow"/>
              </a:rPr>
              <a:t>It would be game-changing if</a:t>
            </a:r>
            <a:r>
              <a:rPr lang="en" sz="4000" dirty="0">
                <a:latin typeface="Barlow"/>
                <a:ea typeface="Barlow"/>
                <a:cs typeface="Barlow"/>
                <a:sym typeface="Barlow"/>
              </a:rPr>
              <a:t>... we could </a:t>
            </a:r>
            <a:r>
              <a:rPr lang="en" sz="4000" dirty="0">
                <a:highlight>
                  <a:srgbClr val="800080"/>
                </a:highlight>
                <a:latin typeface="Barlow"/>
                <a:ea typeface="Barlow"/>
                <a:cs typeface="Barlow"/>
                <a:sym typeface="Barlow"/>
              </a:rPr>
              <a:t>provide a third-party resource </a:t>
            </a:r>
            <a:r>
              <a:rPr lang="en" sz="4000" dirty="0">
                <a:latin typeface="Barlow"/>
                <a:ea typeface="Barlow"/>
                <a:cs typeface="Barlow"/>
                <a:sym typeface="Barlow"/>
              </a:rPr>
              <a:t>that could advise her on her truck's maintenance, making her more confident in her decisions without having to worry about misaligned incentives (e.g., upselling mechanics).</a:t>
            </a:r>
            <a:endParaRPr sz="4000" dirty="0">
              <a:latin typeface="Barlow"/>
              <a:ea typeface="Barlow"/>
              <a:cs typeface="Barlow"/>
              <a:sym typeface="Barlow"/>
            </a:endParaRPr>
          </a:p>
        </p:txBody>
      </p:sp>
      <p:sp>
        <p:nvSpPr>
          <p:cNvPr id="5" name="Date Placeholder 2">
            <a:extLst>
              <a:ext uri="{FF2B5EF4-FFF2-40B4-BE49-F238E27FC236}">
                <a16:creationId xmlns:a16="http://schemas.microsoft.com/office/drawing/2014/main" id="{B553F60A-AD20-49C9-4608-2104EC72E356}"/>
              </a:ext>
            </a:extLst>
          </p:cNvPr>
          <p:cNvSpPr>
            <a:spLocks noGrp="1"/>
          </p:cNvSpPr>
          <p:nvPr>
            <p:ph type="dt" sz="half" idx="2"/>
          </p:nvPr>
        </p:nvSpPr>
        <p:spPr>
          <a:xfrm>
            <a:off x="0" y="13172985"/>
            <a:ext cx="5080000" cy="914400"/>
          </a:xfrm>
        </p:spPr>
        <p:txBody>
          <a:bodyPr/>
          <a:lstStyle/>
          <a:p>
            <a:r>
              <a:rPr lang="en-US" dirty="0"/>
              <a:t>Autumn 2026</a:t>
            </a:r>
          </a:p>
        </p:txBody>
      </p:sp>
      <p:sp>
        <p:nvSpPr>
          <p:cNvPr id="6" name="Footer Placeholder 3">
            <a:extLst>
              <a:ext uri="{FF2B5EF4-FFF2-40B4-BE49-F238E27FC236}">
                <a16:creationId xmlns:a16="http://schemas.microsoft.com/office/drawing/2014/main" id="{5C629BCC-16C0-4E72-D31E-DA073B0EBADF}"/>
              </a:ext>
            </a:extLst>
          </p:cNvPr>
          <p:cNvSpPr>
            <a:spLocks noGrp="1"/>
          </p:cNvSpPr>
          <p:nvPr>
            <p:ph type="ftr" sz="quarter" idx="3"/>
          </p:nvPr>
        </p:nvSpPr>
        <p:spPr>
          <a:xfrm>
            <a:off x="5091719" y="13172985"/>
            <a:ext cx="16638966" cy="914400"/>
          </a:xfrm>
        </p:spPr>
        <p:txBody>
          <a:bodyPr/>
          <a:lstStyle/>
          <a:p>
            <a:r>
              <a:rPr lang="en-US" dirty="0" err="1"/>
              <a:t>dt+UX</a:t>
            </a:r>
            <a:r>
              <a:rPr lang="en-US" dirty="0"/>
              <a:t>: Design Thinking for User Experience Design, Prototyping &amp; Evaluation</a:t>
            </a:r>
          </a:p>
        </p:txBody>
      </p:sp>
      <p:sp>
        <p:nvSpPr>
          <p:cNvPr id="7" name="Slide Number Placeholder 4">
            <a:extLst>
              <a:ext uri="{FF2B5EF4-FFF2-40B4-BE49-F238E27FC236}">
                <a16:creationId xmlns:a16="http://schemas.microsoft.com/office/drawing/2014/main" id="{A568143E-946E-8011-F765-3AC5C385E6EC}"/>
              </a:ext>
            </a:extLst>
          </p:cNvPr>
          <p:cNvSpPr>
            <a:spLocks noGrp="1"/>
          </p:cNvSpPr>
          <p:nvPr>
            <p:ph type="sldNum" sz="quarter" idx="4"/>
          </p:nvPr>
        </p:nvSpPr>
        <p:spPr>
          <a:xfrm>
            <a:off x="21742400" y="13172987"/>
            <a:ext cx="2641600" cy="914400"/>
          </a:xfrm>
        </p:spPr>
        <p:txBody>
          <a:bodyPr/>
          <a:lstStyle/>
          <a:p>
            <a:fld id="{7765F609-13D8-427A-A637-8F1D1F077692}" type="slidenum">
              <a:rPr lang="en-US" smtClean="0"/>
              <a:pPr/>
              <a:t>14</a:t>
            </a:fld>
            <a:endParaRPr lang="en-US"/>
          </a:p>
        </p:txBody>
      </p:sp>
    </p:spTree>
    <p:extLst>
      <p:ext uri="{BB962C8B-B14F-4D97-AF65-F5344CB8AC3E}">
        <p14:creationId xmlns:p14="http://schemas.microsoft.com/office/powerpoint/2010/main" val="468810977"/>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1">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1">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7" grpId="0" animBg="1"/>
      <p:bldP spid="118" grpId="0" animBg="1"/>
      <p:bldP spid="119" grpId="0" animBg="1"/>
      <p:bldP spid="120" grpId="0" animBg="1"/>
    </p:bldLst>
  </p:timing>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026" name="pasted-image.png"/>
          <p:cNvPicPr/>
          <p:nvPr/>
        </p:nvPicPr>
        <p:blipFill>
          <a:blip r:embed="rId3"/>
          <a:stretch>
            <a:fillRect/>
          </a:stretch>
        </p:blipFill>
        <p:spPr>
          <a:xfrm>
            <a:off x="0" y="0"/>
            <a:ext cx="24384000" cy="13716000"/>
          </a:xfrm>
          <a:prstGeom prst="rect">
            <a:avLst/>
          </a:prstGeom>
          <a:ln w="12700">
            <a:miter lim="400000"/>
          </a:ln>
        </p:spPr>
      </p:pic>
      <p:grpSp>
        <p:nvGrpSpPr>
          <p:cNvPr id="6" name="Group 5"/>
          <p:cNvGrpSpPr/>
          <p:nvPr/>
        </p:nvGrpSpPr>
        <p:grpSpPr>
          <a:xfrm>
            <a:off x="14796532" y="10544513"/>
            <a:ext cx="9587469" cy="2752430"/>
            <a:chOff x="0" y="4105570"/>
            <a:chExt cx="11045712" cy="2752430"/>
          </a:xfrm>
        </p:grpSpPr>
        <p:sp>
          <p:nvSpPr>
            <p:cNvPr id="5" name="Rectangle 4"/>
            <p:cNvSpPr/>
            <p:nvPr/>
          </p:nvSpPr>
          <p:spPr bwMode="auto">
            <a:xfrm>
              <a:off x="0" y="4105570"/>
              <a:ext cx="11045712" cy="2752430"/>
            </a:xfrm>
            <a:prstGeom prst="rect">
              <a:avLst/>
            </a:prstGeom>
            <a:solidFill>
              <a:schemeClr val="bg2">
                <a:alpha val="50000"/>
              </a:schemeClr>
            </a:solidFill>
            <a:ln w="12700" cap="flat" cmpd="sng" algn="ctr">
              <a:noFill/>
              <a:prstDash val="solid"/>
              <a:round/>
              <a:headEnd type="none" w="sm" len="sm"/>
              <a:tailEnd type="none" w="sm" len="sm"/>
            </a:ln>
            <a:effectLst/>
          </p:spPr>
          <p:txBody>
            <a:bodyPr vert="horz" wrap="square" lIns="91440" tIns="45720" rIns="91440" bIns="45720" numCol="1" rtlCol="0" anchor="t" anchorCtr="0" compatLnSpc="1">
              <a:prstTxWarp prst="textNoShape">
                <a:avLst/>
              </a:prstTxWarp>
            </a:bodyPr>
            <a:lstStyle/>
            <a:p>
              <a:pPr algn="l" defTabSz="914380" rtl="0" fontAlgn="base">
                <a:spcBef>
                  <a:spcPct val="0"/>
                </a:spcBef>
                <a:spcAft>
                  <a:spcPct val="0"/>
                </a:spcAft>
              </a:pPr>
              <a:endParaRPr lang="en-US" sz="2400">
                <a:solidFill>
                  <a:schemeClr val="tx1"/>
                </a:solidFill>
                <a:latin typeface="Times New Roman" pitchFamily="18" charset="0"/>
              </a:endParaRPr>
            </a:p>
          </p:txBody>
        </p:sp>
        <p:sp>
          <p:nvSpPr>
            <p:cNvPr id="1027" name="Shape 1027"/>
            <p:cNvSpPr/>
            <p:nvPr/>
          </p:nvSpPr>
          <p:spPr>
            <a:xfrm>
              <a:off x="917542" y="4767300"/>
              <a:ext cx="9425837" cy="1446546"/>
            </a:xfrm>
            <a:prstGeom prst="rect">
              <a:avLst/>
            </a:prstGeom>
            <a:ln w="12700">
              <a:miter lim="400000"/>
            </a:ln>
            <a:extLst>
              <a:ext uri="{C572A759-6A51-4108-AA02-DFA0A04FC94B}">
                <ma14:wrappingTextBoxFlag xmlns:ma14="http://schemas.microsoft.com/office/mac/drawingml/2011/main" xmlns="" val="1"/>
              </a:ext>
            </a:extLst>
          </p:spPr>
          <p:txBody>
            <a:bodyPr wrap="none" lIns="45718" tIns="45718" rIns="45718" bIns="45718">
              <a:spAutoFit/>
            </a:bodyPr>
            <a:lstStyle>
              <a:lvl1pPr>
                <a:defRPr sz="9000">
                  <a:solidFill>
                    <a:srgbClr val="FFFFFF"/>
                  </a:solidFill>
                  <a:latin typeface="Lucida Grande"/>
                  <a:ea typeface="Lucida Grande"/>
                  <a:cs typeface="Lucida Grande"/>
                  <a:sym typeface="Lucida Grande"/>
                </a:defRPr>
              </a:lvl1pPr>
            </a:lstStyle>
            <a:p>
              <a:pPr lvl="0">
                <a:defRPr sz="1800">
                  <a:solidFill>
                    <a:srgbClr val="000000"/>
                  </a:solidFill>
                </a:defRPr>
              </a:pPr>
              <a:r>
                <a:rPr sz="8800" dirty="0">
                  <a:solidFill>
                    <a:schemeClr val="tx1"/>
                  </a:solidFill>
                  <a:latin typeface="Helvetica Light"/>
                  <a:cs typeface="Helvetica Light"/>
                </a:rPr>
                <a:t>Shifting gears…</a:t>
              </a:r>
            </a:p>
          </p:txBody>
        </p:sp>
      </p:grpSp>
      <p:sp>
        <p:nvSpPr>
          <p:cNvPr id="2" name="Date Placeholder 1"/>
          <p:cNvSpPr>
            <a:spLocks noGrp="1"/>
          </p:cNvSpPr>
          <p:nvPr>
            <p:ph type="dt" sz="half" idx="10"/>
          </p:nvPr>
        </p:nvSpPr>
        <p:spPr/>
        <p:txBody>
          <a:bodyPr/>
          <a:lstStyle/>
          <a:p>
            <a:pPr>
              <a:defRPr/>
            </a:pPr>
            <a:r>
              <a:rPr lang="en-US" dirty="0"/>
              <a:t>Autumn 2026</a:t>
            </a:r>
          </a:p>
        </p:txBody>
      </p:sp>
      <p:sp>
        <p:nvSpPr>
          <p:cNvPr id="3" name="Footer Placeholder 2"/>
          <p:cNvSpPr>
            <a:spLocks noGrp="1"/>
          </p:cNvSpPr>
          <p:nvPr>
            <p:ph type="ftr" sz="quarter" idx="11"/>
          </p:nvPr>
        </p:nvSpPr>
        <p:spPr/>
        <p:txBody>
          <a:bodyPr/>
          <a:lstStyle/>
          <a:p>
            <a:pPr>
              <a:defRPr/>
            </a:pPr>
            <a:r>
              <a:rPr lang="en-US"/>
              <a:t>dt+UX: Design Thinking for User Experience Design, Prototyping &amp; Evaluation</a:t>
            </a:r>
            <a:endParaRPr lang="en-US" dirty="0"/>
          </a:p>
        </p:txBody>
      </p:sp>
      <p:sp>
        <p:nvSpPr>
          <p:cNvPr id="4" name="Slide Number Placeholder 3"/>
          <p:cNvSpPr>
            <a:spLocks noGrp="1"/>
          </p:cNvSpPr>
          <p:nvPr>
            <p:ph type="sldNum" sz="quarter" idx="12"/>
          </p:nvPr>
        </p:nvSpPr>
        <p:spPr/>
        <p:txBody>
          <a:bodyPr/>
          <a:lstStyle/>
          <a:p>
            <a:pPr>
              <a:defRPr/>
            </a:pPr>
            <a:fld id="{0E1F3F99-1E68-4047-B307-0AAED4DA5926}" type="slidenum">
              <a:rPr lang="en-US" smtClean="0"/>
              <a:pPr>
                <a:defRPr/>
              </a:pPr>
              <a:t>15</a:t>
            </a:fld>
            <a:endParaRPr lang="en-US" dirty="0"/>
          </a:p>
        </p:txBody>
      </p:sp>
    </p:spTree>
    <p:extLst>
      <p:ext uri="{BB962C8B-B14F-4D97-AF65-F5344CB8AC3E}">
        <p14:creationId xmlns:p14="http://schemas.microsoft.com/office/powerpoint/2010/main" val="194381942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69" name="Group 869"/>
          <p:cNvGrpSpPr/>
          <p:nvPr/>
        </p:nvGrpSpPr>
        <p:grpSpPr>
          <a:xfrm>
            <a:off x="5410761" y="4173666"/>
            <a:ext cx="13551384" cy="6300532"/>
            <a:chOff x="642940" y="500610"/>
            <a:chExt cx="13551384" cy="6300532"/>
          </a:xfrm>
        </p:grpSpPr>
        <p:grpSp>
          <p:nvGrpSpPr>
            <p:cNvPr id="856" name="Group 856"/>
            <p:cNvGrpSpPr/>
            <p:nvPr/>
          </p:nvGrpSpPr>
          <p:grpSpPr>
            <a:xfrm>
              <a:off x="642940" y="500610"/>
              <a:ext cx="2899736" cy="3348747"/>
              <a:chOff x="642940" y="500610"/>
              <a:chExt cx="2899735" cy="3348745"/>
            </a:xfrm>
          </p:grpSpPr>
          <p:sp>
            <p:nvSpPr>
              <p:cNvPr id="854" name="Shape 854"/>
              <p:cNvSpPr/>
              <p:nvPr/>
            </p:nvSpPr>
            <p:spPr>
              <a:xfrm rot="1800000">
                <a:off x="642940" y="500610"/>
                <a:ext cx="2899735" cy="3348745"/>
              </a:xfrm>
              <a:custGeom>
                <a:avLst/>
                <a:gdLst/>
                <a:ahLst/>
                <a:cxnLst>
                  <a:cxn ang="0">
                    <a:pos x="wd2" y="hd2"/>
                  </a:cxn>
                  <a:cxn ang="5400000">
                    <a:pos x="wd2" y="hd2"/>
                  </a:cxn>
                  <a:cxn ang="10800000">
                    <a:pos x="wd2" y="hd2"/>
                  </a:cxn>
                  <a:cxn ang="16200000">
                    <a:pos x="wd2" y="hd2"/>
                  </a:cxn>
                </a:cxnLst>
                <a:rect l="0" t="0" r="r" b="b"/>
                <a:pathLst>
                  <a:path w="21600" h="21600" extrusionOk="0">
                    <a:moveTo>
                      <a:pt x="10800" y="0"/>
                    </a:moveTo>
                    <a:lnTo>
                      <a:pt x="21600" y="5400"/>
                    </a:lnTo>
                    <a:lnTo>
                      <a:pt x="21600" y="16200"/>
                    </a:lnTo>
                    <a:lnTo>
                      <a:pt x="10800" y="21600"/>
                    </a:lnTo>
                    <a:lnTo>
                      <a:pt x="0" y="16200"/>
                    </a:lnTo>
                    <a:lnTo>
                      <a:pt x="0" y="5400"/>
                    </a:lnTo>
                    <a:lnTo>
                      <a:pt x="10800" y="0"/>
                    </a:lnTo>
                    <a:close/>
                  </a:path>
                </a:pathLst>
              </a:custGeom>
              <a:solidFill>
                <a:srgbClr val="5385DE"/>
              </a:solidFill>
              <a:ln w="12700" cap="flat">
                <a:noFill/>
                <a:miter lim="400000"/>
              </a:ln>
              <a:effectLst/>
            </p:spPr>
            <p:txBody>
              <a:bodyPr wrap="square" lIns="0" tIns="0" rIns="0" bIns="0" numCol="1" anchor="t">
                <a:noAutofit/>
              </a:bodyPr>
              <a:lstStyle/>
              <a:p>
                <a:pPr lvl="0"/>
                <a:endParaRPr/>
              </a:p>
            </p:txBody>
          </p:sp>
          <p:sp>
            <p:nvSpPr>
              <p:cNvPr id="855" name="Shape 855"/>
              <p:cNvSpPr/>
              <p:nvPr/>
            </p:nvSpPr>
            <p:spPr>
              <a:xfrm>
                <a:off x="779012" y="1857621"/>
                <a:ext cx="2630762" cy="661720"/>
              </a:xfrm>
              <a:prstGeom prst="rect">
                <a:avLst/>
              </a:prstGeom>
              <a:noFill/>
              <a:ln w="12700" cap="flat">
                <a:noFill/>
                <a:miter lim="400000"/>
              </a:ln>
              <a:effectLst/>
              <a:extLst>
                <a:ext uri="{C572A759-6A51-4108-AA02-DFA0A04FC94B}">
                  <ma14:wrappingTextBoxFlag xmlns:ma14="http://schemas.microsoft.com/office/mac/drawingml/2011/main" xmlns="" val="1"/>
                </a:ext>
              </a:extLst>
            </p:spPr>
            <p:txBody>
              <a:bodyPr wrap="square" lIns="0" tIns="0" rIns="0" bIns="0" numCol="1" anchor="ctr">
                <a:spAutoFit/>
              </a:bodyPr>
              <a:lstStyle>
                <a:lvl1pPr>
                  <a:defRPr sz="3600" b="1">
                    <a:solidFill>
                      <a:srgbClr val="FFFFFF"/>
                    </a:solidFill>
                    <a:latin typeface="Lucida Grande"/>
                    <a:ea typeface="Lucida Grande"/>
                    <a:cs typeface="Lucida Grande"/>
                    <a:sym typeface="Lucida Grande"/>
                  </a:defRPr>
                </a:lvl1pPr>
              </a:lstStyle>
              <a:p>
                <a:pPr lvl="0">
                  <a:defRPr sz="1800" b="0">
                    <a:solidFill>
                      <a:srgbClr val="000000"/>
                    </a:solidFill>
                  </a:defRPr>
                </a:pPr>
                <a:r>
                  <a:rPr sz="4300" dirty="0">
                    <a:latin typeface="Helvetica Light"/>
                    <a:cs typeface="Helvetica Light"/>
                  </a:rPr>
                  <a:t>Empathize</a:t>
                </a:r>
              </a:p>
            </p:txBody>
          </p:sp>
        </p:grpSp>
        <p:grpSp>
          <p:nvGrpSpPr>
            <p:cNvPr id="859" name="Group 859"/>
            <p:cNvGrpSpPr/>
            <p:nvPr/>
          </p:nvGrpSpPr>
          <p:grpSpPr>
            <a:xfrm>
              <a:off x="3305455" y="1966181"/>
              <a:ext cx="2899736" cy="3348747"/>
              <a:chOff x="642940" y="500610"/>
              <a:chExt cx="2899735" cy="3348745"/>
            </a:xfrm>
          </p:grpSpPr>
          <p:sp>
            <p:nvSpPr>
              <p:cNvPr id="857" name="Shape 857"/>
              <p:cNvSpPr/>
              <p:nvPr/>
            </p:nvSpPr>
            <p:spPr>
              <a:xfrm rot="1800000">
                <a:off x="642940" y="500610"/>
                <a:ext cx="2899735" cy="3348745"/>
              </a:xfrm>
              <a:custGeom>
                <a:avLst/>
                <a:gdLst/>
                <a:ahLst/>
                <a:cxnLst>
                  <a:cxn ang="0">
                    <a:pos x="wd2" y="hd2"/>
                  </a:cxn>
                  <a:cxn ang="5400000">
                    <a:pos x="wd2" y="hd2"/>
                  </a:cxn>
                  <a:cxn ang="10800000">
                    <a:pos x="wd2" y="hd2"/>
                  </a:cxn>
                  <a:cxn ang="16200000">
                    <a:pos x="wd2" y="hd2"/>
                  </a:cxn>
                </a:cxnLst>
                <a:rect l="0" t="0" r="r" b="b"/>
                <a:pathLst>
                  <a:path w="21600" h="21600" extrusionOk="0">
                    <a:moveTo>
                      <a:pt x="10800" y="0"/>
                    </a:moveTo>
                    <a:lnTo>
                      <a:pt x="21600" y="5400"/>
                    </a:lnTo>
                    <a:lnTo>
                      <a:pt x="21600" y="16200"/>
                    </a:lnTo>
                    <a:lnTo>
                      <a:pt x="10800" y="21600"/>
                    </a:lnTo>
                    <a:lnTo>
                      <a:pt x="0" y="16200"/>
                    </a:lnTo>
                    <a:lnTo>
                      <a:pt x="0" y="5400"/>
                    </a:lnTo>
                    <a:lnTo>
                      <a:pt x="10800" y="0"/>
                    </a:lnTo>
                    <a:close/>
                  </a:path>
                </a:pathLst>
              </a:custGeom>
              <a:solidFill>
                <a:srgbClr val="2C9D4A"/>
              </a:solidFill>
              <a:ln w="12700" cap="flat">
                <a:noFill/>
                <a:miter lim="400000"/>
              </a:ln>
              <a:effectLst/>
            </p:spPr>
            <p:txBody>
              <a:bodyPr wrap="square" lIns="0" tIns="0" rIns="0" bIns="0" numCol="1" anchor="t">
                <a:noAutofit/>
              </a:bodyPr>
              <a:lstStyle/>
              <a:p>
                <a:pPr lvl="0"/>
                <a:endParaRPr/>
              </a:p>
            </p:txBody>
          </p:sp>
          <p:sp>
            <p:nvSpPr>
              <p:cNvPr id="858" name="Shape 858"/>
              <p:cNvSpPr/>
              <p:nvPr/>
            </p:nvSpPr>
            <p:spPr>
              <a:xfrm>
                <a:off x="1217209" y="1851268"/>
                <a:ext cx="1762309" cy="661720"/>
              </a:xfrm>
              <a:prstGeom prst="rect">
                <a:avLst/>
              </a:prstGeom>
              <a:noFill/>
              <a:ln w="12700" cap="flat">
                <a:noFill/>
                <a:miter lim="400000"/>
              </a:ln>
              <a:effectLst/>
              <a:extLst>
                <a:ext uri="{C572A759-6A51-4108-AA02-DFA0A04FC94B}">
                  <ma14:wrappingTextBoxFlag xmlns:ma14="http://schemas.microsoft.com/office/mac/drawingml/2011/main" xmlns="" val="1"/>
                </a:ext>
              </a:extLst>
            </p:spPr>
            <p:txBody>
              <a:bodyPr wrap="square" lIns="0" tIns="0" rIns="0" bIns="0" numCol="1" anchor="ctr">
                <a:spAutoFit/>
              </a:bodyPr>
              <a:lstStyle>
                <a:lvl1pPr>
                  <a:defRPr sz="3600" b="1">
                    <a:solidFill>
                      <a:srgbClr val="FFFFFF"/>
                    </a:solidFill>
                    <a:latin typeface="Lucida Grande"/>
                    <a:ea typeface="Lucida Grande"/>
                    <a:cs typeface="Lucida Grande"/>
                    <a:sym typeface="Lucida Grande"/>
                  </a:defRPr>
                </a:lvl1pPr>
              </a:lstStyle>
              <a:p>
                <a:pPr lvl="0">
                  <a:defRPr sz="1800" b="0">
                    <a:solidFill>
                      <a:srgbClr val="000000"/>
                    </a:solidFill>
                  </a:defRPr>
                </a:pPr>
                <a:r>
                  <a:rPr sz="4300">
                    <a:latin typeface="Helvetica Light"/>
                    <a:cs typeface="Helvetica Light"/>
                  </a:rPr>
                  <a:t>Define</a:t>
                </a:r>
              </a:p>
            </p:txBody>
          </p:sp>
        </p:grpSp>
        <p:grpSp>
          <p:nvGrpSpPr>
            <p:cNvPr id="862" name="Group 862"/>
            <p:cNvGrpSpPr/>
            <p:nvPr/>
          </p:nvGrpSpPr>
          <p:grpSpPr>
            <a:xfrm>
              <a:off x="8652713" y="1966181"/>
              <a:ext cx="2899736" cy="3348747"/>
              <a:chOff x="642940" y="500610"/>
              <a:chExt cx="2899735" cy="3348745"/>
            </a:xfrm>
          </p:grpSpPr>
          <p:sp>
            <p:nvSpPr>
              <p:cNvPr id="860" name="Shape 860"/>
              <p:cNvSpPr/>
              <p:nvPr/>
            </p:nvSpPr>
            <p:spPr>
              <a:xfrm rot="1800000">
                <a:off x="642940" y="500610"/>
                <a:ext cx="2899735" cy="3348745"/>
              </a:xfrm>
              <a:custGeom>
                <a:avLst/>
                <a:gdLst/>
                <a:ahLst/>
                <a:cxnLst>
                  <a:cxn ang="0">
                    <a:pos x="wd2" y="hd2"/>
                  </a:cxn>
                  <a:cxn ang="5400000">
                    <a:pos x="wd2" y="hd2"/>
                  </a:cxn>
                  <a:cxn ang="10800000">
                    <a:pos x="wd2" y="hd2"/>
                  </a:cxn>
                  <a:cxn ang="16200000">
                    <a:pos x="wd2" y="hd2"/>
                  </a:cxn>
                </a:cxnLst>
                <a:rect l="0" t="0" r="r" b="b"/>
                <a:pathLst>
                  <a:path w="21600" h="21600" extrusionOk="0">
                    <a:moveTo>
                      <a:pt x="10800" y="0"/>
                    </a:moveTo>
                    <a:lnTo>
                      <a:pt x="21600" y="5400"/>
                    </a:lnTo>
                    <a:lnTo>
                      <a:pt x="21600" y="16200"/>
                    </a:lnTo>
                    <a:lnTo>
                      <a:pt x="10800" y="21600"/>
                    </a:lnTo>
                    <a:lnTo>
                      <a:pt x="0" y="16200"/>
                    </a:lnTo>
                    <a:lnTo>
                      <a:pt x="0" y="5400"/>
                    </a:lnTo>
                    <a:lnTo>
                      <a:pt x="10800" y="0"/>
                    </a:lnTo>
                    <a:close/>
                  </a:path>
                </a:pathLst>
              </a:custGeom>
              <a:solidFill>
                <a:srgbClr val="FF4B21"/>
              </a:solidFill>
              <a:ln w="12700" cap="flat">
                <a:noFill/>
                <a:miter lim="400000"/>
              </a:ln>
              <a:effectLst/>
            </p:spPr>
            <p:txBody>
              <a:bodyPr wrap="square" lIns="0" tIns="0" rIns="0" bIns="0" numCol="1" anchor="t">
                <a:noAutofit/>
              </a:bodyPr>
              <a:lstStyle/>
              <a:p>
                <a:pPr lvl="0"/>
                <a:endParaRPr sz="3600"/>
              </a:p>
            </p:txBody>
          </p:sp>
          <p:sp>
            <p:nvSpPr>
              <p:cNvPr id="861" name="Shape 861"/>
              <p:cNvSpPr/>
              <p:nvPr/>
            </p:nvSpPr>
            <p:spPr>
              <a:xfrm>
                <a:off x="667876" y="1851270"/>
                <a:ext cx="2860975" cy="661720"/>
              </a:xfrm>
              <a:prstGeom prst="rect">
                <a:avLst/>
              </a:prstGeom>
              <a:noFill/>
              <a:ln w="12700" cap="flat">
                <a:noFill/>
                <a:miter lim="400000"/>
              </a:ln>
              <a:effectLst/>
              <a:extLst>
                <a:ext uri="{C572A759-6A51-4108-AA02-DFA0A04FC94B}">
                  <ma14:wrappingTextBoxFlag xmlns:ma14="http://schemas.microsoft.com/office/mac/drawingml/2011/main" xmlns="" val="1"/>
                </a:ext>
              </a:extLst>
            </p:spPr>
            <p:txBody>
              <a:bodyPr wrap="square" lIns="0" tIns="0" rIns="0" bIns="0" numCol="1" anchor="ctr">
                <a:spAutoFit/>
              </a:bodyPr>
              <a:lstStyle>
                <a:lvl1pPr>
                  <a:defRPr sz="3600" b="1">
                    <a:solidFill>
                      <a:srgbClr val="FFFFFF"/>
                    </a:solidFill>
                    <a:latin typeface="Lucida Grande"/>
                    <a:ea typeface="Lucida Grande"/>
                    <a:cs typeface="Lucida Grande"/>
                    <a:sym typeface="Lucida Grande"/>
                  </a:defRPr>
                </a:lvl1pPr>
              </a:lstStyle>
              <a:p>
                <a:pPr lvl="0">
                  <a:defRPr sz="1800" b="0">
                    <a:solidFill>
                      <a:srgbClr val="000000"/>
                    </a:solidFill>
                  </a:defRPr>
                </a:pPr>
                <a:r>
                  <a:rPr sz="4300">
                    <a:latin typeface="Helvetica Light"/>
                    <a:cs typeface="Helvetica Light"/>
                  </a:rPr>
                  <a:t>Prototype</a:t>
                </a:r>
              </a:p>
            </p:txBody>
          </p:sp>
        </p:grpSp>
        <p:grpSp>
          <p:nvGrpSpPr>
            <p:cNvPr id="865" name="Group 865"/>
            <p:cNvGrpSpPr/>
            <p:nvPr/>
          </p:nvGrpSpPr>
          <p:grpSpPr>
            <a:xfrm>
              <a:off x="11294588" y="3452395"/>
              <a:ext cx="2899736" cy="3348747"/>
              <a:chOff x="642940" y="500610"/>
              <a:chExt cx="2899735" cy="3348745"/>
            </a:xfrm>
          </p:grpSpPr>
          <p:sp>
            <p:nvSpPr>
              <p:cNvPr id="863" name="Shape 863"/>
              <p:cNvSpPr/>
              <p:nvPr/>
            </p:nvSpPr>
            <p:spPr>
              <a:xfrm rot="1800000">
                <a:off x="642940" y="500610"/>
                <a:ext cx="2899735" cy="3348745"/>
              </a:xfrm>
              <a:custGeom>
                <a:avLst/>
                <a:gdLst/>
                <a:ahLst/>
                <a:cxnLst>
                  <a:cxn ang="0">
                    <a:pos x="wd2" y="hd2"/>
                  </a:cxn>
                  <a:cxn ang="5400000">
                    <a:pos x="wd2" y="hd2"/>
                  </a:cxn>
                  <a:cxn ang="10800000">
                    <a:pos x="wd2" y="hd2"/>
                  </a:cxn>
                  <a:cxn ang="16200000">
                    <a:pos x="wd2" y="hd2"/>
                  </a:cxn>
                </a:cxnLst>
                <a:rect l="0" t="0" r="r" b="b"/>
                <a:pathLst>
                  <a:path w="21600" h="21600" extrusionOk="0">
                    <a:moveTo>
                      <a:pt x="10800" y="0"/>
                    </a:moveTo>
                    <a:lnTo>
                      <a:pt x="21600" y="5400"/>
                    </a:lnTo>
                    <a:lnTo>
                      <a:pt x="21600" y="16200"/>
                    </a:lnTo>
                    <a:lnTo>
                      <a:pt x="10800" y="21600"/>
                    </a:lnTo>
                    <a:lnTo>
                      <a:pt x="0" y="16200"/>
                    </a:lnTo>
                    <a:lnTo>
                      <a:pt x="0" y="5400"/>
                    </a:lnTo>
                    <a:lnTo>
                      <a:pt x="10800" y="0"/>
                    </a:lnTo>
                    <a:close/>
                  </a:path>
                </a:pathLst>
              </a:custGeom>
              <a:solidFill>
                <a:srgbClr val="800000"/>
              </a:solidFill>
              <a:ln w="12700" cap="flat">
                <a:noFill/>
                <a:miter lim="400000"/>
              </a:ln>
              <a:effectLst/>
            </p:spPr>
            <p:txBody>
              <a:bodyPr wrap="square" lIns="0" tIns="0" rIns="0" bIns="0" numCol="1" anchor="t">
                <a:noAutofit/>
              </a:bodyPr>
              <a:lstStyle/>
              <a:p>
                <a:pPr lvl="0"/>
                <a:endParaRPr/>
              </a:p>
            </p:txBody>
          </p:sp>
          <p:sp>
            <p:nvSpPr>
              <p:cNvPr id="864" name="Shape 864"/>
              <p:cNvSpPr/>
              <p:nvPr/>
            </p:nvSpPr>
            <p:spPr>
              <a:xfrm>
                <a:off x="1466473" y="1851268"/>
                <a:ext cx="1244730" cy="661720"/>
              </a:xfrm>
              <a:prstGeom prst="rect">
                <a:avLst/>
              </a:prstGeom>
              <a:noFill/>
              <a:ln w="12700" cap="flat">
                <a:noFill/>
                <a:miter lim="400000"/>
              </a:ln>
              <a:effectLst/>
              <a:extLst>
                <a:ext uri="{C572A759-6A51-4108-AA02-DFA0A04FC94B}">
                  <ma14:wrappingTextBoxFlag xmlns:ma14="http://schemas.microsoft.com/office/mac/drawingml/2011/main" xmlns="" val="1"/>
                </a:ext>
              </a:extLst>
            </p:spPr>
            <p:txBody>
              <a:bodyPr wrap="square" lIns="0" tIns="0" rIns="0" bIns="0" numCol="1" anchor="ctr">
                <a:spAutoFit/>
              </a:bodyPr>
              <a:lstStyle>
                <a:lvl1pPr>
                  <a:defRPr sz="3600" b="1">
                    <a:solidFill>
                      <a:srgbClr val="FFFFFF"/>
                    </a:solidFill>
                    <a:latin typeface="Lucida Grande"/>
                    <a:ea typeface="Lucida Grande"/>
                    <a:cs typeface="Lucida Grande"/>
                    <a:sym typeface="Lucida Grande"/>
                  </a:defRPr>
                </a:lvl1pPr>
              </a:lstStyle>
              <a:p>
                <a:pPr lvl="0">
                  <a:defRPr sz="1800" b="0">
                    <a:solidFill>
                      <a:srgbClr val="000000"/>
                    </a:solidFill>
                  </a:defRPr>
                </a:pPr>
                <a:r>
                  <a:rPr sz="4300">
                    <a:latin typeface="Helvetica Light"/>
                    <a:cs typeface="Helvetica Light"/>
                  </a:rPr>
                  <a:t>Test</a:t>
                </a:r>
              </a:p>
            </p:txBody>
          </p:sp>
        </p:grpSp>
        <p:grpSp>
          <p:nvGrpSpPr>
            <p:cNvPr id="868" name="Group 868"/>
            <p:cNvGrpSpPr/>
            <p:nvPr/>
          </p:nvGrpSpPr>
          <p:grpSpPr>
            <a:xfrm>
              <a:off x="5972733" y="505373"/>
              <a:ext cx="2899736" cy="3348747"/>
              <a:chOff x="642940" y="500610"/>
              <a:chExt cx="2899735" cy="3348745"/>
            </a:xfrm>
          </p:grpSpPr>
          <p:sp>
            <p:nvSpPr>
              <p:cNvPr id="866" name="Shape 866"/>
              <p:cNvSpPr/>
              <p:nvPr/>
            </p:nvSpPr>
            <p:spPr>
              <a:xfrm rot="1800000">
                <a:off x="642940" y="500610"/>
                <a:ext cx="2899735" cy="3348745"/>
              </a:xfrm>
              <a:custGeom>
                <a:avLst/>
                <a:gdLst/>
                <a:ahLst/>
                <a:cxnLst>
                  <a:cxn ang="0">
                    <a:pos x="wd2" y="hd2"/>
                  </a:cxn>
                  <a:cxn ang="5400000">
                    <a:pos x="wd2" y="hd2"/>
                  </a:cxn>
                  <a:cxn ang="10800000">
                    <a:pos x="wd2" y="hd2"/>
                  </a:cxn>
                  <a:cxn ang="16200000">
                    <a:pos x="wd2" y="hd2"/>
                  </a:cxn>
                </a:cxnLst>
                <a:rect l="0" t="0" r="r" b="b"/>
                <a:pathLst>
                  <a:path w="21600" h="21600" extrusionOk="0">
                    <a:moveTo>
                      <a:pt x="10800" y="0"/>
                    </a:moveTo>
                    <a:lnTo>
                      <a:pt x="21600" y="5400"/>
                    </a:lnTo>
                    <a:lnTo>
                      <a:pt x="21600" y="16200"/>
                    </a:lnTo>
                    <a:lnTo>
                      <a:pt x="10800" y="21600"/>
                    </a:lnTo>
                    <a:lnTo>
                      <a:pt x="0" y="16200"/>
                    </a:lnTo>
                    <a:lnTo>
                      <a:pt x="0" y="5400"/>
                    </a:lnTo>
                    <a:lnTo>
                      <a:pt x="10800" y="0"/>
                    </a:lnTo>
                    <a:close/>
                  </a:path>
                </a:pathLst>
              </a:custGeom>
              <a:solidFill>
                <a:srgbClr val="FF8000"/>
              </a:solidFill>
              <a:ln w="12700" cap="flat">
                <a:noFill/>
                <a:miter lim="400000"/>
              </a:ln>
              <a:effectLst/>
            </p:spPr>
            <p:txBody>
              <a:bodyPr wrap="square" lIns="0" tIns="0" rIns="0" bIns="0" numCol="1" anchor="t">
                <a:noAutofit/>
              </a:bodyPr>
              <a:lstStyle/>
              <a:p>
                <a:pPr lvl="0"/>
                <a:endParaRPr/>
              </a:p>
            </p:txBody>
          </p:sp>
          <p:sp>
            <p:nvSpPr>
              <p:cNvPr id="867" name="Shape 867"/>
              <p:cNvSpPr/>
              <p:nvPr/>
            </p:nvSpPr>
            <p:spPr>
              <a:xfrm>
                <a:off x="1244198" y="1851269"/>
                <a:ext cx="1686101" cy="661720"/>
              </a:xfrm>
              <a:prstGeom prst="rect">
                <a:avLst/>
              </a:prstGeom>
              <a:noFill/>
              <a:ln w="12700" cap="flat">
                <a:noFill/>
                <a:miter lim="400000"/>
              </a:ln>
              <a:effectLst/>
              <a:extLst>
                <a:ext uri="{C572A759-6A51-4108-AA02-DFA0A04FC94B}">
                  <ma14:wrappingTextBoxFlag xmlns:ma14="http://schemas.microsoft.com/office/mac/drawingml/2011/main" xmlns="" val="1"/>
                </a:ext>
              </a:extLst>
            </p:spPr>
            <p:txBody>
              <a:bodyPr wrap="square" lIns="0" tIns="0" rIns="0" bIns="0" numCol="1" anchor="ctr">
                <a:spAutoFit/>
              </a:bodyPr>
              <a:lstStyle>
                <a:lvl1pPr>
                  <a:defRPr sz="3600" b="1">
                    <a:solidFill>
                      <a:srgbClr val="FFFFFF"/>
                    </a:solidFill>
                    <a:latin typeface="Lucida Grande"/>
                    <a:ea typeface="Lucida Grande"/>
                    <a:cs typeface="Lucida Grande"/>
                    <a:sym typeface="Lucida Grande"/>
                  </a:defRPr>
                </a:lvl1pPr>
              </a:lstStyle>
              <a:p>
                <a:pPr lvl="0">
                  <a:defRPr sz="1800" b="0">
                    <a:solidFill>
                      <a:srgbClr val="000000"/>
                    </a:solidFill>
                  </a:defRPr>
                </a:pPr>
                <a:r>
                  <a:rPr sz="4300">
                    <a:latin typeface="Helvetica Light"/>
                    <a:cs typeface="Helvetica Light"/>
                  </a:rPr>
                  <a:t>Ideate</a:t>
                </a:r>
              </a:p>
            </p:txBody>
          </p:sp>
        </p:grpSp>
      </p:grpSp>
      <p:sp>
        <p:nvSpPr>
          <p:cNvPr id="7" name="Title 6"/>
          <p:cNvSpPr>
            <a:spLocks noGrp="1"/>
          </p:cNvSpPr>
          <p:nvPr>
            <p:ph type="title"/>
          </p:nvPr>
        </p:nvSpPr>
        <p:spPr/>
        <p:txBody>
          <a:bodyPr/>
          <a:lstStyle/>
          <a:p>
            <a:r>
              <a:rPr lang="en-US" dirty="0"/>
              <a:t>Design Thinking</a:t>
            </a:r>
          </a:p>
        </p:txBody>
      </p:sp>
      <p:sp>
        <p:nvSpPr>
          <p:cNvPr id="2" name="Date Placeholder 1"/>
          <p:cNvSpPr>
            <a:spLocks noGrp="1"/>
          </p:cNvSpPr>
          <p:nvPr>
            <p:ph type="dt" sz="half" idx="10"/>
          </p:nvPr>
        </p:nvSpPr>
        <p:spPr/>
        <p:txBody>
          <a:bodyPr/>
          <a:lstStyle/>
          <a:p>
            <a:pPr>
              <a:defRPr/>
            </a:pPr>
            <a:r>
              <a:rPr lang="en-US" dirty="0"/>
              <a:t>Autumn 2026</a:t>
            </a:r>
          </a:p>
        </p:txBody>
      </p:sp>
      <p:sp>
        <p:nvSpPr>
          <p:cNvPr id="3" name="Footer Placeholder 2"/>
          <p:cNvSpPr>
            <a:spLocks noGrp="1"/>
          </p:cNvSpPr>
          <p:nvPr>
            <p:ph type="ftr" sz="quarter" idx="11"/>
          </p:nvPr>
        </p:nvSpPr>
        <p:spPr/>
        <p:txBody>
          <a:bodyPr/>
          <a:lstStyle/>
          <a:p>
            <a:pPr>
              <a:defRPr/>
            </a:pPr>
            <a:r>
              <a:rPr lang="en-US"/>
              <a:t>dt+UX: Design Thinking for User Experience Design, Prototyping &amp; Evaluation</a:t>
            </a:r>
            <a:endParaRPr lang="en-US" dirty="0"/>
          </a:p>
        </p:txBody>
      </p:sp>
      <p:sp>
        <p:nvSpPr>
          <p:cNvPr id="4" name="Slide Number Placeholder 3"/>
          <p:cNvSpPr>
            <a:spLocks noGrp="1"/>
          </p:cNvSpPr>
          <p:nvPr>
            <p:ph type="sldNum" sz="quarter" idx="12"/>
          </p:nvPr>
        </p:nvSpPr>
        <p:spPr/>
        <p:txBody>
          <a:bodyPr/>
          <a:lstStyle/>
          <a:p>
            <a:pPr>
              <a:defRPr/>
            </a:pPr>
            <a:fld id="{0E1F3F99-1E68-4047-B307-0AAED4DA5926}" type="slidenum">
              <a:rPr lang="en-US" smtClean="0"/>
              <a:pPr>
                <a:defRPr/>
              </a:pPr>
              <a:t>16</a:t>
            </a:fld>
            <a:endParaRPr lang="en-US" dirty="0"/>
          </a:p>
        </p:txBody>
      </p:sp>
      <p:sp>
        <p:nvSpPr>
          <p:cNvPr id="5" name="Hexagon 4"/>
          <p:cNvSpPr/>
          <p:nvPr/>
        </p:nvSpPr>
        <p:spPr bwMode="auto">
          <a:xfrm>
            <a:off x="5107484" y="4417591"/>
            <a:ext cx="3421661" cy="2944906"/>
          </a:xfrm>
          <a:prstGeom prst="hexagon">
            <a:avLst>
              <a:gd name="adj" fmla="val 29818"/>
              <a:gd name="vf" fmla="val 115470"/>
            </a:avLst>
          </a:prstGeom>
          <a:noFill/>
          <a:ln w="152400" cap="flat" cmpd="sng" algn="ctr">
            <a:solidFill>
              <a:schemeClr val="accent4">
                <a:lumMod val="90000"/>
              </a:schemeClr>
            </a:solidFill>
            <a:prstDash val="solid"/>
            <a:round/>
            <a:headEnd type="none" w="sm" len="sm"/>
            <a:tailEnd type="none" w="sm" len="sm"/>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25000" dirty="0">
              <a:ln w="57150">
                <a:solidFill>
                  <a:schemeClr val="tx1"/>
                </a:solidFill>
              </a:ln>
              <a:solidFill>
                <a:schemeClr val="tx1"/>
              </a:solidFill>
              <a:effectLst/>
              <a:latin typeface="Times New Roman" pitchFamily="18" charset="0"/>
            </a:endParaRPr>
          </a:p>
        </p:txBody>
      </p:sp>
      <p:sp>
        <p:nvSpPr>
          <p:cNvPr id="23" name="Hexagon 22"/>
          <p:cNvSpPr/>
          <p:nvPr/>
        </p:nvSpPr>
        <p:spPr bwMode="auto">
          <a:xfrm>
            <a:off x="7854628" y="5833032"/>
            <a:ext cx="3421661" cy="2944906"/>
          </a:xfrm>
          <a:prstGeom prst="hexagon">
            <a:avLst>
              <a:gd name="adj" fmla="val 29818"/>
              <a:gd name="vf" fmla="val 115470"/>
            </a:avLst>
          </a:prstGeom>
          <a:noFill/>
          <a:ln w="152400" cap="flat" cmpd="sng" algn="ctr">
            <a:solidFill>
              <a:schemeClr val="accent4">
                <a:lumMod val="90000"/>
              </a:schemeClr>
            </a:solidFill>
            <a:prstDash val="solid"/>
            <a:round/>
            <a:headEnd type="none" w="sm" len="sm"/>
            <a:tailEnd type="none" w="sm" len="sm"/>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25000" dirty="0">
              <a:ln w="57150">
                <a:solidFill>
                  <a:schemeClr val="tx1"/>
                </a:solidFill>
              </a:ln>
              <a:solidFill>
                <a:schemeClr val="tx1"/>
              </a:solidFill>
              <a:effectLst/>
              <a:latin typeface="Times New Roman" pitchFamily="18" charset="0"/>
            </a:endParaRPr>
          </a:p>
        </p:txBody>
      </p:sp>
      <p:sp>
        <p:nvSpPr>
          <p:cNvPr id="24" name="Hexagon 23"/>
          <p:cNvSpPr/>
          <p:nvPr/>
        </p:nvSpPr>
        <p:spPr bwMode="auto">
          <a:xfrm>
            <a:off x="10490731" y="4346818"/>
            <a:ext cx="3421661" cy="2944906"/>
          </a:xfrm>
          <a:prstGeom prst="hexagon">
            <a:avLst>
              <a:gd name="adj" fmla="val 29818"/>
              <a:gd name="vf" fmla="val 115470"/>
            </a:avLst>
          </a:prstGeom>
          <a:noFill/>
          <a:ln w="152400" cap="flat" cmpd="sng" algn="ctr">
            <a:solidFill>
              <a:schemeClr val="accent4">
                <a:lumMod val="90000"/>
              </a:schemeClr>
            </a:solidFill>
            <a:prstDash val="solid"/>
            <a:round/>
            <a:headEnd type="none" w="sm" len="sm"/>
            <a:tailEnd type="none" w="sm" len="sm"/>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25000" dirty="0">
              <a:ln w="57150">
                <a:solidFill>
                  <a:schemeClr val="tx1"/>
                </a:solidFill>
              </a:ln>
              <a:solidFill>
                <a:schemeClr val="tx1"/>
              </a:solidFill>
              <a:effectLst/>
              <a:latin typeface="Times New Roman" pitchFamily="18" charset="0"/>
            </a:endParaRPr>
          </a:p>
        </p:txBody>
      </p:sp>
    </p:spTree>
    <p:extLst>
      <p:ext uri="{BB962C8B-B14F-4D97-AF65-F5344CB8AC3E}">
        <p14:creationId xmlns:p14="http://schemas.microsoft.com/office/powerpoint/2010/main" val="201492050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3"/>
                                        </p:tgtEl>
                                        <p:attrNameLst>
                                          <p:attrName>style.visibility</p:attrName>
                                        </p:attrNameLst>
                                      </p:cBhvr>
                                      <p:to>
                                        <p:strVal val="visible"/>
                                      </p:to>
                                    </p:set>
                                  </p:childTnLst>
                                </p:cTn>
                              </p:par>
                              <p:par>
                                <p:cTn id="11" presetID="1" presetClass="exit" presetSubtype="0" fill="hold" grpId="1" nodeType="withEffect">
                                  <p:stCondLst>
                                    <p:cond delay="0"/>
                                  </p:stCondLst>
                                  <p:childTnLst>
                                    <p:set>
                                      <p:cBhvr>
                                        <p:cTn id="12" dur="1" fill="hold">
                                          <p:stCondLst>
                                            <p:cond delay="0"/>
                                          </p:stCondLst>
                                        </p:cTn>
                                        <p:tgtEl>
                                          <p:spTgt spid="5"/>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4"/>
                                        </p:tgtEl>
                                        <p:attrNameLst>
                                          <p:attrName>style.visibility</p:attrName>
                                        </p:attrNameLst>
                                      </p:cBhvr>
                                      <p:to>
                                        <p:strVal val="visible"/>
                                      </p:to>
                                    </p:set>
                                  </p:childTnLst>
                                </p:cTn>
                              </p:par>
                              <p:par>
                                <p:cTn id="17" presetID="1" presetClass="exit" presetSubtype="0" fill="hold" grpId="1" nodeType="withEffect">
                                  <p:stCondLst>
                                    <p:cond delay="0"/>
                                  </p:stCondLst>
                                  <p:childTnLst>
                                    <p:set>
                                      <p:cBhvr>
                                        <p:cTn id="18" dur="1" fill="hold">
                                          <p:stCondLst>
                                            <p:cond delay="0"/>
                                          </p:stCondLst>
                                        </p:cTn>
                                        <p:tgtEl>
                                          <p:spTgt spid="2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5" grpId="1" animBg="1"/>
      <p:bldP spid="23" grpId="0" animBg="1"/>
      <p:bldP spid="23" grpId="1" animBg="1"/>
      <p:bldP spid="24"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Shape 871"/>
          <p:cNvSpPr/>
          <p:nvPr/>
        </p:nvSpPr>
        <p:spPr>
          <a:xfrm rot="1800000">
            <a:off x="8079236" y="5640182"/>
            <a:ext cx="2899432" cy="3348040"/>
          </a:xfrm>
          <a:custGeom>
            <a:avLst/>
            <a:gdLst/>
            <a:ahLst/>
            <a:cxnLst>
              <a:cxn ang="0">
                <a:pos x="wd2" y="hd2"/>
              </a:cxn>
              <a:cxn ang="5400000">
                <a:pos x="wd2" y="hd2"/>
              </a:cxn>
              <a:cxn ang="10800000">
                <a:pos x="wd2" y="hd2"/>
              </a:cxn>
              <a:cxn ang="16200000">
                <a:pos x="wd2" y="hd2"/>
              </a:cxn>
            </a:cxnLst>
            <a:rect l="0" t="0" r="r" b="b"/>
            <a:pathLst>
              <a:path w="21600" h="21600" extrusionOk="0">
                <a:moveTo>
                  <a:pt x="10800" y="0"/>
                </a:moveTo>
                <a:lnTo>
                  <a:pt x="21600" y="5400"/>
                </a:lnTo>
                <a:lnTo>
                  <a:pt x="21600" y="16200"/>
                </a:lnTo>
                <a:lnTo>
                  <a:pt x="10800" y="21600"/>
                </a:lnTo>
                <a:lnTo>
                  <a:pt x="0" y="16200"/>
                </a:lnTo>
                <a:lnTo>
                  <a:pt x="0" y="5400"/>
                </a:lnTo>
                <a:lnTo>
                  <a:pt x="10800" y="0"/>
                </a:lnTo>
                <a:close/>
              </a:path>
            </a:pathLst>
          </a:custGeom>
          <a:solidFill>
            <a:srgbClr val="7F7F7F"/>
          </a:solidFill>
          <a:ln w="12700" cap="flat">
            <a:noFill/>
            <a:miter lim="400000"/>
          </a:ln>
          <a:effectLst/>
        </p:spPr>
        <p:txBody>
          <a:bodyPr wrap="square" lIns="0" tIns="0" rIns="0" bIns="0" numCol="1" anchor="t">
            <a:noAutofit/>
          </a:bodyPr>
          <a:lstStyle/>
          <a:p>
            <a:pPr lvl="0"/>
            <a:endParaRPr/>
          </a:p>
        </p:txBody>
      </p:sp>
      <p:sp>
        <p:nvSpPr>
          <p:cNvPr id="871" name="Shape 871"/>
          <p:cNvSpPr/>
          <p:nvPr/>
        </p:nvSpPr>
        <p:spPr>
          <a:xfrm rot="1800000">
            <a:off x="5407500" y="4179888"/>
            <a:ext cx="2899432" cy="3348040"/>
          </a:xfrm>
          <a:custGeom>
            <a:avLst/>
            <a:gdLst/>
            <a:ahLst/>
            <a:cxnLst>
              <a:cxn ang="0">
                <a:pos x="wd2" y="hd2"/>
              </a:cxn>
              <a:cxn ang="5400000">
                <a:pos x="wd2" y="hd2"/>
              </a:cxn>
              <a:cxn ang="10800000">
                <a:pos x="wd2" y="hd2"/>
              </a:cxn>
              <a:cxn ang="16200000">
                <a:pos x="wd2" y="hd2"/>
              </a:cxn>
            </a:cxnLst>
            <a:rect l="0" t="0" r="r" b="b"/>
            <a:pathLst>
              <a:path w="21600" h="21600" extrusionOk="0">
                <a:moveTo>
                  <a:pt x="10800" y="0"/>
                </a:moveTo>
                <a:lnTo>
                  <a:pt x="21600" y="5400"/>
                </a:lnTo>
                <a:lnTo>
                  <a:pt x="21600" y="16200"/>
                </a:lnTo>
                <a:lnTo>
                  <a:pt x="10800" y="21600"/>
                </a:lnTo>
                <a:lnTo>
                  <a:pt x="0" y="16200"/>
                </a:lnTo>
                <a:lnTo>
                  <a:pt x="0" y="5400"/>
                </a:lnTo>
                <a:lnTo>
                  <a:pt x="10800" y="0"/>
                </a:lnTo>
                <a:close/>
              </a:path>
            </a:pathLst>
          </a:custGeom>
          <a:solidFill>
            <a:srgbClr val="7F7F7F"/>
          </a:solidFill>
          <a:ln w="12700" cap="flat">
            <a:noFill/>
            <a:miter lim="400000"/>
          </a:ln>
          <a:effectLst/>
        </p:spPr>
        <p:txBody>
          <a:bodyPr wrap="square" lIns="0" tIns="0" rIns="0" bIns="0" numCol="1" anchor="t">
            <a:noAutofit/>
          </a:bodyPr>
          <a:lstStyle/>
          <a:p>
            <a:pPr lvl="0"/>
            <a:endParaRPr/>
          </a:p>
        </p:txBody>
      </p:sp>
      <p:sp>
        <p:nvSpPr>
          <p:cNvPr id="875" name="Shape 875"/>
          <p:cNvSpPr/>
          <p:nvPr/>
        </p:nvSpPr>
        <p:spPr>
          <a:xfrm rot="1800000">
            <a:off x="13421201" y="5640388"/>
            <a:ext cx="2899432" cy="3348040"/>
          </a:xfrm>
          <a:custGeom>
            <a:avLst/>
            <a:gdLst/>
            <a:ahLst/>
            <a:cxnLst>
              <a:cxn ang="0">
                <a:pos x="wd2" y="hd2"/>
              </a:cxn>
              <a:cxn ang="5400000">
                <a:pos x="wd2" y="hd2"/>
              </a:cxn>
              <a:cxn ang="10800000">
                <a:pos x="wd2" y="hd2"/>
              </a:cxn>
              <a:cxn ang="16200000">
                <a:pos x="wd2" y="hd2"/>
              </a:cxn>
            </a:cxnLst>
            <a:rect l="0" t="0" r="r" b="b"/>
            <a:pathLst>
              <a:path w="21600" h="21600" extrusionOk="0">
                <a:moveTo>
                  <a:pt x="10800" y="0"/>
                </a:moveTo>
                <a:lnTo>
                  <a:pt x="21600" y="5400"/>
                </a:lnTo>
                <a:lnTo>
                  <a:pt x="21600" y="16200"/>
                </a:lnTo>
                <a:lnTo>
                  <a:pt x="10800" y="21600"/>
                </a:lnTo>
                <a:lnTo>
                  <a:pt x="0" y="16200"/>
                </a:lnTo>
                <a:lnTo>
                  <a:pt x="0" y="5400"/>
                </a:lnTo>
                <a:lnTo>
                  <a:pt x="10800" y="0"/>
                </a:lnTo>
                <a:close/>
              </a:path>
            </a:pathLst>
          </a:custGeom>
          <a:solidFill>
            <a:srgbClr val="7F7F7F"/>
          </a:solidFill>
          <a:ln w="12700" cap="flat">
            <a:noFill/>
            <a:miter lim="400000"/>
          </a:ln>
          <a:effectLst/>
        </p:spPr>
        <p:txBody>
          <a:bodyPr wrap="square" lIns="0" tIns="0" rIns="0" bIns="0" numCol="1" anchor="t">
            <a:noAutofit/>
          </a:bodyPr>
          <a:lstStyle/>
          <a:p>
            <a:pPr lvl="0"/>
            <a:endParaRPr/>
          </a:p>
        </p:txBody>
      </p:sp>
      <p:sp>
        <p:nvSpPr>
          <p:cNvPr id="876" name="Shape 876"/>
          <p:cNvSpPr/>
          <p:nvPr/>
        </p:nvSpPr>
        <p:spPr>
          <a:xfrm rot="1800000">
            <a:off x="16062801" y="7126288"/>
            <a:ext cx="2899432" cy="3348040"/>
          </a:xfrm>
          <a:custGeom>
            <a:avLst/>
            <a:gdLst/>
            <a:ahLst/>
            <a:cxnLst>
              <a:cxn ang="0">
                <a:pos x="wd2" y="hd2"/>
              </a:cxn>
              <a:cxn ang="5400000">
                <a:pos x="wd2" y="hd2"/>
              </a:cxn>
              <a:cxn ang="10800000">
                <a:pos x="wd2" y="hd2"/>
              </a:cxn>
              <a:cxn ang="16200000">
                <a:pos x="wd2" y="hd2"/>
              </a:cxn>
            </a:cxnLst>
            <a:rect l="0" t="0" r="r" b="b"/>
            <a:pathLst>
              <a:path w="21600" h="21600" extrusionOk="0">
                <a:moveTo>
                  <a:pt x="10800" y="0"/>
                </a:moveTo>
                <a:lnTo>
                  <a:pt x="21600" y="5400"/>
                </a:lnTo>
                <a:lnTo>
                  <a:pt x="21600" y="16200"/>
                </a:lnTo>
                <a:lnTo>
                  <a:pt x="10800" y="21600"/>
                </a:lnTo>
                <a:lnTo>
                  <a:pt x="0" y="16200"/>
                </a:lnTo>
                <a:lnTo>
                  <a:pt x="0" y="5400"/>
                </a:lnTo>
                <a:lnTo>
                  <a:pt x="10800" y="0"/>
                </a:lnTo>
                <a:close/>
              </a:path>
            </a:pathLst>
          </a:custGeom>
          <a:solidFill>
            <a:srgbClr val="7F7F7F"/>
          </a:solidFill>
          <a:ln w="12700" cap="flat">
            <a:noFill/>
            <a:miter lim="400000"/>
          </a:ln>
          <a:effectLst/>
        </p:spPr>
        <p:txBody>
          <a:bodyPr wrap="square" lIns="0" tIns="0" rIns="0" bIns="0" numCol="1" anchor="t">
            <a:noAutofit/>
          </a:bodyPr>
          <a:lstStyle/>
          <a:p>
            <a:pPr lvl="0"/>
            <a:endParaRPr/>
          </a:p>
        </p:txBody>
      </p:sp>
      <p:sp>
        <p:nvSpPr>
          <p:cNvPr id="877" name="Shape 877"/>
          <p:cNvSpPr/>
          <p:nvPr/>
        </p:nvSpPr>
        <p:spPr>
          <a:xfrm rot="1800000">
            <a:off x="10741500" y="4179888"/>
            <a:ext cx="2899432" cy="3348040"/>
          </a:xfrm>
          <a:custGeom>
            <a:avLst/>
            <a:gdLst/>
            <a:ahLst/>
            <a:cxnLst>
              <a:cxn ang="0">
                <a:pos x="wd2" y="hd2"/>
              </a:cxn>
              <a:cxn ang="5400000">
                <a:pos x="wd2" y="hd2"/>
              </a:cxn>
              <a:cxn ang="10800000">
                <a:pos x="wd2" y="hd2"/>
              </a:cxn>
              <a:cxn ang="16200000">
                <a:pos x="wd2" y="hd2"/>
              </a:cxn>
            </a:cxnLst>
            <a:rect l="0" t="0" r="r" b="b"/>
            <a:pathLst>
              <a:path w="21600" h="21600" extrusionOk="0">
                <a:moveTo>
                  <a:pt x="10800" y="0"/>
                </a:moveTo>
                <a:lnTo>
                  <a:pt x="21600" y="5400"/>
                </a:lnTo>
                <a:lnTo>
                  <a:pt x="21600" y="16200"/>
                </a:lnTo>
                <a:lnTo>
                  <a:pt x="10800" y="21600"/>
                </a:lnTo>
                <a:lnTo>
                  <a:pt x="0" y="16200"/>
                </a:lnTo>
                <a:lnTo>
                  <a:pt x="0" y="5400"/>
                </a:lnTo>
                <a:lnTo>
                  <a:pt x="10800" y="0"/>
                </a:lnTo>
                <a:close/>
              </a:path>
            </a:pathLst>
          </a:custGeom>
          <a:solidFill>
            <a:srgbClr val="7F7F7F"/>
          </a:solidFill>
          <a:ln w="12700" cap="flat">
            <a:noFill/>
            <a:miter lim="400000"/>
          </a:ln>
          <a:effectLst/>
        </p:spPr>
        <p:txBody>
          <a:bodyPr wrap="square" lIns="0" tIns="0" rIns="0" bIns="0" numCol="1" anchor="t">
            <a:noAutofit/>
          </a:bodyPr>
          <a:lstStyle/>
          <a:p>
            <a:pPr lvl="0"/>
            <a:endParaRPr/>
          </a:p>
        </p:txBody>
      </p:sp>
      <p:sp>
        <p:nvSpPr>
          <p:cNvPr id="5" name="Title 4"/>
          <p:cNvSpPr>
            <a:spLocks noGrp="1"/>
          </p:cNvSpPr>
          <p:nvPr>
            <p:ph type="title"/>
          </p:nvPr>
        </p:nvSpPr>
        <p:spPr/>
        <p:txBody>
          <a:bodyPr/>
          <a:lstStyle/>
          <a:p>
            <a:r>
              <a:rPr lang="en-US" dirty="0"/>
              <a:t>Design Thinking</a:t>
            </a:r>
          </a:p>
        </p:txBody>
      </p:sp>
      <p:sp>
        <p:nvSpPr>
          <p:cNvPr id="2" name="Date Placeholder 1"/>
          <p:cNvSpPr>
            <a:spLocks noGrp="1"/>
          </p:cNvSpPr>
          <p:nvPr>
            <p:ph type="dt" sz="half" idx="10"/>
          </p:nvPr>
        </p:nvSpPr>
        <p:spPr/>
        <p:txBody>
          <a:bodyPr/>
          <a:lstStyle/>
          <a:p>
            <a:pPr>
              <a:defRPr/>
            </a:pPr>
            <a:r>
              <a:rPr lang="en-US" dirty="0"/>
              <a:t>Autumn 2026</a:t>
            </a:r>
          </a:p>
        </p:txBody>
      </p:sp>
      <p:sp>
        <p:nvSpPr>
          <p:cNvPr id="3" name="Footer Placeholder 2"/>
          <p:cNvSpPr>
            <a:spLocks noGrp="1"/>
          </p:cNvSpPr>
          <p:nvPr>
            <p:ph type="ftr" sz="quarter" idx="11"/>
          </p:nvPr>
        </p:nvSpPr>
        <p:spPr/>
        <p:txBody>
          <a:bodyPr/>
          <a:lstStyle/>
          <a:p>
            <a:pPr>
              <a:defRPr/>
            </a:pPr>
            <a:r>
              <a:rPr lang="en-US"/>
              <a:t>dt+UX: Design Thinking for User Experience Design, Prototyping &amp; Evaluation</a:t>
            </a:r>
            <a:endParaRPr lang="en-US" dirty="0"/>
          </a:p>
        </p:txBody>
      </p:sp>
      <p:sp>
        <p:nvSpPr>
          <p:cNvPr id="4" name="Slide Number Placeholder 3"/>
          <p:cNvSpPr>
            <a:spLocks noGrp="1"/>
          </p:cNvSpPr>
          <p:nvPr>
            <p:ph type="sldNum" sz="quarter" idx="12"/>
          </p:nvPr>
        </p:nvSpPr>
        <p:spPr/>
        <p:txBody>
          <a:bodyPr/>
          <a:lstStyle/>
          <a:p>
            <a:pPr>
              <a:defRPr/>
            </a:pPr>
            <a:fld id="{0E1F3F99-1E68-4047-B307-0AAED4DA5926}" type="slidenum">
              <a:rPr lang="en-US" smtClean="0"/>
              <a:pPr>
                <a:defRPr/>
              </a:pPr>
              <a:t>17</a:t>
            </a:fld>
            <a:endParaRPr lang="en-US" dirty="0"/>
          </a:p>
        </p:txBody>
      </p:sp>
      <p:grpSp>
        <p:nvGrpSpPr>
          <p:cNvPr id="20" name="Group 868"/>
          <p:cNvGrpSpPr/>
          <p:nvPr/>
        </p:nvGrpSpPr>
        <p:grpSpPr>
          <a:xfrm>
            <a:off x="10736825" y="4178430"/>
            <a:ext cx="2949677" cy="3348748"/>
            <a:chOff x="639209" y="500610"/>
            <a:chExt cx="2949676" cy="3348745"/>
          </a:xfrm>
        </p:grpSpPr>
        <p:sp>
          <p:nvSpPr>
            <p:cNvPr id="21" name="Shape 866"/>
            <p:cNvSpPr/>
            <p:nvPr/>
          </p:nvSpPr>
          <p:spPr>
            <a:xfrm rot="1800000">
              <a:off x="642940" y="500610"/>
              <a:ext cx="2899735" cy="3348745"/>
            </a:xfrm>
            <a:custGeom>
              <a:avLst/>
              <a:gdLst/>
              <a:ahLst/>
              <a:cxnLst>
                <a:cxn ang="0">
                  <a:pos x="wd2" y="hd2"/>
                </a:cxn>
                <a:cxn ang="5400000">
                  <a:pos x="wd2" y="hd2"/>
                </a:cxn>
                <a:cxn ang="10800000">
                  <a:pos x="wd2" y="hd2"/>
                </a:cxn>
                <a:cxn ang="16200000">
                  <a:pos x="wd2" y="hd2"/>
                </a:cxn>
              </a:cxnLst>
              <a:rect l="0" t="0" r="r" b="b"/>
              <a:pathLst>
                <a:path w="21600" h="21600" extrusionOk="0">
                  <a:moveTo>
                    <a:pt x="10800" y="0"/>
                  </a:moveTo>
                  <a:lnTo>
                    <a:pt x="21600" y="5400"/>
                  </a:lnTo>
                  <a:lnTo>
                    <a:pt x="21600" y="16200"/>
                  </a:lnTo>
                  <a:lnTo>
                    <a:pt x="10800" y="21600"/>
                  </a:lnTo>
                  <a:lnTo>
                    <a:pt x="0" y="16200"/>
                  </a:lnTo>
                  <a:lnTo>
                    <a:pt x="0" y="5400"/>
                  </a:lnTo>
                  <a:lnTo>
                    <a:pt x="10800" y="0"/>
                  </a:lnTo>
                  <a:close/>
                </a:path>
              </a:pathLst>
            </a:custGeom>
            <a:solidFill>
              <a:srgbClr val="FF8000"/>
            </a:solidFill>
            <a:ln w="12700" cap="flat">
              <a:noFill/>
              <a:miter lim="400000"/>
            </a:ln>
            <a:effectLst/>
          </p:spPr>
          <p:txBody>
            <a:bodyPr wrap="square" lIns="0" tIns="0" rIns="0" bIns="0" numCol="1" anchor="t">
              <a:noAutofit/>
            </a:bodyPr>
            <a:lstStyle/>
            <a:p>
              <a:pPr lvl="0"/>
              <a:endParaRPr/>
            </a:p>
          </p:txBody>
        </p:sp>
        <p:sp>
          <p:nvSpPr>
            <p:cNvPr id="22" name="Shape 867"/>
            <p:cNvSpPr/>
            <p:nvPr/>
          </p:nvSpPr>
          <p:spPr>
            <a:xfrm>
              <a:off x="639209" y="1766631"/>
              <a:ext cx="2949676" cy="830996"/>
            </a:xfrm>
            <a:prstGeom prst="rect">
              <a:avLst/>
            </a:prstGeom>
            <a:noFill/>
            <a:ln w="12700" cap="flat">
              <a:noFill/>
              <a:miter lim="400000"/>
            </a:ln>
            <a:effectLst/>
            <a:extLst>
              <a:ext uri="{C572A759-6A51-4108-AA02-DFA0A04FC94B}">
                <ma14:wrappingTextBoxFlag xmlns:ma14="http://schemas.microsoft.com/office/mac/drawingml/2011/main" xmlns="" val="1"/>
              </a:ext>
            </a:extLst>
          </p:spPr>
          <p:txBody>
            <a:bodyPr wrap="square" lIns="0" tIns="0" rIns="0" bIns="0" numCol="1" anchor="ctr">
              <a:spAutoFit/>
            </a:bodyPr>
            <a:lstStyle>
              <a:lvl1pPr>
                <a:defRPr sz="3600" b="1">
                  <a:solidFill>
                    <a:srgbClr val="FFFFFF"/>
                  </a:solidFill>
                  <a:latin typeface="Lucida Grande"/>
                  <a:ea typeface="Lucida Grande"/>
                  <a:cs typeface="Lucida Grande"/>
                  <a:sym typeface="Lucida Grande"/>
                </a:defRPr>
              </a:lvl1pPr>
            </a:lstStyle>
            <a:p>
              <a:pPr lvl="0">
                <a:defRPr sz="1800" b="0">
                  <a:solidFill>
                    <a:srgbClr val="000000"/>
                  </a:solidFill>
                </a:defRPr>
              </a:pPr>
              <a:r>
                <a:rPr sz="5400" dirty="0">
                  <a:latin typeface="Helvetica Light"/>
                  <a:cs typeface="Helvetica Light"/>
                </a:rPr>
                <a:t>Ideate</a:t>
              </a:r>
              <a:endParaRPr sz="4300" dirty="0">
                <a:latin typeface="Helvetica Light"/>
                <a:cs typeface="Helvetica Light"/>
              </a:endParaRPr>
            </a:p>
          </p:txBody>
        </p:sp>
      </p:grpSp>
    </p:spTree>
    <p:extLst>
      <p:ext uri="{BB962C8B-B14F-4D97-AF65-F5344CB8AC3E}">
        <p14:creationId xmlns:p14="http://schemas.microsoft.com/office/powerpoint/2010/main" val="287679820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9" name="Shape 1029"/>
          <p:cNvSpPr/>
          <p:nvPr/>
        </p:nvSpPr>
        <p:spPr>
          <a:xfrm>
            <a:off x="4736509" y="3133349"/>
            <a:ext cx="4100481" cy="1846659"/>
          </a:xfrm>
          <a:prstGeom prst="rect">
            <a:avLst/>
          </a:prstGeom>
          <a:ln w="12700">
            <a:miter lim="400000"/>
          </a:ln>
          <a:extLst>
            <a:ext uri="{C572A759-6A51-4108-AA02-DFA0A04FC94B}">
              <ma14:wrappingTextBoxFlag xmlns:ma14="http://schemas.microsoft.com/office/mac/drawingml/2011/main" xmlns="" val="1"/>
            </a:ext>
          </a:extLst>
        </p:spPr>
        <p:txBody>
          <a:bodyPr wrap="none" lIns="0" tIns="0" rIns="0" bIns="0">
            <a:spAutoFit/>
          </a:bodyPr>
          <a:lstStyle/>
          <a:p>
            <a:pPr lvl="0" algn="l">
              <a:defRPr sz="1800"/>
            </a:pPr>
            <a:r>
              <a:rPr sz="6000" b="1" dirty="0">
                <a:solidFill>
                  <a:srgbClr val="FFFFFF"/>
                </a:solidFill>
                <a:latin typeface="Helvetica Light"/>
                <a:ea typeface="Century Gothic"/>
                <a:cs typeface="Century Gothic"/>
                <a:sym typeface="Century Gothic"/>
              </a:rPr>
              <a:t>innovation </a:t>
            </a:r>
            <a:endParaRPr sz="6000" dirty="0">
              <a:solidFill>
                <a:srgbClr val="FFFFFF"/>
              </a:solidFill>
              <a:latin typeface="Helvetica Light"/>
              <a:ea typeface="Gill Sans SemiBold"/>
              <a:cs typeface="Gill Sans SemiBold"/>
              <a:sym typeface="Gill Sans SemiBold"/>
            </a:endParaRPr>
          </a:p>
          <a:p>
            <a:pPr lvl="0" algn="l">
              <a:defRPr sz="1800"/>
            </a:pPr>
            <a:r>
              <a:rPr sz="6000" b="1" dirty="0">
                <a:solidFill>
                  <a:srgbClr val="FFFFFF"/>
                </a:solidFill>
                <a:latin typeface="Helvetica Light"/>
                <a:ea typeface="Century Gothic"/>
                <a:cs typeface="Century Gothic"/>
                <a:sym typeface="Century Gothic"/>
              </a:rPr>
              <a:t>potential</a:t>
            </a:r>
          </a:p>
        </p:txBody>
      </p:sp>
      <p:sp>
        <p:nvSpPr>
          <p:cNvPr id="1030" name="Shape 1030"/>
          <p:cNvSpPr/>
          <p:nvPr/>
        </p:nvSpPr>
        <p:spPr>
          <a:xfrm>
            <a:off x="15705005" y="8531143"/>
            <a:ext cx="5290336" cy="2769989"/>
          </a:xfrm>
          <a:prstGeom prst="rect">
            <a:avLst/>
          </a:prstGeom>
          <a:ln w="12700">
            <a:miter lim="400000"/>
          </a:ln>
          <a:extLst>
            <a:ext uri="{C572A759-6A51-4108-AA02-DFA0A04FC94B}">
              <ma14:wrappingTextBoxFlag xmlns:ma14="http://schemas.microsoft.com/office/mac/drawingml/2011/main" xmlns="" val="1"/>
            </a:ext>
          </a:extLst>
        </p:spPr>
        <p:txBody>
          <a:bodyPr wrap="square" lIns="0" tIns="0" rIns="0" bIns="0">
            <a:spAutoFit/>
          </a:bodyPr>
          <a:lstStyle/>
          <a:p>
            <a:pPr lvl="0" algn="l">
              <a:defRPr sz="1800"/>
            </a:pPr>
            <a:r>
              <a:rPr lang="en-US" sz="6000" b="1" dirty="0">
                <a:solidFill>
                  <a:srgbClr val="FFFFFF"/>
                </a:solidFill>
                <a:latin typeface="Helvetica Light"/>
                <a:ea typeface="Century Gothic"/>
                <a:cs typeface="Century Gothic"/>
                <a:sym typeface="Century Gothic"/>
              </a:rPr>
              <a:t>s</a:t>
            </a:r>
            <a:r>
              <a:rPr sz="6000" b="1" dirty="0">
                <a:solidFill>
                  <a:srgbClr val="FFFFFF"/>
                </a:solidFill>
                <a:latin typeface="Helvetica Light"/>
                <a:ea typeface="Century Gothic"/>
                <a:cs typeface="Century Gothic"/>
                <a:sym typeface="Century Gothic"/>
              </a:rPr>
              <a:t>eparate</a:t>
            </a:r>
            <a:br>
              <a:rPr lang="en-US" sz="6000" b="1" dirty="0">
                <a:solidFill>
                  <a:srgbClr val="FFFFFF"/>
                </a:solidFill>
                <a:latin typeface="Helvetica Light"/>
                <a:ea typeface="Century Gothic"/>
                <a:cs typeface="Century Gothic"/>
                <a:sym typeface="Century Gothic"/>
              </a:rPr>
            </a:br>
            <a:r>
              <a:rPr sz="6000" b="1" dirty="0">
                <a:solidFill>
                  <a:srgbClr val="FFFFFF"/>
                </a:solidFill>
                <a:latin typeface="Helvetica Light"/>
                <a:ea typeface="Century Gothic"/>
                <a:cs typeface="Century Gothic"/>
                <a:sym typeface="Century Gothic"/>
              </a:rPr>
              <a:t>generation</a:t>
            </a:r>
            <a:r>
              <a:rPr lang="en-US" sz="6000" dirty="0">
                <a:solidFill>
                  <a:srgbClr val="FFFFFF"/>
                </a:solidFill>
                <a:latin typeface="Helvetica Light"/>
                <a:ea typeface="Gill Sans SemiBold"/>
                <a:cs typeface="Gill Sans SemiBold"/>
                <a:sym typeface="Gill Sans SemiBold"/>
              </a:rPr>
              <a:t> </a:t>
            </a:r>
            <a:r>
              <a:rPr lang="en-US" sz="6000" b="1" dirty="0">
                <a:solidFill>
                  <a:srgbClr val="FFFFFF"/>
                </a:solidFill>
                <a:latin typeface="Helvetica Light"/>
                <a:ea typeface="Century Gothic"/>
                <a:cs typeface="Century Gothic"/>
                <a:sym typeface="Century Gothic"/>
              </a:rPr>
              <a:t>&amp; </a:t>
            </a:r>
            <a:r>
              <a:rPr sz="6000" b="1" dirty="0">
                <a:solidFill>
                  <a:srgbClr val="FFFFFF"/>
                </a:solidFill>
                <a:latin typeface="Helvetica Light"/>
                <a:ea typeface="Century Gothic"/>
                <a:cs typeface="Century Gothic"/>
                <a:sym typeface="Century Gothic"/>
              </a:rPr>
              <a:t>evaluation</a:t>
            </a:r>
          </a:p>
        </p:txBody>
      </p:sp>
      <p:sp>
        <p:nvSpPr>
          <p:cNvPr id="2" name="Date Placeholder 1"/>
          <p:cNvSpPr>
            <a:spLocks noGrp="1"/>
          </p:cNvSpPr>
          <p:nvPr>
            <p:ph type="dt" sz="half" idx="10"/>
          </p:nvPr>
        </p:nvSpPr>
        <p:spPr/>
        <p:txBody>
          <a:bodyPr/>
          <a:lstStyle/>
          <a:p>
            <a:pPr>
              <a:defRPr/>
            </a:pPr>
            <a:r>
              <a:rPr lang="en-US" dirty="0"/>
              <a:t>Autumn 2026</a:t>
            </a:r>
          </a:p>
        </p:txBody>
      </p:sp>
      <p:sp>
        <p:nvSpPr>
          <p:cNvPr id="3" name="Footer Placeholder 2"/>
          <p:cNvSpPr>
            <a:spLocks noGrp="1"/>
          </p:cNvSpPr>
          <p:nvPr>
            <p:ph type="ftr" sz="quarter" idx="11"/>
          </p:nvPr>
        </p:nvSpPr>
        <p:spPr/>
        <p:txBody>
          <a:bodyPr/>
          <a:lstStyle/>
          <a:p>
            <a:pPr>
              <a:defRPr/>
            </a:pPr>
            <a:r>
              <a:rPr lang="en-US"/>
              <a:t>dt+UX: Design Thinking for User Experience Design, Prototyping &amp; Evaluation</a:t>
            </a:r>
            <a:endParaRPr lang="en-US" dirty="0"/>
          </a:p>
        </p:txBody>
      </p:sp>
      <p:sp>
        <p:nvSpPr>
          <p:cNvPr id="4" name="Slide Number Placeholder 3"/>
          <p:cNvSpPr>
            <a:spLocks noGrp="1"/>
          </p:cNvSpPr>
          <p:nvPr>
            <p:ph type="sldNum" sz="quarter" idx="12"/>
          </p:nvPr>
        </p:nvSpPr>
        <p:spPr/>
        <p:txBody>
          <a:bodyPr/>
          <a:lstStyle/>
          <a:p>
            <a:fld id="{F2949DCA-4B18-234C-AD4E-11144FC20355}" type="slidenum">
              <a:rPr lang="en-US" smtClean="0"/>
              <a:pPr/>
              <a:t>18</a:t>
            </a:fld>
            <a:endParaRPr lang="en-US"/>
          </a:p>
        </p:txBody>
      </p:sp>
      <p:sp>
        <p:nvSpPr>
          <p:cNvPr id="11" name="Shape 867">
            <a:extLst>
              <a:ext uri="{FF2B5EF4-FFF2-40B4-BE49-F238E27FC236}">
                <a16:creationId xmlns:a16="http://schemas.microsoft.com/office/drawing/2014/main" id="{E0B9D295-8625-4E46-AE1A-6386B1A55E1F}"/>
              </a:ext>
            </a:extLst>
          </p:cNvPr>
          <p:cNvSpPr/>
          <p:nvPr/>
        </p:nvSpPr>
        <p:spPr>
          <a:xfrm>
            <a:off x="10736825" y="5444452"/>
            <a:ext cx="2949677" cy="830997"/>
          </a:xfrm>
          <a:prstGeom prst="rect">
            <a:avLst/>
          </a:prstGeom>
          <a:noFill/>
          <a:ln w="12700" cap="flat">
            <a:noFill/>
            <a:miter lim="400000"/>
          </a:ln>
          <a:effectLst/>
          <a:extLst>
            <a:ext uri="{C572A759-6A51-4108-AA02-DFA0A04FC94B}">
              <ma14:wrappingTextBoxFlag xmlns:ma14="http://schemas.microsoft.com/office/mac/drawingml/2011/main" xmlns="" val="1"/>
            </a:ext>
          </a:extLst>
        </p:spPr>
        <p:txBody>
          <a:bodyPr wrap="square" lIns="0" tIns="0" rIns="0" bIns="0" numCol="1" anchor="ctr">
            <a:spAutoFit/>
          </a:bodyPr>
          <a:lstStyle>
            <a:lvl1pPr>
              <a:defRPr sz="3600" b="1">
                <a:solidFill>
                  <a:srgbClr val="FFFFFF"/>
                </a:solidFill>
                <a:latin typeface="Lucida Grande"/>
                <a:ea typeface="Lucida Grande"/>
                <a:cs typeface="Lucida Grande"/>
                <a:sym typeface="Lucida Grande"/>
              </a:defRPr>
            </a:lvl1pPr>
          </a:lstStyle>
          <a:p>
            <a:pPr lvl="0">
              <a:defRPr sz="1800" b="0">
                <a:solidFill>
                  <a:srgbClr val="000000"/>
                </a:solidFill>
              </a:defRPr>
            </a:pPr>
            <a:r>
              <a:rPr sz="5400" dirty="0">
                <a:latin typeface="Helvetica Light"/>
                <a:cs typeface="Helvetica Light"/>
              </a:rPr>
              <a:t>Ideate</a:t>
            </a:r>
            <a:endParaRPr sz="4300" dirty="0">
              <a:latin typeface="Helvetica Light"/>
              <a:cs typeface="Helvetica Light"/>
            </a:endParaRPr>
          </a:p>
        </p:txBody>
      </p:sp>
      <p:grpSp>
        <p:nvGrpSpPr>
          <p:cNvPr id="12" name="Group 868">
            <a:extLst>
              <a:ext uri="{FF2B5EF4-FFF2-40B4-BE49-F238E27FC236}">
                <a16:creationId xmlns:a16="http://schemas.microsoft.com/office/drawing/2014/main" id="{E5658B69-8123-6B42-9D17-854C8E0A3A3E}"/>
              </a:ext>
            </a:extLst>
          </p:cNvPr>
          <p:cNvGrpSpPr/>
          <p:nvPr/>
        </p:nvGrpSpPr>
        <p:grpSpPr>
          <a:xfrm>
            <a:off x="9488597" y="4178429"/>
            <a:ext cx="4968180" cy="5640341"/>
            <a:chOff x="-101881" y="500610"/>
            <a:chExt cx="2949676" cy="3348745"/>
          </a:xfrm>
        </p:grpSpPr>
        <p:sp>
          <p:nvSpPr>
            <p:cNvPr id="13" name="Shape 866">
              <a:extLst>
                <a:ext uri="{FF2B5EF4-FFF2-40B4-BE49-F238E27FC236}">
                  <a16:creationId xmlns:a16="http://schemas.microsoft.com/office/drawing/2014/main" id="{6235067F-588E-F144-A6AF-7E9C638ECA4C}"/>
                </a:ext>
              </a:extLst>
            </p:cNvPr>
            <p:cNvSpPr/>
            <p:nvPr/>
          </p:nvSpPr>
          <p:spPr>
            <a:xfrm rot="1800000">
              <a:off x="-98150" y="500610"/>
              <a:ext cx="2899735" cy="3348745"/>
            </a:xfrm>
            <a:custGeom>
              <a:avLst/>
              <a:gdLst/>
              <a:ahLst/>
              <a:cxnLst>
                <a:cxn ang="0">
                  <a:pos x="wd2" y="hd2"/>
                </a:cxn>
                <a:cxn ang="5400000">
                  <a:pos x="wd2" y="hd2"/>
                </a:cxn>
                <a:cxn ang="10800000">
                  <a:pos x="wd2" y="hd2"/>
                </a:cxn>
                <a:cxn ang="16200000">
                  <a:pos x="wd2" y="hd2"/>
                </a:cxn>
              </a:cxnLst>
              <a:rect l="0" t="0" r="r" b="b"/>
              <a:pathLst>
                <a:path w="21600" h="21600" extrusionOk="0">
                  <a:moveTo>
                    <a:pt x="10800" y="0"/>
                  </a:moveTo>
                  <a:lnTo>
                    <a:pt x="21600" y="5400"/>
                  </a:lnTo>
                  <a:lnTo>
                    <a:pt x="21600" y="16200"/>
                  </a:lnTo>
                  <a:lnTo>
                    <a:pt x="10800" y="21600"/>
                  </a:lnTo>
                  <a:lnTo>
                    <a:pt x="0" y="16200"/>
                  </a:lnTo>
                  <a:lnTo>
                    <a:pt x="0" y="5400"/>
                  </a:lnTo>
                  <a:lnTo>
                    <a:pt x="10800" y="0"/>
                  </a:lnTo>
                  <a:close/>
                </a:path>
              </a:pathLst>
            </a:custGeom>
            <a:solidFill>
              <a:srgbClr val="FF8000"/>
            </a:solidFill>
            <a:ln w="12700" cap="flat">
              <a:noFill/>
              <a:miter lim="400000"/>
            </a:ln>
            <a:effectLst/>
          </p:spPr>
          <p:txBody>
            <a:bodyPr wrap="square" lIns="0" tIns="0" rIns="0" bIns="0" numCol="1" anchor="t">
              <a:noAutofit/>
            </a:bodyPr>
            <a:lstStyle/>
            <a:p>
              <a:pPr lvl="0"/>
              <a:endParaRPr/>
            </a:p>
          </p:txBody>
        </p:sp>
        <p:sp>
          <p:nvSpPr>
            <p:cNvPr id="14" name="Shape 867">
              <a:extLst>
                <a:ext uri="{FF2B5EF4-FFF2-40B4-BE49-F238E27FC236}">
                  <a16:creationId xmlns:a16="http://schemas.microsoft.com/office/drawing/2014/main" id="{63B29734-9B12-0543-A78A-988D87B039C5}"/>
                </a:ext>
              </a:extLst>
            </p:cNvPr>
            <p:cNvSpPr/>
            <p:nvPr/>
          </p:nvSpPr>
          <p:spPr>
            <a:xfrm>
              <a:off x="-101881" y="1853213"/>
              <a:ext cx="2949676" cy="657832"/>
            </a:xfrm>
            <a:prstGeom prst="rect">
              <a:avLst/>
            </a:prstGeom>
            <a:noFill/>
            <a:ln w="12700" cap="flat">
              <a:noFill/>
              <a:miter lim="400000"/>
            </a:ln>
            <a:effectLst/>
            <a:extLst>
              <a:ext uri="{C572A759-6A51-4108-AA02-DFA0A04FC94B}">
                <ma14:wrappingTextBoxFlag xmlns:ma14="http://schemas.microsoft.com/office/mac/drawingml/2011/main" xmlns="" val="1"/>
              </a:ext>
            </a:extLst>
          </p:spPr>
          <p:txBody>
            <a:bodyPr wrap="square" lIns="0" tIns="0" rIns="0" bIns="0" numCol="1" anchor="ctr">
              <a:spAutoFit/>
            </a:bodyPr>
            <a:lstStyle>
              <a:lvl1pPr>
                <a:defRPr sz="3600" b="1">
                  <a:solidFill>
                    <a:srgbClr val="FFFFFF"/>
                  </a:solidFill>
                  <a:latin typeface="Lucida Grande"/>
                  <a:ea typeface="Lucida Grande"/>
                  <a:cs typeface="Lucida Grande"/>
                  <a:sym typeface="Lucida Grande"/>
                </a:defRPr>
              </a:lvl1pPr>
            </a:lstStyle>
            <a:p>
              <a:pPr lvl="0">
                <a:defRPr sz="1800" b="0">
                  <a:solidFill>
                    <a:srgbClr val="000000"/>
                  </a:solidFill>
                </a:defRPr>
              </a:pPr>
              <a:r>
                <a:rPr sz="7200" dirty="0">
                  <a:latin typeface="Helvetica Light"/>
                  <a:cs typeface="Helvetica Light"/>
                </a:rPr>
                <a:t>Ideate</a:t>
              </a:r>
              <a:endParaRPr sz="4300" dirty="0">
                <a:latin typeface="Helvetica Light"/>
                <a:cs typeface="Helvetica Light"/>
              </a:endParaRPr>
            </a:p>
          </p:txBody>
        </p:sp>
      </p:grpSp>
    </p:spTree>
    <p:extLst>
      <p:ext uri="{BB962C8B-B14F-4D97-AF65-F5344CB8AC3E}">
        <p14:creationId xmlns:p14="http://schemas.microsoft.com/office/powerpoint/2010/main" val="21726213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How do we start?</a:t>
            </a:r>
          </a:p>
        </p:txBody>
      </p:sp>
      <p:sp>
        <p:nvSpPr>
          <p:cNvPr id="2" name="Date Placeholder 1"/>
          <p:cNvSpPr>
            <a:spLocks noGrp="1"/>
          </p:cNvSpPr>
          <p:nvPr>
            <p:ph type="dt" sz="half" idx="10"/>
          </p:nvPr>
        </p:nvSpPr>
        <p:spPr/>
        <p:txBody>
          <a:bodyPr/>
          <a:lstStyle/>
          <a:p>
            <a:pPr>
              <a:defRPr/>
            </a:pPr>
            <a:r>
              <a:rPr lang="en-US" dirty="0"/>
              <a:t>Autumn 2026</a:t>
            </a:r>
          </a:p>
        </p:txBody>
      </p:sp>
      <p:sp>
        <p:nvSpPr>
          <p:cNvPr id="3" name="Footer Placeholder 2"/>
          <p:cNvSpPr>
            <a:spLocks noGrp="1"/>
          </p:cNvSpPr>
          <p:nvPr>
            <p:ph type="ftr" sz="quarter" idx="11"/>
          </p:nvPr>
        </p:nvSpPr>
        <p:spPr/>
        <p:txBody>
          <a:bodyPr/>
          <a:lstStyle/>
          <a:p>
            <a:pPr>
              <a:defRPr/>
            </a:pPr>
            <a:r>
              <a:rPr lang="en-US"/>
              <a:t>dt+UX: Design Thinking for User Experience Design, Prototyping &amp; Evaluation</a:t>
            </a:r>
            <a:endParaRPr lang="en-US" dirty="0"/>
          </a:p>
        </p:txBody>
      </p:sp>
      <p:sp>
        <p:nvSpPr>
          <p:cNvPr id="4" name="Slide Number Placeholder 3"/>
          <p:cNvSpPr>
            <a:spLocks noGrp="1"/>
          </p:cNvSpPr>
          <p:nvPr>
            <p:ph type="sldNum" sz="quarter" idx="12"/>
          </p:nvPr>
        </p:nvSpPr>
        <p:spPr/>
        <p:txBody>
          <a:bodyPr/>
          <a:lstStyle/>
          <a:p>
            <a:fld id="{F2949DCA-4B18-234C-AD4E-11144FC20355}" type="slidenum">
              <a:rPr lang="en-US" smtClean="0"/>
              <a:pPr/>
              <a:t>19</a:t>
            </a:fld>
            <a:endParaRPr lang="en-US"/>
          </a:p>
        </p:txBody>
      </p:sp>
      <p:pic>
        <p:nvPicPr>
          <p:cNvPr id="2050" name="Picture 2" descr="http://desarrollopersonalenlinea.com/wp-content/uploads/2013/04/pensar.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96847" y="3701118"/>
            <a:ext cx="9273660" cy="9273660"/>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p14="http://schemas.microsoft.com/office/powerpoint/2010/main" val="269417990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40" name="Screen Shot 2015-04-06 at 6.21.23 PM.png"/>
          <p:cNvPicPr/>
          <p:nvPr/>
        </p:nvPicPr>
        <p:blipFill>
          <a:blip r:embed="rId3"/>
          <a:stretch>
            <a:fillRect/>
          </a:stretch>
        </p:blipFill>
        <p:spPr>
          <a:xfrm>
            <a:off x="10860192" y="3701118"/>
            <a:ext cx="12469339" cy="7179820"/>
          </a:xfrm>
          <a:prstGeom prst="rect">
            <a:avLst/>
          </a:prstGeom>
          <a:ln w="12700">
            <a:miter lim="400000"/>
          </a:ln>
        </p:spPr>
      </p:pic>
      <p:sp>
        <p:nvSpPr>
          <p:cNvPr id="5" name="Title 4"/>
          <p:cNvSpPr>
            <a:spLocks noGrp="1"/>
          </p:cNvSpPr>
          <p:nvPr>
            <p:ph type="title"/>
          </p:nvPr>
        </p:nvSpPr>
        <p:spPr/>
        <p:txBody>
          <a:bodyPr/>
          <a:lstStyle/>
          <a:p>
            <a:r>
              <a:rPr lang="en-US" dirty="0"/>
              <a:t>How do we start?</a:t>
            </a:r>
          </a:p>
        </p:txBody>
      </p:sp>
      <p:sp>
        <p:nvSpPr>
          <p:cNvPr id="2" name="Date Placeholder 1"/>
          <p:cNvSpPr>
            <a:spLocks noGrp="1"/>
          </p:cNvSpPr>
          <p:nvPr>
            <p:ph type="dt" sz="half" idx="10"/>
          </p:nvPr>
        </p:nvSpPr>
        <p:spPr/>
        <p:txBody>
          <a:bodyPr/>
          <a:lstStyle/>
          <a:p>
            <a:pPr>
              <a:defRPr/>
            </a:pPr>
            <a:r>
              <a:rPr lang="en-US" dirty="0"/>
              <a:t>Autumn 2026</a:t>
            </a:r>
          </a:p>
        </p:txBody>
      </p:sp>
      <p:sp>
        <p:nvSpPr>
          <p:cNvPr id="3" name="Footer Placeholder 2"/>
          <p:cNvSpPr>
            <a:spLocks noGrp="1"/>
          </p:cNvSpPr>
          <p:nvPr>
            <p:ph type="ftr" sz="quarter" idx="11"/>
          </p:nvPr>
        </p:nvSpPr>
        <p:spPr/>
        <p:txBody>
          <a:bodyPr/>
          <a:lstStyle/>
          <a:p>
            <a:pPr>
              <a:defRPr/>
            </a:pPr>
            <a:r>
              <a:rPr lang="en-US"/>
              <a:t>dt+UX: Design Thinking for User Experience Design, Prototyping &amp; Evaluation</a:t>
            </a:r>
            <a:endParaRPr lang="en-US" dirty="0"/>
          </a:p>
        </p:txBody>
      </p:sp>
      <p:sp>
        <p:nvSpPr>
          <p:cNvPr id="4" name="Slide Number Placeholder 3"/>
          <p:cNvSpPr>
            <a:spLocks noGrp="1"/>
          </p:cNvSpPr>
          <p:nvPr>
            <p:ph type="sldNum" sz="quarter" idx="12"/>
          </p:nvPr>
        </p:nvSpPr>
        <p:spPr/>
        <p:txBody>
          <a:bodyPr/>
          <a:lstStyle/>
          <a:p>
            <a:fld id="{F2949DCA-4B18-234C-AD4E-11144FC20355}" type="slidenum">
              <a:rPr lang="en-US" smtClean="0"/>
              <a:pPr/>
              <a:t>20</a:t>
            </a:fld>
            <a:endParaRPr lang="en-US"/>
          </a:p>
        </p:txBody>
      </p:sp>
      <p:pic>
        <p:nvPicPr>
          <p:cNvPr id="2050" name="Picture 2" descr="http://desarrollopersonalenlinea.com/wp-content/uploads/2013/04/pensar.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96847" y="3701118"/>
            <a:ext cx="9273660" cy="9273660"/>
          </a:xfrm>
          <a:prstGeom prst="rect">
            <a:avLst/>
          </a:prstGeom>
          <a:noFill/>
          <a:extLst>
            <a:ext uri="{909E8E84-426E-40dd-AFC4-6F175D3DCCD1}">
              <a14:hiddenFill xmlns=""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66140351-0E55-754D-A7F3-6B57AC49AE5A}"/>
              </a:ext>
            </a:extLst>
          </p:cNvPr>
          <p:cNvSpPr/>
          <p:nvPr/>
        </p:nvSpPr>
        <p:spPr bwMode="auto">
          <a:xfrm>
            <a:off x="10855993" y="10880938"/>
            <a:ext cx="12473538" cy="2093840"/>
          </a:xfrm>
          <a:prstGeom prst="rect">
            <a:avLst/>
          </a:prstGeom>
          <a:solidFill>
            <a:schemeClr val="tx1"/>
          </a:solidFill>
          <a:ln w="12700" cap="flat" cmpd="sng" algn="ctr">
            <a:noFill/>
            <a:prstDash val="solid"/>
            <a:round/>
            <a:headEnd type="none" w="sm" len="sm"/>
            <a:tailEnd type="none" w="sm" len="sm"/>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imes New Roman" pitchFamily="18" charset="0"/>
            </a:endParaRPr>
          </a:p>
        </p:txBody>
      </p:sp>
    </p:spTree>
    <p:extLst>
      <p:ext uri="{BB962C8B-B14F-4D97-AF65-F5344CB8AC3E}">
        <p14:creationId xmlns:p14="http://schemas.microsoft.com/office/powerpoint/2010/main" val="72064419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r>
              <a:rPr lang="en-US" dirty="0"/>
              <a:t>Autumn 2026</a:t>
            </a:r>
          </a:p>
        </p:txBody>
      </p:sp>
      <p:sp>
        <p:nvSpPr>
          <p:cNvPr id="3" name="Footer Placeholder 2"/>
          <p:cNvSpPr>
            <a:spLocks noGrp="1"/>
          </p:cNvSpPr>
          <p:nvPr>
            <p:ph type="ftr" sz="quarter" idx="11"/>
          </p:nvPr>
        </p:nvSpPr>
        <p:spPr/>
        <p:txBody>
          <a:bodyPr/>
          <a:lstStyle/>
          <a:p>
            <a:pPr>
              <a:defRPr/>
            </a:pPr>
            <a:r>
              <a:rPr lang="en-US"/>
              <a:t>dt+UX: Design Thinking for User Experience Design, Prototyping &amp; Evaluation</a:t>
            </a:r>
            <a:endParaRPr lang="en-US" dirty="0"/>
          </a:p>
        </p:txBody>
      </p:sp>
      <p:sp>
        <p:nvSpPr>
          <p:cNvPr id="4" name="Slide Number Placeholder 3"/>
          <p:cNvSpPr>
            <a:spLocks noGrp="1"/>
          </p:cNvSpPr>
          <p:nvPr>
            <p:ph type="sldNum" sz="quarter" idx="12"/>
          </p:nvPr>
        </p:nvSpPr>
        <p:spPr/>
        <p:txBody>
          <a:bodyPr/>
          <a:lstStyle/>
          <a:p>
            <a:fld id="{F2949DCA-4B18-234C-AD4E-11144FC20355}" type="slidenum">
              <a:rPr lang="en-US" smtClean="0"/>
              <a:pPr/>
              <a:t>21</a:t>
            </a:fld>
            <a:endParaRPr lang="en-US"/>
          </a:p>
        </p:txBody>
      </p:sp>
      <p:sp>
        <p:nvSpPr>
          <p:cNvPr id="6" name="TextBox 5"/>
          <p:cNvSpPr txBox="1"/>
          <p:nvPr/>
        </p:nvSpPr>
        <p:spPr>
          <a:xfrm>
            <a:off x="283779" y="2112579"/>
            <a:ext cx="23805931" cy="8556188"/>
          </a:xfrm>
          <a:prstGeom prst="rect">
            <a:avLst/>
          </a:prstGeom>
          <a:noFill/>
        </p:spPr>
        <p:txBody>
          <a:bodyPr wrap="square" rtlCol="0">
            <a:spAutoFit/>
          </a:bodyPr>
          <a:lstStyle/>
          <a:p>
            <a:r>
              <a:rPr lang="en-US" sz="11000" b="1" i="1" dirty="0">
                <a:solidFill>
                  <a:schemeClr val="tx1"/>
                </a:solidFill>
                <a:latin typeface="Helvetica Light"/>
                <a:sym typeface="Helvetica Neue"/>
              </a:rPr>
              <a:t>Might</a:t>
            </a:r>
            <a:r>
              <a:rPr lang="en-US" sz="11000" dirty="0">
                <a:solidFill>
                  <a:schemeClr val="tx1"/>
                </a:solidFill>
                <a:latin typeface="Helvetica Light"/>
                <a:sym typeface="Helvetica Neue"/>
              </a:rPr>
              <a:t>  lets you defer judgment</a:t>
            </a:r>
          </a:p>
          <a:p>
            <a:r>
              <a:rPr lang="en-US" sz="11000" dirty="0">
                <a:solidFill>
                  <a:schemeClr val="tx1"/>
                </a:solidFill>
                <a:latin typeface="Helvetica Light"/>
                <a:sym typeface="Helvetica Neue"/>
              </a:rPr>
              <a:t> </a:t>
            </a:r>
          </a:p>
          <a:p>
            <a:r>
              <a:rPr lang="en-US" sz="11000" dirty="0">
                <a:solidFill>
                  <a:schemeClr val="tx1"/>
                </a:solidFill>
                <a:latin typeface="Helvetica Light"/>
                <a:sym typeface="Helvetica Neue"/>
              </a:rPr>
              <a:t>helps people to create options </a:t>
            </a:r>
            <a:r>
              <a:rPr lang="en-US" sz="11000" b="1" i="1" dirty="0">
                <a:solidFill>
                  <a:schemeClr val="tx1"/>
                </a:solidFill>
                <a:latin typeface="Helvetica Light"/>
                <a:sym typeface="Helvetica Neue"/>
              </a:rPr>
              <a:t>freely</a:t>
            </a:r>
          </a:p>
          <a:p>
            <a:endParaRPr lang="en-US" sz="11000" dirty="0">
              <a:solidFill>
                <a:schemeClr val="tx1"/>
              </a:solidFill>
              <a:latin typeface="Helvetica Light"/>
              <a:sym typeface="Helvetica Neue"/>
            </a:endParaRPr>
          </a:p>
          <a:p>
            <a:r>
              <a:rPr lang="en-US" sz="11000" dirty="0">
                <a:solidFill>
                  <a:schemeClr val="tx1"/>
                </a:solidFill>
                <a:latin typeface="Helvetica Light"/>
                <a:sym typeface="Helvetica Neue"/>
              </a:rPr>
              <a:t>opens up </a:t>
            </a:r>
            <a:r>
              <a:rPr lang="en-US" sz="11000" b="1" i="1" dirty="0">
                <a:solidFill>
                  <a:schemeClr val="tx1"/>
                </a:solidFill>
                <a:latin typeface="Helvetica Light"/>
                <a:sym typeface="Helvetica Neue"/>
              </a:rPr>
              <a:t>more possibilities</a:t>
            </a:r>
            <a:endParaRPr lang="en-US" sz="11000" b="1" i="1" dirty="0">
              <a:solidFill>
                <a:schemeClr val="tx1"/>
              </a:solidFill>
              <a:latin typeface="Helvetica Light"/>
            </a:endParaRPr>
          </a:p>
        </p:txBody>
      </p:sp>
    </p:spTree>
    <p:extLst>
      <p:ext uri="{BB962C8B-B14F-4D97-AF65-F5344CB8AC3E}">
        <p14:creationId xmlns:p14="http://schemas.microsoft.com/office/powerpoint/2010/main" val="185666456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 name="Title 1">
            <a:extLst>
              <a:ext uri="{FF2B5EF4-FFF2-40B4-BE49-F238E27FC236}">
                <a16:creationId xmlns:a16="http://schemas.microsoft.com/office/drawing/2014/main" id="{D1235F13-4E92-4668-B3A6-786E63F84F6F}"/>
              </a:ext>
            </a:extLst>
          </p:cNvPr>
          <p:cNvSpPr>
            <a:spLocks noGrp="1"/>
          </p:cNvSpPr>
          <p:nvPr>
            <p:ph type="title"/>
          </p:nvPr>
        </p:nvSpPr>
        <p:spPr>
          <a:xfrm>
            <a:off x="1278469" y="0"/>
            <a:ext cx="23105534" cy="2286000"/>
          </a:xfrm>
        </p:spPr>
        <p:txBody>
          <a:bodyPr/>
          <a:lstStyle/>
          <a:p>
            <a:r>
              <a:rPr lang="en-US" dirty="0"/>
              <a:t>Another POV Example</a:t>
            </a:r>
          </a:p>
        </p:txBody>
      </p:sp>
      <p:pic>
        <p:nvPicPr>
          <p:cNvPr id="4098" name="Picture 2" descr="http://i.dailymail.co.uk/i/pix/2013/12/03/article-2517612-19D0B54A00000578-146_634x422.jpg"/>
          <p:cNvPicPr>
            <a:picLocks noChangeAspect="1" noChangeArrowheads="1"/>
          </p:cNvPicPr>
          <p:nvPr/>
        </p:nvPicPr>
        <p:blipFill rotWithShape="1">
          <a:blip r:embed="rId3">
            <a:extLst>
              <a:ext uri="{28A0092B-C50C-407E-A947-70E740481C1C}">
                <a14:useLocalDpi xmlns:a14="http://schemas.microsoft.com/office/drawing/2010/main" val="0"/>
              </a:ext>
            </a:extLst>
          </a:blip>
          <a:srcRect l="17101" r="11394" b="1"/>
          <a:stretch/>
        </p:blipFill>
        <p:spPr bwMode="auto">
          <a:xfrm>
            <a:off x="1069383" y="3200400"/>
            <a:ext cx="10160000" cy="9448800"/>
          </a:xfrm>
          <a:prstGeom prst="rect">
            <a:avLst/>
          </a:prstGeom>
          <a:noFill/>
          <a:extLst>
            <a:ext uri="{909E8E84-426E-40dd-AFC4-6F175D3DCCD1}">
              <a14:hiddenFill xmlns:a14="http://schemas.microsoft.com/office/drawing/2010/main" xmlns="">
                <a:solidFill>
                  <a:srgbClr val="FFFFFF"/>
                </a:solidFill>
              </a14:hiddenFill>
            </a:ext>
          </a:extLst>
        </p:spPr>
      </p:pic>
      <p:sp>
        <p:nvSpPr>
          <p:cNvPr id="5" name="TextBox 4"/>
          <p:cNvSpPr txBox="1"/>
          <p:nvPr/>
        </p:nvSpPr>
        <p:spPr bwMode="auto">
          <a:xfrm>
            <a:off x="11701221" y="3200400"/>
            <a:ext cx="12336650" cy="9802678"/>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2500"/>
          </a:bodyPr>
          <a:lstStyle/>
          <a:p>
            <a:pPr lvl="0" algn="l" rtl="0" fontAlgn="base">
              <a:lnSpc>
                <a:spcPct val="90000"/>
              </a:lnSpc>
              <a:spcBef>
                <a:spcPct val="20000"/>
              </a:spcBef>
              <a:spcAft>
                <a:spcPct val="0"/>
              </a:spcAft>
            </a:pPr>
            <a:br>
              <a:rPr lang="en-US" sz="4800" dirty="0">
                <a:solidFill>
                  <a:schemeClr val="tx1"/>
                </a:solidFill>
                <a:latin typeface="Helvetica Light"/>
                <a:ea typeface="ＭＳ Ｐゴシック" charset="0"/>
              </a:rPr>
            </a:br>
            <a:r>
              <a:rPr lang="en-US" sz="4800" b="1" dirty="0">
                <a:solidFill>
                  <a:schemeClr val="tx1"/>
                </a:solidFill>
                <a:latin typeface="Helvetica Light"/>
                <a:ea typeface="ＭＳ Ｐゴシック" charset="0"/>
              </a:rPr>
              <a:t>We met </a:t>
            </a:r>
            <a:r>
              <a:rPr lang="en-US" sz="4800" dirty="0">
                <a:solidFill>
                  <a:schemeClr val="tx1"/>
                </a:solidFill>
                <a:latin typeface="Helvetica Light"/>
                <a:ea typeface="ＭＳ Ｐゴシック" charset="0"/>
              </a:rPr>
              <a:t>Janice, a harried mother of 3, rushing through the airport only to wait hours at the gate.</a:t>
            </a:r>
          </a:p>
          <a:p>
            <a:pPr lvl="0" algn="l" rtl="0" fontAlgn="base">
              <a:lnSpc>
                <a:spcPct val="90000"/>
              </a:lnSpc>
              <a:spcBef>
                <a:spcPct val="20000"/>
              </a:spcBef>
              <a:spcAft>
                <a:spcPct val="0"/>
              </a:spcAft>
            </a:pPr>
            <a:r>
              <a:rPr lang="en-US" sz="4800" dirty="0">
                <a:solidFill>
                  <a:schemeClr val="tx1"/>
                </a:solidFill>
                <a:latin typeface="Helvetica Light"/>
                <a:ea typeface="ＭＳ Ｐゴシック" charset="0"/>
              </a:rPr>
              <a:t> </a:t>
            </a:r>
          </a:p>
          <a:p>
            <a:pPr lvl="0" algn="l" rtl="0" fontAlgn="base">
              <a:lnSpc>
                <a:spcPct val="90000"/>
              </a:lnSpc>
              <a:spcBef>
                <a:spcPct val="20000"/>
              </a:spcBef>
              <a:spcAft>
                <a:spcPct val="0"/>
              </a:spcAft>
            </a:pPr>
            <a:r>
              <a:rPr lang="en-US" sz="4800" b="1" dirty="0">
                <a:solidFill>
                  <a:schemeClr val="tx1"/>
                </a:solidFill>
                <a:latin typeface="Helvetica Light"/>
                <a:ea typeface="ＭＳ Ｐゴシック" charset="0"/>
              </a:rPr>
              <a:t>We were surprised </a:t>
            </a:r>
            <a:r>
              <a:rPr lang="en-US" sz="4800" dirty="0">
                <a:solidFill>
                  <a:schemeClr val="tx1"/>
                </a:solidFill>
                <a:latin typeface="Helvetica Light"/>
                <a:ea typeface="ＭＳ Ｐゴシック" charset="0"/>
              </a:rPr>
              <a:t>to notice the many games she makes up to to entertain her children.</a:t>
            </a:r>
          </a:p>
          <a:p>
            <a:pPr lvl="0" algn="l" rtl="0" fontAlgn="base">
              <a:lnSpc>
                <a:spcPct val="90000"/>
              </a:lnSpc>
              <a:spcBef>
                <a:spcPct val="20000"/>
              </a:spcBef>
              <a:spcAft>
                <a:spcPct val="0"/>
              </a:spcAft>
            </a:pPr>
            <a:endParaRPr lang="en-US" sz="4800" dirty="0">
              <a:solidFill>
                <a:schemeClr val="tx1"/>
              </a:solidFill>
              <a:latin typeface="Helvetica Light"/>
              <a:ea typeface="ＭＳ Ｐゴシック" charset="0"/>
            </a:endParaRPr>
          </a:p>
          <a:p>
            <a:pPr lvl="0" algn="l" rtl="0" fontAlgn="base">
              <a:lnSpc>
                <a:spcPct val="90000"/>
              </a:lnSpc>
              <a:spcBef>
                <a:spcPct val="20000"/>
              </a:spcBef>
              <a:spcAft>
                <a:spcPct val="0"/>
              </a:spcAft>
            </a:pPr>
            <a:r>
              <a:rPr lang="en-US" sz="4800" b="1" dirty="0">
                <a:solidFill>
                  <a:schemeClr val="tx1"/>
                </a:solidFill>
                <a:latin typeface="Helvetica Light"/>
                <a:ea typeface="ＭＳ Ｐゴシック" charset="0"/>
              </a:rPr>
              <a:t>We wonder if </a:t>
            </a:r>
            <a:r>
              <a:rPr lang="en-US" sz="4800" dirty="0">
                <a:solidFill>
                  <a:schemeClr val="tx1"/>
                </a:solidFill>
                <a:latin typeface="Helvetica Light"/>
                <a:ea typeface="ＭＳ Ｐゴシック" charset="0"/>
              </a:rPr>
              <a:t>she is stressed that the kids will irritate fellow passengers if she’s unable to distract them.</a:t>
            </a:r>
          </a:p>
          <a:p>
            <a:pPr lvl="0" algn="l" rtl="0" fontAlgn="base">
              <a:lnSpc>
                <a:spcPct val="90000"/>
              </a:lnSpc>
              <a:spcBef>
                <a:spcPct val="20000"/>
              </a:spcBef>
              <a:spcAft>
                <a:spcPct val="0"/>
              </a:spcAft>
            </a:pPr>
            <a:r>
              <a:rPr lang="en-US" sz="4800" dirty="0">
                <a:solidFill>
                  <a:schemeClr val="tx1"/>
                </a:solidFill>
                <a:latin typeface="Helvetica Light"/>
                <a:ea typeface="ＭＳ Ｐゴシック" charset="0"/>
              </a:rPr>
              <a:t> </a:t>
            </a:r>
            <a:br>
              <a:rPr lang="en-US" sz="4800" dirty="0">
                <a:solidFill>
                  <a:schemeClr val="tx1"/>
                </a:solidFill>
                <a:latin typeface="Helvetica Light"/>
                <a:ea typeface="ＭＳ Ｐゴシック" charset="0"/>
              </a:rPr>
            </a:br>
            <a:r>
              <a:rPr lang="en-US" sz="4800" b="1" dirty="0">
                <a:solidFill>
                  <a:schemeClr val="tx1"/>
                </a:solidFill>
                <a:latin typeface="Helvetica Light"/>
                <a:ea typeface="ＭＳ Ｐゴシック" charset="0"/>
              </a:rPr>
              <a:t>It would be game changing </a:t>
            </a:r>
            <a:r>
              <a:rPr lang="en-US" sz="4800" dirty="0">
                <a:solidFill>
                  <a:schemeClr val="tx1"/>
                </a:solidFill>
                <a:latin typeface="Helvetica Light"/>
                <a:ea typeface="ＭＳ Ｐゴシック" charset="0"/>
              </a:rPr>
              <a:t>to bring the other passengers &amp; the airport facilities into helping families have a better travel experience.</a:t>
            </a:r>
          </a:p>
        </p:txBody>
      </p:sp>
      <p:sp>
        <p:nvSpPr>
          <p:cNvPr id="2" name="Date Placeholder 1"/>
          <p:cNvSpPr>
            <a:spLocks noGrp="1"/>
          </p:cNvSpPr>
          <p:nvPr>
            <p:ph type="dt" sz="half" idx="10"/>
          </p:nvPr>
        </p:nvSpPr>
        <p:spPr>
          <a:xfrm>
            <a:off x="5860" y="13214472"/>
            <a:ext cx="5080000" cy="914400"/>
          </a:xfrm>
        </p:spPr>
        <p:txBody>
          <a:bodyPr vert="horz" wrap="square" lIns="91440" tIns="45720" rIns="91440" bIns="45720" numCol="1" anchor="t" anchorCtr="0" compatLnSpc="1">
            <a:prstTxWarp prst="textNoShape">
              <a:avLst/>
            </a:prstTxWarp>
            <a:normAutofit/>
          </a:bodyPr>
          <a:lstStyle/>
          <a:p>
            <a:pPr>
              <a:spcAft>
                <a:spcPts val="600"/>
              </a:spcAft>
              <a:defRPr/>
            </a:pPr>
            <a:r>
              <a:rPr lang="en-US" b="0" i="0" dirty="0">
                <a:latin typeface="Helvetica Light"/>
                <a:ea typeface="+mn-ea"/>
                <a:cs typeface="Helvetica Light"/>
                <a:sym typeface="Gill Sans"/>
              </a:rPr>
              <a:t>Autumn 2026</a:t>
            </a:r>
          </a:p>
        </p:txBody>
      </p:sp>
      <p:sp>
        <p:nvSpPr>
          <p:cNvPr id="3" name="Footer Placeholder 2"/>
          <p:cNvSpPr>
            <a:spLocks noGrp="1"/>
          </p:cNvSpPr>
          <p:nvPr>
            <p:ph type="ftr" sz="quarter" idx="11"/>
          </p:nvPr>
        </p:nvSpPr>
        <p:spPr>
          <a:xfrm>
            <a:off x="5091719" y="13216570"/>
            <a:ext cx="16638966" cy="914400"/>
          </a:xfrm>
        </p:spPr>
        <p:txBody>
          <a:bodyPr vert="horz" wrap="square" lIns="91440" tIns="45720" rIns="91440" bIns="45720" numCol="1" anchor="t" anchorCtr="0" compatLnSpc="1">
            <a:prstTxWarp prst="textNoShape">
              <a:avLst/>
            </a:prstTxWarp>
            <a:normAutofit/>
          </a:bodyPr>
          <a:lstStyle/>
          <a:p>
            <a:pPr>
              <a:spcAft>
                <a:spcPts val="600"/>
              </a:spcAft>
              <a:defRPr/>
            </a:pPr>
            <a:r>
              <a:rPr lang="en-US" b="0" i="0">
                <a:latin typeface="Helvetica Light"/>
                <a:ea typeface="+mn-ea"/>
                <a:cs typeface="Helvetica Light"/>
                <a:sym typeface="Gill Sans"/>
              </a:rPr>
              <a:t>dt+UX: Design Thinking for User Experience Design, Prototyping &amp; Evaluation</a:t>
            </a:r>
          </a:p>
        </p:txBody>
      </p:sp>
      <p:sp>
        <p:nvSpPr>
          <p:cNvPr id="4" name="Slide Number Placeholder 3"/>
          <p:cNvSpPr>
            <a:spLocks noGrp="1"/>
          </p:cNvSpPr>
          <p:nvPr>
            <p:ph type="sldNum" sz="quarter" idx="12"/>
          </p:nvPr>
        </p:nvSpPr>
        <p:spPr>
          <a:xfrm>
            <a:off x="21730684" y="13234078"/>
            <a:ext cx="2641600" cy="914400"/>
          </a:xfrm>
        </p:spPr>
        <p:txBody>
          <a:bodyPr vert="horz" wrap="square" lIns="91440" tIns="45720" rIns="91440" bIns="45720" numCol="1" anchor="t" anchorCtr="0" compatLnSpc="1">
            <a:prstTxWarp prst="textNoShape">
              <a:avLst/>
            </a:prstTxWarp>
            <a:normAutofit/>
          </a:bodyPr>
          <a:lstStyle/>
          <a:p>
            <a:pPr>
              <a:spcAft>
                <a:spcPts val="600"/>
              </a:spcAft>
              <a:defRPr/>
            </a:pPr>
            <a:fld id="{0E1F3F99-1E68-4047-B307-0AAED4DA5926}" type="slidenum">
              <a:rPr lang="en-US" smtClean="0"/>
              <a:pPr>
                <a:spcAft>
                  <a:spcPts val="600"/>
                </a:spcAft>
                <a:defRPr/>
              </a:pPr>
              <a:t>22</a:t>
            </a:fld>
            <a:endParaRPr lang="en-US"/>
          </a:p>
        </p:txBody>
      </p:sp>
      <p:sp>
        <p:nvSpPr>
          <p:cNvPr id="6" name="TextBox 5">
            <a:extLst>
              <a:ext uri="{FF2B5EF4-FFF2-40B4-BE49-F238E27FC236}">
                <a16:creationId xmlns:a16="http://schemas.microsoft.com/office/drawing/2014/main" id="{9473172B-BD05-0F43-891C-B920DB5A3295}"/>
              </a:ext>
            </a:extLst>
          </p:cNvPr>
          <p:cNvSpPr txBox="1"/>
          <p:nvPr/>
        </p:nvSpPr>
        <p:spPr>
          <a:xfrm>
            <a:off x="5487025" y="15684285"/>
            <a:ext cx="184731" cy="969496"/>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120869967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7" name="Shape 1047"/>
          <p:cNvSpPr/>
          <p:nvPr/>
        </p:nvSpPr>
        <p:spPr>
          <a:xfrm>
            <a:off x="754587" y="4045313"/>
            <a:ext cx="23629413" cy="8721230"/>
          </a:xfrm>
          <a:prstGeom prst="rect">
            <a:avLst/>
          </a:prstGeom>
          <a:ln w="12700">
            <a:miter lim="400000"/>
          </a:ln>
          <a:extLst>
            <a:ext uri="{C572A759-6A51-4108-AA02-DFA0A04FC94B}">
              <ma14:wrappingTextBoxFlag xmlns:ma14="http://schemas.microsoft.com/office/mac/drawingml/2011/main" xmlns="" val="1"/>
            </a:ext>
          </a:extLst>
        </p:spPr>
        <p:txBody>
          <a:bodyPr wrap="square" lIns="45718" tIns="45718" rIns="45718" bIns="45718">
            <a:spAutoFit/>
          </a:bodyPr>
          <a:lstStyle/>
          <a:p>
            <a:pPr lvl="0" algn="l">
              <a:lnSpc>
                <a:spcPct val="110000"/>
              </a:lnSpc>
              <a:defRPr sz="1800"/>
            </a:pPr>
            <a:r>
              <a:rPr sz="5500" b="1" i="1" dirty="0">
                <a:solidFill>
                  <a:schemeClr val="tx1"/>
                </a:solidFill>
                <a:latin typeface="Helvetica Light"/>
                <a:ea typeface="Gill Sans SemiBold"/>
                <a:cs typeface="Helvetica Light"/>
                <a:sym typeface="Gill Sans SemiBold"/>
              </a:rPr>
              <a:t>Break POV into pieces</a:t>
            </a:r>
            <a:endParaRPr lang="en-US" sz="5500" dirty="0">
              <a:solidFill>
                <a:srgbClr val="FFFFFF"/>
              </a:solidFill>
              <a:latin typeface="Helvetica Light"/>
              <a:ea typeface="Gill Sans SemiBold"/>
              <a:cs typeface="Helvetica Light"/>
              <a:sym typeface="Gill Sans SemiBold"/>
            </a:endParaRPr>
          </a:p>
          <a:p>
            <a:pPr lvl="0" algn="l">
              <a:lnSpc>
                <a:spcPct val="110000"/>
              </a:lnSpc>
              <a:defRPr sz="1800"/>
            </a:pPr>
            <a:r>
              <a:rPr lang="en-US" sz="5500" dirty="0">
                <a:solidFill>
                  <a:srgbClr val="FFFFFF"/>
                </a:solidFill>
                <a:latin typeface="Helvetica Light"/>
                <a:cs typeface="Helvetica Light"/>
                <a:sym typeface="Gill Sans SemiBold"/>
              </a:rPr>
              <a:t>	</a:t>
            </a:r>
            <a:r>
              <a:rPr sz="5500" dirty="0">
                <a:solidFill>
                  <a:srgbClr val="FFFFFF"/>
                </a:solidFill>
                <a:latin typeface="Helvetica Light"/>
                <a:cs typeface="Helvetica Light"/>
              </a:rPr>
              <a:t>HMW entertain kids? HMW slow a mom down? </a:t>
            </a:r>
            <a:endParaRPr lang="en-US" sz="5500" dirty="0">
              <a:solidFill>
                <a:srgbClr val="FFFFFF"/>
              </a:solidFill>
              <a:latin typeface="Helvetica Light"/>
              <a:cs typeface="Helvetica Light"/>
            </a:endParaRPr>
          </a:p>
          <a:p>
            <a:pPr lvl="0" algn="l">
              <a:lnSpc>
                <a:spcPct val="110000"/>
              </a:lnSpc>
              <a:defRPr sz="1800"/>
            </a:pPr>
            <a:endParaRPr sz="2400" dirty="0">
              <a:solidFill>
                <a:srgbClr val="FFFFFF"/>
              </a:solidFill>
              <a:latin typeface="Helvetica Light"/>
              <a:cs typeface="Helvetica Light"/>
            </a:endParaRPr>
          </a:p>
          <a:p>
            <a:pPr lvl="0" algn="l">
              <a:lnSpc>
                <a:spcPct val="110000"/>
              </a:lnSpc>
              <a:defRPr sz="1800"/>
            </a:pPr>
            <a:r>
              <a:rPr sz="5500" b="1" i="1" dirty="0">
                <a:solidFill>
                  <a:srgbClr val="FFFFFF"/>
                </a:solidFill>
                <a:latin typeface="Helvetica Light"/>
                <a:ea typeface="Gill Sans SemiBold"/>
                <a:cs typeface="Helvetica Light"/>
                <a:sym typeface="Gill Sans SemiBold"/>
              </a:rPr>
              <a:t>Amp up the good/Remove the bad</a:t>
            </a:r>
            <a:endParaRPr lang="en-US" sz="5500" dirty="0">
              <a:solidFill>
                <a:srgbClr val="FFFFFF"/>
              </a:solidFill>
              <a:latin typeface="Helvetica Light"/>
              <a:ea typeface="Gill Sans SemiBold"/>
              <a:cs typeface="Helvetica Light"/>
              <a:sym typeface="Gill Sans SemiBold"/>
            </a:endParaRPr>
          </a:p>
          <a:p>
            <a:pPr lvl="0" algn="l">
              <a:lnSpc>
                <a:spcPct val="110000"/>
              </a:lnSpc>
              <a:defRPr sz="1800"/>
            </a:pPr>
            <a:r>
              <a:rPr lang="en-US" sz="5500" dirty="0">
                <a:solidFill>
                  <a:srgbClr val="FFFFFF"/>
                </a:solidFill>
                <a:latin typeface="Helvetica Light"/>
                <a:cs typeface="Helvetica Light"/>
                <a:sym typeface="Gill Sans SemiBold"/>
              </a:rPr>
              <a:t>	</a:t>
            </a:r>
            <a:r>
              <a:rPr sz="5500" dirty="0">
                <a:solidFill>
                  <a:srgbClr val="FFFFFF"/>
                </a:solidFill>
                <a:latin typeface="Helvetica Light"/>
                <a:cs typeface="Helvetica Light"/>
              </a:rPr>
              <a:t>HMW separate kids from fellow passengers?</a:t>
            </a:r>
            <a:endParaRPr lang="en-US" sz="5500" dirty="0">
              <a:solidFill>
                <a:srgbClr val="FFFFFF"/>
              </a:solidFill>
              <a:latin typeface="Helvetica Light"/>
              <a:cs typeface="Helvetica Light"/>
            </a:endParaRPr>
          </a:p>
          <a:p>
            <a:pPr lvl="0" algn="l">
              <a:lnSpc>
                <a:spcPct val="110000"/>
              </a:lnSpc>
              <a:defRPr sz="1800"/>
            </a:pPr>
            <a:endParaRPr sz="2400" dirty="0">
              <a:solidFill>
                <a:srgbClr val="FFFFFF"/>
              </a:solidFill>
              <a:latin typeface="Helvetica Light"/>
              <a:cs typeface="Helvetica Light"/>
            </a:endParaRPr>
          </a:p>
          <a:p>
            <a:pPr lvl="0" algn="l">
              <a:lnSpc>
                <a:spcPct val="110000"/>
              </a:lnSpc>
              <a:defRPr sz="1800"/>
            </a:pPr>
            <a:r>
              <a:rPr sz="5500" b="1" i="1" dirty="0">
                <a:solidFill>
                  <a:srgbClr val="FFFFFF"/>
                </a:solidFill>
                <a:latin typeface="Helvetica Light"/>
                <a:ea typeface="Gill Sans SemiBold"/>
                <a:cs typeface="Helvetica Light"/>
                <a:sym typeface="Gill Sans SemiBold"/>
              </a:rPr>
              <a:t>Explore the opposite</a:t>
            </a:r>
            <a:endParaRPr lang="en-US" sz="5500" b="1" i="1" dirty="0">
              <a:solidFill>
                <a:srgbClr val="FFFFFF"/>
              </a:solidFill>
              <a:latin typeface="Helvetica Light"/>
              <a:ea typeface="Gill Sans SemiBold"/>
              <a:cs typeface="Helvetica Light"/>
              <a:sym typeface="Gill Sans SemiBold"/>
            </a:endParaRPr>
          </a:p>
          <a:p>
            <a:pPr lvl="0" algn="l">
              <a:lnSpc>
                <a:spcPct val="110000"/>
              </a:lnSpc>
              <a:defRPr sz="1800"/>
            </a:pPr>
            <a:r>
              <a:rPr lang="en-US" sz="5500" b="1" i="1" dirty="0">
                <a:solidFill>
                  <a:srgbClr val="FFFFFF"/>
                </a:solidFill>
                <a:latin typeface="Helvetica Light"/>
                <a:cs typeface="Helvetica Light"/>
                <a:sym typeface="Gill Sans SemiBold"/>
              </a:rPr>
              <a:t>	</a:t>
            </a:r>
            <a:r>
              <a:rPr sz="5500" dirty="0">
                <a:solidFill>
                  <a:srgbClr val="FFFFFF"/>
                </a:solidFill>
                <a:latin typeface="Helvetica Light"/>
                <a:cs typeface="Helvetica Light"/>
              </a:rPr>
              <a:t>HMW make the wait the most exciting part of the trip?</a:t>
            </a:r>
            <a:endParaRPr lang="en-US" sz="5500" dirty="0">
              <a:solidFill>
                <a:srgbClr val="FFFFFF"/>
              </a:solidFill>
              <a:latin typeface="Helvetica Light"/>
              <a:cs typeface="Helvetica Light"/>
            </a:endParaRPr>
          </a:p>
          <a:p>
            <a:pPr lvl="0" algn="l">
              <a:lnSpc>
                <a:spcPct val="110000"/>
              </a:lnSpc>
              <a:defRPr sz="1800"/>
            </a:pPr>
            <a:endParaRPr sz="2400" dirty="0">
              <a:solidFill>
                <a:srgbClr val="FFFFFF"/>
              </a:solidFill>
              <a:latin typeface="Helvetica Light"/>
              <a:cs typeface="Helvetica Light"/>
            </a:endParaRPr>
          </a:p>
          <a:p>
            <a:pPr lvl="0" algn="l">
              <a:lnSpc>
                <a:spcPct val="110000"/>
              </a:lnSpc>
              <a:defRPr sz="1800"/>
            </a:pPr>
            <a:r>
              <a:rPr sz="5500" b="1" i="1" dirty="0">
                <a:solidFill>
                  <a:srgbClr val="FFFFFF"/>
                </a:solidFill>
                <a:latin typeface="Helvetica Light"/>
                <a:ea typeface="Gill Sans SemiBold"/>
                <a:cs typeface="Helvetica Light"/>
                <a:sym typeface="Gill Sans SemiBold"/>
              </a:rPr>
              <a:t>Question an assumption</a:t>
            </a:r>
            <a:endParaRPr lang="en-US" sz="5500" b="1" i="1" dirty="0">
              <a:solidFill>
                <a:srgbClr val="FFFFFF"/>
              </a:solidFill>
              <a:latin typeface="Helvetica Light"/>
              <a:ea typeface="Gill Sans SemiBold"/>
              <a:cs typeface="Helvetica Light"/>
              <a:sym typeface="Gill Sans SemiBold"/>
            </a:endParaRPr>
          </a:p>
          <a:p>
            <a:pPr lvl="0" algn="l">
              <a:lnSpc>
                <a:spcPct val="110000"/>
              </a:lnSpc>
              <a:defRPr sz="1800"/>
            </a:pPr>
            <a:r>
              <a:rPr lang="en-US" sz="5500" b="1" i="1" dirty="0">
                <a:solidFill>
                  <a:srgbClr val="FFFFFF"/>
                </a:solidFill>
                <a:latin typeface="Helvetica Light"/>
                <a:cs typeface="Helvetica Light"/>
                <a:sym typeface="Gill Sans SemiBold"/>
              </a:rPr>
              <a:t>	</a:t>
            </a:r>
            <a:r>
              <a:rPr sz="5500" dirty="0">
                <a:solidFill>
                  <a:srgbClr val="FFFFFF"/>
                </a:solidFill>
                <a:latin typeface="Helvetica Light"/>
                <a:cs typeface="Helvetica Light"/>
              </a:rPr>
              <a:t>HMW entirely remove the wait time at the airport?</a:t>
            </a:r>
          </a:p>
        </p:txBody>
      </p:sp>
      <p:sp>
        <p:nvSpPr>
          <p:cNvPr id="2" name="Date Placeholder 1"/>
          <p:cNvSpPr>
            <a:spLocks noGrp="1"/>
          </p:cNvSpPr>
          <p:nvPr>
            <p:ph type="dt" sz="half" idx="10"/>
          </p:nvPr>
        </p:nvSpPr>
        <p:spPr/>
        <p:txBody>
          <a:bodyPr/>
          <a:lstStyle/>
          <a:p>
            <a:pPr>
              <a:defRPr/>
            </a:pPr>
            <a:r>
              <a:rPr lang="en-US" dirty="0"/>
              <a:t>Autumn 2026</a:t>
            </a:r>
          </a:p>
        </p:txBody>
      </p:sp>
      <p:sp>
        <p:nvSpPr>
          <p:cNvPr id="3" name="Footer Placeholder 2"/>
          <p:cNvSpPr>
            <a:spLocks noGrp="1"/>
          </p:cNvSpPr>
          <p:nvPr>
            <p:ph type="ftr" sz="quarter" idx="11"/>
          </p:nvPr>
        </p:nvSpPr>
        <p:spPr/>
        <p:txBody>
          <a:bodyPr/>
          <a:lstStyle/>
          <a:p>
            <a:pPr>
              <a:defRPr/>
            </a:pPr>
            <a:r>
              <a:rPr lang="en-US" dirty="0" err="1"/>
              <a:t>dt+UX</a:t>
            </a:r>
            <a:r>
              <a:rPr lang="en-US" dirty="0"/>
              <a:t>: Design Thinking for User Experience Design, Prototyping &amp; Evaluation</a:t>
            </a:r>
          </a:p>
        </p:txBody>
      </p:sp>
      <p:sp>
        <p:nvSpPr>
          <p:cNvPr id="4" name="Slide Number Placeholder 3"/>
          <p:cNvSpPr>
            <a:spLocks noGrp="1"/>
          </p:cNvSpPr>
          <p:nvPr>
            <p:ph type="sldNum" sz="quarter" idx="12"/>
          </p:nvPr>
        </p:nvSpPr>
        <p:spPr/>
        <p:txBody>
          <a:bodyPr/>
          <a:lstStyle/>
          <a:p>
            <a:pPr>
              <a:defRPr/>
            </a:pPr>
            <a:fld id="{0E1F3F99-1E68-4047-B307-0AAED4DA5926}" type="slidenum">
              <a:rPr lang="en-US" smtClean="0"/>
              <a:pPr>
                <a:defRPr/>
              </a:pPr>
              <a:t>23</a:t>
            </a:fld>
            <a:endParaRPr lang="en-US" dirty="0"/>
          </a:p>
        </p:txBody>
      </p:sp>
      <p:sp>
        <p:nvSpPr>
          <p:cNvPr id="5" name="TextBox 4"/>
          <p:cNvSpPr txBox="1"/>
          <p:nvPr/>
        </p:nvSpPr>
        <p:spPr>
          <a:xfrm>
            <a:off x="705504" y="541424"/>
            <a:ext cx="23678496" cy="3477875"/>
          </a:xfrm>
          <a:prstGeom prst="rect">
            <a:avLst/>
          </a:prstGeom>
          <a:noFill/>
        </p:spPr>
        <p:txBody>
          <a:bodyPr wrap="square" rtlCol="0">
            <a:spAutoFit/>
          </a:bodyPr>
          <a:lstStyle/>
          <a:p>
            <a:pPr lvl="0" algn="l"/>
            <a:r>
              <a:rPr lang="en-US" sz="4400" dirty="0">
                <a:solidFill>
                  <a:srgbClr val="FFFFFF"/>
                </a:solidFill>
                <a:latin typeface="Helvetica Light"/>
                <a:cs typeface="Helvetica Light"/>
              </a:rPr>
              <a:t>POV: We met Janice, a harried mother of 3, rushing through the airport only to wait hours at the gate. We were surprised at the many games she makes up to to entertain her children. We wonder if she is stressed that the kids will irritate fellow passengers if she’s unable to distract them. It would be game changing to bring the other passengers and the airport facilities into helping families have a better travel experience.</a:t>
            </a:r>
          </a:p>
        </p:txBody>
      </p:sp>
      <p:sp>
        <p:nvSpPr>
          <p:cNvPr id="8" name="Shape 1045">
            <a:extLst>
              <a:ext uri="{FF2B5EF4-FFF2-40B4-BE49-F238E27FC236}">
                <a16:creationId xmlns:a16="http://schemas.microsoft.com/office/drawing/2014/main" id="{0B51D964-A9B6-9B48-84AD-7F31E5AA8848}"/>
              </a:ext>
            </a:extLst>
          </p:cNvPr>
          <p:cNvSpPr/>
          <p:nvPr/>
        </p:nvSpPr>
        <p:spPr>
          <a:xfrm>
            <a:off x="4738263" y="12619992"/>
            <a:ext cx="14346231" cy="569383"/>
          </a:xfrm>
          <a:prstGeom prst="rect">
            <a:avLst/>
          </a:prstGeom>
          <a:ln w="12700">
            <a:miter lim="400000"/>
          </a:ln>
          <a:extLst>
            <a:ext uri="{C572A759-6A51-4108-AA02-DFA0A04FC94B}">
              <ma14:wrappingTextBoxFlag xmlns:ma14="http://schemas.microsoft.com/office/mac/drawingml/2011/main" xmlns="" val="1"/>
            </a:ext>
          </a:extLst>
        </p:spPr>
        <p:txBody>
          <a:bodyPr wrap="none" lIns="45718" tIns="45718" rIns="45718" bIns="45718">
            <a:spAutoFit/>
          </a:bodyPr>
          <a:lstStyle>
            <a:lvl1pPr>
              <a:defRPr sz="3000" u="sng">
                <a:solidFill>
                  <a:srgbClr val="009999"/>
                </a:solidFill>
                <a:uFill>
                  <a:solidFill>
                    <a:srgbClr val="009999"/>
                  </a:solidFill>
                </a:uFill>
                <a:hlinkClick r:id="" action="ppaction://noaction"/>
              </a:defRPr>
            </a:lvl1pPr>
          </a:lstStyle>
          <a:p>
            <a:pPr lvl="0">
              <a:defRPr sz="1800" u="none">
                <a:solidFill>
                  <a:srgbClr val="000000"/>
                </a:solidFill>
                <a:uFillTx/>
              </a:defRPr>
            </a:pPr>
            <a:r>
              <a:rPr lang="en-US" sz="3100" dirty="0">
                <a:solidFill>
                  <a:srgbClr val="FFC000"/>
                </a:solidFill>
                <a:hlinkClick r:id="rId3">
                  <a:extLst>
                    <a:ext uri="{A12FA001-AC4F-418D-AE19-62706E023703}">
                      <ahyp:hlinkClr xmlns:ahyp="http://schemas.microsoft.com/office/drawing/2018/hyperlinkcolor" val="tx"/>
                    </a:ext>
                  </a:extLst>
                </a:hlinkClick>
              </a:rPr>
              <a:t>https://hci.stanford.edu/courses/cs147/2026/au/readings/bootcamp_bootleg.pdf - page=29</a:t>
            </a:r>
            <a:endParaRPr lang="en-US" sz="3100" dirty="0">
              <a:solidFill>
                <a:srgbClr val="FFC000"/>
              </a:solidFill>
              <a:hlinkClick r:id="" action="ppaction://noaction">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170042708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47">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47">
                                            <p:txEl>
                                              <p:pRg st="4" end="4"/>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047">
                                            <p:txEl>
                                              <p:pRg st="6" end="6"/>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047">
                                            <p:txEl>
                                              <p:pRg st="7" end="7"/>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47">
                                            <p:txEl>
                                              <p:pRg st="9" end="9"/>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047">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7" name="Shape 1047"/>
          <p:cNvSpPr/>
          <p:nvPr/>
        </p:nvSpPr>
        <p:spPr>
          <a:xfrm>
            <a:off x="754587" y="4019299"/>
            <a:ext cx="23629413" cy="8721230"/>
          </a:xfrm>
          <a:prstGeom prst="rect">
            <a:avLst/>
          </a:prstGeom>
          <a:ln w="12700">
            <a:miter lim="400000"/>
          </a:ln>
          <a:extLst>
            <a:ext uri="{C572A759-6A51-4108-AA02-DFA0A04FC94B}">
              <ma14:wrappingTextBoxFlag xmlns:ma14="http://schemas.microsoft.com/office/mac/drawingml/2011/main" xmlns="" val="1"/>
            </a:ext>
          </a:extLst>
        </p:spPr>
        <p:txBody>
          <a:bodyPr wrap="square" lIns="45718" tIns="45718" rIns="45718" bIns="45718">
            <a:spAutoFit/>
          </a:bodyPr>
          <a:lstStyle/>
          <a:p>
            <a:pPr lvl="0" algn="l">
              <a:lnSpc>
                <a:spcPct val="110000"/>
              </a:lnSpc>
              <a:defRPr sz="1800"/>
            </a:pPr>
            <a:r>
              <a:rPr lang="en-US" sz="5500" b="1" i="1" dirty="0">
                <a:solidFill>
                  <a:srgbClr val="FFFFFF"/>
                </a:solidFill>
                <a:latin typeface="Helvetica Light"/>
                <a:ea typeface="Gill Sans SemiBold"/>
                <a:cs typeface="Helvetica Light"/>
                <a:sym typeface="Gill Sans SemiBold"/>
              </a:rPr>
              <a:t>Go after adjectives</a:t>
            </a:r>
            <a:endParaRPr lang="en-US" sz="5500" dirty="0">
              <a:solidFill>
                <a:srgbClr val="FFFFFF"/>
              </a:solidFill>
              <a:latin typeface="Helvetica Light"/>
              <a:ea typeface="Gill Sans SemiBold"/>
              <a:cs typeface="Helvetica Light"/>
            </a:endParaRPr>
          </a:p>
          <a:p>
            <a:pPr lvl="0" algn="l">
              <a:lnSpc>
                <a:spcPct val="110000"/>
              </a:lnSpc>
              <a:defRPr sz="1800"/>
            </a:pPr>
            <a:r>
              <a:rPr lang="en-US" sz="5500" dirty="0">
                <a:solidFill>
                  <a:srgbClr val="FFFFFF"/>
                </a:solidFill>
                <a:latin typeface="Helvetica Light"/>
                <a:cs typeface="Helvetica Light"/>
              </a:rPr>
              <a:t>	HMW we make the rush refreshing instead of harrying?</a:t>
            </a:r>
          </a:p>
          <a:p>
            <a:pPr lvl="0" algn="l">
              <a:lnSpc>
                <a:spcPct val="110000"/>
              </a:lnSpc>
              <a:defRPr sz="1800"/>
            </a:pPr>
            <a:endParaRPr lang="en-US" sz="2400" dirty="0">
              <a:solidFill>
                <a:srgbClr val="FFFFFF"/>
              </a:solidFill>
              <a:latin typeface="Helvetica Light"/>
              <a:cs typeface="Helvetica Light"/>
            </a:endParaRPr>
          </a:p>
          <a:p>
            <a:pPr lvl="0" algn="l">
              <a:lnSpc>
                <a:spcPct val="110000"/>
              </a:lnSpc>
              <a:defRPr sz="1800"/>
            </a:pPr>
            <a:r>
              <a:rPr lang="en-US" sz="5500" b="1" i="1" dirty="0">
                <a:solidFill>
                  <a:srgbClr val="FFFFFF"/>
                </a:solidFill>
                <a:latin typeface="Helvetica Light"/>
                <a:ea typeface="Gill Sans SemiBold"/>
                <a:cs typeface="Helvetica Light"/>
                <a:sym typeface="Gill Sans SemiBold"/>
              </a:rPr>
              <a:t>Identify unexpected resources</a:t>
            </a:r>
            <a:endParaRPr lang="en-US" sz="5500" dirty="0">
              <a:solidFill>
                <a:srgbClr val="FFFFFF"/>
              </a:solidFill>
              <a:latin typeface="Helvetica Light"/>
              <a:ea typeface="Gill Sans SemiBold"/>
              <a:cs typeface="Helvetica Light"/>
              <a:sym typeface="Gill Sans SemiBold"/>
            </a:endParaRPr>
          </a:p>
          <a:p>
            <a:pPr lvl="0" algn="l">
              <a:lnSpc>
                <a:spcPct val="110000"/>
              </a:lnSpc>
              <a:defRPr sz="1800"/>
            </a:pPr>
            <a:r>
              <a:rPr lang="en-US" sz="5500" dirty="0">
                <a:solidFill>
                  <a:srgbClr val="FFFFFF"/>
                </a:solidFill>
                <a:latin typeface="Helvetica Light"/>
                <a:cs typeface="Helvetica Light"/>
                <a:sym typeface="Gill Sans SemiBold"/>
              </a:rPr>
              <a:t>	</a:t>
            </a:r>
            <a:r>
              <a:rPr lang="en-US" sz="5500" dirty="0">
                <a:solidFill>
                  <a:srgbClr val="FFFFFF"/>
                </a:solidFill>
                <a:latin typeface="Helvetica Light"/>
                <a:cs typeface="Helvetica Light"/>
              </a:rPr>
              <a:t>HMW leverage free time of fellow passengers to share the load?</a:t>
            </a:r>
          </a:p>
          <a:p>
            <a:pPr lvl="0" algn="l">
              <a:lnSpc>
                <a:spcPct val="110000"/>
              </a:lnSpc>
              <a:defRPr sz="1800"/>
            </a:pPr>
            <a:endParaRPr lang="en-US" sz="2400" dirty="0">
              <a:solidFill>
                <a:srgbClr val="FFFFFF"/>
              </a:solidFill>
              <a:latin typeface="Helvetica Light"/>
              <a:cs typeface="Helvetica Light"/>
            </a:endParaRPr>
          </a:p>
          <a:p>
            <a:pPr lvl="0" algn="l">
              <a:lnSpc>
                <a:spcPct val="110000"/>
              </a:lnSpc>
              <a:defRPr sz="1800"/>
            </a:pPr>
            <a:r>
              <a:rPr lang="en-US" sz="5500" b="1" i="1" dirty="0">
                <a:solidFill>
                  <a:srgbClr val="FFFFFF"/>
                </a:solidFill>
                <a:latin typeface="Helvetica Light"/>
                <a:ea typeface="Gill Sans SemiBold"/>
                <a:cs typeface="Helvetica Light"/>
                <a:sym typeface="Gill Sans SemiBold"/>
              </a:rPr>
              <a:t>Create an analogy from need or context</a:t>
            </a:r>
            <a:endParaRPr lang="en-US" sz="5500" dirty="0">
              <a:solidFill>
                <a:srgbClr val="FFFFFF"/>
              </a:solidFill>
              <a:latin typeface="Helvetica Light"/>
              <a:ea typeface="Gill Sans SemiBold"/>
              <a:cs typeface="Helvetica Light"/>
              <a:sym typeface="Gill Sans SemiBold"/>
            </a:endParaRPr>
          </a:p>
          <a:p>
            <a:pPr lvl="0" algn="l">
              <a:lnSpc>
                <a:spcPct val="110000"/>
              </a:lnSpc>
              <a:defRPr sz="1800"/>
            </a:pPr>
            <a:r>
              <a:rPr lang="en-US" sz="5500" dirty="0">
                <a:solidFill>
                  <a:srgbClr val="FFFFFF"/>
                </a:solidFill>
                <a:latin typeface="Helvetica Light"/>
                <a:cs typeface="Helvetica Light"/>
                <a:sym typeface="Gill Sans SemiBold"/>
              </a:rPr>
              <a:t>	</a:t>
            </a:r>
            <a:r>
              <a:rPr lang="en-US" sz="5500" dirty="0">
                <a:solidFill>
                  <a:srgbClr val="FFFFFF"/>
                </a:solidFill>
                <a:latin typeface="Helvetica Light"/>
                <a:cs typeface="Helvetica Light"/>
              </a:rPr>
              <a:t>HMW make the airport like a spa?</a:t>
            </a:r>
          </a:p>
          <a:p>
            <a:pPr lvl="0" algn="l">
              <a:lnSpc>
                <a:spcPct val="110000"/>
              </a:lnSpc>
              <a:defRPr sz="1800"/>
            </a:pPr>
            <a:endParaRPr lang="en-US" sz="2400" dirty="0">
              <a:solidFill>
                <a:srgbClr val="FFFFFF"/>
              </a:solidFill>
              <a:latin typeface="Helvetica Light"/>
              <a:cs typeface="Helvetica Light"/>
            </a:endParaRPr>
          </a:p>
          <a:p>
            <a:pPr lvl="0" algn="l">
              <a:lnSpc>
                <a:spcPct val="110000"/>
              </a:lnSpc>
              <a:defRPr sz="1800"/>
            </a:pPr>
            <a:r>
              <a:rPr lang="en-US" sz="5500" b="1" i="1" dirty="0">
                <a:solidFill>
                  <a:srgbClr val="FFFFFF"/>
                </a:solidFill>
                <a:latin typeface="Helvetica Light"/>
                <a:ea typeface="Gill Sans SemiBold"/>
                <a:cs typeface="Helvetica Light"/>
                <a:sym typeface="Gill Sans SemiBold"/>
              </a:rPr>
              <a:t>Change a status quo</a:t>
            </a:r>
          </a:p>
          <a:p>
            <a:pPr lvl="0" algn="l">
              <a:lnSpc>
                <a:spcPct val="110000"/>
              </a:lnSpc>
              <a:defRPr sz="1800"/>
            </a:pPr>
            <a:r>
              <a:rPr lang="en-US" sz="5500" b="1" i="1" dirty="0">
                <a:solidFill>
                  <a:srgbClr val="FFFFFF"/>
                </a:solidFill>
                <a:latin typeface="Helvetica Light"/>
                <a:cs typeface="Helvetica Light"/>
                <a:sym typeface="Gill Sans SemiBold"/>
              </a:rPr>
              <a:t>	</a:t>
            </a:r>
            <a:r>
              <a:rPr lang="en-US" sz="5500" dirty="0">
                <a:solidFill>
                  <a:srgbClr val="FFFFFF"/>
                </a:solidFill>
                <a:latin typeface="Helvetica Light"/>
                <a:cs typeface="Helvetica Light"/>
              </a:rPr>
              <a:t>HMW make playful, loud kids less annoying?</a:t>
            </a:r>
          </a:p>
        </p:txBody>
      </p:sp>
      <p:sp>
        <p:nvSpPr>
          <p:cNvPr id="2" name="Date Placeholder 1"/>
          <p:cNvSpPr>
            <a:spLocks noGrp="1"/>
          </p:cNvSpPr>
          <p:nvPr>
            <p:ph type="dt" sz="half" idx="10"/>
          </p:nvPr>
        </p:nvSpPr>
        <p:spPr/>
        <p:txBody>
          <a:bodyPr/>
          <a:lstStyle/>
          <a:p>
            <a:pPr>
              <a:defRPr/>
            </a:pPr>
            <a:r>
              <a:rPr lang="en-US" dirty="0"/>
              <a:t>Autumn 2026</a:t>
            </a:r>
          </a:p>
        </p:txBody>
      </p:sp>
      <p:sp>
        <p:nvSpPr>
          <p:cNvPr id="3" name="Footer Placeholder 2"/>
          <p:cNvSpPr>
            <a:spLocks noGrp="1"/>
          </p:cNvSpPr>
          <p:nvPr>
            <p:ph type="ftr" sz="quarter" idx="11"/>
          </p:nvPr>
        </p:nvSpPr>
        <p:spPr/>
        <p:txBody>
          <a:bodyPr/>
          <a:lstStyle/>
          <a:p>
            <a:pPr>
              <a:defRPr/>
            </a:pPr>
            <a:r>
              <a:rPr lang="en-US"/>
              <a:t>dt+UX: Design Thinking for User Experience Design, Prototyping &amp; Evaluation</a:t>
            </a:r>
            <a:endParaRPr lang="en-US" dirty="0"/>
          </a:p>
        </p:txBody>
      </p:sp>
      <p:sp>
        <p:nvSpPr>
          <p:cNvPr id="4" name="Slide Number Placeholder 3"/>
          <p:cNvSpPr>
            <a:spLocks noGrp="1"/>
          </p:cNvSpPr>
          <p:nvPr>
            <p:ph type="sldNum" sz="quarter" idx="12"/>
          </p:nvPr>
        </p:nvSpPr>
        <p:spPr/>
        <p:txBody>
          <a:bodyPr/>
          <a:lstStyle/>
          <a:p>
            <a:pPr>
              <a:defRPr/>
            </a:pPr>
            <a:fld id="{0E1F3F99-1E68-4047-B307-0AAED4DA5926}" type="slidenum">
              <a:rPr lang="en-US" smtClean="0"/>
              <a:pPr>
                <a:defRPr/>
              </a:pPr>
              <a:t>24</a:t>
            </a:fld>
            <a:endParaRPr lang="en-US" dirty="0"/>
          </a:p>
        </p:txBody>
      </p:sp>
      <p:sp>
        <p:nvSpPr>
          <p:cNvPr id="9" name="TextBox 8">
            <a:extLst>
              <a:ext uri="{FF2B5EF4-FFF2-40B4-BE49-F238E27FC236}">
                <a16:creationId xmlns:a16="http://schemas.microsoft.com/office/drawing/2014/main" id="{D65F4354-99B4-BC4E-9513-82493F1EED41}"/>
              </a:ext>
            </a:extLst>
          </p:cNvPr>
          <p:cNvSpPr txBox="1"/>
          <p:nvPr/>
        </p:nvSpPr>
        <p:spPr>
          <a:xfrm>
            <a:off x="705504" y="541424"/>
            <a:ext cx="23678496" cy="3477875"/>
          </a:xfrm>
          <a:prstGeom prst="rect">
            <a:avLst/>
          </a:prstGeom>
          <a:noFill/>
        </p:spPr>
        <p:txBody>
          <a:bodyPr wrap="square" rtlCol="0">
            <a:spAutoFit/>
          </a:bodyPr>
          <a:lstStyle/>
          <a:p>
            <a:pPr lvl="0" algn="l"/>
            <a:r>
              <a:rPr lang="en-US" sz="4400" dirty="0">
                <a:solidFill>
                  <a:srgbClr val="FFFFFF"/>
                </a:solidFill>
                <a:latin typeface="Helvetica Light"/>
                <a:cs typeface="Helvetica Light"/>
              </a:rPr>
              <a:t>POV: We met Janice, a harried mother of 3, rushing through the airport only to wait hours at the gate. We were surprised at the many games she makes up to to entertain her children. We wonder if she is stressed that the kids will irritate fellow passengers if she’s unable to distract them. It would be game changing to bring the other passengers and the airport facilities into helping families have a better travel experience.</a:t>
            </a:r>
          </a:p>
        </p:txBody>
      </p:sp>
      <p:sp>
        <p:nvSpPr>
          <p:cNvPr id="6" name="Shape 1045">
            <a:extLst>
              <a:ext uri="{FF2B5EF4-FFF2-40B4-BE49-F238E27FC236}">
                <a16:creationId xmlns:a16="http://schemas.microsoft.com/office/drawing/2014/main" id="{B6289461-C0DB-F8F8-5335-DAFB0D0F37EA}"/>
              </a:ext>
            </a:extLst>
          </p:cNvPr>
          <p:cNvSpPr/>
          <p:nvPr/>
        </p:nvSpPr>
        <p:spPr>
          <a:xfrm>
            <a:off x="4738263" y="12619992"/>
            <a:ext cx="14346231" cy="569383"/>
          </a:xfrm>
          <a:prstGeom prst="rect">
            <a:avLst/>
          </a:prstGeom>
          <a:ln w="12700">
            <a:miter lim="400000"/>
          </a:ln>
          <a:extLst>
            <a:ext uri="{C572A759-6A51-4108-AA02-DFA0A04FC94B}">
              <ma14:wrappingTextBoxFlag xmlns:ma14="http://schemas.microsoft.com/office/mac/drawingml/2011/main" xmlns="" val="1"/>
            </a:ext>
          </a:extLst>
        </p:spPr>
        <p:txBody>
          <a:bodyPr wrap="none" lIns="45718" tIns="45718" rIns="45718" bIns="45718">
            <a:spAutoFit/>
          </a:bodyPr>
          <a:lstStyle>
            <a:lvl1pPr>
              <a:defRPr sz="3000" u="sng">
                <a:solidFill>
                  <a:srgbClr val="009999"/>
                </a:solidFill>
                <a:uFill>
                  <a:solidFill>
                    <a:srgbClr val="009999"/>
                  </a:solidFill>
                </a:uFill>
                <a:hlinkClick r:id="" action="ppaction://noaction"/>
              </a:defRPr>
            </a:lvl1pPr>
          </a:lstStyle>
          <a:p>
            <a:pPr lvl="0">
              <a:defRPr sz="1800" u="none">
                <a:solidFill>
                  <a:srgbClr val="000000"/>
                </a:solidFill>
                <a:uFillTx/>
              </a:defRPr>
            </a:pPr>
            <a:r>
              <a:rPr lang="en-US" sz="3100" dirty="0">
                <a:solidFill>
                  <a:srgbClr val="FFC000"/>
                </a:solidFill>
                <a:hlinkClick r:id="rId3">
                  <a:extLst>
                    <a:ext uri="{A12FA001-AC4F-418D-AE19-62706E023703}">
                      <ahyp:hlinkClr xmlns:ahyp="http://schemas.microsoft.com/office/drawing/2018/hyperlinkcolor" val="tx"/>
                    </a:ext>
                  </a:extLst>
                </a:hlinkClick>
              </a:rPr>
              <a:t>https://hci.stanford.edu/courses/cs147/2026/au/readings/bootcamp_bootleg.pdf - page=29</a:t>
            </a:r>
            <a:endParaRPr lang="en-US" sz="3100" dirty="0">
              <a:solidFill>
                <a:srgbClr val="FFC000"/>
              </a:solidFill>
              <a:hlinkClick r:id="" action="ppaction://noaction">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330008595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47">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47">
                                            <p:txEl>
                                              <p:pRg st="4" end="4"/>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047">
                                            <p:txEl>
                                              <p:pRg st="6" end="6"/>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047">
                                            <p:txEl>
                                              <p:pRg st="7" end="7"/>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47">
                                            <p:txEl>
                                              <p:pRg st="9" end="9"/>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047">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Anatomy of a Strong HMW Question</a:t>
            </a:r>
            <a:endParaRPr lang="en-US" dirty="0"/>
          </a:p>
        </p:txBody>
      </p:sp>
      <p:sp>
        <p:nvSpPr>
          <p:cNvPr id="43010" name="Content Placeholder 3"/>
          <p:cNvSpPr>
            <a:spLocks noGrp="1"/>
          </p:cNvSpPr>
          <p:nvPr>
            <p:ph idx="1"/>
          </p:nvPr>
        </p:nvSpPr>
        <p:spPr>
          <a:xfrm>
            <a:off x="956929" y="3200400"/>
            <a:ext cx="23427079" cy="9448800"/>
          </a:xfrm>
        </p:spPr>
        <p:txBody>
          <a:bodyPr/>
          <a:lstStyle/>
          <a:p>
            <a:r>
              <a:rPr lang="en-US" dirty="0"/>
              <a:t>Who</a:t>
            </a:r>
          </a:p>
          <a:p>
            <a:r>
              <a:rPr lang="en-US" dirty="0"/>
              <a:t>What </a:t>
            </a:r>
          </a:p>
          <a:p>
            <a:r>
              <a:rPr lang="en-US" dirty="0"/>
              <a:t>When</a:t>
            </a:r>
          </a:p>
          <a:p>
            <a:r>
              <a:rPr lang="en-US" dirty="0"/>
              <a:t>Where</a:t>
            </a:r>
          </a:p>
          <a:p>
            <a:r>
              <a:rPr lang="en-US" dirty="0"/>
              <a:t>Why</a:t>
            </a:r>
          </a:p>
          <a:p>
            <a:endParaRPr lang="en-US" dirty="0"/>
          </a:p>
          <a:p>
            <a:pPr marL="0" indent="0">
              <a:buNone/>
            </a:pPr>
            <a:r>
              <a:rPr lang="en-US" sz="7400" dirty="0">
                <a:solidFill>
                  <a:srgbClr val="FFC000"/>
                </a:solidFill>
              </a:rPr>
              <a:t>Best to have at least 2 W’s in a good HMW question</a:t>
            </a:r>
          </a:p>
        </p:txBody>
      </p:sp>
      <p:sp>
        <p:nvSpPr>
          <p:cNvPr id="3" name="Date Placeholder 2"/>
          <p:cNvSpPr>
            <a:spLocks noGrp="1"/>
          </p:cNvSpPr>
          <p:nvPr>
            <p:ph type="dt" sz="half" idx="10"/>
          </p:nvPr>
        </p:nvSpPr>
        <p:spPr/>
        <p:txBody>
          <a:bodyPr/>
          <a:lstStyle/>
          <a:p>
            <a:pPr>
              <a:defRPr/>
            </a:pPr>
            <a:r>
              <a:rPr lang="en-US" dirty="0"/>
              <a:t>Autumn 2026</a:t>
            </a:r>
          </a:p>
        </p:txBody>
      </p:sp>
      <p:sp>
        <p:nvSpPr>
          <p:cNvPr id="4" name="Footer Placeholder 3"/>
          <p:cNvSpPr>
            <a:spLocks noGrp="1"/>
          </p:cNvSpPr>
          <p:nvPr>
            <p:ph type="ftr" sz="quarter" idx="11"/>
          </p:nvPr>
        </p:nvSpPr>
        <p:spPr/>
        <p:txBody>
          <a:bodyPr/>
          <a:lstStyle/>
          <a:p>
            <a:pPr>
              <a:defRPr/>
            </a:pPr>
            <a:r>
              <a:rPr lang="en-US"/>
              <a:t>dt+UX: Design Thinking for User Experience Design, Prototyping &amp; Evaluation</a:t>
            </a:r>
            <a:endParaRPr lang="en-US" dirty="0"/>
          </a:p>
        </p:txBody>
      </p:sp>
      <p:sp>
        <p:nvSpPr>
          <p:cNvPr id="5" name="Slide Number Placeholder 4"/>
          <p:cNvSpPr>
            <a:spLocks noGrp="1"/>
          </p:cNvSpPr>
          <p:nvPr>
            <p:ph type="sldNum" sz="quarter" idx="12"/>
          </p:nvPr>
        </p:nvSpPr>
        <p:spPr/>
        <p:txBody>
          <a:bodyPr/>
          <a:lstStyle/>
          <a:p>
            <a:pPr>
              <a:defRPr/>
            </a:pPr>
            <a:fld id="{0E1F3F99-1E68-4047-B307-0AAED4DA5926}" type="slidenum">
              <a:rPr lang="en-US" smtClean="0"/>
              <a:pPr>
                <a:defRPr/>
              </a:pPr>
              <a:t>25</a:t>
            </a:fld>
            <a:endParaRPr lang="en-US" dirty="0"/>
          </a:p>
        </p:txBody>
      </p:sp>
    </p:spTree>
    <p:extLst>
      <p:ext uri="{BB962C8B-B14F-4D97-AF65-F5344CB8AC3E}">
        <p14:creationId xmlns:p14="http://schemas.microsoft.com/office/powerpoint/2010/main" val="2057299671"/>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51" name="image13.png" descr="brainstormrules.png"/>
          <p:cNvPicPr/>
          <p:nvPr/>
        </p:nvPicPr>
        <p:blipFill>
          <a:blip r:embed="rId3"/>
          <a:srcRect b="59257"/>
          <a:stretch>
            <a:fillRect/>
          </a:stretch>
        </p:blipFill>
        <p:spPr>
          <a:xfrm>
            <a:off x="0" y="0"/>
            <a:ext cx="24295034" cy="5611090"/>
          </a:xfrm>
          <a:prstGeom prst="rect">
            <a:avLst/>
          </a:prstGeom>
          <a:ln w="12700">
            <a:miter lim="400000"/>
          </a:ln>
        </p:spPr>
      </p:pic>
      <p:sp>
        <p:nvSpPr>
          <p:cNvPr id="1052" name="Shape 1052"/>
          <p:cNvSpPr/>
          <p:nvPr/>
        </p:nvSpPr>
        <p:spPr>
          <a:xfrm>
            <a:off x="1847218" y="6221332"/>
            <a:ext cx="8659093" cy="5816977"/>
          </a:xfrm>
          <a:prstGeom prst="rect">
            <a:avLst/>
          </a:prstGeom>
          <a:ln w="12700">
            <a:miter lim="400000"/>
          </a:ln>
          <a:extLst>
            <a:ext uri="{C572A759-6A51-4108-AA02-DFA0A04FC94B}">
              <ma14:wrappingTextBoxFlag xmlns:ma14="http://schemas.microsoft.com/office/mac/drawingml/2011/main" xmlns="" val="1"/>
            </a:ext>
          </a:extLst>
        </p:spPr>
        <p:txBody>
          <a:bodyPr lIns="0" tIns="0" rIns="0" bIns="0">
            <a:spAutoFit/>
          </a:bodyPr>
          <a:lstStyle/>
          <a:p>
            <a:pPr lvl="0" algn="l">
              <a:defRPr sz="1800"/>
            </a:pPr>
            <a:r>
              <a:rPr sz="5400" b="1" dirty="0">
                <a:solidFill>
                  <a:srgbClr val="FFFFFF"/>
                </a:solidFill>
                <a:latin typeface="Helvetica Light"/>
                <a:ea typeface="Century Gothic"/>
                <a:cs typeface="Helvetica Light"/>
                <a:sym typeface="Century Gothic"/>
              </a:rPr>
              <a:t>one conversation at a time</a:t>
            </a:r>
            <a:endParaRPr sz="5400" dirty="0">
              <a:solidFill>
                <a:srgbClr val="FFFFFF"/>
              </a:solidFill>
              <a:latin typeface="Helvetica Light"/>
              <a:cs typeface="Helvetica Light"/>
            </a:endParaRPr>
          </a:p>
          <a:p>
            <a:pPr lvl="0" algn="l">
              <a:defRPr sz="1800"/>
            </a:pPr>
            <a:endParaRPr sz="5400" b="1" dirty="0">
              <a:solidFill>
                <a:srgbClr val="FFFFFF"/>
              </a:solidFill>
              <a:latin typeface="Helvetica Light"/>
              <a:ea typeface="Century Gothic"/>
              <a:cs typeface="Helvetica Light"/>
              <a:sym typeface="Century Gothic"/>
            </a:endParaRPr>
          </a:p>
          <a:p>
            <a:pPr lvl="0" algn="l">
              <a:defRPr sz="1800"/>
            </a:pPr>
            <a:r>
              <a:rPr sz="5400" b="1" dirty="0">
                <a:solidFill>
                  <a:srgbClr val="FFFFFF"/>
                </a:solidFill>
                <a:latin typeface="Helvetica Light"/>
                <a:ea typeface="Century Gothic"/>
                <a:cs typeface="Helvetica Light"/>
                <a:sym typeface="Century Gothic"/>
              </a:rPr>
              <a:t>go for quantity</a:t>
            </a:r>
            <a:endParaRPr sz="5400" dirty="0">
              <a:solidFill>
                <a:srgbClr val="FFFFFF"/>
              </a:solidFill>
              <a:latin typeface="Helvetica Light"/>
              <a:cs typeface="Helvetica Light"/>
            </a:endParaRPr>
          </a:p>
          <a:p>
            <a:pPr lvl="0" algn="l">
              <a:defRPr sz="1800"/>
            </a:pPr>
            <a:endParaRPr sz="5400" b="1" dirty="0">
              <a:solidFill>
                <a:srgbClr val="FFFFFF"/>
              </a:solidFill>
              <a:latin typeface="Helvetica Light"/>
              <a:ea typeface="Century Gothic"/>
              <a:cs typeface="Helvetica Light"/>
              <a:sym typeface="Century Gothic"/>
            </a:endParaRPr>
          </a:p>
          <a:p>
            <a:pPr lvl="0" algn="l">
              <a:defRPr sz="1800"/>
            </a:pPr>
            <a:r>
              <a:rPr sz="5400" b="1" dirty="0">
                <a:solidFill>
                  <a:srgbClr val="FFFFFF"/>
                </a:solidFill>
                <a:latin typeface="Helvetica Light"/>
                <a:ea typeface="Century Gothic"/>
                <a:cs typeface="Helvetica Light"/>
                <a:sym typeface="Century Gothic"/>
              </a:rPr>
              <a:t>headline!</a:t>
            </a:r>
            <a:endParaRPr sz="5400" dirty="0">
              <a:solidFill>
                <a:srgbClr val="FFFFFF"/>
              </a:solidFill>
              <a:latin typeface="Helvetica Light"/>
              <a:cs typeface="Helvetica Light"/>
            </a:endParaRPr>
          </a:p>
          <a:p>
            <a:pPr lvl="0" algn="l">
              <a:defRPr sz="1800"/>
            </a:pPr>
            <a:endParaRPr sz="5400" b="1" dirty="0">
              <a:solidFill>
                <a:srgbClr val="FFFFFF"/>
              </a:solidFill>
              <a:latin typeface="Helvetica Light"/>
              <a:ea typeface="Century Gothic"/>
              <a:cs typeface="Helvetica Light"/>
              <a:sym typeface="Century Gothic"/>
            </a:endParaRPr>
          </a:p>
          <a:p>
            <a:pPr lvl="0" algn="l">
              <a:defRPr sz="1800"/>
            </a:pPr>
            <a:r>
              <a:rPr sz="5400" b="1" dirty="0">
                <a:solidFill>
                  <a:srgbClr val="FFFFFF"/>
                </a:solidFill>
                <a:latin typeface="Helvetica Light"/>
                <a:ea typeface="Century Gothic"/>
                <a:cs typeface="Helvetica Light"/>
                <a:sym typeface="Century Gothic"/>
              </a:rPr>
              <a:t>build on the ideas of others</a:t>
            </a:r>
          </a:p>
        </p:txBody>
      </p:sp>
      <p:sp>
        <p:nvSpPr>
          <p:cNvPr id="1053" name="Shape 1053"/>
          <p:cNvSpPr/>
          <p:nvPr/>
        </p:nvSpPr>
        <p:spPr>
          <a:xfrm>
            <a:off x="15142733" y="6221332"/>
            <a:ext cx="8659093" cy="5816977"/>
          </a:xfrm>
          <a:prstGeom prst="rect">
            <a:avLst/>
          </a:prstGeom>
          <a:ln w="12700">
            <a:miter lim="400000"/>
          </a:ln>
          <a:extLst>
            <a:ext uri="{C572A759-6A51-4108-AA02-DFA0A04FC94B}">
              <ma14:wrappingTextBoxFlag xmlns:ma14="http://schemas.microsoft.com/office/mac/drawingml/2011/main" xmlns="" val="1"/>
            </a:ext>
          </a:extLst>
        </p:spPr>
        <p:txBody>
          <a:bodyPr lIns="0" tIns="0" rIns="0" bIns="0">
            <a:spAutoFit/>
          </a:bodyPr>
          <a:lstStyle/>
          <a:p>
            <a:pPr lvl="0" algn="l">
              <a:defRPr sz="1800"/>
            </a:pPr>
            <a:r>
              <a:rPr sz="5400" b="1" dirty="0">
                <a:solidFill>
                  <a:srgbClr val="FFFFFF"/>
                </a:solidFill>
                <a:latin typeface="Helvetica Light"/>
                <a:ea typeface="Century Gothic"/>
                <a:cs typeface="Helvetica Light"/>
                <a:sym typeface="Century Gothic"/>
              </a:rPr>
              <a:t>encourage wild ideas</a:t>
            </a:r>
            <a:endParaRPr sz="5400" dirty="0">
              <a:solidFill>
                <a:srgbClr val="FFFFFF"/>
              </a:solidFill>
              <a:latin typeface="Helvetica Light"/>
              <a:cs typeface="Helvetica Light"/>
            </a:endParaRPr>
          </a:p>
          <a:p>
            <a:pPr lvl="0" algn="l">
              <a:defRPr sz="1800"/>
            </a:pPr>
            <a:endParaRPr sz="5400" b="1" dirty="0">
              <a:solidFill>
                <a:srgbClr val="FFFFFF"/>
              </a:solidFill>
              <a:latin typeface="Helvetica Light"/>
              <a:ea typeface="Century Gothic"/>
              <a:cs typeface="Helvetica Light"/>
              <a:sym typeface="Century Gothic"/>
            </a:endParaRPr>
          </a:p>
          <a:p>
            <a:pPr lvl="0" algn="l">
              <a:defRPr sz="1800"/>
            </a:pPr>
            <a:r>
              <a:rPr sz="5400" b="1" dirty="0">
                <a:solidFill>
                  <a:srgbClr val="FFFFFF"/>
                </a:solidFill>
                <a:latin typeface="Helvetica Light"/>
                <a:ea typeface="Century Gothic"/>
                <a:cs typeface="Helvetica Light"/>
                <a:sym typeface="Century Gothic"/>
              </a:rPr>
              <a:t>be visual </a:t>
            </a:r>
            <a:endParaRPr sz="5400" dirty="0">
              <a:solidFill>
                <a:srgbClr val="FFFFFF"/>
              </a:solidFill>
              <a:latin typeface="Helvetica Light"/>
              <a:cs typeface="Helvetica Light"/>
            </a:endParaRPr>
          </a:p>
          <a:p>
            <a:pPr lvl="0" algn="l">
              <a:defRPr sz="1800"/>
            </a:pPr>
            <a:endParaRPr sz="5400" b="1" dirty="0">
              <a:solidFill>
                <a:srgbClr val="FFFFFF"/>
              </a:solidFill>
              <a:latin typeface="Helvetica Light"/>
              <a:ea typeface="Century Gothic"/>
              <a:cs typeface="Helvetica Light"/>
              <a:sym typeface="Century Gothic"/>
            </a:endParaRPr>
          </a:p>
          <a:p>
            <a:pPr lvl="0" algn="l">
              <a:defRPr sz="1800"/>
            </a:pPr>
            <a:r>
              <a:rPr sz="5400" b="1" dirty="0">
                <a:solidFill>
                  <a:srgbClr val="FFFFFF"/>
                </a:solidFill>
                <a:latin typeface="Helvetica Light"/>
                <a:ea typeface="Century Gothic"/>
                <a:cs typeface="Helvetica Light"/>
                <a:sym typeface="Century Gothic"/>
              </a:rPr>
              <a:t>stay on topic</a:t>
            </a:r>
            <a:endParaRPr sz="5400" dirty="0">
              <a:solidFill>
                <a:srgbClr val="FFFFFF"/>
              </a:solidFill>
              <a:latin typeface="Helvetica Light"/>
              <a:cs typeface="Helvetica Light"/>
            </a:endParaRPr>
          </a:p>
          <a:p>
            <a:pPr lvl="0" algn="l">
              <a:defRPr sz="1800"/>
            </a:pPr>
            <a:endParaRPr sz="5400" b="1" dirty="0">
              <a:solidFill>
                <a:srgbClr val="FFFFFF"/>
              </a:solidFill>
              <a:latin typeface="Helvetica Light"/>
              <a:ea typeface="Century Gothic"/>
              <a:cs typeface="Helvetica Light"/>
              <a:sym typeface="Century Gothic"/>
            </a:endParaRPr>
          </a:p>
          <a:p>
            <a:pPr lvl="0" algn="l">
              <a:defRPr sz="1800"/>
            </a:pPr>
            <a:r>
              <a:rPr sz="5400" b="1" dirty="0">
                <a:solidFill>
                  <a:srgbClr val="FFFFFF"/>
                </a:solidFill>
                <a:latin typeface="Helvetica Light"/>
                <a:ea typeface="Century Gothic"/>
                <a:cs typeface="Helvetica Light"/>
                <a:sym typeface="Century Gothic"/>
              </a:rPr>
              <a:t>defer judgment</a:t>
            </a:r>
          </a:p>
        </p:txBody>
      </p:sp>
      <p:sp>
        <p:nvSpPr>
          <p:cNvPr id="2" name="Date Placeholder 1"/>
          <p:cNvSpPr>
            <a:spLocks noGrp="1"/>
          </p:cNvSpPr>
          <p:nvPr>
            <p:ph type="dt" sz="half" idx="10"/>
          </p:nvPr>
        </p:nvSpPr>
        <p:spPr/>
        <p:txBody>
          <a:bodyPr/>
          <a:lstStyle/>
          <a:p>
            <a:pPr>
              <a:defRPr/>
            </a:pPr>
            <a:r>
              <a:rPr lang="en-US" dirty="0"/>
              <a:t>Autumn 2026</a:t>
            </a:r>
          </a:p>
        </p:txBody>
      </p:sp>
      <p:sp>
        <p:nvSpPr>
          <p:cNvPr id="3" name="Footer Placeholder 2"/>
          <p:cNvSpPr>
            <a:spLocks noGrp="1"/>
          </p:cNvSpPr>
          <p:nvPr>
            <p:ph type="ftr" sz="quarter" idx="11"/>
          </p:nvPr>
        </p:nvSpPr>
        <p:spPr/>
        <p:txBody>
          <a:bodyPr/>
          <a:lstStyle/>
          <a:p>
            <a:pPr>
              <a:defRPr/>
            </a:pPr>
            <a:r>
              <a:rPr lang="en-US"/>
              <a:t>dt+UX: Design Thinking for User Experience Design, Prototyping &amp; Evaluation</a:t>
            </a:r>
            <a:endParaRPr lang="en-US" dirty="0"/>
          </a:p>
        </p:txBody>
      </p:sp>
      <p:sp>
        <p:nvSpPr>
          <p:cNvPr id="4" name="Slide Number Placeholder 3"/>
          <p:cNvSpPr>
            <a:spLocks noGrp="1"/>
          </p:cNvSpPr>
          <p:nvPr>
            <p:ph type="sldNum" sz="quarter" idx="12"/>
          </p:nvPr>
        </p:nvSpPr>
        <p:spPr/>
        <p:txBody>
          <a:bodyPr/>
          <a:lstStyle/>
          <a:p>
            <a:fld id="{F2949DCA-4B18-234C-AD4E-11144FC20355}" type="slidenum">
              <a:rPr lang="en-US" smtClean="0"/>
              <a:pPr/>
              <a:t>26</a:t>
            </a:fld>
            <a:endParaRPr lang="en-US"/>
          </a:p>
        </p:txBody>
      </p:sp>
      <p:sp>
        <p:nvSpPr>
          <p:cNvPr id="8" name="Shape 1045">
            <a:extLst>
              <a:ext uri="{FF2B5EF4-FFF2-40B4-BE49-F238E27FC236}">
                <a16:creationId xmlns:a16="http://schemas.microsoft.com/office/drawing/2014/main" id="{BF8BC6D3-E124-C94F-86E3-147B29523F44}"/>
              </a:ext>
            </a:extLst>
          </p:cNvPr>
          <p:cNvSpPr/>
          <p:nvPr/>
        </p:nvSpPr>
        <p:spPr>
          <a:xfrm>
            <a:off x="4736660" y="12619992"/>
            <a:ext cx="14349437" cy="569383"/>
          </a:xfrm>
          <a:prstGeom prst="rect">
            <a:avLst/>
          </a:prstGeom>
          <a:ln w="12700">
            <a:miter lim="400000"/>
          </a:ln>
          <a:extLst>
            <a:ext uri="{C572A759-6A51-4108-AA02-DFA0A04FC94B}">
              <ma14:wrappingTextBoxFlag xmlns:ma14="http://schemas.microsoft.com/office/mac/drawingml/2011/main" xmlns="" val="1"/>
            </a:ext>
          </a:extLst>
        </p:spPr>
        <p:txBody>
          <a:bodyPr wrap="none" lIns="45718" tIns="45718" rIns="45718" bIns="45718">
            <a:spAutoFit/>
          </a:bodyPr>
          <a:lstStyle>
            <a:lvl1pPr>
              <a:defRPr sz="3000" u="sng">
                <a:solidFill>
                  <a:srgbClr val="009999"/>
                </a:solidFill>
                <a:uFill>
                  <a:solidFill>
                    <a:srgbClr val="009999"/>
                  </a:solidFill>
                </a:uFill>
                <a:hlinkClick r:id="" action="ppaction://noaction"/>
              </a:defRPr>
            </a:lvl1pPr>
          </a:lstStyle>
          <a:p>
            <a:pPr lvl="0">
              <a:defRPr sz="1800" u="none">
                <a:solidFill>
                  <a:srgbClr val="000000"/>
                </a:solidFill>
                <a:uFillTx/>
              </a:defRPr>
            </a:pPr>
            <a:r>
              <a:rPr lang="en-US" sz="3100" dirty="0">
                <a:solidFill>
                  <a:srgbClr val="FFC000"/>
                </a:solidFill>
                <a:hlinkClick r:id="rId4">
                  <a:extLst>
                    <a:ext uri="{A12FA001-AC4F-418D-AE19-62706E023703}">
                      <ahyp:hlinkClr xmlns:ahyp="http://schemas.microsoft.com/office/drawing/2018/hyperlinkcolor" val="tx"/>
                    </a:ext>
                  </a:extLst>
                </a:hlinkClick>
              </a:rPr>
              <a:t>https://hci.stanford.edu/courses/cs147/2026/au/readings/bootcamp_bootleg.pdf - page=31</a:t>
            </a:r>
            <a:endParaRPr lang="en-US" sz="3100" dirty="0">
              <a:solidFill>
                <a:srgbClr val="FFC000"/>
              </a:solidFill>
              <a:hlinkClick r:id="" action="ppaction://noaction">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247543843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9" name="Shape 1049"/>
          <p:cNvSpPr/>
          <p:nvPr/>
        </p:nvSpPr>
        <p:spPr>
          <a:xfrm>
            <a:off x="976393" y="4877439"/>
            <a:ext cx="23436411" cy="4214098"/>
          </a:xfrm>
          <a:prstGeom prst="rect">
            <a:avLst/>
          </a:prstGeom>
          <a:ln w="12700">
            <a:miter lim="400000"/>
          </a:ln>
          <a:extLst>
            <a:ext uri="{C572A759-6A51-4108-AA02-DFA0A04FC94B}">
              <ma14:wrappingTextBoxFlag xmlns:ma14="http://schemas.microsoft.com/office/mac/drawingml/2011/main" xmlns="" val="1"/>
            </a:ext>
          </a:extLst>
        </p:spPr>
        <p:txBody>
          <a:bodyPr wrap="square" lIns="45718" tIns="45718" rIns="45718" bIns="45718">
            <a:spAutoFit/>
          </a:bodyPr>
          <a:lstStyle/>
          <a:p>
            <a:pPr lvl="0" algn="l">
              <a:lnSpc>
                <a:spcPct val="130000"/>
              </a:lnSpc>
              <a:defRPr sz="1800"/>
            </a:pPr>
            <a:r>
              <a:rPr sz="14300" dirty="0">
                <a:solidFill>
                  <a:srgbClr val="FFFFFF"/>
                </a:solidFill>
                <a:latin typeface="Lucida Grande"/>
                <a:ea typeface="Lucida Grande"/>
                <a:cs typeface="Lucida Grande"/>
                <a:sym typeface="Lucida Grande"/>
              </a:rPr>
              <a:t>DO IT NOW:</a:t>
            </a:r>
          </a:p>
          <a:p>
            <a:pPr lvl="0" algn="l">
              <a:lnSpc>
                <a:spcPct val="130000"/>
              </a:lnSpc>
              <a:defRPr sz="1800"/>
            </a:pPr>
            <a:r>
              <a:rPr sz="7100" dirty="0">
                <a:solidFill>
                  <a:srgbClr val="FFFFFF"/>
                </a:solidFill>
                <a:latin typeface="Lucida Grande"/>
                <a:ea typeface="Lucida Grande"/>
                <a:cs typeface="Lucida Grande"/>
                <a:sym typeface="Lucida Grande"/>
              </a:rPr>
              <a:t>Generate HMW statements</a:t>
            </a:r>
            <a:r>
              <a:rPr lang="en-US" sz="7100" dirty="0">
                <a:solidFill>
                  <a:srgbClr val="FFFFFF"/>
                </a:solidFill>
                <a:latin typeface="Lucida Grande"/>
                <a:ea typeface="Lucida Grande"/>
                <a:cs typeface="Lucida Grande"/>
                <a:sym typeface="Lucida Grande"/>
              </a:rPr>
              <a:t> for the airport mom POV</a:t>
            </a:r>
            <a:r>
              <a:rPr sz="7100" dirty="0">
                <a:solidFill>
                  <a:srgbClr val="FFFFFF"/>
                </a:solidFill>
                <a:latin typeface="Lucida Grande"/>
                <a:ea typeface="Lucida Grande"/>
                <a:cs typeface="Lucida Grande"/>
                <a:sym typeface="Lucida Grande"/>
              </a:rPr>
              <a:t>!</a:t>
            </a:r>
          </a:p>
        </p:txBody>
      </p:sp>
      <p:sp>
        <p:nvSpPr>
          <p:cNvPr id="2" name="Date Placeholder 1"/>
          <p:cNvSpPr>
            <a:spLocks noGrp="1"/>
          </p:cNvSpPr>
          <p:nvPr>
            <p:ph type="dt" sz="half" idx="10"/>
          </p:nvPr>
        </p:nvSpPr>
        <p:spPr/>
        <p:txBody>
          <a:bodyPr/>
          <a:lstStyle/>
          <a:p>
            <a:pPr>
              <a:defRPr/>
            </a:pPr>
            <a:r>
              <a:rPr lang="en-US" dirty="0"/>
              <a:t>Autumn 2026</a:t>
            </a:r>
          </a:p>
        </p:txBody>
      </p:sp>
      <p:sp>
        <p:nvSpPr>
          <p:cNvPr id="3" name="Footer Placeholder 2"/>
          <p:cNvSpPr>
            <a:spLocks noGrp="1"/>
          </p:cNvSpPr>
          <p:nvPr>
            <p:ph type="ftr" sz="quarter" idx="11"/>
          </p:nvPr>
        </p:nvSpPr>
        <p:spPr/>
        <p:txBody>
          <a:bodyPr/>
          <a:lstStyle/>
          <a:p>
            <a:pPr>
              <a:defRPr/>
            </a:pPr>
            <a:r>
              <a:rPr lang="en-US"/>
              <a:t>dt+UX: Design Thinking for User Experience Design, Prototyping &amp; Evaluation</a:t>
            </a:r>
            <a:endParaRPr lang="en-US" dirty="0"/>
          </a:p>
        </p:txBody>
      </p:sp>
      <p:sp>
        <p:nvSpPr>
          <p:cNvPr id="4" name="Slide Number Placeholder 3"/>
          <p:cNvSpPr>
            <a:spLocks noGrp="1"/>
          </p:cNvSpPr>
          <p:nvPr>
            <p:ph type="sldNum" sz="quarter" idx="12"/>
          </p:nvPr>
        </p:nvSpPr>
        <p:spPr/>
        <p:txBody>
          <a:bodyPr/>
          <a:lstStyle/>
          <a:p>
            <a:pPr>
              <a:defRPr/>
            </a:pPr>
            <a:fld id="{0E1F3F99-1E68-4047-B307-0AAED4DA5926}" type="slidenum">
              <a:rPr lang="en-US" smtClean="0"/>
              <a:pPr>
                <a:defRPr/>
              </a:pPr>
              <a:t>27</a:t>
            </a:fld>
            <a:endParaRPr lang="en-US" dirty="0"/>
          </a:p>
        </p:txBody>
      </p:sp>
    </p:spTree>
    <p:extLst>
      <p:ext uri="{BB962C8B-B14F-4D97-AF65-F5344CB8AC3E}">
        <p14:creationId xmlns:p14="http://schemas.microsoft.com/office/powerpoint/2010/main" val="112842579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7" name="Shape 1047"/>
          <p:cNvSpPr/>
          <p:nvPr/>
        </p:nvSpPr>
        <p:spPr>
          <a:xfrm>
            <a:off x="497816" y="3446764"/>
            <a:ext cx="23629413" cy="9817748"/>
          </a:xfrm>
          <a:prstGeom prst="rect">
            <a:avLst/>
          </a:prstGeom>
          <a:ln w="12700">
            <a:miter lim="400000"/>
          </a:ln>
          <a:extLst>
            <a:ext uri="{C572A759-6A51-4108-AA02-DFA0A04FC94B}">
              <ma14:wrappingTextBoxFlag xmlns:ma14="http://schemas.microsoft.com/office/mac/drawingml/2011/main" xmlns="" val="1"/>
            </a:ext>
          </a:extLst>
        </p:spPr>
        <p:txBody>
          <a:bodyPr wrap="square" lIns="45718" tIns="45718" rIns="45718" bIns="45718">
            <a:spAutoFit/>
          </a:bodyPr>
          <a:lstStyle/>
          <a:p>
            <a:pPr lvl="0" algn="l">
              <a:lnSpc>
                <a:spcPct val="110000"/>
              </a:lnSpc>
              <a:defRPr sz="1800"/>
            </a:pPr>
            <a:r>
              <a:rPr sz="3600" b="1" i="1" dirty="0">
                <a:solidFill>
                  <a:schemeClr val="tx1"/>
                </a:solidFill>
                <a:latin typeface="Helvetica Light"/>
                <a:ea typeface="Gill Sans SemiBold"/>
                <a:cs typeface="Helvetica Light"/>
                <a:sym typeface="Gill Sans SemiBold"/>
              </a:rPr>
              <a:t>Break POV into pieces</a:t>
            </a:r>
            <a:endParaRPr lang="en-US" sz="3600" dirty="0">
              <a:solidFill>
                <a:srgbClr val="FFFFFF"/>
              </a:solidFill>
              <a:latin typeface="Helvetica Light"/>
              <a:ea typeface="Gill Sans SemiBold"/>
              <a:cs typeface="Helvetica Light"/>
              <a:sym typeface="Gill Sans SemiBold"/>
            </a:endParaRPr>
          </a:p>
          <a:p>
            <a:pPr lvl="0" algn="l">
              <a:lnSpc>
                <a:spcPct val="110000"/>
              </a:lnSpc>
              <a:defRPr sz="1800"/>
            </a:pPr>
            <a:r>
              <a:rPr lang="en-US" sz="3600" dirty="0">
                <a:solidFill>
                  <a:srgbClr val="FFFFFF"/>
                </a:solidFill>
                <a:latin typeface="Helvetica Light"/>
                <a:cs typeface="Helvetica Light"/>
                <a:sym typeface="Gill Sans SemiBold"/>
              </a:rPr>
              <a:t>	</a:t>
            </a:r>
            <a:r>
              <a:rPr sz="3600" dirty="0">
                <a:solidFill>
                  <a:srgbClr val="FFFFFF"/>
                </a:solidFill>
                <a:latin typeface="Helvetica Light"/>
                <a:cs typeface="Helvetica Light"/>
              </a:rPr>
              <a:t>HMW entertain kids? HMW slow a mom down? </a:t>
            </a:r>
            <a:endParaRPr lang="en-US" sz="3600" dirty="0">
              <a:solidFill>
                <a:srgbClr val="FFFFFF"/>
              </a:solidFill>
              <a:latin typeface="Helvetica Light"/>
              <a:cs typeface="Helvetica Light"/>
            </a:endParaRPr>
          </a:p>
          <a:p>
            <a:pPr lvl="0" algn="l">
              <a:lnSpc>
                <a:spcPct val="110000"/>
              </a:lnSpc>
              <a:defRPr sz="1800"/>
            </a:pPr>
            <a:r>
              <a:rPr sz="3600" b="1" i="1" dirty="0">
                <a:solidFill>
                  <a:srgbClr val="FFFFFF"/>
                </a:solidFill>
                <a:latin typeface="Helvetica Light"/>
                <a:ea typeface="Gill Sans SemiBold"/>
                <a:cs typeface="Helvetica Light"/>
                <a:sym typeface="Gill Sans SemiBold"/>
              </a:rPr>
              <a:t>Amp up the good/Remove the bad</a:t>
            </a:r>
            <a:endParaRPr lang="en-US" sz="3600" dirty="0">
              <a:solidFill>
                <a:srgbClr val="FFFFFF"/>
              </a:solidFill>
              <a:latin typeface="Helvetica Light"/>
              <a:ea typeface="Gill Sans SemiBold"/>
              <a:cs typeface="Helvetica Light"/>
              <a:sym typeface="Gill Sans SemiBold"/>
            </a:endParaRPr>
          </a:p>
          <a:p>
            <a:pPr lvl="0" algn="l">
              <a:lnSpc>
                <a:spcPct val="110000"/>
              </a:lnSpc>
              <a:defRPr sz="1800"/>
            </a:pPr>
            <a:r>
              <a:rPr lang="en-US" sz="3600" dirty="0">
                <a:solidFill>
                  <a:srgbClr val="FFFFFF"/>
                </a:solidFill>
                <a:latin typeface="Helvetica Light"/>
                <a:cs typeface="Helvetica Light"/>
                <a:sym typeface="Gill Sans SemiBold"/>
              </a:rPr>
              <a:t>	</a:t>
            </a:r>
            <a:r>
              <a:rPr sz="3600" dirty="0">
                <a:solidFill>
                  <a:srgbClr val="FFFFFF"/>
                </a:solidFill>
                <a:latin typeface="Helvetica Light"/>
                <a:cs typeface="Helvetica Light"/>
              </a:rPr>
              <a:t>HMW separate kids from fellow passengers?</a:t>
            </a:r>
            <a:endParaRPr lang="en-US" sz="3600" dirty="0">
              <a:solidFill>
                <a:srgbClr val="FFFFFF"/>
              </a:solidFill>
              <a:latin typeface="Helvetica Light"/>
              <a:cs typeface="Helvetica Light"/>
            </a:endParaRPr>
          </a:p>
          <a:p>
            <a:pPr lvl="0" algn="l">
              <a:lnSpc>
                <a:spcPct val="110000"/>
              </a:lnSpc>
              <a:defRPr sz="1800"/>
            </a:pPr>
            <a:r>
              <a:rPr sz="3600" b="1" i="1" dirty="0">
                <a:solidFill>
                  <a:srgbClr val="FFFFFF"/>
                </a:solidFill>
                <a:latin typeface="Helvetica Light"/>
                <a:ea typeface="Gill Sans SemiBold"/>
                <a:cs typeface="Helvetica Light"/>
                <a:sym typeface="Gill Sans SemiBold"/>
              </a:rPr>
              <a:t>Explore the opposite</a:t>
            </a:r>
            <a:endParaRPr lang="en-US" sz="3600" b="1" i="1" dirty="0">
              <a:solidFill>
                <a:srgbClr val="FFFFFF"/>
              </a:solidFill>
              <a:latin typeface="Helvetica Light"/>
              <a:ea typeface="Gill Sans SemiBold"/>
              <a:cs typeface="Helvetica Light"/>
              <a:sym typeface="Gill Sans SemiBold"/>
            </a:endParaRPr>
          </a:p>
          <a:p>
            <a:pPr lvl="0" algn="l">
              <a:lnSpc>
                <a:spcPct val="110000"/>
              </a:lnSpc>
              <a:defRPr sz="1800"/>
            </a:pPr>
            <a:r>
              <a:rPr lang="en-US" sz="3600" b="1" i="1" dirty="0">
                <a:solidFill>
                  <a:srgbClr val="FFFFFF"/>
                </a:solidFill>
                <a:latin typeface="Helvetica Light"/>
                <a:cs typeface="Helvetica Light"/>
                <a:sym typeface="Gill Sans SemiBold"/>
              </a:rPr>
              <a:t>	</a:t>
            </a:r>
            <a:r>
              <a:rPr sz="3600" dirty="0">
                <a:solidFill>
                  <a:srgbClr val="FFFFFF"/>
                </a:solidFill>
                <a:latin typeface="Helvetica Light"/>
                <a:cs typeface="Helvetica Light"/>
              </a:rPr>
              <a:t>HMW make the wait the most exciting part of the trip?</a:t>
            </a:r>
            <a:endParaRPr lang="en-US" sz="3600" dirty="0">
              <a:solidFill>
                <a:srgbClr val="FFFFFF"/>
              </a:solidFill>
              <a:latin typeface="Helvetica Light"/>
              <a:cs typeface="Helvetica Light"/>
            </a:endParaRPr>
          </a:p>
          <a:p>
            <a:pPr lvl="0" algn="l">
              <a:lnSpc>
                <a:spcPct val="110000"/>
              </a:lnSpc>
              <a:defRPr sz="1800"/>
            </a:pPr>
            <a:r>
              <a:rPr sz="3600" b="1" i="1" dirty="0">
                <a:solidFill>
                  <a:srgbClr val="FFFFFF"/>
                </a:solidFill>
                <a:latin typeface="Helvetica Light"/>
                <a:ea typeface="Gill Sans SemiBold"/>
                <a:cs typeface="Helvetica Light"/>
                <a:sym typeface="Gill Sans SemiBold"/>
              </a:rPr>
              <a:t>Question an assumption</a:t>
            </a:r>
            <a:endParaRPr lang="en-US" sz="3600" b="1" i="1" dirty="0">
              <a:solidFill>
                <a:srgbClr val="FFFFFF"/>
              </a:solidFill>
              <a:latin typeface="Helvetica Light"/>
              <a:ea typeface="Gill Sans SemiBold"/>
              <a:cs typeface="Helvetica Light"/>
              <a:sym typeface="Gill Sans SemiBold"/>
            </a:endParaRPr>
          </a:p>
          <a:p>
            <a:pPr lvl="0" algn="l">
              <a:lnSpc>
                <a:spcPct val="110000"/>
              </a:lnSpc>
              <a:defRPr sz="1800"/>
            </a:pPr>
            <a:r>
              <a:rPr lang="en-US" sz="3600" b="1" i="1" dirty="0">
                <a:solidFill>
                  <a:srgbClr val="FFFFFF"/>
                </a:solidFill>
                <a:latin typeface="Helvetica Light"/>
                <a:cs typeface="Helvetica Light"/>
                <a:sym typeface="Gill Sans SemiBold"/>
              </a:rPr>
              <a:t>	</a:t>
            </a:r>
            <a:r>
              <a:rPr sz="3600" dirty="0">
                <a:solidFill>
                  <a:srgbClr val="FFFFFF"/>
                </a:solidFill>
                <a:latin typeface="Helvetica Light"/>
                <a:cs typeface="Helvetica Light"/>
              </a:rPr>
              <a:t>HMW entirely remove the wait time at the airport?</a:t>
            </a:r>
            <a:endParaRPr lang="en-US" sz="3600" dirty="0">
              <a:solidFill>
                <a:srgbClr val="FFFFFF"/>
              </a:solidFill>
              <a:latin typeface="Helvetica Light"/>
              <a:cs typeface="Helvetica Light"/>
            </a:endParaRPr>
          </a:p>
          <a:p>
            <a:pPr lvl="0" algn="l">
              <a:lnSpc>
                <a:spcPct val="110000"/>
              </a:lnSpc>
              <a:defRPr sz="1800"/>
            </a:pPr>
            <a:r>
              <a:rPr lang="en-US" sz="3600" b="1" i="1" dirty="0">
                <a:solidFill>
                  <a:srgbClr val="FFFFFF"/>
                </a:solidFill>
                <a:latin typeface="Helvetica Light"/>
                <a:ea typeface="Gill Sans SemiBold"/>
                <a:cs typeface="Helvetica Light"/>
                <a:sym typeface="Gill Sans SemiBold"/>
              </a:rPr>
              <a:t>Go after adjectives</a:t>
            </a:r>
            <a:endParaRPr lang="en-US" sz="1600" dirty="0">
              <a:solidFill>
                <a:srgbClr val="FFFFFF"/>
              </a:solidFill>
              <a:latin typeface="Helvetica Light"/>
              <a:ea typeface="Gill Sans SemiBold"/>
              <a:cs typeface="Helvetica Light"/>
            </a:endParaRPr>
          </a:p>
          <a:p>
            <a:pPr lvl="0" algn="l">
              <a:lnSpc>
                <a:spcPct val="110000"/>
              </a:lnSpc>
              <a:defRPr sz="1800"/>
            </a:pPr>
            <a:r>
              <a:rPr lang="en-US" sz="1600" dirty="0">
                <a:solidFill>
                  <a:srgbClr val="FFFFFF"/>
                </a:solidFill>
                <a:latin typeface="Helvetica Light"/>
                <a:cs typeface="Helvetica Light"/>
              </a:rPr>
              <a:t>	</a:t>
            </a:r>
            <a:r>
              <a:rPr lang="en-US" sz="3600" dirty="0">
                <a:solidFill>
                  <a:srgbClr val="FFFFFF"/>
                </a:solidFill>
                <a:latin typeface="Helvetica Light"/>
                <a:cs typeface="Helvetica Light"/>
              </a:rPr>
              <a:t>HMW we make the rush refreshing instead of harrying?</a:t>
            </a:r>
          </a:p>
          <a:p>
            <a:pPr lvl="0" algn="l">
              <a:lnSpc>
                <a:spcPct val="110000"/>
              </a:lnSpc>
              <a:defRPr sz="1800"/>
            </a:pPr>
            <a:r>
              <a:rPr lang="en-US" sz="3600" b="1" i="1" dirty="0">
                <a:solidFill>
                  <a:srgbClr val="FFFFFF"/>
                </a:solidFill>
                <a:latin typeface="Helvetica Light"/>
                <a:ea typeface="Gill Sans SemiBold"/>
                <a:cs typeface="Helvetica Light"/>
                <a:sym typeface="Gill Sans SemiBold"/>
              </a:rPr>
              <a:t>Identify unexpected resources</a:t>
            </a:r>
            <a:endParaRPr lang="en-US" sz="3600" dirty="0">
              <a:solidFill>
                <a:srgbClr val="FFFFFF"/>
              </a:solidFill>
              <a:latin typeface="Helvetica Light"/>
              <a:ea typeface="Gill Sans SemiBold"/>
              <a:cs typeface="Helvetica Light"/>
              <a:sym typeface="Gill Sans SemiBold"/>
            </a:endParaRPr>
          </a:p>
          <a:p>
            <a:pPr lvl="0" algn="l">
              <a:lnSpc>
                <a:spcPct val="110000"/>
              </a:lnSpc>
              <a:defRPr sz="1800"/>
            </a:pPr>
            <a:r>
              <a:rPr lang="en-US" sz="3600" dirty="0">
                <a:solidFill>
                  <a:srgbClr val="FFFFFF"/>
                </a:solidFill>
                <a:latin typeface="Helvetica Light"/>
                <a:cs typeface="Helvetica Light"/>
                <a:sym typeface="Gill Sans SemiBold"/>
              </a:rPr>
              <a:t>	</a:t>
            </a:r>
            <a:r>
              <a:rPr lang="en-US" sz="3600" dirty="0">
                <a:solidFill>
                  <a:srgbClr val="FFFFFF"/>
                </a:solidFill>
                <a:latin typeface="Helvetica Light"/>
                <a:cs typeface="Helvetica Light"/>
              </a:rPr>
              <a:t>HMW leverage free time of fellow passengers to share the load?</a:t>
            </a:r>
          </a:p>
          <a:p>
            <a:pPr lvl="0" algn="l">
              <a:lnSpc>
                <a:spcPct val="110000"/>
              </a:lnSpc>
              <a:defRPr sz="1800"/>
            </a:pPr>
            <a:r>
              <a:rPr lang="en-US" sz="3600" b="1" i="1" dirty="0">
                <a:solidFill>
                  <a:srgbClr val="FFFFFF"/>
                </a:solidFill>
                <a:latin typeface="Helvetica Light"/>
                <a:ea typeface="Gill Sans SemiBold"/>
                <a:cs typeface="Helvetica Light"/>
                <a:sym typeface="Gill Sans SemiBold"/>
              </a:rPr>
              <a:t>Create an analogy from need or context</a:t>
            </a:r>
            <a:endParaRPr lang="en-US" sz="3600" dirty="0">
              <a:solidFill>
                <a:srgbClr val="FFFFFF"/>
              </a:solidFill>
              <a:latin typeface="Helvetica Light"/>
              <a:ea typeface="Gill Sans SemiBold"/>
              <a:cs typeface="Helvetica Light"/>
              <a:sym typeface="Gill Sans SemiBold"/>
            </a:endParaRPr>
          </a:p>
          <a:p>
            <a:pPr lvl="0" algn="l">
              <a:lnSpc>
                <a:spcPct val="110000"/>
              </a:lnSpc>
              <a:defRPr sz="1800"/>
            </a:pPr>
            <a:r>
              <a:rPr lang="en-US" sz="3600" dirty="0">
                <a:solidFill>
                  <a:srgbClr val="FFFFFF"/>
                </a:solidFill>
                <a:latin typeface="Helvetica Light"/>
                <a:cs typeface="Helvetica Light"/>
                <a:sym typeface="Gill Sans SemiBold"/>
              </a:rPr>
              <a:t>	</a:t>
            </a:r>
            <a:r>
              <a:rPr lang="en-US" sz="3600" dirty="0">
                <a:solidFill>
                  <a:srgbClr val="FFFFFF"/>
                </a:solidFill>
                <a:latin typeface="Helvetica Light"/>
                <a:cs typeface="Helvetica Light"/>
              </a:rPr>
              <a:t>HMW make the airport like a spa?</a:t>
            </a:r>
          </a:p>
          <a:p>
            <a:pPr lvl="0" algn="l">
              <a:lnSpc>
                <a:spcPct val="110000"/>
              </a:lnSpc>
              <a:defRPr sz="1800"/>
            </a:pPr>
            <a:r>
              <a:rPr lang="en-US" sz="3600" b="1" i="1" dirty="0">
                <a:solidFill>
                  <a:srgbClr val="FFFFFF"/>
                </a:solidFill>
                <a:latin typeface="Helvetica Light"/>
                <a:ea typeface="Gill Sans SemiBold"/>
                <a:cs typeface="Helvetica Light"/>
                <a:sym typeface="Gill Sans SemiBold"/>
              </a:rPr>
              <a:t>Change a status quo</a:t>
            </a:r>
          </a:p>
          <a:p>
            <a:pPr lvl="0" algn="l">
              <a:lnSpc>
                <a:spcPct val="110000"/>
              </a:lnSpc>
              <a:defRPr sz="1800"/>
            </a:pPr>
            <a:r>
              <a:rPr lang="en-US" sz="3600" b="1" i="1" dirty="0">
                <a:solidFill>
                  <a:srgbClr val="FFFFFF"/>
                </a:solidFill>
                <a:latin typeface="Helvetica Light"/>
                <a:cs typeface="Helvetica Light"/>
                <a:sym typeface="Gill Sans SemiBold"/>
              </a:rPr>
              <a:t>	</a:t>
            </a:r>
            <a:r>
              <a:rPr lang="en-US" sz="3600" dirty="0">
                <a:solidFill>
                  <a:srgbClr val="FFFFFF"/>
                </a:solidFill>
                <a:latin typeface="Helvetica Light"/>
                <a:cs typeface="Helvetica Light"/>
              </a:rPr>
              <a:t>HMW make playful, loud kids less annoying?</a:t>
            </a:r>
          </a:p>
        </p:txBody>
      </p:sp>
      <p:sp>
        <p:nvSpPr>
          <p:cNvPr id="2" name="Date Placeholder 1"/>
          <p:cNvSpPr>
            <a:spLocks noGrp="1"/>
          </p:cNvSpPr>
          <p:nvPr>
            <p:ph type="dt" sz="half" idx="10"/>
          </p:nvPr>
        </p:nvSpPr>
        <p:spPr/>
        <p:txBody>
          <a:bodyPr/>
          <a:lstStyle/>
          <a:p>
            <a:pPr>
              <a:defRPr/>
            </a:pPr>
            <a:r>
              <a:rPr lang="en-US" dirty="0"/>
              <a:t>Autumn 2026</a:t>
            </a:r>
          </a:p>
        </p:txBody>
      </p:sp>
      <p:sp>
        <p:nvSpPr>
          <p:cNvPr id="3" name="Footer Placeholder 2"/>
          <p:cNvSpPr>
            <a:spLocks noGrp="1"/>
          </p:cNvSpPr>
          <p:nvPr>
            <p:ph type="ftr" sz="quarter" idx="11"/>
          </p:nvPr>
        </p:nvSpPr>
        <p:spPr/>
        <p:txBody>
          <a:bodyPr/>
          <a:lstStyle/>
          <a:p>
            <a:pPr>
              <a:defRPr/>
            </a:pPr>
            <a:r>
              <a:rPr lang="en-US"/>
              <a:t>dt+UX: Design Thinking for User Experience Design, Prototyping &amp; Evaluation</a:t>
            </a:r>
            <a:endParaRPr lang="en-US" dirty="0"/>
          </a:p>
        </p:txBody>
      </p:sp>
      <p:sp>
        <p:nvSpPr>
          <p:cNvPr id="4" name="Slide Number Placeholder 3"/>
          <p:cNvSpPr>
            <a:spLocks noGrp="1"/>
          </p:cNvSpPr>
          <p:nvPr>
            <p:ph type="sldNum" sz="quarter" idx="12"/>
          </p:nvPr>
        </p:nvSpPr>
        <p:spPr/>
        <p:txBody>
          <a:bodyPr/>
          <a:lstStyle/>
          <a:p>
            <a:pPr>
              <a:defRPr/>
            </a:pPr>
            <a:fld id="{0E1F3F99-1E68-4047-B307-0AAED4DA5926}" type="slidenum">
              <a:rPr lang="en-US" smtClean="0"/>
              <a:pPr>
                <a:defRPr/>
              </a:pPr>
              <a:t>28</a:t>
            </a:fld>
            <a:endParaRPr lang="en-US" dirty="0"/>
          </a:p>
        </p:txBody>
      </p:sp>
      <p:sp>
        <p:nvSpPr>
          <p:cNvPr id="6" name="TextBox 5">
            <a:extLst>
              <a:ext uri="{FF2B5EF4-FFF2-40B4-BE49-F238E27FC236}">
                <a16:creationId xmlns:a16="http://schemas.microsoft.com/office/drawing/2014/main" id="{FCDC9EAC-C356-FE47-B65C-D6C90FD6D2C1}"/>
              </a:ext>
            </a:extLst>
          </p:cNvPr>
          <p:cNvSpPr txBox="1"/>
          <p:nvPr/>
        </p:nvSpPr>
        <p:spPr>
          <a:xfrm>
            <a:off x="473275" y="148889"/>
            <a:ext cx="23678496" cy="3323987"/>
          </a:xfrm>
          <a:prstGeom prst="rect">
            <a:avLst/>
          </a:prstGeom>
          <a:noFill/>
        </p:spPr>
        <p:txBody>
          <a:bodyPr wrap="square" rtlCol="0">
            <a:spAutoFit/>
          </a:bodyPr>
          <a:lstStyle/>
          <a:p>
            <a:pPr lvl="0" algn="l"/>
            <a:r>
              <a:rPr lang="en-US" sz="4200" dirty="0">
                <a:solidFill>
                  <a:srgbClr val="FFFFFF"/>
                </a:solidFill>
                <a:latin typeface="Helvetica Light"/>
                <a:cs typeface="Helvetica Light"/>
              </a:rPr>
              <a:t>POV: We met Janice, a harried mother of 3, rushing through the airport only to wait hours at the gate. We were surprised at the many games she makes up to to entertain her children. We wonder if she does this so that they don’t irritate frustrated fellow passengers. It would be game changing to bring the other passengers and the airport facilities into helping families have a better travel experience.</a:t>
            </a:r>
          </a:p>
        </p:txBody>
      </p:sp>
    </p:spTree>
    <p:extLst>
      <p:ext uri="{BB962C8B-B14F-4D97-AF65-F5344CB8AC3E}">
        <p14:creationId xmlns:p14="http://schemas.microsoft.com/office/powerpoint/2010/main" val="355288596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278476" y="-1"/>
            <a:ext cx="23105533" cy="4176713"/>
          </a:xfrm>
        </p:spPr>
        <p:txBody>
          <a:bodyPr/>
          <a:lstStyle/>
          <a:p>
            <a:r>
              <a:rPr lang="en-US" dirty="0"/>
              <a:t>POV: Harried Mother at Airport</a:t>
            </a:r>
            <a:br>
              <a:rPr lang="en-US" dirty="0"/>
            </a:br>
            <a:endParaRPr lang="en-US" dirty="0"/>
          </a:p>
        </p:txBody>
      </p:sp>
      <p:sp>
        <p:nvSpPr>
          <p:cNvPr id="6" name="Content Placeholder 5"/>
          <p:cNvSpPr>
            <a:spLocks noGrp="1"/>
          </p:cNvSpPr>
          <p:nvPr>
            <p:ph idx="1"/>
          </p:nvPr>
        </p:nvSpPr>
        <p:spPr>
          <a:xfrm>
            <a:off x="1278476" y="2528048"/>
            <a:ext cx="21276724" cy="10385980"/>
          </a:xfrm>
        </p:spPr>
        <p:txBody>
          <a:bodyPr>
            <a:normAutofit/>
          </a:bodyPr>
          <a:lstStyle/>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sp>
        <p:nvSpPr>
          <p:cNvPr id="2" name="Date Placeholder 1"/>
          <p:cNvSpPr>
            <a:spLocks noGrp="1"/>
          </p:cNvSpPr>
          <p:nvPr>
            <p:ph type="dt" sz="half" idx="10"/>
          </p:nvPr>
        </p:nvSpPr>
        <p:spPr/>
        <p:txBody>
          <a:bodyPr/>
          <a:lstStyle/>
          <a:p>
            <a:pPr>
              <a:defRPr/>
            </a:pPr>
            <a:r>
              <a:rPr lang="en-US" dirty="0"/>
              <a:t>Autumn 2026</a:t>
            </a:r>
          </a:p>
        </p:txBody>
      </p:sp>
      <p:sp>
        <p:nvSpPr>
          <p:cNvPr id="3" name="Footer Placeholder 2"/>
          <p:cNvSpPr>
            <a:spLocks noGrp="1"/>
          </p:cNvSpPr>
          <p:nvPr>
            <p:ph type="ftr" sz="quarter" idx="11"/>
          </p:nvPr>
        </p:nvSpPr>
        <p:spPr/>
        <p:txBody>
          <a:bodyPr/>
          <a:lstStyle/>
          <a:p>
            <a:pPr>
              <a:defRPr/>
            </a:pPr>
            <a:r>
              <a:rPr lang="en-US"/>
              <a:t>dt+UX: Design Thinking for User Experience Design, Prototyping &amp; Evaluation</a:t>
            </a:r>
            <a:endParaRPr lang="en-US" dirty="0"/>
          </a:p>
        </p:txBody>
      </p:sp>
      <p:sp>
        <p:nvSpPr>
          <p:cNvPr id="4" name="Slide Number Placeholder 3"/>
          <p:cNvSpPr>
            <a:spLocks noGrp="1"/>
          </p:cNvSpPr>
          <p:nvPr>
            <p:ph type="sldNum" sz="quarter" idx="12"/>
          </p:nvPr>
        </p:nvSpPr>
        <p:spPr/>
        <p:txBody>
          <a:bodyPr/>
          <a:lstStyle/>
          <a:p>
            <a:pPr>
              <a:defRPr/>
            </a:pPr>
            <a:fld id="{0E1F3F99-1E68-4047-B307-0AAED4DA5926}" type="slidenum">
              <a:rPr lang="en-US" smtClean="0"/>
              <a:pPr>
                <a:defRPr/>
              </a:pPr>
              <a:t>29</a:t>
            </a:fld>
            <a:endParaRPr lang="en-US" dirty="0"/>
          </a:p>
        </p:txBody>
      </p:sp>
    </p:spTree>
    <p:extLst>
      <p:ext uri="{BB962C8B-B14F-4D97-AF65-F5344CB8AC3E}">
        <p14:creationId xmlns:p14="http://schemas.microsoft.com/office/powerpoint/2010/main" val="151580441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dtbc-howmightwe-201504.jp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4567" y="0"/>
            <a:ext cx="24299436" cy="16207724"/>
          </a:xfrm>
          <a:prstGeom prst="rect">
            <a:avLst/>
          </a:prstGeom>
        </p:spPr>
      </p:pic>
      <p:sp>
        <p:nvSpPr>
          <p:cNvPr id="5" name="Rectangle 4">
            <a:extLst>
              <a:ext uri="{FF2B5EF4-FFF2-40B4-BE49-F238E27FC236}">
                <a16:creationId xmlns:a16="http://schemas.microsoft.com/office/drawing/2014/main" id="{377B517F-53BA-EF48-BBA5-41EB4B46D295}"/>
              </a:ext>
            </a:extLst>
          </p:cNvPr>
          <p:cNvSpPr/>
          <p:nvPr/>
        </p:nvSpPr>
        <p:spPr bwMode="auto">
          <a:xfrm>
            <a:off x="0" y="0"/>
            <a:ext cx="24384003" cy="1901952"/>
          </a:xfrm>
          <a:prstGeom prst="rect">
            <a:avLst/>
          </a:prstGeom>
          <a:solidFill>
            <a:srgbClr val="6D6D6D">
              <a:alpha val="57000"/>
            </a:srgbClr>
          </a:solidFill>
          <a:ln w="12700" cap="flat" cmpd="sng" algn="ctr">
            <a:noFill/>
            <a:prstDash val="solid"/>
            <a:round/>
            <a:headEnd type="none" w="sm" len="sm"/>
            <a:tailEnd type="none" w="sm" len="sm"/>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imes New Roman" pitchFamily="18" charset="0"/>
            </a:endParaRPr>
          </a:p>
        </p:txBody>
      </p:sp>
      <p:sp>
        <p:nvSpPr>
          <p:cNvPr id="7" name="Title 6"/>
          <p:cNvSpPr>
            <a:spLocks noGrp="1"/>
          </p:cNvSpPr>
          <p:nvPr>
            <p:ph type="title"/>
          </p:nvPr>
        </p:nvSpPr>
        <p:spPr/>
        <p:txBody>
          <a:bodyPr/>
          <a:lstStyle/>
          <a:p>
            <a:r>
              <a:rPr lang="en-US" dirty="0">
                <a:solidFill>
                  <a:schemeClr val="tx1"/>
                </a:solidFill>
              </a:rPr>
              <a:t>Brainstorm: “How Might </a:t>
            </a:r>
            <a:r>
              <a:rPr lang="en-US" dirty="0" err="1">
                <a:solidFill>
                  <a:schemeClr val="tx1"/>
                </a:solidFill>
              </a:rPr>
              <a:t>We’s</a:t>
            </a:r>
            <a:r>
              <a:rPr lang="en-US" dirty="0">
                <a:solidFill>
                  <a:schemeClr val="tx1"/>
                </a:solidFill>
              </a:rPr>
              <a:t>”        Solutions</a:t>
            </a:r>
          </a:p>
        </p:txBody>
      </p:sp>
      <p:sp>
        <p:nvSpPr>
          <p:cNvPr id="2" name="Date Placeholder 1"/>
          <p:cNvSpPr>
            <a:spLocks noGrp="1"/>
          </p:cNvSpPr>
          <p:nvPr>
            <p:ph type="dt" sz="half" idx="10"/>
          </p:nvPr>
        </p:nvSpPr>
        <p:spPr/>
        <p:txBody>
          <a:bodyPr/>
          <a:lstStyle/>
          <a:p>
            <a:pPr>
              <a:defRPr/>
            </a:pPr>
            <a:r>
              <a:rPr lang="en-US" dirty="0"/>
              <a:t>Autumn 2026</a:t>
            </a:r>
          </a:p>
        </p:txBody>
      </p:sp>
      <p:sp>
        <p:nvSpPr>
          <p:cNvPr id="3" name="Footer Placeholder 2"/>
          <p:cNvSpPr>
            <a:spLocks noGrp="1"/>
          </p:cNvSpPr>
          <p:nvPr>
            <p:ph type="ftr" sz="quarter" idx="11"/>
          </p:nvPr>
        </p:nvSpPr>
        <p:spPr/>
        <p:txBody>
          <a:bodyPr/>
          <a:lstStyle/>
          <a:p>
            <a:pPr>
              <a:defRPr/>
            </a:pPr>
            <a:r>
              <a:rPr lang="en-US"/>
              <a:t>dt+UX: Design Thinking for User Experience Design, Prototyping &amp; Evaluation</a:t>
            </a:r>
            <a:endParaRPr lang="en-US" dirty="0"/>
          </a:p>
        </p:txBody>
      </p:sp>
      <p:sp>
        <p:nvSpPr>
          <p:cNvPr id="4" name="Slide Number Placeholder 3"/>
          <p:cNvSpPr>
            <a:spLocks noGrp="1"/>
          </p:cNvSpPr>
          <p:nvPr>
            <p:ph type="sldNum" sz="quarter" idx="12"/>
          </p:nvPr>
        </p:nvSpPr>
        <p:spPr/>
        <p:txBody>
          <a:bodyPr/>
          <a:lstStyle/>
          <a:p>
            <a:fld id="{F2949DCA-4B18-234C-AD4E-11144FC20355}" type="slidenum">
              <a:rPr lang="en-US" smtClean="0"/>
              <a:pPr/>
              <a:t>30</a:t>
            </a:fld>
            <a:endParaRPr lang="en-US"/>
          </a:p>
        </p:txBody>
      </p:sp>
      <p:cxnSp>
        <p:nvCxnSpPr>
          <p:cNvPr id="9" name="Straight Arrow Connector 8"/>
          <p:cNvCxnSpPr/>
          <p:nvPr/>
        </p:nvCxnSpPr>
        <p:spPr bwMode="auto">
          <a:xfrm flipH="1">
            <a:off x="16457886" y="1194102"/>
            <a:ext cx="1533922" cy="0"/>
          </a:xfrm>
          <a:prstGeom prst="straightConnector1">
            <a:avLst/>
          </a:prstGeom>
          <a:solidFill>
            <a:schemeClr val="accent1"/>
          </a:solidFill>
          <a:ln w="177800" cap="flat" cmpd="sng" algn="ctr">
            <a:solidFill>
              <a:schemeClr val="tx1"/>
            </a:solidFill>
            <a:prstDash val="solid"/>
            <a:round/>
            <a:headEnd type="arrow" w="med" len="med"/>
            <a:tailEnd type="none"/>
          </a:ln>
          <a:effectLst/>
        </p:spPr>
      </p:cxnSp>
    </p:spTree>
    <p:extLst>
      <p:ext uri="{BB962C8B-B14F-4D97-AF65-F5344CB8AC3E}">
        <p14:creationId xmlns:p14="http://schemas.microsoft.com/office/powerpoint/2010/main" val="339125911"/>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8" name="Shape 1058"/>
          <p:cNvSpPr/>
          <p:nvPr/>
        </p:nvSpPr>
        <p:spPr>
          <a:xfrm>
            <a:off x="3615003" y="5936524"/>
            <a:ext cx="19595041" cy="1015659"/>
          </a:xfrm>
          <a:prstGeom prst="rect">
            <a:avLst/>
          </a:prstGeom>
          <a:ln w="12700">
            <a:miter lim="400000"/>
          </a:ln>
          <a:extLst>
            <a:ext uri="{C572A759-6A51-4108-AA02-DFA0A04FC94B}">
              <ma14:wrappingTextBoxFlag xmlns:ma14="http://schemas.microsoft.com/office/mac/drawingml/2011/main" xmlns="" val="1"/>
            </a:ext>
          </a:extLst>
        </p:spPr>
        <p:txBody>
          <a:bodyPr wrap="square" lIns="45718" tIns="45718" rIns="45718" bIns="45718">
            <a:spAutoFit/>
          </a:bodyPr>
          <a:lstStyle/>
          <a:p>
            <a:pPr lvl="0">
              <a:defRPr sz="1800"/>
            </a:pPr>
            <a:r>
              <a:rPr sz="5900" dirty="0">
                <a:solidFill>
                  <a:srgbClr val="FFFFFF"/>
                </a:solidFill>
                <a:latin typeface="Helvetica Light"/>
                <a:cs typeface="Helvetica Light"/>
              </a:rPr>
              <a:t>“What if we had to spend at least a million dollars?”</a:t>
            </a:r>
          </a:p>
        </p:txBody>
      </p:sp>
      <p:sp>
        <p:nvSpPr>
          <p:cNvPr id="1059" name="Shape 1059"/>
          <p:cNvSpPr/>
          <p:nvPr/>
        </p:nvSpPr>
        <p:spPr>
          <a:xfrm>
            <a:off x="4346815" y="10716025"/>
            <a:ext cx="9738847" cy="1000270"/>
          </a:xfrm>
          <a:prstGeom prst="rect">
            <a:avLst/>
          </a:prstGeom>
          <a:ln w="12700">
            <a:miter lim="400000"/>
          </a:ln>
          <a:extLst>
            <a:ext uri="{C572A759-6A51-4108-AA02-DFA0A04FC94B}">
              <ma14:wrappingTextBoxFlag xmlns:ma14="http://schemas.microsoft.com/office/mac/drawingml/2011/main" xmlns="" val="1"/>
            </a:ext>
          </a:extLst>
        </p:spPr>
        <p:txBody>
          <a:bodyPr wrap="square" lIns="45718" tIns="45718" rIns="45718" bIns="45718">
            <a:spAutoFit/>
          </a:bodyPr>
          <a:lstStyle/>
          <a:p>
            <a:pPr lvl="0">
              <a:defRPr sz="1800"/>
            </a:pPr>
            <a:r>
              <a:rPr lang="en-US" sz="5900" dirty="0">
                <a:solidFill>
                  <a:srgbClr val="FFFFFF"/>
                </a:solidFill>
                <a:latin typeface="Helvetica Light"/>
                <a:cs typeface="Helvetica Light"/>
              </a:rPr>
              <a:t>“All ideas must use magic.”</a:t>
            </a:r>
            <a:endParaRPr sz="5900" dirty="0">
              <a:solidFill>
                <a:srgbClr val="FFFFFF"/>
              </a:solidFill>
              <a:latin typeface="Helvetica Light"/>
              <a:cs typeface="Helvetica Light"/>
            </a:endParaRPr>
          </a:p>
        </p:txBody>
      </p:sp>
      <p:sp>
        <p:nvSpPr>
          <p:cNvPr id="1060" name="Shape 1060"/>
          <p:cNvSpPr/>
          <p:nvPr/>
        </p:nvSpPr>
        <p:spPr>
          <a:xfrm>
            <a:off x="493528" y="3628725"/>
            <a:ext cx="23500328" cy="1000270"/>
          </a:xfrm>
          <a:prstGeom prst="rect">
            <a:avLst/>
          </a:prstGeom>
          <a:ln w="12700">
            <a:miter lim="400000"/>
          </a:ln>
          <a:extLst>
            <a:ext uri="{C572A759-6A51-4108-AA02-DFA0A04FC94B}">
              <ma14:wrappingTextBoxFlag xmlns:ma14="http://schemas.microsoft.com/office/mac/drawingml/2011/main" xmlns="" val="1"/>
            </a:ext>
          </a:extLst>
        </p:spPr>
        <p:txBody>
          <a:bodyPr wrap="square" lIns="45718" tIns="45718" rIns="45718" bIns="45718">
            <a:spAutoFit/>
          </a:bodyPr>
          <a:lstStyle/>
          <a:p>
            <a:pPr lvl="0">
              <a:defRPr sz="1800"/>
            </a:pPr>
            <a:r>
              <a:rPr sz="5900" dirty="0">
                <a:solidFill>
                  <a:srgbClr val="FFFFFF"/>
                </a:solidFill>
                <a:latin typeface="Helvetica Light"/>
                <a:cs typeface="Helvetica Light"/>
              </a:rPr>
              <a:t>“How would you design it with the technology of 100 years ago?”</a:t>
            </a:r>
          </a:p>
        </p:txBody>
      </p:sp>
      <p:sp>
        <p:nvSpPr>
          <p:cNvPr id="1061" name="Shape 1061"/>
          <p:cNvSpPr/>
          <p:nvPr/>
        </p:nvSpPr>
        <p:spPr>
          <a:xfrm>
            <a:off x="755982" y="8326708"/>
            <a:ext cx="14044006" cy="1015659"/>
          </a:xfrm>
          <a:prstGeom prst="rect">
            <a:avLst/>
          </a:prstGeom>
          <a:ln w="12700">
            <a:miter lim="400000"/>
          </a:ln>
          <a:extLst>
            <a:ext uri="{C572A759-6A51-4108-AA02-DFA0A04FC94B}">
              <ma14:wrappingTextBoxFlag xmlns:ma14="http://schemas.microsoft.com/office/mac/drawingml/2011/main" xmlns="" val="1"/>
            </a:ext>
          </a:extLst>
        </p:spPr>
        <p:txBody>
          <a:bodyPr wrap="square" lIns="45718" tIns="45718" rIns="45718" bIns="45718">
            <a:spAutoFit/>
          </a:bodyPr>
          <a:lstStyle/>
          <a:p>
            <a:pPr lvl="0">
              <a:defRPr sz="1800"/>
            </a:pPr>
            <a:r>
              <a:rPr sz="5900" dirty="0">
                <a:solidFill>
                  <a:srgbClr val="FFFFFF"/>
                </a:solidFill>
                <a:latin typeface="Helvetica Light"/>
                <a:cs typeface="Helvetica Light"/>
              </a:rPr>
              <a:t>“</a:t>
            </a:r>
            <a:r>
              <a:rPr lang="en-US" sz="5900" dirty="0">
                <a:solidFill>
                  <a:srgbClr val="FFFFFF"/>
                </a:solidFill>
                <a:latin typeface="Helvetica Light"/>
                <a:cs typeface="Helvetica Light"/>
              </a:rPr>
              <a:t>Only ideas that would get you fired</a:t>
            </a:r>
            <a:r>
              <a:rPr sz="5900" dirty="0">
                <a:solidFill>
                  <a:srgbClr val="FFFFFF"/>
                </a:solidFill>
                <a:latin typeface="Helvetica Light"/>
                <a:cs typeface="Helvetica Light"/>
              </a:rPr>
              <a:t>”</a:t>
            </a:r>
          </a:p>
        </p:txBody>
      </p:sp>
      <p:sp>
        <p:nvSpPr>
          <p:cNvPr id="5" name="Title 4"/>
          <p:cNvSpPr>
            <a:spLocks noGrp="1"/>
          </p:cNvSpPr>
          <p:nvPr>
            <p:ph type="title"/>
          </p:nvPr>
        </p:nvSpPr>
        <p:spPr/>
        <p:txBody>
          <a:bodyPr/>
          <a:lstStyle/>
          <a:p>
            <a:r>
              <a:rPr lang="en-US" dirty="0"/>
              <a:t>Constraints Can Energize</a:t>
            </a:r>
          </a:p>
        </p:txBody>
      </p:sp>
      <p:sp>
        <p:nvSpPr>
          <p:cNvPr id="2" name="Date Placeholder 1"/>
          <p:cNvSpPr>
            <a:spLocks noGrp="1"/>
          </p:cNvSpPr>
          <p:nvPr>
            <p:ph type="dt" sz="half" idx="10"/>
          </p:nvPr>
        </p:nvSpPr>
        <p:spPr/>
        <p:txBody>
          <a:bodyPr/>
          <a:lstStyle/>
          <a:p>
            <a:pPr>
              <a:defRPr/>
            </a:pPr>
            <a:r>
              <a:rPr lang="en-US" dirty="0"/>
              <a:t>Autumn 2026</a:t>
            </a:r>
          </a:p>
        </p:txBody>
      </p:sp>
      <p:sp>
        <p:nvSpPr>
          <p:cNvPr id="3" name="Footer Placeholder 2"/>
          <p:cNvSpPr>
            <a:spLocks noGrp="1"/>
          </p:cNvSpPr>
          <p:nvPr>
            <p:ph type="ftr" sz="quarter" idx="11"/>
          </p:nvPr>
        </p:nvSpPr>
        <p:spPr/>
        <p:txBody>
          <a:bodyPr/>
          <a:lstStyle/>
          <a:p>
            <a:pPr>
              <a:defRPr/>
            </a:pPr>
            <a:r>
              <a:rPr lang="en-US"/>
              <a:t>dt+UX: Design Thinking for User Experience Design, Prototyping &amp; Evaluation</a:t>
            </a:r>
            <a:endParaRPr lang="en-US" dirty="0"/>
          </a:p>
        </p:txBody>
      </p:sp>
      <p:sp>
        <p:nvSpPr>
          <p:cNvPr id="4" name="Slide Number Placeholder 3"/>
          <p:cNvSpPr>
            <a:spLocks noGrp="1"/>
          </p:cNvSpPr>
          <p:nvPr>
            <p:ph type="sldNum" sz="quarter" idx="12"/>
          </p:nvPr>
        </p:nvSpPr>
        <p:spPr/>
        <p:txBody>
          <a:bodyPr/>
          <a:lstStyle/>
          <a:p>
            <a:pPr>
              <a:defRPr/>
            </a:pPr>
            <a:fld id="{0E1F3F99-1E68-4047-B307-0AAED4DA5926}" type="slidenum">
              <a:rPr lang="en-US" smtClean="0"/>
              <a:pPr>
                <a:defRPr/>
              </a:pPr>
              <a:t>31</a:t>
            </a:fld>
            <a:endParaRPr lang="en-US" dirty="0"/>
          </a:p>
        </p:txBody>
      </p:sp>
      <p:sp>
        <p:nvSpPr>
          <p:cNvPr id="11" name="Shape 1045">
            <a:extLst>
              <a:ext uri="{FF2B5EF4-FFF2-40B4-BE49-F238E27FC236}">
                <a16:creationId xmlns:a16="http://schemas.microsoft.com/office/drawing/2014/main" id="{E0D0992E-F8B7-3646-B232-6689FDE40BFB}"/>
              </a:ext>
            </a:extLst>
          </p:cNvPr>
          <p:cNvSpPr/>
          <p:nvPr/>
        </p:nvSpPr>
        <p:spPr>
          <a:xfrm>
            <a:off x="4736660" y="12619992"/>
            <a:ext cx="14349437" cy="569383"/>
          </a:xfrm>
          <a:prstGeom prst="rect">
            <a:avLst/>
          </a:prstGeom>
          <a:ln w="12700">
            <a:miter lim="400000"/>
          </a:ln>
          <a:extLst>
            <a:ext uri="{C572A759-6A51-4108-AA02-DFA0A04FC94B}">
              <ma14:wrappingTextBoxFlag xmlns:ma14="http://schemas.microsoft.com/office/mac/drawingml/2011/main" xmlns="" val="1"/>
            </a:ext>
          </a:extLst>
        </p:spPr>
        <p:txBody>
          <a:bodyPr wrap="none" lIns="45718" tIns="45718" rIns="45718" bIns="45718">
            <a:spAutoFit/>
          </a:bodyPr>
          <a:lstStyle>
            <a:lvl1pPr>
              <a:defRPr sz="3000" u="sng">
                <a:solidFill>
                  <a:srgbClr val="009999"/>
                </a:solidFill>
                <a:uFill>
                  <a:solidFill>
                    <a:srgbClr val="009999"/>
                  </a:solidFill>
                </a:uFill>
                <a:hlinkClick r:id="" action="ppaction://noaction"/>
              </a:defRPr>
            </a:lvl1pPr>
          </a:lstStyle>
          <a:p>
            <a:pPr lvl="0">
              <a:defRPr sz="1800" u="none">
                <a:solidFill>
                  <a:srgbClr val="000000"/>
                </a:solidFill>
                <a:uFillTx/>
              </a:defRPr>
            </a:pPr>
            <a:r>
              <a:rPr lang="en-US" sz="3100" dirty="0">
                <a:solidFill>
                  <a:srgbClr val="FFC000"/>
                </a:solidFill>
                <a:hlinkClick r:id="rId3">
                  <a:extLst>
                    <a:ext uri="{A12FA001-AC4F-418D-AE19-62706E023703}">
                      <ahyp:hlinkClr xmlns:ahyp="http://schemas.microsoft.com/office/drawing/2018/hyperlinkcolor" val="tx"/>
                    </a:ext>
                  </a:extLst>
                </a:hlinkClick>
              </a:rPr>
              <a:t>https://hci.stanford.edu/courses/cs147/2026/au/readings/bootcamp_bootleg.pdf - page=32</a:t>
            </a:r>
            <a:endParaRPr lang="en-US" sz="3100" dirty="0">
              <a:solidFill>
                <a:srgbClr val="FFC000"/>
              </a:solidFill>
              <a:hlinkClick r:id="" action="ppaction://noaction">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130213014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51" name="image13.png" descr="brainstormrules.png"/>
          <p:cNvPicPr/>
          <p:nvPr/>
        </p:nvPicPr>
        <p:blipFill>
          <a:blip r:embed="rId3"/>
          <a:srcRect b="59257"/>
          <a:stretch>
            <a:fillRect/>
          </a:stretch>
        </p:blipFill>
        <p:spPr>
          <a:xfrm>
            <a:off x="0" y="0"/>
            <a:ext cx="24295034" cy="5611090"/>
          </a:xfrm>
          <a:prstGeom prst="rect">
            <a:avLst/>
          </a:prstGeom>
          <a:ln w="12700">
            <a:miter lim="400000"/>
          </a:ln>
        </p:spPr>
      </p:pic>
      <p:sp>
        <p:nvSpPr>
          <p:cNvPr id="1052" name="Shape 1052"/>
          <p:cNvSpPr/>
          <p:nvPr/>
        </p:nvSpPr>
        <p:spPr>
          <a:xfrm>
            <a:off x="1847218" y="6221332"/>
            <a:ext cx="8659093" cy="5816977"/>
          </a:xfrm>
          <a:prstGeom prst="rect">
            <a:avLst/>
          </a:prstGeom>
          <a:ln w="12700">
            <a:miter lim="400000"/>
          </a:ln>
          <a:extLst>
            <a:ext uri="{C572A759-6A51-4108-AA02-DFA0A04FC94B}">
              <ma14:wrappingTextBoxFlag xmlns:ma14="http://schemas.microsoft.com/office/mac/drawingml/2011/main" xmlns="" val="1"/>
            </a:ext>
          </a:extLst>
        </p:spPr>
        <p:txBody>
          <a:bodyPr lIns="0" tIns="0" rIns="0" bIns="0">
            <a:spAutoFit/>
          </a:bodyPr>
          <a:lstStyle/>
          <a:p>
            <a:pPr lvl="0" algn="l">
              <a:defRPr sz="1800"/>
            </a:pPr>
            <a:r>
              <a:rPr sz="5400" b="1" dirty="0">
                <a:solidFill>
                  <a:srgbClr val="FFFFFF"/>
                </a:solidFill>
                <a:latin typeface="Helvetica Light"/>
                <a:ea typeface="Century Gothic"/>
                <a:cs typeface="Helvetica Light"/>
                <a:sym typeface="Century Gothic"/>
              </a:rPr>
              <a:t>one conversation at a time</a:t>
            </a:r>
            <a:endParaRPr sz="5400" dirty="0">
              <a:solidFill>
                <a:srgbClr val="FFFFFF"/>
              </a:solidFill>
              <a:latin typeface="Helvetica Light"/>
              <a:cs typeface="Helvetica Light"/>
            </a:endParaRPr>
          </a:p>
          <a:p>
            <a:pPr lvl="0" algn="l">
              <a:defRPr sz="1800"/>
            </a:pPr>
            <a:endParaRPr sz="5400" b="1" dirty="0">
              <a:solidFill>
                <a:srgbClr val="FFFFFF"/>
              </a:solidFill>
              <a:latin typeface="Helvetica Light"/>
              <a:ea typeface="Century Gothic"/>
              <a:cs typeface="Helvetica Light"/>
              <a:sym typeface="Century Gothic"/>
            </a:endParaRPr>
          </a:p>
          <a:p>
            <a:pPr lvl="0" algn="l">
              <a:defRPr sz="1800"/>
            </a:pPr>
            <a:r>
              <a:rPr sz="5400" b="1" dirty="0">
                <a:solidFill>
                  <a:srgbClr val="FFFFFF"/>
                </a:solidFill>
                <a:latin typeface="Helvetica Light"/>
                <a:ea typeface="Century Gothic"/>
                <a:cs typeface="Helvetica Light"/>
                <a:sym typeface="Century Gothic"/>
              </a:rPr>
              <a:t>go for quantity</a:t>
            </a:r>
            <a:endParaRPr sz="5400" dirty="0">
              <a:solidFill>
                <a:srgbClr val="FFFFFF"/>
              </a:solidFill>
              <a:latin typeface="Helvetica Light"/>
              <a:cs typeface="Helvetica Light"/>
            </a:endParaRPr>
          </a:p>
          <a:p>
            <a:pPr lvl="0" algn="l">
              <a:defRPr sz="1800"/>
            </a:pPr>
            <a:endParaRPr sz="5400" b="1" dirty="0">
              <a:solidFill>
                <a:srgbClr val="FFFFFF"/>
              </a:solidFill>
              <a:latin typeface="Helvetica Light"/>
              <a:ea typeface="Century Gothic"/>
              <a:cs typeface="Helvetica Light"/>
              <a:sym typeface="Century Gothic"/>
            </a:endParaRPr>
          </a:p>
          <a:p>
            <a:pPr lvl="0" algn="l">
              <a:defRPr sz="1800"/>
            </a:pPr>
            <a:r>
              <a:rPr sz="5400" b="1" dirty="0">
                <a:solidFill>
                  <a:srgbClr val="FFFFFF"/>
                </a:solidFill>
                <a:latin typeface="Helvetica Light"/>
                <a:ea typeface="Century Gothic"/>
                <a:cs typeface="Helvetica Light"/>
                <a:sym typeface="Century Gothic"/>
              </a:rPr>
              <a:t>headline!</a:t>
            </a:r>
            <a:endParaRPr sz="5400" dirty="0">
              <a:solidFill>
                <a:srgbClr val="FFFFFF"/>
              </a:solidFill>
              <a:latin typeface="Helvetica Light"/>
              <a:cs typeface="Helvetica Light"/>
            </a:endParaRPr>
          </a:p>
          <a:p>
            <a:pPr lvl="0" algn="l">
              <a:defRPr sz="1800"/>
            </a:pPr>
            <a:endParaRPr sz="5400" b="1" dirty="0">
              <a:solidFill>
                <a:srgbClr val="FFFFFF"/>
              </a:solidFill>
              <a:latin typeface="Helvetica Light"/>
              <a:ea typeface="Century Gothic"/>
              <a:cs typeface="Helvetica Light"/>
              <a:sym typeface="Century Gothic"/>
            </a:endParaRPr>
          </a:p>
          <a:p>
            <a:pPr lvl="0" algn="l">
              <a:defRPr sz="1800"/>
            </a:pPr>
            <a:r>
              <a:rPr sz="5400" b="1" dirty="0">
                <a:solidFill>
                  <a:srgbClr val="FFFFFF"/>
                </a:solidFill>
                <a:latin typeface="Helvetica Light"/>
                <a:ea typeface="Century Gothic"/>
                <a:cs typeface="Helvetica Light"/>
                <a:sym typeface="Century Gothic"/>
              </a:rPr>
              <a:t>build on the ideas of others</a:t>
            </a:r>
          </a:p>
        </p:txBody>
      </p:sp>
      <p:sp>
        <p:nvSpPr>
          <p:cNvPr id="1053" name="Shape 1053"/>
          <p:cNvSpPr/>
          <p:nvPr/>
        </p:nvSpPr>
        <p:spPr>
          <a:xfrm>
            <a:off x="15142733" y="6221332"/>
            <a:ext cx="8659093" cy="5816977"/>
          </a:xfrm>
          <a:prstGeom prst="rect">
            <a:avLst/>
          </a:prstGeom>
          <a:ln w="12700">
            <a:miter lim="400000"/>
          </a:ln>
          <a:extLst>
            <a:ext uri="{C572A759-6A51-4108-AA02-DFA0A04FC94B}">
              <ma14:wrappingTextBoxFlag xmlns:ma14="http://schemas.microsoft.com/office/mac/drawingml/2011/main" xmlns="" val="1"/>
            </a:ext>
          </a:extLst>
        </p:spPr>
        <p:txBody>
          <a:bodyPr lIns="0" tIns="0" rIns="0" bIns="0">
            <a:spAutoFit/>
          </a:bodyPr>
          <a:lstStyle/>
          <a:p>
            <a:pPr lvl="0" algn="l">
              <a:defRPr sz="1800"/>
            </a:pPr>
            <a:r>
              <a:rPr sz="5400" b="1" dirty="0">
                <a:solidFill>
                  <a:srgbClr val="FFFFFF"/>
                </a:solidFill>
                <a:latin typeface="Helvetica Light"/>
                <a:ea typeface="Century Gothic"/>
                <a:cs typeface="Helvetica Light"/>
                <a:sym typeface="Century Gothic"/>
              </a:rPr>
              <a:t>encourage wild ideas</a:t>
            </a:r>
            <a:endParaRPr sz="5400" dirty="0">
              <a:solidFill>
                <a:srgbClr val="FFFFFF"/>
              </a:solidFill>
              <a:latin typeface="Helvetica Light"/>
              <a:cs typeface="Helvetica Light"/>
            </a:endParaRPr>
          </a:p>
          <a:p>
            <a:pPr lvl="0" algn="l">
              <a:defRPr sz="1800"/>
            </a:pPr>
            <a:endParaRPr sz="5400" b="1" dirty="0">
              <a:solidFill>
                <a:srgbClr val="FFFFFF"/>
              </a:solidFill>
              <a:latin typeface="Helvetica Light"/>
              <a:ea typeface="Century Gothic"/>
              <a:cs typeface="Helvetica Light"/>
              <a:sym typeface="Century Gothic"/>
            </a:endParaRPr>
          </a:p>
          <a:p>
            <a:pPr lvl="0" algn="l">
              <a:defRPr sz="1800"/>
            </a:pPr>
            <a:r>
              <a:rPr sz="5400" b="1" dirty="0">
                <a:solidFill>
                  <a:srgbClr val="FFFFFF"/>
                </a:solidFill>
                <a:latin typeface="Helvetica Light"/>
                <a:ea typeface="Century Gothic"/>
                <a:cs typeface="Helvetica Light"/>
                <a:sym typeface="Century Gothic"/>
              </a:rPr>
              <a:t>be visual </a:t>
            </a:r>
            <a:endParaRPr sz="5400" dirty="0">
              <a:solidFill>
                <a:srgbClr val="FFFFFF"/>
              </a:solidFill>
              <a:latin typeface="Helvetica Light"/>
              <a:cs typeface="Helvetica Light"/>
            </a:endParaRPr>
          </a:p>
          <a:p>
            <a:pPr lvl="0" algn="l">
              <a:defRPr sz="1800"/>
            </a:pPr>
            <a:endParaRPr sz="5400" b="1" dirty="0">
              <a:solidFill>
                <a:srgbClr val="FFFFFF"/>
              </a:solidFill>
              <a:latin typeface="Helvetica Light"/>
              <a:ea typeface="Century Gothic"/>
              <a:cs typeface="Helvetica Light"/>
              <a:sym typeface="Century Gothic"/>
            </a:endParaRPr>
          </a:p>
          <a:p>
            <a:pPr lvl="0" algn="l">
              <a:defRPr sz="1800"/>
            </a:pPr>
            <a:r>
              <a:rPr sz="5400" b="1" dirty="0">
                <a:solidFill>
                  <a:srgbClr val="FFFFFF"/>
                </a:solidFill>
                <a:latin typeface="Helvetica Light"/>
                <a:ea typeface="Century Gothic"/>
                <a:cs typeface="Helvetica Light"/>
                <a:sym typeface="Century Gothic"/>
              </a:rPr>
              <a:t>stay on topic</a:t>
            </a:r>
            <a:endParaRPr sz="5400" dirty="0">
              <a:solidFill>
                <a:srgbClr val="FFFFFF"/>
              </a:solidFill>
              <a:latin typeface="Helvetica Light"/>
              <a:cs typeface="Helvetica Light"/>
            </a:endParaRPr>
          </a:p>
          <a:p>
            <a:pPr lvl="0" algn="l">
              <a:defRPr sz="1800"/>
            </a:pPr>
            <a:endParaRPr sz="5400" b="1" dirty="0">
              <a:solidFill>
                <a:srgbClr val="FFFFFF"/>
              </a:solidFill>
              <a:latin typeface="Helvetica Light"/>
              <a:ea typeface="Century Gothic"/>
              <a:cs typeface="Helvetica Light"/>
              <a:sym typeface="Century Gothic"/>
            </a:endParaRPr>
          </a:p>
          <a:p>
            <a:pPr lvl="0" algn="l">
              <a:defRPr sz="1800"/>
            </a:pPr>
            <a:r>
              <a:rPr sz="5400" b="1" dirty="0">
                <a:solidFill>
                  <a:srgbClr val="FFFFFF"/>
                </a:solidFill>
                <a:latin typeface="Helvetica Light"/>
                <a:ea typeface="Century Gothic"/>
                <a:cs typeface="Helvetica Light"/>
                <a:sym typeface="Century Gothic"/>
              </a:rPr>
              <a:t>defer judgment</a:t>
            </a:r>
          </a:p>
        </p:txBody>
      </p:sp>
      <p:sp>
        <p:nvSpPr>
          <p:cNvPr id="2" name="Date Placeholder 1"/>
          <p:cNvSpPr>
            <a:spLocks noGrp="1"/>
          </p:cNvSpPr>
          <p:nvPr>
            <p:ph type="dt" sz="half" idx="10"/>
          </p:nvPr>
        </p:nvSpPr>
        <p:spPr/>
        <p:txBody>
          <a:bodyPr/>
          <a:lstStyle/>
          <a:p>
            <a:pPr>
              <a:defRPr/>
            </a:pPr>
            <a:r>
              <a:rPr lang="en-US" dirty="0"/>
              <a:t>Autumn 2026</a:t>
            </a:r>
          </a:p>
        </p:txBody>
      </p:sp>
      <p:sp>
        <p:nvSpPr>
          <p:cNvPr id="3" name="Footer Placeholder 2"/>
          <p:cNvSpPr>
            <a:spLocks noGrp="1"/>
          </p:cNvSpPr>
          <p:nvPr>
            <p:ph type="ftr" sz="quarter" idx="11"/>
          </p:nvPr>
        </p:nvSpPr>
        <p:spPr/>
        <p:txBody>
          <a:bodyPr/>
          <a:lstStyle/>
          <a:p>
            <a:pPr>
              <a:defRPr/>
            </a:pPr>
            <a:r>
              <a:rPr lang="en-US"/>
              <a:t>dt+UX: Design Thinking for User Experience Design, Prototyping &amp; Evaluation</a:t>
            </a:r>
            <a:endParaRPr lang="en-US" dirty="0"/>
          </a:p>
        </p:txBody>
      </p:sp>
      <p:sp>
        <p:nvSpPr>
          <p:cNvPr id="4" name="Slide Number Placeholder 3"/>
          <p:cNvSpPr>
            <a:spLocks noGrp="1"/>
          </p:cNvSpPr>
          <p:nvPr>
            <p:ph type="sldNum" sz="quarter" idx="12"/>
          </p:nvPr>
        </p:nvSpPr>
        <p:spPr/>
        <p:txBody>
          <a:bodyPr/>
          <a:lstStyle/>
          <a:p>
            <a:fld id="{F2949DCA-4B18-234C-AD4E-11144FC20355}" type="slidenum">
              <a:rPr lang="en-US" smtClean="0"/>
              <a:pPr/>
              <a:t>32</a:t>
            </a:fld>
            <a:endParaRPr lang="en-US"/>
          </a:p>
        </p:txBody>
      </p:sp>
      <p:sp>
        <p:nvSpPr>
          <p:cNvPr id="5" name="Shape 1045">
            <a:extLst>
              <a:ext uri="{FF2B5EF4-FFF2-40B4-BE49-F238E27FC236}">
                <a16:creationId xmlns:a16="http://schemas.microsoft.com/office/drawing/2014/main" id="{80A25DC8-5AC1-A947-D4D0-8E3FB958FC19}"/>
              </a:ext>
            </a:extLst>
          </p:cNvPr>
          <p:cNvSpPr/>
          <p:nvPr/>
        </p:nvSpPr>
        <p:spPr>
          <a:xfrm>
            <a:off x="4736660" y="12619992"/>
            <a:ext cx="14349437" cy="569383"/>
          </a:xfrm>
          <a:prstGeom prst="rect">
            <a:avLst/>
          </a:prstGeom>
          <a:ln w="12700">
            <a:miter lim="400000"/>
          </a:ln>
          <a:extLst>
            <a:ext uri="{C572A759-6A51-4108-AA02-DFA0A04FC94B}">
              <ma14:wrappingTextBoxFlag xmlns:ma14="http://schemas.microsoft.com/office/mac/drawingml/2011/main" xmlns="" val="1"/>
            </a:ext>
          </a:extLst>
        </p:spPr>
        <p:txBody>
          <a:bodyPr wrap="none" lIns="45718" tIns="45718" rIns="45718" bIns="45718">
            <a:spAutoFit/>
          </a:bodyPr>
          <a:lstStyle>
            <a:lvl1pPr>
              <a:defRPr sz="3000" u="sng">
                <a:solidFill>
                  <a:srgbClr val="009999"/>
                </a:solidFill>
                <a:uFill>
                  <a:solidFill>
                    <a:srgbClr val="009999"/>
                  </a:solidFill>
                </a:uFill>
                <a:hlinkClick r:id="" action="ppaction://noaction"/>
              </a:defRPr>
            </a:lvl1pPr>
          </a:lstStyle>
          <a:p>
            <a:pPr lvl="0">
              <a:defRPr sz="1800" u="none">
                <a:solidFill>
                  <a:srgbClr val="000000"/>
                </a:solidFill>
                <a:uFillTx/>
              </a:defRPr>
            </a:pPr>
            <a:r>
              <a:rPr lang="en-US" sz="3100" dirty="0">
                <a:solidFill>
                  <a:srgbClr val="FFC000"/>
                </a:solidFill>
                <a:hlinkClick r:id="rId4">
                  <a:extLst>
                    <a:ext uri="{A12FA001-AC4F-418D-AE19-62706E023703}">
                      <ahyp:hlinkClr xmlns:ahyp="http://schemas.microsoft.com/office/drawing/2018/hyperlinkcolor" val="tx"/>
                    </a:ext>
                  </a:extLst>
                </a:hlinkClick>
              </a:rPr>
              <a:t>https://hci.stanford.edu/courses/cs147/2026/au/readings/bootcamp_bootleg.pdf - page=31</a:t>
            </a:r>
            <a:endParaRPr lang="en-US" sz="3100" dirty="0">
              <a:solidFill>
                <a:srgbClr val="FFC000"/>
              </a:solidFill>
              <a:hlinkClick r:id="" action="ppaction://noaction">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112290855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r>
              <a:rPr lang="en-US" dirty="0"/>
              <a:t>Autumn 2026</a:t>
            </a:r>
          </a:p>
        </p:txBody>
      </p:sp>
      <p:sp>
        <p:nvSpPr>
          <p:cNvPr id="3" name="Footer Placeholder 2"/>
          <p:cNvSpPr>
            <a:spLocks noGrp="1"/>
          </p:cNvSpPr>
          <p:nvPr>
            <p:ph type="ftr" sz="quarter" idx="11"/>
          </p:nvPr>
        </p:nvSpPr>
        <p:spPr/>
        <p:txBody>
          <a:bodyPr/>
          <a:lstStyle/>
          <a:p>
            <a:pPr>
              <a:defRPr/>
            </a:pPr>
            <a:r>
              <a:rPr lang="en-US"/>
              <a:t>dt+UX: Design Thinking for User Experience Design, Prototyping &amp; Evaluation</a:t>
            </a:r>
            <a:endParaRPr lang="en-US" dirty="0"/>
          </a:p>
        </p:txBody>
      </p:sp>
      <p:sp>
        <p:nvSpPr>
          <p:cNvPr id="4" name="Slide Number Placeholder 3"/>
          <p:cNvSpPr>
            <a:spLocks noGrp="1"/>
          </p:cNvSpPr>
          <p:nvPr>
            <p:ph type="sldNum" sz="quarter" idx="12"/>
          </p:nvPr>
        </p:nvSpPr>
        <p:spPr/>
        <p:txBody>
          <a:bodyPr/>
          <a:lstStyle/>
          <a:p>
            <a:fld id="{F2949DCA-4B18-234C-AD4E-11144FC20355}" type="slidenum">
              <a:rPr lang="en-US" smtClean="0"/>
              <a:pPr/>
              <a:t>33</a:t>
            </a:fld>
            <a:endParaRPr lang="en-US"/>
          </a:p>
        </p:txBody>
      </p:sp>
      <p:sp>
        <p:nvSpPr>
          <p:cNvPr id="5" name="TextBox 4"/>
          <p:cNvSpPr txBox="1"/>
          <p:nvPr/>
        </p:nvSpPr>
        <p:spPr>
          <a:xfrm>
            <a:off x="3147575" y="5580727"/>
            <a:ext cx="18425237" cy="4339650"/>
          </a:xfrm>
          <a:prstGeom prst="rect">
            <a:avLst/>
          </a:prstGeom>
          <a:noFill/>
        </p:spPr>
        <p:txBody>
          <a:bodyPr wrap="none" rtlCol="0">
            <a:spAutoFit/>
          </a:bodyPr>
          <a:lstStyle/>
          <a:p>
            <a:r>
              <a:rPr lang="en-US" sz="13800" dirty="0">
                <a:solidFill>
                  <a:schemeClr val="tx1"/>
                </a:solidFill>
                <a:latin typeface="Lucida Grande" charset="0"/>
                <a:ea typeface="Lucida Grande" charset="0"/>
                <a:cs typeface="Lucida Grande" charset="0"/>
              </a:rPr>
              <a:t>Brainstorming Demo:</a:t>
            </a:r>
          </a:p>
          <a:p>
            <a:r>
              <a:rPr lang="en-US" sz="13800" dirty="0">
                <a:solidFill>
                  <a:schemeClr val="tx1"/>
                </a:solidFill>
                <a:latin typeface="Lucida Grande" charset="0"/>
                <a:ea typeface="Lucida Grande" charset="0"/>
                <a:cs typeface="Lucida Grande" charset="0"/>
              </a:rPr>
              <a:t>two brainstorms</a:t>
            </a:r>
          </a:p>
        </p:txBody>
      </p:sp>
    </p:spTree>
    <p:extLst>
      <p:ext uri="{BB962C8B-B14F-4D97-AF65-F5344CB8AC3E}">
        <p14:creationId xmlns:p14="http://schemas.microsoft.com/office/powerpoint/2010/main" val="248222502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r>
              <a:rPr lang="en-US" dirty="0"/>
              <a:t>Autumn 2026</a:t>
            </a:r>
          </a:p>
        </p:txBody>
      </p:sp>
      <p:sp>
        <p:nvSpPr>
          <p:cNvPr id="3" name="Footer Placeholder 2"/>
          <p:cNvSpPr>
            <a:spLocks noGrp="1"/>
          </p:cNvSpPr>
          <p:nvPr>
            <p:ph type="ftr" sz="quarter" idx="11"/>
          </p:nvPr>
        </p:nvSpPr>
        <p:spPr/>
        <p:txBody>
          <a:bodyPr/>
          <a:lstStyle/>
          <a:p>
            <a:pPr>
              <a:defRPr/>
            </a:pPr>
            <a:r>
              <a:rPr lang="en-US"/>
              <a:t>dt+UX: Design Thinking for User Experience Design, Prototyping &amp; Evaluation</a:t>
            </a:r>
            <a:endParaRPr lang="en-US" dirty="0"/>
          </a:p>
        </p:txBody>
      </p:sp>
      <p:sp>
        <p:nvSpPr>
          <p:cNvPr id="4" name="Slide Number Placeholder 3"/>
          <p:cNvSpPr>
            <a:spLocks noGrp="1"/>
          </p:cNvSpPr>
          <p:nvPr>
            <p:ph type="sldNum" sz="quarter" idx="12"/>
          </p:nvPr>
        </p:nvSpPr>
        <p:spPr/>
        <p:txBody>
          <a:bodyPr/>
          <a:lstStyle/>
          <a:p>
            <a:fld id="{F2949DCA-4B18-234C-AD4E-11144FC20355}" type="slidenum">
              <a:rPr lang="en-US" smtClean="0"/>
              <a:pPr/>
              <a:t>34</a:t>
            </a:fld>
            <a:endParaRPr lang="en-US"/>
          </a:p>
        </p:txBody>
      </p:sp>
      <p:pic>
        <p:nvPicPr>
          <p:cNvPr id="7" name="Bad brainstorm example - SD 480p" descr="Bad brainstorm example - SD 480p">
            <a:hlinkClick r:id="" action="ppaction://media"/>
            <a:extLst>
              <a:ext uri="{FF2B5EF4-FFF2-40B4-BE49-F238E27FC236}">
                <a16:creationId xmlns:a16="http://schemas.microsoft.com/office/drawing/2014/main" id="{74808616-D0E9-8243-A303-7B5FB13C38D7}"/>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6350" y="416444"/>
            <a:ext cx="24377650" cy="13712428"/>
          </a:xfrm>
          <a:prstGeom prst="rect">
            <a:avLst/>
          </a:prstGeom>
        </p:spPr>
      </p:pic>
    </p:spTree>
    <p:extLst>
      <p:ext uri="{BB962C8B-B14F-4D97-AF65-F5344CB8AC3E}">
        <p14:creationId xmlns:p14="http://schemas.microsoft.com/office/powerpoint/2010/main" val="134302687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132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7"/>
                                        </p:tgtEl>
                                      </p:cBhvr>
                                    </p:cmd>
                                  </p:childTnLst>
                                </p:cTn>
                              </p:par>
                            </p:childTnLst>
                          </p:cTn>
                        </p:par>
                      </p:childTnLst>
                    </p:cTn>
                  </p:par>
                </p:childTnLst>
              </p:cTn>
              <p:nextCondLst>
                <p:cond evt="onClick" delay="0">
                  <p:tgtEl>
                    <p:spTgt spid="7"/>
                  </p:tgtEl>
                </p:cond>
              </p:nextCondLst>
            </p:seq>
            <p:video>
              <p:cMediaNode vol="80000">
                <p:cTn id="12" fill="hold" display="0">
                  <p:stCondLst>
                    <p:cond delay="indefinite"/>
                  </p:stCondLst>
                </p:cTn>
                <p:tgtEl>
                  <p:spTgt spid="7"/>
                </p:tgtEl>
              </p:cMediaNode>
            </p:vide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r>
              <a:rPr lang="en-US" dirty="0"/>
              <a:t>Autumn 2026</a:t>
            </a:r>
          </a:p>
        </p:txBody>
      </p:sp>
      <p:sp>
        <p:nvSpPr>
          <p:cNvPr id="3" name="Footer Placeholder 2"/>
          <p:cNvSpPr>
            <a:spLocks noGrp="1"/>
          </p:cNvSpPr>
          <p:nvPr>
            <p:ph type="ftr" sz="quarter" idx="11"/>
          </p:nvPr>
        </p:nvSpPr>
        <p:spPr/>
        <p:txBody>
          <a:bodyPr/>
          <a:lstStyle/>
          <a:p>
            <a:pPr>
              <a:defRPr/>
            </a:pPr>
            <a:r>
              <a:rPr lang="en-US"/>
              <a:t>dt+UX: Design Thinking for User Experience Design, Prototyping &amp; Evaluation</a:t>
            </a:r>
            <a:endParaRPr lang="en-US" dirty="0"/>
          </a:p>
        </p:txBody>
      </p:sp>
      <p:sp>
        <p:nvSpPr>
          <p:cNvPr id="4" name="Slide Number Placeholder 3"/>
          <p:cNvSpPr>
            <a:spLocks noGrp="1"/>
          </p:cNvSpPr>
          <p:nvPr>
            <p:ph type="sldNum" sz="quarter" idx="12"/>
          </p:nvPr>
        </p:nvSpPr>
        <p:spPr/>
        <p:txBody>
          <a:bodyPr/>
          <a:lstStyle/>
          <a:p>
            <a:fld id="{F2949DCA-4B18-234C-AD4E-11144FC20355}" type="slidenum">
              <a:rPr lang="en-US" smtClean="0"/>
              <a:pPr/>
              <a:t>35</a:t>
            </a:fld>
            <a:endParaRPr lang="en-US"/>
          </a:p>
        </p:txBody>
      </p:sp>
      <p:pic>
        <p:nvPicPr>
          <p:cNvPr id="7" name="good brainstorming example" descr="good brainstorming example">
            <a:hlinkClick r:id="" action="ppaction://media"/>
            <a:extLst>
              <a:ext uri="{FF2B5EF4-FFF2-40B4-BE49-F238E27FC236}">
                <a16:creationId xmlns:a16="http://schemas.microsoft.com/office/drawing/2014/main" id="{E91D09B2-B452-DB41-BF0D-B919DB7D2D57}"/>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2699" y="6350"/>
            <a:ext cx="24565579" cy="13818138"/>
          </a:xfrm>
          <a:prstGeom prst="rect">
            <a:avLst/>
          </a:prstGeom>
        </p:spPr>
      </p:pic>
    </p:spTree>
    <p:extLst>
      <p:ext uri="{BB962C8B-B14F-4D97-AF65-F5344CB8AC3E}">
        <p14:creationId xmlns:p14="http://schemas.microsoft.com/office/powerpoint/2010/main" val="293715528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912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Rectangle 2"/>
          <p:cNvSpPr>
            <a:spLocks noGrp="1" noChangeArrowheads="1"/>
          </p:cNvSpPr>
          <p:nvPr>
            <p:ph type="title"/>
          </p:nvPr>
        </p:nvSpPr>
        <p:spPr>
          <a:xfrm>
            <a:off x="1038386" y="0"/>
            <a:ext cx="23345617" cy="2286000"/>
          </a:xfrm>
        </p:spPr>
        <p:txBody>
          <a:bodyPr/>
          <a:lstStyle/>
          <a:p>
            <a:r>
              <a:rPr lang="en-US" sz="8000" dirty="0"/>
              <a:t>Selecting a Good Problem, HMW, or Solution Idea</a:t>
            </a:r>
          </a:p>
        </p:txBody>
      </p:sp>
      <p:sp>
        <p:nvSpPr>
          <p:cNvPr id="62466" name="Rectangle 3"/>
          <p:cNvSpPr>
            <a:spLocks noGrp="1" noChangeArrowheads="1"/>
          </p:cNvSpPr>
          <p:nvPr>
            <p:ph idx="1"/>
          </p:nvPr>
        </p:nvSpPr>
        <p:spPr>
          <a:xfrm>
            <a:off x="1422400" y="3200400"/>
            <a:ext cx="21945600" cy="9448800"/>
          </a:xfrm>
        </p:spPr>
        <p:txBody>
          <a:bodyPr>
            <a:normAutofit fontScale="32500" lnSpcReduction="20000"/>
          </a:bodyPr>
          <a:lstStyle/>
          <a:p>
            <a:r>
              <a:rPr lang="en-US" sz="15000" dirty="0"/>
              <a:t>Frequency</a:t>
            </a:r>
          </a:p>
          <a:p>
            <a:pPr lvl="1"/>
            <a:r>
              <a:rPr lang="en-US" sz="13500" dirty="0"/>
              <a:t>want something that occurs often</a:t>
            </a:r>
          </a:p>
          <a:p>
            <a:r>
              <a:rPr lang="en-US" sz="15000" dirty="0"/>
              <a:t>Density</a:t>
            </a:r>
          </a:p>
          <a:p>
            <a:pPr lvl="1"/>
            <a:r>
              <a:rPr lang="en-US" sz="13500" dirty="0"/>
              <a:t>lots of people experience it</a:t>
            </a:r>
          </a:p>
          <a:p>
            <a:r>
              <a:rPr lang="en-US" sz="15000" dirty="0"/>
              <a:t>Pain</a:t>
            </a:r>
          </a:p>
          <a:p>
            <a:pPr lvl="1"/>
            <a:r>
              <a:rPr lang="en-US" sz="13500" dirty="0"/>
              <a:t>more than a small annoyance</a:t>
            </a:r>
          </a:p>
          <a:p>
            <a:pPr lvl="1"/>
            <a:endParaRPr lang="en-US" dirty="0"/>
          </a:p>
          <a:p>
            <a:r>
              <a:rPr lang="en-US" sz="15000" dirty="0">
                <a:solidFill>
                  <a:srgbClr val="FFC000"/>
                </a:solidFill>
              </a:rPr>
              <a:t>Interested</a:t>
            </a:r>
          </a:p>
          <a:p>
            <a:pPr lvl="1"/>
            <a:r>
              <a:rPr lang="en-US" sz="13500" dirty="0">
                <a:solidFill>
                  <a:srgbClr val="FFC000"/>
                </a:solidFill>
              </a:rPr>
              <a:t>your team is motivated </a:t>
            </a:r>
            <a:br>
              <a:rPr lang="en-US" sz="13500" dirty="0">
                <a:solidFill>
                  <a:srgbClr val="FFC000"/>
                </a:solidFill>
              </a:rPr>
            </a:br>
            <a:r>
              <a:rPr lang="en-US" sz="13500" dirty="0">
                <a:solidFill>
                  <a:srgbClr val="FFC000"/>
                </a:solidFill>
              </a:rPr>
              <a:t>to work on this problem</a:t>
            </a:r>
          </a:p>
          <a:p>
            <a:r>
              <a:rPr lang="en-US" sz="15100" dirty="0">
                <a:solidFill>
                  <a:srgbClr val="FFC000"/>
                </a:solidFill>
              </a:rPr>
              <a:t>Could this be harmful to individuals &amp; </a:t>
            </a:r>
            <a:br>
              <a:rPr lang="en-US" sz="15100" dirty="0">
                <a:solidFill>
                  <a:srgbClr val="FFC000"/>
                </a:solidFill>
              </a:rPr>
            </a:br>
            <a:r>
              <a:rPr lang="en-US" sz="15100" dirty="0">
                <a:solidFill>
                  <a:srgbClr val="FFC000"/>
                </a:solidFill>
              </a:rPr>
              <a:t>communities? (is it ethical?)</a:t>
            </a:r>
          </a:p>
          <a:p>
            <a:pPr lvl="1"/>
            <a:endParaRPr lang="en-US" dirty="0"/>
          </a:p>
          <a:p>
            <a:pPr marL="136068" indent="0">
              <a:buNone/>
            </a:pPr>
            <a:endParaRPr lang="en-US" sz="4500" dirty="0"/>
          </a:p>
          <a:p>
            <a:pPr marL="136068" indent="0">
              <a:buNone/>
            </a:pPr>
            <a:r>
              <a:rPr lang="en-US" sz="7000" dirty="0"/>
              <a:t>* see Manu Kumar’s blog post on this topic</a:t>
            </a:r>
            <a:r>
              <a:rPr lang="en-US" sz="7000" dirty="0">
                <a:solidFill>
                  <a:srgbClr val="FFC000"/>
                </a:solidFill>
              </a:rPr>
              <a:t>: </a:t>
            </a:r>
            <a:r>
              <a:rPr lang="en-US" sz="7000" dirty="0">
                <a:solidFill>
                  <a:srgbClr val="FFC000"/>
                </a:solidFill>
                <a:hlinkClick r:id="rId3">
                  <a:extLst>
                    <a:ext uri="{A12FA001-AC4F-418D-AE19-62706E023703}">
                      <ahyp:hlinkClr xmlns:ahyp="http://schemas.microsoft.com/office/drawing/2018/hyperlinkcolor" val="tx"/>
                    </a:ext>
                  </a:extLst>
                </a:hlinkClick>
              </a:rPr>
              <a:t>http://www.k9ventures.com/blog/2015/02/10/finding-problem-worth-solving/</a:t>
            </a:r>
            <a:endParaRPr lang="en-US" sz="7000" dirty="0">
              <a:solidFill>
                <a:srgbClr val="FFC000"/>
              </a:solidFill>
            </a:endParaRPr>
          </a:p>
        </p:txBody>
      </p:sp>
      <p:sp>
        <p:nvSpPr>
          <p:cNvPr id="4" name="Date Placeholder 3"/>
          <p:cNvSpPr>
            <a:spLocks noGrp="1"/>
          </p:cNvSpPr>
          <p:nvPr>
            <p:ph type="dt" sz="half" idx="10"/>
          </p:nvPr>
        </p:nvSpPr>
        <p:spPr/>
        <p:txBody>
          <a:bodyPr/>
          <a:lstStyle/>
          <a:p>
            <a:pPr>
              <a:defRPr/>
            </a:pPr>
            <a:r>
              <a:rPr lang="en-US" dirty="0"/>
              <a:t>Autumn 2026</a:t>
            </a:r>
          </a:p>
        </p:txBody>
      </p:sp>
      <p:sp>
        <p:nvSpPr>
          <p:cNvPr id="5" name="Footer Placeholder 4"/>
          <p:cNvSpPr>
            <a:spLocks noGrp="1"/>
          </p:cNvSpPr>
          <p:nvPr>
            <p:ph type="ftr" sz="quarter" idx="11"/>
          </p:nvPr>
        </p:nvSpPr>
        <p:spPr/>
        <p:txBody>
          <a:bodyPr/>
          <a:lstStyle/>
          <a:p>
            <a:pPr>
              <a:defRPr/>
            </a:pPr>
            <a:r>
              <a:rPr lang="en-US"/>
              <a:t>dt+UX: Design Thinking for User Experience Design, Prototyping &amp; Evaluation</a:t>
            </a:r>
          </a:p>
        </p:txBody>
      </p:sp>
      <p:sp>
        <p:nvSpPr>
          <p:cNvPr id="6" name="Slide Number Placeholder 5"/>
          <p:cNvSpPr>
            <a:spLocks noGrp="1"/>
          </p:cNvSpPr>
          <p:nvPr>
            <p:ph type="sldNum" sz="quarter" idx="12"/>
          </p:nvPr>
        </p:nvSpPr>
        <p:spPr/>
        <p:txBody>
          <a:bodyPr/>
          <a:lstStyle/>
          <a:p>
            <a:fld id="{1C359768-2716-4472-AE36-EE8E84E4D53C}" type="slidenum">
              <a:rPr lang="ko-KR" altLang="en-US" smtClean="0"/>
              <a:pPr/>
              <a:t>36</a:t>
            </a:fld>
            <a:endParaRPr lang="en-US" altLang="ko-KR"/>
          </a:p>
        </p:txBody>
      </p:sp>
      <p:pic>
        <p:nvPicPr>
          <p:cNvPr id="2" name="Picture 1"/>
          <p:cNvPicPr>
            <a:picLocks noChangeAspect="1"/>
          </p:cNvPicPr>
          <p:nvPr/>
        </p:nvPicPr>
        <p:blipFill rotWithShape="1">
          <a:blip r:embed="rId4"/>
          <a:srcRect l="16544"/>
          <a:stretch/>
        </p:blipFill>
        <p:spPr>
          <a:xfrm>
            <a:off x="13764538" y="3478517"/>
            <a:ext cx="10619471" cy="6978052"/>
          </a:xfrm>
          <a:prstGeom prst="rect">
            <a:avLst/>
          </a:prstGeom>
        </p:spPr>
      </p:pic>
    </p:spTree>
    <p:extLst>
      <p:ext uri="{BB962C8B-B14F-4D97-AF65-F5344CB8AC3E}">
        <p14:creationId xmlns:p14="http://schemas.microsoft.com/office/powerpoint/2010/main" val="88435394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2466">
                                            <p:txEl>
                                              <p:pRg st="7" end="7"/>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2466">
                                            <p:txEl>
                                              <p:pRg st="8" end="8"/>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62466">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 name="Rectangle 7"/>
          <p:cNvSpPr/>
          <p:nvPr/>
        </p:nvSpPr>
        <p:spPr bwMode="auto">
          <a:xfrm>
            <a:off x="0" y="0"/>
            <a:ext cx="24383999" cy="13716000"/>
          </a:xfrm>
          <a:prstGeom prst="rect">
            <a:avLst/>
          </a:prstGeom>
          <a:solidFill>
            <a:srgbClr val="010101"/>
          </a:solidFill>
          <a:ln w="12700" cap="flat" cmpd="sng" algn="ctr">
            <a:noFill/>
            <a:prstDash val="solid"/>
            <a:round/>
            <a:headEnd type="none" w="sm" len="sm"/>
            <a:tailEnd type="none" w="sm" len="sm"/>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Times New Roman" pitchFamily="18" charset="0"/>
            </a:endParaRPr>
          </a:p>
        </p:txBody>
      </p:sp>
      <p:pic>
        <p:nvPicPr>
          <p:cNvPr id="3" name="Picture 2"/>
          <p:cNvPicPr>
            <a:picLocks noChangeAspect="1"/>
          </p:cNvPicPr>
          <p:nvPr/>
        </p:nvPicPr>
        <p:blipFill>
          <a:blip r:embed="rId3"/>
          <a:stretch>
            <a:fillRect/>
          </a:stretch>
        </p:blipFill>
        <p:spPr>
          <a:xfrm>
            <a:off x="2249713" y="-764950"/>
            <a:ext cx="19884571" cy="14913428"/>
          </a:xfrm>
          <a:prstGeom prst="rect">
            <a:avLst/>
          </a:prstGeom>
        </p:spPr>
      </p:pic>
      <p:sp>
        <p:nvSpPr>
          <p:cNvPr id="2" name="Date Placeholder 1"/>
          <p:cNvSpPr>
            <a:spLocks noGrp="1"/>
          </p:cNvSpPr>
          <p:nvPr>
            <p:ph type="dt" sz="half" idx="10"/>
          </p:nvPr>
        </p:nvSpPr>
        <p:spPr/>
        <p:txBody>
          <a:bodyPr/>
          <a:lstStyle/>
          <a:p>
            <a:pPr>
              <a:defRPr/>
            </a:pPr>
            <a:r>
              <a:rPr lang="en-US" dirty="0"/>
              <a:t>Autumn 2026</a:t>
            </a:r>
          </a:p>
        </p:txBody>
      </p:sp>
      <p:sp>
        <p:nvSpPr>
          <p:cNvPr id="4" name="Footer Placeholder 3"/>
          <p:cNvSpPr>
            <a:spLocks noGrp="1"/>
          </p:cNvSpPr>
          <p:nvPr>
            <p:ph type="ftr" sz="quarter" idx="11"/>
          </p:nvPr>
        </p:nvSpPr>
        <p:spPr/>
        <p:txBody>
          <a:bodyPr/>
          <a:lstStyle/>
          <a:p>
            <a:pPr>
              <a:defRPr/>
            </a:pPr>
            <a:r>
              <a:rPr lang="en-US"/>
              <a:t>dt+UX: Design Thinking for User Experience Design, Prototyping &amp; Evaluation</a:t>
            </a:r>
            <a:endParaRPr lang="en-US" dirty="0"/>
          </a:p>
        </p:txBody>
      </p:sp>
      <p:sp>
        <p:nvSpPr>
          <p:cNvPr id="5" name="Slide Number Placeholder 4"/>
          <p:cNvSpPr>
            <a:spLocks noGrp="1"/>
          </p:cNvSpPr>
          <p:nvPr>
            <p:ph type="sldNum" sz="quarter" idx="12"/>
          </p:nvPr>
        </p:nvSpPr>
        <p:spPr/>
        <p:txBody>
          <a:bodyPr/>
          <a:lstStyle/>
          <a:p>
            <a:fld id="{F2949DCA-4B18-234C-AD4E-11144FC20355}" type="slidenum">
              <a:rPr lang="en-US" smtClean="0"/>
              <a:pPr/>
              <a:t>37</a:t>
            </a:fld>
            <a:endParaRPr lang="en-US"/>
          </a:p>
        </p:txBody>
      </p:sp>
      <p:sp>
        <p:nvSpPr>
          <p:cNvPr id="6" name="Title 2"/>
          <p:cNvSpPr>
            <a:spLocks noGrp="1"/>
          </p:cNvSpPr>
          <p:nvPr>
            <p:ph type="title" idx="4294967295"/>
          </p:nvPr>
        </p:nvSpPr>
        <p:spPr>
          <a:xfrm>
            <a:off x="3268663" y="0"/>
            <a:ext cx="21115337" cy="2286000"/>
          </a:xfrm>
        </p:spPr>
        <p:txBody>
          <a:bodyPr/>
          <a:lstStyle/>
          <a:p>
            <a:r>
              <a:rPr lang="en-US"/>
              <a:t>Dark Horse Idea</a:t>
            </a:r>
            <a:endParaRPr lang="en-US" dirty="0"/>
          </a:p>
        </p:txBody>
      </p:sp>
    </p:spTree>
    <p:extLst>
      <p:ext uri="{BB962C8B-B14F-4D97-AF65-F5344CB8AC3E}">
        <p14:creationId xmlns:p14="http://schemas.microsoft.com/office/powerpoint/2010/main" val="43162582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Dark Horse Idea</a:t>
            </a:r>
          </a:p>
        </p:txBody>
      </p:sp>
      <p:sp>
        <p:nvSpPr>
          <p:cNvPr id="7" name="Content Placeholder 6"/>
          <p:cNvSpPr>
            <a:spLocks noGrp="1"/>
          </p:cNvSpPr>
          <p:nvPr>
            <p:ph idx="1"/>
          </p:nvPr>
        </p:nvSpPr>
        <p:spPr>
          <a:xfrm>
            <a:off x="846693" y="3200400"/>
            <a:ext cx="23193337" cy="9448800"/>
          </a:xfrm>
        </p:spPr>
        <p:txBody>
          <a:bodyPr/>
          <a:lstStyle/>
          <a:p>
            <a:pPr marL="914400" indent="-914400">
              <a:buFont typeface="+mj-lt"/>
              <a:buAutoNum type="arabicPeriod"/>
            </a:pPr>
            <a:r>
              <a:rPr lang="en-US" sz="8000" dirty="0">
                <a:solidFill>
                  <a:srgbClr val="C00000"/>
                </a:solidFill>
                <a:latin typeface="Arial"/>
                <a:cs typeface="Arial"/>
              </a:rPr>
              <a:t>Dark: </a:t>
            </a:r>
            <a:r>
              <a:rPr lang="en-US" sz="8000" dirty="0">
                <a:solidFill>
                  <a:schemeClr val="tx1">
                    <a:lumMod val="65000"/>
                    <a:lumOff val="35000"/>
                  </a:schemeClr>
                </a:solidFill>
                <a:latin typeface="Arial"/>
                <a:cs typeface="Arial"/>
              </a:rPr>
              <a:t>explores a space that is risky, radical or orthogonal </a:t>
            </a:r>
            <a:br>
              <a:rPr lang="en-US" sz="8000" dirty="0">
                <a:solidFill>
                  <a:schemeClr val="tx1">
                    <a:lumMod val="65000"/>
                    <a:lumOff val="35000"/>
                  </a:schemeClr>
                </a:solidFill>
                <a:latin typeface="Arial"/>
                <a:cs typeface="Arial"/>
              </a:rPr>
            </a:br>
            <a:endParaRPr lang="en-US" sz="8000" dirty="0">
              <a:solidFill>
                <a:schemeClr val="tx1">
                  <a:lumMod val="65000"/>
                  <a:lumOff val="35000"/>
                </a:schemeClr>
              </a:solidFill>
              <a:latin typeface="Arial"/>
              <a:cs typeface="Arial"/>
            </a:endParaRPr>
          </a:p>
          <a:p>
            <a:pPr marL="914400" indent="-914400">
              <a:buFont typeface="+mj-lt"/>
              <a:buAutoNum type="arabicPeriod"/>
            </a:pPr>
            <a:r>
              <a:rPr lang="en-US" sz="8000" dirty="0">
                <a:solidFill>
                  <a:schemeClr val="tx1">
                    <a:lumMod val="65000"/>
                    <a:lumOff val="35000"/>
                  </a:schemeClr>
                </a:solidFill>
                <a:latin typeface="Arial"/>
                <a:cs typeface="Arial"/>
              </a:rPr>
              <a:t>Brainstormed after more traditional HMW/ideas</a:t>
            </a:r>
            <a:br>
              <a:rPr lang="en-US" sz="8000" dirty="0">
                <a:solidFill>
                  <a:schemeClr val="tx1">
                    <a:lumMod val="65000"/>
                    <a:lumOff val="35000"/>
                  </a:schemeClr>
                </a:solidFill>
                <a:latin typeface="Arial"/>
                <a:cs typeface="Arial"/>
              </a:rPr>
            </a:br>
            <a:endParaRPr lang="en-US" sz="8000" dirty="0">
              <a:solidFill>
                <a:schemeClr val="tx1">
                  <a:lumMod val="65000"/>
                  <a:lumOff val="35000"/>
                </a:schemeClr>
              </a:solidFill>
              <a:latin typeface="Arial"/>
              <a:cs typeface="Arial"/>
            </a:endParaRPr>
          </a:p>
          <a:p>
            <a:pPr marL="914400" indent="-914400">
              <a:buFont typeface="+mj-lt"/>
              <a:buAutoNum type="arabicPeriod"/>
            </a:pPr>
            <a:r>
              <a:rPr lang="en-US" sz="8000" dirty="0">
                <a:solidFill>
                  <a:schemeClr val="tx1">
                    <a:lumMod val="65000"/>
                    <a:lumOff val="35000"/>
                  </a:schemeClr>
                </a:solidFill>
                <a:latin typeface="Arial"/>
                <a:cs typeface="Arial"/>
              </a:rPr>
              <a:t>Possible to prototype &amp; test (can’t be infeasible)</a:t>
            </a:r>
          </a:p>
        </p:txBody>
      </p:sp>
      <p:sp>
        <p:nvSpPr>
          <p:cNvPr id="2" name="Date Placeholder 1"/>
          <p:cNvSpPr>
            <a:spLocks noGrp="1"/>
          </p:cNvSpPr>
          <p:nvPr>
            <p:ph type="dt" sz="half" idx="10"/>
          </p:nvPr>
        </p:nvSpPr>
        <p:spPr/>
        <p:txBody>
          <a:bodyPr/>
          <a:lstStyle/>
          <a:p>
            <a:pPr>
              <a:defRPr/>
            </a:pPr>
            <a:r>
              <a:rPr lang="en-US" dirty="0"/>
              <a:t>Autumn 2026</a:t>
            </a:r>
          </a:p>
        </p:txBody>
      </p:sp>
      <p:sp>
        <p:nvSpPr>
          <p:cNvPr id="4" name="Footer Placeholder 3"/>
          <p:cNvSpPr>
            <a:spLocks noGrp="1"/>
          </p:cNvSpPr>
          <p:nvPr>
            <p:ph type="ftr" sz="quarter" idx="11"/>
          </p:nvPr>
        </p:nvSpPr>
        <p:spPr/>
        <p:txBody>
          <a:bodyPr/>
          <a:lstStyle/>
          <a:p>
            <a:pPr>
              <a:defRPr/>
            </a:pPr>
            <a:r>
              <a:rPr lang="en-US"/>
              <a:t>dt+UX: Design Thinking for User Experience Design, Prototyping &amp; Evaluation</a:t>
            </a:r>
            <a:endParaRPr lang="en-US" dirty="0"/>
          </a:p>
        </p:txBody>
      </p:sp>
      <p:sp>
        <p:nvSpPr>
          <p:cNvPr id="5" name="Slide Number Placeholder 4"/>
          <p:cNvSpPr>
            <a:spLocks noGrp="1"/>
          </p:cNvSpPr>
          <p:nvPr>
            <p:ph type="sldNum" sz="quarter" idx="12"/>
          </p:nvPr>
        </p:nvSpPr>
        <p:spPr/>
        <p:txBody>
          <a:bodyPr/>
          <a:lstStyle/>
          <a:p>
            <a:pPr>
              <a:defRPr/>
            </a:pPr>
            <a:fld id="{0E1F3F99-1E68-4047-B307-0AAED4DA5926}" type="slidenum">
              <a:rPr lang="en-US" smtClean="0"/>
              <a:pPr>
                <a:defRPr/>
              </a:pPr>
              <a:t>38</a:t>
            </a:fld>
            <a:endParaRPr lang="en-US" dirty="0"/>
          </a:p>
        </p:txBody>
      </p:sp>
    </p:spTree>
    <p:extLst>
      <p:ext uri="{BB962C8B-B14F-4D97-AF65-F5344CB8AC3E}">
        <p14:creationId xmlns:p14="http://schemas.microsoft.com/office/powerpoint/2010/main" val="182991483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Title 3"/>
          <p:cNvSpPr>
            <a:spLocks noGrp="1"/>
          </p:cNvSpPr>
          <p:nvPr>
            <p:ph type="title"/>
          </p:nvPr>
        </p:nvSpPr>
        <p:spPr>
          <a:xfrm>
            <a:off x="630622" y="0"/>
            <a:ext cx="23753388" cy="2286000"/>
          </a:xfrm>
        </p:spPr>
        <p:txBody>
          <a:bodyPr/>
          <a:lstStyle/>
          <a:p>
            <a:r>
              <a:rPr lang="en-US" dirty="0" err="1"/>
              <a:t>Downselecting</a:t>
            </a:r>
            <a:r>
              <a:rPr lang="en-US" dirty="0"/>
              <a:t> Ideas</a:t>
            </a:r>
          </a:p>
        </p:txBody>
      </p:sp>
      <p:sp>
        <p:nvSpPr>
          <p:cNvPr id="51202" name="Content Placeholder 3"/>
          <p:cNvSpPr>
            <a:spLocks noGrp="1"/>
          </p:cNvSpPr>
          <p:nvPr>
            <p:ph sz="half" idx="1"/>
          </p:nvPr>
        </p:nvSpPr>
        <p:spPr>
          <a:xfrm>
            <a:off x="630621" y="2603937"/>
            <a:ext cx="11633097" cy="10502463"/>
          </a:xfrm>
        </p:spPr>
        <p:txBody>
          <a:bodyPr>
            <a:normAutofit lnSpcReduction="10000"/>
          </a:bodyPr>
          <a:lstStyle/>
          <a:p>
            <a:r>
              <a:rPr lang="en-US" sz="4000" dirty="0"/>
              <a:t>Celebrate success of brainstorm, </a:t>
            </a:r>
            <a:br>
              <a:rPr lang="en-US" sz="4000" dirty="0"/>
            </a:br>
            <a:r>
              <a:rPr lang="en-US" sz="4000" dirty="0"/>
              <a:t>take a break, vote!</a:t>
            </a:r>
            <a:br>
              <a:rPr lang="en-US" sz="4000" dirty="0"/>
            </a:br>
            <a:endParaRPr lang="en-US" sz="4000" dirty="0"/>
          </a:p>
          <a:p>
            <a:r>
              <a:rPr lang="en-US" sz="4000" dirty="0"/>
              <a:t>Option 1: Heat map voting</a:t>
            </a:r>
          </a:p>
          <a:p>
            <a:pPr lvl="1"/>
            <a:r>
              <a:rPr lang="en-US" sz="3600" dirty="0"/>
              <a:t>everyone starts with unlimited number of votes</a:t>
            </a:r>
            <a:br>
              <a:rPr lang="en-US" sz="3600" dirty="0"/>
            </a:br>
            <a:r>
              <a:rPr lang="en-US" sz="3600" dirty="0"/>
              <a:t>(small dots – stickers or pen)</a:t>
            </a:r>
          </a:p>
          <a:p>
            <a:pPr lvl="1"/>
            <a:r>
              <a:rPr lang="en-US" sz="3600" dirty="0"/>
              <a:t>then everyone gets 3 final votes on absolute favorites (large dots) </a:t>
            </a:r>
            <a:r>
              <a:rPr lang="en-US" sz="3600" b="1" dirty="0"/>
              <a:t>and</a:t>
            </a:r>
            <a:r>
              <a:rPr lang="en-US" sz="3600" dirty="0"/>
              <a:t> 1 bonus dark horse</a:t>
            </a:r>
          </a:p>
          <a:p>
            <a:pPr lvl="1"/>
            <a:endParaRPr lang="en-US" sz="3600" dirty="0"/>
          </a:p>
          <a:p>
            <a:r>
              <a:rPr lang="en-US" sz="4000" dirty="0"/>
              <a:t>Option 2: Category voting</a:t>
            </a:r>
          </a:p>
          <a:p>
            <a:pPr lvl="1"/>
            <a:r>
              <a:rPr lang="en-US" sz="3600" dirty="0"/>
              <a:t>each person gets specific # of votes (i.e., 5)</a:t>
            </a:r>
          </a:p>
          <a:p>
            <a:pPr lvl="1"/>
            <a:r>
              <a:rPr lang="en-US" sz="3600" dirty="0"/>
              <a:t>specific categories</a:t>
            </a:r>
          </a:p>
          <a:p>
            <a:pPr lvl="2"/>
            <a:r>
              <a:rPr lang="en-US" sz="3200" dirty="0"/>
              <a:t>most feasible idea, craziest idea, </a:t>
            </a:r>
            <a:br>
              <a:rPr lang="en-US" sz="3200" dirty="0"/>
            </a:br>
            <a:r>
              <a:rPr lang="en-US" sz="3200" dirty="0"/>
              <a:t>best long shot, my favorite but improbable, </a:t>
            </a:r>
            <a:br>
              <a:rPr lang="en-US" sz="3200" dirty="0"/>
            </a:br>
            <a:r>
              <a:rPr lang="en-US" sz="3200" dirty="0"/>
              <a:t>short term solution, etc.</a:t>
            </a:r>
          </a:p>
          <a:p>
            <a:pPr lvl="2"/>
            <a:endParaRPr lang="en-US" sz="3200" dirty="0"/>
          </a:p>
          <a:p>
            <a:r>
              <a:rPr lang="en-US" sz="4000" dirty="0"/>
              <a:t>Option 3: Each person picks 3 favorites</a:t>
            </a:r>
          </a:p>
        </p:txBody>
      </p:sp>
      <p:sp>
        <p:nvSpPr>
          <p:cNvPr id="2" name="Date Placeholder 1"/>
          <p:cNvSpPr>
            <a:spLocks noGrp="1"/>
          </p:cNvSpPr>
          <p:nvPr>
            <p:ph type="dt" sz="half" idx="10"/>
          </p:nvPr>
        </p:nvSpPr>
        <p:spPr/>
        <p:txBody>
          <a:bodyPr/>
          <a:lstStyle/>
          <a:p>
            <a:pPr>
              <a:defRPr/>
            </a:pPr>
            <a:r>
              <a:rPr lang="en-US" dirty="0"/>
              <a:t>Autumn 2026</a:t>
            </a:r>
          </a:p>
        </p:txBody>
      </p:sp>
      <p:sp>
        <p:nvSpPr>
          <p:cNvPr id="3" name="Footer Placeholder 2"/>
          <p:cNvSpPr>
            <a:spLocks noGrp="1"/>
          </p:cNvSpPr>
          <p:nvPr>
            <p:ph type="ftr" sz="quarter" idx="11"/>
          </p:nvPr>
        </p:nvSpPr>
        <p:spPr/>
        <p:txBody>
          <a:bodyPr/>
          <a:lstStyle/>
          <a:p>
            <a:pPr>
              <a:defRPr/>
            </a:pPr>
            <a:r>
              <a:rPr lang="en-US"/>
              <a:t>dt+UX: Design Thinking for User Experience Design, Prototyping &amp; Evaluation</a:t>
            </a:r>
            <a:endParaRPr lang="en-US" dirty="0"/>
          </a:p>
        </p:txBody>
      </p:sp>
      <p:sp>
        <p:nvSpPr>
          <p:cNvPr id="4" name="Slide Number Placeholder 3"/>
          <p:cNvSpPr>
            <a:spLocks noGrp="1"/>
          </p:cNvSpPr>
          <p:nvPr>
            <p:ph type="sldNum" sz="quarter" idx="12"/>
          </p:nvPr>
        </p:nvSpPr>
        <p:spPr/>
        <p:txBody>
          <a:bodyPr/>
          <a:lstStyle/>
          <a:p>
            <a:pPr>
              <a:defRPr/>
            </a:pPr>
            <a:fld id="{0E1F3F99-1E68-4047-B307-0AAED4DA5926}" type="slidenum">
              <a:rPr lang="en-US" smtClean="0"/>
              <a:pPr>
                <a:defRPr/>
              </a:pPr>
              <a:t>39</a:t>
            </a:fld>
            <a:endParaRPr lang="en-US" dirty="0"/>
          </a:p>
        </p:txBody>
      </p:sp>
      <p:pic>
        <p:nvPicPr>
          <p:cNvPr id="7" name="Picture 6"/>
          <p:cNvPicPr>
            <a:picLocks noChangeAspect="1"/>
          </p:cNvPicPr>
          <p:nvPr/>
        </p:nvPicPr>
        <p:blipFill>
          <a:blip r:embed="rId3"/>
          <a:stretch>
            <a:fillRect/>
          </a:stretch>
        </p:blipFill>
        <p:spPr>
          <a:xfrm>
            <a:off x="11988800" y="2603937"/>
            <a:ext cx="13579365" cy="10184524"/>
          </a:xfrm>
          <a:prstGeom prst="rect">
            <a:avLst/>
          </a:prstGeom>
        </p:spPr>
      </p:pic>
      <p:sp>
        <p:nvSpPr>
          <p:cNvPr id="8" name="TextBox 7"/>
          <p:cNvSpPr txBox="1"/>
          <p:nvPr/>
        </p:nvSpPr>
        <p:spPr>
          <a:xfrm>
            <a:off x="11873963" y="12827218"/>
            <a:ext cx="11702241" cy="338554"/>
          </a:xfrm>
          <a:prstGeom prst="rect">
            <a:avLst/>
          </a:prstGeom>
          <a:noFill/>
        </p:spPr>
        <p:txBody>
          <a:bodyPr wrap="none" rtlCol="0">
            <a:spAutoFit/>
          </a:bodyPr>
          <a:lstStyle/>
          <a:p>
            <a:r>
              <a:rPr lang="en-US" sz="1600" dirty="0">
                <a:solidFill>
                  <a:schemeClr val="tx1"/>
                </a:solidFill>
              </a:rPr>
              <a:t>https://</a:t>
            </a:r>
            <a:r>
              <a:rPr lang="en-US" sz="1600" dirty="0" err="1">
                <a:solidFill>
                  <a:schemeClr val="tx1"/>
                </a:solidFill>
              </a:rPr>
              <a:t>medium.com</a:t>
            </a:r>
            <a:r>
              <a:rPr lang="en-US" sz="1600" dirty="0">
                <a:solidFill>
                  <a:schemeClr val="tx1"/>
                </a:solidFill>
              </a:rPr>
              <a:t>/product-design-</a:t>
            </a:r>
            <a:r>
              <a:rPr lang="en-US" sz="1600" dirty="0" err="1">
                <a:solidFill>
                  <a:schemeClr val="tx1"/>
                </a:solidFill>
              </a:rPr>
              <a:t>foodora</a:t>
            </a:r>
            <a:r>
              <a:rPr lang="en-US" sz="1600" dirty="0">
                <a:solidFill>
                  <a:schemeClr val="tx1"/>
                </a:solidFill>
              </a:rPr>
              <a:t>/how-to-solve-a-problem-and-make-decision-in-a-big-team-without-getting-mad-9a37f9d5e100</a:t>
            </a:r>
          </a:p>
        </p:txBody>
      </p:sp>
    </p:spTree>
    <p:extLst>
      <p:ext uri="{BB962C8B-B14F-4D97-AF65-F5344CB8AC3E}">
        <p14:creationId xmlns:p14="http://schemas.microsoft.com/office/powerpoint/2010/main" val="130157882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hold" nodeType="clickEffect">
                                  <p:stCondLst>
                                    <p:cond delay="0"/>
                                  </p:stCondLst>
                                  <p:childTnLst>
                                    <p:animClr clrSpc="rgb" dir="cw">
                                      <p:cBhvr override="childStyle">
                                        <p:cTn id="6" dur="10" fill="hold"/>
                                        <p:tgtEl>
                                          <p:spTgt spid="51202">
                                            <p:txEl>
                                              <p:pRg st="1" end="1"/>
                                            </p:txEl>
                                          </p:spTgt>
                                        </p:tgtEl>
                                        <p:attrNameLst>
                                          <p:attrName>style.color</p:attrName>
                                        </p:attrNameLst>
                                      </p:cBhvr>
                                      <p:to>
                                        <a:srgbClr val="FFC000"/>
                                      </p:to>
                                    </p:animClr>
                                  </p:childTnLst>
                                </p:cTn>
                              </p:par>
                              <p:par>
                                <p:cTn id="7" presetID="3" presetClass="emph" presetSubtype="2" fill="hold" nodeType="withEffect">
                                  <p:stCondLst>
                                    <p:cond delay="0"/>
                                  </p:stCondLst>
                                  <p:childTnLst>
                                    <p:animClr clrSpc="rgb" dir="cw">
                                      <p:cBhvr override="childStyle">
                                        <p:cTn id="8" dur="10" fill="hold"/>
                                        <p:tgtEl>
                                          <p:spTgt spid="51202">
                                            <p:txEl>
                                              <p:pRg st="2" end="2"/>
                                            </p:txEl>
                                          </p:spTgt>
                                        </p:tgtEl>
                                        <p:attrNameLst>
                                          <p:attrName>style.color</p:attrName>
                                        </p:attrNameLst>
                                      </p:cBhvr>
                                      <p:to>
                                        <a:srgbClr val="FFC000"/>
                                      </p:to>
                                    </p:animClr>
                                  </p:childTnLst>
                                </p:cTn>
                              </p:par>
                              <p:par>
                                <p:cTn id="9" presetID="3" presetClass="emph" presetSubtype="2" fill="hold" nodeType="withEffect">
                                  <p:stCondLst>
                                    <p:cond delay="0"/>
                                  </p:stCondLst>
                                  <p:childTnLst>
                                    <p:animClr clrSpc="rgb" dir="cw">
                                      <p:cBhvr override="childStyle">
                                        <p:cTn id="10" dur="10" fill="hold"/>
                                        <p:tgtEl>
                                          <p:spTgt spid="51202">
                                            <p:txEl>
                                              <p:pRg st="3" end="3"/>
                                            </p:txEl>
                                          </p:spTgt>
                                        </p:tgtEl>
                                        <p:attrNameLst>
                                          <p:attrName>style.color</p:attrName>
                                        </p:attrNameLst>
                                      </p:cBhvr>
                                      <p:to>
                                        <a:srgbClr val="FFC000"/>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B084A-1225-6A48-917D-5105B7B8E973}"/>
              </a:ext>
            </a:extLst>
          </p:cNvPr>
          <p:cNvSpPr>
            <a:spLocks noGrp="1"/>
          </p:cNvSpPr>
          <p:nvPr>
            <p:ph type="title"/>
          </p:nvPr>
        </p:nvSpPr>
        <p:spPr/>
        <p:txBody>
          <a:bodyPr/>
          <a:lstStyle/>
          <a:p>
            <a:r>
              <a:rPr lang="en-US" dirty="0"/>
              <a:t>Administrivia</a:t>
            </a:r>
          </a:p>
        </p:txBody>
      </p:sp>
      <p:sp>
        <p:nvSpPr>
          <p:cNvPr id="3" name="Content Placeholder 2">
            <a:extLst>
              <a:ext uri="{FF2B5EF4-FFF2-40B4-BE49-F238E27FC236}">
                <a16:creationId xmlns:a16="http://schemas.microsoft.com/office/drawing/2014/main" id="{7EE0A9E7-F250-FF41-97DF-CE67E4E94999}"/>
              </a:ext>
            </a:extLst>
          </p:cNvPr>
          <p:cNvSpPr>
            <a:spLocks noGrp="1"/>
          </p:cNvSpPr>
          <p:nvPr>
            <p:ph idx="1"/>
          </p:nvPr>
        </p:nvSpPr>
        <p:spPr>
          <a:xfrm>
            <a:off x="1278467" y="2286000"/>
            <a:ext cx="22391430" cy="10363200"/>
          </a:xfrm>
        </p:spPr>
        <p:txBody>
          <a:bodyPr/>
          <a:lstStyle/>
          <a:p>
            <a:r>
              <a:rPr lang="en-US" sz="7200" dirty="0">
                <a:latin typeface="Helvetica Light"/>
                <a:ea typeface="ＭＳ Ｐゴシック" charset="0"/>
              </a:rPr>
              <a:t>Watch (if you haven’t already)</a:t>
            </a:r>
          </a:p>
          <a:p>
            <a:pPr lvl="1"/>
            <a:r>
              <a:rPr lang="en-US" i="1" dirty="0">
                <a:latin typeface="Helvetica Light"/>
                <a:ea typeface="ＭＳ Ｐゴシック" charset="0"/>
              </a:rPr>
              <a:t>Experience Prototypes Tutorial </a:t>
            </a:r>
            <a:br>
              <a:rPr lang="en-US" dirty="0">
                <a:latin typeface="Helvetica Light"/>
                <a:ea typeface="ＭＳ Ｐゴシック" charset="0"/>
              </a:rPr>
            </a:br>
            <a:r>
              <a:rPr lang="en-US" dirty="0">
                <a:latin typeface="Helvetica Light"/>
                <a:ea typeface="ＭＳ Ｐゴシック" charset="0"/>
              </a:rPr>
              <a:t>by 2022wi Head CA Kristina Inouye (23 min)</a:t>
            </a:r>
            <a:br>
              <a:rPr lang="en-US" dirty="0">
                <a:latin typeface="Helvetica Light"/>
                <a:ea typeface="ＭＳ Ｐゴシック" charset="0"/>
              </a:rPr>
            </a:br>
            <a:r>
              <a:rPr lang="en-US" dirty="0">
                <a:solidFill>
                  <a:srgbClr val="FFC000"/>
                </a:solidFill>
                <a:latin typeface="Helvetica Light"/>
                <a:ea typeface="ＭＳ Ｐゴシック" charset="0"/>
                <a:hlinkClick r:id="rId3">
                  <a:extLst>
                    <a:ext uri="{A12FA001-AC4F-418D-AE19-62706E023703}">
                      <ahyp:hlinkClr xmlns:ahyp="http://schemas.microsoft.com/office/drawing/2018/hyperlinkcolor" val="tx"/>
                    </a:ext>
                  </a:extLst>
                </a:hlinkClick>
              </a:rPr>
              <a:t>https://www.youtube.com/watch?v=QAWQIeGon0k</a:t>
            </a:r>
            <a:endParaRPr lang="en-US" dirty="0">
              <a:solidFill>
                <a:srgbClr val="FFC000"/>
              </a:solidFill>
              <a:latin typeface="Helvetica Light"/>
              <a:ea typeface="ＭＳ Ｐゴシック" charset="0"/>
            </a:endParaRPr>
          </a:p>
          <a:p>
            <a:r>
              <a:rPr lang="en-US" dirty="0"/>
              <a:t>Web workshop recording is up (see calendar page)</a:t>
            </a:r>
          </a:p>
          <a:p>
            <a:pPr lvl="1"/>
            <a:r>
              <a:rPr lang="en-US" dirty="0"/>
              <a:t>More workshops coming up led by our great CAs</a:t>
            </a:r>
          </a:p>
        </p:txBody>
      </p:sp>
      <p:sp>
        <p:nvSpPr>
          <p:cNvPr id="4" name="Date Placeholder 3"/>
          <p:cNvSpPr>
            <a:spLocks noGrp="1"/>
          </p:cNvSpPr>
          <p:nvPr>
            <p:ph type="dt" sz="half" idx="10"/>
          </p:nvPr>
        </p:nvSpPr>
        <p:spPr/>
        <p:txBody>
          <a:bodyPr/>
          <a:lstStyle/>
          <a:p>
            <a:pPr>
              <a:defRPr/>
            </a:pPr>
            <a:r>
              <a:rPr lang="en-US" dirty="0"/>
              <a:t>Autumn 2026</a:t>
            </a:r>
          </a:p>
        </p:txBody>
      </p:sp>
      <p:sp>
        <p:nvSpPr>
          <p:cNvPr id="5" name="Footer Placeholder 4"/>
          <p:cNvSpPr>
            <a:spLocks noGrp="1"/>
          </p:cNvSpPr>
          <p:nvPr>
            <p:ph type="ftr" sz="quarter" idx="11"/>
          </p:nvPr>
        </p:nvSpPr>
        <p:spPr/>
        <p:txBody>
          <a:bodyPr/>
          <a:lstStyle/>
          <a:p>
            <a:pPr>
              <a:defRPr/>
            </a:pPr>
            <a:r>
              <a:rPr lang="en-US"/>
              <a:t>dt+UX: Design Thinking for User Experience Design, Prototyping &amp; Evaluation</a:t>
            </a:r>
            <a:endParaRPr lang="en-US" dirty="0"/>
          </a:p>
        </p:txBody>
      </p:sp>
      <p:sp>
        <p:nvSpPr>
          <p:cNvPr id="6" name="Slide Number Placeholder 5"/>
          <p:cNvSpPr>
            <a:spLocks noGrp="1"/>
          </p:cNvSpPr>
          <p:nvPr>
            <p:ph type="sldNum" sz="quarter" idx="12"/>
          </p:nvPr>
        </p:nvSpPr>
        <p:spPr/>
        <p:txBody>
          <a:bodyPr/>
          <a:lstStyle/>
          <a:p>
            <a:pPr>
              <a:defRPr/>
            </a:pPr>
            <a:fld id="{0E1F3F99-1E68-4047-B307-0AAED4DA5926}" type="slidenum">
              <a:rPr lang="en-US" smtClean="0"/>
              <a:pPr>
                <a:defRPr/>
              </a:pPr>
              <a:t>40</a:t>
            </a:fld>
            <a:endParaRPr lang="en-US" dirty="0"/>
          </a:p>
        </p:txBody>
      </p:sp>
    </p:spTree>
    <p:extLst>
      <p:ext uri="{BB962C8B-B14F-4D97-AF65-F5344CB8AC3E}">
        <p14:creationId xmlns:p14="http://schemas.microsoft.com/office/powerpoint/2010/main" val="32785238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216"/>
        <p:cNvGrpSpPr/>
        <p:nvPr/>
      </p:nvGrpSpPr>
      <p:grpSpPr>
        <a:xfrm>
          <a:off x="0" y="0"/>
          <a:ext cx="0" cy="0"/>
          <a:chOff x="0" y="0"/>
          <a:chExt cx="0" cy="0"/>
        </a:xfrm>
      </p:grpSpPr>
      <p:sp>
        <p:nvSpPr>
          <p:cNvPr id="217" name="Google Shape;217;p37"/>
          <p:cNvSpPr txBox="1">
            <a:spLocks noGrp="1"/>
          </p:cNvSpPr>
          <p:nvPr>
            <p:ph type="title"/>
          </p:nvPr>
        </p:nvSpPr>
        <p:spPr>
          <a:xfrm>
            <a:off x="1278470" y="893"/>
            <a:ext cx="23105534" cy="2285702"/>
          </a:xfrm>
          <a:noFill/>
          <a:ln>
            <a:noFill/>
          </a:ln>
        </p:spPr>
        <p:txBody>
          <a:bodyPr spcFirstLastPara="1" vert="horz" wrap="square" lIns="182843" tIns="91388" rIns="182843" bIns="91388" numCol="1" anchor="ctr" anchorCtr="0" compatLnSpc="1">
            <a:prstTxWarp prst="textNoShape">
              <a:avLst/>
            </a:prstTxWarp>
            <a:noAutofit/>
          </a:bodyPr>
          <a:lstStyle/>
          <a:p>
            <a:r>
              <a:rPr lang="en-US"/>
              <a:t>Exit Tickets &amp; Attendance</a:t>
            </a:r>
          </a:p>
        </p:txBody>
      </p:sp>
      <p:sp>
        <p:nvSpPr>
          <p:cNvPr id="218" name="Google Shape;218;p37"/>
          <p:cNvSpPr txBox="1">
            <a:spLocks noGrp="1"/>
          </p:cNvSpPr>
          <p:nvPr>
            <p:ph idx="1"/>
          </p:nvPr>
        </p:nvSpPr>
        <p:spPr>
          <a:xfrm>
            <a:off x="1277772" y="2653596"/>
            <a:ext cx="22391946" cy="10542467"/>
          </a:xfrm>
          <a:noFill/>
          <a:ln>
            <a:noFill/>
          </a:ln>
        </p:spPr>
        <p:txBody>
          <a:bodyPr spcFirstLastPara="1" vert="horz" wrap="square" lIns="182843" tIns="91388" rIns="182843" bIns="91388" numCol="1" anchor="t" anchorCtr="0" compatLnSpc="1">
            <a:prstTxWarp prst="textNoShape">
              <a:avLst/>
            </a:prstTxWarp>
            <a:normAutofit fontScale="92500" lnSpcReduction="10000"/>
          </a:bodyPr>
          <a:lstStyle/>
          <a:p>
            <a:r>
              <a:rPr lang="en-US" dirty="0"/>
              <a:t>Reminder that attendance is recorded at every lecture!</a:t>
            </a:r>
          </a:p>
          <a:p>
            <a:r>
              <a:rPr lang="en-US" dirty="0"/>
              <a:t>There will be 1 exit ticket per lecture. You will have 24 hours from the end of lecture to turn it in.</a:t>
            </a:r>
          </a:p>
          <a:p>
            <a:pPr lvl="1"/>
            <a:r>
              <a:rPr lang="en-US" dirty="0"/>
              <a:t>exit tickets shouldn’t take longer than 5-10 minutes to complete, and will be based on both lecture and readings/videos/podcasts.</a:t>
            </a:r>
          </a:p>
          <a:p>
            <a:pPr lvl="1"/>
            <a:r>
              <a:rPr lang="en-US" dirty="0"/>
              <a:t>exit tickets are graded on accuracy and will count as a part of your participation grade (participation worth 10% of your grade). – and we </a:t>
            </a:r>
            <a:r>
              <a:rPr lang="en-US" b="1" dirty="0"/>
              <a:t>drop your lowest exit ticket</a:t>
            </a:r>
          </a:p>
          <a:p>
            <a:pPr lvl="1"/>
            <a:r>
              <a:rPr lang="en-US" dirty="0"/>
              <a:t>there is a feedback section at the end of every exit ticket; we encourage you to fill it out! We read all feedback!</a:t>
            </a:r>
          </a:p>
        </p:txBody>
      </p:sp>
      <p:sp>
        <p:nvSpPr>
          <p:cNvPr id="219" name="Google Shape;219;p37"/>
          <p:cNvSpPr txBox="1">
            <a:spLocks noGrp="1"/>
          </p:cNvSpPr>
          <p:nvPr>
            <p:ph type="dt" sz="half" idx="10"/>
          </p:nvPr>
        </p:nvSpPr>
        <p:spPr>
          <a:xfrm>
            <a:off x="5861" y="13213644"/>
            <a:ext cx="5080000" cy="914281"/>
          </a:xfrm>
          <a:noFill/>
          <a:ln>
            <a:noFill/>
          </a:ln>
        </p:spPr>
        <p:txBody>
          <a:bodyPr spcFirstLastPara="1" vert="horz" wrap="square" lIns="182843" tIns="91388" rIns="182843" bIns="91388" numCol="1" anchor="t" anchorCtr="0" compatLnSpc="1">
            <a:prstTxWarp prst="textNoShape">
              <a:avLst/>
            </a:prstTxWarp>
            <a:noAutofit/>
          </a:bodyPr>
          <a:lstStyle/>
          <a:p>
            <a:r>
              <a:rPr lang="en-US" dirty="0"/>
              <a:t>Autumn 2026</a:t>
            </a:r>
          </a:p>
        </p:txBody>
      </p:sp>
      <p:sp>
        <p:nvSpPr>
          <p:cNvPr id="220" name="Google Shape;220;p37"/>
          <p:cNvSpPr txBox="1">
            <a:spLocks noGrp="1"/>
          </p:cNvSpPr>
          <p:nvPr>
            <p:ph type="ftr" sz="quarter" idx="11"/>
          </p:nvPr>
        </p:nvSpPr>
        <p:spPr>
          <a:xfrm>
            <a:off x="5091720" y="13215742"/>
            <a:ext cx="16638966" cy="914281"/>
          </a:xfrm>
          <a:noFill/>
          <a:ln>
            <a:noFill/>
          </a:ln>
        </p:spPr>
        <p:txBody>
          <a:bodyPr spcFirstLastPara="1" vert="horz" wrap="square" lIns="182843" tIns="91388" rIns="182843" bIns="91388" numCol="1" anchor="t" anchorCtr="0" compatLnSpc="1">
            <a:prstTxWarp prst="textNoShape">
              <a:avLst/>
            </a:prstTxWarp>
            <a:noAutofit/>
          </a:bodyPr>
          <a:lstStyle/>
          <a:p>
            <a:r>
              <a:rPr lang="en-US"/>
              <a:t>dt+UX: Design Thinking for User Experience Design, Prototyping &amp; Evaluation</a:t>
            </a:r>
          </a:p>
        </p:txBody>
      </p:sp>
      <p:sp>
        <p:nvSpPr>
          <p:cNvPr id="221" name="Google Shape;221;p37"/>
          <p:cNvSpPr txBox="1">
            <a:spLocks noGrp="1"/>
          </p:cNvSpPr>
          <p:nvPr>
            <p:ph type="sldNum" sz="quarter" idx="12"/>
          </p:nvPr>
        </p:nvSpPr>
        <p:spPr>
          <a:xfrm>
            <a:off x="21730684" y="13233248"/>
            <a:ext cx="2641600" cy="914281"/>
          </a:xfrm>
          <a:noFill/>
          <a:ln>
            <a:noFill/>
          </a:ln>
        </p:spPr>
        <p:txBody>
          <a:bodyPr spcFirstLastPara="1" vert="horz" wrap="square" lIns="182843" tIns="91388" rIns="182843" bIns="91388" numCol="1" anchor="t" anchorCtr="0" compatLnSpc="1">
            <a:prstTxWarp prst="textNoShape">
              <a:avLst/>
            </a:prstTxWarp>
            <a:noAutofit/>
          </a:bodyPr>
          <a:lstStyle/>
          <a:p>
            <a:fld id="{00000000-1234-1234-1234-123412341234}" type="slidenum">
              <a:rPr lang="en"/>
              <a:pPr/>
              <a:t>41</a:t>
            </a:fld>
            <a:endParaRPr lang="en"/>
          </a:p>
        </p:txBody>
      </p:sp>
    </p:spTree>
    <p:extLst>
      <p:ext uri="{BB962C8B-B14F-4D97-AF65-F5344CB8AC3E}">
        <p14:creationId xmlns:p14="http://schemas.microsoft.com/office/powerpoint/2010/main" val="280546997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216">
          <a:extLst>
            <a:ext uri="{FF2B5EF4-FFF2-40B4-BE49-F238E27FC236}">
              <a16:creationId xmlns:a16="http://schemas.microsoft.com/office/drawing/2014/main" id="{AAB2D1FC-B896-D263-B523-144C60CD9D85}"/>
            </a:ext>
          </a:extLst>
        </p:cNvPr>
        <p:cNvGrpSpPr/>
        <p:nvPr/>
      </p:nvGrpSpPr>
      <p:grpSpPr>
        <a:xfrm>
          <a:off x="0" y="0"/>
          <a:ext cx="0" cy="0"/>
          <a:chOff x="0" y="0"/>
          <a:chExt cx="0" cy="0"/>
        </a:xfrm>
      </p:grpSpPr>
      <p:sp>
        <p:nvSpPr>
          <p:cNvPr id="217" name="Google Shape;217;p37">
            <a:extLst>
              <a:ext uri="{FF2B5EF4-FFF2-40B4-BE49-F238E27FC236}">
                <a16:creationId xmlns:a16="http://schemas.microsoft.com/office/drawing/2014/main" id="{9C60BFC4-C401-E751-192E-483A778F4648}"/>
              </a:ext>
            </a:extLst>
          </p:cNvPr>
          <p:cNvSpPr txBox="1">
            <a:spLocks noGrp="1"/>
          </p:cNvSpPr>
          <p:nvPr>
            <p:ph type="title"/>
          </p:nvPr>
        </p:nvSpPr>
        <p:spPr>
          <a:xfrm>
            <a:off x="1278470" y="893"/>
            <a:ext cx="23105534" cy="2285702"/>
          </a:xfrm>
          <a:noFill/>
          <a:ln>
            <a:noFill/>
          </a:ln>
        </p:spPr>
        <p:txBody>
          <a:bodyPr spcFirstLastPara="1" vert="horz" wrap="square" lIns="182843" tIns="91388" rIns="182843" bIns="91388" numCol="1" anchor="ctr" anchorCtr="0" compatLnSpc="1">
            <a:prstTxWarp prst="textNoShape">
              <a:avLst/>
            </a:prstTxWarp>
            <a:noAutofit/>
          </a:bodyPr>
          <a:lstStyle/>
          <a:p>
            <a:r>
              <a:rPr lang="en-US" dirty="0"/>
              <a:t>CATME</a:t>
            </a:r>
          </a:p>
        </p:txBody>
      </p:sp>
      <p:sp>
        <p:nvSpPr>
          <p:cNvPr id="218" name="Google Shape;218;p37">
            <a:extLst>
              <a:ext uri="{FF2B5EF4-FFF2-40B4-BE49-F238E27FC236}">
                <a16:creationId xmlns:a16="http://schemas.microsoft.com/office/drawing/2014/main" id="{67ED6434-37E0-F625-CA89-410E250E05EA}"/>
              </a:ext>
            </a:extLst>
          </p:cNvPr>
          <p:cNvSpPr txBox="1">
            <a:spLocks noGrp="1"/>
          </p:cNvSpPr>
          <p:nvPr>
            <p:ph idx="1"/>
          </p:nvPr>
        </p:nvSpPr>
        <p:spPr>
          <a:xfrm>
            <a:off x="1277772" y="2653596"/>
            <a:ext cx="22391946" cy="10542467"/>
          </a:xfrm>
          <a:noFill/>
          <a:ln>
            <a:noFill/>
          </a:ln>
        </p:spPr>
        <p:txBody>
          <a:bodyPr spcFirstLastPara="1" vert="horz" wrap="square" lIns="182843" tIns="91388" rIns="182843" bIns="91388" numCol="1" anchor="t" anchorCtr="0" compatLnSpc="1">
            <a:prstTxWarp prst="textNoShape">
              <a:avLst/>
            </a:prstTxWarp>
            <a:normAutofit/>
          </a:bodyPr>
          <a:lstStyle/>
          <a:p>
            <a:r>
              <a:rPr lang="en-US" dirty="0"/>
              <a:t>We had an 82% response rate on the team eval surveys</a:t>
            </a:r>
          </a:p>
          <a:p>
            <a:r>
              <a:rPr lang="en-US" dirty="0"/>
              <a:t>There will continue to be a survey released weekly (out on Thu, due by end of Sun)</a:t>
            </a:r>
          </a:p>
          <a:p>
            <a:pPr lvl="1"/>
            <a:r>
              <a:rPr lang="en-US" dirty="0"/>
              <a:t>CATMEs also count as part of your participation grade</a:t>
            </a:r>
          </a:p>
          <a:p>
            <a:pPr lvl="1"/>
            <a:r>
              <a:rPr lang="en-US" dirty="0"/>
              <a:t>For full credit, write a meaningful comment in the ”Confidential Comments” box</a:t>
            </a:r>
          </a:p>
          <a:p>
            <a:pPr lvl="1"/>
            <a:r>
              <a:rPr lang="en-US" dirty="0"/>
              <a:t>[Update] We will </a:t>
            </a:r>
            <a:r>
              <a:rPr lang="en-US" b="1" dirty="0"/>
              <a:t>drop your lowest CATME</a:t>
            </a:r>
            <a:r>
              <a:rPr lang="en-US" dirty="0"/>
              <a:t> so don’t stress if you didn’t submit this week</a:t>
            </a:r>
            <a:endParaRPr lang="en-US" b="1" dirty="0"/>
          </a:p>
        </p:txBody>
      </p:sp>
      <p:sp>
        <p:nvSpPr>
          <p:cNvPr id="219" name="Google Shape;219;p37">
            <a:extLst>
              <a:ext uri="{FF2B5EF4-FFF2-40B4-BE49-F238E27FC236}">
                <a16:creationId xmlns:a16="http://schemas.microsoft.com/office/drawing/2014/main" id="{A6DBA1E2-19A1-8F39-65F4-C21628EC0F9C}"/>
              </a:ext>
            </a:extLst>
          </p:cNvPr>
          <p:cNvSpPr txBox="1">
            <a:spLocks noGrp="1"/>
          </p:cNvSpPr>
          <p:nvPr>
            <p:ph type="dt" sz="half" idx="10"/>
          </p:nvPr>
        </p:nvSpPr>
        <p:spPr>
          <a:xfrm>
            <a:off x="5861" y="13213644"/>
            <a:ext cx="5080000" cy="914281"/>
          </a:xfrm>
          <a:noFill/>
          <a:ln>
            <a:noFill/>
          </a:ln>
        </p:spPr>
        <p:txBody>
          <a:bodyPr spcFirstLastPara="1" vert="horz" wrap="square" lIns="182843" tIns="91388" rIns="182843" bIns="91388" numCol="1" anchor="t" anchorCtr="0" compatLnSpc="1">
            <a:prstTxWarp prst="textNoShape">
              <a:avLst/>
            </a:prstTxWarp>
            <a:noAutofit/>
          </a:bodyPr>
          <a:lstStyle/>
          <a:p>
            <a:r>
              <a:rPr lang="en-US" dirty="0"/>
              <a:t>Autumn 2026</a:t>
            </a:r>
          </a:p>
        </p:txBody>
      </p:sp>
      <p:sp>
        <p:nvSpPr>
          <p:cNvPr id="220" name="Google Shape;220;p37">
            <a:extLst>
              <a:ext uri="{FF2B5EF4-FFF2-40B4-BE49-F238E27FC236}">
                <a16:creationId xmlns:a16="http://schemas.microsoft.com/office/drawing/2014/main" id="{B4D76037-D197-1FCC-00DE-99DB0AD103DD}"/>
              </a:ext>
            </a:extLst>
          </p:cNvPr>
          <p:cNvSpPr txBox="1">
            <a:spLocks noGrp="1"/>
          </p:cNvSpPr>
          <p:nvPr>
            <p:ph type="ftr" sz="quarter" idx="11"/>
          </p:nvPr>
        </p:nvSpPr>
        <p:spPr>
          <a:xfrm>
            <a:off x="5091720" y="13215742"/>
            <a:ext cx="16638966" cy="914281"/>
          </a:xfrm>
          <a:noFill/>
          <a:ln>
            <a:noFill/>
          </a:ln>
        </p:spPr>
        <p:txBody>
          <a:bodyPr spcFirstLastPara="1" vert="horz" wrap="square" lIns="182843" tIns="91388" rIns="182843" bIns="91388" numCol="1" anchor="t" anchorCtr="0" compatLnSpc="1">
            <a:prstTxWarp prst="textNoShape">
              <a:avLst/>
            </a:prstTxWarp>
            <a:noAutofit/>
          </a:bodyPr>
          <a:lstStyle/>
          <a:p>
            <a:r>
              <a:rPr lang="en-US"/>
              <a:t>dt+UX: Design Thinking for User Experience Design, Prototyping &amp; Evaluation</a:t>
            </a:r>
          </a:p>
        </p:txBody>
      </p:sp>
      <p:sp>
        <p:nvSpPr>
          <p:cNvPr id="221" name="Google Shape;221;p37">
            <a:extLst>
              <a:ext uri="{FF2B5EF4-FFF2-40B4-BE49-F238E27FC236}">
                <a16:creationId xmlns:a16="http://schemas.microsoft.com/office/drawing/2014/main" id="{64E3EA3D-63AA-FEF5-EF62-8594B870047A}"/>
              </a:ext>
            </a:extLst>
          </p:cNvPr>
          <p:cNvSpPr txBox="1">
            <a:spLocks noGrp="1"/>
          </p:cNvSpPr>
          <p:nvPr>
            <p:ph type="sldNum" sz="quarter" idx="12"/>
          </p:nvPr>
        </p:nvSpPr>
        <p:spPr>
          <a:xfrm>
            <a:off x="21730684" y="13233248"/>
            <a:ext cx="2641600" cy="914281"/>
          </a:xfrm>
          <a:noFill/>
          <a:ln>
            <a:noFill/>
          </a:ln>
        </p:spPr>
        <p:txBody>
          <a:bodyPr spcFirstLastPara="1" vert="horz" wrap="square" lIns="182843" tIns="91388" rIns="182843" bIns="91388" numCol="1" anchor="t" anchorCtr="0" compatLnSpc="1">
            <a:prstTxWarp prst="textNoShape">
              <a:avLst/>
            </a:prstTxWarp>
            <a:noAutofit/>
          </a:bodyPr>
          <a:lstStyle/>
          <a:p>
            <a:fld id="{00000000-1234-1234-1234-123412341234}" type="slidenum">
              <a:rPr lang="en"/>
              <a:pPr/>
              <a:t>42</a:t>
            </a:fld>
            <a:endParaRPr lang="en"/>
          </a:p>
        </p:txBody>
      </p:sp>
    </p:spTree>
    <p:extLst>
      <p:ext uri="{BB962C8B-B14F-4D97-AF65-F5344CB8AC3E}">
        <p14:creationId xmlns:p14="http://schemas.microsoft.com/office/powerpoint/2010/main" val="217339512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4" name="Rectangle 2"/>
          <p:cNvSpPr>
            <a:spLocks noGrp="1" noChangeArrowheads="1"/>
          </p:cNvSpPr>
          <p:nvPr>
            <p:ph type="title"/>
          </p:nvPr>
        </p:nvSpPr>
        <p:spPr/>
        <p:txBody>
          <a:bodyPr/>
          <a:lstStyle/>
          <a:p>
            <a:pPr eaLnBrk="1" hangingPunct="1"/>
            <a:r>
              <a:rPr lang="en-US" dirty="0"/>
              <a:t>Next Assignment (due this week’s studio)</a:t>
            </a:r>
          </a:p>
        </p:txBody>
      </p:sp>
      <p:sp>
        <p:nvSpPr>
          <p:cNvPr id="7" name="Date Placeholder 3"/>
          <p:cNvSpPr>
            <a:spLocks noGrp="1"/>
          </p:cNvSpPr>
          <p:nvPr>
            <p:ph type="dt" sz="half" idx="10"/>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5699">
                <a:solidFill>
                  <a:schemeClr val="tx1"/>
                </a:solidFill>
                <a:latin typeface="Times New Roman" pitchFamily="18" charset="0"/>
              </a:defRPr>
            </a:lvl1pPr>
            <a:lvl2pPr marL="1768596" indent="-680231" eaLnBrk="0" hangingPunct="0">
              <a:defRPr sz="5699">
                <a:solidFill>
                  <a:schemeClr val="tx1"/>
                </a:solidFill>
                <a:latin typeface="Times New Roman" pitchFamily="18" charset="0"/>
              </a:defRPr>
            </a:lvl2pPr>
            <a:lvl3pPr marL="2720918" indent="-544184" eaLnBrk="0" hangingPunct="0">
              <a:defRPr sz="5699">
                <a:solidFill>
                  <a:schemeClr val="tx1"/>
                </a:solidFill>
                <a:latin typeface="Times New Roman" pitchFamily="18" charset="0"/>
              </a:defRPr>
            </a:lvl3pPr>
            <a:lvl4pPr marL="3809285" indent="-544184" eaLnBrk="0" hangingPunct="0">
              <a:defRPr sz="5699">
                <a:solidFill>
                  <a:schemeClr val="tx1"/>
                </a:solidFill>
                <a:latin typeface="Times New Roman" pitchFamily="18" charset="0"/>
              </a:defRPr>
            </a:lvl4pPr>
            <a:lvl5pPr marL="4897652" indent="-544184" eaLnBrk="0" hangingPunct="0">
              <a:defRPr sz="5699">
                <a:solidFill>
                  <a:schemeClr val="tx1"/>
                </a:solidFill>
                <a:latin typeface="Times New Roman" pitchFamily="18" charset="0"/>
              </a:defRPr>
            </a:lvl5pPr>
            <a:lvl6pPr marL="5986019" indent="-544184" eaLnBrk="0" fontAlgn="base" hangingPunct="0">
              <a:spcBef>
                <a:spcPct val="0"/>
              </a:spcBef>
              <a:spcAft>
                <a:spcPct val="0"/>
              </a:spcAft>
              <a:defRPr sz="5699">
                <a:solidFill>
                  <a:schemeClr val="tx1"/>
                </a:solidFill>
                <a:latin typeface="Times New Roman" pitchFamily="18" charset="0"/>
              </a:defRPr>
            </a:lvl6pPr>
            <a:lvl7pPr marL="7074386" indent="-544184" eaLnBrk="0" fontAlgn="base" hangingPunct="0">
              <a:spcBef>
                <a:spcPct val="0"/>
              </a:spcBef>
              <a:spcAft>
                <a:spcPct val="0"/>
              </a:spcAft>
              <a:defRPr sz="5699">
                <a:solidFill>
                  <a:schemeClr val="tx1"/>
                </a:solidFill>
                <a:latin typeface="Times New Roman" pitchFamily="18" charset="0"/>
              </a:defRPr>
            </a:lvl7pPr>
            <a:lvl8pPr marL="8162754" indent="-544184" eaLnBrk="0" fontAlgn="base" hangingPunct="0">
              <a:spcBef>
                <a:spcPct val="0"/>
              </a:spcBef>
              <a:spcAft>
                <a:spcPct val="0"/>
              </a:spcAft>
              <a:defRPr sz="5699">
                <a:solidFill>
                  <a:schemeClr val="tx1"/>
                </a:solidFill>
                <a:latin typeface="Times New Roman" pitchFamily="18" charset="0"/>
              </a:defRPr>
            </a:lvl8pPr>
            <a:lvl9pPr marL="9251117" indent="-544184" eaLnBrk="0" fontAlgn="base" hangingPunct="0">
              <a:spcBef>
                <a:spcPct val="0"/>
              </a:spcBef>
              <a:spcAft>
                <a:spcPct val="0"/>
              </a:spcAft>
              <a:defRPr sz="5699">
                <a:solidFill>
                  <a:schemeClr val="tx1"/>
                </a:solidFill>
                <a:latin typeface="Times New Roman" pitchFamily="18" charset="0"/>
              </a:defRPr>
            </a:lvl9pPr>
          </a:lstStyle>
          <a:p>
            <a:pPr eaLnBrk="1" hangingPunct="1"/>
            <a:r>
              <a:rPr lang="en-US" sz="2600" dirty="0">
                <a:solidFill>
                  <a:schemeClr val="tx1">
                    <a:lumMod val="50000"/>
                  </a:schemeClr>
                </a:solidFill>
                <a:latin typeface="Helvetica Light"/>
              </a:rPr>
              <a:t>Autumn 2026</a:t>
            </a:r>
          </a:p>
        </p:txBody>
      </p:sp>
      <p:sp>
        <p:nvSpPr>
          <p:cNvPr id="6" name="Footer Placeholder 5"/>
          <p:cNvSpPr>
            <a:spLocks noGrp="1"/>
          </p:cNvSpPr>
          <p:nvPr>
            <p:ph type="ftr" sz="quarter" idx="11"/>
          </p:nvPr>
        </p:nvSpPr>
        <p:spPr/>
        <p:txBody>
          <a:bodyPr/>
          <a:lstStyle/>
          <a:p>
            <a:pPr>
              <a:defRPr/>
            </a:pPr>
            <a:r>
              <a:rPr lang="en-US"/>
              <a:t>dt+UX: Design Thinking for User Experience Design, Prototyping &amp; Evaluation</a:t>
            </a:r>
          </a:p>
        </p:txBody>
      </p:sp>
      <p:sp>
        <p:nvSpPr>
          <p:cNvPr id="8" name="Slide Number Placeholder 5"/>
          <p:cNvSpPr>
            <a:spLocks noGrp="1"/>
          </p:cNvSpPr>
          <p:nvPr>
            <p:ph type="sldNum" sz="quarter" idx="12"/>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5699">
                <a:solidFill>
                  <a:schemeClr val="tx1"/>
                </a:solidFill>
                <a:latin typeface="Times New Roman" pitchFamily="18" charset="0"/>
              </a:defRPr>
            </a:lvl1pPr>
            <a:lvl2pPr marL="1768596" indent="-680231" eaLnBrk="0" hangingPunct="0">
              <a:defRPr sz="5699">
                <a:solidFill>
                  <a:schemeClr val="tx1"/>
                </a:solidFill>
                <a:latin typeface="Times New Roman" pitchFamily="18" charset="0"/>
              </a:defRPr>
            </a:lvl2pPr>
            <a:lvl3pPr marL="2720918" indent="-544184" eaLnBrk="0" hangingPunct="0">
              <a:defRPr sz="5699">
                <a:solidFill>
                  <a:schemeClr val="tx1"/>
                </a:solidFill>
                <a:latin typeface="Times New Roman" pitchFamily="18" charset="0"/>
              </a:defRPr>
            </a:lvl3pPr>
            <a:lvl4pPr marL="3809285" indent="-544184" eaLnBrk="0" hangingPunct="0">
              <a:defRPr sz="5699">
                <a:solidFill>
                  <a:schemeClr val="tx1"/>
                </a:solidFill>
                <a:latin typeface="Times New Roman" pitchFamily="18" charset="0"/>
              </a:defRPr>
            </a:lvl4pPr>
            <a:lvl5pPr marL="4897652" indent="-544184" eaLnBrk="0" hangingPunct="0">
              <a:defRPr sz="5699">
                <a:solidFill>
                  <a:schemeClr val="tx1"/>
                </a:solidFill>
                <a:latin typeface="Times New Roman" pitchFamily="18" charset="0"/>
              </a:defRPr>
            </a:lvl5pPr>
            <a:lvl6pPr marL="5986019" indent="-544184" eaLnBrk="0" fontAlgn="base" hangingPunct="0">
              <a:spcBef>
                <a:spcPct val="0"/>
              </a:spcBef>
              <a:spcAft>
                <a:spcPct val="0"/>
              </a:spcAft>
              <a:defRPr sz="5699">
                <a:solidFill>
                  <a:schemeClr val="tx1"/>
                </a:solidFill>
                <a:latin typeface="Times New Roman" pitchFamily="18" charset="0"/>
              </a:defRPr>
            </a:lvl6pPr>
            <a:lvl7pPr marL="7074386" indent="-544184" eaLnBrk="0" fontAlgn="base" hangingPunct="0">
              <a:spcBef>
                <a:spcPct val="0"/>
              </a:spcBef>
              <a:spcAft>
                <a:spcPct val="0"/>
              </a:spcAft>
              <a:defRPr sz="5699">
                <a:solidFill>
                  <a:schemeClr val="tx1"/>
                </a:solidFill>
                <a:latin typeface="Times New Roman" pitchFamily="18" charset="0"/>
              </a:defRPr>
            </a:lvl7pPr>
            <a:lvl8pPr marL="8162754" indent="-544184" eaLnBrk="0" fontAlgn="base" hangingPunct="0">
              <a:spcBef>
                <a:spcPct val="0"/>
              </a:spcBef>
              <a:spcAft>
                <a:spcPct val="0"/>
              </a:spcAft>
              <a:defRPr sz="5699">
                <a:solidFill>
                  <a:schemeClr val="tx1"/>
                </a:solidFill>
                <a:latin typeface="Times New Roman" pitchFamily="18" charset="0"/>
              </a:defRPr>
            </a:lvl8pPr>
            <a:lvl9pPr marL="9251117" indent="-544184" eaLnBrk="0" fontAlgn="base" hangingPunct="0">
              <a:spcBef>
                <a:spcPct val="0"/>
              </a:spcBef>
              <a:spcAft>
                <a:spcPct val="0"/>
              </a:spcAft>
              <a:defRPr sz="5699">
                <a:solidFill>
                  <a:schemeClr val="tx1"/>
                </a:solidFill>
                <a:latin typeface="Times New Roman" pitchFamily="18" charset="0"/>
              </a:defRPr>
            </a:lvl9pPr>
          </a:lstStyle>
          <a:p>
            <a:pPr eaLnBrk="1" hangingPunct="1"/>
            <a:fld id="{561C6F80-1AE7-4892-8FD9-BFABD716406A}" type="slidenum">
              <a:rPr lang="en-US" sz="2600">
                <a:solidFill>
                  <a:schemeClr val="tx1">
                    <a:lumMod val="50000"/>
                  </a:schemeClr>
                </a:solidFill>
                <a:latin typeface="Helvetica Light"/>
              </a:rPr>
              <a:pPr eaLnBrk="1" hangingPunct="1"/>
              <a:t>43</a:t>
            </a:fld>
            <a:endParaRPr lang="en-US" sz="2600">
              <a:solidFill>
                <a:schemeClr val="tx1">
                  <a:lumMod val="50000"/>
                </a:schemeClr>
              </a:solidFill>
              <a:latin typeface="Helvetica Light"/>
            </a:endParaRPr>
          </a:p>
        </p:txBody>
      </p:sp>
      <p:pic>
        <p:nvPicPr>
          <p:cNvPr id="1026" name="Picture 2">
            <a:extLst>
              <a:ext uri="{FF2B5EF4-FFF2-40B4-BE49-F238E27FC236}">
                <a16:creationId xmlns:a16="http://schemas.microsoft.com/office/drawing/2014/main" id="{FFA738C2-7B67-852A-C95A-735CC084419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31573" y="2286596"/>
            <a:ext cx="8056479" cy="10804280"/>
          </a:xfrm>
          <a:prstGeom prst="rect">
            <a:avLst/>
          </a:prstGeom>
          <a:noFill/>
          <a:extLst>
            <a:ext uri="{909E8E84-426E-40DD-AFC4-6F175D3DCCD1}">
              <a14:hiddenFill xmlns:a14="http://schemas.microsoft.com/office/drawing/2010/main">
                <a:solidFill>
                  <a:srgbClr val="FFFFFF"/>
                </a:solidFill>
              </a14:hiddenFill>
            </a:ext>
          </a:extLst>
        </p:spPr>
      </p:pic>
      <p:grpSp>
        <p:nvGrpSpPr>
          <p:cNvPr id="21" name="Group 20">
            <a:extLst>
              <a:ext uri="{FF2B5EF4-FFF2-40B4-BE49-F238E27FC236}">
                <a16:creationId xmlns:a16="http://schemas.microsoft.com/office/drawing/2014/main" id="{D571860D-D875-0DB3-7F7A-37511EEF4527}"/>
              </a:ext>
            </a:extLst>
          </p:cNvPr>
          <p:cNvGrpSpPr/>
          <p:nvPr/>
        </p:nvGrpSpPr>
        <p:grpSpPr>
          <a:xfrm>
            <a:off x="16452750" y="5249845"/>
            <a:ext cx="3806599" cy="5616297"/>
            <a:chOff x="11509829" y="7953829"/>
            <a:chExt cx="3807095" cy="5617028"/>
          </a:xfrm>
        </p:grpSpPr>
        <p:sp>
          <p:nvSpPr>
            <p:cNvPr id="22" name="Right Brace 21">
              <a:extLst>
                <a:ext uri="{FF2B5EF4-FFF2-40B4-BE49-F238E27FC236}">
                  <a16:creationId xmlns:a16="http://schemas.microsoft.com/office/drawing/2014/main" id="{39F2682F-AFBE-91F2-9A7F-F8689B69BCDB}"/>
                </a:ext>
              </a:extLst>
            </p:cNvPr>
            <p:cNvSpPr/>
            <p:nvPr/>
          </p:nvSpPr>
          <p:spPr bwMode="auto">
            <a:xfrm>
              <a:off x="11509829" y="7953829"/>
              <a:ext cx="1227881" cy="5617028"/>
            </a:xfrm>
            <a:prstGeom prst="rightBrace">
              <a:avLst>
                <a:gd name="adj1" fmla="val 8333"/>
                <a:gd name="adj2" fmla="val 51808"/>
              </a:avLst>
            </a:prstGeom>
            <a:noFill/>
            <a:ln w="76200" cap="flat" cmpd="sng" algn="ctr">
              <a:solidFill>
                <a:schemeClr val="tx1"/>
              </a:solidFill>
              <a:prstDash val="solid"/>
              <a:round/>
              <a:headEnd type="none" w="sm" len="sm"/>
              <a:tailEnd type="none" w="sm" len="sm"/>
            </a:ln>
            <a:effectLst/>
          </p:spPr>
          <p:txBody>
            <a:bodyPr vert="horz" wrap="square" lIns="91428" tIns="45714" rIns="91428" bIns="45714" numCol="1" rtlCol="0" anchor="t" anchorCtr="0" compatLnSpc="1">
              <a:prstTxWarp prst="textNoShape">
                <a:avLst/>
              </a:prstTxWarp>
            </a:bodyPr>
            <a:lstStyle/>
            <a:p>
              <a:endParaRPr lang="en-US" sz="2400"/>
            </a:p>
          </p:txBody>
        </p:sp>
        <p:sp>
          <p:nvSpPr>
            <p:cNvPr id="23" name="TextBox 22">
              <a:extLst>
                <a:ext uri="{FF2B5EF4-FFF2-40B4-BE49-F238E27FC236}">
                  <a16:creationId xmlns:a16="http://schemas.microsoft.com/office/drawing/2014/main" id="{38A11B47-8A4C-BC53-7275-F9C76A8E577E}"/>
                </a:ext>
              </a:extLst>
            </p:cNvPr>
            <p:cNvSpPr txBox="1"/>
            <p:nvPr/>
          </p:nvSpPr>
          <p:spPr>
            <a:xfrm>
              <a:off x="12746990" y="10455202"/>
              <a:ext cx="2569934" cy="769441"/>
            </a:xfrm>
            <a:prstGeom prst="rect">
              <a:avLst/>
            </a:prstGeom>
            <a:noFill/>
            <a:ln>
              <a:noFill/>
            </a:ln>
          </p:spPr>
          <p:txBody>
            <a:bodyPr wrap="none" rtlCol="0">
              <a:spAutoFit/>
            </a:bodyPr>
            <a:lstStyle/>
            <a:p>
              <a:r>
                <a:rPr lang="en-US" sz="4400" dirty="0">
                  <a:solidFill>
                    <a:schemeClr val="tx1"/>
                  </a:solidFill>
                  <a:latin typeface="Helvetica" pitchFamily="2" charset="0"/>
                </a:rPr>
                <a:t>3-4 hours</a:t>
              </a:r>
            </a:p>
          </p:txBody>
        </p:sp>
      </p:grpSp>
    </p:spTree>
    <p:extLst>
      <p:ext uri="{BB962C8B-B14F-4D97-AF65-F5344CB8AC3E}">
        <p14:creationId xmlns:p14="http://schemas.microsoft.com/office/powerpoint/2010/main" val="326736816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B084A-1225-6A48-917D-5105B7B8E973}"/>
              </a:ext>
            </a:extLst>
          </p:cNvPr>
          <p:cNvSpPr>
            <a:spLocks noGrp="1"/>
          </p:cNvSpPr>
          <p:nvPr>
            <p:ph type="title"/>
          </p:nvPr>
        </p:nvSpPr>
        <p:spPr/>
        <p:txBody>
          <a:bodyPr/>
          <a:lstStyle/>
          <a:p>
            <a:r>
              <a:rPr lang="en-US" dirty="0"/>
              <a:t>Team Break (20 min)</a:t>
            </a:r>
          </a:p>
        </p:txBody>
      </p:sp>
      <p:sp>
        <p:nvSpPr>
          <p:cNvPr id="3" name="Content Placeholder 2">
            <a:extLst>
              <a:ext uri="{FF2B5EF4-FFF2-40B4-BE49-F238E27FC236}">
                <a16:creationId xmlns:a16="http://schemas.microsoft.com/office/drawing/2014/main" id="{7EE0A9E7-F250-FF41-97DF-CE67E4E94999}"/>
              </a:ext>
            </a:extLst>
          </p:cNvPr>
          <p:cNvSpPr>
            <a:spLocks noGrp="1"/>
          </p:cNvSpPr>
          <p:nvPr>
            <p:ph idx="1"/>
          </p:nvPr>
        </p:nvSpPr>
        <p:spPr/>
        <p:txBody>
          <a:bodyPr/>
          <a:lstStyle/>
          <a:p>
            <a:r>
              <a:rPr lang="en-US" dirty="0"/>
              <a:t>Teamwork contracts (if not yet done)</a:t>
            </a:r>
          </a:p>
          <a:p>
            <a:r>
              <a:rPr lang="en-US" dirty="0"/>
              <a:t>Generate POVs or HMWs for A2 </a:t>
            </a:r>
          </a:p>
          <a:p>
            <a:pPr lvl="1"/>
            <a:r>
              <a:rPr lang="en-US" dirty="0"/>
              <a:t>Or revise the ones you have</a:t>
            </a:r>
          </a:p>
          <a:p>
            <a:pPr lvl="1"/>
            <a:r>
              <a:rPr lang="en-US" dirty="0"/>
              <a:t>Share on your studio slack to get feedback</a:t>
            </a:r>
          </a:p>
        </p:txBody>
      </p:sp>
      <p:sp>
        <p:nvSpPr>
          <p:cNvPr id="4" name="Date Placeholder 3"/>
          <p:cNvSpPr>
            <a:spLocks noGrp="1"/>
          </p:cNvSpPr>
          <p:nvPr>
            <p:ph type="dt" sz="half" idx="10"/>
          </p:nvPr>
        </p:nvSpPr>
        <p:spPr/>
        <p:txBody>
          <a:bodyPr/>
          <a:lstStyle/>
          <a:p>
            <a:pPr>
              <a:defRPr/>
            </a:pPr>
            <a:r>
              <a:rPr lang="en-US" dirty="0"/>
              <a:t>Autumn 2026</a:t>
            </a:r>
          </a:p>
        </p:txBody>
      </p:sp>
      <p:sp>
        <p:nvSpPr>
          <p:cNvPr id="5" name="Footer Placeholder 4"/>
          <p:cNvSpPr>
            <a:spLocks noGrp="1"/>
          </p:cNvSpPr>
          <p:nvPr>
            <p:ph type="ftr" sz="quarter" idx="11"/>
          </p:nvPr>
        </p:nvSpPr>
        <p:spPr/>
        <p:txBody>
          <a:bodyPr/>
          <a:lstStyle/>
          <a:p>
            <a:pPr>
              <a:defRPr/>
            </a:pPr>
            <a:r>
              <a:rPr lang="en-US"/>
              <a:t>dt+UX: Design Thinking for User Experience Design, Prototyping &amp; Evaluation</a:t>
            </a:r>
            <a:endParaRPr lang="en-US" dirty="0"/>
          </a:p>
        </p:txBody>
      </p:sp>
      <p:sp>
        <p:nvSpPr>
          <p:cNvPr id="6" name="Slide Number Placeholder 5"/>
          <p:cNvSpPr>
            <a:spLocks noGrp="1"/>
          </p:cNvSpPr>
          <p:nvPr>
            <p:ph type="sldNum" sz="quarter" idx="12"/>
          </p:nvPr>
        </p:nvSpPr>
        <p:spPr/>
        <p:txBody>
          <a:bodyPr/>
          <a:lstStyle/>
          <a:p>
            <a:pPr>
              <a:defRPr/>
            </a:pPr>
            <a:fld id="{0E1F3F99-1E68-4047-B307-0AAED4DA5926}" type="slidenum">
              <a:rPr lang="en-US" smtClean="0"/>
              <a:pPr>
                <a:defRPr/>
              </a:pPr>
              <a:t>44</a:t>
            </a:fld>
            <a:endParaRPr lang="en-US" dirty="0"/>
          </a:p>
        </p:txBody>
      </p:sp>
    </p:spTree>
    <p:extLst>
      <p:ext uri="{BB962C8B-B14F-4D97-AF65-F5344CB8AC3E}">
        <p14:creationId xmlns:p14="http://schemas.microsoft.com/office/powerpoint/2010/main" val="48284800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69" name="Group 869"/>
          <p:cNvGrpSpPr/>
          <p:nvPr/>
        </p:nvGrpSpPr>
        <p:grpSpPr>
          <a:xfrm>
            <a:off x="5410761" y="4173666"/>
            <a:ext cx="13551384" cy="6300532"/>
            <a:chOff x="642940" y="500610"/>
            <a:chExt cx="13551384" cy="6300532"/>
          </a:xfrm>
        </p:grpSpPr>
        <p:grpSp>
          <p:nvGrpSpPr>
            <p:cNvPr id="856" name="Group 856"/>
            <p:cNvGrpSpPr/>
            <p:nvPr/>
          </p:nvGrpSpPr>
          <p:grpSpPr>
            <a:xfrm>
              <a:off x="642940" y="500610"/>
              <a:ext cx="2899736" cy="3348747"/>
              <a:chOff x="642940" y="500610"/>
              <a:chExt cx="2899735" cy="3348745"/>
            </a:xfrm>
          </p:grpSpPr>
          <p:sp>
            <p:nvSpPr>
              <p:cNvPr id="854" name="Shape 854"/>
              <p:cNvSpPr/>
              <p:nvPr/>
            </p:nvSpPr>
            <p:spPr>
              <a:xfrm rot="1800000">
                <a:off x="642940" y="500610"/>
                <a:ext cx="2899735" cy="3348745"/>
              </a:xfrm>
              <a:custGeom>
                <a:avLst/>
                <a:gdLst/>
                <a:ahLst/>
                <a:cxnLst>
                  <a:cxn ang="0">
                    <a:pos x="wd2" y="hd2"/>
                  </a:cxn>
                  <a:cxn ang="5400000">
                    <a:pos x="wd2" y="hd2"/>
                  </a:cxn>
                  <a:cxn ang="10800000">
                    <a:pos x="wd2" y="hd2"/>
                  </a:cxn>
                  <a:cxn ang="16200000">
                    <a:pos x="wd2" y="hd2"/>
                  </a:cxn>
                </a:cxnLst>
                <a:rect l="0" t="0" r="r" b="b"/>
                <a:pathLst>
                  <a:path w="21600" h="21600" extrusionOk="0">
                    <a:moveTo>
                      <a:pt x="10800" y="0"/>
                    </a:moveTo>
                    <a:lnTo>
                      <a:pt x="21600" y="5400"/>
                    </a:lnTo>
                    <a:lnTo>
                      <a:pt x="21600" y="16200"/>
                    </a:lnTo>
                    <a:lnTo>
                      <a:pt x="10800" y="21600"/>
                    </a:lnTo>
                    <a:lnTo>
                      <a:pt x="0" y="16200"/>
                    </a:lnTo>
                    <a:lnTo>
                      <a:pt x="0" y="5400"/>
                    </a:lnTo>
                    <a:lnTo>
                      <a:pt x="10800" y="0"/>
                    </a:lnTo>
                    <a:close/>
                  </a:path>
                </a:pathLst>
              </a:custGeom>
              <a:solidFill>
                <a:srgbClr val="5385DE"/>
              </a:solidFill>
              <a:ln w="12700" cap="flat">
                <a:noFill/>
                <a:miter lim="400000"/>
              </a:ln>
              <a:effectLst/>
            </p:spPr>
            <p:txBody>
              <a:bodyPr wrap="square" lIns="0" tIns="0" rIns="0" bIns="0" numCol="1" anchor="t">
                <a:noAutofit/>
              </a:bodyPr>
              <a:lstStyle/>
              <a:p>
                <a:pPr lvl="0"/>
                <a:endParaRPr/>
              </a:p>
            </p:txBody>
          </p:sp>
          <p:sp>
            <p:nvSpPr>
              <p:cNvPr id="855" name="Shape 855"/>
              <p:cNvSpPr/>
              <p:nvPr/>
            </p:nvSpPr>
            <p:spPr>
              <a:xfrm>
                <a:off x="779012" y="1857621"/>
                <a:ext cx="2630762" cy="661720"/>
              </a:xfrm>
              <a:prstGeom prst="rect">
                <a:avLst/>
              </a:prstGeom>
              <a:noFill/>
              <a:ln w="12700" cap="flat">
                <a:noFill/>
                <a:miter lim="400000"/>
              </a:ln>
              <a:effectLst/>
              <a:extLst>
                <a:ext uri="{C572A759-6A51-4108-AA02-DFA0A04FC94B}">
                  <ma14:wrappingTextBoxFlag xmlns:ma14="http://schemas.microsoft.com/office/mac/drawingml/2011/main" xmlns="" val="1"/>
                </a:ext>
              </a:extLst>
            </p:spPr>
            <p:txBody>
              <a:bodyPr wrap="square" lIns="0" tIns="0" rIns="0" bIns="0" numCol="1" anchor="ctr">
                <a:spAutoFit/>
              </a:bodyPr>
              <a:lstStyle>
                <a:lvl1pPr>
                  <a:defRPr sz="3600" b="1">
                    <a:solidFill>
                      <a:srgbClr val="FFFFFF"/>
                    </a:solidFill>
                    <a:latin typeface="Lucida Grande"/>
                    <a:ea typeface="Lucida Grande"/>
                    <a:cs typeface="Lucida Grande"/>
                    <a:sym typeface="Lucida Grande"/>
                  </a:defRPr>
                </a:lvl1pPr>
              </a:lstStyle>
              <a:p>
                <a:pPr lvl="0">
                  <a:defRPr sz="1800" b="0">
                    <a:solidFill>
                      <a:srgbClr val="000000"/>
                    </a:solidFill>
                  </a:defRPr>
                </a:pPr>
                <a:r>
                  <a:rPr sz="4300" dirty="0">
                    <a:latin typeface="Helvetica Light"/>
                    <a:cs typeface="Helvetica Light"/>
                  </a:rPr>
                  <a:t>Empathize</a:t>
                </a:r>
              </a:p>
            </p:txBody>
          </p:sp>
        </p:grpSp>
        <p:grpSp>
          <p:nvGrpSpPr>
            <p:cNvPr id="859" name="Group 859"/>
            <p:cNvGrpSpPr/>
            <p:nvPr/>
          </p:nvGrpSpPr>
          <p:grpSpPr>
            <a:xfrm>
              <a:off x="3305455" y="1966181"/>
              <a:ext cx="2899736" cy="3348747"/>
              <a:chOff x="642940" y="500610"/>
              <a:chExt cx="2899735" cy="3348745"/>
            </a:xfrm>
          </p:grpSpPr>
          <p:sp>
            <p:nvSpPr>
              <p:cNvPr id="857" name="Shape 857"/>
              <p:cNvSpPr/>
              <p:nvPr/>
            </p:nvSpPr>
            <p:spPr>
              <a:xfrm rot="1800000">
                <a:off x="642940" y="500610"/>
                <a:ext cx="2899735" cy="3348745"/>
              </a:xfrm>
              <a:custGeom>
                <a:avLst/>
                <a:gdLst/>
                <a:ahLst/>
                <a:cxnLst>
                  <a:cxn ang="0">
                    <a:pos x="wd2" y="hd2"/>
                  </a:cxn>
                  <a:cxn ang="5400000">
                    <a:pos x="wd2" y="hd2"/>
                  </a:cxn>
                  <a:cxn ang="10800000">
                    <a:pos x="wd2" y="hd2"/>
                  </a:cxn>
                  <a:cxn ang="16200000">
                    <a:pos x="wd2" y="hd2"/>
                  </a:cxn>
                </a:cxnLst>
                <a:rect l="0" t="0" r="r" b="b"/>
                <a:pathLst>
                  <a:path w="21600" h="21600" extrusionOk="0">
                    <a:moveTo>
                      <a:pt x="10800" y="0"/>
                    </a:moveTo>
                    <a:lnTo>
                      <a:pt x="21600" y="5400"/>
                    </a:lnTo>
                    <a:lnTo>
                      <a:pt x="21600" y="16200"/>
                    </a:lnTo>
                    <a:lnTo>
                      <a:pt x="10800" y="21600"/>
                    </a:lnTo>
                    <a:lnTo>
                      <a:pt x="0" y="16200"/>
                    </a:lnTo>
                    <a:lnTo>
                      <a:pt x="0" y="5400"/>
                    </a:lnTo>
                    <a:lnTo>
                      <a:pt x="10800" y="0"/>
                    </a:lnTo>
                    <a:close/>
                  </a:path>
                </a:pathLst>
              </a:custGeom>
              <a:solidFill>
                <a:srgbClr val="2C9D4A"/>
              </a:solidFill>
              <a:ln w="12700" cap="flat">
                <a:noFill/>
                <a:miter lim="400000"/>
              </a:ln>
              <a:effectLst/>
            </p:spPr>
            <p:txBody>
              <a:bodyPr wrap="square" lIns="0" tIns="0" rIns="0" bIns="0" numCol="1" anchor="t">
                <a:noAutofit/>
              </a:bodyPr>
              <a:lstStyle/>
              <a:p>
                <a:pPr lvl="0"/>
                <a:endParaRPr/>
              </a:p>
            </p:txBody>
          </p:sp>
          <p:sp>
            <p:nvSpPr>
              <p:cNvPr id="858" name="Shape 858"/>
              <p:cNvSpPr/>
              <p:nvPr/>
            </p:nvSpPr>
            <p:spPr>
              <a:xfrm>
                <a:off x="1217209" y="1851268"/>
                <a:ext cx="1762309" cy="661720"/>
              </a:xfrm>
              <a:prstGeom prst="rect">
                <a:avLst/>
              </a:prstGeom>
              <a:noFill/>
              <a:ln w="12700" cap="flat">
                <a:noFill/>
                <a:miter lim="400000"/>
              </a:ln>
              <a:effectLst/>
              <a:extLst>
                <a:ext uri="{C572A759-6A51-4108-AA02-DFA0A04FC94B}">
                  <ma14:wrappingTextBoxFlag xmlns:ma14="http://schemas.microsoft.com/office/mac/drawingml/2011/main" xmlns="" val="1"/>
                </a:ext>
              </a:extLst>
            </p:spPr>
            <p:txBody>
              <a:bodyPr wrap="square" lIns="0" tIns="0" rIns="0" bIns="0" numCol="1" anchor="ctr">
                <a:spAutoFit/>
              </a:bodyPr>
              <a:lstStyle>
                <a:lvl1pPr>
                  <a:defRPr sz="3600" b="1">
                    <a:solidFill>
                      <a:srgbClr val="FFFFFF"/>
                    </a:solidFill>
                    <a:latin typeface="Lucida Grande"/>
                    <a:ea typeface="Lucida Grande"/>
                    <a:cs typeface="Lucida Grande"/>
                    <a:sym typeface="Lucida Grande"/>
                  </a:defRPr>
                </a:lvl1pPr>
              </a:lstStyle>
              <a:p>
                <a:pPr lvl="0">
                  <a:defRPr sz="1800" b="0">
                    <a:solidFill>
                      <a:srgbClr val="000000"/>
                    </a:solidFill>
                  </a:defRPr>
                </a:pPr>
                <a:r>
                  <a:rPr sz="4300">
                    <a:latin typeface="Helvetica Light"/>
                    <a:cs typeface="Helvetica Light"/>
                  </a:rPr>
                  <a:t>Define</a:t>
                </a:r>
              </a:p>
            </p:txBody>
          </p:sp>
        </p:grpSp>
        <p:grpSp>
          <p:nvGrpSpPr>
            <p:cNvPr id="862" name="Group 862"/>
            <p:cNvGrpSpPr/>
            <p:nvPr/>
          </p:nvGrpSpPr>
          <p:grpSpPr>
            <a:xfrm>
              <a:off x="8652713" y="1966181"/>
              <a:ext cx="2899736" cy="3348747"/>
              <a:chOff x="642940" y="500610"/>
              <a:chExt cx="2899735" cy="3348745"/>
            </a:xfrm>
          </p:grpSpPr>
          <p:sp>
            <p:nvSpPr>
              <p:cNvPr id="860" name="Shape 860"/>
              <p:cNvSpPr/>
              <p:nvPr/>
            </p:nvSpPr>
            <p:spPr>
              <a:xfrm rot="1800000">
                <a:off x="642940" y="500610"/>
                <a:ext cx="2899735" cy="3348745"/>
              </a:xfrm>
              <a:custGeom>
                <a:avLst/>
                <a:gdLst/>
                <a:ahLst/>
                <a:cxnLst>
                  <a:cxn ang="0">
                    <a:pos x="wd2" y="hd2"/>
                  </a:cxn>
                  <a:cxn ang="5400000">
                    <a:pos x="wd2" y="hd2"/>
                  </a:cxn>
                  <a:cxn ang="10800000">
                    <a:pos x="wd2" y="hd2"/>
                  </a:cxn>
                  <a:cxn ang="16200000">
                    <a:pos x="wd2" y="hd2"/>
                  </a:cxn>
                </a:cxnLst>
                <a:rect l="0" t="0" r="r" b="b"/>
                <a:pathLst>
                  <a:path w="21600" h="21600" extrusionOk="0">
                    <a:moveTo>
                      <a:pt x="10800" y="0"/>
                    </a:moveTo>
                    <a:lnTo>
                      <a:pt x="21600" y="5400"/>
                    </a:lnTo>
                    <a:lnTo>
                      <a:pt x="21600" y="16200"/>
                    </a:lnTo>
                    <a:lnTo>
                      <a:pt x="10800" y="21600"/>
                    </a:lnTo>
                    <a:lnTo>
                      <a:pt x="0" y="16200"/>
                    </a:lnTo>
                    <a:lnTo>
                      <a:pt x="0" y="5400"/>
                    </a:lnTo>
                    <a:lnTo>
                      <a:pt x="10800" y="0"/>
                    </a:lnTo>
                    <a:close/>
                  </a:path>
                </a:pathLst>
              </a:custGeom>
              <a:solidFill>
                <a:srgbClr val="FF4B21"/>
              </a:solidFill>
              <a:ln w="12700" cap="flat">
                <a:noFill/>
                <a:miter lim="400000"/>
              </a:ln>
              <a:effectLst/>
            </p:spPr>
            <p:txBody>
              <a:bodyPr wrap="square" lIns="0" tIns="0" rIns="0" bIns="0" numCol="1" anchor="t">
                <a:noAutofit/>
              </a:bodyPr>
              <a:lstStyle/>
              <a:p>
                <a:pPr lvl="0"/>
                <a:endParaRPr sz="3600"/>
              </a:p>
            </p:txBody>
          </p:sp>
          <p:sp>
            <p:nvSpPr>
              <p:cNvPr id="861" name="Shape 861"/>
              <p:cNvSpPr/>
              <p:nvPr/>
            </p:nvSpPr>
            <p:spPr>
              <a:xfrm>
                <a:off x="667876" y="1851270"/>
                <a:ext cx="2860975" cy="661720"/>
              </a:xfrm>
              <a:prstGeom prst="rect">
                <a:avLst/>
              </a:prstGeom>
              <a:noFill/>
              <a:ln w="12700" cap="flat">
                <a:noFill/>
                <a:miter lim="400000"/>
              </a:ln>
              <a:effectLst/>
              <a:extLst>
                <a:ext uri="{C572A759-6A51-4108-AA02-DFA0A04FC94B}">
                  <ma14:wrappingTextBoxFlag xmlns:ma14="http://schemas.microsoft.com/office/mac/drawingml/2011/main" xmlns="" val="1"/>
                </a:ext>
              </a:extLst>
            </p:spPr>
            <p:txBody>
              <a:bodyPr wrap="square" lIns="0" tIns="0" rIns="0" bIns="0" numCol="1" anchor="ctr">
                <a:spAutoFit/>
              </a:bodyPr>
              <a:lstStyle>
                <a:lvl1pPr>
                  <a:defRPr sz="3600" b="1">
                    <a:solidFill>
                      <a:srgbClr val="FFFFFF"/>
                    </a:solidFill>
                    <a:latin typeface="Lucida Grande"/>
                    <a:ea typeface="Lucida Grande"/>
                    <a:cs typeface="Lucida Grande"/>
                    <a:sym typeface="Lucida Grande"/>
                  </a:defRPr>
                </a:lvl1pPr>
              </a:lstStyle>
              <a:p>
                <a:pPr lvl="0">
                  <a:defRPr sz="1800" b="0">
                    <a:solidFill>
                      <a:srgbClr val="000000"/>
                    </a:solidFill>
                  </a:defRPr>
                </a:pPr>
                <a:r>
                  <a:rPr sz="4300">
                    <a:latin typeface="Helvetica Light"/>
                    <a:cs typeface="Helvetica Light"/>
                  </a:rPr>
                  <a:t>Prototype</a:t>
                </a:r>
              </a:p>
            </p:txBody>
          </p:sp>
        </p:grpSp>
        <p:grpSp>
          <p:nvGrpSpPr>
            <p:cNvPr id="865" name="Group 865"/>
            <p:cNvGrpSpPr/>
            <p:nvPr/>
          </p:nvGrpSpPr>
          <p:grpSpPr>
            <a:xfrm>
              <a:off x="11294588" y="3452395"/>
              <a:ext cx="2899736" cy="3348747"/>
              <a:chOff x="642940" y="500610"/>
              <a:chExt cx="2899735" cy="3348745"/>
            </a:xfrm>
          </p:grpSpPr>
          <p:sp>
            <p:nvSpPr>
              <p:cNvPr id="863" name="Shape 863"/>
              <p:cNvSpPr/>
              <p:nvPr/>
            </p:nvSpPr>
            <p:spPr>
              <a:xfrm rot="1800000">
                <a:off x="642940" y="500610"/>
                <a:ext cx="2899735" cy="3348745"/>
              </a:xfrm>
              <a:custGeom>
                <a:avLst/>
                <a:gdLst/>
                <a:ahLst/>
                <a:cxnLst>
                  <a:cxn ang="0">
                    <a:pos x="wd2" y="hd2"/>
                  </a:cxn>
                  <a:cxn ang="5400000">
                    <a:pos x="wd2" y="hd2"/>
                  </a:cxn>
                  <a:cxn ang="10800000">
                    <a:pos x="wd2" y="hd2"/>
                  </a:cxn>
                  <a:cxn ang="16200000">
                    <a:pos x="wd2" y="hd2"/>
                  </a:cxn>
                </a:cxnLst>
                <a:rect l="0" t="0" r="r" b="b"/>
                <a:pathLst>
                  <a:path w="21600" h="21600" extrusionOk="0">
                    <a:moveTo>
                      <a:pt x="10800" y="0"/>
                    </a:moveTo>
                    <a:lnTo>
                      <a:pt x="21600" y="5400"/>
                    </a:lnTo>
                    <a:lnTo>
                      <a:pt x="21600" y="16200"/>
                    </a:lnTo>
                    <a:lnTo>
                      <a:pt x="10800" y="21600"/>
                    </a:lnTo>
                    <a:lnTo>
                      <a:pt x="0" y="16200"/>
                    </a:lnTo>
                    <a:lnTo>
                      <a:pt x="0" y="5400"/>
                    </a:lnTo>
                    <a:lnTo>
                      <a:pt x="10800" y="0"/>
                    </a:lnTo>
                    <a:close/>
                  </a:path>
                </a:pathLst>
              </a:custGeom>
              <a:solidFill>
                <a:srgbClr val="800000"/>
              </a:solidFill>
              <a:ln w="12700" cap="flat">
                <a:noFill/>
                <a:miter lim="400000"/>
              </a:ln>
              <a:effectLst/>
            </p:spPr>
            <p:txBody>
              <a:bodyPr wrap="square" lIns="0" tIns="0" rIns="0" bIns="0" numCol="1" anchor="t">
                <a:noAutofit/>
              </a:bodyPr>
              <a:lstStyle/>
              <a:p>
                <a:pPr lvl="0"/>
                <a:endParaRPr/>
              </a:p>
            </p:txBody>
          </p:sp>
          <p:sp>
            <p:nvSpPr>
              <p:cNvPr id="864" name="Shape 864"/>
              <p:cNvSpPr/>
              <p:nvPr/>
            </p:nvSpPr>
            <p:spPr>
              <a:xfrm>
                <a:off x="1466473" y="1851268"/>
                <a:ext cx="1244730" cy="661720"/>
              </a:xfrm>
              <a:prstGeom prst="rect">
                <a:avLst/>
              </a:prstGeom>
              <a:noFill/>
              <a:ln w="12700" cap="flat">
                <a:noFill/>
                <a:miter lim="400000"/>
              </a:ln>
              <a:effectLst/>
              <a:extLst>
                <a:ext uri="{C572A759-6A51-4108-AA02-DFA0A04FC94B}">
                  <ma14:wrappingTextBoxFlag xmlns:ma14="http://schemas.microsoft.com/office/mac/drawingml/2011/main" xmlns="" val="1"/>
                </a:ext>
              </a:extLst>
            </p:spPr>
            <p:txBody>
              <a:bodyPr wrap="square" lIns="0" tIns="0" rIns="0" bIns="0" numCol="1" anchor="ctr">
                <a:spAutoFit/>
              </a:bodyPr>
              <a:lstStyle>
                <a:lvl1pPr>
                  <a:defRPr sz="3600" b="1">
                    <a:solidFill>
                      <a:srgbClr val="FFFFFF"/>
                    </a:solidFill>
                    <a:latin typeface="Lucida Grande"/>
                    <a:ea typeface="Lucida Grande"/>
                    <a:cs typeface="Lucida Grande"/>
                    <a:sym typeface="Lucida Grande"/>
                  </a:defRPr>
                </a:lvl1pPr>
              </a:lstStyle>
              <a:p>
                <a:pPr lvl="0">
                  <a:defRPr sz="1800" b="0">
                    <a:solidFill>
                      <a:srgbClr val="000000"/>
                    </a:solidFill>
                  </a:defRPr>
                </a:pPr>
                <a:r>
                  <a:rPr sz="4300">
                    <a:latin typeface="Helvetica Light"/>
                    <a:cs typeface="Helvetica Light"/>
                  </a:rPr>
                  <a:t>Test</a:t>
                </a:r>
              </a:p>
            </p:txBody>
          </p:sp>
        </p:grpSp>
        <p:grpSp>
          <p:nvGrpSpPr>
            <p:cNvPr id="868" name="Group 868"/>
            <p:cNvGrpSpPr/>
            <p:nvPr/>
          </p:nvGrpSpPr>
          <p:grpSpPr>
            <a:xfrm>
              <a:off x="5972733" y="505373"/>
              <a:ext cx="2899736" cy="3348747"/>
              <a:chOff x="642940" y="500610"/>
              <a:chExt cx="2899735" cy="3348745"/>
            </a:xfrm>
          </p:grpSpPr>
          <p:sp>
            <p:nvSpPr>
              <p:cNvPr id="866" name="Shape 866"/>
              <p:cNvSpPr/>
              <p:nvPr/>
            </p:nvSpPr>
            <p:spPr>
              <a:xfrm rot="1800000">
                <a:off x="642940" y="500610"/>
                <a:ext cx="2899735" cy="3348745"/>
              </a:xfrm>
              <a:custGeom>
                <a:avLst/>
                <a:gdLst/>
                <a:ahLst/>
                <a:cxnLst>
                  <a:cxn ang="0">
                    <a:pos x="wd2" y="hd2"/>
                  </a:cxn>
                  <a:cxn ang="5400000">
                    <a:pos x="wd2" y="hd2"/>
                  </a:cxn>
                  <a:cxn ang="10800000">
                    <a:pos x="wd2" y="hd2"/>
                  </a:cxn>
                  <a:cxn ang="16200000">
                    <a:pos x="wd2" y="hd2"/>
                  </a:cxn>
                </a:cxnLst>
                <a:rect l="0" t="0" r="r" b="b"/>
                <a:pathLst>
                  <a:path w="21600" h="21600" extrusionOk="0">
                    <a:moveTo>
                      <a:pt x="10800" y="0"/>
                    </a:moveTo>
                    <a:lnTo>
                      <a:pt x="21600" y="5400"/>
                    </a:lnTo>
                    <a:lnTo>
                      <a:pt x="21600" y="16200"/>
                    </a:lnTo>
                    <a:lnTo>
                      <a:pt x="10800" y="21600"/>
                    </a:lnTo>
                    <a:lnTo>
                      <a:pt x="0" y="16200"/>
                    </a:lnTo>
                    <a:lnTo>
                      <a:pt x="0" y="5400"/>
                    </a:lnTo>
                    <a:lnTo>
                      <a:pt x="10800" y="0"/>
                    </a:lnTo>
                    <a:close/>
                  </a:path>
                </a:pathLst>
              </a:custGeom>
              <a:solidFill>
                <a:srgbClr val="FF8000"/>
              </a:solidFill>
              <a:ln w="12700" cap="flat">
                <a:noFill/>
                <a:miter lim="400000"/>
              </a:ln>
              <a:effectLst/>
            </p:spPr>
            <p:txBody>
              <a:bodyPr wrap="square" lIns="0" tIns="0" rIns="0" bIns="0" numCol="1" anchor="t">
                <a:noAutofit/>
              </a:bodyPr>
              <a:lstStyle/>
              <a:p>
                <a:pPr lvl="0"/>
                <a:endParaRPr/>
              </a:p>
            </p:txBody>
          </p:sp>
          <p:sp>
            <p:nvSpPr>
              <p:cNvPr id="867" name="Shape 867"/>
              <p:cNvSpPr/>
              <p:nvPr/>
            </p:nvSpPr>
            <p:spPr>
              <a:xfrm>
                <a:off x="1244198" y="1851269"/>
                <a:ext cx="1686101" cy="661720"/>
              </a:xfrm>
              <a:prstGeom prst="rect">
                <a:avLst/>
              </a:prstGeom>
              <a:noFill/>
              <a:ln w="12700" cap="flat">
                <a:noFill/>
                <a:miter lim="400000"/>
              </a:ln>
              <a:effectLst/>
              <a:extLst>
                <a:ext uri="{C572A759-6A51-4108-AA02-DFA0A04FC94B}">
                  <ma14:wrappingTextBoxFlag xmlns:ma14="http://schemas.microsoft.com/office/mac/drawingml/2011/main" xmlns="" val="1"/>
                </a:ext>
              </a:extLst>
            </p:spPr>
            <p:txBody>
              <a:bodyPr wrap="square" lIns="0" tIns="0" rIns="0" bIns="0" numCol="1" anchor="ctr">
                <a:spAutoFit/>
              </a:bodyPr>
              <a:lstStyle>
                <a:lvl1pPr>
                  <a:defRPr sz="3600" b="1">
                    <a:solidFill>
                      <a:srgbClr val="FFFFFF"/>
                    </a:solidFill>
                    <a:latin typeface="Lucida Grande"/>
                    <a:ea typeface="Lucida Grande"/>
                    <a:cs typeface="Lucida Grande"/>
                    <a:sym typeface="Lucida Grande"/>
                  </a:defRPr>
                </a:lvl1pPr>
              </a:lstStyle>
              <a:p>
                <a:pPr lvl="0">
                  <a:defRPr sz="1800" b="0">
                    <a:solidFill>
                      <a:srgbClr val="000000"/>
                    </a:solidFill>
                  </a:defRPr>
                </a:pPr>
                <a:r>
                  <a:rPr sz="4300">
                    <a:latin typeface="Helvetica Light"/>
                    <a:cs typeface="Helvetica Light"/>
                  </a:rPr>
                  <a:t>Ideate</a:t>
                </a:r>
              </a:p>
            </p:txBody>
          </p:sp>
        </p:grpSp>
      </p:grpSp>
      <p:sp>
        <p:nvSpPr>
          <p:cNvPr id="7" name="Title 6"/>
          <p:cNvSpPr>
            <a:spLocks noGrp="1"/>
          </p:cNvSpPr>
          <p:nvPr>
            <p:ph type="title"/>
          </p:nvPr>
        </p:nvSpPr>
        <p:spPr/>
        <p:txBody>
          <a:bodyPr/>
          <a:lstStyle/>
          <a:p>
            <a:r>
              <a:rPr lang="en-US" dirty="0"/>
              <a:t>Design Thinking</a:t>
            </a:r>
          </a:p>
        </p:txBody>
      </p:sp>
      <p:sp>
        <p:nvSpPr>
          <p:cNvPr id="2" name="Date Placeholder 1"/>
          <p:cNvSpPr>
            <a:spLocks noGrp="1"/>
          </p:cNvSpPr>
          <p:nvPr>
            <p:ph type="dt" sz="half" idx="10"/>
          </p:nvPr>
        </p:nvSpPr>
        <p:spPr/>
        <p:txBody>
          <a:bodyPr/>
          <a:lstStyle/>
          <a:p>
            <a:pPr>
              <a:defRPr/>
            </a:pPr>
            <a:r>
              <a:rPr lang="en-US" dirty="0"/>
              <a:t>Autumn 2026</a:t>
            </a:r>
          </a:p>
        </p:txBody>
      </p:sp>
      <p:sp>
        <p:nvSpPr>
          <p:cNvPr id="3" name="Footer Placeholder 2"/>
          <p:cNvSpPr>
            <a:spLocks noGrp="1"/>
          </p:cNvSpPr>
          <p:nvPr>
            <p:ph type="ftr" sz="quarter" idx="11"/>
          </p:nvPr>
        </p:nvSpPr>
        <p:spPr/>
        <p:txBody>
          <a:bodyPr/>
          <a:lstStyle/>
          <a:p>
            <a:pPr>
              <a:defRPr/>
            </a:pPr>
            <a:r>
              <a:rPr lang="en-US"/>
              <a:t>dt+UX: Design Thinking for User Experience Design, Prototyping &amp; Evaluation</a:t>
            </a:r>
            <a:endParaRPr lang="en-US" dirty="0"/>
          </a:p>
        </p:txBody>
      </p:sp>
      <p:sp>
        <p:nvSpPr>
          <p:cNvPr id="4" name="Slide Number Placeholder 3"/>
          <p:cNvSpPr>
            <a:spLocks noGrp="1"/>
          </p:cNvSpPr>
          <p:nvPr>
            <p:ph type="sldNum" sz="quarter" idx="12"/>
          </p:nvPr>
        </p:nvSpPr>
        <p:spPr/>
        <p:txBody>
          <a:bodyPr/>
          <a:lstStyle/>
          <a:p>
            <a:pPr>
              <a:defRPr/>
            </a:pPr>
            <a:fld id="{0E1F3F99-1E68-4047-B307-0AAED4DA5926}" type="slidenum">
              <a:rPr lang="en-US" smtClean="0"/>
              <a:pPr>
                <a:defRPr/>
              </a:pPr>
              <a:t>45</a:t>
            </a:fld>
            <a:endParaRPr lang="en-US" dirty="0"/>
          </a:p>
        </p:txBody>
      </p:sp>
      <p:sp>
        <p:nvSpPr>
          <p:cNvPr id="23" name="Hexagon 22"/>
          <p:cNvSpPr/>
          <p:nvPr/>
        </p:nvSpPr>
        <p:spPr bwMode="auto">
          <a:xfrm>
            <a:off x="13120675" y="5833032"/>
            <a:ext cx="3421661" cy="2944906"/>
          </a:xfrm>
          <a:prstGeom prst="hexagon">
            <a:avLst>
              <a:gd name="adj" fmla="val 29818"/>
              <a:gd name="vf" fmla="val 115470"/>
            </a:avLst>
          </a:prstGeom>
          <a:noFill/>
          <a:ln w="152400" cap="flat" cmpd="sng" algn="ctr">
            <a:solidFill>
              <a:schemeClr val="accent4">
                <a:lumMod val="90000"/>
              </a:schemeClr>
            </a:solidFill>
            <a:prstDash val="solid"/>
            <a:round/>
            <a:headEnd type="none" w="sm" len="sm"/>
            <a:tailEnd type="none" w="sm" len="sm"/>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25000" dirty="0">
              <a:ln w="57150">
                <a:solidFill>
                  <a:schemeClr val="tx1"/>
                </a:solidFill>
              </a:ln>
              <a:solidFill>
                <a:schemeClr val="tx1"/>
              </a:solidFill>
              <a:effectLst/>
              <a:latin typeface="Times New Roman" pitchFamily="18" charset="0"/>
            </a:endParaRPr>
          </a:p>
        </p:txBody>
      </p:sp>
      <p:sp>
        <p:nvSpPr>
          <p:cNvPr id="24" name="Hexagon 23"/>
          <p:cNvSpPr/>
          <p:nvPr/>
        </p:nvSpPr>
        <p:spPr bwMode="auto">
          <a:xfrm>
            <a:off x="10490731" y="4346818"/>
            <a:ext cx="3421661" cy="2944906"/>
          </a:xfrm>
          <a:prstGeom prst="hexagon">
            <a:avLst>
              <a:gd name="adj" fmla="val 29818"/>
              <a:gd name="vf" fmla="val 115470"/>
            </a:avLst>
          </a:prstGeom>
          <a:noFill/>
          <a:ln w="152400" cap="flat" cmpd="sng" algn="ctr">
            <a:solidFill>
              <a:schemeClr val="accent4">
                <a:lumMod val="90000"/>
              </a:schemeClr>
            </a:solidFill>
            <a:prstDash val="solid"/>
            <a:round/>
            <a:headEnd type="none" w="sm" len="sm"/>
            <a:tailEnd type="none" w="sm" len="sm"/>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25000" dirty="0">
              <a:ln w="57150">
                <a:solidFill>
                  <a:schemeClr val="tx1"/>
                </a:solidFill>
              </a:ln>
              <a:solidFill>
                <a:schemeClr val="tx1"/>
              </a:solidFill>
              <a:effectLst/>
              <a:latin typeface="Times New Roman" pitchFamily="18" charset="0"/>
            </a:endParaRPr>
          </a:p>
        </p:txBody>
      </p:sp>
      <p:sp>
        <p:nvSpPr>
          <p:cNvPr id="25" name="Hexagon 24">
            <a:extLst>
              <a:ext uri="{FF2B5EF4-FFF2-40B4-BE49-F238E27FC236}">
                <a16:creationId xmlns:a16="http://schemas.microsoft.com/office/drawing/2014/main" id="{F5082707-7320-2E44-A8E2-1FBA23800AB0}"/>
              </a:ext>
            </a:extLst>
          </p:cNvPr>
          <p:cNvSpPr/>
          <p:nvPr/>
        </p:nvSpPr>
        <p:spPr bwMode="auto">
          <a:xfrm>
            <a:off x="15755938" y="7335497"/>
            <a:ext cx="3421661" cy="2944906"/>
          </a:xfrm>
          <a:prstGeom prst="hexagon">
            <a:avLst>
              <a:gd name="adj" fmla="val 29818"/>
              <a:gd name="vf" fmla="val 115470"/>
            </a:avLst>
          </a:prstGeom>
          <a:noFill/>
          <a:ln w="152400" cap="flat" cmpd="sng" algn="ctr">
            <a:solidFill>
              <a:schemeClr val="accent4">
                <a:lumMod val="90000"/>
              </a:schemeClr>
            </a:solidFill>
            <a:prstDash val="solid"/>
            <a:round/>
            <a:headEnd type="none" w="sm" len="sm"/>
            <a:tailEnd type="none" w="sm" len="sm"/>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25000" dirty="0">
              <a:ln w="57150">
                <a:solidFill>
                  <a:schemeClr val="tx1"/>
                </a:solidFill>
              </a:ln>
              <a:solidFill>
                <a:schemeClr val="tx1"/>
              </a:solidFill>
              <a:effectLst/>
              <a:latin typeface="Times New Roman" pitchFamily="18" charset="0"/>
            </a:endParaRPr>
          </a:p>
        </p:txBody>
      </p:sp>
    </p:spTree>
    <p:extLst>
      <p:ext uri="{BB962C8B-B14F-4D97-AF65-F5344CB8AC3E}">
        <p14:creationId xmlns:p14="http://schemas.microsoft.com/office/powerpoint/2010/main" val="31544685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24"/>
                                        </p:tgtEl>
                                        <p:attrNameLst>
                                          <p:attrName>style.visibility</p:attrName>
                                        </p:attrNameLst>
                                      </p:cBhvr>
                                      <p:to>
                                        <p:strVal val="hidden"/>
                                      </p:to>
                                    </p:set>
                                  </p:childTnLst>
                                </p:cTn>
                              </p:par>
                              <p:par>
                                <p:cTn id="7" presetID="1" presetClass="entr" presetSubtype="0" fill="hold" grpId="0" nodeType="withEffect">
                                  <p:stCondLst>
                                    <p:cond delay="0"/>
                                  </p:stCondLst>
                                  <p:childTnLst>
                                    <p:set>
                                      <p:cBhvr>
                                        <p:cTn id="8" dur="1" fill="hold">
                                          <p:stCondLst>
                                            <p:cond delay="0"/>
                                          </p:stCondLst>
                                        </p:cTn>
                                        <p:tgtEl>
                                          <p:spTgt spid="23"/>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animBg="1"/>
      <p:bldP spid="24" grpId="0" animBg="1"/>
      <p:bldP spid="25"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pPr>
              <a:defRPr/>
            </a:pPr>
            <a:r>
              <a:rPr lang="en-US" dirty="0"/>
              <a:t>Autumn 2026</a:t>
            </a:r>
          </a:p>
        </p:txBody>
      </p:sp>
      <p:sp>
        <p:nvSpPr>
          <p:cNvPr id="4" name="Footer Placeholder 3"/>
          <p:cNvSpPr>
            <a:spLocks noGrp="1"/>
          </p:cNvSpPr>
          <p:nvPr>
            <p:ph type="ftr" sz="quarter" idx="11"/>
          </p:nvPr>
        </p:nvSpPr>
        <p:spPr/>
        <p:txBody>
          <a:bodyPr/>
          <a:lstStyle/>
          <a:p>
            <a:pPr>
              <a:defRPr/>
            </a:pPr>
            <a:r>
              <a:rPr lang="en-US"/>
              <a:t>dt+UX: Design Thinking for User Experience Design, Prototyping &amp; Evaluation</a:t>
            </a:r>
          </a:p>
        </p:txBody>
      </p:sp>
      <p:sp>
        <p:nvSpPr>
          <p:cNvPr id="5" name="Slide Number Placeholder 4"/>
          <p:cNvSpPr>
            <a:spLocks noGrp="1"/>
          </p:cNvSpPr>
          <p:nvPr>
            <p:ph type="sldNum" sz="quarter" idx="12"/>
          </p:nvPr>
        </p:nvSpPr>
        <p:spPr/>
        <p:txBody>
          <a:bodyPr/>
          <a:lstStyle/>
          <a:p>
            <a:fld id="{63AA7834-23CB-3344-B42F-BB3C863F1847}" type="slidenum">
              <a:rPr lang="en-US" smtClean="0"/>
              <a:pPr/>
              <a:t>46</a:t>
            </a:fld>
            <a:endParaRPr lang="en-US"/>
          </a:p>
        </p:txBody>
      </p:sp>
      <p:sp>
        <p:nvSpPr>
          <p:cNvPr id="7" name="Hexagon 6"/>
          <p:cNvSpPr/>
          <p:nvPr/>
        </p:nvSpPr>
        <p:spPr bwMode="auto">
          <a:xfrm>
            <a:off x="9190416" y="4208131"/>
            <a:ext cx="5947568" cy="5204490"/>
          </a:xfrm>
          <a:prstGeom prst="hexagon">
            <a:avLst>
              <a:gd name="adj" fmla="val 28571"/>
              <a:gd name="vf" fmla="val 115470"/>
            </a:avLst>
          </a:prstGeom>
          <a:solidFill>
            <a:srgbClr val="E3482C"/>
          </a:solidFill>
          <a:ln w="12700" cap="flat" cmpd="sng" algn="ctr">
            <a:solidFill>
              <a:schemeClr val="tx2"/>
            </a:solidFill>
            <a:prstDash val="solid"/>
            <a:round/>
            <a:headEnd type="none" w="sm" len="sm"/>
            <a:tailEnd type="none" w="sm" len="sm"/>
          </a:ln>
          <a:effectLst/>
        </p:spPr>
        <p:txBody>
          <a:bodyPr vert="horz" wrap="square" lIns="182880" tIns="91440" rIns="182880" bIns="91440" numCol="1" rtlCol="0" anchor="t" anchorCtr="0" compatLnSpc="1">
            <a:prstTxWarp prst="textNoShape">
              <a:avLst/>
            </a:prstTxWarp>
          </a:bodyPr>
          <a:lstStyle/>
          <a:p>
            <a:pPr defTabSz="1828800" rtl="0" fontAlgn="base">
              <a:spcBef>
                <a:spcPct val="0"/>
              </a:spcBef>
              <a:spcAft>
                <a:spcPct val="0"/>
              </a:spcAft>
            </a:pPr>
            <a:endParaRPr lang="en-US" sz="6000" cap="small" dirty="0">
              <a:solidFill>
                <a:schemeClr val="tx1"/>
              </a:solidFill>
              <a:latin typeface="Helvetica Light"/>
              <a:cs typeface="Helvetica Light"/>
            </a:endParaRPr>
          </a:p>
        </p:txBody>
      </p:sp>
      <p:sp>
        <p:nvSpPr>
          <p:cNvPr id="8" name="TextBox 7"/>
          <p:cNvSpPr txBox="1"/>
          <p:nvPr/>
        </p:nvSpPr>
        <p:spPr>
          <a:xfrm>
            <a:off x="9871905" y="6322457"/>
            <a:ext cx="4770446" cy="1200329"/>
          </a:xfrm>
          <a:prstGeom prst="rect">
            <a:avLst/>
          </a:prstGeom>
          <a:noFill/>
        </p:spPr>
        <p:txBody>
          <a:bodyPr wrap="square" rtlCol="0">
            <a:spAutoFit/>
          </a:bodyPr>
          <a:lstStyle/>
          <a:p>
            <a:r>
              <a:rPr lang="en-US" sz="7200" cap="small" dirty="0">
                <a:solidFill>
                  <a:schemeClr val="tx1"/>
                </a:solidFill>
                <a:latin typeface="Helvetica Light"/>
                <a:cs typeface="Helvetica Light"/>
              </a:rPr>
              <a:t>prototype</a:t>
            </a:r>
          </a:p>
        </p:txBody>
      </p:sp>
      <p:sp>
        <p:nvSpPr>
          <p:cNvPr id="9" name="TextBox 8"/>
          <p:cNvSpPr txBox="1"/>
          <p:nvPr/>
        </p:nvSpPr>
        <p:spPr>
          <a:xfrm>
            <a:off x="5307408" y="4460993"/>
            <a:ext cx="3102131" cy="1200329"/>
          </a:xfrm>
          <a:prstGeom prst="rect">
            <a:avLst/>
          </a:prstGeom>
          <a:noFill/>
        </p:spPr>
        <p:txBody>
          <a:bodyPr wrap="none" rtlCol="0">
            <a:spAutoFit/>
          </a:bodyPr>
          <a:lstStyle/>
          <a:p>
            <a:r>
              <a:rPr lang="en-US" sz="7200" dirty="0">
                <a:solidFill>
                  <a:schemeClr val="tx1"/>
                </a:solidFill>
                <a:latin typeface="Helvetica Light"/>
                <a:cs typeface="Helvetica Light"/>
              </a:rPr>
              <a:t>to think</a:t>
            </a:r>
          </a:p>
        </p:txBody>
      </p:sp>
      <p:sp>
        <p:nvSpPr>
          <p:cNvPr id="10" name="TextBox 9"/>
          <p:cNvSpPr txBox="1"/>
          <p:nvPr/>
        </p:nvSpPr>
        <p:spPr>
          <a:xfrm>
            <a:off x="15509303" y="7894683"/>
            <a:ext cx="3111749" cy="1200329"/>
          </a:xfrm>
          <a:prstGeom prst="rect">
            <a:avLst/>
          </a:prstGeom>
          <a:noFill/>
        </p:spPr>
        <p:txBody>
          <a:bodyPr wrap="none" rtlCol="0">
            <a:spAutoFit/>
          </a:bodyPr>
          <a:lstStyle/>
          <a:p>
            <a:r>
              <a:rPr lang="en-US" sz="7200" dirty="0">
                <a:solidFill>
                  <a:schemeClr val="tx1"/>
                </a:solidFill>
                <a:latin typeface="Helvetica Light"/>
                <a:cs typeface="Helvetica Light"/>
              </a:rPr>
              <a:t>to learn</a:t>
            </a:r>
          </a:p>
        </p:txBody>
      </p:sp>
    </p:spTree>
    <p:extLst>
      <p:ext uri="{BB962C8B-B14F-4D97-AF65-F5344CB8AC3E}">
        <p14:creationId xmlns:p14="http://schemas.microsoft.com/office/powerpoint/2010/main" val="3683631945"/>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25A0172-DA5D-B34B-A4B4-B5982835BF33}"/>
              </a:ext>
            </a:extLst>
          </p:cNvPr>
          <p:cNvSpPr/>
          <p:nvPr/>
        </p:nvSpPr>
        <p:spPr bwMode="auto">
          <a:xfrm>
            <a:off x="0" y="0"/>
            <a:ext cx="24384000" cy="14128872"/>
          </a:xfrm>
          <a:prstGeom prst="rect">
            <a:avLst/>
          </a:prstGeom>
          <a:solidFill>
            <a:schemeClr val="tx1"/>
          </a:solidFill>
          <a:ln w="12700" cap="flat" cmpd="sng" algn="ctr">
            <a:noFill/>
            <a:prstDash val="solid"/>
            <a:round/>
            <a:headEnd type="none" w="sm" len="sm"/>
            <a:tailEnd type="none" w="sm" len="sm"/>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imes New Roman" pitchFamily="18" charset="0"/>
            </a:endParaRPr>
          </a:p>
        </p:txBody>
      </p:sp>
      <p:sp>
        <p:nvSpPr>
          <p:cNvPr id="2" name="TextBox 1"/>
          <p:cNvSpPr txBox="1"/>
          <p:nvPr/>
        </p:nvSpPr>
        <p:spPr>
          <a:xfrm>
            <a:off x="5285431" y="1930402"/>
            <a:ext cx="13819489" cy="1436598"/>
          </a:xfrm>
          <a:prstGeom prst="rect">
            <a:avLst/>
          </a:prstGeom>
          <a:noFill/>
        </p:spPr>
        <p:txBody>
          <a:bodyPr wrap="none" lIns="0" tIns="0" rIns="0" bIns="38404" rtlCol="0">
            <a:spAutoFit/>
          </a:bodyPr>
          <a:lstStyle/>
          <a:p>
            <a:pPr>
              <a:lnSpc>
                <a:spcPts val="10920"/>
              </a:lnSpc>
            </a:pPr>
            <a:r>
              <a:rPr lang="en-US" altLang="zh-CN" sz="10000" dirty="0">
                <a:solidFill>
                  <a:srgbClr val="000000"/>
                </a:solidFill>
                <a:latin typeface="Gotham" pitchFamily="18" charset="0"/>
                <a:cs typeface="Gotham" pitchFamily="18" charset="0"/>
              </a:rPr>
              <a:t>TEST</a:t>
            </a:r>
            <a:r>
              <a:rPr lang="en-US" altLang="zh-CN" sz="10000" dirty="0">
                <a:latin typeface="Times New Roman" pitchFamily="18" charset="0"/>
                <a:cs typeface="Times New Roman" pitchFamily="18" charset="0"/>
              </a:rPr>
              <a:t> </a:t>
            </a:r>
            <a:r>
              <a:rPr lang="en-US" altLang="zh-CN" sz="10000" dirty="0">
                <a:solidFill>
                  <a:srgbClr val="000000"/>
                </a:solidFill>
                <a:latin typeface="Gotham" pitchFamily="18" charset="0"/>
                <a:cs typeface="Gotham" pitchFamily="18" charset="0"/>
              </a:rPr>
              <a:t>YOUR</a:t>
            </a:r>
            <a:r>
              <a:rPr lang="en-US" altLang="zh-CN" sz="10000" dirty="0">
                <a:latin typeface="Times New Roman" pitchFamily="18" charset="0"/>
                <a:cs typeface="Times New Roman" pitchFamily="18" charset="0"/>
              </a:rPr>
              <a:t> </a:t>
            </a:r>
            <a:r>
              <a:rPr lang="en-US" altLang="zh-CN" sz="10000" dirty="0">
                <a:solidFill>
                  <a:srgbClr val="000000"/>
                </a:solidFill>
                <a:latin typeface="Gotham" pitchFamily="18" charset="0"/>
                <a:cs typeface="Gotham" pitchFamily="18" charset="0"/>
              </a:rPr>
              <a:t>ASSUMPTIONS</a:t>
            </a:r>
          </a:p>
        </p:txBody>
      </p:sp>
      <p:sp>
        <p:nvSpPr>
          <p:cNvPr id="5" name="TextBox 1"/>
          <p:cNvSpPr txBox="1"/>
          <p:nvPr/>
        </p:nvSpPr>
        <p:spPr>
          <a:xfrm>
            <a:off x="3241528" y="1054101"/>
            <a:ext cx="10611879" cy="885165"/>
          </a:xfrm>
          <a:prstGeom prst="rect">
            <a:avLst/>
          </a:prstGeom>
          <a:noFill/>
        </p:spPr>
        <p:txBody>
          <a:bodyPr wrap="none" lIns="0" tIns="0" rIns="0" bIns="38404" rtlCol="0">
            <a:spAutoFit/>
          </a:bodyPr>
          <a:lstStyle/>
          <a:p>
            <a:pPr>
              <a:lnSpc>
                <a:spcPts val="6552"/>
              </a:lnSpc>
            </a:pPr>
            <a:r>
              <a:rPr lang="en-US" altLang="zh-CN" sz="6000" dirty="0">
                <a:solidFill>
                  <a:srgbClr val="FF9300"/>
                </a:solidFill>
                <a:latin typeface="Gotham" pitchFamily="18" charset="0"/>
                <a:cs typeface="Gotham" pitchFamily="18" charset="0"/>
              </a:rPr>
              <a:t>THE</a:t>
            </a:r>
            <a:r>
              <a:rPr lang="en-US" altLang="zh-CN" sz="6000" dirty="0">
                <a:latin typeface="Times New Roman" pitchFamily="18" charset="0"/>
                <a:cs typeface="Times New Roman" pitchFamily="18" charset="0"/>
              </a:rPr>
              <a:t> </a:t>
            </a:r>
            <a:r>
              <a:rPr lang="en-US" altLang="zh-CN" sz="6000" dirty="0">
                <a:solidFill>
                  <a:srgbClr val="FF9300"/>
                </a:solidFill>
                <a:latin typeface="Gotham" pitchFamily="18" charset="0"/>
                <a:cs typeface="Gotham" pitchFamily="18" charset="0"/>
              </a:rPr>
              <a:t>MARSHMALLOW CHALLENGE</a:t>
            </a:r>
          </a:p>
        </p:txBody>
      </p:sp>
      <p:sp>
        <p:nvSpPr>
          <p:cNvPr id="7" name="Date Placeholder 6"/>
          <p:cNvSpPr>
            <a:spLocks noGrp="1"/>
          </p:cNvSpPr>
          <p:nvPr>
            <p:ph type="dt" sz="half" idx="10"/>
          </p:nvPr>
        </p:nvSpPr>
        <p:spPr/>
        <p:txBody>
          <a:bodyPr/>
          <a:lstStyle/>
          <a:p>
            <a:pPr>
              <a:defRPr/>
            </a:pPr>
            <a:r>
              <a:rPr lang="en-US" dirty="0"/>
              <a:t>Autumn 2026</a:t>
            </a:r>
          </a:p>
        </p:txBody>
      </p:sp>
      <p:sp>
        <p:nvSpPr>
          <p:cNvPr id="8" name="Footer Placeholder 7"/>
          <p:cNvSpPr>
            <a:spLocks noGrp="1"/>
          </p:cNvSpPr>
          <p:nvPr>
            <p:ph type="ftr" sz="quarter" idx="11"/>
          </p:nvPr>
        </p:nvSpPr>
        <p:spPr/>
        <p:txBody>
          <a:bodyPr/>
          <a:lstStyle/>
          <a:p>
            <a:pPr>
              <a:defRPr/>
            </a:pPr>
            <a:r>
              <a:rPr lang="en-US"/>
              <a:t>dt+UX: Design Thinking for User Experience Design, Prototyping &amp; Evaluation</a:t>
            </a:r>
          </a:p>
        </p:txBody>
      </p:sp>
      <p:sp>
        <p:nvSpPr>
          <p:cNvPr id="9" name="Slide Number Placeholder 8"/>
          <p:cNvSpPr>
            <a:spLocks noGrp="1"/>
          </p:cNvSpPr>
          <p:nvPr>
            <p:ph type="sldNum" sz="quarter" idx="12"/>
          </p:nvPr>
        </p:nvSpPr>
        <p:spPr/>
        <p:txBody>
          <a:bodyPr/>
          <a:lstStyle/>
          <a:p>
            <a:fld id="{6C4F84B1-3F38-E843-B494-F12B29A0060D}" type="slidenum">
              <a:rPr lang="en-US" smtClean="0"/>
              <a:pPr/>
              <a:t>47</a:t>
            </a:fld>
            <a:endParaRPr lang="en-US"/>
          </a:p>
        </p:txBody>
      </p:sp>
      <p:pic>
        <p:nvPicPr>
          <p:cNvPr id="13" name="Picture 12">
            <a:extLst>
              <a:ext uri="{FF2B5EF4-FFF2-40B4-BE49-F238E27FC236}">
                <a16:creationId xmlns:a16="http://schemas.microsoft.com/office/drawing/2014/main" id="{3D9FCAF4-6BA0-5C42-A7A6-0353C97690AE}"/>
              </a:ext>
            </a:extLst>
          </p:cNvPr>
          <p:cNvPicPr>
            <a:picLocks noChangeAspect="1"/>
          </p:cNvPicPr>
          <p:nvPr/>
        </p:nvPicPr>
        <p:blipFill rotWithShape="1">
          <a:blip r:embed="rId3"/>
          <a:srcRect t="23082"/>
          <a:stretch/>
        </p:blipFill>
        <p:spPr>
          <a:xfrm>
            <a:off x="-76278" y="3472468"/>
            <a:ext cx="24448562" cy="10656404"/>
          </a:xfrm>
          <a:prstGeom prst="rect">
            <a:avLst/>
          </a:prstGeom>
        </p:spPr>
      </p:pic>
    </p:spTree>
    <p:extLst>
      <p:ext uri="{BB962C8B-B14F-4D97-AF65-F5344CB8AC3E}">
        <p14:creationId xmlns:p14="http://schemas.microsoft.com/office/powerpoint/2010/main" val="1392560312"/>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25A0172-DA5D-B34B-A4B4-B5982835BF33}"/>
              </a:ext>
            </a:extLst>
          </p:cNvPr>
          <p:cNvSpPr/>
          <p:nvPr/>
        </p:nvSpPr>
        <p:spPr bwMode="auto">
          <a:xfrm>
            <a:off x="0" y="0"/>
            <a:ext cx="24384000" cy="14128872"/>
          </a:xfrm>
          <a:prstGeom prst="rect">
            <a:avLst/>
          </a:prstGeom>
          <a:solidFill>
            <a:schemeClr val="tx1"/>
          </a:solidFill>
          <a:ln w="12700" cap="flat" cmpd="sng" algn="ctr">
            <a:noFill/>
            <a:prstDash val="solid"/>
            <a:round/>
            <a:headEnd type="none" w="sm" len="sm"/>
            <a:tailEnd type="none" w="sm" len="sm"/>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imes New Roman" pitchFamily="18" charset="0"/>
            </a:endParaRPr>
          </a:p>
        </p:txBody>
      </p:sp>
      <p:sp>
        <p:nvSpPr>
          <p:cNvPr id="2" name="TextBox 1"/>
          <p:cNvSpPr txBox="1"/>
          <p:nvPr/>
        </p:nvSpPr>
        <p:spPr>
          <a:xfrm>
            <a:off x="5285431" y="1930402"/>
            <a:ext cx="13819489" cy="1436598"/>
          </a:xfrm>
          <a:prstGeom prst="rect">
            <a:avLst/>
          </a:prstGeom>
          <a:noFill/>
        </p:spPr>
        <p:txBody>
          <a:bodyPr wrap="none" lIns="0" tIns="0" rIns="0" bIns="38404" rtlCol="0">
            <a:spAutoFit/>
          </a:bodyPr>
          <a:lstStyle/>
          <a:p>
            <a:pPr>
              <a:lnSpc>
                <a:spcPts val="10920"/>
              </a:lnSpc>
            </a:pPr>
            <a:r>
              <a:rPr lang="en-US" altLang="zh-CN" sz="10000" dirty="0">
                <a:solidFill>
                  <a:srgbClr val="000000"/>
                </a:solidFill>
                <a:latin typeface="Gotham" pitchFamily="18" charset="0"/>
                <a:cs typeface="Gotham" pitchFamily="18" charset="0"/>
              </a:rPr>
              <a:t>TEST</a:t>
            </a:r>
            <a:r>
              <a:rPr lang="en-US" altLang="zh-CN" sz="10000" dirty="0">
                <a:latin typeface="Times New Roman" pitchFamily="18" charset="0"/>
                <a:cs typeface="Times New Roman" pitchFamily="18" charset="0"/>
              </a:rPr>
              <a:t> </a:t>
            </a:r>
            <a:r>
              <a:rPr lang="en-US" altLang="zh-CN" sz="10000" dirty="0">
                <a:solidFill>
                  <a:srgbClr val="000000"/>
                </a:solidFill>
                <a:latin typeface="Gotham" pitchFamily="18" charset="0"/>
                <a:cs typeface="Gotham" pitchFamily="18" charset="0"/>
              </a:rPr>
              <a:t>YOUR</a:t>
            </a:r>
            <a:r>
              <a:rPr lang="en-US" altLang="zh-CN" sz="10000" dirty="0">
                <a:latin typeface="Times New Roman" pitchFamily="18" charset="0"/>
                <a:cs typeface="Times New Roman" pitchFamily="18" charset="0"/>
              </a:rPr>
              <a:t> </a:t>
            </a:r>
            <a:r>
              <a:rPr lang="en-US" altLang="zh-CN" sz="10000" dirty="0">
                <a:solidFill>
                  <a:srgbClr val="000000"/>
                </a:solidFill>
                <a:latin typeface="Gotham" pitchFamily="18" charset="0"/>
                <a:cs typeface="Gotham" pitchFamily="18" charset="0"/>
              </a:rPr>
              <a:t>ASSUMPTIONS</a:t>
            </a:r>
          </a:p>
        </p:txBody>
      </p:sp>
      <p:sp>
        <p:nvSpPr>
          <p:cNvPr id="5" name="TextBox 1"/>
          <p:cNvSpPr txBox="1"/>
          <p:nvPr/>
        </p:nvSpPr>
        <p:spPr>
          <a:xfrm>
            <a:off x="3241528" y="1054101"/>
            <a:ext cx="10611879" cy="885165"/>
          </a:xfrm>
          <a:prstGeom prst="rect">
            <a:avLst/>
          </a:prstGeom>
          <a:noFill/>
        </p:spPr>
        <p:txBody>
          <a:bodyPr wrap="none" lIns="0" tIns="0" rIns="0" bIns="38404" rtlCol="0">
            <a:spAutoFit/>
          </a:bodyPr>
          <a:lstStyle/>
          <a:p>
            <a:pPr>
              <a:lnSpc>
                <a:spcPts val="6552"/>
              </a:lnSpc>
            </a:pPr>
            <a:r>
              <a:rPr lang="en-US" altLang="zh-CN" sz="6000" dirty="0">
                <a:solidFill>
                  <a:srgbClr val="FF9300"/>
                </a:solidFill>
                <a:latin typeface="Gotham" pitchFamily="18" charset="0"/>
                <a:cs typeface="Gotham" pitchFamily="18" charset="0"/>
              </a:rPr>
              <a:t>THE</a:t>
            </a:r>
            <a:r>
              <a:rPr lang="en-US" altLang="zh-CN" sz="6000" dirty="0">
                <a:latin typeface="Times New Roman" pitchFamily="18" charset="0"/>
                <a:cs typeface="Times New Roman" pitchFamily="18" charset="0"/>
              </a:rPr>
              <a:t> </a:t>
            </a:r>
            <a:r>
              <a:rPr lang="en-US" altLang="zh-CN" sz="6000" dirty="0">
                <a:solidFill>
                  <a:srgbClr val="FF9300"/>
                </a:solidFill>
                <a:latin typeface="Gotham" pitchFamily="18" charset="0"/>
                <a:cs typeface="Gotham" pitchFamily="18" charset="0"/>
              </a:rPr>
              <a:t>MARSHMALLOW CHALLENGE</a:t>
            </a:r>
          </a:p>
        </p:txBody>
      </p:sp>
      <p:sp>
        <p:nvSpPr>
          <p:cNvPr id="7" name="Date Placeholder 6"/>
          <p:cNvSpPr>
            <a:spLocks noGrp="1"/>
          </p:cNvSpPr>
          <p:nvPr>
            <p:ph type="dt" sz="half" idx="10"/>
          </p:nvPr>
        </p:nvSpPr>
        <p:spPr/>
        <p:txBody>
          <a:bodyPr/>
          <a:lstStyle/>
          <a:p>
            <a:pPr>
              <a:defRPr/>
            </a:pPr>
            <a:r>
              <a:rPr lang="en-US" dirty="0"/>
              <a:t>Autumn 2026</a:t>
            </a:r>
          </a:p>
        </p:txBody>
      </p:sp>
      <p:sp>
        <p:nvSpPr>
          <p:cNvPr id="8" name="Footer Placeholder 7"/>
          <p:cNvSpPr>
            <a:spLocks noGrp="1"/>
          </p:cNvSpPr>
          <p:nvPr>
            <p:ph type="ftr" sz="quarter" idx="11"/>
          </p:nvPr>
        </p:nvSpPr>
        <p:spPr/>
        <p:txBody>
          <a:bodyPr/>
          <a:lstStyle/>
          <a:p>
            <a:pPr>
              <a:defRPr/>
            </a:pPr>
            <a:r>
              <a:rPr lang="en-US"/>
              <a:t>dt+UX: Design Thinking for User Experience Design, Prototyping &amp; Evaluation</a:t>
            </a:r>
          </a:p>
        </p:txBody>
      </p:sp>
      <p:sp>
        <p:nvSpPr>
          <p:cNvPr id="9" name="Slide Number Placeholder 8"/>
          <p:cNvSpPr>
            <a:spLocks noGrp="1"/>
          </p:cNvSpPr>
          <p:nvPr>
            <p:ph type="sldNum" sz="quarter" idx="12"/>
          </p:nvPr>
        </p:nvSpPr>
        <p:spPr/>
        <p:txBody>
          <a:bodyPr/>
          <a:lstStyle/>
          <a:p>
            <a:fld id="{6C4F84B1-3F38-E843-B494-F12B29A0060D}" type="slidenum">
              <a:rPr lang="en-US" smtClean="0"/>
              <a:pPr/>
              <a:t>48</a:t>
            </a:fld>
            <a:endParaRPr lang="en-US"/>
          </a:p>
        </p:txBody>
      </p:sp>
      <p:pic>
        <p:nvPicPr>
          <p:cNvPr id="11" name="Picture 10">
            <a:extLst>
              <a:ext uri="{FF2B5EF4-FFF2-40B4-BE49-F238E27FC236}">
                <a16:creationId xmlns:a16="http://schemas.microsoft.com/office/drawing/2014/main" id="{E6FB7B9E-E78A-FC4C-9BCE-BE7348542EBC}"/>
              </a:ext>
            </a:extLst>
          </p:cNvPr>
          <p:cNvPicPr>
            <a:picLocks noChangeAspect="1"/>
          </p:cNvPicPr>
          <p:nvPr/>
        </p:nvPicPr>
        <p:blipFill>
          <a:blip r:embed="rId3"/>
          <a:stretch>
            <a:fillRect/>
          </a:stretch>
        </p:blipFill>
        <p:spPr>
          <a:xfrm>
            <a:off x="5590936" y="3813657"/>
            <a:ext cx="13995400" cy="10160000"/>
          </a:xfrm>
          <a:prstGeom prst="rect">
            <a:avLst/>
          </a:prstGeom>
        </p:spPr>
      </p:pic>
    </p:spTree>
    <p:extLst>
      <p:ext uri="{BB962C8B-B14F-4D97-AF65-F5344CB8AC3E}">
        <p14:creationId xmlns:p14="http://schemas.microsoft.com/office/powerpoint/2010/main" val="3180018621"/>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25A0172-DA5D-B34B-A4B4-B5982835BF33}"/>
              </a:ext>
            </a:extLst>
          </p:cNvPr>
          <p:cNvSpPr/>
          <p:nvPr/>
        </p:nvSpPr>
        <p:spPr bwMode="auto">
          <a:xfrm>
            <a:off x="0" y="0"/>
            <a:ext cx="24384000" cy="14128872"/>
          </a:xfrm>
          <a:prstGeom prst="rect">
            <a:avLst/>
          </a:prstGeom>
          <a:solidFill>
            <a:schemeClr val="tx1"/>
          </a:solidFill>
          <a:ln w="12700" cap="flat" cmpd="sng" algn="ctr">
            <a:noFill/>
            <a:prstDash val="solid"/>
            <a:round/>
            <a:headEnd type="none" w="sm" len="sm"/>
            <a:tailEnd type="none" w="sm" len="sm"/>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imes New Roman" pitchFamily="18" charset="0"/>
            </a:endParaRPr>
          </a:p>
        </p:txBody>
      </p:sp>
      <p:sp>
        <p:nvSpPr>
          <p:cNvPr id="2" name="TextBox 1"/>
          <p:cNvSpPr txBox="1"/>
          <p:nvPr/>
        </p:nvSpPr>
        <p:spPr>
          <a:xfrm>
            <a:off x="5285431" y="1930402"/>
            <a:ext cx="13819489" cy="1436598"/>
          </a:xfrm>
          <a:prstGeom prst="rect">
            <a:avLst/>
          </a:prstGeom>
          <a:noFill/>
        </p:spPr>
        <p:txBody>
          <a:bodyPr wrap="none" lIns="0" tIns="0" rIns="0" bIns="38404" rtlCol="0">
            <a:spAutoFit/>
          </a:bodyPr>
          <a:lstStyle/>
          <a:p>
            <a:pPr>
              <a:lnSpc>
                <a:spcPts val="10920"/>
              </a:lnSpc>
            </a:pPr>
            <a:r>
              <a:rPr lang="en-US" altLang="zh-CN" sz="10000" dirty="0">
                <a:solidFill>
                  <a:srgbClr val="000000"/>
                </a:solidFill>
                <a:latin typeface="Gotham" pitchFamily="18" charset="0"/>
                <a:cs typeface="Gotham" pitchFamily="18" charset="0"/>
              </a:rPr>
              <a:t>TEST</a:t>
            </a:r>
            <a:r>
              <a:rPr lang="en-US" altLang="zh-CN" sz="10000" dirty="0">
                <a:latin typeface="Times New Roman" pitchFamily="18" charset="0"/>
                <a:cs typeface="Times New Roman" pitchFamily="18" charset="0"/>
              </a:rPr>
              <a:t> </a:t>
            </a:r>
            <a:r>
              <a:rPr lang="en-US" altLang="zh-CN" sz="10000" dirty="0">
                <a:solidFill>
                  <a:srgbClr val="000000"/>
                </a:solidFill>
                <a:latin typeface="Gotham" pitchFamily="18" charset="0"/>
                <a:cs typeface="Gotham" pitchFamily="18" charset="0"/>
              </a:rPr>
              <a:t>YOUR</a:t>
            </a:r>
            <a:r>
              <a:rPr lang="en-US" altLang="zh-CN" sz="10000" dirty="0">
                <a:latin typeface="Times New Roman" pitchFamily="18" charset="0"/>
                <a:cs typeface="Times New Roman" pitchFamily="18" charset="0"/>
              </a:rPr>
              <a:t> </a:t>
            </a:r>
            <a:r>
              <a:rPr lang="en-US" altLang="zh-CN" sz="10000" dirty="0">
                <a:solidFill>
                  <a:srgbClr val="000000"/>
                </a:solidFill>
                <a:latin typeface="Gotham" pitchFamily="18" charset="0"/>
                <a:cs typeface="Gotham" pitchFamily="18" charset="0"/>
              </a:rPr>
              <a:t>ASSUMPTIONS</a:t>
            </a:r>
          </a:p>
        </p:txBody>
      </p:sp>
      <p:sp>
        <p:nvSpPr>
          <p:cNvPr id="5" name="TextBox 1"/>
          <p:cNvSpPr txBox="1"/>
          <p:nvPr/>
        </p:nvSpPr>
        <p:spPr>
          <a:xfrm>
            <a:off x="3241528" y="1054101"/>
            <a:ext cx="10611879" cy="885165"/>
          </a:xfrm>
          <a:prstGeom prst="rect">
            <a:avLst/>
          </a:prstGeom>
          <a:noFill/>
        </p:spPr>
        <p:txBody>
          <a:bodyPr wrap="none" lIns="0" tIns="0" rIns="0" bIns="38404" rtlCol="0">
            <a:spAutoFit/>
          </a:bodyPr>
          <a:lstStyle/>
          <a:p>
            <a:pPr>
              <a:lnSpc>
                <a:spcPts val="6552"/>
              </a:lnSpc>
            </a:pPr>
            <a:r>
              <a:rPr lang="en-US" altLang="zh-CN" sz="6000" dirty="0">
                <a:solidFill>
                  <a:srgbClr val="FF9300"/>
                </a:solidFill>
                <a:latin typeface="Gotham" pitchFamily="18" charset="0"/>
                <a:cs typeface="Gotham" pitchFamily="18" charset="0"/>
              </a:rPr>
              <a:t>THE</a:t>
            </a:r>
            <a:r>
              <a:rPr lang="en-US" altLang="zh-CN" sz="6000" dirty="0">
                <a:latin typeface="Times New Roman" pitchFamily="18" charset="0"/>
                <a:cs typeface="Times New Roman" pitchFamily="18" charset="0"/>
              </a:rPr>
              <a:t> </a:t>
            </a:r>
            <a:r>
              <a:rPr lang="en-US" altLang="zh-CN" sz="6000" dirty="0">
                <a:solidFill>
                  <a:srgbClr val="FF9300"/>
                </a:solidFill>
                <a:latin typeface="Gotham" pitchFamily="18" charset="0"/>
                <a:cs typeface="Gotham" pitchFamily="18" charset="0"/>
              </a:rPr>
              <a:t>MARSHMALLOW CHALLENGE</a:t>
            </a:r>
          </a:p>
        </p:txBody>
      </p:sp>
      <p:sp>
        <p:nvSpPr>
          <p:cNvPr id="7" name="Date Placeholder 6"/>
          <p:cNvSpPr>
            <a:spLocks noGrp="1"/>
          </p:cNvSpPr>
          <p:nvPr>
            <p:ph type="dt" sz="half" idx="10"/>
          </p:nvPr>
        </p:nvSpPr>
        <p:spPr/>
        <p:txBody>
          <a:bodyPr/>
          <a:lstStyle/>
          <a:p>
            <a:pPr>
              <a:defRPr/>
            </a:pPr>
            <a:r>
              <a:rPr lang="en-US" dirty="0"/>
              <a:t>Autumn 2026</a:t>
            </a:r>
          </a:p>
        </p:txBody>
      </p:sp>
      <p:sp>
        <p:nvSpPr>
          <p:cNvPr id="8" name="Footer Placeholder 7"/>
          <p:cNvSpPr>
            <a:spLocks noGrp="1"/>
          </p:cNvSpPr>
          <p:nvPr>
            <p:ph type="ftr" sz="quarter" idx="11"/>
          </p:nvPr>
        </p:nvSpPr>
        <p:spPr/>
        <p:txBody>
          <a:bodyPr/>
          <a:lstStyle/>
          <a:p>
            <a:pPr>
              <a:defRPr/>
            </a:pPr>
            <a:r>
              <a:rPr lang="en-US"/>
              <a:t>dt+UX: Design Thinking for User Experience Design, Prototyping &amp; Evaluation</a:t>
            </a:r>
          </a:p>
        </p:txBody>
      </p:sp>
      <p:sp>
        <p:nvSpPr>
          <p:cNvPr id="9" name="Slide Number Placeholder 8"/>
          <p:cNvSpPr>
            <a:spLocks noGrp="1"/>
          </p:cNvSpPr>
          <p:nvPr>
            <p:ph type="sldNum" sz="quarter" idx="12"/>
          </p:nvPr>
        </p:nvSpPr>
        <p:spPr/>
        <p:txBody>
          <a:bodyPr/>
          <a:lstStyle/>
          <a:p>
            <a:fld id="{6C4F84B1-3F38-E843-B494-F12B29A0060D}" type="slidenum">
              <a:rPr lang="en-US" smtClean="0"/>
              <a:pPr/>
              <a:t>49</a:t>
            </a:fld>
            <a:endParaRPr lang="en-US"/>
          </a:p>
        </p:txBody>
      </p:sp>
      <p:pic>
        <p:nvPicPr>
          <p:cNvPr id="3" name="Picture 2">
            <a:extLst>
              <a:ext uri="{FF2B5EF4-FFF2-40B4-BE49-F238E27FC236}">
                <a16:creationId xmlns:a16="http://schemas.microsoft.com/office/drawing/2014/main" id="{988B5D73-177F-004B-8AA1-524C0904D91F}"/>
              </a:ext>
            </a:extLst>
          </p:cNvPr>
          <p:cNvPicPr>
            <a:picLocks noChangeAspect="1"/>
          </p:cNvPicPr>
          <p:nvPr/>
        </p:nvPicPr>
        <p:blipFill rotWithShape="1">
          <a:blip r:embed="rId3"/>
          <a:srcRect t="2555"/>
          <a:stretch/>
        </p:blipFill>
        <p:spPr>
          <a:xfrm>
            <a:off x="4435728" y="3199379"/>
            <a:ext cx="15445657" cy="10484906"/>
          </a:xfrm>
          <a:prstGeom prst="rect">
            <a:avLst/>
          </a:prstGeom>
        </p:spPr>
      </p:pic>
      <p:sp>
        <p:nvSpPr>
          <p:cNvPr id="4" name="Rectangle 3">
            <a:extLst>
              <a:ext uri="{FF2B5EF4-FFF2-40B4-BE49-F238E27FC236}">
                <a16:creationId xmlns:a16="http://schemas.microsoft.com/office/drawing/2014/main" id="{86CE60BC-2DB6-E14C-8DB7-58983CAD6CA3}"/>
              </a:ext>
            </a:extLst>
          </p:cNvPr>
          <p:cNvSpPr/>
          <p:nvPr/>
        </p:nvSpPr>
        <p:spPr bwMode="auto">
          <a:xfrm>
            <a:off x="8908026" y="12211665"/>
            <a:ext cx="10707329" cy="1297858"/>
          </a:xfrm>
          <a:prstGeom prst="rect">
            <a:avLst/>
          </a:prstGeom>
          <a:solidFill>
            <a:srgbClr val="EAECEF"/>
          </a:solidFill>
          <a:ln w="12700" cap="flat" cmpd="sng" algn="ctr">
            <a:noFill/>
            <a:prstDash val="solid"/>
            <a:round/>
            <a:headEnd type="none" w="sm" len="sm"/>
            <a:tailEnd type="none" w="sm" len="sm"/>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Times New Roman" pitchFamily="18" charset="0"/>
            </a:endParaRPr>
          </a:p>
        </p:txBody>
      </p:sp>
    </p:spTree>
    <p:extLst>
      <p:ext uri="{BB962C8B-B14F-4D97-AF65-F5344CB8AC3E}">
        <p14:creationId xmlns:p14="http://schemas.microsoft.com/office/powerpoint/2010/main" val="3567595467"/>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25A0172-DA5D-B34B-A4B4-B5982835BF33}"/>
              </a:ext>
            </a:extLst>
          </p:cNvPr>
          <p:cNvSpPr/>
          <p:nvPr/>
        </p:nvSpPr>
        <p:spPr bwMode="auto">
          <a:xfrm>
            <a:off x="0" y="0"/>
            <a:ext cx="24384000" cy="14128872"/>
          </a:xfrm>
          <a:prstGeom prst="rect">
            <a:avLst/>
          </a:prstGeom>
          <a:solidFill>
            <a:schemeClr val="tx1"/>
          </a:solidFill>
          <a:ln w="12700" cap="flat" cmpd="sng" algn="ctr">
            <a:noFill/>
            <a:prstDash val="solid"/>
            <a:round/>
            <a:headEnd type="none" w="sm" len="sm"/>
            <a:tailEnd type="none" w="sm" len="sm"/>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imes New Roman" pitchFamily="18" charset="0"/>
            </a:endParaRPr>
          </a:p>
        </p:txBody>
      </p:sp>
      <p:sp>
        <p:nvSpPr>
          <p:cNvPr id="2" name="TextBox 1"/>
          <p:cNvSpPr txBox="1"/>
          <p:nvPr/>
        </p:nvSpPr>
        <p:spPr>
          <a:xfrm>
            <a:off x="5285431" y="1930402"/>
            <a:ext cx="13819489" cy="1436598"/>
          </a:xfrm>
          <a:prstGeom prst="rect">
            <a:avLst/>
          </a:prstGeom>
          <a:noFill/>
        </p:spPr>
        <p:txBody>
          <a:bodyPr wrap="none" lIns="0" tIns="0" rIns="0" bIns="38404" rtlCol="0">
            <a:spAutoFit/>
          </a:bodyPr>
          <a:lstStyle/>
          <a:p>
            <a:pPr>
              <a:lnSpc>
                <a:spcPts val="10920"/>
              </a:lnSpc>
            </a:pPr>
            <a:r>
              <a:rPr lang="en-US" altLang="zh-CN" sz="10000" dirty="0">
                <a:solidFill>
                  <a:srgbClr val="000000"/>
                </a:solidFill>
                <a:latin typeface="Gotham" pitchFamily="18" charset="0"/>
                <a:cs typeface="Gotham" pitchFamily="18" charset="0"/>
              </a:rPr>
              <a:t>TEST</a:t>
            </a:r>
            <a:r>
              <a:rPr lang="en-US" altLang="zh-CN" sz="10000" dirty="0">
                <a:latin typeface="Times New Roman" pitchFamily="18" charset="0"/>
                <a:cs typeface="Times New Roman" pitchFamily="18" charset="0"/>
              </a:rPr>
              <a:t> </a:t>
            </a:r>
            <a:r>
              <a:rPr lang="en-US" altLang="zh-CN" sz="10000" dirty="0">
                <a:solidFill>
                  <a:srgbClr val="000000"/>
                </a:solidFill>
                <a:latin typeface="Gotham" pitchFamily="18" charset="0"/>
                <a:cs typeface="Gotham" pitchFamily="18" charset="0"/>
              </a:rPr>
              <a:t>YOUR</a:t>
            </a:r>
            <a:r>
              <a:rPr lang="en-US" altLang="zh-CN" sz="10000" dirty="0">
                <a:latin typeface="Times New Roman" pitchFamily="18" charset="0"/>
                <a:cs typeface="Times New Roman" pitchFamily="18" charset="0"/>
              </a:rPr>
              <a:t> </a:t>
            </a:r>
            <a:r>
              <a:rPr lang="en-US" altLang="zh-CN" sz="10000" dirty="0">
                <a:solidFill>
                  <a:srgbClr val="000000"/>
                </a:solidFill>
                <a:latin typeface="Gotham" pitchFamily="18" charset="0"/>
                <a:cs typeface="Gotham" pitchFamily="18" charset="0"/>
              </a:rPr>
              <a:t>ASSUMPTIONS</a:t>
            </a:r>
          </a:p>
        </p:txBody>
      </p:sp>
      <p:sp>
        <p:nvSpPr>
          <p:cNvPr id="5" name="TextBox 1"/>
          <p:cNvSpPr txBox="1"/>
          <p:nvPr/>
        </p:nvSpPr>
        <p:spPr>
          <a:xfrm>
            <a:off x="3241528" y="1054101"/>
            <a:ext cx="10611879" cy="885165"/>
          </a:xfrm>
          <a:prstGeom prst="rect">
            <a:avLst/>
          </a:prstGeom>
          <a:noFill/>
        </p:spPr>
        <p:txBody>
          <a:bodyPr wrap="none" lIns="0" tIns="0" rIns="0" bIns="38404" rtlCol="0">
            <a:spAutoFit/>
          </a:bodyPr>
          <a:lstStyle/>
          <a:p>
            <a:pPr>
              <a:lnSpc>
                <a:spcPts val="6552"/>
              </a:lnSpc>
            </a:pPr>
            <a:r>
              <a:rPr lang="en-US" altLang="zh-CN" sz="6000" dirty="0">
                <a:solidFill>
                  <a:srgbClr val="FF9300"/>
                </a:solidFill>
                <a:latin typeface="Gotham" pitchFamily="18" charset="0"/>
                <a:cs typeface="Gotham" pitchFamily="18" charset="0"/>
              </a:rPr>
              <a:t>THE</a:t>
            </a:r>
            <a:r>
              <a:rPr lang="en-US" altLang="zh-CN" sz="6000" dirty="0">
                <a:latin typeface="Times New Roman" pitchFamily="18" charset="0"/>
                <a:cs typeface="Times New Roman" pitchFamily="18" charset="0"/>
              </a:rPr>
              <a:t> </a:t>
            </a:r>
            <a:r>
              <a:rPr lang="en-US" altLang="zh-CN" sz="6000" dirty="0">
                <a:solidFill>
                  <a:srgbClr val="FF9300"/>
                </a:solidFill>
                <a:latin typeface="Gotham" pitchFamily="18" charset="0"/>
                <a:cs typeface="Gotham" pitchFamily="18" charset="0"/>
              </a:rPr>
              <a:t>MARSHMALLOW CHALLENGE</a:t>
            </a:r>
          </a:p>
        </p:txBody>
      </p:sp>
      <p:sp>
        <p:nvSpPr>
          <p:cNvPr id="7" name="Date Placeholder 6"/>
          <p:cNvSpPr>
            <a:spLocks noGrp="1"/>
          </p:cNvSpPr>
          <p:nvPr>
            <p:ph type="dt" sz="half" idx="10"/>
          </p:nvPr>
        </p:nvSpPr>
        <p:spPr/>
        <p:txBody>
          <a:bodyPr/>
          <a:lstStyle/>
          <a:p>
            <a:pPr>
              <a:defRPr/>
            </a:pPr>
            <a:r>
              <a:rPr lang="en-US" dirty="0"/>
              <a:t>Autumn 2026</a:t>
            </a:r>
          </a:p>
        </p:txBody>
      </p:sp>
      <p:sp>
        <p:nvSpPr>
          <p:cNvPr id="8" name="Footer Placeholder 7"/>
          <p:cNvSpPr>
            <a:spLocks noGrp="1"/>
          </p:cNvSpPr>
          <p:nvPr>
            <p:ph type="ftr" sz="quarter" idx="11"/>
          </p:nvPr>
        </p:nvSpPr>
        <p:spPr/>
        <p:txBody>
          <a:bodyPr/>
          <a:lstStyle/>
          <a:p>
            <a:pPr>
              <a:defRPr/>
            </a:pPr>
            <a:r>
              <a:rPr lang="en-US"/>
              <a:t>dt+UX: Design Thinking for User Experience Design, Prototyping &amp; Evaluation</a:t>
            </a:r>
          </a:p>
        </p:txBody>
      </p:sp>
      <p:sp>
        <p:nvSpPr>
          <p:cNvPr id="9" name="Slide Number Placeholder 8"/>
          <p:cNvSpPr>
            <a:spLocks noGrp="1"/>
          </p:cNvSpPr>
          <p:nvPr>
            <p:ph type="sldNum" sz="quarter" idx="12"/>
          </p:nvPr>
        </p:nvSpPr>
        <p:spPr/>
        <p:txBody>
          <a:bodyPr/>
          <a:lstStyle/>
          <a:p>
            <a:fld id="{6C4F84B1-3F38-E843-B494-F12B29A0060D}" type="slidenum">
              <a:rPr lang="en-US" smtClean="0"/>
              <a:pPr/>
              <a:t>50</a:t>
            </a:fld>
            <a:endParaRPr lang="en-US"/>
          </a:p>
        </p:txBody>
      </p:sp>
      <p:pic>
        <p:nvPicPr>
          <p:cNvPr id="6" name="Picture 5">
            <a:extLst>
              <a:ext uri="{FF2B5EF4-FFF2-40B4-BE49-F238E27FC236}">
                <a16:creationId xmlns:a16="http://schemas.microsoft.com/office/drawing/2014/main" id="{EB723D1A-D45E-B949-B44D-317F8DB82283}"/>
              </a:ext>
            </a:extLst>
          </p:cNvPr>
          <p:cNvPicPr>
            <a:picLocks noChangeAspect="1"/>
          </p:cNvPicPr>
          <p:nvPr/>
        </p:nvPicPr>
        <p:blipFill rotWithShape="1">
          <a:blip r:embed="rId3"/>
          <a:srcRect t="19082" b="-1"/>
          <a:stretch/>
        </p:blipFill>
        <p:spPr>
          <a:xfrm>
            <a:off x="-1" y="3013036"/>
            <a:ext cx="24372285" cy="11145780"/>
          </a:xfrm>
          <a:prstGeom prst="rect">
            <a:avLst/>
          </a:prstGeom>
        </p:spPr>
      </p:pic>
    </p:spTree>
    <p:extLst>
      <p:ext uri="{BB962C8B-B14F-4D97-AF65-F5344CB8AC3E}">
        <p14:creationId xmlns:p14="http://schemas.microsoft.com/office/powerpoint/2010/main" val="1479007587"/>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25A0172-DA5D-B34B-A4B4-B5982835BF33}"/>
              </a:ext>
            </a:extLst>
          </p:cNvPr>
          <p:cNvSpPr/>
          <p:nvPr/>
        </p:nvSpPr>
        <p:spPr bwMode="auto">
          <a:xfrm>
            <a:off x="0" y="0"/>
            <a:ext cx="24384000" cy="14128872"/>
          </a:xfrm>
          <a:prstGeom prst="rect">
            <a:avLst/>
          </a:prstGeom>
          <a:solidFill>
            <a:schemeClr val="tx1"/>
          </a:solidFill>
          <a:ln w="12700" cap="flat" cmpd="sng" algn="ctr">
            <a:noFill/>
            <a:prstDash val="solid"/>
            <a:round/>
            <a:headEnd type="none" w="sm" len="sm"/>
            <a:tailEnd type="none" w="sm" len="sm"/>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imes New Roman" pitchFamily="18" charset="0"/>
            </a:endParaRPr>
          </a:p>
        </p:txBody>
      </p:sp>
      <p:sp>
        <p:nvSpPr>
          <p:cNvPr id="4" name="Freeform 3"/>
          <p:cNvSpPr/>
          <p:nvPr/>
        </p:nvSpPr>
        <p:spPr>
          <a:xfrm>
            <a:off x="3048000" y="0"/>
            <a:ext cx="18288000" cy="13716000"/>
          </a:xfrm>
          <a:custGeom>
            <a:avLst/>
            <a:gdLst>
              <a:gd name="connsiteX0" fmla="*/ 0 w 24384000"/>
              <a:gd name="connsiteY0" fmla="*/ 13716000 h 13716000"/>
              <a:gd name="connsiteX1" fmla="*/ 24384000 w 24384000"/>
              <a:gd name="connsiteY1" fmla="*/ 13716000 h 13716000"/>
              <a:gd name="connsiteX2" fmla="*/ 24384000 w 24384000"/>
              <a:gd name="connsiteY2" fmla="*/ 0 h 13716000"/>
              <a:gd name="connsiteX3" fmla="*/ 0 w 24384000"/>
              <a:gd name="connsiteY3" fmla="*/ 0 h 13716000"/>
              <a:gd name="connsiteX4" fmla="*/ 0 w 24384000"/>
              <a:gd name="connsiteY4" fmla="*/ 13716000 h 13716000"/>
            </a:gdLst>
            <a:ahLst/>
            <a:cxnLst>
              <a:cxn ang="0">
                <a:pos x="connsiteX0" y="connsiteY0"/>
              </a:cxn>
              <a:cxn ang="1">
                <a:pos x="connsiteX1" y="connsiteY1"/>
              </a:cxn>
              <a:cxn ang="2">
                <a:pos x="connsiteX2" y="connsiteY2"/>
              </a:cxn>
              <a:cxn ang="3">
                <a:pos x="connsiteX3" y="connsiteY3"/>
              </a:cxn>
              <a:cxn ang="4">
                <a:pos x="connsiteX4" y="connsiteY4"/>
              </a:cxn>
            </a:cxnLst>
            <a:rect l="l" t="t" r="r" b="b"/>
            <a:pathLst>
              <a:path w="24384000" h="13716000">
                <a:moveTo>
                  <a:pt x="0" y="13716000"/>
                </a:moveTo>
                <a:lnTo>
                  <a:pt x="24384000" y="13716000"/>
                </a:lnTo>
                <a:lnTo>
                  <a:pt x="24384000" y="0"/>
                </a:lnTo>
                <a:lnTo>
                  <a:pt x="0" y="0"/>
                </a:lnTo>
                <a:lnTo>
                  <a:pt x="0" y="13716000"/>
                </a:lnTo>
              </a:path>
            </a:pathLst>
          </a:custGeom>
          <a:solidFill>
            <a:srgbClr val="FFFFFF">
              <a:alpha val="100000"/>
            </a:srgbClr>
          </a:solidFill>
          <a:ln w="12700">
            <a:solidFill>
              <a:srgbClr val="00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lIns="76808" tIns="38404" rIns="76808" bIns="38404" rtlCol="0" anchor="ctr"/>
          <a:lstStyle/>
          <a:p>
            <a:pPr algn="ctr"/>
            <a:endParaRPr lang="zh-CN" altLang="en-US" sz="11400"/>
          </a:p>
        </p:txBody>
      </p:sp>
      <p:sp>
        <p:nvSpPr>
          <p:cNvPr id="3" name="Freeform 3"/>
          <p:cNvSpPr/>
          <p:nvPr/>
        </p:nvSpPr>
        <p:spPr>
          <a:xfrm>
            <a:off x="3048000" y="0"/>
            <a:ext cx="18288000" cy="13716000"/>
          </a:xfrm>
          <a:custGeom>
            <a:avLst/>
            <a:gdLst>
              <a:gd name="connsiteX0" fmla="*/ 0 w 24384000"/>
              <a:gd name="connsiteY0" fmla="*/ 0 h 13716000"/>
              <a:gd name="connsiteX1" fmla="*/ 24384000 w 24384000"/>
              <a:gd name="connsiteY1" fmla="*/ 0 h 13716000"/>
              <a:gd name="connsiteX2" fmla="*/ 24384000 w 24384000"/>
              <a:gd name="connsiteY2" fmla="*/ 13716000 h 13716000"/>
              <a:gd name="connsiteX3" fmla="*/ 0 w 24384000"/>
              <a:gd name="connsiteY3" fmla="*/ 13716000 h 13716000"/>
              <a:gd name="connsiteX4" fmla="*/ 0 w 24384000"/>
              <a:gd name="connsiteY4" fmla="*/ 0 h 13716000"/>
            </a:gdLst>
            <a:ahLst/>
            <a:cxnLst>
              <a:cxn ang="0">
                <a:pos x="connsiteX0" y="connsiteY0"/>
              </a:cxn>
              <a:cxn ang="1">
                <a:pos x="connsiteX1" y="connsiteY1"/>
              </a:cxn>
              <a:cxn ang="2">
                <a:pos x="connsiteX2" y="connsiteY2"/>
              </a:cxn>
              <a:cxn ang="3">
                <a:pos x="connsiteX3" y="connsiteY3"/>
              </a:cxn>
              <a:cxn ang="4">
                <a:pos x="connsiteX4" y="connsiteY4"/>
              </a:cxn>
            </a:cxnLst>
            <a:rect l="l" t="t" r="r" b="b"/>
            <a:pathLst>
              <a:path w="24384000" h="13716000">
                <a:moveTo>
                  <a:pt x="0" y="0"/>
                </a:moveTo>
                <a:lnTo>
                  <a:pt x="24384000" y="0"/>
                </a:lnTo>
                <a:lnTo>
                  <a:pt x="24384000" y="13716000"/>
                </a:lnTo>
                <a:lnTo>
                  <a:pt x="0" y="13716000"/>
                </a:lnTo>
                <a:lnTo>
                  <a:pt x="0" y="0"/>
                </a:lnTo>
              </a:path>
            </a:pathLst>
          </a:custGeom>
          <a:solidFill>
            <a:srgbClr val="FFFFFF">
              <a:alpha val="100000"/>
            </a:srgbClr>
          </a:solidFill>
          <a:ln w="12700">
            <a:solidFill>
              <a:srgbClr val="00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lIns="76808" tIns="38404" rIns="76808" bIns="38404" rtlCol="0" anchor="ctr"/>
          <a:lstStyle/>
          <a:p>
            <a:pPr algn="ctr"/>
            <a:endParaRPr lang="zh-CN" altLang="en-US" sz="11400"/>
          </a:p>
        </p:txBody>
      </p:sp>
      <p:pic>
        <p:nvPicPr>
          <p:cNvPr id="1027" name="Picture 3"/>
          <p:cNvPicPr>
            <a:picLocks noChangeAspect="1" noChangeArrowheads="1"/>
          </p:cNvPicPr>
          <p:nvPr/>
        </p:nvPicPr>
        <p:blipFill>
          <a:blip r:embed="rId3"/>
          <a:srcRect/>
          <a:stretch>
            <a:fillRect/>
          </a:stretch>
        </p:blipFill>
        <p:spPr bwMode="auto">
          <a:xfrm>
            <a:off x="4305302" y="2993367"/>
            <a:ext cx="18335001" cy="10455249"/>
          </a:xfrm>
          <a:prstGeom prst="rect">
            <a:avLst/>
          </a:prstGeom>
          <a:noFill/>
        </p:spPr>
      </p:pic>
      <p:sp>
        <p:nvSpPr>
          <p:cNvPr id="2" name="TextBox 1"/>
          <p:cNvSpPr txBox="1"/>
          <p:nvPr/>
        </p:nvSpPr>
        <p:spPr>
          <a:xfrm>
            <a:off x="5285431" y="1930402"/>
            <a:ext cx="13819489" cy="1436598"/>
          </a:xfrm>
          <a:prstGeom prst="rect">
            <a:avLst/>
          </a:prstGeom>
          <a:noFill/>
        </p:spPr>
        <p:txBody>
          <a:bodyPr wrap="none" lIns="0" tIns="0" rIns="0" bIns="38404" rtlCol="0">
            <a:spAutoFit/>
          </a:bodyPr>
          <a:lstStyle/>
          <a:p>
            <a:pPr>
              <a:lnSpc>
                <a:spcPts val="10920"/>
              </a:lnSpc>
            </a:pPr>
            <a:r>
              <a:rPr lang="en-US" altLang="zh-CN" sz="10000" dirty="0">
                <a:solidFill>
                  <a:srgbClr val="000000"/>
                </a:solidFill>
                <a:latin typeface="Gotham" pitchFamily="18" charset="0"/>
                <a:cs typeface="Gotham" pitchFamily="18" charset="0"/>
              </a:rPr>
              <a:t>TEST</a:t>
            </a:r>
            <a:r>
              <a:rPr lang="en-US" altLang="zh-CN" sz="10000" dirty="0">
                <a:latin typeface="Times New Roman" pitchFamily="18" charset="0"/>
                <a:cs typeface="Times New Roman" pitchFamily="18" charset="0"/>
              </a:rPr>
              <a:t> </a:t>
            </a:r>
            <a:r>
              <a:rPr lang="en-US" altLang="zh-CN" sz="10000" dirty="0">
                <a:solidFill>
                  <a:srgbClr val="000000"/>
                </a:solidFill>
                <a:latin typeface="Gotham" pitchFamily="18" charset="0"/>
                <a:cs typeface="Gotham" pitchFamily="18" charset="0"/>
              </a:rPr>
              <a:t>YOUR</a:t>
            </a:r>
            <a:r>
              <a:rPr lang="en-US" altLang="zh-CN" sz="10000" dirty="0">
                <a:latin typeface="Times New Roman" pitchFamily="18" charset="0"/>
                <a:cs typeface="Times New Roman" pitchFamily="18" charset="0"/>
              </a:rPr>
              <a:t> </a:t>
            </a:r>
            <a:r>
              <a:rPr lang="en-US" altLang="zh-CN" sz="10000" dirty="0">
                <a:solidFill>
                  <a:srgbClr val="000000"/>
                </a:solidFill>
                <a:latin typeface="Gotham" pitchFamily="18" charset="0"/>
                <a:cs typeface="Gotham" pitchFamily="18" charset="0"/>
              </a:rPr>
              <a:t>ASSUMPTIONS</a:t>
            </a:r>
          </a:p>
        </p:txBody>
      </p:sp>
      <p:sp>
        <p:nvSpPr>
          <p:cNvPr id="5" name="TextBox 1"/>
          <p:cNvSpPr txBox="1"/>
          <p:nvPr/>
        </p:nvSpPr>
        <p:spPr>
          <a:xfrm>
            <a:off x="3241528" y="1054101"/>
            <a:ext cx="10611879" cy="885165"/>
          </a:xfrm>
          <a:prstGeom prst="rect">
            <a:avLst/>
          </a:prstGeom>
          <a:noFill/>
        </p:spPr>
        <p:txBody>
          <a:bodyPr wrap="none" lIns="0" tIns="0" rIns="0" bIns="38404" rtlCol="0">
            <a:spAutoFit/>
          </a:bodyPr>
          <a:lstStyle/>
          <a:p>
            <a:pPr>
              <a:lnSpc>
                <a:spcPts val="6552"/>
              </a:lnSpc>
            </a:pPr>
            <a:r>
              <a:rPr lang="en-US" altLang="zh-CN" sz="6000" dirty="0">
                <a:solidFill>
                  <a:srgbClr val="FF9300"/>
                </a:solidFill>
                <a:latin typeface="Gotham" pitchFamily="18" charset="0"/>
                <a:cs typeface="Gotham" pitchFamily="18" charset="0"/>
              </a:rPr>
              <a:t>THE</a:t>
            </a:r>
            <a:r>
              <a:rPr lang="en-US" altLang="zh-CN" sz="6000" dirty="0">
                <a:latin typeface="Times New Roman" pitchFamily="18" charset="0"/>
                <a:cs typeface="Times New Roman" pitchFamily="18" charset="0"/>
              </a:rPr>
              <a:t> </a:t>
            </a:r>
            <a:r>
              <a:rPr lang="en-US" altLang="zh-CN" sz="6000" dirty="0">
                <a:solidFill>
                  <a:srgbClr val="FF9300"/>
                </a:solidFill>
                <a:latin typeface="Gotham" pitchFamily="18" charset="0"/>
                <a:cs typeface="Gotham" pitchFamily="18" charset="0"/>
              </a:rPr>
              <a:t>MARSHMALLOW CHALLENGE</a:t>
            </a:r>
          </a:p>
        </p:txBody>
      </p:sp>
      <p:sp>
        <p:nvSpPr>
          <p:cNvPr id="6" name="Rectangle 5"/>
          <p:cNvSpPr/>
          <p:nvPr/>
        </p:nvSpPr>
        <p:spPr>
          <a:xfrm>
            <a:off x="7846142" y="3460469"/>
            <a:ext cx="10559844" cy="1938992"/>
          </a:xfrm>
          <a:prstGeom prst="rect">
            <a:avLst/>
          </a:prstGeom>
        </p:spPr>
        <p:txBody>
          <a:bodyPr wrap="square">
            <a:spAutoFit/>
          </a:bodyPr>
          <a:lstStyle/>
          <a:p>
            <a:pPr lvl="0">
              <a:defRPr sz="1800"/>
            </a:pPr>
            <a:r>
              <a:rPr lang="en-US" sz="3600" dirty="0"/>
              <a:t> </a:t>
            </a:r>
            <a:r>
              <a:rPr lang="en-US" sz="4000" dirty="0"/>
              <a:t>From a resources and project management point of view: Prototyping reduces risk! Early failures are much cheaper (time and $) than late failures!</a:t>
            </a:r>
            <a:endParaRPr lang="en-US" sz="3600" dirty="0"/>
          </a:p>
        </p:txBody>
      </p:sp>
      <p:sp>
        <p:nvSpPr>
          <p:cNvPr id="7" name="Date Placeholder 6"/>
          <p:cNvSpPr>
            <a:spLocks noGrp="1"/>
          </p:cNvSpPr>
          <p:nvPr>
            <p:ph type="dt" sz="half" idx="10"/>
          </p:nvPr>
        </p:nvSpPr>
        <p:spPr/>
        <p:txBody>
          <a:bodyPr/>
          <a:lstStyle/>
          <a:p>
            <a:pPr>
              <a:defRPr/>
            </a:pPr>
            <a:r>
              <a:rPr lang="en-US" dirty="0"/>
              <a:t>Autumn 2026</a:t>
            </a:r>
          </a:p>
        </p:txBody>
      </p:sp>
      <p:sp>
        <p:nvSpPr>
          <p:cNvPr id="8" name="Footer Placeholder 7"/>
          <p:cNvSpPr>
            <a:spLocks noGrp="1"/>
          </p:cNvSpPr>
          <p:nvPr>
            <p:ph type="ftr" sz="quarter" idx="11"/>
          </p:nvPr>
        </p:nvSpPr>
        <p:spPr/>
        <p:txBody>
          <a:bodyPr/>
          <a:lstStyle/>
          <a:p>
            <a:pPr>
              <a:defRPr/>
            </a:pPr>
            <a:r>
              <a:rPr lang="en-US"/>
              <a:t>dt+UX: Design Thinking for User Experience Design, Prototyping &amp; Evaluation</a:t>
            </a:r>
          </a:p>
        </p:txBody>
      </p:sp>
      <p:sp>
        <p:nvSpPr>
          <p:cNvPr id="9" name="Slide Number Placeholder 8"/>
          <p:cNvSpPr>
            <a:spLocks noGrp="1"/>
          </p:cNvSpPr>
          <p:nvPr>
            <p:ph type="sldNum" sz="quarter" idx="12"/>
          </p:nvPr>
        </p:nvSpPr>
        <p:spPr/>
        <p:txBody>
          <a:bodyPr/>
          <a:lstStyle/>
          <a:p>
            <a:fld id="{6C4F84B1-3F38-E843-B494-F12B29A0060D}" type="slidenum">
              <a:rPr lang="en-US" smtClean="0"/>
              <a:pPr/>
              <a:t>51</a:t>
            </a:fld>
            <a:endParaRPr lang="en-US"/>
          </a:p>
        </p:txBody>
      </p:sp>
    </p:spTree>
    <p:extLst>
      <p:ext uri="{BB962C8B-B14F-4D97-AF65-F5344CB8AC3E}">
        <p14:creationId xmlns:p14="http://schemas.microsoft.com/office/powerpoint/2010/main" val="1519491949"/>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 name="pasted-image.pdf"/>
          <p:cNvPicPr/>
          <p:nvPr/>
        </p:nvPicPr>
        <p:blipFill>
          <a:blip r:embed="rId3"/>
          <a:stretch>
            <a:fillRect/>
          </a:stretch>
        </p:blipFill>
        <p:spPr>
          <a:xfrm>
            <a:off x="0" y="1"/>
            <a:ext cx="24384000" cy="13715998"/>
          </a:xfrm>
          <a:prstGeom prst="rect">
            <a:avLst/>
          </a:prstGeom>
          <a:ln w="12700">
            <a:miter lim="400000"/>
          </a:ln>
        </p:spPr>
      </p:pic>
      <p:sp>
        <p:nvSpPr>
          <p:cNvPr id="2" name="Date Placeholder 1"/>
          <p:cNvSpPr>
            <a:spLocks noGrp="1"/>
          </p:cNvSpPr>
          <p:nvPr>
            <p:ph type="dt" sz="half" idx="10"/>
          </p:nvPr>
        </p:nvSpPr>
        <p:spPr/>
        <p:txBody>
          <a:bodyPr/>
          <a:lstStyle/>
          <a:p>
            <a:pPr>
              <a:defRPr/>
            </a:pPr>
            <a:r>
              <a:rPr lang="en-US" dirty="0"/>
              <a:t>Autumn 2026</a:t>
            </a:r>
          </a:p>
        </p:txBody>
      </p:sp>
      <p:sp>
        <p:nvSpPr>
          <p:cNvPr id="3" name="Footer Placeholder 2"/>
          <p:cNvSpPr>
            <a:spLocks noGrp="1"/>
          </p:cNvSpPr>
          <p:nvPr>
            <p:ph type="ftr" sz="quarter" idx="11"/>
          </p:nvPr>
        </p:nvSpPr>
        <p:spPr/>
        <p:txBody>
          <a:bodyPr/>
          <a:lstStyle/>
          <a:p>
            <a:pPr>
              <a:defRPr/>
            </a:pPr>
            <a:r>
              <a:rPr lang="en-US"/>
              <a:t>dt+UX: Design Thinking for User Experience Design, Prototyping &amp; Evaluation</a:t>
            </a:r>
            <a:endParaRPr lang="en-US" dirty="0"/>
          </a:p>
        </p:txBody>
      </p:sp>
      <p:sp>
        <p:nvSpPr>
          <p:cNvPr id="4" name="Slide Number Placeholder 3"/>
          <p:cNvSpPr>
            <a:spLocks noGrp="1"/>
          </p:cNvSpPr>
          <p:nvPr>
            <p:ph type="sldNum" sz="quarter" idx="12"/>
          </p:nvPr>
        </p:nvSpPr>
        <p:spPr/>
        <p:txBody>
          <a:bodyPr/>
          <a:lstStyle/>
          <a:p>
            <a:fld id="{F2949DCA-4B18-234C-AD4E-11144FC20355}" type="slidenum">
              <a:rPr lang="en-US" smtClean="0"/>
              <a:pPr/>
              <a:t>52</a:t>
            </a:fld>
            <a:endParaRPr lang="en-US"/>
          </a:p>
        </p:txBody>
      </p:sp>
      <p:sp>
        <p:nvSpPr>
          <p:cNvPr id="5" name="TextBox 4"/>
          <p:cNvSpPr txBox="1"/>
          <p:nvPr/>
        </p:nvSpPr>
        <p:spPr>
          <a:xfrm>
            <a:off x="3578377" y="4058659"/>
            <a:ext cx="15716966" cy="1631216"/>
          </a:xfrm>
          <a:prstGeom prst="rect">
            <a:avLst/>
          </a:prstGeom>
          <a:noFill/>
        </p:spPr>
        <p:txBody>
          <a:bodyPr wrap="none" rtlCol="0">
            <a:spAutoFit/>
          </a:bodyPr>
          <a:lstStyle/>
          <a:p>
            <a:r>
              <a:rPr lang="en-US" sz="10000" b="1" dirty="0">
                <a:solidFill>
                  <a:schemeClr val="accent4">
                    <a:lumMod val="10000"/>
                  </a:schemeClr>
                </a:solidFill>
                <a:latin typeface="Helvetica Light"/>
                <a:cs typeface="Helvetica Light"/>
              </a:rPr>
              <a:t>EXPERIENCE PROTOTYPE</a:t>
            </a:r>
          </a:p>
        </p:txBody>
      </p:sp>
      <p:sp>
        <p:nvSpPr>
          <p:cNvPr id="7" name="TextBox 6"/>
          <p:cNvSpPr txBox="1"/>
          <p:nvPr/>
        </p:nvSpPr>
        <p:spPr>
          <a:xfrm>
            <a:off x="6046302" y="4058659"/>
            <a:ext cx="10804561" cy="1631216"/>
          </a:xfrm>
          <a:prstGeom prst="rect">
            <a:avLst/>
          </a:prstGeom>
          <a:noFill/>
        </p:spPr>
        <p:txBody>
          <a:bodyPr wrap="none" rtlCol="0">
            <a:spAutoFit/>
          </a:bodyPr>
          <a:lstStyle/>
          <a:p>
            <a:r>
              <a:rPr lang="en-US" sz="10000" b="1" dirty="0">
                <a:solidFill>
                  <a:schemeClr val="accent4">
                    <a:lumMod val="10000"/>
                  </a:schemeClr>
                </a:solidFill>
                <a:latin typeface="Helvetica Light"/>
                <a:cs typeface="Helvetica Light"/>
              </a:rPr>
              <a:t>INTERACTS LIKE</a:t>
            </a:r>
          </a:p>
        </p:txBody>
      </p:sp>
    </p:spTree>
    <p:extLst>
      <p:ext uri="{BB962C8B-B14F-4D97-AF65-F5344CB8AC3E}">
        <p14:creationId xmlns:p14="http://schemas.microsoft.com/office/powerpoint/2010/main" val="103909262"/>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1" nodeType="clickEffect">
                                  <p:stCondLst>
                                    <p:cond delay="0"/>
                                  </p:stCondLst>
                                  <p:childTnLst>
                                    <p:set>
                                      <p:cBhvr>
                                        <p:cTn id="10" dur="1" fill="hold">
                                          <p:stCondLst>
                                            <p:cond delay="0"/>
                                          </p:stCondLst>
                                        </p:cTn>
                                        <p:tgtEl>
                                          <p:spTgt spid="7"/>
                                        </p:tgtEl>
                                        <p:attrNameLst>
                                          <p:attrName>style.visibility</p:attrName>
                                        </p:attrNameLst>
                                      </p:cBhvr>
                                      <p:to>
                                        <p:strVal val="hidden"/>
                                      </p:to>
                                    </p:set>
                                  </p:childTnLst>
                                </p:cTn>
                              </p:par>
                              <p:par>
                                <p:cTn id="11" presetID="1"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7" grpId="1"/>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 name="pasted-image.pdf"/>
          <p:cNvPicPr/>
          <p:nvPr/>
        </p:nvPicPr>
        <p:blipFill>
          <a:blip r:embed="rId3"/>
          <a:stretch>
            <a:fillRect/>
          </a:stretch>
        </p:blipFill>
        <p:spPr>
          <a:xfrm>
            <a:off x="0" y="1"/>
            <a:ext cx="24384000" cy="13715998"/>
          </a:xfrm>
          <a:prstGeom prst="rect">
            <a:avLst/>
          </a:prstGeom>
          <a:ln w="12700">
            <a:miter lim="400000"/>
          </a:ln>
        </p:spPr>
      </p:pic>
      <p:sp>
        <p:nvSpPr>
          <p:cNvPr id="2" name="Date Placeholder 1"/>
          <p:cNvSpPr>
            <a:spLocks noGrp="1"/>
          </p:cNvSpPr>
          <p:nvPr>
            <p:ph type="dt" sz="half" idx="10"/>
          </p:nvPr>
        </p:nvSpPr>
        <p:spPr/>
        <p:txBody>
          <a:bodyPr/>
          <a:lstStyle/>
          <a:p>
            <a:pPr>
              <a:defRPr/>
            </a:pPr>
            <a:r>
              <a:rPr lang="en-US" dirty="0"/>
              <a:t>Autumn 2026</a:t>
            </a:r>
          </a:p>
        </p:txBody>
      </p:sp>
      <p:sp>
        <p:nvSpPr>
          <p:cNvPr id="3" name="Footer Placeholder 2"/>
          <p:cNvSpPr>
            <a:spLocks noGrp="1"/>
          </p:cNvSpPr>
          <p:nvPr>
            <p:ph type="ftr" sz="quarter" idx="11"/>
          </p:nvPr>
        </p:nvSpPr>
        <p:spPr/>
        <p:txBody>
          <a:bodyPr/>
          <a:lstStyle/>
          <a:p>
            <a:pPr>
              <a:defRPr/>
            </a:pPr>
            <a:r>
              <a:rPr lang="en-US"/>
              <a:t>dt+UX: Design Thinking for User Experience Design, Prototyping &amp; Evaluation</a:t>
            </a:r>
            <a:endParaRPr lang="en-US" dirty="0"/>
          </a:p>
        </p:txBody>
      </p:sp>
      <p:sp>
        <p:nvSpPr>
          <p:cNvPr id="4" name="Slide Number Placeholder 3"/>
          <p:cNvSpPr>
            <a:spLocks noGrp="1"/>
          </p:cNvSpPr>
          <p:nvPr>
            <p:ph type="sldNum" sz="quarter" idx="12"/>
          </p:nvPr>
        </p:nvSpPr>
        <p:spPr/>
        <p:txBody>
          <a:bodyPr/>
          <a:lstStyle/>
          <a:p>
            <a:fld id="{F2949DCA-4B18-234C-AD4E-11144FC20355}" type="slidenum">
              <a:rPr lang="en-US" smtClean="0"/>
              <a:pPr/>
              <a:t>53</a:t>
            </a:fld>
            <a:endParaRPr lang="en-US"/>
          </a:p>
        </p:txBody>
      </p:sp>
    </p:spTree>
    <p:extLst>
      <p:ext uri="{BB962C8B-B14F-4D97-AF65-F5344CB8AC3E}">
        <p14:creationId xmlns:p14="http://schemas.microsoft.com/office/powerpoint/2010/main" val="676182264"/>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 name="pasted-image.pdf"/>
          <p:cNvPicPr/>
          <p:nvPr/>
        </p:nvPicPr>
        <p:blipFill>
          <a:blip r:embed="rId3"/>
          <a:stretch>
            <a:fillRect/>
          </a:stretch>
        </p:blipFill>
        <p:spPr>
          <a:xfrm>
            <a:off x="0" y="0"/>
            <a:ext cx="24384000" cy="13716000"/>
          </a:xfrm>
          <a:prstGeom prst="rect">
            <a:avLst/>
          </a:prstGeom>
          <a:ln w="12700">
            <a:miter lim="400000"/>
          </a:ln>
        </p:spPr>
      </p:pic>
      <p:sp>
        <p:nvSpPr>
          <p:cNvPr id="2" name="Date Placeholder 1"/>
          <p:cNvSpPr>
            <a:spLocks noGrp="1"/>
          </p:cNvSpPr>
          <p:nvPr>
            <p:ph type="dt" sz="half" idx="10"/>
          </p:nvPr>
        </p:nvSpPr>
        <p:spPr/>
        <p:txBody>
          <a:bodyPr/>
          <a:lstStyle/>
          <a:p>
            <a:pPr>
              <a:defRPr/>
            </a:pPr>
            <a:r>
              <a:rPr lang="en-US" dirty="0"/>
              <a:t>Autumn 2026</a:t>
            </a:r>
          </a:p>
        </p:txBody>
      </p:sp>
      <p:sp>
        <p:nvSpPr>
          <p:cNvPr id="3" name="Footer Placeholder 2"/>
          <p:cNvSpPr>
            <a:spLocks noGrp="1"/>
          </p:cNvSpPr>
          <p:nvPr>
            <p:ph type="ftr" sz="quarter" idx="11"/>
          </p:nvPr>
        </p:nvSpPr>
        <p:spPr/>
        <p:txBody>
          <a:bodyPr/>
          <a:lstStyle/>
          <a:p>
            <a:pPr>
              <a:defRPr/>
            </a:pPr>
            <a:r>
              <a:rPr lang="en-US"/>
              <a:t>dt+UX: Design Thinking for User Experience Design, Prototyping &amp; Evaluation</a:t>
            </a:r>
            <a:endParaRPr lang="en-US" dirty="0"/>
          </a:p>
        </p:txBody>
      </p:sp>
      <p:sp>
        <p:nvSpPr>
          <p:cNvPr id="4" name="Slide Number Placeholder 3"/>
          <p:cNvSpPr>
            <a:spLocks noGrp="1"/>
          </p:cNvSpPr>
          <p:nvPr>
            <p:ph type="sldNum" sz="quarter" idx="12"/>
          </p:nvPr>
        </p:nvSpPr>
        <p:spPr/>
        <p:txBody>
          <a:bodyPr/>
          <a:lstStyle/>
          <a:p>
            <a:fld id="{F2949DCA-4B18-234C-AD4E-11144FC20355}" type="slidenum">
              <a:rPr lang="en-US" smtClean="0"/>
              <a:pPr/>
              <a:t>54</a:t>
            </a:fld>
            <a:endParaRPr lang="en-US"/>
          </a:p>
        </p:txBody>
      </p:sp>
    </p:spTree>
    <p:extLst>
      <p:ext uri="{BB962C8B-B14F-4D97-AF65-F5344CB8AC3E}">
        <p14:creationId xmlns:p14="http://schemas.microsoft.com/office/powerpoint/2010/main" val="710603748"/>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r>
              <a:rPr lang="en-US" dirty="0"/>
              <a:t>Autumn 2026</a:t>
            </a:r>
          </a:p>
        </p:txBody>
      </p:sp>
      <p:sp>
        <p:nvSpPr>
          <p:cNvPr id="3" name="Footer Placeholder 2"/>
          <p:cNvSpPr>
            <a:spLocks noGrp="1"/>
          </p:cNvSpPr>
          <p:nvPr>
            <p:ph type="ftr" sz="quarter" idx="11"/>
          </p:nvPr>
        </p:nvSpPr>
        <p:spPr/>
        <p:txBody>
          <a:bodyPr/>
          <a:lstStyle/>
          <a:p>
            <a:pPr>
              <a:defRPr/>
            </a:pPr>
            <a:r>
              <a:rPr lang="en-US"/>
              <a:t>dt+UX: Design Thinking for User Experience Design, Prototyping &amp; Evaluation</a:t>
            </a:r>
            <a:endParaRPr lang="en-US" dirty="0"/>
          </a:p>
        </p:txBody>
      </p:sp>
      <p:sp>
        <p:nvSpPr>
          <p:cNvPr id="4" name="Slide Number Placeholder 3"/>
          <p:cNvSpPr>
            <a:spLocks noGrp="1"/>
          </p:cNvSpPr>
          <p:nvPr>
            <p:ph type="sldNum" sz="quarter" idx="12"/>
          </p:nvPr>
        </p:nvSpPr>
        <p:spPr/>
        <p:txBody>
          <a:bodyPr/>
          <a:lstStyle/>
          <a:p>
            <a:fld id="{F2949DCA-4B18-234C-AD4E-11144FC20355}" type="slidenum">
              <a:rPr lang="en-US" smtClean="0"/>
              <a:pPr/>
              <a:t>55</a:t>
            </a:fld>
            <a:endParaRPr lang="en-US"/>
          </a:p>
        </p:txBody>
      </p:sp>
      <p:sp>
        <p:nvSpPr>
          <p:cNvPr id="6" name="Hexagon 5"/>
          <p:cNvSpPr/>
          <p:nvPr/>
        </p:nvSpPr>
        <p:spPr bwMode="auto">
          <a:xfrm>
            <a:off x="9273969" y="3121879"/>
            <a:ext cx="6039834" cy="5334162"/>
          </a:xfrm>
          <a:prstGeom prst="hexagon">
            <a:avLst>
              <a:gd name="adj" fmla="val 28571"/>
              <a:gd name="vf" fmla="val 115470"/>
            </a:avLst>
          </a:prstGeom>
          <a:solidFill>
            <a:srgbClr val="81190A"/>
          </a:solidFill>
          <a:ln w="12700" cap="flat" cmpd="sng" algn="ctr">
            <a:noFill/>
            <a:prstDash val="solid"/>
            <a:round/>
            <a:headEnd type="none" w="sm" len="sm"/>
            <a:tailEnd type="none" w="sm" len="sm"/>
          </a:ln>
          <a:effectLst/>
        </p:spPr>
        <p:txBody>
          <a:bodyPr vert="horz" wrap="square" lIns="182880" tIns="91440" rIns="182880" bIns="91440" numCol="1" rtlCol="0" anchor="t" anchorCtr="0" compatLnSpc="1">
            <a:prstTxWarp prst="textNoShape">
              <a:avLst/>
            </a:prstTxWarp>
          </a:bodyPr>
          <a:lstStyle/>
          <a:p>
            <a:pPr defTabSz="1828800" rtl="0" fontAlgn="base">
              <a:spcBef>
                <a:spcPct val="0"/>
              </a:spcBef>
              <a:spcAft>
                <a:spcPct val="0"/>
              </a:spcAft>
            </a:pPr>
            <a:endParaRPr lang="en-US" sz="2800" b="1" cap="small" dirty="0">
              <a:latin typeface="Helvetica Light"/>
              <a:cs typeface="Helvetica Light"/>
            </a:endParaRPr>
          </a:p>
          <a:p>
            <a:pPr defTabSz="1828800" rtl="0" fontAlgn="base">
              <a:spcBef>
                <a:spcPct val="0"/>
              </a:spcBef>
              <a:spcAft>
                <a:spcPct val="0"/>
              </a:spcAft>
            </a:pPr>
            <a:endParaRPr lang="en-US" sz="2800" b="1" cap="small" dirty="0">
              <a:latin typeface="Helvetica Light"/>
              <a:cs typeface="Helvetica Light"/>
            </a:endParaRPr>
          </a:p>
          <a:p>
            <a:pPr defTabSz="1828800" rtl="0" fontAlgn="base">
              <a:spcBef>
                <a:spcPct val="0"/>
              </a:spcBef>
              <a:spcAft>
                <a:spcPct val="0"/>
              </a:spcAft>
            </a:pPr>
            <a:r>
              <a:rPr lang="en-US" sz="8000" b="1" cap="small" dirty="0">
                <a:solidFill>
                  <a:schemeClr val="tx1"/>
                </a:solidFill>
                <a:latin typeface="Helvetica Light"/>
                <a:cs typeface="Helvetica Light"/>
              </a:rPr>
              <a:t>test</a:t>
            </a:r>
          </a:p>
        </p:txBody>
      </p:sp>
      <p:sp>
        <p:nvSpPr>
          <p:cNvPr id="5" name="TextBox 4"/>
          <p:cNvSpPr txBox="1"/>
          <p:nvPr/>
        </p:nvSpPr>
        <p:spPr>
          <a:xfrm>
            <a:off x="1044214" y="1905117"/>
            <a:ext cx="7827784" cy="4524315"/>
          </a:xfrm>
          <a:prstGeom prst="rect">
            <a:avLst/>
          </a:prstGeom>
          <a:noFill/>
        </p:spPr>
        <p:txBody>
          <a:bodyPr wrap="none" rtlCol="0">
            <a:spAutoFit/>
          </a:bodyPr>
          <a:lstStyle/>
          <a:p>
            <a:r>
              <a:rPr lang="en-US" sz="7200" dirty="0">
                <a:solidFill>
                  <a:schemeClr val="tx1"/>
                </a:solidFill>
                <a:latin typeface="Helvetica Light"/>
                <a:cs typeface="Helvetica Light"/>
              </a:rPr>
              <a:t>what new</a:t>
            </a:r>
            <a:br>
              <a:rPr lang="en-US" sz="7200" dirty="0">
                <a:solidFill>
                  <a:schemeClr val="tx1"/>
                </a:solidFill>
                <a:latin typeface="Helvetica Light"/>
                <a:cs typeface="Helvetica Light"/>
              </a:rPr>
            </a:br>
            <a:r>
              <a:rPr lang="en-US" sz="7200" dirty="0">
                <a:solidFill>
                  <a:schemeClr val="tx1"/>
                </a:solidFill>
                <a:latin typeface="Helvetica Light"/>
                <a:cs typeface="Helvetica Light"/>
              </a:rPr>
              <a:t>information do you</a:t>
            </a:r>
          </a:p>
          <a:p>
            <a:r>
              <a:rPr lang="en-US" sz="7200" dirty="0">
                <a:solidFill>
                  <a:schemeClr val="tx1"/>
                </a:solidFill>
                <a:latin typeface="Helvetica Light"/>
                <a:cs typeface="Helvetica Light"/>
              </a:rPr>
              <a:t>have about the</a:t>
            </a:r>
          </a:p>
          <a:p>
            <a:r>
              <a:rPr lang="en-US" sz="7200" dirty="0">
                <a:solidFill>
                  <a:schemeClr val="tx1"/>
                </a:solidFill>
                <a:latin typeface="Helvetica Light"/>
                <a:cs typeface="Helvetica Light"/>
              </a:rPr>
              <a:t>user’s </a:t>
            </a:r>
            <a:r>
              <a:rPr lang="en-US" sz="7200" b="1" dirty="0">
                <a:solidFill>
                  <a:schemeClr val="tx1"/>
                </a:solidFill>
                <a:latin typeface="Helvetica"/>
                <a:cs typeface="Helvetica"/>
              </a:rPr>
              <a:t>need</a:t>
            </a:r>
            <a:r>
              <a:rPr lang="en-US" sz="7200" dirty="0">
                <a:solidFill>
                  <a:schemeClr val="tx1"/>
                </a:solidFill>
                <a:latin typeface="Helvetica Light"/>
                <a:cs typeface="Helvetica Light"/>
              </a:rPr>
              <a:t>?</a:t>
            </a:r>
          </a:p>
        </p:txBody>
      </p:sp>
      <p:sp>
        <p:nvSpPr>
          <p:cNvPr id="8" name="TextBox 7"/>
          <p:cNvSpPr txBox="1"/>
          <p:nvPr/>
        </p:nvSpPr>
        <p:spPr>
          <a:xfrm>
            <a:off x="14359650" y="6138961"/>
            <a:ext cx="9520555" cy="6740307"/>
          </a:xfrm>
          <a:prstGeom prst="rect">
            <a:avLst/>
          </a:prstGeom>
          <a:noFill/>
        </p:spPr>
        <p:txBody>
          <a:bodyPr wrap="none" rtlCol="0">
            <a:spAutoFit/>
          </a:bodyPr>
          <a:lstStyle/>
          <a:p>
            <a:r>
              <a:rPr lang="en-US" sz="7200" dirty="0">
                <a:solidFill>
                  <a:schemeClr val="tx1"/>
                </a:solidFill>
                <a:latin typeface="Helvetica Light"/>
                <a:cs typeface="Helvetica Light"/>
              </a:rPr>
              <a:t>what new</a:t>
            </a:r>
            <a:br>
              <a:rPr lang="en-US" sz="7200" dirty="0">
                <a:solidFill>
                  <a:schemeClr val="tx1"/>
                </a:solidFill>
                <a:latin typeface="Helvetica Light"/>
                <a:cs typeface="Helvetica Light"/>
              </a:rPr>
            </a:br>
            <a:r>
              <a:rPr lang="en-US" sz="7200" dirty="0">
                <a:solidFill>
                  <a:schemeClr val="tx1"/>
                </a:solidFill>
                <a:latin typeface="Helvetica Light"/>
                <a:cs typeface="Helvetica Light"/>
              </a:rPr>
              <a:t>information do you</a:t>
            </a:r>
          </a:p>
          <a:p>
            <a:r>
              <a:rPr lang="en-US" sz="7200" dirty="0">
                <a:solidFill>
                  <a:schemeClr val="tx1"/>
                </a:solidFill>
                <a:latin typeface="Helvetica Light"/>
                <a:cs typeface="Helvetica Light"/>
              </a:rPr>
              <a:t>have about how your</a:t>
            </a:r>
          </a:p>
          <a:p>
            <a:r>
              <a:rPr lang="en-US" sz="7200" b="1" dirty="0">
                <a:solidFill>
                  <a:schemeClr val="tx1"/>
                </a:solidFill>
                <a:latin typeface="Helvetica"/>
                <a:cs typeface="Helvetica"/>
              </a:rPr>
              <a:t>solution</a:t>
            </a:r>
            <a:r>
              <a:rPr lang="en-US" sz="7200" dirty="0">
                <a:solidFill>
                  <a:schemeClr val="tx1"/>
                </a:solidFill>
                <a:latin typeface="Helvetica Light"/>
                <a:cs typeface="Helvetica Light"/>
              </a:rPr>
              <a:t> addresses</a:t>
            </a:r>
          </a:p>
          <a:p>
            <a:r>
              <a:rPr lang="en-US" sz="7200" dirty="0">
                <a:solidFill>
                  <a:schemeClr val="tx1"/>
                </a:solidFill>
                <a:latin typeface="Helvetica Light"/>
                <a:cs typeface="Helvetica Light"/>
              </a:rPr>
              <a:t>the need? Are your</a:t>
            </a:r>
            <a:br>
              <a:rPr lang="en-US" sz="7200" dirty="0">
                <a:solidFill>
                  <a:schemeClr val="tx1"/>
                </a:solidFill>
                <a:latin typeface="Helvetica Light"/>
                <a:cs typeface="Helvetica Light"/>
              </a:rPr>
            </a:br>
            <a:r>
              <a:rPr lang="en-US" sz="7200" b="1" dirty="0">
                <a:solidFill>
                  <a:schemeClr val="tx1"/>
                </a:solidFill>
                <a:latin typeface="Helvetica"/>
              </a:rPr>
              <a:t>assumptions</a:t>
            </a:r>
            <a:r>
              <a:rPr lang="en-US" sz="7200" dirty="0">
                <a:solidFill>
                  <a:schemeClr val="tx1"/>
                </a:solidFill>
                <a:latin typeface="Helvetica Light"/>
                <a:cs typeface="Helvetica Light"/>
              </a:rPr>
              <a:t> correct?</a:t>
            </a:r>
          </a:p>
        </p:txBody>
      </p:sp>
    </p:spTree>
    <p:extLst>
      <p:ext uri="{BB962C8B-B14F-4D97-AF65-F5344CB8AC3E}">
        <p14:creationId xmlns:p14="http://schemas.microsoft.com/office/powerpoint/2010/main" val="470854757"/>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195614" y="13214472"/>
            <a:ext cx="5080000" cy="914400"/>
          </a:xfrm>
        </p:spPr>
        <p:txBody>
          <a:bodyPr/>
          <a:lstStyle/>
          <a:p>
            <a:pPr>
              <a:defRPr/>
            </a:pPr>
            <a:r>
              <a:rPr lang="en-US" dirty="0"/>
              <a:t>Autumn 2026</a:t>
            </a:r>
          </a:p>
        </p:txBody>
      </p:sp>
      <p:sp>
        <p:nvSpPr>
          <p:cNvPr id="4" name="Footer Placeholder 3"/>
          <p:cNvSpPr>
            <a:spLocks noGrp="1"/>
          </p:cNvSpPr>
          <p:nvPr>
            <p:ph type="ftr" sz="quarter" idx="11"/>
          </p:nvPr>
        </p:nvSpPr>
        <p:spPr>
          <a:xfrm>
            <a:off x="4890245" y="13216570"/>
            <a:ext cx="16638966" cy="914400"/>
          </a:xfrm>
        </p:spPr>
        <p:txBody>
          <a:bodyPr/>
          <a:lstStyle/>
          <a:p>
            <a:pPr>
              <a:defRPr/>
            </a:pPr>
            <a:r>
              <a:rPr lang="en-US"/>
              <a:t>dt+UX: Design Thinking for User Experience Design, Prototyping &amp; Evaluation</a:t>
            </a:r>
            <a:endParaRPr lang="en-US" dirty="0"/>
          </a:p>
        </p:txBody>
      </p:sp>
      <p:sp>
        <p:nvSpPr>
          <p:cNvPr id="3" name="Slide Number Placeholder 2"/>
          <p:cNvSpPr>
            <a:spLocks noGrp="1"/>
          </p:cNvSpPr>
          <p:nvPr>
            <p:ph type="sldNum" sz="quarter" idx="12"/>
          </p:nvPr>
        </p:nvSpPr>
        <p:spPr>
          <a:xfrm>
            <a:off x="19153326" y="13106400"/>
            <a:ext cx="1981200" cy="914400"/>
          </a:xfrm>
        </p:spPr>
        <p:txBody>
          <a:bodyPr/>
          <a:lstStyle/>
          <a:p>
            <a:fld id="{98A1014A-555C-5748-86D8-A05E15BC5456}" type="slidenum">
              <a:rPr lang="en-US" smtClean="0"/>
              <a:pPr/>
              <a:t>56</a:t>
            </a:fld>
            <a:endParaRPr lang="en-US"/>
          </a:p>
        </p:txBody>
      </p:sp>
      <p:pic>
        <p:nvPicPr>
          <p:cNvPr id="6" name="Picture 5" descr="IMG_9011.JPG"/>
          <p:cNvPicPr>
            <a:picLocks noChangeAspect="1"/>
          </p:cNvPicPr>
          <p:nvPr/>
        </p:nvPicPr>
        <p:blipFill rotWithShape="1">
          <a:blip r:embed="rId3" cstate="email">
            <a:extLst>
              <a:ext uri="{28A0092B-C50C-407E-A947-70E740481C1C}">
                <a14:useLocalDpi xmlns:a14="http://schemas.microsoft.com/office/drawing/2010/main" val="0"/>
              </a:ext>
            </a:extLst>
          </a:blip>
          <a:srcRect l="16126" t="29799" r="13873" b="11275"/>
          <a:stretch/>
        </p:blipFill>
        <p:spPr>
          <a:xfrm>
            <a:off x="-1285460" y="0"/>
            <a:ext cx="21724825" cy="13716000"/>
          </a:xfrm>
          <a:prstGeom prst="rect">
            <a:avLst/>
          </a:prstGeom>
        </p:spPr>
      </p:pic>
      <p:sp>
        <p:nvSpPr>
          <p:cNvPr id="5" name="TextBox 4">
            <a:extLst>
              <a:ext uri="{FF2B5EF4-FFF2-40B4-BE49-F238E27FC236}">
                <a16:creationId xmlns:a16="http://schemas.microsoft.com/office/drawing/2014/main" id="{0F4AA926-4429-E74E-A896-0DFED4DF33B1}"/>
              </a:ext>
            </a:extLst>
          </p:cNvPr>
          <p:cNvSpPr txBox="1"/>
          <p:nvPr/>
        </p:nvSpPr>
        <p:spPr>
          <a:xfrm>
            <a:off x="475313" y="1567543"/>
            <a:ext cx="3738524" cy="1569660"/>
          </a:xfrm>
          <a:prstGeom prst="rect">
            <a:avLst/>
          </a:prstGeom>
          <a:noFill/>
        </p:spPr>
        <p:txBody>
          <a:bodyPr wrap="none" rtlCol="0">
            <a:spAutoFit/>
          </a:bodyPr>
          <a:lstStyle/>
          <a:p>
            <a:r>
              <a:rPr lang="en-US" sz="9600" spc="300" dirty="0"/>
              <a:t>FLARE</a:t>
            </a:r>
            <a:endParaRPr lang="en-US" spc="300" dirty="0"/>
          </a:p>
        </p:txBody>
      </p:sp>
      <p:sp>
        <p:nvSpPr>
          <p:cNvPr id="7" name="TextBox 6">
            <a:extLst>
              <a:ext uri="{FF2B5EF4-FFF2-40B4-BE49-F238E27FC236}">
                <a16:creationId xmlns:a16="http://schemas.microsoft.com/office/drawing/2014/main" id="{2FF50F61-3FF9-C542-AB26-69072164F19D}"/>
              </a:ext>
            </a:extLst>
          </p:cNvPr>
          <p:cNvSpPr txBox="1"/>
          <p:nvPr/>
        </p:nvSpPr>
        <p:spPr>
          <a:xfrm>
            <a:off x="5742043" y="10109201"/>
            <a:ext cx="4275530" cy="1569660"/>
          </a:xfrm>
          <a:prstGeom prst="rect">
            <a:avLst/>
          </a:prstGeom>
          <a:noFill/>
        </p:spPr>
        <p:txBody>
          <a:bodyPr wrap="none" rtlCol="0">
            <a:spAutoFit/>
          </a:bodyPr>
          <a:lstStyle/>
          <a:p>
            <a:r>
              <a:rPr lang="en-US" sz="9600" spc="300" dirty="0"/>
              <a:t>FOCUS</a:t>
            </a:r>
            <a:endParaRPr lang="en-US" spc="300" dirty="0"/>
          </a:p>
        </p:txBody>
      </p:sp>
      <p:sp>
        <p:nvSpPr>
          <p:cNvPr id="8" name="TextBox 7">
            <a:extLst>
              <a:ext uri="{FF2B5EF4-FFF2-40B4-BE49-F238E27FC236}">
                <a16:creationId xmlns:a16="http://schemas.microsoft.com/office/drawing/2014/main" id="{6C5C1D69-8F05-E047-BB7A-251BFEC56EEB}"/>
              </a:ext>
            </a:extLst>
          </p:cNvPr>
          <p:cNvSpPr txBox="1"/>
          <p:nvPr/>
        </p:nvSpPr>
        <p:spPr>
          <a:xfrm>
            <a:off x="12114854" y="11567946"/>
            <a:ext cx="3738524" cy="1569660"/>
          </a:xfrm>
          <a:prstGeom prst="rect">
            <a:avLst/>
          </a:prstGeom>
          <a:noFill/>
        </p:spPr>
        <p:txBody>
          <a:bodyPr wrap="none" rtlCol="0">
            <a:spAutoFit/>
          </a:bodyPr>
          <a:lstStyle/>
          <a:p>
            <a:r>
              <a:rPr lang="en-US" sz="9600" spc="300" dirty="0"/>
              <a:t>FLARE</a:t>
            </a:r>
            <a:endParaRPr lang="en-US" spc="300" dirty="0"/>
          </a:p>
        </p:txBody>
      </p:sp>
      <p:sp>
        <p:nvSpPr>
          <p:cNvPr id="9" name="Rectangle 8">
            <a:extLst>
              <a:ext uri="{FF2B5EF4-FFF2-40B4-BE49-F238E27FC236}">
                <a16:creationId xmlns:a16="http://schemas.microsoft.com/office/drawing/2014/main" id="{47AAFB0A-19C7-1645-9D5F-01A083B5C4F9}"/>
              </a:ext>
            </a:extLst>
          </p:cNvPr>
          <p:cNvSpPr/>
          <p:nvPr/>
        </p:nvSpPr>
        <p:spPr bwMode="auto">
          <a:xfrm>
            <a:off x="19709584" y="0"/>
            <a:ext cx="4724890" cy="13716000"/>
          </a:xfrm>
          <a:prstGeom prst="rect">
            <a:avLst/>
          </a:prstGeom>
          <a:solidFill>
            <a:srgbClr val="C6C2B7"/>
          </a:solidFill>
          <a:ln w="12700" cap="flat" cmpd="sng" algn="ctr">
            <a:noFill/>
            <a:prstDash val="solid"/>
            <a:round/>
            <a:headEnd type="none" w="sm" len="sm"/>
            <a:tailEnd type="none" w="sm" len="sm"/>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imes New Roman" pitchFamily="18" charset="0"/>
            </a:endParaRPr>
          </a:p>
        </p:txBody>
      </p:sp>
      <p:sp>
        <p:nvSpPr>
          <p:cNvPr id="10" name="TextBox 9">
            <a:extLst>
              <a:ext uri="{FF2B5EF4-FFF2-40B4-BE49-F238E27FC236}">
                <a16:creationId xmlns:a16="http://schemas.microsoft.com/office/drawing/2014/main" id="{E135C09F-D8CF-2D47-9781-2C7B35DE6AAB}"/>
              </a:ext>
            </a:extLst>
          </p:cNvPr>
          <p:cNvSpPr txBox="1"/>
          <p:nvPr/>
        </p:nvSpPr>
        <p:spPr>
          <a:xfrm>
            <a:off x="17156881" y="4854906"/>
            <a:ext cx="7358105" cy="2800767"/>
          </a:xfrm>
          <a:prstGeom prst="rect">
            <a:avLst/>
          </a:prstGeom>
          <a:noFill/>
        </p:spPr>
        <p:txBody>
          <a:bodyPr wrap="none" rtlCol="0">
            <a:spAutoFit/>
          </a:bodyPr>
          <a:lstStyle/>
          <a:p>
            <a:r>
              <a:rPr lang="en-US" sz="8800" b="1" dirty="0">
                <a:solidFill>
                  <a:srgbClr val="D32D2A"/>
                </a:solidFill>
                <a:latin typeface="Bradley Hand" pitchFamily="2" charset="77"/>
              </a:rPr>
              <a:t>EXPERIENCE</a:t>
            </a:r>
            <a:br>
              <a:rPr lang="en-US" sz="8800" b="1" dirty="0">
                <a:solidFill>
                  <a:srgbClr val="D32D2A"/>
                </a:solidFill>
                <a:latin typeface="Bradley Hand" pitchFamily="2" charset="77"/>
              </a:rPr>
            </a:br>
            <a:r>
              <a:rPr lang="en-US" sz="8800" b="1" dirty="0">
                <a:solidFill>
                  <a:srgbClr val="D32D2A"/>
                </a:solidFill>
                <a:latin typeface="Bradley Hand" pitchFamily="2" charset="77"/>
              </a:rPr>
              <a:t>PROTOTYPE</a:t>
            </a:r>
          </a:p>
        </p:txBody>
      </p:sp>
      <mc:AlternateContent xmlns:mc="http://schemas.openxmlformats.org/markup-compatibility/2006" xmlns:p14="http://schemas.microsoft.com/office/powerpoint/2010/main">
        <mc:Choice Requires="p14">
          <p:contentPart p14:bwMode="auto" r:id="rId4">
            <p14:nvContentPartPr>
              <p14:cNvPr id="11" name="Ink 10">
                <a:extLst>
                  <a:ext uri="{FF2B5EF4-FFF2-40B4-BE49-F238E27FC236}">
                    <a16:creationId xmlns:a16="http://schemas.microsoft.com/office/drawing/2014/main" id="{C072DF40-5D8E-8242-99AC-F0EBBB696EC5}"/>
                  </a:ext>
                </a:extLst>
              </p14:cNvPr>
              <p14:cNvContentPartPr/>
              <p14:nvPr/>
            </p14:nvContentPartPr>
            <p14:xfrm>
              <a:off x="17866634" y="685416"/>
              <a:ext cx="4945320" cy="3691800"/>
            </p14:xfrm>
          </p:contentPart>
        </mc:Choice>
        <mc:Fallback xmlns="">
          <p:pic>
            <p:nvPicPr>
              <p:cNvPr id="11" name="Ink 10">
                <a:extLst>
                  <a:ext uri="{FF2B5EF4-FFF2-40B4-BE49-F238E27FC236}">
                    <a16:creationId xmlns:a16="http://schemas.microsoft.com/office/drawing/2014/main" id="{C072DF40-5D8E-8242-99AC-F0EBBB696EC5}"/>
                  </a:ext>
                </a:extLst>
              </p:cNvPr>
              <p:cNvPicPr/>
              <p:nvPr/>
            </p:nvPicPr>
            <p:blipFill>
              <a:blip r:embed="rId5"/>
              <a:stretch>
                <a:fillRect/>
              </a:stretch>
            </p:blipFill>
            <p:spPr>
              <a:xfrm>
                <a:off x="17790314" y="609096"/>
                <a:ext cx="5097240" cy="384372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2" name="Ink 11">
                <a:extLst>
                  <a:ext uri="{FF2B5EF4-FFF2-40B4-BE49-F238E27FC236}">
                    <a16:creationId xmlns:a16="http://schemas.microsoft.com/office/drawing/2014/main" id="{8BAD80E3-CAF6-2B4B-8C56-995C7ED77633}"/>
                  </a:ext>
                </a:extLst>
              </p14:cNvPr>
              <p14:cNvContentPartPr/>
              <p14:nvPr/>
            </p14:nvContentPartPr>
            <p14:xfrm>
              <a:off x="18512114" y="7570776"/>
              <a:ext cx="4697640" cy="5112360"/>
            </p14:xfrm>
          </p:contentPart>
        </mc:Choice>
        <mc:Fallback xmlns="">
          <p:pic>
            <p:nvPicPr>
              <p:cNvPr id="12" name="Ink 11">
                <a:extLst>
                  <a:ext uri="{FF2B5EF4-FFF2-40B4-BE49-F238E27FC236}">
                    <a16:creationId xmlns:a16="http://schemas.microsoft.com/office/drawing/2014/main" id="{8BAD80E3-CAF6-2B4B-8C56-995C7ED77633}"/>
                  </a:ext>
                </a:extLst>
              </p:cNvPr>
              <p:cNvPicPr/>
              <p:nvPr/>
            </p:nvPicPr>
            <p:blipFill>
              <a:blip r:embed="rId7"/>
              <a:stretch>
                <a:fillRect/>
              </a:stretch>
            </p:blipFill>
            <p:spPr>
              <a:xfrm>
                <a:off x="18435794" y="7494456"/>
                <a:ext cx="4849560" cy="5264280"/>
              </a:xfrm>
              <a:prstGeom prst="rect">
                <a:avLst/>
              </a:prstGeom>
            </p:spPr>
          </p:pic>
        </mc:Fallback>
      </mc:AlternateContent>
      <p:sp>
        <p:nvSpPr>
          <p:cNvPr id="14" name="TextBox 13">
            <a:extLst>
              <a:ext uri="{FF2B5EF4-FFF2-40B4-BE49-F238E27FC236}">
                <a16:creationId xmlns:a16="http://schemas.microsoft.com/office/drawing/2014/main" id="{B1A0C09E-6ACF-6241-9DDC-52569143901C}"/>
              </a:ext>
            </a:extLst>
          </p:cNvPr>
          <p:cNvSpPr txBox="1"/>
          <p:nvPr/>
        </p:nvSpPr>
        <p:spPr>
          <a:xfrm>
            <a:off x="19655452" y="10922375"/>
            <a:ext cx="4275530" cy="1569660"/>
          </a:xfrm>
          <a:prstGeom prst="rect">
            <a:avLst/>
          </a:prstGeom>
          <a:noFill/>
        </p:spPr>
        <p:txBody>
          <a:bodyPr wrap="none" rtlCol="0">
            <a:spAutoFit/>
          </a:bodyPr>
          <a:lstStyle/>
          <a:p>
            <a:r>
              <a:rPr lang="en-US" sz="9600" spc="300" dirty="0"/>
              <a:t>FOCUS</a:t>
            </a:r>
            <a:endParaRPr lang="en-US" spc="300" dirty="0"/>
          </a:p>
        </p:txBody>
      </p:sp>
    </p:spTree>
    <p:extLst>
      <p:ext uri="{BB962C8B-B14F-4D97-AF65-F5344CB8AC3E}">
        <p14:creationId xmlns:p14="http://schemas.microsoft.com/office/powerpoint/2010/main" val="2049241377"/>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4" grpId="0"/>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r>
              <a:rPr lang="en-US" dirty="0"/>
              <a:t>Autumn 2026</a:t>
            </a:r>
          </a:p>
        </p:txBody>
      </p:sp>
      <p:sp>
        <p:nvSpPr>
          <p:cNvPr id="4" name="Footer Placeholder 3"/>
          <p:cNvSpPr>
            <a:spLocks noGrp="1"/>
          </p:cNvSpPr>
          <p:nvPr>
            <p:ph type="ftr" sz="quarter" idx="11"/>
          </p:nvPr>
        </p:nvSpPr>
        <p:spPr/>
        <p:txBody>
          <a:bodyPr/>
          <a:lstStyle/>
          <a:p>
            <a:pPr>
              <a:defRPr/>
            </a:pPr>
            <a:r>
              <a:rPr lang="en-US"/>
              <a:t>dt+UX: Design Thinking for User Experience Design, Prototyping &amp; Evaluation</a:t>
            </a:r>
            <a:endParaRPr lang="en-US" dirty="0"/>
          </a:p>
        </p:txBody>
      </p:sp>
      <p:sp>
        <p:nvSpPr>
          <p:cNvPr id="3" name="Slide Number Placeholder 2"/>
          <p:cNvSpPr>
            <a:spLocks noGrp="1"/>
          </p:cNvSpPr>
          <p:nvPr>
            <p:ph type="sldNum" sz="quarter" idx="12"/>
          </p:nvPr>
        </p:nvSpPr>
        <p:spPr>
          <a:xfrm>
            <a:off x="19354800" y="13106400"/>
            <a:ext cx="1981200" cy="914400"/>
          </a:xfrm>
        </p:spPr>
        <p:txBody>
          <a:bodyPr/>
          <a:lstStyle/>
          <a:p>
            <a:fld id="{98A1014A-555C-5748-86D8-A05E15BC5456}" type="slidenum">
              <a:rPr lang="en-US" smtClean="0"/>
              <a:pPr/>
              <a:t>57</a:t>
            </a:fld>
            <a:endParaRPr lang="en-US"/>
          </a:p>
        </p:txBody>
      </p:sp>
      <p:pic>
        <p:nvPicPr>
          <p:cNvPr id="5" name="Picture 4" descr="IMG_9014.jpg"/>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7614330" y="0"/>
            <a:ext cx="10287000" cy="13716000"/>
          </a:xfrm>
          <a:prstGeom prst="rect">
            <a:avLst/>
          </a:prstGeom>
        </p:spPr>
      </p:pic>
    </p:spTree>
    <p:extLst>
      <p:ext uri="{BB962C8B-B14F-4D97-AF65-F5344CB8AC3E}">
        <p14:creationId xmlns:p14="http://schemas.microsoft.com/office/powerpoint/2010/main" val="278108744"/>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r>
              <a:rPr lang="en-US" dirty="0"/>
              <a:t>Autumn 2026</a:t>
            </a:r>
          </a:p>
        </p:txBody>
      </p:sp>
      <p:sp>
        <p:nvSpPr>
          <p:cNvPr id="4" name="Footer Placeholder 3"/>
          <p:cNvSpPr>
            <a:spLocks noGrp="1"/>
          </p:cNvSpPr>
          <p:nvPr>
            <p:ph type="ftr" sz="quarter" idx="11"/>
          </p:nvPr>
        </p:nvSpPr>
        <p:spPr/>
        <p:txBody>
          <a:bodyPr/>
          <a:lstStyle/>
          <a:p>
            <a:pPr>
              <a:defRPr/>
            </a:pPr>
            <a:r>
              <a:rPr lang="en-US"/>
              <a:t>dt+UX: Design Thinking for User Experience Design, Prototyping &amp; Evaluation</a:t>
            </a:r>
            <a:endParaRPr lang="en-US" dirty="0"/>
          </a:p>
        </p:txBody>
      </p:sp>
      <p:sp>
        <p:nvSpPr>
          <p:cNvPr id="3" name="Slide Number Placeholder 2"/>
          <p:cNvSpPr>
            <a:spLocks noGrp="1"/>
          </p:cNvSpPr>
          <p:nvPr>
            <p:ph type="sldNum" sz="quarter" idx="12"/>
          </p:nvPr>
        </p:nvSpPr>
        <p:spPr>
          <a:xfrm>
            <a:off x="19354800" y="13106400"/>
            <a:ext cx="1981200" cy="914400"/>
          </a:xfrm>
        </p:spPr>
        <p:txBody>
          <a:bodyPr/>
          <a:lstStyle/>
          <a:p>
            <a:fld id="{98A1014A-555C-5748-86D8-A05E15BC5456}" type="slidenum">
              <a:rPr lang="en-US" smtClean="0"/>
              <a:pPr/>
              <a:t>58</a:t>
            </a:fld>
            <a:endParaRPr lang="en-US"/>
          </a:p>
        </p:txBody>
      </p:sp>
      <p:pic>
        <p:nvPicPr>
          <p:cNvPr id="6" name="Picture 5" descr="IMG_9030.jpg"/>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5588210" y="0"/>
            <a:ext cx="13716000" cy="13716000"/>
          </a:xfrm>
          <a:prstGeom prst="rect">
            <a:avLst/>
          </a:prstGeom>
        </p:spPr>
      </p:pic>
    </p:spTree>
    <p:extLst>
      <p:ext uri="{BB962C8B-B14F-4D97-AF65-F5344CB8AC3E}">
        <p14:creationId xmlns:p14="http://schemas.microsoft.com/office/powerpoint/2010/main" val="2195577596"/>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r>
              <a:rPr lang="en-US" dirty="0"/>
              <a:t>Autumn 2026</a:t>
            </a:r>
          </a:p>
        </p:txBody>
      </p:sp>
      <p:sp>
        <p:nvSpPr>
          <p:cNvPr id="4" name="Footer Placeholder 3"/>
          <p:cNvSpPr>
            <a:spLocks noGrp="1"/>
          </p:cNvSpPr>
          <p:nvPr>
            <p:ph type="ftr" sz="quarter" idx="11"/>
          </p:nvPr>
        </p:nvSpPr>
        <p:spPr/>
        <p:txBody>
          <a:bodyPr/>
          <a:lstStyle/>
          <a:p>
            <a:pPr>
              <a:defRPr/>
            </a:pPr>
            <a:r>
              <a:rPr lang="en-US"/>
              <a:t>dt+UX: Design Thinking for User Experience Design, Prototyping &amp; Evaluation</a:t>
            </a:r>
            <a:endParaRPr lang="en-US" dirty="0"/>
          </a:p>
        </p:txBody>
      </p:sp>
      <p:sp>
        <p:nvSpPr>
          <p:cNvPr id="3" name="Slide Number Placeholder 2"/>
          <p:cNvSpPr>
            <a:spLocks noGrp="1"/>
          </p:cNvSpPr>
          <p:nvPr>
            <p:ph type="sldNum" sz="quarter" idx="12"/>
          </p:nvPr>
        </p:nvSpPr>
        <p:spPr>
          <a:xfrm>
            <a:off x="19354800" y="13106400"/>
            <a:ext cx="1981200" cy="914400"/>
          </a:xfrm>
        </p:spPr>
        <p:txBody>
          <a:bodyPr/>
          <a:lstStyle/>
          <a:p>
            <a:fld id="{98A1014A-555C-5748-86D8-A05E15BC5456}" type="slidenum">
              <a:rPr lang="en-US" smtClean="0"/>
              <a:pPr/>
              <a:t>59</a:t>
            </a:fld>
            <a:endParaRPr lang="en-US"/>
          </a:p>
        </p:txBody>
      </p:sp>
      <p:pic>
        <p:nvPicPr>
          <p:cNvPr id="5" name="Picture 4" descr="IMG_9018.jpg"/>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3048000" y="0"/>
            <a:ext cx="18288000" cy="24384000"/>
          </a:xfrm>
          <a:prstGeom prst="rect">
            <a:avLst/>
          </a:prstGeom>
        </p:spPr>
      </p:pic>
    </p:spTree>
    <p:extLst>
      <p:ext uri="{BB962C8B-B14F-4D97-AF65-F5344CB8AC3E}">
        <p14:creationId xmlns:p14="http://schemas.microsoft.com/office/powerpoint/2010/main" val="2346940674"/>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r>
              <a:rPr lang="en-US" dirty="0"/>
              <a:t>Autumn 2026</a:t>
            </a:r>
          </a:p>
        </p:txBody>
      </p:sp>
      <p:sp>
        <p:nvSpPr>
          <p:cNvPr id="4" name="Footer Placeholder 3"/>
          <p:cNvSpPr>
            <a:spLocks noGrp="1"/>
          </p:cNvSpPr>
          <p:nvPr>
            <p:ph type="ftr" sz="quarter" idx="11"/>
          </p:nvPr>
        </p:nvSpPr>
        <p:spPr/>
        <p:txBody>
          <a:bodyPr/>
          <a:lstStyle/>
          <a:p>
            <a:pPr>
              <a:defRPr/>
            </a:pPr>
            <a:r>
              <a:rPr lang="en-US"/>
              <a:t>dt+UX: Design Thinking for User Experience Design, Prototyping &amp; Evaluation</a:t>
            </a:r>
            <a:endParaRPr lang="en-US" dirty="0"/>
          </a:p>
        </p:txBody>
      </p:sp>
      <p:sp>
        <p:nvSpPr>
          <p:cNvPr id="3" name="Slide Number Placeholder 2"/>
          <p:cNvSpPr>
            <a:spLocks noGrp="1"/>
          </p:cNvSpPr>
          <p:nvPr>
            <p:ph type="sldNum" sz="quarter" idx="12"/>
          </p:nvPr>
        </p:nvSpPr>
        <p:spPr>
          <a:xfrm>
            <a:off x="19354800" y="13106400"/>
            <a:ext cx="1981200" cy="914400"/>
          </a:xfrm>
        </p:spPr>
        <p:txBody>
          <a:bodyPr/>
          <a:lstStyle/>
          <a:p>
            <a:fld id="{98A1014A-555C-5748-86D8-A05E15BC5456}" type="slidenum">
              <a:rPr lang="en-US" smtClean="0"/>
              <a:pPr/>
              <a:t>60</a:t>
            </a:fld>
            <a:endParaRPr lang="en-US"/>
          </a:p>
        </p:txBody>
      </p:sp>
      <p:pic>
        <p:nvPicPr>
          <p:cNvPr id="8" name="Picture 7" descr="IMG_9012.JPG"/>
          <p:cNvPicPr>
            <a:picLocks noChangeAspect="1"/>
          </p:cNvPicPr>
          <p:nvPr/>
        </p:nvPicPr>
        <p:blipFill rotWithShape="1">
          <a:blip r:embed="rId3" cstate="email">
            <a:extLst>
              <a:ext uri="{28A0092B-C50C-407E-A947-70E740481C1C}">
                <a14:useLocalDpi xmlns:a14="http://schemas.microsoft.com/office/drawing/2010/main" val="0"/>
              </a:ext>
            </a:extLst>
          </a:blip>
          <a:srcRect l="11116" t="18971" r="8005" b="1879"/>
          <a:stretch/>
        </p:blipFill>
        <p:spPr>
          <a:xfrm>
            <a:off x="4149435" y="914350"/>
            <a:ext cx="16195965" cy="11887299"/>
          </a:xfrm>
          <a:prstGeom prst="rect">
            <a:avLst/>
          </a:prstGeom>
        </p:spPr>
      </p:pic>
    </p:spTree>
    <p:extLst>
      <p:ext uri="{BB962C8B-B14F-4D97-AF65-F5344CB8AC3E}">
        <p14:creationId xmlns:p14="http://schemas.microsoft.com/office/powerpoint/2010/main" val="2806882690"/>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r>
              <a:rPr lang="en-US" dirty="0"/>
              <a:t>Autumn 2026</a:t>
            </a:r>
          </a:p>
        </p:txBody>
      </p:sp>
      <p:sp>
        <p:nvSpPr>
          <p:cNvPr id="4" name="Footer Placeholder 3"/>
          <p:cNvSpPr>
            <a:spLocks noGrp="1"/>
          </p:cNvSpPr>
          <p:nvPr>
            <p:ph type="ftr" sz="quarter" idx="11"/>
          </p:nvPr>
        </p:nvSpPr>
        <p:spPr/>
        <p:txBody>
          <a:bodyPr/>
          <a:lstStyle/>
          <a:p>
            <a:pPr>
              <a:defRPr/>
            </a:pPr>
            <a:r>
              <a:rPr lang="en-US"/>
              <a:t>dt+UX: Design Thinking for User Experience Design, Prototyping &amp; Evaluation</a:t>
            </a:r>
            <a:endParaRPr lang="en-US" dirty="0"/>
          </a:p>
        </p:txBody>
      </p:sp>
      <p:sp>
        <p:nvSpPr>
          <p:cNvPr id="3" name="Slide Number Placeholder 2"/>
          <p:cNvSpPr>
            <a:spLocks noGrp="1"/>
          </p:cNvSpPr>
          <p:nvPr>
            <p:ph type="sldNum" sz="quarter" idx="12"/>
          </p:nvPr>
        </p:nvSpPr>
        <p:spPr>
          <a:xfrm>
            <a:off x="19354800" y="13106400"/>
            <a:ext cx="1981200" cy="914400"/>
          </a:xfrm>
        </p:spPr>
        <p:txBody>
          <a:bodyPr/>
          <a:lstStyle/>
          <a:p>
            <a:fld id="{98A1014A-555C-5748-86D8-A05E15BC5456}" type="slidenum">
              <a:rPr lang="en-US" smtClean="0"/>
              <a:pPr/>
              <a:t>61</a:t>
            </a:fld>
            <a:endParaRPr lang="en-US"/>
          </a:p>
        </p:txBody>
      </p:sp>
      <p:pic>
        <p:nvPicPr>
          <p:cNvPr id="6" name="Picture 5" descr="IMG_9013.jpg"/>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8003872" y="0"/>
            <a:ext cx="10287000" cy="13716000"/>
          </a:xfrm>
          <a:prstGeom prst="rect">
            <a:avLst/>
          </a:prstGeom>
        </p:spPr>
      </p:pic>
    </p:spTree>
    <p:extLst>
      <p:ext uri="{BB962C8B-B14F-4D97-AF65-F5344CB8AC3E}">
        <p14:creationId xmlns:p14="http://schemas.microsoft.com/office/powerpoint/2010/main" val="1965032231"/>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r>
              <a:rPr lang="en-US" dirty="0"/>
              <a:t>Autumn 2026</a:t>
            </a:r>
          </a:p>
        </p:txBody>
      </p:sp>
      <p:sp>
        <p:nvSpPr>
          <p:cNvPr id="4" name="Footer Placeholder 3"/>
          <p:cNvSpPr>
            <a:spLocks noGrp="1"/>
          </p:cNvSpPr>
          <p:nvPr>
            <p:ph type="ftr" sz="quarter" idx="11"/>
          </p:nvPr>
        </p:nvSpPr>
        <p:spPr/>
        <p:txBody>
          <a:bodyPr/>
          <a:lstStyle/>
          <a:p>
            <a:pPr>
              <a:defRPr/>
            </a:pPr>
            <a:r>
              <a:rPr lang="en-US"/>
              <a:t>dt+UX: Design Thinking for User Experience Design, Prototyping &amp; Evaluation</a:t>
            </a:r>
            <a:endParaRPr lang="en-US" dirty="0"/>
          </a:p>
        </p:txBody>
      </p:sp>
      <p:sp>
        <p:nvSpPr>
          <p:cNvPr id="3" name="Slide Number Placeholder 2"/>
          <p:cNvSpPr>
            <a:spLocks noGrp="1"/>
          </p:cNvSpPr>
          <p:nvPr>
            <p:ph type="sldNum" sz="quarter" idx="12"/>
          </p:nvPr>
        </p:nvSpPr>
        <p:spPr>
          <a:xfrm>
            <a:off x="19354800" y="13106400"/>
            <a:ext cx="1981200" cy="914400"/>
          </a:xfrm>
        </p:spPr>
        <p:txBody>
          <a:bodyPr/>
          <a:lstStyle/>
          <a:p>
            <a:fld id="{98A1014A-555C-5748-86D8-A05E15BC5456}" type="slidenum">
              <a:rPr lang="en-US" smtClean="0"/>
              <a:pPr/>
              <a:t>62</a:t>
            </a:fld>
            <a:endParaRPr lang="en-US"/>
          </a:p>
        </p:txBody>
      </p:sp>
      <p:pic>
        <p:nvPicPr>
          <p:cNvPr id="5" name="Picture 4" descr="IMG_9020.jpg"/>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7048500" y="-44328"/>
            <a:ext cx="10287000" cy="13716000"/>
          </a:xfrm>
          <a:prstGeom prst="rect">
            <a:avLst/>
          </a:prstGeom>
        </p:spPr>
      </p:pic>
    </p:spTree>
    <p:extLst>
      <p:ext uri="{BB962C8B-B14F-4D97-AF65-F5344CB8AC3E}">
        <p14:creationId xmlns:p14="http://schemas.microsoft.com/office/powerpoint/2010/main" val="3115605356"/>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r>
              <a:rPr lang="en-US" dirty="0"/>
              <a:t>Autumn 2026</a:t>
            </a:r>
          </a:p>
        </p:txBody>
      </p:sp>
      <p:sp>
        <p:nvSpPr>
          <p:cNvPr id="4" name="Footer Placeholder 3"/>
          <p:cNvSpPr>
            <a:spLocks noGrp="1"/>
          </p:cNvSpPr>
          <p:nvPr>
            <p:ph type="ftr" sz="quarter" idx="11"/>
          </p:nvPr>
        </p:nvSpPr>
        <p:spPr/>
        <p:txBody>
          <a:bodyPr/>
          <a:lstStyle/>
          <a:p>
            <a:pPr>
              <a:defRPr/>
            </a:pPr>
            <a:r>
              <a:rPr lang="en-US"/>
              <a:t>dt+UX: Design Thinking for User Experience Design, Prototyping &amp; Evaluation</a:t>
            </a:r>
            <a:endParaRPr lang="en-US" dirty="0"/>
          </a:p>
        </p:txBody>
      </p:sp>
      <p:sp>
        <p:nvSpPr>
          <p:cNvPr id="3" name="Slide Number Placeholder 2"/>
          <p:cNvSpPr>
            <a:spLocks noGrp="1"/>
          </p:cNvSpPr>
          <p:nvPr>
            <p:ph type="sldNum" sz="quarter" idx="12"/>
          </p:nvPr>
        </p:nvSpPr>
        <p:spPr>
          <a:xfrm>
            <a:off x="19354800" y="13106400"/>
            <a:ext cx="1981200" cy="914400"/>
          </a:xfrm>
        </p:spPr>
        <p:txBody>
          <a:bodyPr/>
          <a:lstStyle/>
          <a:p>
            <a:fld id="{98A1014A-555C-5748-86D8-A05E15BC5456}" type="slidenum">
              <a:rPr lang="en-US" smtClean="0"/>
              <a:pPr/>
              <a:t>63</a:t>
            </a:fld>
            <a:endParaRPr lang="en-US"/>
          </a:p>
        </p:txBody>
      </p:sp>
      <p:pic>
        <p:nvPicPr>
          <p:cNvPr id="6" name="Picture 5" descr="IMG_9022.jpg"/>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7733242" y="0"/>
            <a:ext cx="10287000" cy="13716000"/>
          </a:xfrm>
          <a:prstGeom prst="rect">
            <a:avLst/>
          </a:prstGeom>
        </p:spPr>
      </p:pic>
    </p:spTree>
    <p:extLst>
      <p:ext uri="{BB962C8B-B14F-4D97-AF65-F5344CB8AC3E}">
        <p14:creationId xmlns:p14="http://schemas.microsoft.com/office/powerpoint/2010/main" val="1940996770"/>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r>
              <a:rPr lang="en-US" dirty="0"/>
              <a:t>Autumn 2026</a:t>
            </a:r>
          </a:p>
        </p:txBody>
      </p:sp>
      <p:sp>
        <p:nvSpPr>
          <p:cNvPr id="4" name="Footer Placeholder 3"/>
          <p:cNvSpPr>
            <a:spLocks noGrp="1"/>
          </p:cNvSpPr>
          <p:nvPr>
            <p:ph type="ftr" sz="quarter" idx="11"/>
          </p:nvPr>
        </p:nvSpPr>
        <p:spPr/>
        <p:txBody>
          <a:bodyPr/>
          <a:lstStyle/>
          <a:p>
            <a:pPr>
              <a:defRPr/>
            </a:pPr>
            <a:r>
              <a:rPr lang="en-US"/>
              <a:t>dt+UX: Design Thinking for User Experience Design, Prototyping &amp; Evaluation</a:t>
            </a:r>
            <a:endParaRPr lang="en-US" dirty="0"/>
          </a:p>
        </p:txBody>
      </p:sp>
      <p:sp>
        <p:nvSpPr>
          <p:cNvPr id="3" name="Slide Number Placeholder 2"/>
          <p:cNvSpPr>
            <a:spLocks noGrp="1"/>
          </p:cNvSpPr>
          <p:nvPr>
            <p:ph type="sldNum" sz="quarter" idx="12"/>
          </p:nvPr>
        </p:nvSpPr>
        <p:spPr>
          <a:xfrm>
            <a:off x="19354800" y="13106400"/>
            <a:ext cx="1981200" cy="914400"/>
          </a:xfrm>
        </p:spPr>
        <p:txBody>
          <a:bodyPr/>
          <a:lstStyle/>
          <a:p>
            <a:fld id="{98A1014A-555C-5748-86D8-A05E15BC5456}" type="slidenum">
              <a:rPr lang="en-US" smtClean="0"/>
              <a:pPr/>
              <a:t>64</a:t>
            </a:fld>
            <a:endParaRPr lang="en-US"/>
          </a:p>
        </p:txBody>
      </p:sp>
      <p:pic>
        <p:nvPicPr>
          <p:cNvPr id="5" name="Picture 4" descr="IMG_9023.JPG"/>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5860" y="1090438"/>
            <a:ext cx="28039098" cy="12030484"/>
          </a:xfrm>
          <a:prstGeom prst="rect">
            <a:avLst/>
          </a:prstGeom>
        </p:spPr>
      </p:pic>
    </p:spTree>
    <p:extLst>
      <p:ext uri="{BB962C8B-B14F-4D97-AF65-F5344CB8AC3E}">
        <p14:creationId xmlns:p14="http://schemas.microsoft.com/office/powerpoint/2010/main" val="166544777"/>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r>
              <a:rPr lang="en-US" dirty="0"/>
              <a:t>Autumn 2026</a:t>
            </a:r>
          </a:p>
        </p:txBody>
      </p:sp>
      <p:sp>
        <p:nvSpPr>
          <p:cNvPr id="4" name="Footer Placeholder 3"/>
          <p:cNvSpPr>
            <a:spLocks noGrp="1"/>
          </p:cNvSpPr>
          <p:nvPr>
            <p:ph type="ftr" sz="quarter" idx="11"/>
          </p:nvPr>
        </p:nvSpPr>
        <p:spPr/>
        <p:txBody>
          <a:bodyPr/>
          <a:lstStyle/>
          <a:p>
            <a:pPr>
              <a:defRPr/>
            </a:pPr>
            <a:r>
              <a:rPr lang="en-US"/>
              <a:t>dt+UX: Design Thinking for User Experience Design, Prototyping &amp; Evaluation</a:t>
            </a:r>
            <a:endParaRPr lang="en-US" dirty="0"/>
          </a:p>
        </p:txBody>
      </p:sp>
      <p:sp>
        <p:nvSpPr>
          <p:cNvPr id="3" name="Slide Number Placeholder 2"/>
          <p:cNvSpPr>
            <a:spLocks noGrp="1"/>
          </p:cNvSpPr>
          <p:nvPr>
            <p:ph type="sldNum" sz="quarter" idx="12"/>
          </p:nvPr>
        </p:nvSpPr>
        <p:spPr>
          <a:xfrm>
            <a:off x="19354800" y="13106400"/>
            <a:ext cx="1981200" cy="914400"/>
          </a:xfrm>
        </p:spPr>
        <p:txBody>
          <a:bodyPr/>
          <a:lstStyle/>
          <a:p>
            <a:fld id="{98A1014A-555C-5748-86D8-A05E15BC5456}" type="slidenum">
              <a:rPr lang="en-US" smtClean="0"/>
              <a:pPr/>
              <a:t>65</a:t>
            </a:fld>
            <a:endParaRPr lang="en-US"/>
          </a:p>
        </p:txBody>
      </p:sp>
      <p:pic>
        <p:nvPicPr>
          <p:cNvPr id="7" name="Picture 6" descr="IMG_9033.jpg"/>
          <p:cNvPicPr>
            <a:picLocks noChangeAspect="1"/>
          </p:cNvPicPr>
          <p:nvPr/>
        </p:nvPicPr>
        <p:blipFill rotWithShape="1">
          <a:blip r:embed="rId3" cstate="email">
            <a:extLst>
              <a:ext uri="{28A0092B-C50C-407E-A947-70E740481C1C}">
                <a14:useLocalDpi xmlns:a14="http://schemas.microsoft.com/office/drawing/2010/main" val="0"/>
              </a:ext>
            </a:extLst>
          </a:blip>
          <a:srcRect l="14834" r="13336"/>
          <a:stretch/>
        </p:blipFill>
        <p:spPr>
          <a:xfrm rot="16200000">
            <a:off x="5333999" y="-5871943"/>
            <a:ext cx="13716001" cy="25459886"/>
          </a:xfrm>
          <a:prstGeom prst="rect">
            <a:avLst/>
          </a:prstGeom>
        </p:spPr>
      </p:pic>
    </p:spTree>
    <p:extLst>
      <p:ext uri="{BB962C8B-B14F-4D97-AF65-F5344CB8AC3E}">
        <p14:creationId xmlns:p14="http://schemas.microsoft.com/office/powerpoint/2010/main" val="1684102036"/>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r>
              <a:rPr lang="en-US" dirty="0"/>
              <a:t>Autumn 2026</a:t>
            </a:r>
          </a:p>
        </p:txBody>
      </p:sp>
      <p:sp>
        <p:nvSpPr>
          <p:cNvPr id="4" name="Footer Placeholder 3"/>
          <p:cNvSpPr>
            <a:spLocks noGrp="1"/>
          </p:cNvSpPr>
          <p:nvPr>
            <p:ph type="ftr" sz="quarter" idx="11"/>
          </p:nvPr>
        </p:nvSpPr>
        <p:spPr/>
        <p:txBody>
          <a:bodyPr/>
          <a:lstStyle/>
          <a:p>
            <a:pPr>
              <a:defRPr/>
            </a:pPr>
            <a:r>
              <a:rPr lang="en-US"/>
              <a:t>dt+UX: Design Thinking for User Experience Design, Prototyping &amp; Evaluation</a:t>
            </a:r>
            <a:endParaRPr lang="en-US" dirty="0"/>
          </a:p>
        </p:txBody>
      </p:sp>
      <p:sp>
        <p:nvSpPr>
          <p:cNvPr id="3" name="Slide Number Placeholder 2"/>
          <p:cNvSpPr>
            <a:spLocks noGrp="1"/>
          </p:cNvSpPr>
          <p:nvPr>
            <p:ph type="sldNum" sz="quarter" idx="12"/>
          </p:nvPr>
        </p:nvSpPr>
        <p:spPr>
          <a:xfrm>
            <a:off x="21742400" y="13106400"/>
            <a:ext cx="2641600" cy="914400"/>
          </a:xfrm>
        </p:spPr>
        <p:txBody>
          <a:bodyPr/>
          <a:lstStyle/>
          <a:p>
            <a:fld id="{98A1014A-555C-5748-86D8-A05E15BC5456}" type="slidenum">
              <a:rPr lang="en-US" smtClean="0"/>
              <a:pPr/>
              <a:t>66</a:t>
            </a:fld>
            <a:endParaRPr lang="en-US"/>
          </a:p>
        </p:txBody>
      </p:sp>
      <p:pic>
        <p:nvPicPr>
          <p:cNvPr id="6" name="Experience Prototype" descr="Experience Prototype">
            <a:hlinkClick r:id="" action="ppaction://media"/>
            <a:extLst>
              <a:ext uri="{FF2B5EF4-FFF2-40B4-BE49-F238E27FC236}">
                <a16:creationId xmlns:a16="http://schemas.microsoft.com/office/drawing/2014/main" id="{9461AA5B-E859-2941-9F70-0B1F657346E9}"/>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7463" y="6350"/>
            <a:ext cx="24384000" cy="13716000"/>
          </a:xfrm>
          <a:prstGeom prst="rect">
            <a:avLst/>
          </a:prstGeom>
        </p:spPr>
      </p:pic>
    </p:spTree>
    <p:extLst>
      <p:ext uri="{BB962C8B-B14F-4D97-AF65-F5344CB8AC3E}">
        <p14:creationId xmlns:p14="http://schemas.microsoft.com/office/powerpoint/2010/main" val="3606870205"/>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174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E1FFA0B-81C9-58EE-9713-C6BC6F43C542}"/>
              </a:ext>
            </a:extLst>
          </p:cNvPr>
          <p:cNvSpPr>
            <a:spLocks noGrp="1"/>
          </p:cNvSpPr>
          <p:nvPr>
            <p:ph type="title"/>
          </p:nvPr>
        </p:nvSpPr>
        <p:spPr/>
        <p:txBody>
          <a:bodyPr/>
          <a:lstStyle/>
          <a:p>
            <a:r>
              <a:rPr lang="en-US" dirty="0"/>
              <a:t>Creating an Experience Prototype</a:t>
            </a:r>
          </a:p>
        </p:txBody>
      </p:sp>
      <p:sp>
        <p:nvSpPr>
          <p:cNvPr id="6" name="Content Placeholder 5">
            <a:extLst>
              <a:ext uri="{FF2B5EF4-FFF2-40B4-BE49-F238E27FC236}">
                <a16:creationId xmlns:a16="http://schemas.microsoft.com/office/drawing/2014/main" id="{B0C33573-0B33-B6B4-A4BB-07F3E2A92529}"/>
              </a:ext>
            </a:extLst>
          </p:cNvPr>
          <p:cNvSpPr>
            <a:spLocks noGrp="1"/>
          </p:cNvSpPr>
          <p:nvPr>
            <p:ph idx="1"/>
          </p:nvPr>
        </p:nvSpPr>
        <p:spPr/>
        <p:txBody>
          <a:bodyPr/>
          <a:lstStyle/>
          <a:p>
            <a:r>
              <a:rPr lang="en-US" dirty="0"/>
              <a:t>Analyze the assumptions your solution is making</a:t>
            </a:r>
          </a:p>
          <a:p>
            <a:endParaRPr lang="en-US" dirty="0"/>
          </a:p>
          <a:p>
            <a:r>
              <a:rPr lang="en-US" dirty="0"/>
              <a:t>How do you know they are true?</a:t>
            </a:r>
          </a:p>
          <a:p>
            <a:endParaRPr lang="en-US" dirty="0"/>
          </a:p>
          <a:p>
            <a:r>
              <a:rPr lang="en-US" dirty="0"/>
              <a:t>Test with an experience prototype</a:t>
            </a:r>
          </a:p>
          <a:p>
            <a:endParaRPr lang="en-US" dirty="0"/>
          </a:p>
          <a:p>
            <a:pPr marL="0" indent="0">
              <a:buNone/>
            </a:pPr>
            <a:endParaRPr lang="en-US" dirty="0"/>
          </a:p>
          <a:p>
            <a:endParaRPr lang="en-US" dirty="0"/>
          </a:p>
          <a:p>
            <a:endParaRPr lang="en-US" dirty="0"/>
          </a:p>
        </p:txBody>
      </p:sp>
      <p:sp>
        <p:nvSpPr>
          <p:cNvPr id="2" name="Date Placeholder 1">
            <a:extLst>
              <a:ext uri="{FF2B5EF4-FFF2-40B4-BE49-F238E27FC236}">
                <a16:creationId xmlns:a16="http://schemas.microsoft.com/office/drawing/2014/main" id="{876D93BF-859E-05D2-1BFA-0281814F3FD1}"/>
              </a:ext>
            </a:extLst>
          </p:cNvPr>
          <p:cNvSpPr>
            <a:spLocks noGrp="1"/>
          </p:cNvSpPr>
          <p:nvPr>
            <p:ph type="dt" sz="half" idx="10"/>
          </p:nvPr>
        </p:nvSpPr>
        <p:spPr/>
        <p:txBody>
          <a:bodyPr/>
          <a:lstStyle/>
          <a:p>
            <a:pPr>
              <a:defRPr/>
            </a:pPr>
            <a:r>
              <a:rPr lang="en-US" dirty="0"/>
              <a:t>Autumn 2026</a:t>
            </a:r>
          </a:p>
        </p:txBody>
      </p:sp>
      <p:sp>
        <p:nvSpPr>
          <p:cNvPr id="3" name="Footer Placeholder 2">
            <a:extLst>
              <a:ext uri="{FF2B5EF4-FFF2-40B4-BE49-F238E27FC236}">
                <a16:creationId xmlns:a16="http://schemas.microsoft.com/office/drawing/2014/main" id="{0D9923A8-AACE-8C12-24EA-AEB6F003449A}"/>
              </a:ext>
            </a:extLst>
          </p:cNvPr>
          <p:cNvSpPr>
            <a:spLocks noGrp="1"/>
          </p:cNvSpPr>
          <p:nvPr>
            <p:ph type="ftr" sz="quarter" idx="11"/>
          </p:nvPr>
        </p:nvSpPr>
        <p:spPr/>
        <p:txBody>
          <a:bodyPr/>
          <a:lstStyle/>
          <a:p>
            <a:pPr>
              <a:defRPr/>
            </a:pPr>
            <a:r>
              <a:rPr lang="en-US"/>
              <a:t>dt+UX: Design Thinking for User Experience Design, Prototyping &amp; Evaluation</a:t>
            </a:r>
            <a:endParaRPr lang="en-US" dirty="0"/>
          </a:p>
        </p:txBody>
      </p:sp>
      <p:sp>
        <p:nvSpPr>
          <p:cNvPr id="4" name="Slide Number Placeholder 3">
            <a:extLst>
              <a:ext uri="{FF2B5EF4-FFF2-40B4-BE49-F238E27FC236}">
                <a16:creationId xmlns:a16="http://schemas.microsoft.com/office/drawing/2014/main" id="{CCEA92BF-2D3D-5385-00FF-DA6EBB08371C}"/>
              </a:ext>
            </a:extLst>
          </p:cNvPr>
          <p:cNvSpPr>
            <a:spLocks noGrp="1"/>
          </p:cNvSpPr>
          <p:nvPr>
            <p:ph type="sldNum" sz="quarter" idx="12"/>
          </p:nvPr>
        </p:nvSpPr>
        <p:spPr/>
        <p:txBody>
          <a:bodyPr/>
          <a:lstStyle/>
          <a:p>
            <a:fld id="{F2949DCA-4B18-234C-AD4E-11144FC20355}" type="slidenum">
              <a:rPr lang="en-US" smtClean="0"/>
              <a:pPr/>
              <a:t>67</a:t>
            </a:fld>
            <a:endParaRPr lang="en-US"/>
          </a:p>
        </p:txBody>
      </p:sp>
    </p:spTree>
    <p:extLst>
      <p:ext uri="{BB962C8B-B14F-4D97-AF65-F5344CB8AC3E}">
        <p14:creationId xmlns:p14="http://schemas.microsoft.com/office/powerpoint/2010/main" val="4092482668"/>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3"/>
          <p:cNvSpPr/>
          <p:nvPr/>
        </p:nvSpPr>
        <p:spPr>
          <a:xfrm>
            <a:off x="3048000" y="0"/>
            <a:ext cx="18288000" cy="13716000"/>
          </a:xfrm>
          <a:custGeom>
            <a:avLst/>
            <a:gdLst>
              <a:gd name="connsiteX0" fmla="*/ 0 w 24384000"/>
              <a:gd name="connsiteY0" fmla="*/ 13716000 h 13716000"/>
              <a:gd name="connsiteX1" fmla="*/ 24384000 w 24384000"/>
              <a:gd name="connsiteY1" fmla="*/ 13716000 h 13716000"/>
              <a:gd name="connsiteX2" fmla="*/ 24384000 w 24384000"/>
              <a:gd name="connsiteY2" fmla="*/ 0 h 13716000"/>
              <a:gd name="connsiteX3" fmla="*/ 0 w 24384000"/>
              <a:gd name="connsiteY3" fmla="*/ 0 h 13716000"/>
              <a:gd name="connsiteX4" fmla="*/ 0 w 24384000"/>
              <a:gd name="connsiteY4" fmla="*/ 13716000 h 13716000"/>
            </a:gdLst>
            <a:ahLst/>
            <a:cxnLst>
              <a:cxn ang="0">
                <a:pos x="connsiteX0" y="connsiteY0"/>
              </a:cxn>
              <a:cxn ang="1">
                <a:pos x="connsiteX1" y="connsiteY1"/>
              </a:cxn>
              <a:cxn ang="2">
                <a:pos x="connsiteX2" y="connsiteY2"/>
              </a:cxn>
              <a:cxn ang="3">
                <a:pos x="connsiteX3" y="connsiteY3"/>
              </a:cxn>
              <a:cxn ang="4">
                <a:pos x="connsiteX4" y="connsiteY4"/>
              </a:cxn>
            </a:cxnLst>
            <a:rect l="l" t="t" r="r" b="b"/>
            <a:pathLst>
              <a:path w="24384000" h="13716000">
                <a:moveTo>
                  <a:pt x="0" y="13716000"/>
                </a:moveTo>
                <a:lnTo>
                  <a:pt x="24384000" y="13716000"/>
                </a:lnTo>
                <a:lnTo>
                  <a:pt x="24384000" y="0"/>
                </a:lnTo>
                <a:lnTo>
                  <a:pt x="0" y="0"/>
                </a:lnTo>
                <a:lnTo>
                  <a:pt x="0" y="13716000"/>
                </a:lnTo>
              </a:path>
            </a:pathLst>
          </a:custGeom>
          <a:solidFill>
            <a:srgbClr val="FFFFFF">
              <a:alpha val="100000"/>
            </a:srgbClr>
          </a:solidFill>
          <a:ln w="12700">
            <a:solidFill>
              <a:srgbClr val="00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lIns="76808" tIns="38404" rIns="76808" bIns="38404" rtlCol="0" anchor="ctr"/>
          <a:lstStyle/>
          <a:p>
            <a:pPr algn="ctr"/>
            <a:endParaRPr lang="zh-CN" altLang="en-US" sz="11400"/>
          </a:p>
        </p:txBody>
      </p:sp>
      <p:sp>
        <p:nvSpPr>
          <p:cNvPr id="2" name="Freeform 3"/>
          <p:cNvSpPr/>
          <p:nvPr/>
        </p:nvSpPr>
        <p:spPr>
          <a:xfrm>
            <a:off x="5860" y="0"/>
            <a:ext cx="24366424" cy="13716000"/>
          </a:xfrm>
          <a:custGeom>
            <a:avLst/>
            <a:gdLst>
              <a:gd name="connsiteX0" fmla="*/ 0 w 24384000"/>
              <a:gd name="connsiteY0" fmla="*/ 0 h 13716000"/>
              <a:gd name="connsiteX1" fmla="*/ 24384000 w 24384000"/>
              <a:gd name="connsiteY1" fmla="*/ 0 h 13716000"/>
              <a:gd name="connsiteX2" fmla="*/ 24384000 w 24384000"/>
              <a:gd name="connsiteY2" fmla="*/ 13716000 h 13716000"/>
              <a:gd name="connsiteX3" fmla="*/ 0 w 24384000"/>
              <a:gd name="connsiteY3" fmla="*/ 13716000 h 13716000"/>
              <a:gd name="connsiteX4" fmla="*/ 0 w 24384000"/>
              <a:gd name="connsiteY4" fmla="*/ 0 h 13716000"/>
            </a:gdLst>
            <a:ahLst/>
            <a:cxnLst>
              <a:cxn ang="0">
                <a:pos x="connsiteX0" y="connsiteY0"/>
              </a:cxn>
              <a:cxn ang="1">
                <a:pos x="connsiteX1" y="connsiteY1"/>
              </a:cxn>
              <a:cxn ang="2">
                <a:pos x="connsiteX2" y="connsiteY2"/>
              </a:cxn>
              <a:cxn ang="3">
                <a:pos x="connsiteX3" y="connsiteY3"/>
              </a:cxn>
              <a:cxn ang="4">
                <a:pos x="connsiteX4" y="connsiteY4"/>
              </a:cxn>
            </a:cxnLst>
            <a:rect l="l" t="t" r="r" b="b"/>
            <a:pathLst>
              <a:path w="24384000" h="13716000">
                <a:moveTo>
                  <a:pt x="0" y="0"/>
                </a:moveTo>
                <a:lnTo>
                  <a:pt x="24384000" y="0"/>
                </a:lnTo>
                <a:lnTo>
                  <a:pt x="24384000" y="13716000"/>
                </a:lnTo>
                <a:lnTo>
                  <a:pt x="0" y="13716000"/>
                </a:lnTo>
                <a:lnTo>
                  <a:pt x="0" y="0"/>
                </a:lnTo>
              </a:path>
            </a:pathLst>
          </a:custGeom>
          <a:solidFill>
            <a:srgbClr val="FFFFFF">
              <a:alpha val="100000"/>
            </a:srgbClr>
          </a:solidFill>
          <a:ln w="12700">
            <a:solidFill>
              <a:srgbClr val="00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lIns="76808" tIns="38404" rIns="76808" bIns="38404" rtlCol="0" anchor="ctr"/>
          <a:lstStyle/>
          <a:p>
            <a:pPr algn="ctr"/>
            <a:endParaRPr lang="zh-CN" altLang="en-US" sz="11400"/>
          </a:p>
        </p:txBody>
      </p:sp>
      <p:sp>
        <p:nvSpPr>
          <p:cNvPr id="3" name="Date Placeholder 2"/>
          <p:cNvSpPr>
            <a:spLocks noGrp="1"/>
          </p:cNvSpPr>
          <p:nvPr>
            <p:ph type="dt" sz="half" idx="10"/>
          </p:nvPr>
        </p:nvSpPr>
        <p:spPr/>
        <p:txBody>
          <a:bodyPr/>
          <a:lstStyle/>
          <a:p>
            <a:pPr>
              <a:defRPr/>
            </a:pPr>
            <a:r>
              <a:rPr lang="en-US" dirty="0"/>
              <a:t>Autumn 2026</a:t>
            </a:r>
          </a:p>
        </p:txBody>
      </p:sp>
      <p:sp>
        <p:nvSpPr>
          <p:cNvPr id="5" name="Footer Placeholder 4"/>
          <p:cNvSpPr>
            <a:spLocks noGrp="1"/>
          </p:cNvSpPr>
          <p:nvPr>
            <p:ph type="ftr" sz="quarter" idx="11"/>
          </p:nvPr>
        </p:nvSpPr>
        <p:spPr/>
        <p:txBody>
          <a:bodyPr/>
          <a:lstStyle/>
          <a:p>
            <a:pPr>
              <a:defRPr/>
            </a:pPr>
            <a:r>
              <a:rPr lang="en-US"/>
              <a:t>dt+UX: Design Thinking for User Experience Design, Prototyping &amp; Evaluation</a:t>
            </a:r>
          </a:p>
        </p:txBody>
      </p:sp>
      <p:sp>
        <p:nvSpPr>
          <p:cNvPr id="6" name="Slide Number Placeholder 5"/>
          <p:cNvSpPr>
            <a:spLocks noGrp="1"/>
          </p:cNvSpPr>
          <p:nvPr>
            <p:ph type="sldNum" sz="quarter" idx="12"/>
          </p:nvPr>
        </p:nvSpPr>
        <p:spPr/>
        <p:txBody>
          <a:bodyPr/>
          <a:lstStyle/>
          <a:p>
            <a:fld id="{6C4F84B1-3F38-E843-B494-F12B29A0060D}" type="slidenum">
              <a:rPr lang="en-US" smtClean="0"/>
              <a:pPr/>
              <a:t>68</a:t>
            </a:fld>
            <a:endParaRPr lang="en-US"/>
          </a:p>
        </p:txBody>
      </p:sp>
      <p:pic>
        <p:nvPicPr>
          <p:cNvPr id="8" name="Picture 3">
            <a:extLst>
              <a:ext uri="{FF2B5EF4-FFF2-40B4-BE49-F238E27FC236}">
                <a16:creationId xmlns:a16="http://schemas.microsoft.com/office/drawing/2014/main" id="{61FA535D-9A49-0140-AD40-1A25096F7BD6}"/>
              </a:ext>
            </a:extLst>
          </p:cNvPr>
          <p:cNvPicPr>
            <a:picLocks noChangeAspect="1" noChangeArrowheads="1"/>
          </p:cNvPicPr>
          <p:nvPr/>
        </p:nvPicPr>
        <p:blipFill rotWithShape="1">
          <a:blip r:embed="rId3"/>
          <a:srcRect t="4086" b="4197"/>
          <a:stretch/>
        </p:blipFill>
        <p:spPr bwMode="auto">
          <a:xfrm>
            <a:off x="3565584" y="0"/>
            <a:ext cx="12644233" cy="13710659"/>
          </a:xfrm>
          <a:prstGeom prst="rect">
            <a:avLst/>
          </a:prstGeom>
          <a:noFill/>
        </p:spPr>
      </p:pic>
    </p:spTree>
    <p:extLst>
      <p:ext uri="{BB962C8B-B14F-4D97-AF65-F5344CB8AC3E}">
        <p14:creationId xmlns:p14="http://schemas.microsoft.com/office/powerpoint/2010/main" val="297439819"/>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Freeform 3">
            <a:extLst>
              <a:ext uri="{FF2B5EF4-FFF2-40B4-BE49-F238E27FC236}">
                <a16:creationId xmlns:a16="http://schemas.microsoft.com/office/drawing/2014/main" id="{72D2B537-5C6A-3940-84C8-DCF90037AB69}"/>
              </a:ext>
            </a:extLst>
          </p:cNvPr>
          <p:cNvSpPr/>
          <p:nvPr/>
        </p:nvSpPr>
        <p:spPr>
          <a:xfrm>
            <a:off x="5860" y="0"/>
            <a:ext cx="24366424" cy="13716000"/>
          </a:xfrm>
          <a:custGeom>
            <a:avLst/>
            <a:gdLst>
              <a:gd name="connsiteX0" fmla="*/ 0 w 24384000"/>
              <a:gd name="connsiteY0" fmla="*/ 0 h 13716000"/>
              <a:gd name="connsiteX1" fmla="*/ 24384000 w 24384000"/>
              <a:gd name="connsiteY1" fmla="*/ 0 h 13716000"/>
              <a:gd name="connsiteX2" fmla="*/ 24384000 w 24384000"/>
              <a:gd name="connsiteY2" fmla="*/ 13716000 h 13716000"/>
              <a:gd name="connsiteX3" fmla="*/ 0 w 24384000"/>
              <a:gd name="connsiteY3" fmla="*/ 13716000 h 13716000"/>
              <a:gd name="connsiteX4" fmla="*/ 0 w 24384000"/>
              <a:gd name="connsiteY4" fmla="*/ 0 h 13716000"/>
            </a:gdLst>
            <a:ahLst/>
            <a:cxnLst>
              <a:cxn ang="0">
                <a:pos x="connsiteX0" y="connsiteY0"/>
              </a:cxn>
              <a:cxn ang="1">
                <a:pos x="connsiteX1" y="connsiteY1"/>
              </a:cxn>
              <a:cxn ang="2">
                <a:pos x="connsiteX2" y="connsiteY2"/>
              </a:cxn>
              <a:cxn ang="3">
                <a:pos x="connsiteX3" y="connsiteY3"/>
              </a:cxn>
              <a:cxn ang="4">
                <a:pos x="connsiteX4" y="connsiteY4"/>
              </a:cxn>
            </a:cxnLst>
            <a:rect l="l" t="t" r="r" b="b"/>
            <a:pathLst>
              <a:path w="24384000" h="13716000">
                <a:moveTo>
                  <a:pt x="0" y="0"/>
                </a:moveTo>
                <a:lnTo>
                  <a:pt x="24384000" y="0"/>
                </a:lnTo>
                <a:lnTo>
                  <a:pt x="24384000" y="13716000"/>
                </a:lnTo>
                <a:lnTo>
                  <a:pt x="0" y="13716000"/>
                </a:lnTo>
                <a:lnTo>
                  <a:pt x="0" y="0"/>
                </a:lnTo>
              </a:path>
            </a:pathLst>
          </a:custGeom>
          <a:solidFill>
            <a:srgbClr val="FFFFFF">
              <a:alpha val="100000"/>
            </a:srgbClr>
          </a:solidFill>
          <a:ln w="12700">
            <a:solidFill>
              <a:srgbClr val="00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lIns="76808" tIns="38404" rIns="76808" bIns="38404" rtlCol="0" anchor="ctr"/>
          <a:lstStyle/>
          <a:p>
            <a:pPr algn="ctr"/>
            <a:endParaRPr lang="zh-CN" altLang="en-US" sz="11400"/>
          </a:p>
        </p:txBody>
      </p:sp>
      <p:pic>
        <p:nvPicPr>
          <p:cNvPr id="1027" name="Picture 3"/>
          <p:cNvPicPr>
            <a:picLocks noChangeAspect="1" noChangeArrowheads="1"/>
          </p:cNvPicPr>
          <p:nvPr/>
        </p:nvPicPr>
        <p:blipFill rotWithShape="1">
          <a:blip r:embed="rId3"/>
          <a:srcRect t="4546" b="3514"/>
          <a:stretch/>
        </p:blipFill>
        <p:spPr bwMode="auto">
          <a:xfrm>
            <a:off x="3565585" y="0"/>
            <a:ext cx="17243049" cy="13744090"/>
          </a:xfrm>
          <a:prstGeom prst="rect">
            <a:avLst/>
          </a:prstGeom>
          <a:noFill/>
        </p:spPr>
      </p:pic>
      <p:sp>
        <p:nvSpPr>
          <p:cNvPr id="3" name="Date Placeholder 2"/>
          <p:cNvSpPr>
            <a:spLocks noGrp="1"/>
          </p:cNvSpPr>
          <p:nvPr>
            <p:ph type="dt" sz="half" idx="10"/>
          </p:nvPr>
        </p:nvSpPr>
        <p:spPr/>
        <p:txBody>
          <a:bodyPr/>
          <a:lstStyle/>
          <a:p>
            <a:pPr>
              <a:defRPr/>
            </a:pPr>
            <a:r>
              <a:rPr lang="en-US" dirty="0"/>
              <a:t>Autumn 2026</a:t>
            </a:r>
          </a:p>
        </p:txBody>
      </p:sp>
      <p:sp>
        <p:nvSpPr>
          <p:cNvPr id="5" name="Footer Placeholder 4"/>
          <p:cNvSpPr>
            <a:spLocks noGrp="1"/>
          </p:cNvSpPr>
          <p:nvPr>
            <p:ph type="ftr" sz="quarter" idx="11"/>
          </p:nvPr>
        </p:nvSpPr>
        <p:spPr/>
        <p:txBody>
          <a:bodyPr/>
          <a:lstStyle/>
          <a:p>
            <a:pPr>
              <a:defRPr/>
            </a:pPr>
            <a:r>
              <a:rPr lang="en-US"/>
              <a:t>dt+UX: Design Thinking for User Experience Design, Prototyping &amp; Evaluation</a:t>
            </a:r>
          </a:p>
        </p:txBody>
      </p:sp>
      <p:sp>
        <p:nvSpPr>
          <p:cNvPr id="6" name="Slide Number Placeholder 5"/>
          <p:cNvSpPr>
            <a:spLocks noGrp="1"/>
          </p:cNvSpPr>
          <p:nvPr>
            <p:ph type="sldNum" sz="quarter" idx="12"/>
          </p:nvPr>
        </p:nvSpPr>
        <p:spPr/>
        <p:txBody>
          <a:bodyPr/>
          <a:lstStyle/>
          <a:p>
            <a:fld id="{6C4F84B1-3F38-E843-B494-F12B29A0060D}" type="slidenum">
              <a:rPr lang="en-US" smtClean="0"/>
              <a:pPr/>
              <a:t>69</a:t>
            </a:fld>
            <a:endParaRPr lang="en-US"/>
          </a:p>
        </p:txBody>
      </p:sp>
    </p:spTree>
    <p:extLst>
      <p:ext uri="{BB962C8B-B14F-4D97-AF65-F5344CB8AC3E}">
        <p14:creationId xmlns:p14="http://schemas.microsoft.com/office/powerpoint/2010/main" val="3962308729"/>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831200" y="1884467"/>
            <a:ext cx="22721600" cy="2113600"/>
          </a:xfrm>
          <a:prstGeom prst="rect">
            <a:avLst/>
          </a:prstGeom>
        </p:spPr>
        <p:txBody>
          <a:bodyPr spcFirstLastPara="1" vert="horz" wrap="square" lIns="243800" tIns="243800" rIns="243800" bIns="243800" numCol="1" anchor="b" anchorCtr="0" compatLnSpc="1">
            <a:prstTxWarp prst="textNoShape">
              <a:avLst/>
            </a:prstTxWarp>
            <a:normAutofit/>
          </a:bodyPr>
          <a:lstStyle/>
          <a:p>
            <a:pPr algn="ctr">
              <a:spcBef>
                <a:spcPts val="0"/>
              </a:spcBef>
              <a:spcAft>
                <a:spcPts val="0"/>
              </a:spcAft>
            </a:pPr>
            <a:r>
              <a:rPr lang="en" b="1" dirty="0">
                <a:latin typeface="Helvetica" pitchFamily="2" charset="0"/>
                <a:ea typeface="Barlow"/>
                <a:cs typeface="Barlow"/>
                <a:sym typeface="Barlow"/>
              </a:rPr>
              <a:t>Assumptions</a:t>
            </a:r>
            <a:endParaRPr b="1" dirty="0">
              <a:latin typeface="Helvetica" pitchFamily="2" charset="0"/>
              <a:ea typeface="Barlow"/>
              <a:cs typeface="Barlow"/>
              <a:sym typeface="Barlow"/>
            </a:endParaRPr>
          </a:p>
        </p:txBody>
      </p:sp>
      <p:sp>
        <p:nvSpPr>
          <p:cNvPr id="55" name="Google Shape;55;p13"/>
          <p:cNvSpPr txBox="1">
            <a:spLocks noGrp="1"/>
          </p:cNvSpPr>
          <p:nvPr>
            <p:ph type="ctrTitle"/>
          </p:nvPr>
        </p:nvSpPr>
        <p:spPr>
          <a:xfrm>
            <a:off x="831200" y="8349800"/>
            <a:ext cx="22721600" cy="2113600"/>
          </a:xfrm>
          <a:prstGeom prst="rect">
            <a:avLst/>
          </a:prstGeom>
        </p:spPr>
        <p:txBody>
          <a:bodyPr spcFirstLastPara="1" vert="horz" wrap="square" lIns="243800" tIns="243800" rIns="243800" bIns="243800" numCol="1" anchor="b" anchorCtr="0" compatLnSpc="1">
            <a:prstTxWarp prst="textNoShape">
              <a:avLst/>
            </a:prstTxWarp>
            <a:normAutofit/>
          </a:bodyPr>
          <a:lstStyle/>
          <a:p>
            <a:pPr algn="ctr">
              <a:spcBef>
                <a:spcPts val="0"/>
              </a:spcBef>
              <a:spcAft>
                <a:spcPts val="0"/>
              </a:spcAft>
            </a:pPr>
            <a:r>
              <a:rPr lang="en" b="1" dirty="0">
                <a:latin typeface="Helvetica" pitchFamily="2" charset="0"/>
                <a:ea typeface="Barlow"/>
                <a:cs typeface="Barlow"/>
                <a:sym typeface="Barlow"/>
              </a:rPr>
              <a:t>Experience Prototypes</a:t>
            </a:r>
            <a:endParaRPr b="1" dirty="0">
              <a:latin typeface="Helvetica" pitchFamily="2" charset="0"/>
              <a:ea typeface="Barlow"/>
              <a:cs typeface="Barlow"/>
              <a:sym typeface="Barlow"/>
            </a:endParaRPr>
          </a:p>
        </p:txBody>
      </p:sp>
      <p:sp>
        <p:nvSpPr>
          <p:cNvPr id="57" name="Google Shape;57;p13"/>
          <p:cNvSpPr txBox="1"/>
          <p:nvPr/>
        </p:nvSpPr>
        <p:spPr>
          <a:xfrm>
            <a:off x="3750909" y="10600335"/>
            <a:ext cx="16937600" cy="1231025"/>
          </a:xfrm>
          <a:prstGeom prst="rect">
            <a:avLst/>
          </a:prstGeom>
          <a:noFill/>
          <a:ln>
            <a:noFill/>
          </a:ln>
        </p:spPr>
        <p:txBody>
          <a:bodyPr spcFirstLastPara="1" wrap="square" lIns="243800" tIns="243800" rIns="243800" bIns="243800" anchor="t" anchorCtr="0">
            <a:spAutoFit/>
          </a:bodyPr>
          <a:lstStyle/>
          <a:p>
            <a:pPr rtl="0"/>
            <a:r>
              <a:rPr lang="en" sz="4800" i="1" dirty="0">
                <a:solidFill>
                  <a:schemeClr val="tx1"/>
                </a:solidFill>
                <a:latin typeface="Helvetica" pitchFamily="2" charset="0"/>
                <a:ea typeface="Barlow"/>
                <a:cs typeface="Barlow"/>
                <a:sym typeface="Barlow"/>
              </a:rPr>
              <a:t>Verify our assumptions</a:t>
            </a:r>
            <a:endParaRPr sz="4800" i="1" dirty="0">
              <a:solidFill>
                <a:schemeClr val="tx1"/>
              </a:solidFill>
              <a:latin typeface="Helvetica" pitchFamily="2" charset="0"/>
              <a:ea typeface="Barlow"/>
              <a:cs typeface="Barlow"/>
              <a:sym typeface="Barlow"/>
            </a:endParaRPr>
          </a:p>
        </p:txBody>
      </p:sp>
      <p:sp>
        <p:nvSpPr>
          <p:cNvPr id="2" name="Date Placeholder 1">
            <a:extLst>
              <a:ext uri="{FF2B5EF4-FFF2-40B4-BE49-F238E27FC236}">
                <a16:creationId xmlns:a16="http://schemas.microsoft.com/office/drawing/2014/main" id="{8273D92A-97E1-4644-ACA3-3F8DE83CEC80}"/>
              </a:ext>
            </a:extLst>
          </p:cNvPr>
          <p:cNvSpPr>
            <a:spLocks noGrp="1"/>
          </p:cNvSpPr>
          <p:nvPr>
            <p:ph type="dt" sz="half" idx="10"/>
          </p:nvPr>
        </p:nvSpPr>
        <p:spPr/>
        <p:txBody>
          <a:bodyPr/>
          <a:lstStyle/>
          <a:p>
            <a:pPr>
              <a:defRPr/>
            </a:pPr>
            <a:r>
              <a:rPr lang="en-US" dirty="0"/>
              <a:t>Autumn 2026</a:t>
            </a:r>
          </a:p>
        </p:txBody>
      </p:sp>
      <p:sp>
        <p:nvSpPr>
          <p:cNvPr id="3" name="Footer Placeholder 2">
            <a:extLst>
              <a:ext uri="{FF2B5EF4-FFF2-40B4-BE49-F238E27FC236}">
                <a16:creationId xmlns:a16="http://schemas.microsoft.com/office/drawing/2014/main" id="{8FFE33A4-2A9C-D346-9E14-7716A5188DD8}"/>
              </a:ext>
            </a:extLst>
          </p:cNvPr>
          <p:cNvSpPr>
            <a:spLocks noGrp="1"/>
          </p:cNvSpPr>
          <p:nvPr>
            <p:ph type="ftr" sz="quarter" idx="11"/>
          </p:nvPr>
        </p:nvSpPr>
        <p:spPr/>
        <p:txBody>
          <a:bodyPr/>
          <a:lstStyle/>
          <a:p>
            <a:pPr>
              <a:defRPr/>
            </a:pPr>
            <a:r>
              <a:rPr lang="en-US">
                <a:latin typeface="Lucida Grande"/>
                <a:ea typeface="Lucida Grande"/>
                <a:cs typeface="Lucida Grande"/>
              </a:rPr>
              <a:t>dt+UX: Design Thinking for User Experience Design, Prototyping &amp; Evaluation</a:t>
            </a:r>
            <a:endParaRPr lang="en-US" dirty="0"/>
          </a:p>
        </p:txBody>
      </p:sp>
      <p:sp>
        <p:nvSpPr>
          <p:cNvPr id="4" name="Slide Number Placeholder 3">
            <a:extLst>
              <a:ext uri="{FF2B5EF4-FFF2-40B4-BE49-F238E27FC236}">
                <a16:creationId xmlns:a16="http://schemas.microsoft.com/office/drawing/2014/main" id="{EB911B1E-8EB3-0B49-9060-78FA3FF7CA02}"/>
              </a:ext>
            </a:extLst>
          </p:cNvPr>
          <p:cNvSpPr>
            <a:spLocks noGrp="1"/>
          </p:cNvSpPr>
          <p:nvPr>
            <p:ph type="sldNum" sz="quarter" idx="12"/>
          </p:nvPr>
        </p:nvSpPr>
        <p:spPr/>
        <p:txBody>
          <a:bodyPr/>
          <a:lstStyle/>
          <a:p>
            <a:pPr>
              <a:defRPr/>
            </a:pPr>
            <a:fld id="{D71D7C31-5DB5-47AD-AB94-4B6B5EAB431F}" type="slidenum">
              <a:rPr lang="en-US" smtClean="0"/>
              <a:pPr>
                <a:defRPr/>
              </a:pPr>
              <a:t>70</a:t>
            </a:fld>
            <a:endParaRPr lang="en-US" dirty="0"/>
          </a:p>
        </p:txBody>
      </p:sp>
      <p:sp>
        <p:nvSpPr>
          <p:cNvPr id="5" name="Google Shape;55;p13">
            <a:extLst>
              <a:ext uri="{FF2B5EF4-FFF2-40B4-BE49-F238E27FC236}">
                <a16:creationId xmlns:a16="http://schemas.microsoft.com/office/drawing/2014/main" id="{0D83A87E-C329-EE60-C4A9-2516574812A0}"/>
              </a:ext>
            </a:extLst>
          </p:cNvPr>
          <p:cNvSpPr txBox="1">
            <a:spLocks/>
          </p:cNvSpPr>
          <p:nvPr/>
        </p:nvSpPr>
        <p:spPr bwMode="auto">
          <a:xfrm>
            <a:off x="11135200" y="5325761"/>
            <a:ext cx="2113600" cy="2831686"/>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spcFirstLastPara="1" vert="horz" wrap="square" lIns="243800" tIns="243800" rIns="243800" bIns="243800" numCol="1" anchor="b" anchorCtr="0" compatLnSpc="1">
            <a:prstTxWarp prst="textNoShape">
              <a:avLst/>
            </a:prstTxWarp>
            <a:noAutofit/>
          </a:bodyPr>
          <a:lstStyle>
            <a:lvl1pPr algn="l" rtl="0" eaLnBrk="1" fontAlgn="base" hangingPunct="1">
              <a:spcBef>
                <a:spcPct val="0"/>
              </a:spcBef>
              <a:spcAft>
                <a:spcPct val="0"/>
              </a:spcAft>
              <a:defRPr sz="8800" b="0" i="0">
                <a:solidFill>
                  <a:srgbClr val="FFC000"/>
                </a:solidFill>
                <a:latin typeface="Helvetica Light"/>
                <a:ea typeface="ＭＳ Ｐゴシック" charset="0"/>
                <a:cs typeface="Helvetica Light"/>
              </a:defRPr>
            </a:lvl1pPr>
            <a:lvl2pPr algn="l" rtl="0" eaLnBrk="1" fontAlgn="base" hangingPunct="1">
              <a:spcBef>
                <a:spcPct val="0"/>
              </a:spcBef>
              <a:spcAft>
                <a:spcPct val="0"/>
              </a:spcAft>
              <a:defRPr sz="7400">
                <a:solidFill>
                  <a:srgbClr val="3E4E6C"/>
                </a:solidFill>
                <a:latin typeface="Arial Black" pitchFamily="34" charset="0"/>
                <a:ea typeface="ＭＳ Ｐゴシック" charset="0"/>
              </a:defRPr>
            </a:lvl2pPr>
            <a:lvl3pPr algn="l" rtl="0" eaLnBrk="1" fontAlgn="base" hangingPunct="1">
              <a:spcBef>
                <a:spcPct val="0"/>
              </a:spcBef>
              <a:spcAft>
                <a:spcPct val="0"/>
              </a:spcAft>
              <a:defRPr sz="7400">
                <a:solidFill>
                  <a:srgbClr val="3E4E6C"/>
                </a:solidFill>
                <a:latin typeface="Arial Black" pitchFamily="34" charset="0"/>
                <a:ea typeface="ＭＳ Ｐゴシック" charset="0"/>
              </a:defRPr>
            </a:lvl3pPr>
            <a:lvl4pPr algn="l" rtl="0" eaLnBrk="1" fontAlgn="base" hangingPunct="1">
              <a:spcBef>
                <a:spcPct val="0"/>
              </a:spcBef>
              <a:spcAft>
                <a:spcPct val="0"/>
              </a:spcAft>
              <a:defRPr sz="7400">
                <a:solidFill>
                  <a:srgbClr val="3E4E6C"/>
                </a:solidFill>
                <a:latin typeface="Arial Black" pitchFamily="34" charset="0"/>
                <a:ea typeface="ＭＳ Ｐゴシック" charset="0"/>
              </a:defRPr>
            </a:lvl4pPr>
            <a:lvl5pPr algn="l" rtl="0" eaLnBrk="1" fontAlgn="base" hangingPunct="1">
              <a:spcBef>
                <a:spcPct val="0"/>
              </a:spcBef>
              <a:spcAft>
                <a:spcPct val="0"/>
              </a:spcAft>
              <a:defRPr sz="7400">
                <a:solidFill>
                  <a:srgbClr val="3E4E6C"/>
                </a:solidFill>
                <a:latin typeface="Arial Black" pitchFamily="34" charset="0"/>
                <a:ea typeface="ＭＳ Ｐゴシック" charset="0"/>
              </a:defRPr>
            </a:lvl5pPr>
            <a:lvl6pPr marL="914400" algn="l" rtl="0" eaLnBrk="1" fontAlgn="base" hangingPunct="1">
              <a:spcBef>
                <a:spcPct val="0"/>
              </a:spcBef>
              <a:spcAft>
                <a:spcPct val="0"/>
              </a:spcAft>
              <a:defRPr sz="7400">
                <a:solidFill>
                  <a:srgbClr val="3E4E6C"/>
                </a:solidFill>
                <a:latin typeface="Arial Black" pitchFamily="34" charset="0"/>
              </a:defRPr>
            </a:lvl6pPr>
            <a:lvl7pPr marL="1828800" algn="l" rtl="0" eaLnBrk="1" fontAlgn="base" hangingPunct="1">
              <a:spcBef>
                <a:spcPct val="0"/>
              </a:spcBef>
              <a:spcAft>
                <a:spcPct val="0"/>
              </a:spcAft>
              <a:defRPr sz="7400">
                <a:solidFill>
                  <a:srgbClr val="3E4E6C"/>
                </a:solidFill>
                <a:latin typeface="Arial Black" pitchFamily="34" charset="0"/>
              </a:defRPr>
            </a:lvl7pPr>
            <a:lvl8pPr marL="2743200" algn="l" rtl="0" eaLnBrk="1" fontAlgn="base" hangingPunct="1">
              <a:spcBef>
                <a:spcPct val="0"/>
              </a:spcBef>
              <a:spcAft>
                <a:spcPct val="0"/>
              </a:spcAft>
              <a:defRPr sz="7400">
                <a:solidFill>
                  <a:srgbClr val="3E4E6C"/>
                </a:solidFill>
                <a:latin typeface="Arial Black" pitchFamily="34" charset="0"/>
              </a:defRPr>
            </a:lvl8pPr>
            <a:lvl9pPr marL="3657600" algn="l" rtl="0" eaLnBrk="1" fontAlgn="base" hangingPunct="1">
              <a:spcBef>
                <a:spcPct val="0"/>
              </a:spcBef>
              <a:spcAft>
                <a:spcPct val="0"/>
              </a:spcAft>
              <a:defRPr sz="7400">
                <a:solidFill>
                  <a:srgbClr val="3E4E6C"/>
                </a:solidFill>
                <a:latin typeface="Arial Black" pitchFamily="34" charset="0"/>
              </a:defRPr>
            </a:lvl9pPr>
          </a:lstStyle>
          <a:p>
            <a:pPr algn="ctr">
              <a:spcBef>
                <a:spcPts val="0"/>
              </a:spcBef>
              <a:spcAft>
                <a:spcPts val="0"/>
              </a:spcAft>
            </a:pPr>
            <a:r>
              <a:rPr lang="en-US" sz="19900" b="1" dirty="0">
                <a:latin typeface="Helvetica" pitchFamily="2" charset="0"/>
                <a:ea typeface="Barlow"/>
                <a:cs typeface="Barlow"/>
                <a:sym typeface="Barlow"/>
              </a:rPr>
              <a:t>↓</a:t>
            </a:r>
          </a:p>
        </p:txBody>
      </p:sp>
    </p:spTree>
    <p:extLst>
      <p:ext uri="{BB962C8B-B14F-4D97-AF65-F5344CB8AC3E}">
        <p14:creationId xmlns:p14="http://schemas.microsoft.com/office/powerpoint/2010/main" val="3766510989"/>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5"/>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 grpId="0"/>
      <p:bldP spid="57" grpId="0"/>
      <p:bldP spid="5" grpId="0"/>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Shape 61"/>
        <p:cNvGrpSpPr/>
        <p:nvPr/>
      </p:nvGrpSpPr>
      <p:grpSpPr>
        <a:xfrm>
          <a:off x="0" y="0"/>
          <a:ext cx="0" cy="0"/>
          <a:chOff x="0" y="0"/>
          <a:chExt cx="0" cy="0"/>
        </a:xfrm>
      </p:grpSpPr>
      <p:sp>
        <p:nvSpPr>
          <p:cNvPr id="62" name="Google Shape;62;p14"/>
          <p:cNvSpPr txBox="1">
            <a:spLocks noGrp="1"/>
          </p:cNvSpPr>
          <p:nvPr>
            <p:ph type="subTitle" idx="1"/>
          </p:nvPr>
        </p:nvSpPr>
        <p:spPr>
          <a:xfrm>
            <a:off x="831200" y="8474347"/>
            <a:ext cx="22721600" cy="2546400"/>
          </a:xfrm>
          <a:prstGeom prst="rect">
            <a:avLst/>
          </a:prstGeom>
        </p:spPr>
        <p:txBody>
          <a:bodyPr spcFirstLastPara="1" vert="horz" wrap="square" lIns="243800" tIns="243800" rIns="243800" bIns="243800" numCol="1" anchor="t" anchorCtr="0" compatLnSpc="1">
            <a:prstTxWarp prst="textNoShape">
              <a:avLst/>
            </a:prstTxWarp>
            <a:normAutofit/>
          </a:bodyPr>
          <a:lstStyle/>
          <a:p>
            <a:pPr>
              <a:spcBef>
                <a:spcPts val="0"/>
              </a:spcBef>
              <a:spcAft>
                <a:spcPts val="0"/>
              </a:spcAft>
            </a:pPr>
            <a:r>
              <a:rPr lang="en" sz="6133" dirty="0">
                <a:solidFill>
                  <a:schemeClr val="tx1"/>
                </a:solidFill>
                <a:latin typeface="Helvetica" pitchFamily="2" charset="0"/>
                <a:ea typeface="Barlow"/>
                <a:cs typeface="Barlow"/>
                <a:sym typeface="Barlow"/>
              </a:rPr>
              <a:t>Remember Janice in the airport from earlier...</a:t>
            </a:r>
            <a:endParaRPr sz="6133" dirty="0">
              <a:solidFill>
                <a:schemeClr val="tx1"/>
              </a:solidFill>
              <a:latin typeface="Helvetica" pitchFamily="2" charset="0"/>
              <a:ea typeface="Barlow"/>
              <a:cs typeface="Barlow"/>
              <a:sym typeface="Barlow"/>
            </a:endParaRPr>
          </a:p>
        </p:txBody>
      </p:sp>
      <p:pic>
        <p:nvPicPr>
          <p:cNvPr id="63" name="Google Shape;63;p14"/>
          <p:cNvPicPr preferRelativeResize="0"/>
          <p:nvPr/>
        </p:nvPicPr>
        <p:blipFill>
          <a:blip r:embed="rId3">
            <a:alphaModFix/>
          </a:blip>
          <a:stretch>
            <a:fillRect/>
          </a:stretch>
        </p:blipFill>
        <p:spPr>
          <a:xfrm>
            <a:off x="9644182" y="3090990"/>
            <a:ext cx="4265782" cy="4265782"/>
          </a:xfrm>
          <a:prstGeom prst="rect">
            <a:avLst/>
          </a:prstGeom>
          <a:noFill/>
          <a:ln>
            <a:noFill/>
          </a:ln>
        </p:spPr>
      </p:pic>
      <p:sp>
        <p:nvSpPr>
          <p:cNvPr id="2" name="Date Placeholder 1">
            <a:extLst>
              <a:ext uri="{FF2B5EF4-FFF2-40B4-BE49-F238E27FC236}">
                <a16:creationId xmlns:a16="http://schemas.microsoft.com/office/drawing/2014/main" id="{11EA7A24-7426-5943-A562-2F467F8DA35E}"/>
              </a:ext>
            </a:extLst>
          </p:cNvPr>
          <p:cNvSpPr>
            <a:spLocks noGrp="1"/>
          </p:cNvSpPr>
          <p:nvPr>
            <p:ph type="dt" sz="half" idx="10"/>
          </p:nvPr>
        </p:nvSpPr>
        <p:spPr/>
        <p:txBody>
          <a:bodyPr/>
          <a:lstStyle/>
          <a:p>
            <a:pPr>
              <a:defRPr/>
            </a:pPr>
            <a:r>
              <a:rPr lang="en-US" dirty="0"/>
              <a:t>Autumn 2026</a:t>
            </a:r>
          </a:p>
        </p:txBody>
      </p:sp>
      <p:sp>
        <p:nvSpPr>
          <p:cNvPr id="3" name="Footer Placeholder 2">
            <a:extLst>
              <a:ext uri="{FF2B5EF4-FFF2-40B4-BE49-F238E27FC236}">
                <a16:creationId xmlns:a16="http://schemas.microsoft.com/office/drawing/2014/main" id="{314DCB8B-582A-DE46-87C9-19F49C9F3566}"/>
              </a:ext>
            </a:extLst>
          </p:cNvPr>
          <p:cNvSpPr>
            <a:spLocks noGrp="1"/>
          </p:cNvSpPr>
          <p:nvPr>
            <p:ph type="ftr" sz="quarter" idx="11"/>
          </p:nvPr>
        </p:nvSpPr>
        <p:spPr/>
        <p:txBody>
          <a:bodyPr/>
          <a:lstStyle/>
          <a:p>
            <a:pPr>
              <a:defRPr/>
            </a:pPr>
            <a:r>
              <a:rPr lang="en-US">
                <a:latin typeface="Lucida Grande"/>
                <a:ea typeface="Lucida Grande"/>
                <a:cs typeface="Lucida Grande"/>
              </a:rPr>
              <a:t>dt+UX: Design Thinking for User Experience Design, Prototyping &amp; Evaluation</a:t>
            </a:r>
            <a:endParaRPr lang="en-US" dirty="0"/>
          </a:p>
        </p:txBody>
      </p:sp>
      <p:sp>
        <p:nvSpPr>
          <p:cNvPr id="4" name="Slide Number Placeholder 3">
            <a:extLst>
              <a:ext uri="{FF2B5EF4-FFF2-40B4-BE49-F238E27FC236}">
                <a16:creationId xmlns:a16="http://schemas.microsoft.com/office/drawing/2014/main" id="{FEAD9AA6-B424-C041-B32B-8DE98176CEF1}"/>
              </a:ext>
            </a:extLst>
          </p:cNvPr>
          <p:cNvSpPr>
            <a:spLocks noGrp="1"/>
          </p:cNvSpPr>
          <p:nvPr>
            <p:ph type="sldNum" sz="quarter" idx="12"/>
          </p:nvPr>
        </p:nvSpPr>
        <p:spPr/>
        <p:txBody>
          <a:bodyPr/>
          <a:lstStyle/>
          <a:p>
            <a:pPr>
              <a:defRPr/>
            </a:pPr>
            <a:fld id="{D71D7C31-5DB5-47AD-AB94-4B6B5EAB431F}" type="slidenum">
              <a:rPr lang="en-US" smtClean="0"/>
              <a:pPr>
                <a:defRPr/>
              </a:pPr>
              <a:t>71</a:t>
            </a:fld>
            <a:endParaRPr lang="en-US" dirty="0"/>
          </a:p>
        </p:txBody>
      </p:sp>
    </p:spTree>
    <p:extLst>
      <p:ext uri="{BB962C8B-B14F-4D97-AF65-F5344CB8AC3E}">
        <p14:creationId xmlns:p14="http://schemas.microsoft.com/office/powerpoint/2010/main" val="828776757"/>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Shape 75"/>
        <p:cNvGrpSpPr/>
        <p:nvPr/>
      </p:nvGrpSpPr>
      <p:grpSpPr>
        <a:xfrm>
          <a:off x="0" y="0"/>
          <a:ext cx="0" cy="0"/>
          <a:chOff x="0" y="0"/>
          <a:chExt cx="0" cy="0"/>
        </a:xfrm>
      </p:grpSpPr>
      <p:sp>
        <p:nvSpPr>
          <p:cNvPr id="76" name="Google Shape;76;p16"/>
          <p:cNvSpPr txBox="1">
            <a:spLocks noGrp="1"/>
          </p:cNvSpPr>
          <p:nvPr>
            <p:ph type="subTitle" idx="1"/>
          </p:nvPr>
        </p:nvSpPr>
        <p:spPr>
          <a:xfrm>
            <a:off x="3717000" y="1644780"/>
            <a:ext cx="19708000" cy="11552184"/>
          </a:xfrm>
          <a:prstGeom prst="rect">
            <a:avLst/>
          </a:prstGeom>
        </p:spPr>
        <p:txBody>
          <a:bodyPr spcFirstLastPara="1" vert="horz" wrap="square" lIns="243800" tIns="243800" rIns="243800" bIns="243800" numCol="1" anchor="t" anchorCtr="0" compatLnSpc="1">
            <a:prstTxWarp prst="textNoShape">
              <a:avLst/>
            </a:prstTxWarp>
            <a:normAutofit/>
          </a:bodyPr>
          <a:lstStyle/>
          <a:p>
            <a:pPr algn="l">
              <a:lnSpc>
                <a:spcPct val="105000"/>
              </a:lnSpc>
              <a:spcBef>
                <a:spcPts val="0"/>
              </a:spcBef>
              <a:spcAft>
                <a:spcPts val="0"/>
              </a:spcAft>
            </a:pPr>
            <a:r>
              <a:rPr lang="en" sz="5867" b="1" dirty="0">
                <a:solidFill>
                  <a:schemeClr val="tx1"/>
                </a:solidFill>
                <a:latin typeface="Helvetica" pitchFamily="2" charset="0"/>
                <a:ea typeface="Barlow"/>
                <a:cs typeface="Barlow"/>
                <a:sym typeface="Barlow"/>
              </a:rPr>
              <a:t>We met</a:t>
            </a:r>
            <a:r>
              <a:rPr lang="en" sz="5867" dirty="0">
                <a:solidFill>
                  <a:schemeClr val="tx1"/>
                </a:solidFill>
                <a:latin typeface="Helvetica" pitchFamily="2" charset="0"/>
                <a:ea typeface="Barlow"/>
                <a:cs typeface="Barlow"/>
                <a:sym typeface="Barlow"/>
              </a:rPr>
              <a:t>… Janice, a harried mother of 3, rushing through the airport only to wait hours at the gate. </a:t>
            </a:r>
            <a:endParaRPr sz="5867" dirty="0">
              <a:solidFill>
                <a:schemeClr val="tx1"/>
              </a:solidFill>
              <a:latin typeface="Helvetica" pitchFamily="2" charset="0"/>
              <a:ea typeface="Barlow"/>
              <a:cs typeface="Barlow"/>
              <a:sym typeface="Barlow"/>
            </a:endParaRPr>
          </a:p>
          <a:p>
            <a:pPr algn="l">
              <a:lnSpc>
                <a:spcPct val="105000"/>
              </a:lnSpc>
              <a:spcBef>
                <a:spcPts val="4267"/>
              </a:spcBef>
              <a:spcAft>
                <a:spcPts val="0"/>
              </a:spcAft>
            </a:pPr>
            <a:r>
              <a:rPr lang="en" sz="5867" b="1" dirty="0">
                <a:solidFill>
                  <a:schemeClr val="tx1"/>
                </a:solidFill>
                <a:latin typeface="Helvetica" pitchFamily="2" charset="0"/>
                <a:ea typeface="Barlow"/>
                <a:cs typeface="Barlow"/>
                <a:sym typeface="Barlow"/>
              </a:rPr>
              <a:t>We were surprised to notice… </a:t>
            </a:r>
            <a:r>
              <a:rPr lang="en" sz="5867" dirty="0">
                <a:solidFill>
                  <a:schemeClr val="tx1"/>
                </a:solidFill>
                <a:latin typeface="Helvetica" pitchFamily="2" charset="0"/>
                <a:ea typeface="Barlow"/>
                <a:cs typeface="Barlow"/>
                <a:sym typeface="Barlow"/>
              </a:rPr>
              <a:t>she makes up many games to entertain her children during the wait.</a:t>
            </a:r>
            <a:endParaRPr sz="5867" b="1" dirty="0">
              <a:solidFill>
                <a:schemeClr val="tx1"/>
              </a:solidFill>
              <a:latin typeface="Helvetica" pitchFamily="2" charset="0"/>
              <a:ea typeface="Barlow"/>
              <a:cs typeface="Barlow"/>
              <a:sym typeface="Barlow"/>
            </a:endParaRPr>
          </a:p>
          <a:p>
            <a:pPr algn="l">
              <a:lnSpc>
                <a:spcPct val="105000"/>
              </a:lnSpc>
              <a:spcBef>
                <a:spcPts val="4267"/>
              </a:spcBef>
              <a:spcAft>
                <a:spcPts val="0"/>
              </a:spcAft>
            </a:pPr>
            <a:r>
              <a:rPr lang="en" sz="5867" b="1" dirty="0">
                <a:solidFill>
                  <a:schemeClr val="tx1"/>
                </a:solidFill>
                <a:latin typeface="Helvetica" pitchFamily="2" charset="0"/>
                <a:ea typeface="Barlow"/>
                <a:cs typeface="Barlow"/>
                <a:sym typeface="Barlow"/>
              </a:rPr>
              <a:t>We wonder if this means</a:t>
            </a:r>
            <a:r>
              <a:rPr lang="en" sz="5867" dirty="0">
                <a:solidFill>
                  <a:schemeClr val="tx1"/>
                </a:solidFill>
                <a:latin typeface="Helvetica" pitchFamily="2" charset="0"/>
                <a:ea typeface="Barlow"/>
                <a:cs typeface="Barlow"/>
                <a:sym typeface="Barlow"/>
              </a:rPr>
              <a:t>… she is stressed that they will irritate fellow passengers if she’s unable to distract them.</a:t>
            </a:r>
            <a:endParaRPr sz="5867" dirty="0">
              <a:solidFill>
                <a:schemeClr val="tx1"/>
              </a:solidFill>
              <a:latin typeface="Helvetica" pitchFamily="2" charset="0"/>
              <a:ea typeface="Barlow"/>
              <a:cs typeface="Barlow"/>
              <a:sym typeface="Barlow"/>
            </a:endParaRPr>
          </a:p>
          <a:p>
            <a:pPr algn="l">
              <a:lnSpc>
                <a:spcPct val="105000"/>
              </a:lnSpc>
              <a:spcBef>
                <a:spcPts val="4267"/>
              </a:spcBef>
              <a:spcAft>
                <a:spcPts val="4267"/>
              </a:spcAft>
            </a:pPr>
            <a:r>
              <a:rPr lang="en" sz="5867" b="1" dirty="0">
                <a:solidFill>
                  <a:schemeClr val="tx1"/>
                </a:solidFill>
                <a:latin typeface="Helvetica" pitchFamily="2" charset="0"/>
                <a:ea typeface="Barlow"/>
                <a:cs typeface="Barlow"/>
                <a:sym typeface="Barlow"/>
              </a:rPr>
              <a:t>It would be game-changing</a:t>
            </a:r>
            <a:r>
              <a:rPr lang="en" sz="5867" dirty="0">
                <a:solidFill>
                  <a:schemeClr val="tx1"/>
                </a:solidFill>
                <a:latin typeface="Helvetica" pitchFamily="2" charset="0"/>
                <a:ea typeface="Barlow"/>
                <a:cs typeface="Barlow"/>
                <a:sym typeface="Barlow"/>
              </a:rPr>
              <a:t>… to bring the other passengers and the airport facilities into helping families have a better travel experience.</a:t>
            </a:r>
            <a:endParaRPr sz="5867" dirty="0">
              <a:solidFill>
                <a:schemeClr val="tx1"/>
              </a:solidFill>
              <a:latin typeface="Helvetica" pitchFamily="2" charset="0"/>
              <a:ea typeface="Barlow"/>
              <a:cs typeface="Barlow"/>
              <a:sym typeface="Barlow"/>
            </a:endParaRPr>
          </a:p>
        </p:txBody>
      </p:sp>
      <p:pic>
        <p:nvPicPr>
          <p:cNvPr id="77" name="Google Shape;77;p16"/>
          <p:cNvPicPr preferRelativeResize="0"/>
          <p:nvPr/>
        </p:nvPicPr>
        <p:blipFill>
          <a:blip r:embed="rId3">
            <a:alphaModFix/>
          </a:blip>
          <a:stretch>
            <a:fillRect/>
          </a:stretch>
        </p:blipFill>
        <p:spPr>
          <a:xfrm>
            <a:off x="1495805" y="1704247"/>
            <a:ext cx="1826000" cy="1826000"/>
          </a:xfrm>
          <a:prstGeom prst="rect">
            <a:avLst/>
          </a:prstGeom>
          <a:noFill/>
          <a:ln>
            <a:noFill/>
          </a:ln>
        </p:spPr>
      </p:pic>
      <p:pic>
        <p:nvPicPr>
          <p:cNvPr id="78" name="Google Shape;78;p16"/>
          <p:cNvPicPr preferRelativeResize="0"/>
          <p:nvPr/>
        </p:nvPicPr>
        <p:blipFill>
          <a:blip r:embed="rId4">
            <a:alphaModFix/>
          </a:blip>
          <a:stretch>
            <a:fillRect/>
          </a:stretch>
        </p:blipFill>
        <p:spPr>
          <a:xfrm>
            <a:off x="1683839" y="4548554"/>
            <a:ext cx="1449933" cy="1449933"/>
          </a:xfrm>
          <a:prstGeom prst="rect">
            <a:avLst/>
          </a:prstGeom>
          <a:noFill/>
          <a:ln>
            <a:noFill/>
          </a:ln>
        </p:spPr>
      </p:pic>
      <p:pic>
        <p:nvPicPr>
          <p:cNvPr id="79" name="Google Shape;79;p16"/>
          <p:cNvPicPr preferRelativeResize="0"/>
          <p:nvPr/>
        </p:nvPicPr>
        <p:blipFill>
          <a:blip r:embed="rId5">
            <a:alphaModFix/>
          </a:blip>
          <a:stretch>
            <a:fillRect/>
          </a:stretch>
        </p:blipFill>
        <p:spPr>
          <a:xfrm>
            <a:off x="1683839" y="9973540"/>
            <a:ext cx="1449933" cy="1449933"/>
          </a:xfrm>
          <a:prstGeom prst="rect">
            <a:avLst/>
          </a:prstGeom>
          <a:noFill/>
          <a:ln>
            <a:noFill/>
          </a:ln>
        </p:spPr>
      </p:pic>
      <p:pic>
        <p:nvPicPr>
          <p:cNvPr id="80" name="Google Shape;80;p16"/>
          <p:cNvPicPr preferRelativeResize="0"/>
          <p:nvPr/>
        </p:nvPicPr>
        <p:blipFill>
          <a:blip r:embed="rId6">
            <a:alphaModFix/>
          </a:blip>
          <a:stretch>
            <a:fillRect/>
          </a:stretch>
        </p:blipFill>
        <p:spPr>
          <a:xfrm>
            <a:off x="1601268" y="6772048"/>
            <a:ext cx="1615133" cy="1615133"/>
          </a:xfrm>
          <a:prstGeom prst="rect">
            <a:avLst/>
          </a:prstGeom>
          <a:noFill/>
          <a:ln>
            <a:noFill/>
          </a:ln>
        </p:spPr>
      </p:pic>
      <p:sp>
        <p:nvSpPr>
          <p:cNvPr id="2" name="Date Placeholder 1">
            <a:extLst>
              <a:ext uri="{FF2B5EF4-FFF2-40B4-BE49-F238E27FC236}">
                <a16:creationId xmlns:a16="http://schemas.microsoft.com/office/drawing/2014/main" id="{8DEB428B-7186-56B0-CA59-504D8C18E2D7}"/>
              </a:ext>
            </a:extLst>
          </p:cNvPr>
          <p:cNvSpPr>
            <a:spLocks noGrp="1"/>
          </p:cNvSpPr>
          <p:nvPr>
            <p:ph type="dt" sz="half" idx="10"/>
          </p:nvPr>
        </p:nvSpPr>
        <p:spPr/>
        <p:txBody>
          <a:bodyPr/>
          <a:lstStyle/>
          <a:p>
            <a:pPr>
              <a:defRPr/>
            </a:pPr>
            <a:r>
              <a:rPr lang="en-US" dirty="0"/>
              <a:t>Autumn 2026</a:t>
            </a:r>
          </a:p>
        </p:txBody>
      </p:sp>
      <p:sp>
        <p:nvSpPr>
          <p:cNvPr id="3" name="Footer Placeholder 2">
            <a:extLst>
              <a:ext uri="{FF2B5EF4-FFF2-40B4-BE49-F238E27FC236}">
                <a16:creationId xmlns:a16="http://schemas.microsoft.com/office/drawing/2014/main" id="{92FC6665-DD35-2ABD-B4B7-D7138FD615FB}"/>
              </a:ext>
            </a:extLst>
          </p:cNvPr>
          <p:cNvSpPr>
            <a:spLocks noGrp="1"/>
          </p:cNvSpPr>
          <p:nvPr>
            <p:ph type="ftr" sz="quarter" idx="11"/>
          </p:nvPr>
        </p:nvSpPr>
        <p:spPr/>
        <p:txBody>
          <a:bodyPr/>
          <a:lstStyle/>
          <a:p>
            <a:pPr>
              <a:defRPr/>
            </a:pPr>
            <a:r>
              <a:rPr lang="en-US">
                <a:latin typeface="Lucida Grande"/>
                <a:ea typeface="Lucida Grande"/>
                <a:cs typeface="Lucida Grande"/>
              </a:rPr>
              <a:t>dt+UX: Design Thinking for User Experience Design, Prototyping &amp; Evaluation</a:t>
            </a:r>
            <a:endParaRPr lang="en-US" dirty="0"/>
          </a:p>
        </p:txBody>
      </p:sp>
      <p:sp>
        <p:nvSpPr>
          <p:cNvPr id="4" name="Slide Number Placeholder 3">
            <a:extLst>
              <a:ext uri="{FF2B5EF4-FFF2-40B4-BE49-F238E27FC236}">
                <a16:creationId xmlns:a16="http://schemas.microsoft.com/office/drawing/2014/main" id="{6B1305A4-6B8B-07BF-DA7E-4D836113074C}"/>
              </a:ext>
            </a:extLst>
          </p:cNvPr>
          <p:cNvSpPr>
            <a:spLocks noGrp="1"/>
          </p:cNvSpPr>
          <p:nvPr>
            <p:ph type="sldNum" sz="quarter" idx="12"/>
          </p:nvPr>
        </p:nvSpPr>
        <p:spPr/>
        <p:txBody>
          <a:bodyPr/>
          <a:lstStyle/>
          <a:p>
            <a:pPr>
              <a:defRPr/>
            </a:pPr>
            <a:fld id="{D71D7C31-5DB5-47AD-AB94-4B6B5EAB431F}" type="slidenum">
              <a:rPr lang="en-US" smtClean="0"/>
              <a:pPr>
                <a:defRPr/>
              </a:pPr>
              <a:t>72</a:t>
            </a:fld>
            <a:endParaRPr lang="en-US" dirty="0"/>
          </a:p>
        </p:txBody>
      </p:sp>
    </p:spTree>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Shape 75"/>
        <p:cNvGrpSpPr/>
        <p:nvPr/>
      </p:nvGrpSpPr>
      <p:grpSpPr>
        <a:xfrm>
          <a:off x="0" y="0"/>
          <a:ext cx="0" cy="0"/>
          <a:chOff x="0" y="0"/>
          <a:chExt cx="0" cy="0"/>
        </a:xfrm>
      </p:grpSpPr>
      <p:sp>
        <p:nvSpPr>
          <p:cNvPr id="76" name="Google Shape;76;p16"/>
          <p:cNvSpPr txBox="1">
            <a:spLocks noGrp="1"/>
          </p:cNvSpPr>
          <p:nvPr>
            <p:ph type="subTitle" idx="1"/>
          </p:nvPr>
        </p:nvSpPr>
        <p:spPr>
          <a:xfrm>
            <a:off x="1690255" y="3859000"/>
            <a:ext cx="21225163" cy="3636000"/>
          </a:xfrm>
          <a:prstGeom prst="rect">
            <a:avLst/>
          </a:prstGeom>
        </p:spPr>
        <p:txBody>
          <a:bodyPr spcFirstLastPara="1" vert="horz" wrap="square" lIns="243800" tIns="243800" rIns="243800" bIns="243800" numCol="1" anchor="t" anchorCtr="0" compatLnSpc="1">
            <a:prstTxWarp prst="textNoShape">
              <a:avLst/>
            </a:prstTxWarp>
            <a:noAutofit/>
          </a:bodyPr>
          <a:lstStyle/>
          <a:p>
            <a:pPr>
              <a:lnSpc>
                <a:spcPct val="105000"/>
              </a:lnSpc>
              <a:spcBef>
                <a:spcPts val="0"/>
              </a:spcBef>
              <a:spcAft>
                <a:spcPts val="0"/>
              </a:spcAft>
            </a:pPr>
            <a:r>
              <a:rPr lang="en" b="1" dirty="0">
                <a:solidFill>
                  <a:schemeClr val="tx1"/>
                </a:solidFill>
                <a:latin typeface="Helvetica" pitchFamily="2" charset="0"/>
                <a:ea typeface="Barlow"/>
                <a:cs typeface="Barlow"/>
                <a:sym typeface="Barlow"/>
              </a:rPr>
              <a:t>How might we…</a:t>
            </a:r>
            <a:endParaRPr b="1" dirty="0">
              <a:solidFill>
                <a:schemeClr val="tx1"/>
              </a:solidFill>
              <a:latin typeface="Helvetica" pitchFamily="2" charset="0"/>
              <a:ea typeface="Barlow"/>
              <a:cs typeface="Barlow"/>
              <a:sym typeface="Barlow"/>
            </a:endParaRPr>
          </a:p>
          <a:p>
            <a:pPr>
              <a:lnSpc>
                <a:spcPct val="105000"/>
              </a:lnSpc>
              <a:spcBef>
                <a:spcPts val="4267"/>
              </a:spcBef>
              <a:spcAft>
                <a:spcPts val="4267"/>
              </a:spcAft>
            </a:pPr>
            <a:r>
              <a:rPr lang="en" dirty="0">
                <a:solidFill>
                  <a:schemeClr val="tx1"/>
                </a:solidFill>
                <a:latin typeface="Helvetica" pitchFamily="2" charset="0"/>
                <a:ea typeface="Barlow"/>
                <a:cs typeface="Barlow"/>
                <a:sym typeface="Barlow"/>
              </a:rPr>
              <a:t>make the wait the most </a:t>
            </a:r>
            <a:r>
              <a:rPr lang="en" b="1" i="1" dirty="0">
                <a:solidFill>
                  <a:schemeClr val="tx1"/>
                </a:solidFill>
                <a:latin typeface="Helvetica" pitchFamily="2" charset="0"/>
                <a:ea typeface="Barlow"/>
                <a:cs typeface="Barlow"/>
                <a:sym typeface="Barlow"/>
              </a:rPr>
              <a:t>exciting</a:t>
            </a:r>
            <a:r>
              <a:rPr lang="en" dirty="0">
                <a:solidFill>
                  <a:schemeClr val="tx1"/>
                </a:solidFill>
                <a:latin typeface="Helvetica" pitchFamily="2" charset="0"/>
                <a:ea typeface="Barlow"/>
                <a:cs typeface="Barlow"/>
                <a:sym typeface="Barlow"/>
              </a:rPr>
              <a:t> part of the trip?</a:t>
            </a:r>
            <a:endParaRPr dirty="0">
              <a:solidFill>
                <a:schemeClr val="tx1"/>
              </a:solidFill>
              <a:latin typeface="Helvetica" pitchFamily="2" charset="0"/>
              <a:ea typeface="Barlow"/>
              <a:cs typeface="Barlow"/>
              <a:sym typeface="Barlow"/>
            </a:endParaRPr>
          </a:p>
        </p:txBody>
      </p:sp>
      <p:pic>
        <p:nvPicPr>
          <p:cNvPr id="77" name="Google Shape;77;p16"/>
          <p:cNvPicPr preferRelativeResize="0"/>
          <p:nvPr/>
        </p:nvPicPr>
        <p:blipFill>
          <a:blip r:embed="rId3">
            <a:alphaModFix/>
          </a:blip>
          <a:stretch>
            <a:fillRect/>
          </a:stretch>
        </p:blipFill>
        <p:spPr>
          <a:xfrm>
            <a:off x="10908300" y="7983582"/>
            <a:ext cx="2567400" cy="2567400"/>
          </a:xfrm>
          <a:prstGeom prst="rect">
            <a:avLst/>
          </a:prstGeom>
          <a:noFill/>
          <a:ln>
            <a:noFill/>
          </a:ln>
        </p:spPr>
      </p:pic>
      <p:sp>
        <p:nvSpPr>
          <p:cNvPr id="2" name="Date Placeholder 1">
            <a:extLst>
              <a:ext uri="{FF2B5EF4-FFF2-40B4-BE49-F238E27FC236}">
                <a16:creationId xmlns:a16="http://schemas.microsoft.com/office/drawing/2014/main" id="{6E5D6028-26DD-3F48-A28D-0FA9DFA2032C}"/>
              </a:ext>
            </a:extLst>
          </p:cNvPr>
          <p:cNvSpPr>
            <a:spLocks noGrp="1"/>
          </p:cNvSpPr>
          <p:nvPr>
            <p:ph type="dt" sz="half" idx="10"/>
          </p:nvPr>
        </p:nvSpPr>
        <p:spPr/>
        <p:txBody>
          <a:bodyPr/>
          <a:lstStyle/>
          <a:p>
            <a:pPr>
              <a:defRPr/>
            </a:pPr>
            <a:r>
              <a:rPr lang="en-US" dirty="0"/>
              <a:t>Autumn 2026</a:t>
            </a:r>
          </a:p>
        </p:txBody>
      </p:sp>
      <p:sp>
        <p:nvSpPr>
          <p:cNvPr id="3" name="Footer Placeholder 2">
            <a:extLst>
              <a:ext uri="{FF2B5EF4-FFF2-40B4-BE49-F238E27FC236}">
                <a16:creationId xmlns:a16="http://schemas.microsoft.com/office/drawing/2014/main" id="{39A59100-0F28-5D46-ACF0-B7508B8E07A2}"/>
              </a:ext>
            </a:extLst>
          </p:cNvPr>
          <p:cNvSpPr>
            <a:spLocks noGrp="1"/>
          </p:cNvSpPr>
          <p:nvPr>
            <p:ph type="ftr" sz="quarter" idx="11"/>
          </p:nvPr>
        </p:nvSpPr>
        <p:spPr/>
        <p:txBody>
          <a:bodyPr/>
          <a:lstStyle/>
          <a:p>
            <a:pPr>
              <a:defRPr/>
            </a:pPr>
            <a:r>
              <a:rPr lang="en-US">
                <a:latin typeface="Lucida Grande"/>
                <a:ea typeface="Lucida Grande"/>
                <a:cs typeface="Lucida Grande"/>
              </a:rPr>
              <a:t>dt+UX: Design Thinking for User Experience Design, Prototyping &amp; Evaluation</a:t>
            </a:r>
            <a:endParaRPr lang="en-US" dirty="0"/>
          </a:p>
        </p:txBody>
      </p:sp>
      <p:sp>
        <p:nvSpPr>
          <p:cNvPr id="4" name="Slide Number Placeholder 3">
            <a:extLst>
              <a:ext uri="{FF2B5EF4-FFF2-40B4-BE49-F238E27FC236}">
                <a16:creationId xmlns:a16="http://schemas.microsoft.com/office/drawing/2014/main" id="{A9E9866E-E586-8141-8435-72E4EA10DCBD}"/>
              </a:ext>
            </a:extLst>
          </p:cNvPr>
          <p:cNvSpPr>
            <a:spLocks noGrp="1"/>
          </p:cNvSpPr>
          <p:nvPr>
            <p:ph type="sldNum" sz="quarter" idx="12"/>
          </p:nvPr>
        </p:nvSpPr>
        <p:spPr/>
        <p:txBody>
          <a:bodyPr/>
          <a:lstStyle/>
          <a:p>
            <a:pPr>
              <a:defRPr/>
            </a:pPr>
            <a:fld id="{D71D7C31-5DB5-47AD-AB94-4B6B5EAB431F}" type="slidenum">
              <a:rPr lang="en-US" smtClean="0"/>
              <a:pPr>
                <a:defRPr/>
              </a:pPr>
              <a:t>73</a:t>
            </a:fld>
            <a:endParaRPr lang="en-US" dirty="0"/>
          </a:p>
        </p:txBody>
      </p:sp>
    </p:spTree>
    <p:extLst>
      <p:ext uri="{BB962C8B-B14F-4D97-AF65-F5344CB8AC3E}">
        <p14:creationId xmlns:p14="http://schemas.microsoft.com/office/powerpoint/2010/main" val="3408976897"/>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Shape 81"/>
        <p:cNvGrpSpPr/>
        <p:nvPr/>
      </p:nvGrpSpPr>
      <p:grpSpPr>
        <a:xfrm>
          <a:off x="0" y="0"/>
          <a:ext cx="0" cy="0"/>
          <a:chOff x="0" y="0"/>
          <a:chExt cx="0" cy="0"/>
        </a:xfrm>
      </p:grpSpPr>
      <p:pic>
        <p:nvPicPr>
          <p:cNvPr id="82" name="Google Shape;82;p17"/>
          <p:cNvPicPr preferRelativeResize="0"/>
          <p:nvPr/>
        </p:nvPicPr>
        <p:blipFill>
          <a:blip r:embed="rId3">
            <a:alphaModFix/>
          </a:blip>
          <a:stretch>
            <a:fillRect/>
          </a:stretch>
        </p:blipFill>
        <p:spPr>
          <a:xfrm>
            <a:off x="2" y="0"/>
            <a:ext cx="24345901" cy="13716000"/>
          </a:xfrm>
          <a:prstGeom prst="rect">
            <a:avLst/>
          </a:prstGeom>
          <a:noFill/>
          <a:ln>
            <a:noFill/>
          </a:ln>
        </p:spPr>
      </p:pic>
      <p:sp>
        <p:nvSpPr>
          <p:cNvPr id="83" name="Google Shape;83;p17"/>
          <p:cNvSpPr/>
          <p:nvPr/>
        </p:nvSpPr>
        <p:spPr>
          <a:xfrm>
            <a:off x="0" y="-30668"/>
            <a:ext cx="24414667" cy="13746667"/>
          </a:xfrm>
          <a:prstGeom prst="rect">
            <a:avLst/>
          </a:prstGeom>
          <a:solidFill>
            <a:srgbClr val="000000">
              <a:alpha val="62570"/>
            </a:srgbClr>
          </a:solidFill>
          <a:ln>
            <a:noFill/>
          </a:ln>
        </p:spPr>
        <p:txBody>
          <a:bodyPr spcFirstLastPara="1" wrap="square" lIns="243800" tIns="243800" rIns="243800" bIns="243800" anchor="ctr" anchorCtr="0">
            <a:noAutofit/>
          </a:bodyPr>
          <a:lstStyle/>
          <a:p>
            <a:pPr algn="l" rtl="0"/>
            <a:endParaRPr sz="15200" dirty="0"/>
          </a:p>
        </p:txBody>
      </p:sp>
      <p:sp>
        <p:nvSpPr>
          <p:cNvPr id="84" name="Google Shape;84;p17"/>
          <p:cNvSpPr txBox="1">
            <a:spLocks noGrp="1"/>
          </p:cNvSpPr>
          <p:nvPr>
            <p:ph type="subTitle" idx="1"/>
          </p:nvPr>
        </p:nvSpPr>
        <p:spPr>
          <a:xfrm>
            <a:off x="2563199" y="5991200"/>
            <a:ext cx="19964291" cy="1733600"/>
          </a:xfrm>
          <a:prstGeom prst="rect">
            <a:avLst/>
          </a:prstGeom>
        </p:spPr>
        <p:txBody>
          <a:bodyPr spcFirstLastPara="1" vert="horz" wrap="square" lIns="243800" tIns="243800" rIns="243800" bIns="243800" numCol="1" anchor="t" anchorCtr="0" compatLnSpc="1">
            <a:prstTxWarp prst="textNoShape">
              <a:avLst/>
            </a:prstTxWarp>
            <a:noAutofit/>
          </a:bodyPr>
          <a:lstStyle/>
          <a:p>
            <a:pPr>
              <a:lnSpc>
                <a:spcPct val="105000"/>
              </a:lnSpc>
              <a:spcBef>
                <a:spcPts val="0"/>
              </a:spcBef>
              <a:spcAft>
                <a:spcPts val="4267"/>
              </a:spcAft>
            </a:pPr>
            <a:r>
              <a:rPr lang="en" b="1" dirty="0">
                <a:solidFill>
                  <a:srgbClr val="FFFFFF"/>
                </a:solidFill>
                <a:latin typeface="Helvetica" pitchFamily="2" charset="0"/>
                <a:ea typeface="Barlow"/>
                <a:cs typeface="Barlow"/>
                <a:sym typeface="Barlow"/>
              </a:rPr>
              <a:t>So we came up with a bunch of solutions</a:t>
            </a:r>
            <a:endParaRPr dirty="0">
              <a:solidFill>
                <a:srgbClr val="FFFFFF"/>
              </a:solidFill>
              <a:latin typeface="Helvetica" pitchFamily="2" charset="0"/>
              <a:ea typeface="Barlow"/>
              <a:cs typeface="Barlow"/>
              <a:sym typeface="Barlow"/>
            </a:endParaRPr>
          </a:p>
        </p:txBody>
      </p:sp>
      <p:sp>
        <p:nvSpPr>
          <p:cNvPr id="2" name="Date Placeholder 1">
            <a:extLst>
              <a:ext uri="{FF2B5EF4-FFF2-40B4-BE49-F238E27FC236}">
                <a16:creationId xmlns:a16="http://schemas.microsoft.com/office/drawing/2014/main" id="{7E0D761A-7072-B24F-A8CA-3D69BAA4039E}"/>
              </a:ext>
            </a:extLst>
          </p:cNvPr>
          <p:cNvSpPr>
            <a:spLocks noGrp="1"/>
          </p:cNvSpPr>
          <p:nvPr>
            <p:ph type="dt" sz="half" idx="10"/>
          </p:nvPr>
        </p:nvSpPr>
        <p:spPr/>
        <p:txBody>
          <a:bodyPr/>
          <a:lstStyle/>
          <a:p>
            <a:pPr>
              <a:defRPr/>
            </a:pPr>
            <a:r>
              <a:rPr lang="en-US" dirty="0"/>
              <a:t>Autumn 2026</a:t>
            </a:r>
          </a:p>
        </p:txBody>
      </p:sp>
      <p:sp>
        <p:nvSpPr>
          <p:cNvPr id="3" name="Footer Placeholder 2">
            <a:extLst>
              <a:ext uri="{FF2B5EF4-FFF2-40B4-BE49-F238E27FC236}">
                <a16:creationId xmlns:a16="http://schemas.microsoft.com/office/drawing/2014/main" id="{75CB51DD-442D-C74E-B8D0-84F5E2950DA1}"/>
              </a:ext>
            </a:extLst>
          </p:cNvPr>
          <p:cNvSpPr>
            <a:spLocks noGrp="1"/>
          </p:cNvSpPr>
          <p:nvPr>
            <p:ph type="ftr" sz="quarter" idx="11"/>
          </p:nvPr>
        </p:nvSpPr>
        <p:spPr/>
        <p:txBody>
          <a:bodyPr/>
          <a:lstStyle/>
          <a:p>
            <a:pPr>
              <a:defRPr/>
            </a:pPr>
            <a:r>
              <a:rPr lang="en-US">
                <a:latin typeface="Lucida Grande"/>
                <a:ea typeface="Lucida Grande"/>
                <a:cs typeface="Lucida Grande"/>
              </a:rPr>
              <a:t>dt+UX: Design Thinking for User Experience Design, Prototyping &amp; Evaluation</a:t>
            </a:r>
            <a:endParaRPr lang="en-US" dirty="0"/>
          </a:p>
        </p:txBody>
      </p:sp>
      <p:sp>
        <p:nvSpPr>
          <p:cNvPr id="4" name="Slide Number Placeholder 3">
            <a:extLst>
              <a:ext uri="{FF2B5EF4-FFF2-40B4-BE49-F238E27FC236}">
                <a16:creationId xmlns:a16="http://schemas.microsoft.com/office/drawing/2014/main" id="{107AC81C-7860-2A49-B151-2BAB73BB1DF5}"/>
              </a:ext>
            </a:extLst>
          </p:cNvPr>
          <p:cNvSpPr>
            <a:spLocks noGrp="1"/>
          </p:cNvSpPr>
          <p:nvPr>
            <p:ph type="sldNum" sz="quarter" idx="12"/>
          </p:nvPr>
        </p:nvSpPr>
        <p:spPr/>
        <p:txBody>
          <a:bodyPr/>
          <a:lstStyle/>
          <a:p>
            <a:pPr>
              <a:defRPr/>
            </a:pPr>
            <a:fld id="{D71D7C31-5DB5-47AD-AB94-4B6B5EAB431F}" type="slidenum">
              <a:rPr lang="en-US" smtClean="0"/>
              <a:pPr>
                <a:defRPr/>
              </a:pPr>
              <a:t>74</a:t>
            </a:fld>
            <a:endParaRPr lang="en-US" dirty="0"/>
          </a:p>
        </p:txBody>
      </p:sp>
    </p:spTree>
    <p:extLst>
      <p:ext uri="{BB962C8B-B14F-4D97-AF65-F5344CB8AC3E}">
        <p14:creationId xmlns:p14="http://schemas.microsoft.com/office/powerpoint/2010/main" val="2079847281"/>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Shape 88"/>
        <p:cNvGrpSpPr/>
        <p:nvPr/>
      </p:nvGrpSpPr>
      <p:grpSpPr>
        <a:xfrm>
          <a:off x="0" y="0"/>
          <a:ext cx="0" cy="0"/>
          <a:chOff x="0" y="0"/>
          <a:chExt cx="0" cy="0"/>
        </a:xfrm>
      </p:grpSpPr>
      <p:sp>
        <p:nvSpPr>
          <p:cNvPr id="89" name="Google Shape;89;p18"/>
          <p:cNvSpPr txBox="1">
            <a:spLocks noGrp="1"/>
          </p:cNvSpPr>
          <p:nvPr>
            <p:ph type="subTitle" idx="1"/>
          </p:nvPr>
        </p:nvSpPr>
        <p:spPr>
          <a:xfrm>
            <a:off x="3178800" y="5703333"/>
            <a:ext cx="18026400" cy="4403200"/>
          </a:xfrm>
          <a:prstGeom prst="rect">
            <a:avLst/>
          </a:prstGeom>
        </p:spPr>
        <p:txBody>
          <a:bodyPr spcFirstLastPara="1" vert="horz" wrap="square" lIns="243800" tIns="243800" rIns="243800" bIns="243800" numCol="1" anchor="t" anchorCtr="0" compatLnSpc="1">
            <a:prstTxWarp prst="textNoShape">
              <a:avLst/>
            </a:prstTxWarp>
            <a:noAutofit/>
          </a:bodyPr>
          <a:lstStyle/>
          <a:p>
            <a:pPr>
              <a:lnSpc>
                <a:spcPct val="105000"/>
              </a:lnSpc>
              <a:spcBef>
                <a:spcPts val="0"/>
              </a:spcBef>
              <a:spcAft>
                <a:spcPts val="0"/>
              </a:spcAft>
            </a:pPr>
            <a:r>
              <a:rPr lang="en" b="1" dirty="0">
                <a:solidFill>
                  <a:srgbClr val="FFC000"/>
                </a:solidFill>
                <a:latin typeface="Helvetica" pitchFamily="2" charset="0"/>
                <a:ea typeface="Barlow"/>
                <a:cs typeface="Barlow"/>
                <a:sym typeface="Barlow"/>
              </a:rPr>
              <a:t>Our Solution</a:t>
            </a:r>
            <a:endParaRPr b="1" dirty="0">
              <a:solidFill>
                <a:srgbClr val="FFC000"/>
              </a:solidFill>
              <a:latin typeface="Helvetica" pitchFamily="2" charset="0"/>
              <a:ea typeface="Barlow"/>
              <a:cs typeface="Barlow"/>
              <a:sym typeface="Barlow"/>
            </a:endParaRPr>
          </a:p>
          <a:p>
            <a:pPr>
              <a:lnSpc>
                <a:spcPct val="105000"/>
              </a:lnSpc>
              <a:spcBef>
                <a:spcPts val="4267"/>
              </a:spcBef>
              <a:spcAft>
                <a:spcPts val="4267"/>
              </a:spcAft>
            </a:pPr>
            <a:r>
              <a:rPr lang="en" dirty="0">
                <a:solidFill>
                  <a:schemeClr val="tx1"/>
                </a:solidFill>
                <a:latin typeface="Helvetica" pitchFamily="2" charset="0"/>
                <a:ea typeface="Barlow"/>
                <a:cs typeface="Barlow"/>
                <a:sym typeface="Barlow"/>
              </a:rPr>
              <a:t>An app that leads kids on a scavenger hunt adventure around the airport.</a:t>
            </a:r>
            <a:endParaRPr dirty="0">
              <a:solidFill>
                <a:schemeClr val="tx1"/>
              </a:solidFill>
              <a:latin typeface="Helvetica" pitchFamily="2" charset="0"/>
              <a:ea typeface="Barlow"/>
              <a:cs typeface="Barlow"/>
              <a:sym typeface="Barlow"/>
            </a:endParaRPr>
          </a:p>
        </p:txBody>
      </p:sp>
      <p:pic>
        <p:nvPicPr>
          <p:cNvPr id="90" name="Google Shape;90;p18"/>
          <p:cNvPicPr preferRelativeResize="0"/>
          <p:nvPr/>
        </p:nvPicPr>
        <p:blipFill>
          <a:blip r:embed="rId3">
            <a:alphaModFix/>
          </a:blip>
          <a:stretch>
            <a:fillRect/>
          </a:stretch>
        </p:blipFill>
        <p:spPr>
          <a:xfrm>
            <a:off x="11351934" y="3516800"/>
            <a:ext cx="1680133" cy="1680133"/>
          </a:xfrm>
          <a:prstGeom prst="rect">
            <a:avLst/>
          </a:prstGeom>
          <a:noFill/>
          <a:ln>
            <a:noFill/>
          </a:ln>
        </p:spPr>
      </p:pic>
      <p:sp>
        <p:nvSpPr>
          <p:cNvPr id="2" name="Date Placeholder 1">
            <a:extLst>
              <a:ext uri="{FF2B5EF4-FFF2-40B4-BE49-F238E27FC236}">
                <a16:creationId xmlns:a16="http://schemas.microsoft.com/office/drawing/2014/main" id="{BC2C1900-29D8-0245-B589-364A51F164FA}"/>
              </a:ext>
            </a:extLst>
          </p:cNvPr>
          <p:cNvSpPr>
            <a:spLocks noGrp="1"/>
          </p:cNvSpPr>
          <p:nvPr>
            <p:ph type="dt" sz="half" idx="10"/>
          </p:nvPr>
        </p:nvSpPr>
        <p:spPr/>
        <p:txBody>
          <a:bodyPr/>
          <a:lstStyle/>
          <a:p>
            <a:pPr>
              <a:defRPr/>
            </a:pPr>
            <a:r>
              <a:rPr lang="en-US" dirty="0"/>
              <a:t>Autumn 2026</a:t>
            </a:r>
          </a:p>
        </p:txBody>
      </p:sp>
      <p:sp>
        <p:nvSpPr>
          <p:cNvPr id="3" name="Footer Placeholder 2">
            <a:extLst>
              <a:ext uri="{FF2B5EF4-FFF2-40B4-BE49-F238E27FC236}">
                <a16:creationId xmlns:a16="http://schemas.microsoft.com/office/drawing/2014/main" id="{FD4C4792-55EE-5C40-BB33-C8CCE4E1466C}"/>
              </a:ext>
            </a:extLst>
          </p:cNvPr>
          <p:cNvSpPr>
            <a:spLocks noGrp="1"/>
          </p:cNvSpPr>
          <p:nvPr>
            <p:ph type="ftr" sz="quarter" idx="11"/>
          </p:nvPr>
        </p:nvSpPr>
        <p:spPr/>
        <p:txBody>
          <a:bodyPr/>
          <a:lstStyle/>
          <a:p>
            <a:pPr>
              <a:defRPr/>
            </a:pPr>
            <a:r>
              <a:rPr lang="en-US">
                <a:latin typeface="Lucida Grande"/>
                <a:ea typeface="Lucida Grande"/>
                <a:cs typeface="Lucida Grande"/>
              </a:rPr>
              <a:t>dt+UX: Design Thinking for User Experience Design, Prototyping &amp; Evaluation</a:t>
            </a:r>
            <a:endParaRPr lang="en-US" dirty="0"/>
          </a:p>
        </p:txBody>
      </p:sp>
      <p:sp>
        <p:nvSpPr>
          <p:cNvPr id="4" name="Slide Number Placeholder 3">
            <a:extLst>
              <a:ext uri="{FF2B5EF4-FFF2-40B4-BE49-F238E27FC236}">
                <a16:creationId xmlns:a16="http://schemas.microsoft.com/office/drawing/2014/main" id="{CABCADB0-AD86-9E4F-8DE8-E281F1E8B8A6}"/>
              </a:ext>
            </a:extLst>
          </p:cNvPr>
          <p:cNvSpPr>
            <a:spLocks noGrp="1"/>
          </p:cNvSpPr>
          <p:nvPr>
            <p:ph type="sldNum" sz="quarter" idx="12"/>
          </p:nvPr>
        </p:nvSpPr>
        <p:spPr/>
        <p:txBody>
          <a:bodyPr/>
          <a:lstStyle/>
          <a:p>
            <a:pPr>
              <a:defRPr/>
            </a:pPr>
            <a:fld id="{D71D7C31-5DB5-47AD-AB94-4B6B5EAB431F}" type="slidenum">
              <a:rPr lang="en-US" smtClean="0"/>
              <a:pPr>
                <a:defRPr/>
              </a:pPr>
              <a:t>75</a:t>
            </a:fld>
            <a:endParaRPr lang="en-US" dirty="0"/>
          </a:p>
        </p:txBody>
      </p:sp>
    </p:spTree>
    <p:extLst>
      <p:ext uri="{BB962C8B-B14F-4D97-AF65-F5344CB8AC3E}">
        <p14:creationId xmlns:p14="http://schemas.microsoft.com/office/powerpoint/2010/main" val="3059075750"/>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sp>
        <p:nvSpPr>
          <p:cNvPr id="95" name="Google Shape;95;p19"/>
          <p:cNvSpPr txBox="1">
            <a:spLocks noGrp="1"/>
          </p:cNvSpPr>
          <p:nvPr>
            <p:ph type="title"/>
          </p:nvPr>
        </p:nvSpPr>
        <p:spPr>
          <a:xfrm>
            <a:off x="831200" y="1186733"/>
            <a:ext cx="7093600" cy="1176000"/>
          </a:xfrm>
          <a:prstGeom prst="rect">
            <a:avLst/>
          </a:prstGeom>
        </p:spPr>
        <p:txBody>
          <a:bodyPr spcFirstLastPara="1" vert="horz" wrap="square" lIns="243800" tIns="243800" rIns="243800" bIns="243800" numCol="1" anchor="t" anchorCtr="0" compatLnSpc="1">
            <a:prstTxWarp prst="textNoShape">
              <a:avLst/>
            </a:prstTxWarp>
            <a:noAutofit/>
          </a:bodyPr>
          <a:lstStyle/>
          <a:p>
            <a:pPr>
              <a:spcBef>
                <a:spcPts val="0"/>
              </a:spcBef>
              <a:spcAft>
                <a:spcPts val="0"/>
              </a:spcAft>
              <a:buSzPts val="990"/>
            </a:pPr>
            <a:r>
              <a:rPr lang="en" sz="5200" b="1" dirty="0">
                <a:latin typeface="Helvetica" pitchFamily="2" charset="0"/>
                <a:ea typeface="Barlow"/>
                <a:cs typeface="Barlow"/>
                <a:sym typeface="Barlow"/>
              </a:rPr>
              <a:t>ASSUMPTION #1</a:t>
            </a:r>
            <a:endParaRPr sz="5200" b="1" dirty="0">
              <a:latin typeface="Helvetica" pitchFamily="2" charset="0"/>
              <a:ea typeface="Barlow"/>
              <a:cs typeface="Barlow"/>
              <a:sym typeface="Barlow"/>
            </a:endParaRPr>
          </a:p>
        </p:txBody>
      </p:sp>
      <p:sp>
        <p:nvSpPr>
          <p:cNvPr id="96" name="Google Shape;96;p19"/>
          <p:cNvSpPr txBox="1">
            <a:spLocks noGrp="1"/>
          </p:cNvSpPr>
          <p:nvPr>
            <p:ph type="body" idx="1"/>
          </p:nvPr>
        </p:nvSpPr>
        <p:spPr>
          <a:xfrm>
            <a:off x="831199" y="3073267"/>
            <a:ext cx="23392651" cy="9110400"/>
          </a:xfrm>
          <a:prstGeom prst="rect">
            <a:avLst/>
          </a:prstGeom>
        </p:spPr>
        <p:txBody>
          <a:bodyPr spcFirstLastPara="1" vert="horz" wrap="square" lIns="243800" tIns="243800" rIns="243800" bIns="243800" numCol="1" anchor="t" anchorCtr="0" compatLnSpc="1">
            <a:prstTxWarp prst="textNoShape">
              <a:avLst/>
            </a:prstTxWarp>
            <a:normAutofit/>
          </a:bodyPr>
          <a:lstStyle/>
          <a:p>
            <a:pPr marL="0" indent="0">
              <a:spcBef>
                <a:spcPts val="0"/>
              </a:spcBef>
              <a:spcAft>
                <a:spcPts val="3200"/>
              </a:spcAft>
              <a:buNone/>
            </a:pPr>
            <a:r>
              <a:rPr lang="en" sz="6700" dirty="0">
                <a:latin typeface="Helvetica" pitchFamily="2" charset="0"/>
                <a:ea typeface="Barlow"/>
                <a:cs typeface="Barlow"/>
                <a:sym typeface="Barlow"/>
              </a:rPr>
              <a:t>Parents and kids are willing to move a lot during a long wait. </a:t>
            </a:r>
            <a:endParaRPr sz="6700" dirty="0">
              <a:latin typeface="Helvetica" pitchFamily="2" charset="0"/>
              <a:ea typeface="Barlow"/>
              <a:cs typeface="Barlow"/>
              <a:sym typeface="Barlow"/>
            </a:endParaRPr>
          </a:p>
        </p:txBody>
      </p:sp>
      <p:sp>
        <p:nvSpPr>
          <p:cNvPr id="2" name="Date Placeholder 1">
            <a:extLst>
              <a:ext uri="{FF2B5EF4-FFF2-40B4-BE49-F238E27FC236}">
                <a16:creationId xmlns:a16="http://schemas.microsoft.com/office/drawing/2014/main" id="{83600A76-9EAF-3B4C-9D74-74E6D38CDBFA}"/>
              </a:ext>
            </a:extLst>
          </p:cNvPr>
          <p:cNvSpPr>
            <a:spLocks noGrp="1"/>
          </p:cNvSpPr>
          <p:nvPr>
            <p:ph type="dt" sz="half" idx="2"/>
          </p:nvPr>
        </p:nvSpPr>
        <p:spPr/>
        <p:txBody>
          <a:bodyPr/>
          <a:lstStyle/>
          <a:p>
            <a:pPr>
              <a:defRPr/>
            </a:pPr>
            <a:r>
              <a:rPr lang="en-US" dirty="0"/>
              <a:t>Autumn 2026</a:t>
            </a:r>
          </a:p>
        </p:txBody>
      </p:sp>
      <p:sp>
        <p:nvSpPr>
          <p:cNvPr id="3" name="Footer Placeholder 2">
            <a:extLst>
              <a:ext uri="{FF2B5EF4-FFF2-40B4-BE49-F238E27FC236}">
                <a16:creationId xmlns:a16="http://schemas.microsoft.com/office/drawing/2014/main" id="{E4D0E763-187C-EB48-AC80-D9F25F177B03}"/>
              </a:ext>
            </a:extLst>
          </p:cNvPr>
          <p:cNvSpPr>
            <a:spLocks noGrp="1"/>
          </p:cNvSpPr>
          <p:nvPr>
            <p:ph type="ftr" sz="quarter" idx="3"/>
          </p:nvPr>
        </p:nvSpPr>
        <p:spPr/>
        <p:txBody>
          <a:bodyPr/>
          <a:lstStyle/>
          <a:p>
            <a:pPr>
              <a:defRPr/>
            </a:pPr>
            <a:r>
              <a:rPr lang="en-US">
                <a:latin typeface="Lucida Grande"/>
                <a:ea typeface="Lucida Grande"/>
                <a:cs typeface="Lucida Grande"/>
              </a:rPr>
              <a:t>dt+UX: Design Thinking for User Experience Design, Prototyping &amp; Evaluation</a:t>
            </a:r>
            <a:endParaRPr lang="en-US" dirty="0"/>
          </a:p>
        </p:txBody>
      </p:sp>
      <p:sp>
        <p:nvSpPr>
          <p:cNvPr id="4" name="Slide Number Placeholder 3">
            <a:extLst>
              <a:ext uri="{FF2B5EF4-FFF2-40B4-BE49-F238E27FC236}">
                <a16:creationId xmlns:a16="http://schemas.microsoft.com/office/drawing/2014/main" id="{5A42FB33-92D2-F444-8B40-05ABBCECDFBD}"/>
              </a:ext>
            </a:extLst>
          </p:cNvPr>
          <p:cNvSpPr>
            <a:spLocks noGrp="1"/>
          </p:cNvSpPr>
          <p:nvPr>
            <p:ph type="sldNum" sz="quarter" idx="4"/>
          </p:nvPr>
        </p:nvSpPr>
        <p:spPr/>
        <p:txBody>
          <a:bodyPr/>
          <a:lstStyle/>
          <a:p>
            <a:pPr>
              <a:defRPr/>
            </a:pPr>
            <a:fld id="{D71D7C31-5DB5-47AD-AB94-4B6B5EAB431F}" type="slidenum">
              <a:rPr lang="en-US" smtClean="0"/>
              <a:pPr>
                <a:defRPr/>
              </a:pPr>
              <a:t>76</a:t>
            </a:fld>
            <a:endParaRPr lang="en-US" dirty="0"/>
          </a:p>
        </p:txBody>
      </p:sp>
    </p:spTree>
    <p:extLst>
      <p:ext uri="{BB962C8B-B14F-4D97-AF65-F5344CB8AC3E}">
        <p14:creationId xmlns:p14="http://schemas.microsoft.com/office/powerpoint/2010/main" val="2688515477"/>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Shape 100"/>
        <p:cNvGrpSpPr/>
        <p:nvPr/>
      </p:nvGrpSpPr>
      <p:grpSpPr>
        <a:xfrm>
          <a:off x="0" y="0"/>
          <a:ext cx="0" cy="0"/>
          <a:chOff x="0" y="0"/>
          <a:chExt cx="0" cy="0"/>
        </a:xfrm>
      </p:grpSpPr>
      <p:sp>
        <p:nvSpPr>
          <p:cNvPr id="101" name="Google Shape;101;p20"/>
          <p:cNvSpPr txBox="1">
            <a:spLocks noGrp="1"/>
          </p:cNvSpPr>
          <p:nvPr>
            <p:ph type="title"/>
          </p:nvPr>
        </p:nvSpPr>
        <p:spPr>
          <a:xfrm>
            <a:off x="831200" y="1186733"/>
            <a:ext cx="6428582" cy="1176000"/>
          </a:xfrm>
          <a:prstGeom prst="rect">
            <a:avLst/>
          </a:prstGeom>
        </p:spPr>
        <p:txBody>
          <a:bodyPr spcFirstLastPara="1" vert="horz" wrap="square" lIns="243800" tIns="243800" rIns="243800" bIns="243800" numCol="1" anchor="t" anchorCtr="0" compatLnSpc="1">
            <a:prstTxWarp prst="textNoShape">
              <a:avLst/>
            </a:prstTxWarp>
            <a:noAutofit/>
          </a:bodyPr>
          <a:lstStyle/>
          <a:p>
            <a:pPr>
              <a:spcBef>
                <a:spcPts val="0"/>
              </a:spcBef>
              <a:spcAft>
                <a:spcPts val="0"/>
              </a:spcAft>
              <a:buSzPts val="990"/>
            </a:pPr>
            <a:r>
              <a:rPr lang="en" sz="5200" b="1" dirty="0">
                <a:latin typeface="Helvetica" pitchFamily="2" charset="0"/>
                <a:ea typeface="Barlow"/>
                <a:cs typeface="Barlow"/>
                <a:sym typeface="Barlow"/>
              </a:rPr>
              <a:t>ASSUMPTION #2</a:t>
            </a:r>
            <a:endParaRPr sz="5200" b="1" dirty="0">
              <a:latin typeface="Helvetica" pitchFamily="2" charset="0"/>
              <a:ea typeface="Barlow"/>
              <a:cs typeface="Barlow"/>
              <a:sym typeface="Barlow"/>
            </a:endParaRPr>
          </a:p>
        </p:txBody>
      </p:sp>
      <p:sp>
        <p:nvSpPr>
          <p:cNvPr id="102" name="Google Shape;102;p20"/>
          <p:cNvSpPr txBox="1">
            <a:spLocks noGrp="1"/>
          </p:cNvSpPr>
          <p:nvPr>
            <p:ph type="body" idx="1"/>
          </p:nvPr>
        </p:nvSpPr>
        <p:spPr>
          <a:xfrm>
            <a:off x="831200" y="3073267"/>
            <a:ext cx="22721600" cy="9110400"/>
          </a:xfrm>
          <a:prstGeom prst="rect">
            <a:avLst/>
          </a:prstGeom>
        </p:spPr>
        <p:txBody>
          <a:bodyPr spcFirstLastPara="1" vert="horz" wrap="square" lIns="243800" tIns="243800" rIns="243800" bIns="243800" numCol="1" anchor="t" anchorCtr="0" compatLnSpc="1">
            <a:prstTxWarp prst="textNoShape">
              <a:avLst/>
            </a:prstTxWarp>
            <a:normAutofit/>
          </a:bodyPr>
          <a:lstStyle/>
          <a:p>
            <a:pPr marL="0" indent="0">
              <a:spcBef>
                <a:spcPts val="0"/>
              </a:spcBef>
              <a:spcAft>
                <a:spcPts val="3200"/>
              </a:spcAft>
              <a:buNone/>
            </a:pPr>
            <a:r>
              <a:rPr lang="en" dirty="0">
                <a:latin typeface="Helvetica" pitchFamily="2" charset="0"/>
                <a:ea typeface="Barlow"/>
                <a:cs typeface="Barlow"/>
                <a:sym typeface="Barlow"/>
              </a:rPr>
              <a:t>Kids are interested in adventuring in unfamiliar places.</a:t>
            </a:r>
            <a:endParaRPr dirty="0">
              <a:latin typeface="Helvetica" pitchFamily="2" charset="0"/>
              <a:ea typeface="Barlow"/>
              <a:cs typeface="Barlow"/>
              <a:sym typeface="Barlow"/>
            </a:endParaRPr>
          </a:p>
        </p:txBody>
      </p:sp>
      <p:sp>
        <p:nvSpPr>
          <p:cNvPr id="2" name="Date Placeholder 1">
            <a:extLst>
              <a:ext uri="{FF2B5EF4-FFF2-40B4-BE49-F238E27FC236}">
                <a16:creationId xmlns:a16="http://schemas.microsoft.com/office/drawing/2014/main" id="{20A15F3D-A0EA-AC45-970F-0B7299C416EB}"/>
              </a:ext>
            </a:extLst>
          </p:cNvPr>
          <p:cNvSpPr>
            <a:spLocks noGrp="1"/>
          </p:cNvSpPr>
          <p:nvPr>
            <p:ph type="dt" sz="half" idx="2"/>
          </p:nvPr>
        </p:nvSpPr>
        <p:spPr/>
        <p:txBody>
          <a:bodyPr/>
          <a:lstStyle/>
          <a:p>
            <a:pPr>
              <a:defRPr/>
            </a:pPr>
            <a:r>
              <a:rPr lang="en-US" dirty="0"/>
              <a:t>Autumn 2026</a:t>
            </a:r>
          </a:p>
        </p:txBody>
      </p:sp>
      <p:sp>
        <p:nvSpPr>
          <p:cNvPr id="3" name="Footer Placeholder 2">
            <a:extLst>
              <a:ext uri="{FF2B5EF4-FFF2-40B4-BE49-F238E27FC236}">
                <a16:creationId xmlns:a16="http://schemas.microsoft.com/office/drawing/2014/main" id="{A860B1C6-1F8C-EA47-81E2-2CAEB9FF1BC5}"/>
              </a:ext>
            </a:extLst>
          </p:cNvPr>
          <p:cNvSpPr>
            <a:spLocks noGrp="1"/>
          </p:cNvSpPr>
          <p:nvPr>
            <p:ph type="ftr" sz="quarter" idx="3"/>
          </p:nvPr>
        </p:nvSpPr>
        <p:spPr/>
        <p:txBody>
          <a:bodyPr/>
          <a:lstStyle/>
          <a:p>
            <a:pPr>
              <a:defRPr/>
            </a:pPr>
            <a:r>
              <a:rPr lang="en-US">
                <a:latin typeface="Lucida Grande"/>
                <a:ea typeface="Lucida Grande"/>
                <a:cs typeface="Lucida Grande"/>
              </a:rPr>
              <a:t>dt+UX: Design Thinking for User Experience Design, Prototyping &amp; Evaluation</a:t>
            </a:r>
            <a:endParaRPr lang="en-US" dirty="0"/>
          </a:p>
        </p:txBody>
      </p:sp>
      <p:sp>
        <p:nvSpPr>
          <p:cNvPr id="4" name="Slide Number Placeholder 3">
            <a:extLst>
              <a:ext uri="{FF2B5EF4-FFF2-40B4-BE49-F238E27FC236}">
                <a16:creationId xmlns:a16="http://schemas.microsoft.com/office/drawing/2014/main" id="{7C4E6A2A-F845-7D47-80C5-75BB14A5B9AF}"/>
              </a:ext>
            </a:extLst>
          </p:cNvPr>
          <p:cNvSpPr>
            <a:spLocks noGrp="1"/>
          </p:cNvSpPr>
          <p:nvPr>
            <p:ph type="sldNum" sz="quarter" idx="4"/>
          </p:nvPr>
        </p:nvSpPr>
        <p:spPr/>
        <p:txBody>
          <a:bodyPr/>
          <a:lstStyle/>
          <a:p>
            <a:pPr>
              <a:defRPr/>
            </a:pPr>
            <a:fld id="{D71D7C31-5DB5-47AD-AB94-4B6B5EAB431F}" type="slidenum">
              <a:rPr lang="en-US" smtClean="0"/>
              <a:pPr>
                <a:defRPr/>
              </a:pPr>
              <a:t>77</a:t>
            </a:fld>
            <a:endParaRPr lang="en-US" dirty="0"/>
          </a:p>
        </p:txBody>
      </p:sp>
    </p:spTree>
    <p:extLst>
      <p:ext uri="{BB962C8B-B14F-4D97-AF65-F5344CB8AC3E}">
        <p14:creationId xmlns:p14="http://schemas.microsoft.com/office/powerpoint/2010/main" val="1965998478"/>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Shape 106"/>
        <p:cNvGrpSpPr/>
        <p:nvPr/>
      </p:nvGrpSpPr>
      <p:grpSpPr>
        <a:xfrm>
          <a:off x="0" y="0"/>
          <a:ext cx="0" cy="0"/>
          <a:chOff x="0" y="0"/>
          <a:chExt cx="0" cy="0"/>
        </a:xfrm>
      </p:grpSpPr>
      <p:sp>
        <p:nvSpPr>
          <p:cNvPr id="107" name="Google Shape;107;p21"/>
          <p:cNvSpPr txBox="1">
            <a:spLocks noGrp="1"/>
          </p:cNvSpPr>
          <p:nvPr>
            <p:ph type="subTitle" idx="1"/>
          </p:nvPr>
        </p:nvSpPr>
        <p:spPr>
          <a:xfrm>
            <a:off x="2563200" y="3707933"/>
            <a:ext cx="19257600" cy="3636000"/>
          </a:xfrm>
          <a:prstGeom prst="rect">
            <a:avLst/>
          </a:prstGeom>
        </p:spPr>
        <p:txBody>
          <a:bodyPr spcFirstLastPara="1" vert="horz" wrap="square" lIns="243800" tIns="243800" rIns="243800" bIns="243800" numCol="1" anchor="t" anchorCtr="0" compatLnSpc="1">
            <a:prstTxWarp prst="textNoShape">
              <a:avLst/>
            </a:prstTxWarp>
            <a:normAutofit/>
          </a:bodyPr>
          <a:lstStyle/>
          <a:p>
            <a:pPr>
              <a:lnSpc>
                <a:spcPct val="105000"/>
              </a:lnSpc>
              <a:spcBef>
                <a:spcPts val="0"/>
              </a:spcBef>
              <a:spcAft>
                <a:spcPts val="0"/>
              </a:spcAft>
            </a:pPr>
            <a:r>
              <a:rPr lang="en" sz="6200" b="1" dirty="0">
                <a:solidFill>
                  <a:schemeClr val="tx1"/>
                </a:solidFill>
                <a:latin typeface="Helvetica" pitchFamily="2" charset="0"/>
                <a:ea typeface="Barlow"/>
                <a:cs typeface="Barlow"/>
                <a:sym typeface="Barlow"/>
              </a:rPr>
              <a:t>Experience Prototypes</a:t>
            </a:r>
            <a:endParaRPr sz="6200" b="1" dirty="0">
              <a:solidFill>
                <a:schemeClr val="tx1"/>
              </a:solidFill>
              <a:latin typeface="Helvetica" pitchFamily="2" charset="0"/>
              <a:ea typeface="Barlow"/>
              <a:cs typeface="Barlow"/>
              <a:sym typeface="Barlow"/>
            </a:endParaRPr>
          </a:p>
          <a:p>
            <a:pPr>
              <a:lnSpc>
                <a:spcPct val="105000"/>
              </a:lnSpc>
              <a:spcBef>
                <a:spcPts val="4267"/>
              </a:spcBef>
              <a:spcAft>
                <a:spcPts val="4267"/>
              </a:spcAft>
            </a:pPr>
            <a:r>
              <a:rPr lang="en" sz="6200" dirty="0">
                <a:solidFill>
                  <a:schemeClr val="tx1"/>
                </a:solidFill>
                <a:latin typeface="Helvetica" pitchFamily="2" charset="0"/>
                <a:ea typeface="Barlow"/>
                <a:cs typeface="Barlow"/>
                <a:sym typeface="Barlow"/>
              </a:rPr>
              <a:t>Let’s test our assumptions!</a:t>
            </a:r>
            <a:endParaRPr sz="6200" dirty="0">
              <a:solidFill>
                <a:schemeClr val="tx1"/>
              </a:solidFill>
              <a:latin typeface="Helvetica" pitchFamily="2" charset="0"/>
              <a:ea typeface="Barlow"/>
              <a:cs typeface="Barlow"/>
              <a:sym typeface="Barlow"/>
            </a:endParaRPr>
          </a:p>
        </p:txBody>
      </p:sp>
      <p:pic>
        <p:nvPicPr>
          <p:cNvPr id="108" name="Google Shape;108;p21" descr="Test Tube on Apple iOS 14.2"/>
          <p:cNvPicPr preferRelativeResize="0"/>
          <p:nvPr/>
        </p:nvPicPr>
        <p:blipFill>
          <a:blip r:embed="rId3">
            <a:alphaModFix/>
          </a:blip>
          <a:stretch>
            <a:fillRect/>
          </a:stretch>
        </p:blipFill>
        <p:spPr>
          <a:xfrm>
            <a:off x="11108267" y="1364607"/>
            <a:ext cx="2167467" cy="2167467"/>
          </a:xfrm>
          <a:prstGeom prst="rect">
            <a:avLst/>
          </a:prstGeom>
          <a:noFill/>
          <a:ln>
            <a:noFill/>
          </a:ln>
        </p:spPr>
      </p:pic>
      <p:sp>
        <p:nvSpPr>
          <p:cNvPr id="2" name="Date Placeholder 1">
            <a:extLst>
              <a:ext uri="{FF2B5EF4-FFF2-40B4-BE49-F238E27FC236}">
                <a16:creationId xmlns:a16="http://schemas.microsoft.com/office/drawing/2014/main" id="{8065275A-E1A0-FE4A-870A-43A7351E28F6}"/>
              </a:ext>
            </a:extLst>
          </p:cNvPr>
          <p:cNvSpPr>
            <a:spLocks noGrp="1"/>
          </p:cNvSpPr>
          <p:nvPr>
            <p:ph type="dt" sz="half" idx="10"/>
          </p:nvPr>
        </p:nvSpPr>
        <p:spPr/>
        <p:txBody>
          <a:bodyPr/>
          <a:lstStyle/>
          <a:p>
            <a:pPr>
              <a:defRPr/>
            </a:pPr>
            <a:r>
              <a:rPr lang="en-US" dirty="0"/>
              <a:t>Autumn 2026</a:t>
            </a:r>
          </a:p>
        </p:txBody>
      </p:sp>
      <p:sp>
        <p:nvSpPr>
          <p:cNvPr id="3" name="Footer Placeholder 2">
            <a:extLst>
              <a:ext uri="{FF2B5EF4-FFF2-40B4-BE49-F238E27FC236}">
                <a16:creationId xmlns:a16="http://schemas.microsoft.com/office/drawing/2014/main" id="{33021B08-8D5A-C54E-A2FC-D291DC3D3DA0}"/>
              </a:ext>
            </a:extLst>
          </p:cNvPr>
          <p:cNvSpPr>
            <a:spLocks noGrp="1"/>
          </p:cNvSpPr>
          <p:nvPr>
            <p:ph type="ftr" sz="quarter" idx="11"/>
          </p:nvPr>
        </p:nvSpPr>
        <p:spPr/>
        <p:txBody>
          <a:bodyPr/>
          <a:lstStyle/>
          <a:p>
            <a:pPr>
              <a:defRPr/>
            </a:pPr>
            <a:r>
              <a:rPr lang="en-US">
                <a:latin typeface="Lucida Grande"/>
                <a:ea typeface="Lucida Grande"/>
                <a:cs typeface="Lucida Grande"/>
              </a:rPr>
              <a:t>dt+UX: Design Thinking for User Experience Design, Prototyping &amp; Evaluation</a:t>
            </a:r>
            <a:endParaRPr lang="en-US" dirty="0"/>
          </a:p>
        </p:txBody>
      </p:sp>
      <p:sp>
        <p:nvSpPr>
          <p:cNvPr id="4" name="Slide Number Placeholder 3">
            <a:extLst>
              <a:ext uri="{FF2B5EF4-FFF2-40B4-BE49-F238E27FC236}">
                <a16:creationId xmlns:a16="http://schemas.microsoft.com/office/drawing/2014/main" id="{323C6C55-8B8F-DB4F-B42B-85261E5EEDF5}"/>
              </a:ext>
            </a:extLst>
          </p:cNvPr>
          <p:cNvSpPr>
            <a:spLocks noGrp="1"/>
          </p:cNvSpPr>
          <p:nvPr>
            <p:ph type="sldNum" sz="quarter" idx="12"/>
          </p:nvPr>
        </p:nvSpPr>
        <p:spPr/>
        <p:txBody>
          <a:bodyPr/>
          <a:lstStyle/>
          <a:p>
            <a:pPr>
              <a:defRPr/>
            </a:pPr>
            <a:fld id="{D71D7C31-5DB5-47AD-AB94-4B6B5EAB431F}" type="slidenum">
              <a:rPr lang="en-US" smtClean="0"/>
              <a:pPr>
                <a:defRPr/>
              </a:pPr>
              <a:t>78</a:t>
            </a:fld>
            <a:endParaRPr lang="en-US" dirty="0"/>
          </a:p>
        </p:txBody>
      </p:sp>
      <p:sp>
        <p:nvSpPr>
          <p:cNvPr id="7" name="Google Shape;118;p22">
            <a:extLst>
              <a:ext uri="{FF2B5EF4-FFF2-40B4-BE49-F238E27FC236}">
                <a16:creationId xmlns:a16="http://schemas.microsoft.com/office/drawing/2014/main" id="{D443F747-EC32-A644-9B40-5BC1BCD5C225}"/>
              </a:ext>
            </a:extLst>
          </p:cNvPr>
          <p:cNvSpPr/>
          <p:nvPr/>
        </p:nvSpPr>
        <p:spPr>
          <a:xfrm>
            <a:off x="4808865" y="8089343"/>
            <a:ext cx="14037074" cy="1542000"/>
          </a:xfrm>
          <a:prstGeom prst="rect">
            <a:avLst/>
          </a:prstGeom>
          <a:noFill/>
          <a:ln>
            <a:noFill/>
          </a:ln>
        </p:spPr>
        <p:txBody>
          <a:bodyPr spcFirstLastPara="1" wrap="square" lIns="91425" tIns="91425" rIns="91425" bIns="91425" anchor="ctr" anchorCtr="0">
            <a:noAutofit/>
          </a:bodyPr>
          <a:lstStyle/>
          <a:p>
            <a:pPr marL="0" lvl="0" indent="0" algn="ctr" rtl="0">
              <a:lnSpc>
                <a:spcPct val="150000"/>
              </a:lnSpc>
              <a:spcBef>
                <a:spcPts val="0"/>
              </a:spcBef>
              <a:spcAft>
                <a:spcPts val="0"/>
              </a:spcAft>
              <a:buNone/>
            </a:pPr>
            <a:r>
              <a:rPr lang="en" sz="6200" dirty="0">
                <a:solidFill>
                  <a:srgbClr val="C1C1C1"/>
                </a:solidFill>
                <a:latin typeface="Helvetica" pitchFamily="2" charset="0"/>
                <a:ea typeface="Barlow"/>
                <a:cs typeface="Barlow"/>
                <a:sym typeface="Barlow"/>
              </a:rPr>
              <a:t>particular concerns</a:t>
            </a:r>
            <a:endParaRPr sz="6200" dirty="0">
              <a:solidFill>
                <a:srgbClr val="C1C1C1"/>
              </a:solidFill>
              <a:latin typeface="Helvetica" pitchFamily="2" charset="0"/>
              <a:ea typeface="Barlow"/>
              <a:cs typeface="Barlow"/>
              <a:sym typeface="Barlow"/>
            </a:endParaRPr>
          </a:p>
          <a:p>
            <a:pPr marL="0" lvl="0" indent="0" algn="ctr" rtl="0">
              <a:lnSpc>
                <a:spcPct val="150000"/>
              </a:lnSpc>
              <a:spcBef>
                <a:spcPts val="0"/>
              </a:spcBef>
              <a:spcAft>
                <a:spcPts val="0"/>
              </a:spcAft>
              <a:buNone/>
            </a:pPr>
            <a:r>
              <a:rPr lang="en" sz="6200" strike="sngStrike" dirty="0">
                <a:solidFill>
                  <a:srgbClr val="C1C1C1"/>
                </a:solidFill>
                <a:latin typeface="Helvetica" pitchFamily="2" charset="0"/>
                <a:ea typeface="Barlow"/>
                <a:cs typeface="Barlow"/>
                <a:sym typeface="Barlow"/>
              </a:rPr>
              <a:t>the entire solution / idea</a:t>
            </a:r>
            <a:endParaRPr sz="6200" strike="sngStrike" dirty="0">
              <a:solidFill>
                <a:srgbClr val="C1C1C1"/>
              </a:solidFill>
              <a:latin typeface="Helvetica" pitchFamily="2" charset="0"/>
            </a:endParaRPr>
          </a:p>
        </p:txBody>
      </p:sp>
      <p:pic>
        <p:nvPicPr>
          <p:cNvPr id="8" name="Google Shape;119;p22">
            <a:extLst>
              <a:ext uri="{FF2B5EF4-FFF2-40B4-BE49-F238E27FC236}">
                <a16:creationId xmlns:a16="http://schemas.microsoft.com/office/drawing/2014/main" id="{410CC838-813F-F94D-A641-815CBDDA818A}"/>
              </a:ext>
            </a:extLst>
          </p:cNvPr>
          <p:cNvPicPr preferRelativeResize="0"/>
          <p:nvPr/>
        </p:nvPicPr>
        <p:blipFill>
          <a:blip r:embed="rId4">
            <a:alphaModFix/>
          </a:blip>
          <a:stretch>
            <a:fillRect/>
          </a:stretch>
        </p:blipFill>
        <p:spPr>
          <a:xfrm>
            <a:off x="6264282" y="9039666"/>
            <a:ext cx="1132162" cy="1132174"/>
          </a:xfrm>
          <a:prstGeom prst="rect">
            <a:avLst/>
          </a:prstGeom>
          <a:noFill/>
          <a:ln>
            <a:noFill/>
          </a:ln>
        </p:spPr>
      </p:pic>
      <p:pic>
        <p:nvPicPr>
          <p:cNvPr id="9" name="Google Shape;120;p22">
            <a:extLst>
              <a:ext uri="{FF2B5EF4-FFF2-40B4-BE49-F238E27FC236}">
                <a16:creationId xmlns:a16="http://schemas.microsoft.com/office/drawing/2014/main" id="{D4A581B6-4936-E64D-B8E5-DFF1D7398845}"/>
              </a:ext>
            </a:extLst>
          </p:cNvPr>
          <p:cNvPicPr preferRelativeResize="0"/>
          <p:nvPr/>
        </p:nvPicPr>
        <p:blipFill>
          <a:blip r:embed="rId5">
            <a:alphaModFix/>
          </a:blip>
          <a:stretch>
            <a:fillRect/>
          </a:stretch>
        </p:blipFill>
        <p:spPr>
          <a:xfrm>
            <a:off x="7172582" y="7728169"/>
            <a:ext cx="1132162" cy="1132174"/>
          </a:xfrm>
          <a:prstGeom prst="rect">
            <a:avLst/>
          </a:prstGeom>
          <a:noFill/>
          <a:ln>
            <a:noFill/>
          </a:ln>
        </p:spPr>
      </p:pic>
    </p:spTree>
    <p:extLst>
      <p:ext uri="{BB962C8B-B14F-4D97-AF65-F5344CB8AC3E}">
        <p14:creationId xmlns:p14="http://schemas.microsoft.com/office/powerpoint/2010/main" val="3408879550"/>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Shape 112"/>
        <p:cNvGrpSpPr/>
        <p:nvPr/>
      </p:nvGrpSpPr>
      <p:grpSpPr>
        <a:xfrm>
          <a:off x="0" y="0"/>
          <a:ext cx="0" cy="0"/>
          <a:chOff x="0" y="0"/>
          <a:chExt cx="0" cy="0"/>
        </a:xfrm>
      </p:grpSpPr>
      <p:sp>
        <p:nvSpPr>
          <p:cNvPr id="113" name="Google Shape;113;p22"/>
          <p:cNvSpPr txBox="1">
            <a:spLocks noGrp="1"/>
          </p:cNvSpPr>
          <p:nvPr>
            <p:ph type="title"/>
          </p:nvPr>
        </p:nvSpPr>
        <p:spPr>
          <a:xfrm>
            <a:off x="831200" y="1186733"/>
            <a:ext cx="12688000" cy="1176000"/>
          </a:xfrm>
          <a:prstGeom prst="rect">
            <a:avLst/>
          </a:prstGeom>
        </p:spPr>
        <p:txBody>
          <a:bodyPr spcFirstLastPara="1" vert="horz" wrap="square" lIns="243800" tIns="243800" rIns="243800" bIns="243800" numCol="1" anchor="t" anchorCtr="0" compatLnSpc="1">
            <a:prstTxWarp prst="textNoShape">
              <a:avLst/>
            </a:prstTxWarp>
            <a:noAutofit/>
          </a:bodyPr>
          <a:lstStyle/>
          <a:p>
            <a:pPr>
              <a:spcBef>
                <a:spcPts val="0"/>
              </a:spcBef>
              <a:spcAft>
                <a:spcPts val="0"/>
              </a:spcAft>
              <a:buSzPts val="990"/>
            </a:pPr>
            <a:r>
              <a:rPr lang="en" sz="5200" b="1" dirty="0">
                <a:latin typeface="Helvetica" pitchFamily="2" charset="0"/>
                <a:ea typeface="Barlow"/>
                <a:cs typeface="Barlow"/>
                <a:sym typeface="Barlow"/>
              </a:rPr>
              <a:t>EXPERIENCE PROTOTYPE EXAMPLE</a:t>
            </a:r>
            <a:endParaRPr sz="5200" b="1" dirty="0">
              <a:latin typeface="Helvetica" pitchFamily="2" charset="0"/>
              <a:ea typeface="Barlow"/>
              <a:cs typeface="Barlow"/>
              <a:sym typeface="Barlow"/>
            </a:endParaRPr>
          </a:p>
        </p:txBody>
      </p:sp>
      <p:sp>
        <p:nvSpPr>
          <p:cNvPr id="114" name="Google Shape;114;p22"/>
          <p:cNvSpPr txBox="1">
            <a:spLocks noGrp="1"/>
          </p:cNvSpPr>
          <p:nvPr>
            <p:ph type="body" idx="1"/>
          </p:nvPr>
        </p:nvSpPr>
        <p:spPr>
          <a:xfrm>
            <a:off x="831200" y="1983783"/>
            <a:ext cx="23129180" cy="10199884"/>
          </a:xfrm>
          <a:prstGeom prst="rect">
            <a:avLst/>
          </a:prstGeom>
        </p:spPr>
        <p:txBody>
          <a:bodyPr spcFirstLastPara="1" vert="horz" wrap="square" lIns="243800" tIns="243800" rIns="243800" bIns="243800" numCol="1" anchor="t" anchorCtr="0" compatLnSpc="1">
            <a:prstTxWarp prst="textNoShape">
              <a:avLst/>
            </a:prstTxWarp>
            <a:normAutofit/>
          </a:bodyPr>
          <a:lstStyle/>
          <a:p>
            <a:pPr marL="0" indent="0">
              <a:spcBef>
                <a:spcPts val="0"/>
              </a:spcBef>
              <a:spcAft>
                <a:spcPts val="0"/>
              </a:spcAft>
              <a:buNone/>
            </a:pPr>
            <a:r>
              <a:rPr lang="en" b="1" dirty="0">
                <a:latin typeface="Helvetica" pitchFamily="2" charset="0"/>
                <a:ea typeface="Barlow"/>
                <a:cs typeface="Barlow"/>
                <a:sym typeface="Barlow"/>
              </a:rPr>
              <a:t>Assumption #1:</a:t>
            </a:r>
            <a:r>
              <a:rPr lang="en" dirty="0">
                <a:latin typeface="Helvetica" pitchFamily="2" charset="0"/>
                <a:ea typeface="Barlow"/>
                <a:cs typeface="Barlow"/>
                <a:sym typeface="Barlow"/>
              </a:rPr>
              <a:t> Parents and kids are willing to move a lot during a long wait. </a:t>
            </a:r>
            <a:endParaRPr dirty="0">
              <a:latin typeface="Helvetica" pitchFamily="2" charset="0"/>
              <a:ea typeface="Barlow"/>
              <a:cs typeface="Barlow"/>
              <a:sym typeface="Barlow"/>
            </a:endParaRPr>
          </a:p>
          <a:p>
            <a:pPr marL="0" indent="0">
              <a:spcBef>
                <a:spcPts val="3200"/>
              </a:spcBef>
              <a:spcAft>
                <a:spcPts val="0"/>
              </a:spcAft>
              <a:buNone/>
            </a:pPr>
            <a:endParaRPr dirty="0">
              <a:latin typeface="Barlow"/>
              <a:ea typeface="Barlow"/>
              <a:cs typeface="Barlow"/>
              <a:sym typeface="Barlow"/>
            </a:endParaRPr>
          </a:p>
          <a:p>
            <a:pPr marL="0" indent="0">
              <a:spcBef>
                <a:spcPts val="3200"/>
              </a:spcBef>
              <a:spcAft>
                <a:spcPts val="3200"/>
              </a:spcAft>
              <a:buNone/>
            </a:pPr>
            <a:endParaRPr dirty="0">
              <a:latin typeface="Barlow"/>
              <a:ea typeface="Barlow"/>
              <a:cs typeface="Barlow"/>
              <a:sym typeface="Barlow"/>
            </a:endParaRPr>
          </a:p>
        </p:txBody>
      </p:sp>
      <p:pic>
        <p:nvPicPr>
          <p:cNvPr id="115" name="Google Shape;115;p22" descr="people sitting on chair in restaurant"/>
          <p:cNvPicPr preferRelativeResize="0"/>
          <p:nvPr/>
        </p:nvPicPr>
        <p:blipFill>
          <a:blip r:embed="rId3">
            <a:alphaModFix/>
          </a:blip>
          <a:stretch>
            <a:fillRect/>
          </a:stretch>
        </p:blipFill>
        <p:spPr>
          <a:xfrm>
            <a:off x="0" y="4498402"/>
            <a:ext cx="24384000" cy="13555965"/>
          </a:xfrm>
          <a:prstGeom prst="rect">
            <a:avLst/>
          </a:prstGeom>
          <a:noFill/>
          <a:ln>
            <a:noFill/>
          </a:ln>
        </p:spPr>
      </p:pic>
      <p:sp>
        <p:nvSpPr>
          <p:cNvPr id="2" name="Date Placeholder 1">
            <a:extLst>
              <a:ext uri="{FF2B5EF4-FFF2-40B4-BE49-F238E27FC236}">
                <a16:creationId xmlns:a16="http://schemas.microsoft.com/office/drawing/2014/main" id="{AB9B4466-C55E-8B49-A11D-9EE3BDE1B86A}"/>
              </a:ext>
            </a:extLst>
          </p:cNvPr>
          <p:cNvSpPr>
            <a:spLocks noGrp="1"/>
          </p:cNvSpPr>
          <p:nvPr>
            <p:ph type="dt" sz="half" idx="2"/>
          </p:nvPr>
        </p:nvSpPr>
        <p:spPr/>
        <p:txBody>
          <a:bodyPr/>
          <a:lstStyle/>
          <a:p>
            <a:pPr>
              <a:defRPr/>
            </a:pPr>
            <a:r>
              <a:rPr lang="en-US" dirty="0"/>
              <a:t>Autumn 2026</a:t>
            </a:r>
          </a:p>
        </p:txBody>
      </p:sp>
      <p:sp>
        <p:nvSpPr>
          <p:cNvPr id="3" name="Footer Placeholder 2">
            <a:extLst>
              <a:ext uri="{FF2B5EF4-FFF2-40B4-BE49-F238E27FC236}">
                <a16:creationId xmlns:a16="http://schemas.microsoft.com/office/drawing/2014/main" id="{9B11D5F1-80B5-FF4A-82EA-3E5E633EF6AB}"/>
              </a:ext>
            </a:extLst>
          </p:cNvPr>
          <p:cNvSpPr>
            <a:spLocks noGrp="1"/>
          </p:cNvSpPr>
          <p:nvPr>
            <p:ph type="ftr" sz="quarter" idx="3"/>
          </p:nvPr>
        </p:nvSpPr>
        <p:spPr/>
        <p:txBody>
          <a:bodyPr/>
          <a:lstStyle/>
          <a:p>
            <a:pPr>
              <a:defRPr/>
            </a:pPr>
            <a:r>
              <a:rPr lang="en-US">
                <a:latin typeface="Lucida Grande"/>
                <a:ea typeface="Lucida Grande"/>
                <a:cs typeface="Lucida Grande"/>
              </a:rPr>
              <a:t>dt+UX: Design Thinking for User Experience Design, Prototyping &amp; Evaluation</a:t>
            </a:r>
            <a:endParaRPr lang="en-US" dirty="0"/>
          </a:p>
        </p:txBody>
      </p:sp>
      <p:sp>
        <p:nvSpPr>
          <p:cNvPr id="4" name="Slide Number Placeholder 3">
            <a:extLst>
              <a:ext uri="{FF2B5EF4-FFF2-40B4-BE49-F238E27FC236}">
                <a16:creationId xmlns:a16="http://schemas.microsoft.com/office/drawing/2014/main" id="{1434B459-E98D-9D49-96B3-412D5BB034F9}"/>
              </a:ext>
            </a:extLst>
          </p:cNvPr>
          <p:cNvSpPr>
            <a:spLocks noGrp="1"/>
          </p:cNvSpPr>
          <p:nvPr>
            <p:ph type="sldNum" sz="quarter" idx="4"/>
          </p:nvPr>
        </p:nvSpPr>
        <p:spPr/>
        <p:txBody>
          <a:bodyPr/>
          <a:lstStyle/>
          <a:p>
            <a:pPr>
              <a:defRPr/>
            </a:pPr>
            <a:fld id="{D71D7C31-5DB5-47AD-AB94-4B6B5EAB431F}" type="slidenum">
              <a:rPr lang="en-US" smtClean="0"/>
              <a:pPr>
                <a:defRPr/>
              </a:pPr>
              <a:t>79</a:t>
            </a:fld>
            <a:endParaRPr lang="en-US" dirty="0"/>
          </a:p>
        </p:txBody>
      </p:sp>
    </p:spTree>
    <p:extLst>
      <p:ext uri="{BB962C8B-B14F-4D97-AF65-F5344CB8AC3E}">
        <p14:creationId xmlns:p14="http://schemas.microsoft.com/office/powerpoint/2010/main" val="4241412866"/>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Shape 119"/>
        <p:cNvGrpSpPr/>
        <p:nvPr/>
      </p:nvGrpSpPr>
      <p:grpSpPr>
        <a:xfrm>
          <a:off x="0" y="0"/>
          <a:ext cx="0" cy="0"/>
          <a:chOff x="0" y="0"/>
          <a:chExt cx="0" cy="0"/>
        </a:xfrm>
      </p:grpSpPr>
      <p:sp>
        <p:nvSpPr>
          <p:cNvPr id="120" name="Google Shape;120;p23"/>
          <p:cNvSpPr txBox="1">
            <a:spLocks noGrp="1"/>
          </p:cNvSpPr>
          <p:nvPr>
            <p:ph type="title"/>
          </p:nvPr>
        </p:nvSpPr>
        <p:spPr>
          <a:xfrm>
            <a:off x="10121267" y="1808200"/>
            <a:ext cx="12688000" cy="1176000"/>
          </a:xfrm>
          <a:prstGeom prst="rect">
            <a:avLst/>
          </a:prstGeom>
        </p:spPr>
        <p:txBody>
          <a:bodyPr spcFirstLastPara="1" vert="horz" wrap="square" lIns="243800" tIns="243800" rIns="243800" bIns="243800" numCol="1" anchor="t" anchorCtr="0" compatLnSpc="1">
            <a:prstTxWarp prst="textNoShape">
              <a:avLst/>
            </a:prstTxWarp>
            <a:noAutofit/>
          </a:bodyPr>
          <a:lstStyle/>
          <a:p>
            <a:pPr>
              <a:spcBef>
                <a:spcPts val="0"/>
              </a:spcBef>
              <a:spcAft>
                <a:spcPts val="0"/>
              </a:spcAft>
              <a:buSzPts val="990"/>
            </a:pPr>
            <a:r>
              <a:rPr lang="en" sz="5200" b="1" dirty="0">
                <a:latin typeface="Helvetica" pitchFamily="2" charset="0"/>
                <a:ea typeface="Barlow"/>
                <a:cs typeface="Barlow"/>
                <a:sym typeface="Barlow"/>
              </a:rPr>
              <a:t>EXPERIENCE PROTOTYPE EXAMPLE</a:t>
            </a:r>
            <a:endParaRPr sz="5200" b="1" dirty="0">
              <a:latin typeface="Helvetica" pitchFamily="2" charset="0"/>
              <a:ea typeface="Barlow"/>
              <a:cs typeface="Barlow"/>
              <a:sym typeface="Barlow"/>
            </a:endParaRPr>
          </a:p>
        </p:txBody>
      </p:sp>
      <p:sp>
        <p:nvSpPr>
          <p:cNvPr id="121" name="Google Shape;121;p23"/>
          <p:cNvSpPr txBox="1">
            <a:spLocks noGrp="1"/>
          </p:cNvSpPr>
          <p:nvPr>
            <p:ph type="body" idx="1"/>
          </p:nvPr>
        </p:nvSpPr>
        <p:spPr>
          <a:xfrm>
            <a:off x="10121267" y="3737000"/>
            <a:ext cx="13385600" cy="9110400"/>
          </a:xfrm>
          <a:prstGeom prst="rect">
            <a:avLst/>
          </a:prstGeom>
        </p:spPr>
        <p:txBody>
          <a:bodyPr spcFirstLastPara="1" vert="horz" wrap="square" lIns="243800" tIns="243800" rIns="243800" bIns="243800" numCol="1" anchor="t" anchorCtr="0" compatLnSpc="1">
            <a:prstTxWarp prst="textNoShape">
              <a:avLst/>
            </a:prstTxWarp>
            <a:normAutofit/>
          </a:bodyPr>
          <a:lstStyle/>
          <a:p>
            <a:pPr marL="0" indent="0">
              <a:spcBef>
                <a:spcPts val="0"/>
              </a:spcBef>
              <a:spcAft>
                <a:spcPts val="0"/>
              </a:spcAft>
              <a:buNone/>
            </a:pPr>
            <a:r>
              <a:rPr lang="en" b="1" dirty="0">
                <a:latin typeface="Helvetica" pitchFamily="2" charset="0"/>
                <a:ea typeface="Barlow"/>
                <a:cs typeface="Barlow"/>
                <a:sym typeface="Barlow"/>
              </a:rPr>
              <a:t>Assumption #2:</a:t>
            </a:r>
            <a:r>
              <a:rPr lang="en" dirty="0">
                <a:latin typeface="Helvetica" pitchFamily="2" charset="0"/>
                <a:ea typeface="Barlow"/>
                <a:cs typeface="Barlow"/>
                <a:sym typeface="Barlow"/>
              </a:rPr>
              <a:t> Kids are interested in adventuring in unfamiliar places.</a:t>
            </a:r>
            <a:endParaRPr dirty="0">
              <a:latin typeface="Helvetica" pitchFamily="2" charset="0"/>
              <a:ea typeface="Barlow"/>
              <a:cs typeface="Barlow"/>
              <a:sym typeface="Barlow"/>
            </a:endParaRPr>
          </a:p>
          <a:p>
            <a:pPr marL="0" indent="0">
              <a:spcBef>
                <a:spcPts val="3200"/>
              </a:spcBef>
              <a:spcAft>
                <a:spcPts val="0"/>
              </a:spcAft>
              <a:buNone/>
            </a:pPr>
            <a:endParaRPr dirty="0">
              <a:latin typeface="Barlow"/>
              <a:ea typeface="Barlow"/>
              <a:cs typeface="Barlow"/>
              <a:sym typeface="Barlow"/>
            </a:endParaRPr>
          </a:p>
          <a:p>
            <a:pPr marL="0" indent="0">
              <a:spcBef>
                <a:spcPts val="3200"/>
              </a:spcBef>
              <a:spcAft>
                <a:spcPts val="0"/>
              </a:spcAft>
              <a:buNone/>
            </a:pPr>
            <a:endParaRPr dirty="0">
              <a:latin typeface="Barlow"/>
              <a:ea typeface="Barlow"/>
              <a:cs typeface="Barlow"/>
              <a:sym typeface="Barlow"/>
            </a:endParaRPr>
          </a:p>
          <a:p>
            <a:pPr marL="0" indent="0">
              <a:spcBef>
                <a:spcPts val="3200"/>
              </a:spcBef>
              <a:spcAft>
                <a:spcPts val="3200"/>
              </a:spcAft>
              <a:buNone/>
            </a:pPr>
            <a:endParaRPr dirty="0">
              <a:latin typeface="Barlow"/>
              <a:ea typeface="Barlow"/>
              <a:cs typeface="Barlow"/>
              <a:sym typeface="Barlow"/>
            </a:endParaRPr>
          </a:p>
        </p:txBody>
      </p:sp>
      <p:pic>
        <p:nvPicPr>
          <p:cNvPr id="122" name="Google Shape;122;p23"/>
          <p:cNvPicPr preferRelativeResize="0"/>
          <p:nvPr/>
        </p:nvPicPr>
        <p:blipFill>
          <a:blip r:embed="rId3">
            <a:alphaModFix/>
          </a:blip>
          <a:stretch>
            <a:fillRect/>
          </a:stretch>
        </p:blipFill>
        <p:spPr>
          <a:xfrm>
            <a:off x="0" y="0"/>
            <a:ext cx="9143979" cy="13716000"/>
          </a:xfrm>
          <a:prstGeom prst="rect">
            <a:avLst/>
          </a:prstGeom>
          <a:noFill/>
          <a:ln>
            <a:noFill/>
          </a:ln>
        </p:spPr>
      </p:pic>
      <p:sp>
        <p:nvSpPr>
          <p:cNvPr id="2" name="Date Placeholder 1">
            <a:extLst>
              <a:ext uri="{FF2B5EF4-FFF2-40B4-BE49-F238E27FC236}">
                <a16:creationId xmlns:a16="http://schemas.microsoft.com/office/drawing/2014/main" id="{D5F96FFC-BF94-504B-8D1D-BA1E47B9F68E}"/>
              </a:ext>
            </a:extLst>
          </p:cNvPr>
          <p:cNvSpPr>
            <a:spLocks noGrp="1"/>
          </p:cNvSpPr>
          <p:nvPr>
            <p:ph type="dt" sz="half" idx="2"/>
          </p:nvPr>
        </p:nvSpPr>
        <p:spPr/>
        <p:txBody>
          <a:bodyPr/>
          <a:lstStyle/>
          <a:p>
            <a:pPr>
              <a:defRPr/>
            </a:pPr>
            <a:r>
              <a:rPr lang="en-US" dirty="0"/>
              <a:t>Autumn 2026</a:t>
            </a:r>
          </a:p>
        </p:txBody>
      </p:sp>
      <p:sp>
        <p:nvSpPr>
          <p:cNvPr id="3" name="Footer Placeholder 2">
            <a:extLst>
              <a:ext uri="{FF2B5EF4-FFF2-40B4-BE49-F238E27FC236}">
                <a16:creationId xmlns:a16="http://schemas.microsoft.com/office/drawing/2014/main" id="{EDC101C6-10B5-E444-95C5-B71F61123B5F}"/>
              </a:ext>
            </a:extLst>
          </p:cNvPr>
          <p:cNvSpPr>
            <a:spLocks noGrp="1"/>
          </p:cNvSpPr>
          <p:nvPr>
            <p:ph type="ftr" sz="quarter" idx="3"/>
          </p:nvPr>
        </p:nvSpPr>
        <p:spPr/>
        <p:txBody>
          <a:bodyPr/>
          <a:lstStyle/>
          <a:p>
            <a:pPr>
              <a:defRPr/>
            </a:pPr>
            <a:r>
              <a:rPr lang="en-US">
                <a:latin typeface="Lucida Grande"/>
                <a:ea typeface="Lucida Grande"/>
                <a:cs typeface="Lucida Grande"/>
              </a:rPr>
              <a:t>dt+UX: Design Thinking for User Experience Design, Prototyping &amp; Evaluation</a:t>
            </a:r>
            <a:endParaRPr lang="en-US" dirty="0"/>
          </a:p>
        </p:txBody>
      </p:sp>
      <p:sp>
        <p:nvSpPr>
          <p:cNvPr id="4" name="Slide Number Placeholder 3">
            <a:extLst>
              <a:ext uri="{FF2B5EF4-FFF2-40B4-BE49-F238E27FC236}">
                <a16:creationId xmlns:a16="http://schemas.microsoft.com/office/drawing/2014/main" id="{11CE7EFC-91F2-3248-86F6-40F4120C53D3}"/>
              </a:ext>
            </a:extLst>
          </p:cNvPr>
          <p:cNvSpPr>
            <a:spLocks noGrp="1"/>
          </p:cNvSpPr>
          <p:nvPr>
            <p:ph type="sldNum" sz="quarter" idx="4"/>
          </p:nvPr>
        </p:nvSpPr>
        <p:spPr/>
        <p:txBody>
          <a:bodyPr/>
          <a:lstStyle/>
          <a:p>
            <a:pPr>
              <a:defRPr/>
            </a:pPr>
            <a:fld id="{D71D7C31-5DB5-47AD-AB94-4B6B5EAB431F}" type="slidenum">
              <a:rPr lang="en-US" smtClean="0"/>
              <a:pPr>
                <a:defRPr/>
              </a:pPr>
              <a:t>80</a:t>
            </a:fld>
            <a:endParaRPr lang="en-US" dirty="0"/>
          </a:p>
        </p:txBody>
      </p:sp>
    </p:spTree>
    <p:extLst>
      <p:ext uri="{BB962C8B-B14F-4D97-AF65-F5344CB8AC3E}">
        <p14:creationId xmlns:p14="http://schemas.microsoft.com/office/powerpoint/2010/main" val="2336955417"/>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Shape 126"/>
        <p:cNvGrpSpPr/>
        <p:nvPr/>
      </p:nvGrpSpPr>
      <p:grpSpPr>
        <a:xfrm>
          <a:off x="0" y="0"/>
          <a:ext cx="0" cy="0"/>
          <a:chOff x="0" y="0"/>
          <a:chExt cx="0" cy="0"/>
        </a:xfrm>
      </p:grpSpPr>
      <p:sp>
        <p:nvSpPr>
          <p:cNvPr id="2" name="Date Placeholder 1">
            <a:extLst>
              <a:ext uri="{FF2B5EF4-FFF2-40B4-BE49-F238E27FC236}">
                <a16:creationId xmlns:a16="http://schemas.microsoft.com/office/drawing/2014/main" id="{6A262FE1-43C5-A74B-9759-A3BEF30A570C}"/>
              </a:ext>
            </a:extLst>
          </p:cNvPr>
          <p:cNvSpPr>
            <a:spLocks noGrp="1"/>
          </p:cNvSpPr>
          <p:nvPr>
            <p:ph type="dt" sz="half" idx="10"/>
          </p:nvPr>
        </p:nvSpPr>
        <p:spPr/>
        <p:txBody>
          <a:bodyPr/>
          <a:lstStyle/>
          <a:p>
            <a:pPr>
              <a:defRPr/>
            </a:pPr>
            <a:r>
              <a:rPr lang="en-US" dirty="0"/>
              <a:t>Autumn 2026</a:t>
            </a:r>
          </a:p>
        </p:txBody>
      </p:sp>
      <p:sp>
        <p:nvSpPr>
          <p:cNvPr id="3" name="Footer Placeholder 2">
            <a:extLst>
              <a:ext uri="{FF2B5EF4-FFF2-40B4-BE49-F238E27FC236}">
                <a16:creationId xmlns:a16="http://schemas.microsoft.com/office/drawing/2014/main" id="{E300C0FD-E312-704F-AFE3-CF98E6F72A58}"/>
              </a:ext>
            </a:extLst>
          </p:cNvPr>
          <p:cNvSpPr>
            <a:spLocks noGrp="1"/>
          </p:cNvSpPr>
          <p:nvPr>
            <p:ph type="ftr" sz="quarter" idx="11"/>
          </p:nvPr>
        </p:nvSpPr>
        <p:spPr/>
        <p:txBody>
          <a:bodyPr/>
          <a:lstStyle/>
          <a:p>
            <a:pPr>
              <a:defRPr/>
            </a:pPr>
            <a:r>
              <a:rPr lang="en-US">
                <a:latin typeface="Lucida Grande"/>
                <a:ea typeface="Lucida Grande"/>
                <a:cs typeface="Lucida Grande"/>
              </a:rPr>
              <a:t>dt+UX: Design Thinking for User Experience Design, Prototyping &amp; Evaluation</a:t>
            </a:r>
            <a:endParaRPr lang="en-US" dirty="0"/>
          </a:p>
        </p:txBody>
      </p:sp>
      <p:sp>
        <p:nvSpPr>
          <p:cNvPr id="4" name="Slide Number Placeholder 3">
            <a:extLst>
              <a:ext uri="{FF2B5EF4-FFF2-40B4-BE49-F238E27FC236}">
                <a16:creationId xmlns:a16="http://schemas.microsoft.com/office/drawing/2014/main" id="{ACC53362-4A2E-1A4E-999C-77457A501A5F}"/>
              </a:ext>
            </a:extLst>
          </p:cNvPr>
          <p:cNvSpPr>
            <a:spLocks noGrp="1"/>
          </p:cNvSpPr>
          <p:nvPr>
            <p:ph type="sldNum" sz="quarter" idx="12"/>
          </p:nvPr>
        </p:nvSpPr>
        <p:spPr/>
        <p:txBody>
          <a:bodyPr/>
          <a:lstStyle/>
          <a:p>
            <a:pPr>
              <a:defRPr/>
            </a:pPr>
            <a:fld id="{D71D7C31-5DB5-47AD-AB94-4B6B5EAB431F}" type="slidenum">
              <a:rPr lang="en-US" smtClean="0"/>
              <a:pPr>
                <a:defRPr/>
              </a:pPr>
              <a:t>81</a:t>
            </a:fld>
            <a:endParaRPr lang="en-US" dirty="0"/>
          </a:p>
        </p:txBody>
      </p:sp>
      <p:sp>
        <p:nvSpPr>
          <p:cNvPr id="11" name="Google Shape;141;p25">
            <a:extLst>
              <a:ext uri="{FF2B5EF4-FFF2-40B4-BE49-F238E27FC236}">
                <a16:creationId xmlns:a16="http://schemas.microsoft.com/office/drawing/2014/main" id="{CC1F79C3-E9A3-2F47-B1BA-CFA4482F9E9A}"/>
              </a:ext>
            </a:extLst>
          </p:cNvPr>
          <p:cNvSpPr txBox="1">
            <a:spLocks noGrp="1"/>
          </p:cNvSpPr>
          <p:nvPr>
            <p:ph type="subTitle" idx="4294967295"/>
          </p:nvPr>
        </p:nvSpPr>
        <p:spPr>
          <a:xfrm>
            <a:off x="3869588" y="8004550"/>
            <a:ext cx="16644824" cy="3789659"/>
          </a:xfrm>
          <a:prstGeom prst="rect">
            <a:avLst/>
          </a:prstGeom>
          <a:solidFill>
            <a:schemeClr val="lt2"/>
          </a:solidFill>
        </p:spPr>
        <p:txBody>
          <a:bodyPr spcFirstLastPara="1" wrap="square" lIns="91425" tIns="91425" rIns="91425" bIns="91425" anchor="t" anchorCtr="0">
            <a:noAutofit/>
          </a:bodyPr>
          <a:lstStyle/>
          <a:p>
            <a:pPr marL="0" lvl="0" indent="0" algn="ctr" rtl="0">
              <a:lnSpc>
                <a:spcPct val="95000"/>
              </a:lnSpc>
              <a:spcBef>
                <a:spcPts val="1000"/>
              </a:spcBef>
              <a:spcAft>
                <a:spcPts val="0"/>
              </a:spcAft>
              <a:buSzPts val="935"/>
              <a:buNone/>
            </a:pPr>
            <a:r>
              <a:rPr lang="en" b="1" dirty="0">
                <a:latin typeface="Helvetica" pitchFamily="2" charset="0"/>
                <a:ea typeface="Barlow"/>
                <a:cs typeface="Barlow"/>
                <a:sym typeface="Barlow"/>
              </a:rPr>
              <a:t>Solution</a:t>
            </a:r>
            <a:r>
              <a:rPr lang="en" dirty="0">
                <a:latin typeface="Helvetica" pitchFamily="2" charset="0"/>
                <a:ea typeface="Barlow"/>
                <a:cs typeface="Barlow"/>
                <a:sym typeface="Barlow"/>
              </a:rPr>
              <a:t> </a:t>
            </a:r>
            <a:endParaRPr dirty="0">
              <a:latin typeface="Helvetica" pitchFamily="2" charset="0"/>
              <a:ea typeface="Barlow"/>
              <a:cs typeface="Barlow"/>
              <a:sym typeface="Barlow"/>
            </a:endParaRPr>
          </a:p>
          <a:p>
            <a:pPr marL="0" lvl="0" indent="0" algn="ctr" rtl="0">
              <a:lnSpc>
                <a:spcPct val="95000"/>
              </a:lnSpc>
              <a:spcBef>
                <a:spcPts val="1000"/>
              </a:spcBef>
              <a:spcAft>
                <a:spcPts val="0"/>
              </a:spcAft>
              <a:buSzPts val="935"/>
              <a:buNone/>
            </a:pPr>
            <a:r>
              <a:rPr lang="en" dirty="0">
                <a:latin typeface="Helvetica" pitchFamily="2" charset="0"/>
                <a:ea typeface="Barlow"/>
                <a:cs typeface="Barlow"/>
                <a:sym typeface="Barlow"/>
              </a:rPr>
              <a:t>An app that leads kids on a scavenger hunt adventure around the airport.</a:t>
            </a:r>
            <a:endParaRPr dirty="0">
              <a:latin typeface="Helvetica" pitchFamily="2" charset="0"/>
              <a:ea typeface="Barlow"/>
              <a:cs typeface="Barlow"/>
              <a:sym typeface="Barlow"/>
            </a:endParaRPr>
          </a:p>
        </p:txBody>
      </p:sp>
      <p:sp>
        <p:nvSpPr>
          <p:cNvPr id="9" name="Google Shape;139;p25">
            <a:extLst>
              <a:ext uri="{FF2B5EF4-FFF2-40B4-BE49-F238E27FC236}">
                <a16:creationId xmlns:a16="http://schemas.microsoft.com/office/drawing/2014/main" id="{DD60C5DF-CC17-8542-A77C-6BCD8AE89A1C}"/>
              </a:ext>
            </a:extLst>
          </p:cNvPr>
          <p:cNvSpPr txBox="1">
            <a:spLocks/>
          </p:cNvSpPr>
          <p:nvPr/>
        </p:nvSpPr>
        <p:spPr bwMode="auto">
          <a:xfrm>
            <a:off x="7006100" y="939215"/>
            <a:ext cx="11064055" cy="2756351"/>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spcFirstLastPara="1" vert="horz" wrap="square" lIns="91425" tIns="91425" rIns="91425" bIns="91425" numCol="1" anchor="b" anchorCtr="0" compatLnSpc="1">
            <a:prstTxWarp prst="textNoShape">
              <a:avLst/>
            </a:prstTxWarp>
            <a:noAutofit/>
          </a:bodyPr>
          <a:lstStyle>
            <a:lvl1pPr algn="l" rtl="0" eaLnBrk="1" fontAlgn="base" hangingPunct="1">
              <a:spcBef>
                <a:spcPct val="0"/>
              </a:spcBef>
              <a:spcAft>
                <a:spcPct val="0"/>
              </a:spcAft>
              <a:defRPr sz="8800" b="0" i="0">
                <a:solidFill>
                  <a:srgbClr val="FFC000"/>
                </a:solidFill>
                <a:latin typeface="Helvetica Light"/>
                <a:ea typeface="ＭＳ Ｐゴシック" charset="0"/>
                <a:cs typeface="Helvetica Light"/>
              </a:defRPr>
            </a:lvl1pPr>
            <a:lvl2pPr algn="l" rtl="0" eaLnBrk="1" fontAlgn="base" hangingPunct="1">
              <a:spcBef>
                <a:spcPct val="0"/>
              </a:spcBef>
              <a:spcAft>
                <a:spcPct val="0"/>
              </a:spcAft>
              <a:defRPr sz="7400">
                <a:solidFill>
                  <a:srgbClr val="3E4E6C"/>
                </a:solidFill>
                <a:latin typeface="Arial Black" pitchFamily="34" charset="0"/>
                <a:ea typeface="ＭＳ Ｐゴシック" charset="0"/>
              </a:defRPr>
            </a:lvl2pPr>
            <a:lvl3pPr algn="l" rtl="0" eaLnBrk="1" fontAlgn="base" hangingPunct="1">
              <a:spcBef>
                <a:spcPct val="0"/>
              </a:spcBef>
              <a:spcAft>
                <a:spcPct val="0"/>
              </a:spcAft>
              <a:defRPr sz="7400">
                <a:solidFill>
                  <a:srgbClr val="3E4E6C"/>
                </a:solidFill>
                <a:latin typeface="Arial Black" pitchFamily="34" charset="0"/>
                <a:ea typeface="ＭＳ Ｐゴシック" charset="0"/>
              </a:defRPr>
            </a:lvl3pPr>
            <a:lvl4pPr algn="l" rtl="0" eaLnBrk="1" fontAlgn="base" hangingPunct="1">
              <a:spcBef>
                <a:spcPct val="0"/>
              </a:spcBef>
              <a:spcAft>
                <a:spcPct val="0"/>
              </a:spcAft>
              <a:defRPr sz="7400">
                <a:solidFill>
                  <a:srgbClr val="3E4E6C"/>
                </a:solidFill>
                <a:latin typeface="Arial Black" pitchFamily="34" charset="0"/>
                <a:ea typeface="ＭＳ Ｐゴシック" charset="0"/>
              </a:defRPr>
            </a:lvl4pPr>
            <a:lvl5pPr algn="l" rtl="0" eaLnBrk="1" fontAlgn="base" hangingPunct="1">
              <a:spcBef>
                <a:spcPct val="0"/>
              </a:spcBef>
              <a:spcAft>
                <a:spcPct val="0"/>
              </a:spcAft>
              <a:defRPr sz="7400">
                <a:solidFill>
                  <a:srgbClr val="3E4E6C"/>
                </a:solidFill>
                <a:latin typeface="Arial Black" pitchFamily="34" charset="0"/>
                <a:ea typeface="ＭＳ Ｐゴシック" charset="0"/>
              </a:defRPr>
            </a:lvl5pPr>
            <a:lvl6pPr marL="914400" algn="l" rtl="0" eaLnBrk="1" fontAlgn="base" hangingPunct="1">
              <a:spcBef>
                <a:spcPct val="0"/>
              </a:spcBef>
              <a:spcAft>
                <a:spcPct val="0"/>
              </a:spcAft>
              <a:defRPr sz="7400">
                <a:solidFill>
                  <a:srgbClr val="3E4E6C"/>
                </a:solidFill>
                <a:latin typeface="Arial Black" pitchFamily="34" charset="0"/>
              </a:defRPr>
            </a:lvl6pPr>
            <a:lvl7pPr marL="1828800" algn="l" rtl="0" eaLnBrk="1" fontAlgn="base" hangingPunct="1">
              <a:spcBef>
                <a:spcPct val="0"/>
              </a:spcBef>
              <a:spcAft>
                <a:spcPct val="0"/>
              </a:spcAft>
              <a:defRPr sz="7400">
                <a:solidFill>
                  <a:srgbClr val="3E4E6C"/>
                </a:solidFill>
                <a:latin typeface="Arial Black" pitchFamily="34" charset="0"/>
              </a:defRPr>
            </a:lvl7pPr>
            <a:lvl8pPr marL="2743200" algn="l" rtl="0" eaLnBrk="1" fontAlgn="base" hangingPunct="1">
              <a:spcBef>
                <a:spcPct val="0"/>
              </a:spcBef>
              <a:spcAft>
                <a:spcPct val="0"/>
              </a:spcAft>
              <a:defRPr sz="7400">
                <a:solidFill>
                  <a:srgbClr val="3E4E6C"/>
                </a:solidFill>
                <a:latin typeface="Arial Black" pitchFamily="34" charset="0"/>
              </a:defRPr>
            </a:lvl8pPr>
            <a:lvl9pPr marL="3657600" algn="l" rtl="0" eaLnBrk="1" fontAlgn="base" hangingPunct="1">
              <a:spcBef>
                <a:spcPct val="0"/>
              </a:spcBef>
              <a:spcAft>
                <a:spcPct val="0"/>
              </a:spcAft>
              <a:defRPr sz="7400">
                <a:solidFill>
                  <a:srgbClr val="3E4E6C"/>
                </a:solidFill>
                <a:latin typeface="Arial Black" pitchFamily="34" charset="0"/>
              </a:defRPr>
            </a:lvl9pPr>
          </a:lstStyle>
          <a:p>
            <a:pPr algn="ctr">
              <a:spcBef>
                <a:spcPts val="0"/>
              </a:spcBef>
              <a:spcAft>
                <a:spcPts val="0"/>
              </a:spcAft>
            </a:pPr>
            <a:r>
              <a:rPr lang="en-US" sz="16600" b="1" dirty="0">
                <a:latin typeface="Helvetica" pitchFamily="2" charset="0"/>
                <a:ea typeface="Barlow"/>
                <a:cs typeface="Barlow"/>
                <a:sym typeface="Barlow"/>
              </a:rPr>
              <a:t>Do It Now</a:t>
            </a:r>
          </a:p>
        </p:txBody>
      </p:sp>
      <p:sp>
        <p:nvSpPr>
          <p:cNvPr id="10" name="Google Shape;140;p25">
            <a:extLst>
              <a:ext uri="{FF2B5EF4-FFF2-40B4-BE49-F238E27FC236}">
                <a16:creationId xmlns:a16="http://schemas.microsoft.com/office/drawing/2014/main" id="{97A71D86-8B07-4448-9772-ED7B4748CF10}"/>
              </a:ext>
            </a:extLst>
          </p:cNvPr>
          <p:cNvSpPr txBox="1"/>
          <p:nvPr/>
        </p:nvSpPr>
        <p:spPr>
          <a:xfrm>
            <a:off x="2975675" y="3918724"/>
            <a:ext cx="19512366" cy="2400627"/>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7200" dirty="0">
                <a:solidFill>
                  <a:schemeClr val="tx1"/>
                </a:solidFill>
                <a:latin typeface="Helvetica" pitchFamily="2" charset="0"/>
                <a:ea typeface="Barlow"/>
                <a:cs typeface="Barlow"/>
                <a:sym typeface="Barlow"/>
              </a:rPr>
              <a:t>Come up with an </a:t>
            </a:r>
            <a:r>
              <a:rPr lang="en" sz="7200" b="1" dirty="0">
                <a:solidFill>
                  <a:schemeClr val="tx1"/>
                </a:solidFill>
                <a:latin typeface="Helvetica" pitchFamily="2" charset="0"/>
                <a:ea typeface="Barlow"/>
                <a:cs typeface="Barlow"/>
                <a:sym typeface="Barlow"/>
              </a:rPr>
              <a:t>assumption </a:t>
            </a:r>
            <a:r>
              <a:rPr lang="en" sz="7200" dirty="0">
                <a:solidFill>
                  <a:schemeClr val="tx1"/>
                </a:solidFill>
                <a:latin typeface="Helvetica" pitchFamily="2" charset="0"/>
                <a:ea typeface="Barlow"/>
                <a:cs typeface="Barlow"/>
                <a:sym typeface="Barlow"/>
              </a:rPr>
              <a:t>and </a:t>
            </a:r>
            <a:endParaRPr sz="7200" dirty="0">
              <a:solidFill>
                <a:schemeClr val="tx1"/>
              </a:solidFill>
              <a:latin typeface="Helvetica" pitchFamily="2" charset="0"/>
              <a:ea typeface="Barlow"/>
              <a:cs typeface="Barlow"/>
              <a:sym typeface="Barlow"/>
            </a:endParaRPr>
          </a:p>
          <a:p>
            <a:pPr marL="0" lvl="0" indent="0" algn="ctr" rtl="0">
              <a:spcBef>
                <a:spcPts val="0"/>
              </a:spcBef>
              <a:spcAft>
                <a:spcPts val="0"/>
              </a:spcAft>
              <a:buNone/>
            </a:pPr>
            <a:r>
              <a:rPr lang="en" sz="7200" b="1" dirty="0">
                <a:solidFill>
                  <a:schemeClr val="tx1"/>
                </a:solidFill>
                <a:latin typeface="Helvetica" pitchFamily="2" charset="0"/>
                <a:ea typeface="Barlow"/>
                <a:cs typeface="Barlow"/>
                <a:sym typeface="Barlow"/>
              </a:rPr>
              <a:t>experience prototypes</a:t>
            </a:r>
            <a:r>
              <a:rPr lang="en" sz="7200" dirty="0">
                <a:solidFill>
                  <a:schemeClr val="tx1"/>
                </a:solidFill>
                <a:latin typeface="Helvetica" pitchFamily="2" charset="0"/>
                <a:ea typeface="Barlow"/>
                <a:cs typeface="Barlow"/>
                <a:sym typeface="Barlow"/>
              </a:rPr>
              <a:t> to test this assumption</a:t>
            </a:r>
            <a:endParaRPr sz="7200" dirty="0">
              <a:solidFill>
                <a:schemeClr val="tx1"/>
              </a:solidFill>
              <a:latin typeface="Helvetica" pitchFamily="2" charset="0"/>
              <a:ea typeface="Barlow"/>
              <a:cs typeface="Barlow"/>
              <a:sym typeface="Barlow"/>
            </a:endParaRPr>
          </a:p>
        </p:txBody>
      </p:sp>
    </p:spTree>
    <p:extLst>
      <p:ext uri="{BB962C8B-B14F-4D97-AF65-F5344CB8AC3E}">
        <p14:creationId xmlns:p14="http://schemas.microsoft.com/office/powerpoint/2010/main" val="4165286679"/>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Parallel Experience Prototyping Goal</a:t>
            </a:r>
          </a:p>
        </p:txBody>
      </p:sp>
      <p:sp>
        <p:nvSpPr>
          <p:cNvPr id="6" name="Content Placeholder 5"/>
          <p:cNvSpPr>
            <a:spLocks noGrp="1"/>
          </p:cNvSpPr>
          <p:nvPr>
            <p:ph idx="1"/>
          </p:nvPr>
        </p:nvSpPr>
        <p:spPr/>
        <p:txBody>
          <a:bodyPr/>
          <a:lstStyle/>
          <a:p>
            <a:pPr marL="0" indent="0">
              <a:buNone/>
            </a:pPr>
            <a:r>
              <a:rPr lang="en-US" dirty="0"/>
              <a:t>Prototype to </a:t>
            </a:r>
            <a:r>
              <a:rPr lang="en-US" b="1" dirty="0">
                <a:latin typeface="Helvetica"/>
                <a:sym typeface="Gill Sans"/>
              </a:rPr>
              <a:t>test an assumption</a:t>
            </a:r>
          </a:p>
          <a:p>
            <a:pPr marL="0" indent="0">
              <a:buNone/>
            </a:pPr>
            <a:endParaRPr lang="en-US" sz="6000" dirty="0"/>
          </a:p>
          <a:p>
            <a:pPr marL="0" indent="0">
              <a:buNone/>
            </a:pPr>
            <a:r>
              <a:rPr lang="en-US" dirty="0"/>
              <a:t>Prototype should usually be a </a:t>
            </a:r>
            <a:r>
              <a:rPr lang="en-US" b="1" dirty="0">
                <a:latin typeface="Helvetica"/>
                <a:sym typeface="Gill Sans"/>
              </a:rPr>
              <a:t>piece of an idea </a:t>
            </a:r>
            <a:r>
              <a:rPr lang="en-US" dirty="0"/>
              <a:t>rather than a complete solution</a:t>
            </a:r>
          </a:p>
          <a:p>
            <a:pPr marL="0" indent="0">
              <a:buNone/>
            </a:pPr>
            <a:endParaRPr lang="en-US" sz="6000" dirty="0"/>
          </a:p>
          <a:p>
            <a:pPr marL="0" indent="0">
              <a:buNone/>
            </a:pPr>
            <a:r>
              <a:rPr lang="en-US" dirty="0"/>
              <a:t>Think of it as a </a:t>
            </a:r>
            <a:r>
              <a:rPr lang="en-US" b="1" dirty="0" err="1">
                <a:latin typeface="Helvetica"/>
                <a:sym typeface="Gill Sans"/>
              </a:rPr>
              <a:t>needfinding</a:t>
            </a:r>
            <a:r>
              <a:rPr lang="en-US" dirty="0"/>
              <a:t> technique</a:t>
            </a:r>
          </a:p>
          <a:p>
            <a:pPr marL="0" indent="0">
              <a:buNone/>
            </a:pPr>
            <a:endParaRPr lang="en-US" sz="6000" dirty="0"/>
          </a:p>
          <a:p>
            <a:pPr marL="0" indent="0">
              <a:buNone/>
            </a:pPr>
            <a:r>
              <a:rPr lang="en-US" dirty="0"/>
              <a:t>Do </a:t>
            </a:r>
            <a:r>
              <a:rPr lang="en-US" b="1" dirty="0">
                <a:latin typeface="Helvetica"/>
              </a:rPr>
              <a:t>not</a:t>
            </a:r>
            <a:r>
              <a:rPr lang="en-US" dirty="0"/>
              <a:t> make a low-fi prototype</a:t>
            </a:r>
          </a:p>
          <a:p>
            <a:pPr marL="0" indent="0">
              <a:buNone/>
            </a:pPr>
            <a:endParaRPr lang="en-US" dirty="0"/>
          </a:p>
        </p:txBody>
      </p:sp>
      <p:sp>
        <p:nvSpPr>
          <p:cNvPr id="2" name="Date Placeholder 1"/>
          <p:cNvSpPr>
            <a:spLocks noGrp="1"/>
          </p:cNvSpPr>
          <p:nvPr>
            <p:ph type="dt" sz="half" idx="10"/>
          </p:nvPr>
        </p:nvSpPr>
        <p:spPr/>
        <p:txBody>
          <a:bodyPr/>
          <a:lstStyle/>
          <a:p>
            <a:pPr>
              <a:defRPr/>
            </a:pPr>
            <a:r>
              <a:rPr lang="en-US" dirty="0"/>
              <a:t>Autumn 2026</a:t>
            </a:r>
          </a:p>
        </p:txBody>
      </p:sp>
      <p:sp>
        <p:nvSpPr>
          <p:cNvPr id="3" name="Footer Placeholder 2"/>
          <p:cNvSpPr>
            <a:spLocks noGrp="1"/>
          </p:cNvSpPr>
          <p:nvPr>
            <p:ph type="ftr" sz="quarter" idx="11"/>
          </p:nvPr>
        </p:nvSpPr>
        <p:spPr/>
        <p:txBody>
          <a:bodyPr/>
          <a:lstStyle/>
          <a:p>
            <a:pPr>
              <a:defRPr/>
            </a:pPr>
            <a:r>
              <a:rPr lang="en-US" dirty="0" err="1"/>
              <a:t>dt+UX</a:t>
            </a:r>
            <a:r>
              <a:rPr lang="en-US" dirty="0"/>
              <a:t>: Design Thinking for User Experience Design, Prototyping &amp; Evaluation</a:t>
            </a:r>
          </a:p>
        </p:txBody>
      </p:sp>
      <p:sp>
        <p:nvSpPr>
          <p:cNvPr id="4" name="Slide Number Placeholder 3"/>
          <p:cNvSpPr>
            <a:spLocks noGrp="1"/>
          </p:cNvSpPr>
          <p:nvPr>
            <p:ph type="sldNum" sz="quarter" idx="12"/>
          </p:nvPr>
        </p:nvSpPr>
        <p:spPr/>
        <p:txBody>
          <a:bodyPr/>
          <a:lstStyle/>
          <a:p>
            <a:fld id="{F2949DCA-4B18-234C-AD4E-11144FC20355}" type="slidenum">
              <a:rPr lang="en-US" smtClean="0"/>
              <a:pPr/>
              <a:t>82</a:t>
            </a:fld>
            <a:endParaRPr lang="en-US"/>
          </a:p>
        </p:txBody>
      </p:sp>
    </p:spTree>
    <p:extLst>
      <p:ext uri="{BB962C8B-B14F-4D97-AF65-F5344CB8AC3E}">
        <p14:creationId xmlns:p14="http://schemas.microsoft.com/office/powerpoint/2010/main" val="1023358673"/>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F3BF21-6E29-F64E-A98A-FB0D0241BEC3}"/>
              </a:ext>
            </a:extLst>
          </p:cNvPr>
          <p:cNvSpPr>
            <a:spLocks noGrp="1"/>
          </p:cNvSpPr>
          <p:nvPr>
            <p:ph type="dt" sz="half" idx="10"/>
          </p:nvPr>
        </p:nvSpPr>
        <p:spPr/>
        <p:txBody>
          <a:bodyPr/>
          <a:lstStyle/>
          <a:p>
            <a:pPr>
              <a:defRPr/>
            </a:pPr>
            <a:r>
              <a:rPr lang="en-US" dirty="0"/>
              <a:t>Autumn 2026</a:t>
            </a:r>
          </a:p>
        </p:txBody>
      </p:sp>
      <p:sp>
        <p:nvSpPr>
          <p:cNvPr id="3" name="Footer Placeholder 2">
            <a:extLst>
              <a:ext uri="{FF2B5EF4-FFF2-40B4-BE49-F238E27FC236}">
                <a16:creationId xmlns:a16="http://schemas.microsoft.com/office/drawing/2014/main" id="{B37665D3-E781-0A4A-9EAB-20C4FE004FB9}"/>
              </a:ext>
            </a:extLst>
          </p:cNvPr>
          <p:cNvSpPr>
            <a:spLocks noGrp="1"/>
          </p:cNvSpPr>
          <p:nvPr>
            <p:ph type="ftr" sz="quarter" idx="11"/>
          </p:nvPr>
        </p:nvSpPr>
        <p:spPr/>
        <p:txBody>
          <a:bodyPr/>
          <a:lstStyle/>
          <a:p>
            <a:pPr>
              <a:defRPr/>
            </a:pPr>
            <a:r>
              <a:rPr lang="en-US"/>
              <a:t>dt+UX: Design Thinking for User Experience Design, Prototyping &amp; Evaluation</a:t>
            </a:r>
            <a:endParaRPr lang="en-US" dirty="0"/>
          </a:p>
        </p:txBody>
      </p:sp>
      <p:sp>
        <p:nvSpPr>
          <p:cNvPr id="4" name="Slide Number Placeholder 3">
            <a:extLst>
              <a:ext uri="{FF2B5EF4-FFF2-40B4-BE49-F238E27FC236}">
                <a16:creationId xmlns:a16="http://schemas.microsoft.com/office/drawing/2014/main" id="{CA21AC07-B1AA-0B4E-B151-F1C29D632A83}"/>
              </a:ext>
            </a:extLst>
          </p:cNvPr>
          <p:cNvSpPr>
            <a:spLocks noGrp="1"/>
          </p:cNvSpPr>
          <p:nvPr>
            <p:ph type="sldNum" sz="quarter" idx="12"/>
          </p:nvPr>
        </p:nvSpPr>
        <p:spPr/>
        <p:txBody>
          <a:bodyPr/>
          <a:lstStyle/>
          <a:p>
            <a:fld id="{F2949DCA-4B18-234C-AD4E-11144FC20355}" type="slidenum">
              <a:rPr lang="en-US" smtClean="0"/>
              <a:pPr/>
              <a:t>83</a:t>
            </a:fld>
            <a:endParaRPr lang="en-US"/>
          </a:p>
        </p:txBody>
      </p:sp>
      <p:sp>
        <p:nvSpPr>
          <p:cNvPr id="5" name="TextBox 4">
            <a:extLst>
              <a:ext uri="{FF2B5EF4-FFF2-40B4-BE49-F238E27FC236}">
                <a16:creationId xmlns:a16="http://schemas.microsoft.com/office/drawing/2014/main" id="{1039E686-4FBA-E64D-94B4-AAB14D9BDC6A}"/>
              </a:ext>
            </a:extLst>
          </p:cNvPr>
          <p:cNvSpPr txBox="1"/>
          <p:nvPr/>
        </p:nvSpPr>
        <p:spPr>
          <a:xfrm>
            <a:off x="2221962" y="4711258"/>
            <a:ext cx="19940075" cy="4293483"/>
          </a:xfrm>
          <a:prstGeom prst="rect">
            <a:avLst/>
          </a:prstGeom>
          <a:noFill/>
        </p:spPr>
        <p:txBody>
          <a:bodyPr wrap="none" rtlCol="0">
            <a:spAutoFit/>
          </a:bodyPr>
          <a:lstStyle/>
          <a:p>
            <a:r>
              <a:rPr lang="en-US" sz="7200" dirty="0">
                <a:solidFill>
                  <a:schemeClr val="tx1"/>
                </a:solidFill>
              </a:rPr>
              <a:t>Experience Prototypes Tutorial </a:t>
            </a:r>
            <a:br>
              <a:rPr lang="en-US" sz="7200" dirty="0">
                <a:solidFill>
                  <a:schemeClr val="tx1"/>
                </a:solidFill>
              </a:rPr>
            </a:br>
            <a:r>
              <a:rPr lang="en-US" sz="7200" dirty="0">
                <a:solidFill>
                  <a:schemeClr val="tx1"/>
                </a:solidFill>
              </a:rPr>
              <a:t>by Previous Head TA Kristina Inouye (23 min)</a:t>
            </a:r>
            <a:br>
              <a:rPr lang="en-US" sz="7200" dirty="0">
                <a:solidFill>
                  <a:schemeClr val="tx1"/>
                </a:solidFill>
              </a:rPr>
            </a:br>
            <a:r>
              <a:rPr lang="en-US" sz="7200" dirty="0">
                <a:solidFill>
                  <a:srgbClr val="FFC000"/>
                </a:solidFill>
                <a:hlinkClick r:id="rId3">
                  <a:extLst>
                    <a:ext uri="{A12FA001-AC4F-418D-AE19-62706E023703}">
                      <ahyp:hlinkClr xmlns:ahyp="http://schemas.microsoft.com/office/drawing/2018/hyperlinkcolor" val="tx"/>
                    </a:ext>
                  </a:extLst>
                </a:hlinkClick>
              </a:rPr>
              <a:t>https://www.youtube.com/watch?v=QAWQIeGon0k</a:t>
            </a:r>
            <a:endParaRPr lang="en-US" sz="7200" dirty="0">
              <a:solidFill>
                <a:srgbClr val="FFC000"/>
              </a:solidFill>
            </a:endParaRPr>
          </a:p>
          <a:p>
            <a:endParaRPr lang="en-US" dirty="0"/>
          </a:p>
        </p:txBody>
      </p:sp>
    </p:spTree>
    <p:extLst>
      <p:ext uri="{BB962C8B-B14F-4D97-AF65-F5344CB8AC3E}">
        <p14:creationId xmlns:p14="http://schemas.microsoft.com/office/powerpoint/2010/main" val="2541806095"/>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8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4277" name="Rectangle 2"/>
          <p:cNvSpPr>
            <a:spLocks noGrp="1" noChangeArrowheads="1"/>
          </p:cNvSpPr>
          <p:nvPr>
            <p:ph type="title"/>
          </p:nvPr>
        </p:nvSpPr>
        <p:spPr/>
        <p:txBody>
          <a:bodyPr/>
          <a:lstStyle/>
          <a:p>
            <a:r>
              <a:rPr lang="en-US" dirty="0"/>
              <a:t>Summary</a:t>
            </a:r>
          </a:p>
        </p:txBody>
      </p:sp>
      <p:sp>
        <p:nvSpPr>
          <p:cNvPr id="54278" name="Rectangle 3"/>
          <p:cNvSpPr>
            <a:spLocks noGrp="1" noChangeArrowheads="1"/>
          </p:cNvSpPr>
          <p:nvPr>
            <p:ph idx="1"/>
          </p:nvPr>
        </p:nvSpPr>
        <p:spPr>
          <a:xfrm>
            <a:off x="1278476" y="2170965"/>
            <a:ext cx="22511422" cy="10736826"/>
          </a:xfrm>
        </p:spPr>
        <p:txBody>
          <a:bodyPr>
            <a:normAutofit lnSpcReduction="10000"/>
          </a:bodyPr>
          <a:lstStyle/>
          <a:p>
            <a:pPr marL="0" indent="0">
              <a:buNone/>
            </a:pPr>
            <a:r>
              <a:rPr lang="en-US" dirty="0"/>
              <a:t>Ideation lets us use brainstorming to </a:t>
            </a:r>
            <a:r>
              <a:rPr lang="en-US" b="1" i="1" dirty="0"/>
              <a:t>separate</a:t>
            </a:r>
            <a:r>
              <a:rPr lang="en-US" dirty="0"/>
              <a:t> idea generation from idea evaluation.</a:t>
            </a:r>
          </a:p>
          <a:p>
            <a:pPr marL="0" indent="0">
              <a:buNone/>
            </a:pPr>
            <a:endParaRPr lang="en-US" dirty="0"/>
          </a:p>
          <a:p>
            <a:pPr marL="0" indent="0">
              <a:buNone/>
            </a:pPr>
            <a:r>
              <a:rPr lang="en-US" dirty="0"/>
              <a:t>“How might </a:t>
            </a:r>
            <a:r>
              <a:rPr lang="en-US" dirty="0" err="1"/>
              <a:t>we’s</a:t>
            </a:r>
            <a:r>
              <a:rPr lang="en-US" dirty="0"/>
              <a:t>” let us brainstorm solutions to a more specific set of problems.</a:t>
            </a:r>
          </a:p>
          <a:p>
            <a:pPr marL="0" indent="0">
              <a:buNone/>
            </a:pPr>
            <a:endParaRPr lang="en-US" dirty="0"/>
          </a:p>
          <a:p>
            <a:pPr marL="0" indent="0">
              <a:buNone/>
            </a:pPr>
            <a:r>
              <a:rPr lang="en-US" dirty="0"/>
              <a:t>Experience prototyping allows us to try many ideas quickly, test assumptions &amp; learn more about the problem &amp; solution space (</a:t>
            </a:r>
            <a:r>
              <a:rPr lang="en-US" i="1" dirty="0"/>
              <a:t>prototype to learn</a:t>
            </a:r>
            <a:r>
              <a:rPr lang="en-US" dirty="0"/>
              <a:t>).</a:t>
            </a:r>
          </a:p>
        </p:txBody>
      </p:sp>
      <p:sp>
        <p:nvSpPr>
          <p:cNvPr id="2" name="Date Placeholder 1"/>
          <p:cNvSpPr>
            <a:spLocks noGrp="1"/>
          </p:cNvSpPr>
          <p:nvPr>
            <p:ph type="dt" sz="half" idx="10"/>
          </p:nvPr>
        </p:nvSpPr>
        <p:spPr/>
        <p:txBody>
          <a:bodyPr/>
          <a:lstStyle/>
          <a:p>
            <a:r>
              <a:rPr lang="en-US" dirty="0"/>
              <a:t>Autumn 2026</a:t>
            </a:r>
          </a:p>
        </p:txBody>
      </p:sp>
      <p:sp>
        <p:nvSpPr>
          <p:cNvPr id="5" name="Footer Placeholder 4"/>
          <p:cNvSpPr>
            <a:spLocks noGrp="1"/>
          </p:cNvSpPr>
          <p:nvPr>
            <p:ph type="ftr" sz="quarter" idx="11"/>
          </p:nvPr>
        </p:nvSpPr>
        <p:spPr/>
        <p:txBody>
          <a:bodyPr/>
          <a:lstStyle/>
          <a:p>
            <a:r>
              <a:rPr lang="en-US"/>
              <a:t>dt+UX: Design Thinking for User Experience Design, Prototyping &amp; Evaluation</a:t>
            </a:r>
            <a:endParaRPr lang="en-US" dirty="0"/>
          </a:p>
        </p:txBody>
      </p:sp>
      <p:sp>
        <p:nvSpPr>
          <p:cNvPr id="15" name="Slide Number Placeholder 14"/>
          <p:cNvSpPr>
            <a:spLocks noGrp="1"/>
          </p:cNvSpPr>
          <p:nvPr>
            <p:ph type="sldNum" sz="quarter" idx="12"/>
          </p:nvPr>
        </p:nvSpPr>
        <p:spPr/>
        <p:txBody>
          <a:bodyPr/>
          <a:lstStyle/>
          <a:p>
            <a:fld id="{BAAF5C87-F9D2-5F40-9F3B-3AB33998CE64}" type="slidenum">
              <a:rPr lang="en-US" smtClean="0"/>
              <a:pPr/>
              <a:t>84</a:t>
            </a:fld>
            <a:endParaRPr lang="en-US" dirty="0"/>
          </a:p>
        </p:txBody>
      </p:sp>
    </p:spTree>
    <p:extLst>
      <p:ext uri="{BB962C8B-B14F-4D97-AF65-F5344CB8AC3E}">
        <p14:creationId xmlns:p14="http://schemas.microsoft.com/office/powerpoint/2010/main" val="249705059"/>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4" name="Rectangle 2"/>
          <p:cNvSpPr>
            <a:spLocks noGrp="1" noChangeArrowheads="1"/>
          </p:cNvSpPr>
          <p:nvPr>
            <p:ph type="title"/>
          </p:nvPr>
        </p:nvSpPr>
        <p:spPr/>
        <p:txBody>
          <a:bodyPr/>
          <a:lstStyle/>
          <a:p>
            <a:pPr eaLnBrk="1" hangingPunct="1"/>
            <a:r>
              <a:rPr lang="en-US" dirty="0"/>
              <a:t>Next Time</a:t>
            </a:r>
          </a:p>
        </p:txBody>
      </p:sp>
      <p:sp>
        <p:nvSpPr>
          <p:cNvPr id="40965" name="Rectangle 3"/>
          <p:cNvSpPr>
            <a:spLocks noGrp="1" noChangeArrowheads="1"/>
          </p:cNvSpPr>
          <p:nvPr>
            <p:ph idx="1"/>
          </p:nvPr>
        </p:nvSpPr>
        <p:spPr>
          <a:xfrm>
            <a:off x="1278469" y="2115521"/>
            <a:ext cx="22855160" cy="11182027"/>
          </a:xfrm>
        </p:spPr>
        <p:txBody>
          <a:bodyPr>
            <a:normAutofit fontScale="77500" lnSpcReduction="20000"/>
          </a:bodyPr>
          <a:lstStyle/>
          <a:p>
            <a:r>
              <a:rPr lang="en-US" dirty="0"/>
              <a:t>Wednesday</a:t>
            </a:r>
          </a:p>
          <a:p>
            <a:pPr lvl="1"/>
            <a:r>
              <a:rPr lang="en-US" dirty="0"/>
              <a:t>Concept Videos</a:t>
            </a:r>
          </a:p>
          <a:p>
            <a:endParaRPr lang="en-US" sz="3800" dirty="0"/>
          </a:p>
          <a:p>
            <a:r>
              <a:rPr lang="en-US" dirty="0"/>
              <a:t>Project &amp; Studio (this week)</a:t>
            </a:r>
          </a:p>
          <a:p>
            <a:pPr lvl="1"/>
            <a:r>
              <a:rPr lang="en-US" dirty="0"/>
              <a:t>create/test experience prototypes for top 3 solutions</a:t>
            </a:r>
          </a:p>
          <a:p>
            <a:pPr lvl="1"/>
            <a:r>
              <a:rPr lang="en-US" dirty="0"/>
              <a:t>test each prototype with at least 1 target user (</a:t>
            </a:r>
            <a:r>
              <a:rPr lang="en-US" dirty="0">
                <a:solidFill>
                  <a:srgbClr val="FFC000"/>
                </a:solidFill>
              </a:rPr>
              <a:t>new participants!</a:t>
            </a:r>
            <a:r>
              <a:rPr lang="en-US" dirty="0"/>
              <a:t>)</a:t>
            </a:r>
          </a:p>
          <a:p>
            <a:pPr lvl="1"/>
            <a:r>
              <a:rPr lang="en-US" dirty="0"/>
              <a:t>in presentation, get across what you </a:t>
            </a:r>
            <a:r>
              <a:rPr lang="en-US" b="1" i="1" dirty="0">
                <a:solidFill>
                  <a:srgbClr val="FFC000"/>
                </a:solidFill>
              </a:rPr>
              <a:t>learned</a:t>
            </a:r>
            <a:r>
              <a:rPr lang="en-US" dirty="0">
                <a:solidFill>
                  <a:srgbClr val="FFC000"/>
                </a:solidFill>
              </a:rPr>
              <a:t>!</a:t>
            </a:r>
            <a:r>
              <a:rPr lang="en-US" dirty="0"/>
              <a:t> Were </a:t>
            </a:r>
            <a:r>
              <a:rPr lang="en-US" i="1" dirty="0">
                <a:solidFill>
                  <a:srgbClr val="FFC000"/>
                </a:solidFill>
              </a:rPr>
              <a:t>assumptions valid</a:t>
            </a:r>
            <a:r>
              <a:rPr lang="en-US" dirty="0">
                <a:solidFill>
                  <a:srgbClr val="FFC000"/>
                </a:solidFill>
              </a:rPr>
              <a:t>?</a:t>
            </a:r>
          </a:p>
          <a:p>
            <a:pPr lvl="1"/>
            <a:r>
              <a:rPr lang="en-US" dirty="0"/>
              <a:t>studio will be used to select the idea to move forward</a:t>
            </a:r>
          </a:p>
          <a:p>
            <a:pPr lvl="1"/>
            <a:endParaRPr lang="en-US" sz="3800" dirty="0"/>
          </a:p>
          <a:p>
            <a:r>
              <a:rPr lang="en-US" dirty="0"/>
              <a:t>Watch/Read</a:t>
            </a:r>
          </a:p>
          <a:p>
            <a:pPr lvl="1"/>
            <a:r>
              <a:rPr lang="en-US" dirty="0">
                <a:solidFill>
                  <a:srgbClr val="FFC000"/>
                </a:solidFill>
                <a:hlinkClick r:id="rId3">
                  <a:extLst>
                    <a:ext uri="{A12FA001-AC4F-418D-AE19-62706E023703}">
                      <ahyp:hlinkClr xmlns:ahyp="http://schemas.microsoft.com/office/drawing/2018/hyperlinkcolor" val="tx"/>
                    </a:ext>
                  </a:extLst>
                </a:hlinkClick>
              </a:rPr>
              <a:t>video prototypes from prior courses </a:t>
            </a:r>
            <a:r>
              <a:rPr lang="en-US" dirty="0"/>
              <a:t>(they are on the resources page)</a:t>
            </a:r>
          </a:p>
          <a:p>
            <a:pPr lvl="1"/>
            <a:r>
              <a:rPr lang="en-US" dirty="0">
                <a:solidFill>
                  <a:srgbClr val="FFC000"/>
                </a:solidFill>
                <a:hlinkClick r:id="rId4">
                  <a:extLst>
                    <a:ext uri="{A12FA001-AC4F-418D-AE19-62706E023703}">
                      <ahyp:hlinkClr xmlns:ahyp="http://schemas.microsoft.com/office/drawing/2018/hyperlinkcolor" val="tx"/>
                    </a:ext>
                  </a:extLst>
                </a:hlinkClick>
              </a:rPr>
              <a:t>Ways to Create Ecosystems </a:t>
            </a:r>
            <a:r>
              <a:rPr lang="en-US" dirty="0"/>
              <a:t>(5:43), Sharon </a:t>
            </a:r>
            <a:r>
              <a:rPr lang="en-US" dirty="0" err="1"/>
              <a:t>Vosmek</a:t>
            </a:r>
            <a:r>
              <a:rPr lang="en-US" dirty="0"/>
              <a:t>, </a:t>
            </a:r>
            <a:r>
              <a:rPr lang="en-US" dirty="0" err="1"/>
              <a:t>Astia</a:t>
            </a:r>
            <a:endParaRPr lang="en-US" dirty="0"/>
          </a:p>
          <a:p>
            <a:pPr lvl="1"/>
            <a:r>
              <a:rPr lang="en-US" dirty="0">
                <a:solidFill>
                  <a:srgbClr val="FFC000"/>
                </a:solidFill>
                <a:hlinkClick r:id="rId5">
                  <a:extLst>
                    <a:ext uri="{A12FA001-AC4F-418D-AE19-62706E023703}">
                      <ahyp:hlinkClr xmlns:ahyp="http://schemas.microsoft.com/office/drawing/2018/hyperlinkcolor" val="tx"/>
                    </a:ext>
                  </a:extLst>
                </a:hlinkClick>
              </a:rPr>
              <a:t>Experience Prototypes Tutorial</a:t>
            </a:r>
            <a:r>
              <a:rPr lang="en-US" dirty="0">
                <a:solidFill>
                  <a:srgbClr val="FFC000"/>
                </a:solidFill>
              </a:rPr>
              <a:t> </a:t>
            </a:r>
            <a:r>
              <a:rPr lang="en-US" dirty="0"/>
              <a:t>by Former Head TA Kristina Inouye</a:t>
            </a:r>
          </a:p>
          <a:p>
            <a:pPr lvl="1"/>
            <a:r>
              <a:rPr lang="en-US" dirty="0"/>
              <a:t>Optional Watch: </a:t>
            </a:r>
            <a:r>
              <a:rPr lang="en-US" dirty="0">
                <a:solidFill>
                  <a:srgbClr val="FFC000"/>
                </a:solidFill>
                <a:hlinkClick r:id="rId6">
                  <a:extLst>
                    <a:ext uri="{A12FA001-AC4F-418D-AE19-62706E023703}">
                      <ahyp:hlinkClr xmlns:ahyp="http://schemas.microsoft.com/office/drawing/2018/hyperlinkcolor" val="tx"/>
                    </a:ext>
                  </a:extLst>
                </a:hlinkClick>
              </a:rPr>
              <a:t>Ways of Working </a:t>
            </a:r>
            <a:r>
              <a:rPr lang="en-US" dirty="0"/>
              <a:t>(5:50), Sue Siegel, GE</a:t>
            </a:r>
          </a:p>
          <a:p>
            <a:pPr lvl="1"/>
            <a:r>
              <a:rPr lang="en-US" dirty="0"/>
              <a:t>Optional Read: </a:t>
            </a:r>
            <a:r>
              <a:rPr lang="en-US" sz="6500" dirty="0">
                <a:solidFill>
                  <a:srgbClr val="FFC000"/>
                </a:solidFill>
                <a:hlinkClick r:id="rId7">
                  <a:extLst>
                    <a:ext uri="{A12FA001-AC4F-418D-AE19-62706E023703}">
                      <ahyp:hlinkClr xmlns:ahyp="http://schemas.microsoft.com/office/drawing/2018/hyperlinkcolor" val="tx"/>
                    </a:ext>
                  </a:extLst>
                </a:hlinkClick>
              </a:rPr>
              <a:t>Design critiques at Figma</a:t>
            </a:r>
            <a:r>
              <a:rPr lang="en-US" sz="6500" dirty="0">
                <a:solidFill>
                  <a:srgbClr val="FFC000"/>
                </a:solidFill>
              </a:rPr>
              <a:t> </a:t>
            </a:r>
            <a:r>
              <a:rPr lang="en-US" sz="6500" dirty="0"/>
              <a:t>by Noah Levin</a:t>
            </a:r>
          </a:p>
          <a:p>
            <a:pPr lvl="1"/>
            <a:endParaRPr lang="en-US" dirty="0"/>
          </a:p>
          <a:p>
            <a:endParaRPr lang="en-US" sz="3600" dirty="0"/>
          </a:p>
        </p:txBody>
      </p:sp>
      <p:sp>
        <p:nvSpPr>
          <p:cNvPr id="7" name="Date Placeholder 3"/>
          <p:cNvSpPr>
            <a:spLocks noGrp="1"/>
          </p:cNvSpPr>
          <p:nvPr>
            <p:ph type="dt" sz="half" idx="10"/>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5700">
                <a:solidFill>
                  <a:schemeClr val="tx1"/>
                </a:solidFill>
                <a:latin typeface="Times New Roman" pitchFamily="18" charset="0"/>
              </a:defRPr>
            </a:lvl1pPr>
            <a:lvl2pPr marL="1768773" indent="-680299" eaLnBrk="0" hangingPunct="0">
              <a:defRPr sz="5700">
                <a:solidFill>
                  <a:schemeClr val="tx1"/>
                </a:solidFill>
                <a:latin typeface="Times New Roman" pitchFamily="18" charset="0"/>
              </a:defRPr>
            </a:lvl2pPr>
            <a:lvl3pPr marL="2721190" indent="-544238" eaLnBrk="0" hangingPunct="0">
              <a:defRPr sz="5700">
                <a:solidFill>
                  <a:schemeClr val="tx1"/>
                </a:solidFill>
                <a:latin typeface="Times New Roman" pitchFamily="18" charset="0"/>
              </a:defRPr>
            </a:lvl3pPr>
            <a:lvl4pPr marL="3809666" indent="-544238" eaLnBrk="0" hangingPunct="0">
              <a:defRPr sz="5700">
                <a:solidFill>
                  <a:schemeClr val="tx1"/>
                </a:solidFill>
                <a:latin typeface="Times New Roman" pitchFamily="18" charset="0"/>
              </a:defRPr>
            </a:lvl4pPr>
            <a:lvl5pPr marL="4898142" indent="-544238" eaLnBrk="0" hangingPunct="0">
              <a:defRPr sz="5700">
                <a:solidFill>
                  <a:schemeClr val="tx1"/>
                </a:solidFill>
                <a:latin typeface="Times New Roman" pitchFamily="18" charset="0"/>
              </a:defRPr>
            </a:lvl5pPr>
            <a:lvl6pPr marL="5986618" indent="-544238" eaLnBrk="0" fontAlgn="base" hangingPunct="0">
              <a:spcBef>
                <a:spcPct val="0"/>
              </a:spcBef>
              <a:spcAft>
                <a:spcPct val="0"/>
              </a:spcAft>
              <a:defRPr sz="5700">
                <a:solidFill>
                  <a:schemeClr val="tx1"/>
                </a:solidFill>
                <a:latin typeface="Times New Roman" pitchFamily="18" charset="0"/>
              </a:defRPr>
            </a:lvl6pPr>
            <a:lvl7pPr marL="7075094" indent="-544238" eaLnBrk="0" fontAlgn="base" hangingPunct="0">
              <a:spcBef>
                <a:spcPct val="0"/>
              </a:spcBef>
              <a:spcAft>
                <a:spcPct val="0"/>
              </a:spcAft>
              <a:defRPr sz="5700">
                <a:solidFill>
                  <a:schemeClr val="tx1"/>
                </a:solidFill>
                <a:latin typeface="Times New Roman" pitchFamily="18" charset="0"/>
              </a:defRPr>
            </a:lvl7pPr>
            <a:lvl8pPr marL="8163570" indent="-544238" eaLnBrk="0" fontAlgn="base" hangingPunct="0">
              <a:spcBef>
                <a:spcPct val="0"/>
              </a:spcBef>
              <a:spcAft>
                <a:spcPct val="0"/>
              </a:spcAft>
              <a:defRPr sz="5700">
                <a:solidFill>
                  <a:schemeClr val="tx1"/>
                </a:solidFill>
                <a:latin typeface="Times New Roman" pitchFamily="18" charset="0"/>
              </a:defRPr>
            </a:lvl8pPr>
            <a:lvl9pPr marL="9252042" indent="-544238" eaLnBrk="0" fontAlgn="base" hangingPunct="0">
              <a:spcBef>
                <a:spcPct val="0"/>
              </a:spcBef>
              <a:spcAft>
                <a:spcPct val="0"/>
              </a:spcAft>
              <a:defRPr sz="5700">
                <a:solidFill>
                  <a:schemeClr val="tx1"/>
                </a:solidFill>
                <a:latin typeface="Times New Roman" pitchFamily="18" charset="0"/>
              </a:defRPr>
            </a:lvl9pPr>
          </a:lstStyle>
          <a:p>
            <a:pPr eaLnBrk="1" hangingPunct="1"/>
            <a:r>
              <a:rPr lang="en-US" sz="2600" dirty="0">
                <a:solidFill>
                  <a:schemeClr val="tx1">
                    <a:lumMod val="50000"/>
                  </a:schemeClr>
                </a:solidFill>
                <a:latin typeface="Helvetica Light"/>
              </a:rPr>
              <a:t>Autumn 2026</a:t>
            </a:r>
          </a:p>
        </p:txBody>
      </p:sp>
      <p:sp>
        <p:nvSpPr>
          <p:cNvPr id="6" name="Footer Placeholder 5"/>
          <p:cNvSpPr>
            <a:spLocks noGrp="1"/>
          </p:cNvSpPr>
          <p:nvPr>
            <p:ph type="ftr" sz="quarter" idx="11"/>
          </p:nvPr>
        </p:nvSpPr>
        <p:spPr/>
        <p:txBody>
          <a:bodyPr/>
          <a:lstStyle/>
          <a:p>
            <a:pPr>
              <a:defRPr/>
            </a:pPr>
            <a:r>
              <a:rPr lang="en-US"/>
              <a:t>dt+UX: Design Thinking for User Experience Design, Prototyping &amp; Evaluation</a:t>
            </a:r>
          </a:p>
        </p:txBody>
      </p:sp>
      <p:sp>
        <p:nvSpPr>
          <p:cNvPr id="8" name="Slide Number Placeholder 5"/>
          <p:cNvSpPr>
            <a:spLocks noGrp="1"/>
          </p:cNvSpPr>
          <p:nvPr>
            <p:ph type="sldNum" sz="quarter" idx="12"/>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5700">
                <a:solidFill>
                  <a:schemeClr val="tx1"/>
                </a:solidFill>
                <a:latin typeface="Times New Roman" pitchFamily="18" charset="0"/>
              </a:defRPr>
            </a:lvl1pPr>
            <a:lvl2pPr marL="1768773" indent="-680299" eaLnBrk="0" hangingPunct="0">
              <a:defRPr sz="5700">
                <a:solidFill>
                  <a:schemeClr val="tx1"/>
                </a:solidFill>
                <a:latin typeface="Times New Roman" pitchFamily="18" charset="0"/>
              </a:defRPr>
            </a:lvl2pPr>
            <a:lvl3pPr marL="2721190" indent="-544238" eaLnBrk="0" hangingPunct="0">
              <a:defRPr sz="5700">
                <a:solidFill>
                  <a:schemeClr val="tx1"/>
                </a:solidFill>
                <a:latin typeface="Times New Roman" pitchFamily="18" charset="0"/>
              </a:defRPr>
            </a:lvl3pPr>
            <a:lvl4pPr marL="3809666" indent="-544238" eaLnBrk="0" hangingPunct="0">
              <a:defRPr sz="5700">
                <a:solidFill>
                  <a:schemeClr val="tx1"/>
                </a:solidFill>
                <a:latin typeface="Times New Roman" pitchFamily="18" charset="0"/>
              </a:defRPr>
            </a:lvl4pPr>
            <a:lvl5pPr marL="4898142" indent="-544238" eaLnBrk="0" hangingPunct="0">
              <a:defRPr sz="5700">
                <a:solidFill>
                  <a:schemeClr val="tx1"/>
                </a:solidFill>
                <a:latin typeface="Times New Roman" pitchFamily="18" charset="0"/>
              </a:defRPr>
            </a:lvl5pPr>
            <a:lvl6pPr marL="5986618" indent="-544238" eaLnBrk="0" fontAlgn="base" hangingPunct="0">
              <a:spcBef>
                <a:spcPct val="0"/>
              </a:spcBef>
              <a:spcAft>
                <a:spcPct val="0"/>
              </a:spcAft>
              <a:defRPr sz="5700">
                <a:solidFill>
                  <a:schemeClr val="tx1"/>
                </a:solidFill>
                <a:latin typeface="Times New Roman" pitchFamily="18" charset="0"/>
              </a:defRPr>
            </a:lvl6pPr>
            <a:lvl7pPr marL="7075094" indent="-544238" eaLnBrk="0" fontAlgn="base" hangingPunct="0">
              <a:spcBef>
                <a:spcPct val="0"/>
              </a:spcBef>
              <a:spcAft>
                <a:spcPct val="0"/>
              </a:spcAft>
              <a:defRPr sz="5700">
                <a:solidFill>
                  <a:schemeClr val="tx1"/>
                </a:solidFill>
                <a:latin typeface="Times New Roman" pitchFamily="18" charset="0"/>
              </a:defRPr>
            </a:lvl7pPr>
            <a:lvl8pPr marL="8163570" indent="-544238" eaLnBrk="0" fontAlgn="base" hangingPunct="0">
              <a:spcBef>
                <a:spcPct val="0"/>
              </a:spcBef>
              <a:spcAft>
                <a:spcPct val="0"/>
              </a:spcAft>
              <a:defRPr sz="5700">
                <a:solidFill>
                  <a:schemeClr val="tx1"/>
                </a:solidFill>
                <a:latin typeface="Times New Roman" pitchFamily="18" charset="0"/>
              </a:defRPr>
            </a:lvl8pPr>
            <a:lvl9pPr marL="9252042" indent="-544238" eaLnBrk="0" fontAlgn="base" hangingPunct="0">
              <a:spcBef>
                <a:spcPct val="0"/>
              </a:spcBef>
              <a:spcAft>
                <a:spcPct val="0"/>
              </a:spcAft>
              <a:defRPr sz="5700">
                <a:solidFill>
                  <a:schemeClr val="tx1"/>
                </a:solidFill>
                <a:latin typeface="Times New Roman" pitchFamily="18" charset="0"/>
              </a:defRPr>
            </a:lvl9pPr>
          </a:lstStyle>
          <a:p>
            <a:pPr eaLnBrk="1" hangingPunct="1"/>
            <a:fld id="{561C6F80-1AE7-4892-8FD9-BFABD716406A}" type="slidenum">
              <a:rPr lang="en-US" sz="2600">
                <a:solidFill>
                  <a:schemeClr val="tx1">
                    <a:lumMod val="50000"/>
                  </a:schemeClr>
                </a:solidFill>
                <a:latin typeface="Helvetica Light"/>
              </a:rPr>
              <a:pPr eaLnBrk="1" hangingPunct="1"/>
              <a:t>85</a:t>
            </a:fld>
            <a:endParaRPr lang="en-US" sz="2600">
              <a:solidFill>
                <a:schemeClr val="tx1">
                  <a:lumMod val="50000"/>
                </a:schemeClr>
              </a:solidFill>
              <a:latin typeface="Helvetica Light"/>
            </a:endParaRPr>
          </a:p>
        </p:txBody>
      </p:sp>
    </p:spTree>
    <p:extLst>
      <p:ext uri="{BB962C8B-B14F-4D97-AF65-F5344CB8AC3E}">
        <p14:creationId xmlns:p14="http://schemas.microsoft.com/office/powerpoint/2010/main" val="235819371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2B325D8-D83F-C5E3-15A3-870B77A917B3}"/>
              </a:ext>
            </a:extLst>
          </p:cNvPr>
          <p:cNvSpPr>
            <a:spLocks noGrp="1"/>
          </p:cNvSpPr>
          <p:nvPr>
            <p:ph type="title"/>
          </p:nvPr>
        </p:nvSpPr>
        <p:spPr/>
        <p:txBody>
          <a:bodyPr/>
          <a:lstStyle/>
          <a:p>
            <a:r>
              <a:rPr lang="en-US" dirty="0"/>
              <a:t>Exit Ticket</a:t>
            </a:r>
            <a:br>
              <a:rPr lang="en-US" dirty="0"/>
            </a:br>
            <a:br>
              <a:rPr lang="en-US" dirty="0"/>
            </a:br>
            <a:br>
              <a:rPr lang="en-US" dirty="0"/>
            </a:br>
            <a:br>
              <a:rPr lang="en-US" dirty="0"/>
            </a:br>
            <a:r>
              <a:rPr lang="en-US" sz="10000" dirty="0">
                <a:hlinkClick r:id="rId3"/>
              </a:rPr>
              <a:t>hci.st/cs147-26au-exit-3a-936</a:t>
            </a:r>
            <a:endParaRPr lang="en-US" sz="10000" dirty="0"/>
          </a:p>
        </p:txBody>
      </p:sp>
      <p:sp>
        <p:nvSpPr>
          <p:cNvPr id="4" name="Date Placeholder 3">
            <a:extLst>
              <a:ext uri="{FF2B5EF4-FFF2-40B4-BE49-F238E27FC236}">
                <a16:creationId xmlns:a16="http://schemas.microsoft.com/office/drawing/2014/main" id="{1F1AEEC3-FD91-CC81-EBBE-2DE12270519B}"/>
              </a:ext>
            </a:extLst>
          </p:cNvPr>
          <p:cNvSpPr>
            <a:spLocks noGrp="1"/>
          </p:cNvSpPr>
          <p:nvPr>
            <p:ph type="dt" sz="half" idx="2"/>
          </p:nvPr>
        </p:nvSpPr>
        <p:spPr/>
        <p:txBody>
          <a:bodyPr/>
          <a:lstStyle/>
          <a:p>
            <a:pPr>
              <a:defRPr/>
            </a:pPr>
            <a:r>
              <a:rPr lang="en-US" dirty="0"/>
              <a:t>Autumn 2026</a:t>
            </a:r>
          </a:p>
        </p:txBody>
      </p:sp>
      <p:sp>
        <p:nvSpPr>
          <p:cNvPr id="5" name="Footer Placeholder 4">
            <a:extLst>
              <a:ext uri="{FF2B5EF4-FFF2-40B4-BE49-F238E27FC236}">
                <a16:creationId xmlns:a16="http://schemas.microsoft.com/office/drawing/2014/main" id="{B683EC24-216E-F6BF-64ED-17B8CC2CC126}"/>
              </a:ext>
            </a:extLst>
          </p:cNvPr>
          <p:cNvSpPr>
            <a:spLocks noGrp="1"/>
          </p:cNvSpPr>
          <p:nvPr>
            <p:ph type="ftr" sz="quarter" idx="3"/>
          </p:nvPr>
        </p:nvSpPr>
        <p:spPr/>
        <p:txBody>
          <a:bodyPr/>
          <a:lstStyle/>
          <a:p>
            <a:pPr>
              <a:defRPr/>
            </a:pPr>
            <a:r>
              <a:rPr lang="en-US"/>
              <a:t>dt+UX: Design Thinking for User Experience Design, Prototyping &amp; Evaluation</a:t>
            </a:r>
            <a:endParaRPr lang="en-US" dirty="0"/>
          </a:p>
        </p:txBody>
      </p:sp>
      <p:sp>
        <p:nvSpPr>
          <p:cNvPr id="6" name="Slide Number Placeholder 5">
            <a:extLst>
              <a:ext uri="{FF2B5EF4-FFF2-40B4-BE49-F238E27FC236}">
                <a16:creationId xmlns:a16="http://schemas.microsoft.com/office/drawing/2014/main" id="{82DB92CC-19A1-41FE-1BF0-1FBE486DCC5D}"/>
              </a:ext>
            </a:extLst>
          </p:cNvPr>
          <p:cNvSpPr>
            <a:spLocks noGrp="1"/>
          </p:cNvSpPr>
          <p:nvPr>
            <p:ph type="sldNum" sz="quarter" idx="4"/>
          </p:nvPr>
        </p:nvSpPr>
        <p:spPr/>
        <p:txBody>
          <a:bodyPr/>
          <a:lstStyle/>
          <a:p>
            <a:pPr>
              <a:defRPr/>
            </a:pPr>
            <a:fld id="{0E1F3F99-1E68-4047-B307-0AAED4DA5926}" type="slidenum">
              <a:rPr lang="en-US" smtClean="0"/>
              <a:pPr>
                <a:defRPr/>
              </a:pPr>
              <a:t>86</a:t>
            </a:fld>
            <a:endParaRPr lang="en-US" dirty="0"/>
          </a:p>
        </p:txBody>
      </p:sp>
      <p:sp>
        <p:nvSpPr>
          <p:cNvPr id="2" name="AutoShape 2">
            <a:extLst>
              <a:ext uri="{FF2B5EF4-FFF2-40B4-BE49-F238E27FC236}">
                <a16:creationId xmlns:a16="http://schemas.microsoft.com/office/drawing/2014/main" id="{24BD943A-48C5-B735-3433-A6BD37FFF86F}"/>
              </a:ext>
            </a:extLst>
          </p:cNvPr>
          <p:cNvSpPr>
            <a:spLocks noChangeAspect="1" noChangeArrowheads="1"/>
          </p:cNvSpPr>
          <p:nvPr/>
        </p:nvSpPr>
        <p:spPr bwMode="auto">
          <a:xfrm>
            <a:off x="5689600" y="355600"/>
            <a:ext cx="8365067" cy="8365067"/>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 name="AutoShape 4">
            <a:extLst>
              <a:ext uri="{FF2B5EF4-FFF2-40B4-BE49-F238E27FC236}">
                <a16:creationId xmlns:a16="http://schemas.microsoft.com/office/drawing/2014/main" id="{FCD3197E-3582-4AB3-E812-0DCAB9C46B64}"/>
              </a:ext>
            </a:extLst>
          </p:cNvPr>
          <p:cNvSpPr>
            <a:spLocks noChangeAspect="1" noChangeArrowheads="1"/>
          </p:cNvSpPr>
          <p:nvPr/>
        </p:nvSpPr>
        <p:spPr bwMode="auto">
          <a:xfrm>
            <a:off x="5689600" y="355600"/>
            <a:ext cx="13004800" cy="130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 name="AutoShape 6">
            <a:extLst>
              <a:ext uri="{FF2B5EF4-FFF2-40B4-BE49-F238E27FC236}">
                <a16:creationId xmlns:a16="http://schemas.microsoft.com/office/drawing/2014/main" id="{16973853-7F01-46EC-A2AB-4069FDC7D10A}"/>
              </a:ext>
            </a:extLst>
          </p:cNvPr>
          <p:cNvSpPr>
            <a:spLocks noChangeAspect="1" noChangeArrowheads="1"/>
          </p:cNvSpPr>
          <p:nvPr/>
        </p:nvSpPr>
        <p:spPr bwMode="auto">
          <a:xfrm>
            <a:off x="5842000" y="508000"/>
            <a:ext cx="13004800" cy="130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0" name="Picture 9">
            <a:extLst>
              <a:ext uri="{FF2B5EF4-FFF2-40B4-BE49-F238E27FC236}">
                <a16:creationId xmlns:a16="http://schemas.microsoft.com/office/drawing/2014/main" id="{3B14CABA-C21D-5829-2F3F-A68FFBA9BF6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79486" y="2888523"/>
            <a:ext cx="6495676" cy="6427300"/>
          </a:xfrm>
          <a:prstGeom prst="rect">
            <a:avLst/>
          </a:prstGeom>
        </p:spPr>
      </p:pic>
    </p:spTree>
    <p:extLst>
      <p:ext uri="{BB962C8B-B14F-4D97-AF65-F5344CB8AC3E}">
        <p14:creationId xmlns:p14="http://schemas.microsoft.com/office/powerpoint/2010/main" val="2513651401"/>
      </p:ext>
    </p:extLst>
  </p:cSld>
  <p:clrMapOvr>
    <a:masterClrMapping/>
  </p:clrMapOvr>
  <p:transition spd="med"/>
</p:sld>
</file>

<file path=ppt/theme/theme1.xml><?xml version="1.0" encoding="utf-8"?>
<a:theme xmlns:a="http://schemas.openxmlformats.org/drawingml/2006/main" name="4_Summer HCI">
  <a:themeElements>
    <a:clrScheme name="Custom 1">
      <a:dk1>
        <a:srgbClr val="808080"/>
      </a:dk1>
      <a:lt1>
        <a:srgbClr val="FFFFFF"/>
      </a:lt1>
      <a:dk2>
        <a:srgbClr val="A94E31"/>
      </a:dk2>
      <a:lt2>
        <a:srgbClr val="3E4E6C"/>
      </a:lt2>
      <a:accent1>
        <a:srgbClr val="00CC99"/>
      </a:accent1>
      <a:accent2>
        <a:srgbClr val="3333CC"/>
      </a:accent2>
      <a:accent3>
        <a:srgbClr val="D1B2AD"/>
      </a:accent3>
      <a:accent4>
        <a:srgbClr val="DADADA"/>
      </a:accent4>
      <a:accent5>
        <a:srgbClr val="AAE2CA"/>
      </a:accent5>
      <a:accent6>
        <a:srgbClr val="2D2DB9"/>
      </a:accent6>
      <a:hlink>
        <a:srgbClr val="5CADFF"/>
      </a:hlink>
      <a:folHlink>
        <a:srgbClr val="B2B2B2"/>
      </a:folHlink>
    </a:clrScheme>
    <a:fontScheme name="1_Summer HCI">
      <a:majorFont>
        <a:latin typeface="Arial Black"/>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sm" len="sm"/>
          <a:tailEnd type="none" w="sm" len="sm"/>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sm" len="sm"/>
          <a:tailEnd type="none" w="sm" len="sm"/>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1_Summer HCI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1_Summer HCI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1_Summer HCI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1_Summer HCI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1_Summer HCI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1_Summer HCI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1_Summer HCI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
      <a:clrScheme name="1_Summer HCI 8">
        <a:dk1>
          <a:srgbClr val="808080"/>
        </a:dk1>
        <a:lt1>
          <a:srgbClr val="FFFFFF"/>
        </a:lt1>
        <a:dk2>
          <a:srgbClr val="A94E31"/>
        </a:dk2>
        <a:lt2>
          <a:srgbClr val="FFFFFF"/>
        </a:lt2>
        <a:accent1>
          <a:srgbClr val="00CC99"/>
        </a:accent1>
        <a:accent2>
          <a:srgbClr val="3333CC"/>
        </a:accent2>
        <a:accent3>
          <a:srgbClr val="D1B2AD"/>
        </a:accent3>
        <a:accent4>
          <a:srgbClr val="DADADA"/>
        </a:accent4>
        <a:accent5>
          <a:srgbClr val="AAE2CA"/>
        </a:accent5>
        <a:accent6>
          <a:srgbClr val="2D2DB9"/>
        </a:accent6>
        <a:hlink>
          <a:srgbClr val="CCCCFF"/>
        </a:hlink>
        <a:folHlink>
          <a:srgbClr val="B2B2B2"/>
        </a:folHlink>
      </a:clrScheme>
      <a:clrMap bg1="dk2" tx1="lt1" bg2="dk1" tx2="lt2" accent1="accent1" accent2="accent2" accent3="accent3" accent4="accent4" accent5="accent5" accent6="accent6" hlink="hlink" folHlink="folHlink"/>
    </a:extraClrScheme>
    <a:extraClrScheme>
      <a:clrScheme name="1_Summer HCI 9">
        <a:dk1>
          <a:srgbClr val="808080"/>
        </a:dk1>
        <a:lt1>
          <a:srgbClr val="FFFFFF"/>
        </a:lt1>
        <a:dk2>
          <a:srgbClr val="A94E31"/>
        </a:dk2>
        <a:lt2>
          <a:srgbClr val="3E6C6C"/>
        </a:lt2>
        <a:accent1>
          <a:srgbClr val="00CC99"/>
        </a:accent1>
        <a:accent2>
          <a:srgbClr val="3333CC"/>
        </a:accent2>
        <a:accent3>
          <a:srgbClr val="D1B2AD"/>
        </a:accent3>
        <a:accent4>
          <a:srgbClr val="DADADA"/>
        </a:accent4>
        <a:accent5>
          <a:srgbClr val="AAE2CA"/>
        </a:accent5>
        <a:accent6>
          <a:srgbClr val="2D2DB9"/>
        </a:accent6>
        <a:hlink>
          <a:srgbClr val="CCCCFF"/>
        </a:hlink>
        <a:folHlink>
          <a:srgbClr val="B2B2B2"/>
        </a:folHlink>
      </a:clrScheme>
      <a:clrMap bg1="dk2" tx1="lt1" bg2="dk1" tx2="lt2" accent1="accent1" accent2="accent2" accent3="accent3" accent4="accent4" accent5="accent5" accent6="accent6" hlink="hlink" folHlink="folHlink"/>
    </a:extraClrScheme>
    <a:extraClrScheme>
      <a:clrScheme name="1_Summer HCI 10">
        <a:dk1>
          <a:srgbClr val="808080"/>
        </a:dk1>
        <a:lt1>
          <a:srgbClr val="FFFFFF"/>
        </a:lt1>
        <a:dk2>
          <a:srgbClr val="A94E31"/>
        </a:dk2>
        <a:lt2>
          <a:srgbClr val="3E4E6C"/>
        </a:lt2>
        <a:accent1>
          <a:srgbClr val="00CC99"/>
        </a:accent1>
        <a:accent2>
          <a:srgbClr val="3333CC"/>
        </a:accent2>
        <a:accent3>
          <a:srgbClr val="D1B2AD"/>
        </a:accent3>
        <a:accent4>
          <a:srgbClr val="DADADA"/>
        </a:accent4>
        <a:accent5>
          <a:srgbClr val="AAE2CA"/>
        </a:accent5>
        <a:accent6>
          <a:srgbClr val="2D2DB9"/>
        </a:accent6>
        <a:hlink>
          <a:srgbClr val="CCCCFF"/>
        </a:hlink>
        <a:folHlink>
          <a:srgbClr val="B2B2B2"/>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Default">
  <a:themeElements>
    <a:clrScheme name="Default">
      <a:dk1>
        <a:srgbClr val="000000"/>
      </a:dk1>
      <a:lt1>
        <a:srgbClr val="FFFFFF"/>
      </a:lt1>
      <a:dk2>
        <a:srgbClr val="A7A7A7"/>
      </a:dk2>
      <a:lt2>
        <a:srgbClr val="535353"/>
      </a:lt2>
      <a:accent1>
        <a:srgbClr val="5385DE"/>
      </a:accent1>
      <a:accent2>
        <a:srgbClr val="333399"/>
      </a:accent2>
      <a:accent3>
        <a:srgbClr val="8F8F8F"/>
      </a:accent3>
      <a:accent4>
        <a:srgbClr val="707070"/>
      </a:accent4>
      <a:accent5>
        <a:srgbClr val="B3C2EC"/>
      </a:accent5>
      <a:accent6>
        <a:srgbClr val="2D2D8A"/>
      </a:accent6>
      <a:hlink>
        <a:srgbClr val="0000FF"/>
      </a:hlink>
      <a:folHlink>
        <a:srgbClr val="FF00FF"/>
      </a:folHlink>
    </a:clrScheme>
    <a:fontScheme name="Default">
      <a:majorFont>
        <a:latin typeface="Helvetica"/>
        <a:ea typeface="Helvetica"/>
        <a:cs typeface="Helvetica"/>
      </a:majorFont>
      <a:minorFont>
        <a:latin typeface="Helvetica Neue"/>
        <a:ea typeface="Helvetica Neue"/>
        <a:cs typeface="Helvetica Neue"/>
      </a:minorFont>
    </a:fontScheme>
    <a:fmtScheme name="Default">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rgbClr val="5385DE"/>
          </a:solidFill>
          <a:prstDash val="solid"/>
          <a:bevel/>
        </a:ln>
        <a:effectLst/>
      </a:spPr>
      <a:bodyPr rot="0" spcFirstLastPara="1" vertOverflow="overflow" horzOverflow="overflow" vert="horz" wrap="square" lIns="45719" tIns="45719" rIns="45719" bIns="45719" numCol="1" spcCol="38100" rtlCol="0" anchor="t">
        <a:spAutoFit/>
      </a:bodyPr>
      <a:lstStyle>
        <a:defPPr marL="0" marR="0" indent="0" algn="ctr" defTabSz="914400" rtl="0" fontAlgn="auto" latinLnBrk="1" hangingPunct="0">
          <a:lnSpc>
            <a:spcPct val="100000"/>
          </a:lnSpc>
          <a:spcBef>
            <a:spcPts val="0"/>
          </a:spcBef>
          <a:spcAft>
            <a:spcPts val="0"/>
          </a:spcAft>
          <a:buClrTx/>
          <a:buSzTx/>
          <a:buFontTx/>
          <a:buNone/>
          <a:tabLst/>
          <a:defRPr kumimoji="0" sz="5600" b="0" i="0" u="none" strike="noStrike" cap="none" spc="0" normalizeH="0" baseline="0">
            <a:ln>
              <a:noFill/>
            </a:ln>
            <a:solidFill>
              <a:srgbClr val="000000"/>
            </a:solidFill>
            <a:effectLst/>
            <a:uFillTx/>
            <a:latin typeface="Gill Sans"/>
            <a:ea typeface="Gill Sans"/>
            <a:cs typeface="Gill San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5385DE"/>
          </a:solidFill>
          <a:prstDash val="solid"/>
          <a:bevel/>
        </a:ln>
        <a:effectLst>
          <a:outerShdw blurRad="38100" dist="20000" dir="5400000" rotWithShape="0">
            <a:srgbClr val="000000">
              <a:alpha val="38000"/>
            </a:srgbClr>
          </a:outerShdw>
        </a:effectLst>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Pr>
      <a:bodyPr rot="0" spcFirstLastPara="1" vertOverflow="overflow" horzOverflow="overflow" vert="horz" wrap="square" lIns="45719" tIns="45719" rIns="45719" bIns="45719" numCol="1" spcCol="38100" rtlCol="0" anchor="t">
        <a:spAutoFit/>
      </a:bodyPr>
      <a:lstStyle>
        <a:defPPr marL="0" marR="0" indent="0" algn="ctr" defTabSz="914400" rtl="0" fontAlgn="auto" latinLnBrk="1" hangingPunct="0">
          <a:lnSpc>
            <a:spcPct val="100000"/>
          </a:lnSpc>
          <a:spcBef>
            <a:spcPts val="0"/>
          </a:spcBef>
          <a:spcAft>
            <a:spcPts val="0"/>
          </a:spcAft>
          <a:buClrTx/>
          <a:buSzTx/>
          <a:buFontTx/>
          <a:buNone/>
          <a:tabLst/>
          <a:defRPr kumimoji="0" sz="5600" b="0" i="0" u="none" strike="noStrike" cap="none" spc="0" normalizeH="0" baseline="0">
            <a:ln>
              <a:noFill/>
            </a:ln>
            <a:solidFill>
              <a:srgbClr val="000000"/>
            </a:solidFill>
            <a:effectLst/>
            <a:uFillTx/>
            <a:latin typeface="Gill Sans"/>
            <a:ea typeface="Gill Sans"/>
            <a:cs typeface="Gill San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03-design-discovery-pt2.pptx</Template>
  <TotalTime>13135</TotalTime>
  <Words>9965</Words>
  <Application>Microsoft Macintosh PowerPoint</Application>
  <PresentationFormat>Custom</PresentationFormat>
  <Paragraphs>1154</Paragraphs>
  <Slides>86</Slides>
  <Notes>86</Notes>
  <HiddenSlides>5</HiddenSlides>
  <MMClips>3</MMClips>
  <ScaleCrop>false</ScaleCrop>
  <HeadingPairs>
    <vt:vector size="6" baseType="variant">
      <vt:variant>
        <vt:lpstr>Fonts Used</vt:lpstr>
      </vt:variant>
      <vt:variant>
        <vt:i4>16</vt:i4>
      </vt:variant>
      <vt:variant>
        <vt:lpstr>Theme</vt:lpstr>
      </vt:variant>
      <vt:variant>
        <vt:i4>1</vt:i4>
      </vt:variant>
      <vt:variant>
        <vt:lpstr>Slide Titles</vt:lpstr>
      </vt:variant>
      <vt:variant>
        <vt:i4>86</vt:i4>
      </vt:variant>
    </vt:vector>
  </HeadingPairs>
  <TitlesOfParts>
    <vt:vector size="103" baseType="lpstr">
      <vt:lpstr>Gotham</vt:lpstr>
      <vt:lpstr>Neutra Text</vt:lpstr>
      <vt:lpstr>Slack-Lato</vt:lpstr>
      <vt:lpstr>Arial</vt:lpstr>
      <vt:lpstr>Arial Black</vt:lpstr>
      <vt:lpstr>Barlow</vt:lpstr>
      <vt:lpstr>Bradley Hand</vt:lpstr>
      <vt:lpstr>Calibri</vt:lpstr>
      <vt:lpstr>Gill Sans</vt:lpstr>
      <vt:lpstr>Gill Sans Light</vt:lpstr>
      <vt:lpstr>Helvetica</vt:lpstr>
      <vt:lpstr>Helvetica Light</vt:lpstr>
      <vt:lpstr>Helvetica Neue</vt:lpstr>
      <vt:lpstr>Lucida Grande</vt:lpstr>
      <vt:lpstr>Times New Roman</vt:lpstr>
      <vt:lpstr>Wingdings</vt:lpstr>
      <vt:lpstr>4_Summer HCI</vt:lpstr>
      <vt:lpstr>Ideate</vt:lpstr>
      <vt:lpstr>Hall of Fame or Shame?</vt:lpstr>
      <vt:lpstr>Hall of Shame!</vt:lpstr>
      <vt:lpstr>Hall of Fame or Shame?</vt:lpstr>
      <vt:lpstr>Hall of Shame!</vt:lpstr>
      <vt:lpstr>Hall of Fame or Shame?</vt:lpstr>
      <vt:lpstr>Ideate</vt:lpstr>
      <vt:lpstr>Outline</vt:lpstr>
      <vt:lpstr>Point of View</vt:lpstr>
      <vt:lpstr>PowerPoint Presentation</vt:lpstr>
      <vt:lpstr>Truck Owner POVs</vt:lpstr>
      <vt:lpstr>PowerPoint Presentation</vt:lpstr>
      <vt:lpstr>PowerPoint Presentation</vt:lpstr>
      <vt:lpstr>PowerPoint Presentation</vt:lpstr>
      <vt:lpstr>PowerPoint Presentation</vt:lpstr>
      <vt:lpstr>Design Thinking</vt:lpstr>
      <vt:lpstr>Design Thinking</vt:lpstr>
      <vt:lpstr>PowerPoint Presentation</vt:lpstr>
      <vt:lpstr>How do we start?</vt:lpstr>
      <vt:lpstr>How do we start?</vt:lpstr>
      <vt:lpstr>PowerPoint Presentation</vt:lpstr>
      <vt:lpstr>Another POV Example</vt:lpstr>
      <vt:lpstr>PowerPoint Presentation</vt:lpstr>
      <vt:lpstr>PowerPoint Presentation</vt:lpstr>
      <vt:lpstr>Anatomy of a Strong HMW Question</vt:lpstr>
      <vt:lpstr>PowerPoint Presentation</vt:lpstr>
      <vt:lpstr>PowerPoint Presentation</vt:lpstr>
      <vt:lpstr>PowerPoint Presentation</vt:lpstr>
      <vt:lpstr>POV: Harried Mother at Airport </vt:lpstr>
      <vt:lpstr>Brainstorm: “How Might We’s”        Solutions</vt:lpstr>
      <vt:lpstr>Constraints Can Energize</vt:lpstr>
      <vt:lpstr>PowerPoint Presentation</vt:lpstr>
      <vt:lpstr>PowerPoint Presentation</vt:lpstr>
      <vt:lpstr>PowerPoint Presentation</vt:lpstr>
      <vt:lpstr>PowerPoint Presentation</vt:lpstr>
      <vt:lpstr>Selecting a Good Problem, HMW, or Solution Idea</vt:lpstr>
      <vt:lpstr>Dark Horse Idea</vt:lpstr>
      <vt:lpstr>Dark Horse Idea</vt:lpstr>
      <vt:lpstr>Downselecting Ideas</vt:lpstr>
      <vt:lpstr>Administrivia</vt:lpstr>
      <vt:lpstr>Exit Tickets &amp; Attendance</vt:lpstr>
      <vt:lpstr>CATME</vt:lpstr>
      <vt:lpstr>Next Assignment (due this week’s studio)</vt:lpstr>
      <vt:lpstr>Team Break (20 min)</vt:lpstr>
      <vt:lpstr>Design Thinking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Creating an Experience Prototype</vt:lpstr>
      <vt:lpstr>PowerPoint Presentation</vt:lpstr>
      <vt:lpstr>PowerPoint Presentation</vt:lpstr>
      <vt:lpstr>Assumptions</vt:lpstr>
      <vt:lpstr>PowerPoint Presentation</vt:lpstr>
      <vt:lpstr>PowerPoint Presentation</vt:lpstr>
      <vt:lpstr>PowerPoint Presentation</vt:lpstr>
      <vt:lpstr>PowerPoint Presentation</vt:lpstr>
      <vt:lpstr>PowerPoint Presentation</vt:lpstr>
      <vt:lpstr>ASSUMPTION #1</vt:lpstr>
      <vt:lpstr>ASSUMPTION #2</vt:lpstr>
      <vt:lpstr>PowerPoint Presentation</vt:lpstr>
      <vt:lpstr>EXPERIENCE PROTOTYPE EXAMPLE</vt:lpstr>
      <vt:lpstr>EXPERIENCE PROTOTYPE EXAMPLE</vt:lpstr>
      <vt:lpstr>PowerPoint Presentation</vt:lpstr>
      <vt:lpstr>Parallel Experience Prototyping Goal</vt:lpstr>
      <vt:lpstr>PowerPoint Presentation</vt:lpstr>
      <vt:lpstr>Summary</vt:lpstr>
      <vt:lpstr>Next Time</vt:lpstr>
      <vt:lpstr>Exit Ticket    hci.st/cs147-26au-exit-3a-936</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James Landay</dc:creator>
  <cp:keywords/>
  <dc:description/>
  <cp:lastModifiedBy>Alan Cheng</cp:lastModifiedBy>
  <cp:revision>525</cp:revision>
  <cp:lastPrinted>2022-10-05T21:04:39Z</cp:lastPrinted>
  <dcterms:modified xsi:type="dcterms:W3CDTF">2026-10-06T00:24:10Z</dcterms:modified>
  <cp:category/>
</cp:coreProperties>
</file>